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9" r:id="rId7"/>
    <p:sldId id="290" r:id="rId8"/>
    <p:sldId id="281" r:id="rId9"/>
    <p:sldId id="291" r:id="rId10"/>
    <p:sldId id="282" r:id="rId11"/>
    <p:sldId id="293" r:id="rId12"/>
    <p:sldId id="292" r:id="rId13"/>
    <p:sldId id="284" r:id="rId14"/>
    <p:sldId id="294" r:id="rId15"/>
    <p:sldId id="295" r:id="rId16"/>
    <p:sldId id="285" r:id="rId17"/>
    <p:sldId id="286" r:id="rId18"/>
    <p:sldId id="267" r:id="rId19"/>
    <p:sldId id="261" r:id="rId20"/>
    <p:sldId id="268" r:id="rId21"/>
    <p:sldId id="269" r:id="rId22"/>
    <p:sldId id="296" r:id="rId23"/>
    <p:sldId id="270" r:id="rId24"/>
    <p:sldId id="271" r:id="rId25"/>
    <p:sldId id="272" r:id="rId26"/>
    <p:sldId id="273" r:id="rId27"/>
    <p:sldId id="274" r:id="rId28"/>
    <p:sldId id="275" r:id="rId29"/>
    <p:sldId id="297" r:id="rId30"/>
    <p:sldId id="276" r:id="rId31"/>
    <p:sldId id="277" r:id="rId32"/>
    <p:sldId id="278" r:id="rId33"/>
    <p:sldId id="298" r:id="rId34"/>
    <p:sldId id="279" r:id="rId35"/>
    <p:sldId id="280" r:id="rId36"/>
    <p:sldId id="288" r:id="rId37"/>
    <p:sldId id="266" r:id="rId38"/>
    <p:sldId id="283" r:id="rId39"/>
    <p:sldId id="335" r:id="rId40"/>
    <p:sldId id="263" r:id="rId4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E0489DF4-3766-4B8C-8DF9-E40BB93D599F}">
          <p14:sldIdLst>
            <p14:sldId id="256"/>
            <p14:sldId id="264"/>
            <p14:sldId id="289"/>
            <p14:sldId id="290"/>
            <p14:sldId id="281"/>
            <p14:sldId id="291"/>
            <p14:sldId id="282"/>
            <p14:sldId id="293"/>
            <p14:sldId id="292"/>
            <p14:sldId id="284"/>
            <p14:sldId id="294"/>
            <p14:sldId id="295"/>
            <p14:sldId id="285"/>
            <p14:sldId id="286"/>
            <p14:sldId id="267"/>
            <p14:sldId id="261"/>
            <p14:sldId id="268"/>
            <p14:sldId id="269"/>
            <p14:sldId id="296"/>
            <p14:sldId id="270"/>
            <p14:sldId id="271"/>
            <p14:sldId id="272"/>
            <p14:sldId id="273"/>
            <p14:sldId id="274"/>
            <p14:sldId id="275"/>
            <p14:sldId id="297"/>
            <p14:sldId id="276"/>
            <p14:sldId id="277"/>
            <p14:sldId id="278"/>
            <p14:sldId id="298"/>
            <p14:sldId id="279"/>
            <p14:sldId id="280"/>
            <p14:sldId id="288"/>
            <p14:sldId id="266"/>
            <p14:sldId id="283"/>
            <p14:sldId id="33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D0B"/>
    <a:srgbClr val="7F7F7F"/>
    <a:srgbClr val="AEAEAE"/>
    <a:srgbClr val="FFFFFF"/>
    <a:srgbClr val="292928"/>
    <a:srgbClr val="1065AB"/>
    <a:srgbClr val="01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2" d="100"/>
          <a:sy n="112" d="100"/>
        </p:scale>
        <p:origin x="4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EC4A5855-BF50-87BD-162C-693298D1D44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473ECCFD-8E6A-A11D-276D-0BED70498818}"/>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stat-help.com/notes.html" TargetMode="External"/><Relationship Id="rId2" Type="http://schemas.openxmlformats.org/officeDocument/2006/relationships/hyperlink" Target="https://doi.org/10.17045/sthlmuni.10321829.v2"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a:t>
            </a:r>
            <a:r>
              <a:rPr lang="en-US" sz="180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the Future-proof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110F3A6A-A454-D5C2-2F69-9C3F24E5458F}"/>
              </a:ext>
            </a:extLst>
          </p:cNvPr>
          <p:cNvSpPr>
            <a:spLocks noGrp="1"/>
          </p:cNvSpPr>
          <p:nvPr>
            <p:ph type="ctrTitle"/>
          </p:nvPr>
        </p:nvSpPr>
        <p:spPr>
          <a:xfrm>
            <a:off x="5925440" y="659349"/>
            <a:ext cx="5648456" cy="2183467"/>
          </a:xfrm>
        </p:spPr>
        <p:txBody>
          <a:bodyPr>
            <a:normAutofit fontScale="90000"/>
          </a:bodyPr>
          <a:lstStyle/>
          <a:p>
            <a:pPr lvl="0"/>
            <a:r>
              <a:rPr lang="pl-PL" dirty="0"/>
              <a:t>Statistical methods for analysing logistics data</a:t>
            </a:r>
            <a:endParaRPr lang="sl-SI" dirty="0"/>
          </a:p>
        </p:txBody>
      </p:sp>
      <p:sp>
        <p:nvSpPr>
          <p:cNvPr id="13" name="Tytuł 1">
            <a:extLst>
              <a:ext uri="{FF2B5EF4-FFF2-40B4-BE49-F238E27FC236}">
                <a16:creationId xmlns:a16="http://schemas.microsoft.com/office/drawing/2014/main" id="{94FF0CD2-5388-DCE2-AB7C-D4FF55A74981}"/>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sp>
        <p:nvSpPr>
          <p:cNvPr id="16" name="Tytuł 1">
            <a:extLst>
              <a:ext uri="{FF2B5EF4-FFF2-40B4-BE49-F238E27FC236}">
                <a16:creationId xmlns:a16="http://schemas.microsoft.com/office/drawing/2014/main" id="{D9ECDBAE-4B2C-A863-0E4B-D66D17C12BD1}"/>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Statistical data processing SPSS</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3</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899710" cy="4351338"/>
          </a:xfrm>
        </p:spPr>
        <p:txBody>
          <a:bodyPr>
            <a:normAutofit/>
          </a:bodyPr>
          <a:lstStyle/>
          <a:p>
            <a:r>
              <a:rPr lang="en-GB" sz="2000" dirty="0"/>
              <a:t>When you curated data in the SPSS spreadsheet you can start performing simple statistical analysis;</a:t>
            </a:r>
          </a:p>
          <a:p>
            <a:r>
              <a:rPr lang="en-GB" sz="2000" dirty="0"/>
              <a:t>Simple analysis can be undertaken by using the „Descriptive Statistics“ function;</a:t>
            </a:r>
          </a:p>
          <a:p>
            <a:r>
              <a:rPr lang="en-GB" sz="2000" dirty="0"/>
              <a:t>To access the Descriptive Statistics, you have to go to: </a:t>
            </a:r>
          </a:p>
          <a:p>
            <a:pPr marL="800100" lvl="1" indent="-342900">
              <a:buFont typeface="+mj-lt"/>
              <a:buAutoNum type="arabicPeriod"/>
            </a:pPr>
            <a:r>
              <a:rPr lang="en-GB" sz="1800" dirty="0"/>
              <a:t>Select </a:t>
            </a:r>
            <a:r>
              <a:rPr lang="en-GB" sz="1800" dirty="0" err="1"/>
              <a:t>Analyze</a:t>
            </a:r>
            <a:r>
              <a:rPr lang="en-GB" sz="1800" dirty="0"/>
              <a:t>;</a:t>
            </a:r>
          </a:p>
          <a:p>
            <a:pPr marL="800100" lvl="1" indent="-342900">
              <a:buFont typeface="+mj-lt"/>
              <a:buAutoNum type="arabicPeriod"/>
            </a:pPr>
            <a:r>
              <a:rPr lang="en-GB" sz="1800" dirty="0"/>
              <a:t>Descriptive Statistics;</a:t>
            </a:r>
          </a:p>
          <a:p>
            <a:pPr marL="800100" lvl="1" indent="-342900">
              <a:buFont typeface="+mj-lt"/>
              <a:buAutoNum type="arabicPeriod"/>
            </a:pPr>
            <a:r>
              <a:rPr lang="en-GB" sz="1800" dirty="0"/>
              <a:t>Explore;</a:t>
            </a:r>
          </a:p>
          <a:p>
            <a:pPr marL="800100" lvl="1" indent="-342900">
              <a:buFont typeface="+mj-lt"/>
              <a:buAutoNum type="arabicPeriod"/>
            </a:pPr>
            <a:r>
              <a:rPr lang="en-GB" sz="1800" dirty="0"/>
              <a:t>Select what you want to </a:t>
            </a:r>
            <a:r>
              <a:rPr lang="en-GB" sz="1800" dirty="0" err="1"/>
              <a:t>analyze</a:t>
            </a:r>
            <a:r>
              <a:rPr lang="en-GB" sz="1800" dirty="0"/>
              <a:t>.</a:t>
            </a:r>
          </a:p>
          <a:p>
            <a:r>
              <a:rPr lang="en-GB" sz="2000" dirty="0"/>
              <a:t>As a side note, many of the Descriptive Statistics are included in the more complex statistical methods we will cover. Depending on what you want to represent, consider which statistical analysis methods you want to include in your results report.</a:t>
            </a:r>
          </a:p>
          <a:p>
            <a:endParaRPr lang="sl-SI" sz="1800" dirty="0"/>
          </a:p>
        </p:txBody>
      </p:sp>
    </p:spTree>
    <p:extLst>
      <p:ext uri="{BB962C8B-B14F-4D97-AF65-F5344CB8AC3E}">
        <p14:creationId xmlns:p14="http://schemas.microsoft.com/office/powerpoint/2010/main" val="188891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3</a:t>
            </a:r>
            <a:endParaRPr lang="pl-PL" dirty="0"/>
          </a:p>
        </p:txBody>
      </p:sp>
      <p:pic>
        <p:nvPicPr>
          <p:cNvPr id="3" name="Slika 2" descr="Slika, ki vsebuje besede besedilo, številka, programska oprema, grafični prikaz&#10;&#10;Opis je samodejno ustvarjen">
            <a:extLst>
              <a:ext uri="{FF2B5EF4-FFF2-40B4-BE49-F238E27FC236}">
                <a16:creationId xmlns:a16="http://schemas.microsoft.com/office/drawing/2014/main" id="{50416E80-6C30-218B-EF62-17519F0D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50" y="1185328"/>
            <a:ext cx="7977499" cy="4487343"/>
          </a:xfrm>
          <a:prstGeom prst="rect">
            <a:avLst/>
          </a:prstGeom>
        </p:spPr>
      </p:pic>
      <p:sp>
        <p:nvSpPr>
          <p:cNvPr id="8" name="PoljeZBesedilom 7">
            <a:extLst>
              <a:ext uri="{FF2B5EF4-FFF2-40B4-BE49-F238E27FC236}">
                <a16:creationId xmlns:a16="http://schemas.microsoft.com/office/drawing/2014/main" id="{8B45ABC3-69C2-88DD-AEBB-02D9454E116E}"/>
              </a:ext>
            </a:extLst>
          </p:cNvPr>
          <p:cNvSpPr txBox="1"/>
          <p:nvPr/>
        </p:nvSpPr>
        <p:spPr>
          <a:xfrm>
            <a:off x="2107250" y="5672671"/>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4. </a:t>
            </a:r>
            <a:r>
              <a:rPr lang="sl-SI" sz="1400" dirty="0" err="1">
                <a:latin typeface="Tahoma" panose="020B0604030504040204" pitchFamily="34" charset="0"/>
                <a:ea typeface="Tahoma" panose="020B0604030504040204" pitchFamily="34" charset="0"/>
                <a:cs typeface="Tahoma" panose="020B0604030504040204" pitchFamily="34" charset="0"/>
              </a:rPr>
              <a:t>Simple</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descriptive</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statistics</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933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4</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1049000" cy="4351338"/>
          </a:xfrm>
        </p:spPr>
        <p:txBody>
          <a:bodyPr>
            <a:normAutofit/>
          </a:bodyPr>
          <a:lstStyle/>
          <a:p>
            <a:r>
              <a:rPr lang="en-GB" sz="2000" dirty="0"/>
              <a:t>SPSS allows its users to visualize their data, including histograms, box plots, bar charts, scatterplots, line charts, pie graphs, etc.; </a:t>
            </a:r>
          </a:p>
          <a:p>
            <a:r>
              <a:rPr lang="en-GB" sz="2000" dirty="0"/>
              <a:t>The selection of graphs is up to the user, the data they want to visualize and what they want to visualize based on the data; </a:t>
            </a:r>
          </a:p>
          <a:p>
            <a:r>
              <a:rPr lang="en-GB" sz="2000" dirty="0"/>
              <a:t>To create a graph, you need to: </a:t>
            </a:r>
          </a:p>
          <a:p>
            <a:pPr lvl="1">
              <a:buFont typeface="+mj-lt"/>
              <a:buAutoNum type="arabicPeriod"/>
            </a:pPr>
            <a:r>
              <a:rPr lang="en-GB" sz="1800" dirty="0"/>
              <a:t>Select Graphs;</a:t>
            </a:r>
          </a:p>
          <a:p>
            <a:pPr lvl="1">
              <a:buFont typeface="+mj-lt"/>
              <a:buAutoNum type="arabicPeriod"/>
            </a:pPr>
            <a:r>
              <a:rPr lang="en-GB" sz="1800" dirty="0"/>
              <a:t>Select Chart Builder;</a:t>
            </a:r>
          </a:p>
          <a:p>
            <a:pPr lvl="1">
              <a:buFont typeface="+mj-lt"/>
              <a:buAutoNum type="arabicPeriod"/>
            </a:pPr>
            <a:r>
              <a:rPr lang="en-GB" sz="1800" dirty="0"/>
              <a:t>Select the type of graph and the variables;</a:t>
            </a:r>
          </a:p>
          <a:p>
            <a:pPr lvl="1">
              <a:buFont typeface="+mj-lt"/>
              <a:buAutoNum type="arabicPeriod"/>
            </a:pPr>
            <a:r>
              <a:rPr lang="en-GB" sz="1800" dirty="0"/>
              <a:t>Click Finish.</a:t>
            </a:r>
            <a:endParaRPr lang="sl-SI" sz="1800" dirty="0"/>
          </a:p>
          <a:p>
            <a:r>
              <a:rPr lang="sl-SI" sz="2000" dirty="0"/>
              <a:t>As a </a:t>
            </a:r>
            <a:r>
              <a:rPr lang="sl-SI" sz="2000" dirty="0" err="1"/>
              <a:t>side</a:t>
            </a:r>
            <a:r>
              <a:rPr lang="sl-SI" sz="2000" dirty="0"/>
              <a:t> note, in some </a:t>
            </a:r>
            <a:r>
              <a:rPr lang="sl-SI" sz="2000" dirty="0" err="1"/>
              <a:t>methods</a:t>
            </a:r>
            <a:r>
              <a:rPr lang="sl-SI" sz="2000" dirty="0"/>
              <a:t> </a:t>
            </a:r>
            <a:r>
              <a:rPr lang="sl-SI" sz="2000" dirty="0" err="1"/>
              <a:t>that</a:t>
            </a:r>
            <a:r>
              <a:rPr lang="sl-SI" sz="2000" dirty="0"/>
              <a:t> </a:t>
            </a:r>
            <a:r>
              <a:rPr lang="sl-SI" sz="2000" dirty="0" err="1"/>
              <a:t>we</a:t>
            </a:r>
            <a:r>
              <a:rPr lang="sl-SI" sz="2000" dirty="0"/>
              <a:t> are </a:t>
            </a:r>
            <a:r>
              <a:rPr lang="sl-SI" sz="2000" dirty="0" err="1"/>
              <a:t>going</a:t>
            </a:r>
            <a:r>
              <a:rPr lang="sl-SI" sz="2000" dirty="0"/>
              <a:t> to </a:t>
            </a:r>
            <a:r>
              <a:rPr lang="sl-SI" sz="2000" dirty="0" err="1"/>
              <a:t>cover</a:t>
            </a:r>
            <a:r>
              <a:rPr lang="sl-SI" sz="2000" dirty="0"/>
              <a:t>, </a:t>
            </a:r>
            <a:r>
              <a:rPr lang="sl-SI" sz="2000" dirty="0" err="1"/>
              <a:t>the</a:t>
            </a:r>
            <a:r>
              <a:rPr lang="sl-SI" sz="2000" dirty="0"/>
              <a:t> software </a:t>
            </a:r>
            <a:r>
              <a:rPr lang="sl-SI" sz="2000" dirty="0" err="1"/>
              <a:t>will</a:t>
            </a:r>
            <a:r>
              <a:rPr lang="sl-SI" sz="2000" dirty="0"/>
              <a:t> </a:t>
            </a:r>
            <a:r>
              <a:rPr lang="sl-SI" sz="2000" dirty="0" err="1"/>
              <a:t>automatically</a:t>
            </a:r>
            <a:r>
              <a:rPr lang="sl-SI" sz="2000" dirty="0"/>
              <a:t> </a:t>
            </a:r>
            <a:r>
              <a:rPr lang="sl-SI" sz="2000" dirty="0" err="1"/>
              <a:t>create</a:t>
            </a:r>
            <a:r>
              <a:rPr lang="sl-SI" sz="2000" dirty="0"/>
              <a:t> </a:t>
            </a:r>
            <a:r>
              <a:rPr lang="sl-SI" sz="2000" dirty="0" err="1"/>
              <a:t>visualizations</a:t>
            </a:r>
            <a:r>
              <a:rPr lang="sl-SI" sz="2000" dirty="0"/>
              <a:t>. In </a:t>
            </a:r>
            <a:r>
              <a:rPr lang="sl-SI" sz="2000" dirty="0" err="1"/>
              <a:t>others</a:t>
            </a:r>
            <a:r>
              <a:rPr lang="sl-SI" sz="2000" dirty="0"/>
              <a:t>, </a:t>
            </a:r>
            <a:r>
              <a:rPr lang="sl-SI" sz="2000" dirty="0" err="1"/>
              <a:t>you</a:t>
            </a:r>
            <a:r>
              <a:rPr lang="sl-SI" sz="2000" dirty="0"/>
              <a:t> </a:t>
            </a:r>
            <a:r>
              <a:rPr lang="sl-SI" sz="2000" dirty="0" err="1"/>
              <a:t>have</a:t>
            </a:r>
            <a:r>
              <a:rPr lang="sl-SI" sz="2000" dirty="0"/>
              <a:t> to </a:t>
            </a:r>
            <a:r>
              <a:rPr lang="sl-SI" sz="2000" dirty="0" err="1"/>
              <a:t>specify</a:t>
            </a:r>
            <a:r>
              <a:rPr lang="sl-SI" sz="2000" dirty="0"/>
              <a:t> </a:t>
            </a:r>
            <a:r>
              <a:rPr lang="sl-SI" sz="2000" dirty="0" err="1"/>
              <a:t>if</a:t>
            </a:r>
            <a:r>
              <a:rPr lang="sl-SI" sz="2000" dirty="0"/>
              <a:t> </a:t>
            </a:r>
            <a:r>
              <a:rPr lang="sl-SI" sz="2000" dirty="0" err="1"/>
              <a:t>you</a:t>
            </a:r>
            <a:r>
              <a:rPr lang="sl-SI" sz="2000" dirty="0"/>
              <a:t> </a:t>
            </a:r>
            <a:r>
              <a:rPr lang="sl-SI" sz="2000" dirty="0" err="1"/>
              <a:t>want</a:t>
            </a:r>
            <a:r>
              <a:rPr lang="sl-SI" sz="2000" dirty="0"/>
              <a:t> to </a:t>
            </a:r>
            <a:r>
              <a:rPr lang="sl-SI" sz="2000" dirty="0" err="1"/>
              <a:t>include</a:t>
            </a:r>
            <a:r>
              <a:rPr lang="sl-SI" sz="2000" dirty="0"/>
              <a:t> </a:t>
            </a:r>
            <a:r>
              <a:rPr lang="sl-SI" sz="2000" dirty="0" err="1"/>
              <a:t>them</a:t>
            </a:r>
            <a:r>
              <a:rPr lang="sl-SI" sz="2000" dirty="0"/>
              <a:t> </a:t>
            </a:r>
            <a:r>
              <a:rPr lang="sl-SI" sz="2000" dirty="0" err="1"/>
              <a:t>by</a:t>
            </a:r>
            <a:r>
              <a:rPr lang="sl-SI" sz="2000" dirty="0"/>
              <a:t> </a:t>
            </a:r>
            <a:r>
              <a:rPr lang="sl-SI" sz="2000" dirty="0" err="1"/>
              <a:t>correctly</a:t>
            </a:r>
            <a:r>
              <a:rPr lang="sl-SI" sz="2000" dirty="0"/>
              <a:t> </a:t>
            </a:r>
            <a:r>
              <a:rPr lang="sl-SI" sz="2000" dirty="0" err="1"/>
              <a:t>adjusting</a:t>
            </a:r>
            <a:r>
              <a:rPr lang="sl-SI" sz="2000" dirty="0"/>
              <a:t> </a:t>
            </a:r>
            <a:r>
              <a:rPr lang="sl-SI" sz="2000" dirty="0" err="1"/>
              <a:t>the</a:t>
            </a:r>
            <a:r>
              <a:rPr lang="sl-SI" sz="2000" dirty="0"/>
              <a:t> </a:t>
            </a:r>
            <a:r>
              <a:rPr lang="sl-SI" sz="2000" dirty="0" err="1"/>
              <a:t>settings</a:t>
            </a:r>
            <a:r>
              <a:rPr lang="sl-SI" sz="2000" dirty="0"/>
              <a:t> </a:t>
            </a:r>
            <a:r>
              <a:rPr lang="sl-SI" sz="2000" dirty="0" err="1"/>
              <a:t>of</a:t>
            </a:r>
            <a:r>
              <a:rPr lang="sl-SI" sz="2000" dirty="0"/>
              <a:t> </a:t>
            </a:r>
            <a:r>
              <a:rPr lang="sl-SI" sz="2000" dirty="0" err="1"/>
              <a:t>the</a:t>
            </a:r>
            <a:r>
              <a:rPr lang="sl-SI" sz="2000" dirty="0"/>
              <a:t> </a:t>
            </a:r>
            <a:r>
              <a:rPr lang="sl-SI" sz="2000" dirty="0" err="1"/>
              <a:t>analysis</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115024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4</a:t>
            </a:r>
            <a:endParaRPr lang="pl-PL" dirty="0"/>
          </a:p>
        </p:txBody>
      </p:sp>
      <p:pic>
        <p:nvPicPr>
          <p:cNvPr id="7" name="Slika 6" descr="Slika, ki vsebuje besede besedilo, programska oprema, računalniška ikona, diagram&#10;&#10;Opis je samodejno ustvarjen">
            <a:extLst>
              <a:ext uri="{FF2B5EF4-FFF2-40B4-BE49-F238E27FC236}">
                <a16:creationId xmlns:a16="http://schemas.microsoft.com/office/drawing/2014/main" id="{53581427-F26F-2053-077C-D0C35B210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32" y="1137168"/>
            <a:ext cx="8148736" cy="4583664"/>
          </a:xfrm>
          <a:prstGeom prst="rect">
            <a:avLst/>
          </a:prstGeom>
        </p:spPr>
      </p:pic>
      <p:sp>
        <p:nvSpPr>
          <p:cNvPr id="6" name="PoljeZBesedilom 5">
            <a:extLst>
              <a:ext uri="{FF2B5EF4-FFF2-40B4-BE49-F238E27FC236}">
                <a16:creationId xmlns:a16="http://schemas.microsoft.com/office/drawing/2014/main" id="{EE253EDD-5C86-E9F2-0218-74A105A4EB79}"/>
              </a:ext>
            </a:extLst>
          </p:cNvPr>
          <p:cNvSpPr txBox="1"/>
          <p:nvPr/>
        </p:nvSpPr>
        <p:spPr>
          <a:xfrm>
            <a:off x="2021632" y="5566943"/>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5. </a:t>
            </a:r>
            <a:r>
              <a:rPr lang="sl-SI" sz="1400" dirty="0" err="1">
                <a:latin typeface="Tahoma" panose="020B0604030504040204" pitchFamily="34" charset="0"/>
                <a:ea typeface="Tahoma" panose="020B0604030504040204" pitchFamily="34" charset="0"/>
                <a:cs typeface="Tahoma" panose="020B0604030504040204" pitchFamily="34" charset="0"/>
              </a:rPr>
              <a:t>Graph</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083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5</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GB" sz="2000" dirty="0"/>
              <a:t>At this point, we covered three of the four rules for „Exploring data“:</a:t>
            </a:r>
          </a:p>
          <a:p>
            <a:pPr marL="800100" lvl="1" indent="-342900">
              <a:buFont typeface="+mj-lt"/>
              <a:buAutoNum type="arabicPeriod"/>
            </a:pPr>
            <a:r>
              <a:rPr lang="en-GB" sz="1800" dirty="0"/>
              <a:t>Raw data exploration;</a:t>
            </a:r>
          </a:p>
          <a:p>
            <a:pPr marL="800100" lvl="1" indent="-342900">
              <a:buFont typeface="+mj-lt"/>
              <a:buAutoNum type="arabicPeriod"/>
            </a:pPr>
            <a:r>
              <a:rPr lang="en-GB" sz="1800" dirty="0"/>
              <a:t>Determining data types;</a:t>
            </a:r>
          </a:p>
          <a:p>
            <a:pPr marL="800100" lvl="1" indent="-342900">
              <a:buFont typeface="+mj-lt"/>
              <a:buAutoNum type="arabicPeriod"/>
            </a:pPr>
            <a:r>
              <a:rPr lang="en-GB" sz="1800" dirty="0"/>
              <a:t>Conducting descriptive statistics and visualization.</a:t>
            </a:r>
          </a:p>
          <a:p>
            <a:r>
              <a:rPr lang="en-GB" sz="2000" dirty="0"/>
              <a:t>The final rule covers the so-called „Question Formulation“</a:t>
            </a:r>
          </a:p>
          <a:p>
            <a:r>
              <a:rPr lang="en-GB" sz="2000" dirty="0"/>
              <a:t>Here, the main goal is to formulate the main objective of our research and answer the questions:</a:t>
            </a:r>
          </a:p>
          <a:p>
            <a:pPr marL="800100" lvl="1" indent="-342900">
              <a:buFont typeface="+mj-lt"/>
              <a:buAutoNum type="arabicPeriod"/>
            </a:pPr>
            <a:r>
              <a:rPr lang="en-GB" sz="1800" dirty="0"/>
              <a:t>What do we want to achieve with the selected data and data analysis?</a:t>
            </a:r>
          </a:p>
          <a:p>
            <a:pPr marL="800100" lvl="1" indent="-342900">
              <a:buFont typeface="+mj-lt"/>
              <a:buAutoNum type="arabicPeriod"/>
            </a:pPr>
            <a:r>
              <a:rPr lang="en-GB" sz="1800" dirty="0"/>
              <a:t>What the questions do we want to answer with the data analysis?</a:t>
            </a:r>
          </a:p>
          <a:p>
            <a:pPr marL="800100" lvl="1" indent="-342900">
              <a:buFont typeface="+mj-lt"/>
              <a:buAutoNum type="arabicPeriod"/>
            </a:pPr>
            <a:r>
              <a:rPr lang="en-GB" sz="1800" dirty="0"/>
              <a:t>Which approach we will undertake to achieve our goals and answer the questions?</a:t>
            </a:r>
            <a:endParaRPr lang="sl-SI" sz="1800" dirty="0"/>
          </a:p>
          <a:p>
            <a:r>
              <a:rPr lang="sl-SI" sz="2000" dirty="0" err="1"/>
              <a:t>The</a:t>
            </a:r>
            <a:r>
              <a:rPr lang="sl-SI" sz="2000" dirty="0"/>
              <a:t> </a:t>
            </a:r>
            <a:r>
              <a:rPr lang="sl-SI" sz="2000" dirty="0" err="1"/>
              <a:t>questions</a:t>
            </a:r>
            <a:r>
              <a:rPr lang="sl-SI" sz="2000" dirty="0"/>
              <a:t> are </a:t>
            </a:r>
            <a:r>
              <a:rPr lang="sl-SI" sz="2000" dirty="0" err="1"/>
              <a:t>also</a:t>
            </a:r>
            <a:r>
              <a:rPr lang="sl-SI" sz="2000" dirty="0"/>
              <a:t> </a:t>
            </a:r>
            <a:r>
              <a:rPr lang="sl-SI" sz="2000" dirty="0" err="1"/>
              <a:t>an</a:t>
            </a:r>
            <a:r>
              <a:rPr lang="sl-SI" sz="2000" dirty="0"/>
              <a:t> </a:t>
            </a:r>
            <a:r>
              <a:rPr lang="sl-SI" sz="2000" dirty="0" err="1"/>
              <a:t>important</a:t>
            </a:r>
            <a:r>
              <a:rPr lang="sl-SI" sz="2000" dirty="0"/>
              <a:t> part </a:t>
            </a:r>
            <a:r>
              <a:rPr lang="sl-SI" sz="2000" dirty="0" err="1"/>
              <a:t>when</a:t>
            </a:r>
            <a:r>
              <a:rPr lang="sl-SI" sz="2000" dirty="0"/>
              <a:t> </a:t>
            </a:r>
            <a:r>
              <a:rPr lang="sl-SI" sz="2000" dirty="0" err="1"/>
              <a:t>constructing</a:t>
            </a:r>
            <a:r>
              <a:rPr lang="sl-SI" sz="2000" dirty="0"/>
              <a:t> </a:t>
            </a:r>
            <a:r>
              <a:rPr lang="sl-SI" sz="2000" dirty="0" err="1"/>
              <a:t>hypothesis</a:t>
            </a:r>
            <a:r>
              <a:rPr lang="sl-SI" sz="2000" dirty="0"/>
              <a:t> </a:t>
            </a:r>
            <a:r>
              <a:rPr lang="sl-SI" sz="2000" dirty="0" err="1"/>
              <a:t>related</a:t>
            </a:r>
            <a:r>
              <a:rPr lang="sl-SI" sz="2000" dirty="0"/>
              <a:t> to </a:t>
            </a:r>
            <a:r>
              <a:rPr lang="sl-SI" sz="2000" dirty="0" err="1"/>
              <a:t>our</a:t>
            </a:r>
            <a:r>
              <a:rPr lang="sl-SI" sz="2000" dirty="0"/>
              <a:t> </a:t>
            </a:r>
            <a:r>
              <a:rPr lang="sl-SI" sz="2000" dirty="0" err="1"/>
              <a:t>goals</a:t>
            </a:r>
            <a:r>
              <a:rPr lang="sl-SI" sz="2000" dirty="0"/>
              <a:t> and </a:t>
            </a:r>
            <a:r>
              <a:rPr lang="sl-SI" sz="2000" dirty="0" err="1"/>
              <a:t>questions</a:t>
            </a:r>
            <a:r>
              <a:rPr lang="sl-SI" sz="2000" dirty="0"/>
              <a:t>.</a:t>
            </a:r>
            <a:endParaRPr lang="en-GB" sz="2000" dirty="0"/>
          </a:p>
          <a:p>
            <a:endParaRPr lang="sl-SI" sz="1000" dirty="0"/>
          </a:p>
          <a:p>
            <a:endParaRPr lang="sl-SI" sz="1800" dirty="0"/>
          </a:p>
        </p:txBody>
      </p:sp>
    </p:spTree>
    <p:extLst>
      <p:ext uri="{BB962C8B-B14F-4D97-AF65-F5344CB8AC3E}">
        <p14:creationId xmlns:p14="http://schemas.microsoft.com/office/powerpoint/2010/main" val="94762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Normality test explanation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2000" dirty="0"/>
              <a:t>Before conducting a simple statistical test, it is important to conduct a normality test;</a:t>
            </a:r>
          </a:p>
          <a:p>
            <a:r>
              <a:rPr lang="en-US" sz="2000" dirty="0"/>
              <a:t>Normality test provides researchers and practitioners with important information regarding their statistical database/s:</a:t>
            </a:r>
          </a:p>
          <a:p>
            <a:pPr lvl="1"/>
            <a:r>
              <a:rPr lang="en-US" sz="1800" dirty="0"/>
              <a:t>It provides information if the data follows a normal distribution. This is important due to many statistical tests being parametric in their nature and would cause incorrect or unreliable results,</a:t>
            </a:r>
          </a:p>
          <a:p>
            <a:pPr lvl="1"/>
            <a:r>
              <a:rPr lang="en-US" sz="1800" dirty="0"/>
              <a:t>Many tests follow the assumption of normality, which needs to data be normally distributed, </a:t>
            </a:r>
          </a:p>
          <a:p>
            <a:pPr lvl="1"/>
            <a:r>
              <a:rPr lang="en-US" sz="1800" dirty="0"/>
              <a:t>It would cause interpretability of the statistical tests </a:t>
            </a:r>
            <a:r>
              <a:rPr lang="en-US" sz="1800" i="1" dirty="0"/>
              <a:t>p</a:t>
            </a:r>
            <a:r>
              <a:rPr lang="en-US" sz="1800" dirty="0"/>
              <a:t>-values being wrongly presented,</a:t>
            </a:r>
          </a:p>
          <a:p>
            <a:pPr lvl="1"/>
            <a:r>
              <a:rPr lang="en-US" sz="1800" dirty="0"/>
              <a:t>It could cause unreliability of the statistical tests results, especially in the case of smaller sample size databases. </a:t>
            </a:r>
          </a:p>
          <a:p>
            <a:r>
              <a:rPr lang="en-US" sz="2000" dirty="0"/>
              <a:t>For this reason, it is advisable to conduct at least two, if not three most common tests. This include the histogram approach, Q-Q plot or the Test of normality, which will be covered in the following slides.</a:t>
            </a:r>
            <a:endParaRPr lang="pl-PL" sz="2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747657"/>
            <a:ext cx="6138939" cy="593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en-US" sz="1200" dirty="0" err="1">
                <a:solidFill>
                  <a:srgbClr val="7F7F7F"/>
                </a:solidFill>
              </a:rPr>
              <a:t>DeCoster</a:t>
            </a:r>
            <a:r>
              <a:rPr lang="en-US" sz="1200" dirty="0">
                <a:solidFill>
                  <a:srgbClr val="7F7F7F"/>
                </a:solidFill>
              </a:rPr>
              <a:t>, J., &amp; Claypool, H. M.  (2004). </a:t>
            </a:r>
            <a:endParaRPr lang="pl-PL" sz="1200" dirty="0">
              <a:solidFill>
                <a:srgbClr val="7F7F7F"/>
              </a:solidFill>
            </a:endParaRP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https://www.youtube.com/watch?v=DhySnPB1afQ </a:t>
            </a:r>
            <a:endParaRPr lang="pl-PL" sz="1200" dirty="0">
              <a:solidFill>
                <a:srgbClr val="7F7F7F"/>
              </a:solidFill>
            </a:endParaRPr>
          </a:p>
        </p:txBody>
      </p:sp>
    </p:spTree>
    <p:extLst>
      <p:ext uri="{BB962C8B-B14F-4D97-AF65-F5344CB8AC3E}">
        <p14:creationId xmlns:p14="http://schemas.microsoft.com/office/powerpoint/2010/main" val="127561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Histogram approach</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24704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Histogram is the simplest of the methods for normality tests;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test is positive if the bars follow the “curve bell” of the chart;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test is negative if the bars deviate to either side of the chart – in this case we have a exponential distribution;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 SPSS we can make histogram test, by clicking “Graphs” option, select “Chart Builder” and then from selection choose “Histogram”.</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2" name="Slika 11" descr="Slika, ki vsebuje besede besedilo, programska oprema, računalniška ikona, številka&#10;&#10;Opis je samodejno ustvarjen">
            <a:extLst>
              <a:ext uri="{FF2B5EF4-FFF2-40B4-BE49-F238E27FC236}">
                <a16:creationId xmlns:a16="http://schemas.microsoft.com/office/drawing/2014/main" id="{A0D16A1D-2AE3-85AF-037C-2E0E2D0E79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22" y="1728317"/>
            <a:ext cx="5778917" cy="3250641"/>
          </a:xfrm>
          <a:prstGeom prst="rect">
            <a:avLst/>
          </a:prstGeom>
        </p:spPr>
      </p:pic>
      <p:sp>
        <p:nvSpPr>
          <p:cNvPr id="3" name="PoljeZBesedilom 2">
            <a:extLst>
              <a:ext uri="{FF2B5EF4-FFF2-40B4-BE49-F238E27FC236}">
                <a16:creationId xmlns:a16="http://schemas.microsoft.com/office/drawing/2014/main" id="{93E520FF-BA5A-363B-5A68-110ED022A495}"/>
              </a:ext>
            </a:extLst>
          </p:cNvPr>
          <p:cNvSpPr txBox="1"/>
          <p:nvPr/>
        </p:nvSpPr>
        <p:spPr>
          <a:xfrm>
            <a:off x="170822" y="4978958"/>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6. Histogram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69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Histogram example</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228780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have a database of two-hundred variables with associated values for traveled distance (in km);</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Using the histogram method, we gained the following result;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can notice that the bars </a:t>
            </a:r>
            <a:r>
              <a:rPr kumimoji="0" lang="en-US"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approxi</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mate around the curve bell, which makes our test positive</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grafični prikaz, diagram, posnetek zaslona&#10;&#10;Opis je samodejno ustvarjen">
            <a:extLst>
              <a:ext uri="{FF2B5EF4-FFF2-40B4-BE49-F238E27FC236}">
                <a16:creationId xmlns:a16="http://schemas.microsoft.com/office/drawing/2014/main" id="{0A3F8025-09A1-ADE1-05E9-77E6C767D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18" y="1748414"/>
            <a:ext cx="5382261" cy="4160017"/>
          </a:xfrm>
          <a:prstGeom prst="rect">
            <a:avLst/>
          </a:prstGeom>
        </p:spPr>
      </p:pic>
      <p:sp>
        <p:nvSpPr>
          <p:cNvPr id="3" name="PoljeZBesedilom 2">
            <a:extLst>
              <a:ext uri="{FF2B5EF4-FFF2-40B4-BE49-F238E27FC236}">
                <a16:creationId xmlns:a16="http://schemas.microsoft.com/office/drawing/2014/main" id="{14403FED-6501-2C46-1613-84742D46CB00}"/>
              </a:ext>
            </a:extLst>
          </p:cNvPr>
          <p:cNvSpPr txBox="1"/>
          <p:nvPr/>
        </p:nvSpPr>
        <p:spPr>
          <a:xfrm>
            <a:off x="455118" y="5908431"/>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7. </a:t>
            </a:r>
            <a:r>
              <a:rPr lang="sl-SI" sz="1400" dirty="0" err="1">
                <a:latin typeface="Tahoma" panose="020B0604030504040204" pitchFamily="34" charset="0"/>
                <a:ea typeface="Tahoma" panose="020B0604030504040204" pitchFamily="34" charset="0"/>
                <a:cs typeface="Tahoma" panose="020B0604030504040204" pitchFamily="34" charset="0"/>
              </a:rPr>
              <a:t>Histrogram</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visualization</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290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Q-Q Plot approach</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73224" y="1783369"/>
            <a:ext cx="11679880" cy="282128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second most common method for normality test is the Q-Q Plot approach;</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this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approach a chart is also created, where a straight line represents the normal distribution;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points (representing our values) are clustering closely to the straight line, the test can be considered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 points deviate or create noticeable tails from the straight line, 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here is a clear indication of exponential function.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initiate the Q</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-Q Plot, click “Analyze”, select “Descriptive Statistics” and select “Q-Q Plots from the list”.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716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Q-Q Plot approach</a:t>
            </a:r>
            <a:endParaRPr lang="pl-PL" dirty="0"/>
          </a:p>
        </p:txBody>
      </p:sp>
      <p:pic>
        <p:nvPicPr>
          <p:cNvPr id="5" name="Slika 4" descr="Slika, ki vsebuje besede besedilo, programska oprema, številka, računalniška ikona&#10;&#10;Opis je samodejno ustvarjen">
            <a:extLst>
              <a:ext uri="{FF2B5EF4-FFF2-40B4-BE49-F238E27FC236}">
                <a16:creationId xmlns:a16="http://schemas.microsoft.com/office/drawing/2014/main" id="{E521D307-450F-3D6D-A72A-E17DFB176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979" y="1275176"/>
            <a:ext cx="7658041" cy="4307648"/>
          </a:xfrm>
          <a:prstGeom prst="rect">
            <a:avLst/>
          </a:prstGeom>
        </p:spPr>
      </p:pic>
      <p:sp>
        <p:nvSpPr>
          <p:cNvPr id="3" name="PoljeZBesedilom 2">
            <a:extLst>
              <a:ext uri="{FF2B5EF4-FFF2-40B4-BE49-F238E27FC236}">
                <a16:creationId xmlns:a16="http://schemas.microsoft.com/office/drawing/2014/main" id="{890E598F-7C79-93EF-34E2-445960AA8C3F}"/>
              </a:ext>
            </a:extLst>
          </p:cNvPr>
          <p:cNvSpPr txBox="1"/>
          <p:nvPr/>
        </p:nvSpPr>
        <p:spPr>
          <a:xfrm>
            <a:off x="2266979" y="5582824"/>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8. Q-Q plot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867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Short description of the SPSS software</a:t>
            </a:r>
          </a:p>
          <a:p>
            <a:r>
              <a:rPr lang="en-GB" sz="2000" dirty="0"/>
              <a:t>Short basics of SPSS software use</a:t>
            </a:r>
          </a:p>
          <a:p>
            <a:r>
              <a:rPr lang="en-US" sz="2000" dirty="0"/>
              <a:t>Short explanation of normality test and example for three most common methods</a:t>
            </a:r>
            <a:endParaRPr lang="pl-PL" sz="2000" dirty="0"/>
          </a:p>
          <a:p>
            <a:r>
              <a:rPr lang="en-US" sz="2000" dirty="0"/>
              <a:t>Example of Students T-Test</a:t>
            </a:r>
          </a:p>
          <a:p>
            <a:r>
              <a:rPr lang="en-US" sz="2000" dirty="0"/>
              <a:t>Example of Correlation </a:t>
            </a:r>
          </a:p>
          <a:p>
            <a:r>
              <a:rPr lang="en-US" sz="2000" dirty="0"/>
              <a:t>Example of Chi-Square</a:t>
            </a:r>
          </a:p>
          <a:p>
            <a:r>
              <a:rPr lang="en-US" sz="2000" dirty="0"/>
              <a:t>Example of One-Way ANOVA</a:t>
            </a:r>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Q-Q Plot example</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65228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once more use the database from the histogram 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Q-Q Plot provides us with the following chart as results;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We can see that we have small tails at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both ends, indicating some deviations;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However, most</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points are close to the provided line, which makes our test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 sensitivity for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your follow up tests are important, additional curation of data would be needed.</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osnetek zaslona, vrstica, grafični prikaz&#10;&#10;Opis je samodejno ustvarjen">
            <a:extLst>
              <a:ext uri="{FF2B5EF4-FFF2-40B4-BE49-F238E27FC236}">
                <a16:creationId xmlns:a16="http://schemas.microsoft.com/office/drawing/2014/main" id="{CF98547E-18F8-A516-E63E-971FECE0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75" y="1550330"/>
            <a:ext cx="5540220" cy="4922947"/>
          </a:xfrm>
          <a:prstGeom prst="rect">
            <a:avLst/>
          </a:prstGeom>
        </p:spPr>
      </p:pic>
      <p:sp>
        <p:nvSpPr>
          <p:cNvPr id="6" name="Pravokotnik 5">
            <a:extLst>
              <a:ext uri="{FF2B5EF4-FFF2-40B4-BE49-F238E27FC236}">
                <a16:creationId xmlns:a16="http://schemas.microsoft.com/office/drawing/2014/main" id="{CDBFBE8E-8830-CB63-3B28-2F80761DBFEB}"/>
              </a:ext>
            </a:extLst>
          </p:cNvPr>
          <p:cNvSpPr/>
          <p:nvPr/>
        </p:nvSpPr>
        <p:spPr>
          <a:xfrm>
            <a:off x="3426488" y="2411604"/>
            <a:ext cx="994787" cy="954594"/>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7" name="Pravokotnik 6">
            <a:extLst>
              <a:ext uri="{FF2B5EF4-FFF2-40B4-BE49-F238E27FC236}">
                <a16:creationId xmlns:a16="http://schemas.microsoft.com/office/drawing/2014/main" id="{70F03F78-4DF9-A84C-5522-442804AC10F4}"/>
              </a:ext>
            </a:extLst>
          </p:cNvPr>
          <p:cNvSpPr/>
          <p:nvPr/>
        </p:nvSpPr>
        <p:spPr>
          <a:xfrm>
            <a:off x="1487441" y="4795736"/>
            <a:ext cx="994787" cy="853220"/>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0" name="Pravokotnik 9">
            <a:extLst>
              <a:ext uri="{FF2B5EF4-FFF2-40B4-BE49-F238E27FC236}">
                <a16:creationId xmlns:a16="http://schemas.microsoft.com/office/drawing/2014/main" id="{BF019256-E310-3A8B-EEC8-1CFB40301E99}"/>
              </a:ext>
            </a:extLst>
          </p:cNvPr>
          <p:cNvSpPr/>
          <p:nvPr/>
        </p:nvSpPr>
        <p:spPr>
          <a:xfrm>
            <a:off x="1939331" y="3396343"/>
            <a:ext cx="2321169" cy="1378299"/>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3" name="PoljeZBesedilom 2">
            <a:extLst>
              <a:ext uri="{FF2B5EF4-FFF2-40B4-BE49-F238E27FC236}">
                <a16:creationId xmlns:a16="http://schemas.microsoft.com/office/drawing/2014/main" id="{3B4A9047-EF44-395D-A8AF-1D7A9A464D1B}"/>
              </a:ext>
            </a:extLst>
          </p:cNvPr>
          <p:cNvSpPr txBox="1"/>
          <p:nvPr/>
        </p:nvSpPr>
        <p:spPr>
          <a:xfrm>
            <a:off x="1101392" y="6234162"/>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9. Q-Q plot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969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of normality approach</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272074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final test is the Test of normality;</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Normally not needed if the histogram and Q-Q Plot were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More complex and sensitive, which can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lead to conflicting results and interpretation;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 initiate go “Analyze”, “Descriptive Statistics”, “Explore” and input your variable in Dependent List, then select under “Plots” list “Normality plots with tests”.</a:t>
            </a: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845F4DB2-2020-7CDF-567C-28EBF6BB9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 y="1653701"/>
            <a:ext cx="6070060" cy="3414409"/>
          </a:xfrm>
          <a:prstGeom prst="rect">
            <a:avLst/>
          </a:prstGeom>
        </p:spPr>
      </p:pic>
      <p:sp>
        <p:nvSpPr>
          <p:cNvPr id="3" name="PoljeZBesedilom 2">
            <a:extLst>
              <a:ext uri="{FF2B5EF4-FFF2-40B4-BE49-F238E27FC236}">
                <a16:creationId xmlns:a16="http://schemas.microsoft.com/office/drawing/2014/main" id="{C47E1482-6B3F-FC39-D3EE-F1C1710D6D40}"/>
              </a:ext>
            </a:extLst>
          </p:cNvPr>
          <p:cNvSpPr txBox="1"/>
          <p:nvPr/>
        </p:nvSpPr>
        <p:spPr>
          <a:xfrm>
            <a:off x="106470" y="5050410"/>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10. Test </a:t>
            </a:r>
            <a:r>
              <a:rPr lang="sl-SI" sz="1400" dirty="0" err="1">
                <a:latin typeface="Tahoma" panose="020B0604030504040204" pitchFamily="34" charset="0"/>
                <a:ea typeface="Tahoma" panose="020B0604030504040204" pitchFamily="34" charset="0"/>
                <a:cs typeface="Tahoma" panose="020B0604030504040204" pitchFamily="34" charset="0"/>
              </a:rPr>
              <a:t>of</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normality</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2076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Test of normality example</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87495" y="1288607"/>
            <a:ext cx="5875506" cy="486081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test of normality is positive if either Kolmogorov-Smirnov or Shapiro-Wilk Significance value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have a value higher than 0.05;</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Shapiro</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-Wilk is more sensitive and more reliable for the positivity of the 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our case both cases a </a:t>
            </a:r>
            <a:r>
              <a:rPr kumimoji="0" lang="en-US"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 of &lt;0,001 was detected which indicates that the test is negative;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However, this could be the result of our large database of 200 variables;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Considering the Statistic values for both tests, it provides an indication for normal distribution, while </a:t>
            </a:r>
            <a:r>
              <a:rPr kumimoji="0" lang="en-US"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 denies it.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številka, pisava&#10;&#10;Opis je samodejno ustvarjen">
            <a:extLst>
              <a:ext uri="{FF2B5EF4-FFF2-40B4-BE49-F238E27FC236}">
                <a16:creationId xmlns:a16="http://schemas.microsoft.com/office/drawing/2014/main" id="{32346BAE-B12F-A9E5-D696-32E6D0269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16505"/>
            <a:ext cx="4562563" cy="4938159"/>
          </a:xfrm>
          <a:prstGeom prst="rect">
            <a:avLst/>
          </a:prstGeom>
        </p:spPr>
      </p:pic>
      <p:sp>
        <p:nvSpPr>
          <p:cNvPr id="6" name="Pravokotnik 5">
            <a:extLst>
              <a:ext uri="{FF2B5EF4-FFF2-40B4-BE49-F238E27FC236}">
                <a16:creationId xmlns:a16="http://schemas.microsoft.com/office/drawing/2014/main" id="{A4E8DB87-80FB-FF88-D550-D932B48D79DF}"/>
              </a:ext>
            </a:extLst>
          </p:cNvPr>
          <p:cNvSpPr/>
          <p:nvPr/>
        </p:nvSpPr>
        <p:spPr>
          <a:xfrm>
            <a:off x="1024932" y="5446207"/>
            <a:ext cx="4340888" cy="1014883"/>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868D887B-2217-6047-DE6C-C5991D56684B}"/>
              </a:ext>
            </a:extLst>
          </p:cNvPr>
          <p:cNvSpPr txBox="1"/>
          <p:nvPr/>
        </p:nvSpPr>
        <p:spPr>
          <a:xfrm>
            <a:off x="1024932" y="6510987"/>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11. Test </a:t>
            </a:r>
            <a:r>
              <a:rPr lang="sl-SI" sz="1400" dirty="0" err="1">
                <a:latin typeface="Tahoma" panose="020B0604030504040204" pitchFamily="34" charset="0"/>
                <a:ea typeface="Tahoma" panose="020B0604030504040204" pitchFamily="34" charset="0"/>
                <a:cs typeface="Tahoma" panose="020B0604030504040204" pitchFamily="34" charset="0"/>
              </a:rPr>
              <a:t>of</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normality</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327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Students T-Test</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458381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first statistical test we will experiment with is the students T-test;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test consists of 1 categorical variable and 1 numerical variable;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will employ the database from previous examples, while providing a hypothesis;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logistic company that gathered the distances for their deliveries, needs an answer on the following question: “Is the average distance of their deliveries lower than 70 kilometers?”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To conduct the test, we go “Analyze”, “Compare Means” and the “One-Sample T-Test”.</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E1771DA8-B6C0-8C4E-F0C0-CA5515E4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8" y="2100105"/>
            <a:ext cx="5898382" cy="2822708"/>
          </a:xfrm>
          <a:prstGeom prst="rect">
            <a:avLst/>
          </a:prstGeom>
        </p:spPr>
      </p:pic>
      <p:sp>
        <p:nvSpPr>
          <p:cNvPr id="3" name="Symbol zastępczy zawartości 4">
            <a:extLst>
              <a:ext uri="{FF2B5EF4-FFF2-40B4-BE49-F238E27FC236}">
                <a16:creationId xmlns:a16="http://schemas.microsoft.com/office/drawing/2014/main" id="{7AE9C184-59DE-B05A-10A6-885459D4AC6E}"/>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Cronk (2016)</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https://www.youtube.com/watch?v=nwiVH6O_CRQ </a:t>
            </a:r>
            <a:endParaRPr lang="pl-PL" sz="1200" dirty="0">
              <a:solidFill>
                <a:srgbClr val="7F7F7F"/>
              </a:solidFill>
            </a:endParaRPr>
          </a:p>
        </p:txBody>
      </p:sp>
      <p:sp>
        <p:nvSpPr>
          <p:cNvPr id="5" name="PoljeZBesedilom 4">
            <a:extLst>
              <a:ext uri="{FF2B5EF4-FFF2-40B4-BE49-F238E27FC236}">
                <a16:creationId xmlns:a16="http://schemas.microsoft.com/office/drawing/2014/main" id="{B79AAB7A-D0B8-9668-6973-74A7747FFA76}"/>
              </a:ext>
            </a:extLst>
          </p:cNvPr>
          <p:cNvSpPr txBox="1"/>
          <p:nvPr/>
        </p:nvSpPr>
        <p:spPr>
          <a:xfrm>
            <a:off x="200968" y="5100935"/>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12. </a:t>
            </a:r>
            <a:r>
              <a:rPr lang="sl-SI" sz="1400" dirty="0" err="1">
                <a:latin typeface="Tahoma" panose="020B0604030504040204" pitchFamily="34" charset="0"/>
                <a:ea typeface="Tahoma" panose="020B0604030504040204" pitchFamily="34" charset="0"/>
                <a:cs typeface="Tahoma" panose="020B0604030504040204" pitchFamily="34" charset="0"/>
              </a:rPr>
              <a:t>Students</a:t>
            </a:r>
            <a:r>
              <a:rPr lang="sl-SI" sz="1400" dirty="0">
                <a:latin typeface="Tahoma" panose="020B0604030504040204" pitchFamily="34" charset="0"/>
                <a:ea typeface="Tahoma" panose="020B0604030504040204" pitchFamily="34" charset="0"/>
                <a:cs typeface="Tahoma" panose="020B0604030504040204" pitchFamily="34" charset="0"/>
              </a:rPr>
              <a:t> T-Test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534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Students T-Test</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460126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For the results, several information are important;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Firstly, the One-tailed and Two-tailed </a:t>
            </a:r>
            <a:r>
              <a:rPr lang="en-US"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-values are well bellow the 0.05 value, meaning our test has a high statistical significance;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Secondly the </a:t>
            </a:r>
            <a:r>
              <a:rPr kumimoji="0" lang="en-US" sz="18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 is quite high, indicating a greater difference between the sample mean and the hypothesized mean;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Thirdly, the mean difference value is 16.</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4</a:t>
            </a:r>
            <a:r>
              <a:rPr lang="sl-SI" dirty="0">
                <a:solidFill>
                  <a:prstClr val="black"/>
                </a:solidFill>
                <a:latin typeface="Tahoma" panose="020B0604030504040204" pitchFamily="34" charset="0"/>
                <a:ea typeface="Tahoma" panose="020B0604030504040204" pitchFamily="34" charset="0"/>
                <a:cs typeface="Tahoma" panose="020B0604030504040204" pitchFamily="34" charset="0"/>
              </a:rPr>
              <a:t>6</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This means that on average the distance is </a:t>
            </a:r>
            <a:r>
              <a:rPr lang="sl-SI" dirty="0" err="1">
                <a:solidFill>
                  <a:prstClr val="black"/>
                </a:solidFill>
                <a:latin typeface="Tahoma" panose="020B0604030504040204" pitchFamily="34" charset="0"/>
                <a:ea typeface="Tahoma" panose="020B0604030504040204" pitchFamily="34" charset="0"/>
                <a:cs typeface="Tahoma" panose="020B0604030504040204" pitchFamily="34" charset="0"/>
              </a:rPr>
              <a:t>higher</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for 16.455 kilometers that hypothesized 70 kilometers;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Considering the results, our null hypothesis is rejected (the average distance is equal to 7</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0 km);</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Instead, the alternative hypothesis is confirmed (the average distance is </a:t>
            </a:r>
            <a:r>
              <a:rPr kumimoji="0" lang="sl-SI" sz="18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higher</a:t>
            </a:r>
            <a:r>
              <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that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70 km).</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8C70EFC7-F37E-DBD4-4A14-683B60BD9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17" y="1909187"/>
            <a:ext cx="5739471" cy="4146143"/>
          </a:xfrm>
          <a:prstGeom prst="rect">
            <a:avLst/>
          </a:prstGeom>
        </p:spPr>
      </p:pic>
      <p:sp>
        <p:nvSpPr>
          <p:cNvPr id="6" name="Pravokotnik 5">
            <a:extLst>
              <a:ext uri="{FF2B5EF4-FFF2-40B4-BE49-F238E27FC236}">
                <a16:creationId xmlns:a16="http://schemas.microsoft.com/office/drawing/2014/main" id="{FFA57A8B-FD3E-5692-6A0F-06198AE92252}"/>
              </a:ext>
            </a:extLst>
          </p:cNvPr>
          <p:cNvSpPr/>
          <p:nvPr/>
        </p:nvSpPr>
        <p:spPr>
          <a:xfrm>
            <a:off x="411982" y="2898843"/>
            <a:ext cx="5486400" cy="1070256"/>
          </a:xfrm>
          <a:prstGeom prst="rect">
            <a:avLst/>
          </a:prstGeom>
          <a:noFill/>
          <a:ln>
            <a:solidFill>
              <a:srgbClr val="F24D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PoljeZBesedilom 2">
            <a:extLst>
              <a:ext uri="{FF2B5EF4-FFF2-40B4-BE49-F238E27FC236}">
                <a16:creationId xmlns:a16="http://schemas.microsoft.com/office/drawing/2014/main" id="{7BD97189-F0AE-081C-32BE-7122DF2C1A41}"/>
              </a:ext>
            </a:extLst>
          </p:cNvPr>
          <p:cNvSpPr txBox="1"/>
          <p:nvPr/>
        </p:nvSpPr>
        <p:spPr>
          <a:xfrm>
            <a:off x="411982" y="530620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13. </a:t>
            </a:r>
            <a:r>
              <a:rPr lang="sl-SI" sz="1400" dirty="0" err="1">
                <a:latin typeface="Tahoma" panose="020B0604030504040204" pitchFamily="34" charset="0"/>
                <a:ea typeface="Tahoma" panose="020B0604030504040204" pitchFamily="34" charset="0"/>
                <a:cs typeface="Tahoma" panose="020B0604030504040204" pitchFamily="34" charset="0"/>
              </a:rPr>
              <a:t>Students</a:t>
            </a:r>
            <a:r>
              <a:rPr lang="sl-SI" sz="1400" dirty="0">
                <a:latin typeface="Tahoma" panose="020B0604030504040204" pitchFamily="34" charset="0"/>
                <a:ea typeface="Tahoma" panose="020B0604030504040204" pitchFamily="34" charset="0"/>
                <a:cs typeface="Tahoma" panose="020B0604030504040204" pitchFamily="34" charset="0"/>
              </a:rPr>
              <a:t> T-Test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133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Correlation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26571" y="1783369"/>
            <a:ext cx="11726533" cy="332706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Lets continue with the Correlation;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Here we have two numerical variables we analyze to identify correlations between the two;</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have a logistics company, that has a history of the last 50 deliveries, with both number of vehicles and total delivery time;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manager wonders, if there is a correlation between the number of delivery vehicles and the delivery time – </a:t>
            </a:r>
            <a:r>
              <a:rPr kumimoji="0" lang="en-US" sz="20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simply</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told if more vehicles lower or increase the delivery time.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first make normality tests. After concluding we go “Analyze”, “Correlate” and “Bivariate”.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ake</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 sure “Pearson”, “Two-tailed” and “Flag significant” are also selected.</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4">
            <a:extLst>
              <a:ext uri="{FF2B5EF4-FFF2-40B4-BE49-F238E27FC236}">
                <a16:creationId xmlns:a16="http://schemas.microsoft.com/office/drawing/2014/main" id="{DB2FBBAF-C7B4-C91F-D320-5B82F6D4B14E}"/>
              </a:ext>
            </a:extLst>
          </p:cNvPr>
          <p:cNvSpPr txBox="1">
            <a:spLocks/>
          </p:cNvSpPr>
          <p:nvPr/>
        </p:nvSpPr>
        <p:spPr>
          <a:xfrm>
            <a:off x="516119" y="4965408"/>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Meyers et al. (2013)</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https://www.youtube.com/watch?v=2BeYY8JgokU </a:t>
            </a:r>
            <a:endParaRPr lang="pl-PL" sz="1200" dirty="0">
              <a:solidFill>
                <a:srgbClr val="7F7F7F"/>
              </a:solidFill>
            </a:endParaRPr>
          </a:p>
        </p:txBody>
      </p:sp>
    </p:spTree>
    <p:extLst>
      <p:ext uri="{BB962C8B-B14F-4D97-AF65-F5344CB8AC3E}">
        <p14:creationId xmlns:p14="http://schemas.microsoft.com/office/powerpoint/2010/main" val="1156489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Correlation </a:t>
            </a:r>
            <a:endParaRPr lang="pl-PL" dirty="0"/>
          </a:p>
        </p:txBody>
      </p:sp>
      <p:pic>
        <p:nvPicPr>
          <p:cNvPr id="4" name="Slika 3" descr="Slika, ki vsebuje besede besedilo, posnetek zaslona, številka, programska oprema&#10;&#10;Opis je samodejno ustvarjen">
            <a:extLst>
              <a:ext uri="{FF2B5EF4-FFF2-40B4-BE49-F238E27FC236}">
                <a16:creationId xmlns:a16="http://schemas.microsoft.com/office/drawing/2014/main" id="{3F08CAB1-3F84-2250-E2B0-26BF26405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26" y="1303721"/>
            <a:ext cx="7556547" cy="4250558"/>
          </a:xfrm>
          <a:prstGeom prst="rect">
            <a:avLst/>
          </a:prstGeom>
        </p:spPr>
      </p:pic>
      <p:sp>
        <p:nvSpPr>
          <p:cNvPr id="7" name="PoljeZBesedilom 6">
            <a:extLst>
              <a:ext uri="{FF2B5EF4-FFF2-40B4-BE49-F238E27FC236}">
                <a16:creationId xmlns:a16="http://schemas.microsoft.com/office/drawing/2014/main" id="{CFD28D58-0E73-5C5E-AE8A-AE42B3132AAD}"/>
              </a:ext>
            </a:extLst>
          </p:cNvPr>
          <p:cNvSpPr txBox="1"/>
          <p:nvPr/>
        </p:nvSpPr>
        <p:spPr>
          <a:xfrm>
            <a:off x="6995685" y="5554279"/>
            <a:ext cx="4358114"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Note: If not normal distribution, choose “Spearman” instead!</a:t>
            </a:r>
            <a:endParaRPr lang="sl-SI"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B9ECB4B-2DC3-07D3-292D-178373C0CD2C}"/>
              </a:ext>
            </a:extLst>
          </p:cNvPr>
          <p:cNvSpPr txBox="1"/>
          <p:nvPr/>
        </p:nvSpPr>
        <p:spPr>
          <a:xfrm>
            <a:off x="2317726" y="555427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14. </a:t>
            </a:r>
            <a:r>
              <a:rPr lang="sl-SI" sz="1400" dirty="0" err="1">
                <a:latin typeface="Tahoma" panose="020B0604030504040204" pitchFamily="34" charset="0"/>
                <a:ea typeface="Tahoma" panose="020B0604030504040204" pitchFamily="34" charset="0"/>
                <a:cs typeface="Tahoma" panose="020B0604030504040204" pitchFamily="34" charset="0"/>
              </a:rPr>
              <a:t>Correlation</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769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Correlation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69688" y="1481668"/>
            <a:ext cx="5875506" cy="458381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results we gained are positive oriented;</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a:t>
            </a:r>
            <a:r>
              <a:rPr kumimoji="0" lang="en-US" sz="2000" b="0"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-values from Sig. (2-tailed) are less that 0.05, indicating high statistical significance of our results;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-values also indicates that there is possible correlation between the two variables;</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negative value Pearson Correlation of -0,872 is also quite high (the closer to 1, the higher the correlation);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Based on the </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negative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value</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-0,872 it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indicates</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increasing</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number</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of</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vehicle</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negatively</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affects</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delivery</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time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through</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lowering</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needed</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sl-SI" sz="20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delivery</a:t>
            </a:r>
            <a:r>
              <a:rPr kumimoji="0" lang="sl-SI"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time.</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Slika 4" descr="Slika, ki vsebuje besede besedilo, posnetek zaslona, pisava, številka&#10;&#10;Opis je samodejno ustvarjen">
            <a:extLst>
              <a:ext uri="{FF2B5EF4-FFF2-40B4-BE49-F238E27FC236}">
                <a16:creationId xmlns:a16="http://schemas.microsoft.com/office/drawing/2014/main" id="{1B57390D-1344-CFA4-1BE8-BBE0CE675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97" y="2112008"/>
            <a:ext cx="5508091" cy="2938220"/>
          </a:xfrm>
          <a:prstGeom prst="rect">
            <a:avLst/>
          </a:prstGeom>
        </p:spPr>
      </p:pic>
      <p:sp>
        <p:nvSpPr>
          <p:cNvPr id="3" name="PoljeZBesedilom 2">
            <a:extLst>
              <a:ext uri="{FF2B5EF4-FFF2-40B4-BE49-F238E27FC236}">
                <a16:creationId xmlns:a16="http://schemas.microsoft.com/office/drawing/2014/main" id="{523D1546-3702-9B0F-1509-E02C8FC238FF}"/>
              </a:ext>
            </a:extLst>
          </p:cNvPr>
          <p:cNvSpPr txBox="1"/>
          <p:nvPr/>
        </p:nvSpPr>
        <p:spPr>
          <a:xfrm>
            <a:off x="872772" y="48963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15. </a:t>
            </a:r>
            <a:r>
              <a:rPr lang="sl-SI" sz="1400" dirty="0" err="1">
                <a:latin typeface="Tahoma" panose="020B0604030504040204" pitchFamily="34" charset="0"/>
                <a:ea typeface="Tahoma" panose="020B0604030504040204" pitchFamily="34" charset="0"/>
                <a:cs typeface="Tahoma" panose="020B0604030504040204" pitchFamily="34" charset="0"/>
              </a:rPr>
              <a:t>Correlation</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529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Chi-Square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6177598" y="1783369"/>
            <a:ext cx="5875506" cy="3929281"/>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next test is Chi-Square;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Here we have two categorical variables, for which we compare for any relatedness;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have a logistical company, that has 50 delivery information’s, which include delivery type and the goods delivered.</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companies questions is “If there is a significant relationship between the two variables?”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click on “Analyze”, “Descriptive Statistics” and “Crosstabs”. Under “Statistics” we select “Chi-Square”.</a:t>
            </a:r>
          </a:p>
        </p:txBody>
      </p:sp>
      <p:pic>
        <p:nvPicPr>
          <p:cNvPr id="4" name="Slika 3" descr="Slika, ki vsebuje besede besedilo, programska oprema, številka, računalniška ikona&#10;&#10;Opis je samodejno ustvarjen">
            <a:extLst>
              <a:ext uri="{FF2B5EF4-FFF2-40B4-BE49-F238E27FC236}">
                <a16:creationId xmlns:a16="http://schemas.microsoft.com/office/drawing/2014/main" id="{79B8970E-0F57-8D1A-33FF-1B346E605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5" y="1657978"/>
            <a:ext cx="6082603" cy="3421464"/>
          </a:xfrm>
          <a:prstGeom prst="rect">
            <a:avLst/>
          </a:prstGeom>
        </p:spPr>
      </p:pic>
      <p:sp>
        <p:nvSpPr>
          <p:cNvPr id="3" name="Symbol zastępczy zawartości 4">
            <a:extLst>
              <a:ext uri="{FF2B5EF4-FFF2-40B4-BE49-F238E27FC236}">
                <a16:creationId xmlns:a16="http://schemas.microsoft.com/office/drawing/2014/main" id="{4D241B3A-D6BD-C69F-A24D-9A48C55BD6E1}"/>
              </a:ext>
            </a:extLst>
          </p:cNvPr>
          <p:cNvSpPr txBox="1">
            <a:spLocks/>
          </p:cNvSpPr>
          <p:nvPr/>
        </p:nvSpPr>
        <p:spPr>
          <a:xfrm>
            <a:off x="702732" y="5894613"/>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Meyers et al. (2013)</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https://www.youtube.com/watch?v=7oq6snUiXb0 </a:t>
            </a:r>
            <a:endParaRPr lang="pl-PL" sz="1200" dirty="0">
              <a:solidFill>
                <a:srgbClr val="7F7F7F"/>
              </a:solidFill>
            </a:endParaRPr>
          </a:p>
        </p:txBody>
      </p:sp>
      <p:sp>
        <p:nvSpPr>
          <p:cNvPr id="5" name="PoljeZBesedilom 4">
            <a:extLst>
              <a:ext uri="{FF2B5EF4-FFF2-40B4-BE49-F238E27FC236}">
                <a16:creationId xmlns:a16="http://schemas.microsoft.com/office/drawing/2014/main" id="{F19E6BE2-5E28-D0C0-5580-20A3B3DAE47E}"/>
              </a:ext>
            </a:extLst>
          </p:cNvPr>
          <p:cNvSpPr txBox="1"/>
          <p:nvPr/>
        </p:nvSpPr>
        <p:spPr>
          <a:xfrm>
            <a:off x="200968" y="5100935"/>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16. </a:t>
            </a:r>
            <a:r>
              <a:rPr lang="sl-SI" sz="1400" dirty="0" err="1">
                <a:latin typeface="Tahoma" panose="020B0604030504040204" pitchFamily="34" charset="0"/>
                <a:ea typeface="Tahoma" panose="020B0604030504040204" pitchFamily="34" charset="0"/>
                <a:cs typeface="Tahoma" panose="020B0604030504040204" pitchFamily="34" charset="0"/>
              </a:rPr>
              <a:t>Chi-Square</a:t>
            </a:r>
            <a:r>
              <a:rPr lang="sl-SI" sz="1400" dirty="0">
                <a:latin typeface="Tahoma" panose="020B0604030504040204" pitchFamily="34" charset="0"/>
                <a:ea typeface="Tahoma" panose="020B0604030504040204" pitchFamily="34" charset="0"/>
                <a:cs typeface="Tahoma" panose="020B0604030504040204" pitchFamily="34" charset="0"/>
              </a:rPr>
              <a:t> Test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4000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Chi-Square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554134" y="1385158"/>
            <a:ext cx="5875506" cy="476027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results from the Pearson Chi-Square value (</a:t>
            </a:r>
            <a:r>
              <a:rPr lang="el-GR" sz="2000" i="1" dirty="0">
                <a:effectLst/>
                <a:latin typeface="Tahoma" panose="020B0604030504040204" pitchFamily="34" charset="0"/>
                <a:ea typeface="Tahoma" panose="020B0604030504040204" pitchFamily="34" charset="0"/>
                <a:cs typeface="Tahoma" panose="020B0604030504040204" pitchFamily="34" charset="0"/>
              </a:rPr>
              <a:t>χ</a:t>
            </a:r>
            <a:r>
              <a:rPr lang="el-GR" sz="2000" i="0" dirty="0">
                <a:effectLst/>
                <a:latin typeface="Tahoma" panose="020B0604030504040204" pitchFamily="34" charset="0"/>
                <a:ea typeface="Tahoma" panose="020B0604030504040204" pitchFamily="34" charset="0"/>
                <a:cs typeface="Tahoma" panose="020B0604030504040204" pitchFamily="34" charset="0"/>
              </a:rPr>
              <a:t>²</a:t>
            </a:r>
            <a:r>
              <a:rPr lang="en-US" sz="2000" i="0" dirty="0">
                <a:effectLst/>
                <a:latin typeface="Tahoma" panose="020B0604030504040204" pitchFamily="34" charset="0"/>
                <a:ea typeface="Tahoma" panose="020B0604030504040204" pitchFamily="34" charset="0"/>
                <a:cs typeface="Tahoma" panose="020B0604030504040204" pitchFamily="34" charset="0"/>
              </a:rPr>
              <a:t>) provided a value of 15.087, which could indicate some level of correlations between the two variables;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is just on the limit of 0.05, meaning that the results are statistically significant;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Considering the question, we can relate that a null hypothesis was rejected (no correlation between the mode and goods);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Instead the alternative hypothesis is confirmed (there is a correlation between mode and goods);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This could indicate, that company should follow up with more analysis regarding its current delivery practices.</a:t>
            </a:r>
          </a:p>
        </p:txBody>
      </p:sp>
      <p:pic>
        <p:nvPicPr>
          <p:cNvPr id="5" name="Slika 4" descr="Slika, ki vsebuje besede besedilo, posnetek zaslona, številka, pisava&#10;&#10;Opis je samodejno ustvarjen">
            <a:extLst>
              <a:ext uri="{FF2B5EF4-FFF2-40B4-BE49-F238E27FC236}">
                <a16:creationId xmlns:a16="http://schemas.microsoft.com/office/drawing/2014/main" id="{87F90774-5EE5-1AC2-3E26-37691421C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683304"/>
            <a:ext cx="4910667" cy="4806575"/>
          </a:xfrm>
          <a:prstGeom prst="rect">
            <a:avLst/>
          </a:prstGeom>
        </p:spPr>
      </p:pic>
      <p:sp>
        <p:nvSpPr>
          <p:cNvPr id="3" name="PoljeZBesedilom 2">
            <a:extLst>
              <a:ext uri="{FF2B5EF4-FFF2-40B4-BE49-F238E27FC236}">
                <a16:creationId xmlns:a16="http://schemas.microsoft.com/office/drawing/2014/main" id="{50D29F4C-4C16-F9D6-64C6-57ED55DC595C}"/>
              </a:ext>
            </a:extLst>
          </p:cNvPr>
          <p:cNvSpPr txBox="1"/>
          <p:nvPr/>
        </p:nvSpPr>
        <p:spPr>
          <a:xfrm>
            <a:off x="643467" y="6383738"/>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17. </a:t>
            </a:r>
            <a:r>
              <a:rPr lang="sl-SI" sz="1400" dirty="0" err="1">
                <a:latin typeface="Tahoma" panose="020B0604030504040204" pitchFamily="34" charset="0"/>
                <a:ea typeface="Tahoma" panose="020B0604030504040204" pitchFamily="34" charset="0"/>
                <a:cs typeface="Tahoma" panose="020B0604030504040204" pitchFamily="34" charset="0"/>
              </a:rPr>
              <a:t>Chi-Square</a:t>
            </a:r>
            <a:r>
              <a:rPr lang="sl-SI" sz="1400" dirty="0">
                <a:latin typeface="Tahoma" panose="020B0604030504040204" pitchFamily="34" charset="0"/>
                <a:ea typeface="Tahoma" panose="020B0604030504040204" pitchFamily="34" charset="0"/>
                <a:cs typeface="Tahoma" panose="020B0604030504040204" pitchFamily="34" charset="0"/>
              </a:rPr>
              <a:t> Test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1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About</a:t>
            </a:r>
            <a:r>
              <a:rPr lang="sl-SI" dirty="0"/>
              <a:t> SPSS software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GB" sz="2000" dirty="0"/>
              <a:t>SPSS or „Statistical Package for the Social Sciences“ is a software created in 1968 by Norman H. </a:t>
            </a:r>
            <a:r>
              <a:rPr lang="en-GB" sz="2000" dirty="0" err="1"/>
              <a:t>Nie</a:t>
            </a:r>
            <a:r>
              <a:rPr lang="en-GB" sz="2000" dirty="0"/>
              <a:t>, C. </a:t>
            </a:r>
            <a:r>
              <a:rPr lang="en-GB" sz="2000" dirty="0" err="1"/>
              <a:t>Hadlai</a:t>
            </a:r>
            <a:r>
              <a:rPr lang="en-GB" sz="2000" dirty="0"/>
              <a:t> Hull and William G. Greene. It was originally designed to enable social science research, but it has since then evolved to be one of the most widely used statistical analysis tool in fields of business, healthcare, education and government.</a:t>
            </a:r>
            <a:endParaRPr lang="sl-SI" sz="2000" dirty="0"/>
          </a:p>
          <a:p>
            <a:r>
              <a:rPr lang="en-GB" sz="2000" dirty="0"/>
              <a:t>Similar to the Microsoft Excel counterpart, SPSS features a graphical user interface that allows users to perform complex statistical analyses without requiring extensive </a:t>
            </a:r>
            <a:r>
              <a:rPr lang="en-GB" sz="2000" dirty="0" err="1"/>
              <a:t>programmming</a:t>
            </a:r>
            <a:r>
              <a:rPr lang="en-GB" sz="2000" dirty="0"/>
              <a:t> knowledge. The accessibility makes it a key point for researchers, analysts and students in using the software.</a:t>
            </a:r>
          </a:p>
          <a:p>
            <a:endParaRPr lang="sl-SI" sz="2000" dirty="0"/>
          </a:p>
        </p:txBody>
      </p:sp>
      <p:sp>
        <p:nvSpPr>
          <p:cNvPr id="2" name="Symbol zastępczy zawartości 4">
            <a:extLst>
              <a:ext uri="{FF2B5EF4-FFF2-40B4-BE49-F238E27FC236}">
                <a16:creationId xmlns:a16="http://schemas.microsoft.com/office/drawing/2014/main" id="{0C00BB8F-496C-8401-07F3-1F51D011DB4C}"/>
              </a:ext>
            </a:extLst>
          </p:cNvPr>
          <p:cNvSpPr txBox="1">
            <a:spLocks/>
          </p:cNvSpPr>
          <p:nvPr/>
        </p:nvSpPr>
        <p:spPr>
          <a:xfrm>
            <a:off x="838199" y="45017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Almquist et al. (2019)</a:t>
            </a:r>
          </a:p>
        </p:txBody>
      </p:sp>
    </p:spTree>
    <p:extLst>
      <p:ext uri="{BB962C8B-B14F-4D97-AF65-F5344CB8AC3E}">
        <p14:creationId xmlns:p14="http://schemas.microsoft.com/office/powerpoint/2010/main" val="3131270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363894" y="1783369"/>
            <a:ext cx="11689210" cy="226728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last test we will experiment with is the ANOVA or more specifically the one-way ANOVA test;</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We have a logistics company that cooperates with three different air carriers and has delivery times (in days) for their deliveries.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company's question is “Does the choice of the air carrier affect the delivery time?”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Go to “Analyze”, “Compare Means and Proportions” and “One-way ANOVA”.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dependent variable goes into “Dependent List” box and the Factor variable in the “Factor” box. </a:t>
            </a:r>
          </a:p>
        </p:txBody>
      </p:sp>
      <p:sp>
        <p:nvSpPr>
          <p:cNvPr id="3" name="Symbol zastępczy zawartości 4">
            <a:extLst>
              <a:ext uri="{FF2B5EF4-FFF2-40B4-BE49-F238E27FC236}">
                <a16:creationId xmlns:a16="http://schemas.microsoft.com/office/drawing/2014/main" id="{F21A0896-C99A-E938-D8F9-A920D5393B49}"/>
              </a:ext>
            </a:extLst>
          </p:cNvPr>
          <p:cNvSpPr txBox="1">
            <a:spLocks/>
          </p:cNvSpPr>
          <p:nvPr/>
        </p:nvSpPr>
        <p:spPr>
          <a:xfrm>
            <a:off x="432144" y="4352357"/>
            <a:ext cx="6138939" cy="4467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Gamst et al. (2008)</a:t>
            </a:r>
          </a:p>
          <a:p>
            <a:pPr marL="0" indent="0">
              <a:buFont typeface="Arial" panose="020B0604020202020204" pitchFamily="34" charset="0"/>
              <a:buNone/>
            </a:pPr>
            <a:r>
              <a:rPr lang="pl-PL" sz="1200" dirty="0">
                <a:solidFill>
                  <a:srgbClr val="7F7F7F"/>
                </a:solidFill>
              </a:rPr>
              <a:t>Link to video on youtube: </a:t>
            </a:r>
            <a:r>
              <a:rPr lang="sl-SI" sz="1200" dirty="0">
                <a:effectLst/>
                <a:latin typeface="Aptos" panose="020B0004020202020204" pitchFamily="34" charset="0"/>
                <a:ea typeface="Aptos" panose="020B0004020202020204" pitchFamily="34" charset="0"/>
                <a:cs typeface="Times New Roman" panose="02020603050405020304" pitchFamily="18" charset="0"/>
              </a:rPr>
              <a:t>https://www.youtube.com/watch?v=OEOeXpxSjf8 </a:t>
            </a:r>
            <a:endParaRPr lang="pl-PL" sz="1200" dirty="0">
              <a:solidFill>
                <a:srgbClr val="7F7F7F"/>
              </a:solidFill>
            </a:endParaRPr>
          </a:p>
        </p:txBody>
      </p:sp>
    </p:spTree>
    <p:extLst>
      <p:ext uri="{BB962C8B-B14F-4D97-AF65-F5344CB8AC3E}">
        <p14:creationId xmlns:p14="http://schemas.microsoft.com/office/powerpoint/2010/main" val="3064205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endParaRPr lang="pl-PL" dirty="0"/>
          </a:p>
        </p:txBody>
      </p:sp>
      <p:pic>
        <p:nvPicPr>
          <p:cNvPr id="4" name="Slika 3" descr="Slika, ki vsebuje besede besedilo, programska oprema, številka, posnetek zaslona&#10;&#10;Opis je samodejno ustvarjen">
            <a:extLst>
              <a:ext uri="{FF2B5EF4-FFF2-40B4-BE49-F238E27FC236}">
                <a16:creationId xmlns:a16="http://schemas.microsoft.com/office/drawing/2014/main" id="{BFC0FBFA-4313-E600-FD2A-0598B18915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825" y="1038146"/>
            <a:ext cx="8500813" cy="4781707"/>
          </a:xfrm>
          <a:prstGeom prst="rect">
            <a:avLst/>
          </a:prstGeom>
        </p:spPr>
      </p:pic>
      <p:sp>
        <p:nvSpPr>
          <p:cNvPr id="5" name="PoljeZBesedilom 4">
            <a:extLst>
              <a:ext uri="{FF2B5EF4-FFF2-40B4-BE49-F238E27FC236}">
                <a16:creationId xmlns:a16="http://schemas.microsoft.com/office/drawing/2014/main" id="{44976364-65A6-DBC9-C5CB-FBF51A55B0A2}"/>
              </a:ext>
            </a:extLst>
          </p:cNvPr>
          <p:cNvSpPr txBox="1"/>
          <p:nvPr/>
        </p:nvSpPr>
        <p:spPr>
          <a:xfrm>
            <a:off x="2230825" y="5819853"/>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18. ANOVA </a:t>
            </a:r>
            <a:r>
              <a:rPr lang="sl-SI" sz="1400" dirty="0" err="1">
                <a:latin typeface="Tahoma" panose="020B0604030504040204" pitchFamily="34" charset="0"/>
                <a:ea typeface="Tahoma" panose="020B0604030504040204" pitchFamily="34" charset="0"/>
                <a:cs typeface="Tahoma" panose="020B0604030504040204" pitchFamily="34" charset="0"/>
              </a:rPr>
              <a:t>settings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501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962748" y="1260930"/>
            <a:ext cx="5875506" cy="476027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results from ANOVA are positive;</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Especially 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F</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is vital, as at 152.568 indicates that the variation between groups is higher than the variation within the groups (namely air carriers);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2000" i="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-value of &lt;0.001 indicates a high statistical significance, which can be used to reject null hypothesis (there is no difference between delivery times of air carriers).</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This indicates that a post hoc analysis is viable. Going back to the settings for the ANOVA, click on “Post hoc” button, and choose the Tukey and Bonferroni for the calculation.</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 both cases, we can notice that the best result is for Air carrier 3 regarding delivery times.</a:t>
            </a:r>
          </a:p>
        </p:txBody>
      </p:sp>
      <p:pic>
        <p:nvPicPr>
          <p:cNvPr id="4" name="Slika 3" descr="Slika, ki vsebuje besede besedilo, posnetek zaslona, pisava, številka&#10;&#10;Opis je samodejno ustvarjen">
            <a:extLst>
              <a:ext uri="{FF2B5EF4-FFF2-40B4-BE49-F238E27FC236}">
                <a16:creationId xmlns:a16="http://schemas.microsoft.com/office/drawing/2014/main" id="{4AEE1F43-3587-F5FC-576B-99695C0E5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7" y="1621594"/>
            <a:ext cx="5311600" cy="2019475"/>
          </a:xfrm>
          <a:prstGeom prst="rect">
            <a:avLst/>
          </a:prstGeom>
        </p:spPr>
      </p:pic>
      <p:pic>
        <p:nvPicPr>
          <p:cNvPr id="7" name="Slika 6" descr="Slika, ki vsebuje besede besedilo, posnetek zaslona, številka, pisava&#10;&#10;Opis je samodejno ustvarjen">
            <a:extLst>
              <a:ext uri="{FF2B5EF4-FFF2-40B4-BE49-F238E27FC236}">
                <a16:creationId xmlns:a16="http://schemas.microsoft.com/office/drawing/2014/main" id="{2DF0AB46-FD4E-F54C-78E2-A535588B4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48" y="3577213"/>
            <a:ext cx="4969383" cy="3062000"/>
          </a:xfrm>
          <a:prstGeom prst="rect">
            <a:avLst/>
          </a:prstGeom>
        </p:spPr>
      </p:pic>
      <p:sp>
        <p:nvSpPr>
          <p:cNvPr id="3" name="PoljeZBesedilom 2">
            <a:extLst>
              <a:ext uri="{FF2B5EF4-FFF2-40B4-BE49-F238E27FC236}">
                <a16:creationId xmlns:a16="http://schemas.microsoft.com/office/drawing/2014/main" id="{146BE600-F8AC-DBCD-BC76-186ACFD88525}"/>
              </a:ext>
            </a:extLst>
          </p:cNvPr>
          <p:cNvSpPr txBox="1"/>
          <p:nvPr/>
        </p:nvSpPr>
        <p:spPr>
          <a:xfrm>
            <a:off x="651148" y="6540090"/>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19. ANOVA </a:t>
            </a:r>
            <a:r>
              <a:rPr lang="sl-SI" sz="1400" dirty="0" err="1">
                <a:latin typeface="Tahoma" panose="020B0604030504040204" pitchFamily="34" charset="0"/>
                <a:ea typeface="Tahoma" panose="020B0604030504040204" pitchFamily="34" charset="0"/>
                <a:cs typeface="Tahoma" panose="020B0604030504040204" pitchFamily="34" charset="0"/>
              </a:rPr>
              <a:t>results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78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en-US" dirty="0"/>
              <a:t>ANOVA Test </a:t>
            </a:r>
            <a:r>
              <a:rPr lang="sl-SI" dirty="0"/>
              <a:t>- </a:t>
            </a:r>
            <a:r>
              <a:rPr lang="sl-SI" dirty="0" err="1"/>
              <a:t>Scenario</a:t>
            </a:r>
            <a:endParaRPr lang="pl-PL" dirty="0"/>
          </a:p>
        </p:txBody>
      </p:sp>
      <p:sp>
        <p:nvSpPr>
          <p:cNvPr id="8" name="PoljeZBesedilom 7">
            <a:extLst>
              <a:ext uri="{FF2B5EF4-FFF2-40B4-BE49-F238E27FC236}">
                <a16:creationId xmlns:a16="http://schemas.microsoft.com/office/drawing/2014/main" id="{E938844E-5C21-B0EC-8150-45B7A1F3DDEA}"/>
              </a:ext>
            </a:extLst>
          </p:cNvPr>
          <p:cNvSpPr txBox="1"/>
          <p:nvPr/>
        </p:nvSpPr>
        <p:spPr>
          <a:xfrm>
            <a:off x="587829" y="1783369"/>
            <a:ext cx="11465275" cy="186204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From the dataset provided, we were able to conclude that the best option is Carrier No.3;</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Let's create a scenario where the logistics company starts to cooperate with a fourth carrier company; </a:t>
            </a: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For the new carrier, generate random numbers and rerun the ANOVA Test; </a:t>
            </a:r>
            <a:endParaRPr lang="sl-SI"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
                <a:srgbClr val="015BA6"/>
              </a:buClr>
              <a:buSzTx/>
              <a:buFont typeface="Arial" panose="020B0604020202020204" pitchFamily="34" charset="0"/>
              <a:buChar char="•"/>
              <a:tabLs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Which carrier is the most viable option currently?</a:t>
            </a: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874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l-SI" sz="2000" dirty="0" err="1"/>
              <a:t>We</a:t>
            </a:r>
            <a:r>
              <a:rPr lang="sl-SI" sz="2000" dirty="0"/>
              <a:t> </a:t>
            </a:r>
            <a:r>
              <a:rPr lang="sl-SI" sz="2000" dirty="0" err="1"/>
              <a:t>learned</a:t>
            </a:r>
            <a:r>
              <a:rPr lang="sl-SI" sz="2000" dirty="0"/>
              <a:t> </a:t>
            </a:r>
            <a:r>
              <a:rPr lang="sl-SI" sz="2000" dirty="0" err="1"/>
              <a:t>the</a:t>
            </a:r>
            <a:r>
              <a:rPr lang="sl-SI" sz="2000" dirty="0"/>
              <a:t> </a:t>
            </a:r>
            <a:r>
              <a:rPr lang="sl-SI" sz="2000" dirty="0" err="1"/>
              <a:t>basic</a:t>
            </a:r>
            <a:r>
              <a:rPr lang="sl-SI" sz="2000" dirty="0"/>
              <a:t> </a:t>
            </a:r>
            <a:r>
              <a:rPr lang="sl-SI" sz="2000" dirty="0" err="1"/>
              <a:t>functions</a:t>
            </a:r>
            <a:r>
              <a:rPr lang="sl-SI" sz="2000" dirty="0"/>
              <a:t> </a:t>
            </a:r>
            <a:r>
              <a:rPr lang="sl-SI" sz="2000" dirty="0" err="1"/>
              <a:t>of</a:t>
            </a:r>
            <a:r>
              <a:rPr lang="sl-SI" sz="2000" dirty="0"/>
              <a:t> SPSS software</a:t>
            </a:r>
          </a:p>
          <a:p>
            <a:r>
              <a:rPr lang="sl-SI" sz="2000" dirty="0" err="1"/>
              <a:t>We</a:t>
            </a:r>
            <a:r>
              <a:rPr lang="sl-SI" sz="2000" dirty="0"/>
              <a:t> </a:t>
            </a:r>
            <a:r>
              <a:rPr lang="sl-SI" sz="2000" dirty="0" err="1"/>
              <a:t>learned</a:t>
            </a:r>
            <a:r>
              <a:rPr lang="sl-SI" sz="2000" dirty="0"/>
              <a:t> data management </a:t>
            </a:r>
            <a:r>
              <a:rPr lang="sl-SI" sz="2000" dirty="0" err="1"/>
              <a:t>with</a:t>
            </a:r>
            <a:r>
              <a:rPr lang="sl-SI" sz="2000" dirty="0"/>
              <a:t> SPSS software</a:t>
            </a:r>
          </a:p>
          <a:p>
            <a:r>
              <a:rPr lang="en-US" sz="2000" dirty="0"/>
              <a:t>We learned how to conduct normality tests as a preparation before statistical tests</a:t>
            </a:r>
            <a:endParaRPr lang="pl-PL" sz="2000" dirty="0"/>
          </a:p>
          <a:p>
            <a:r>
              <a:rPr lang="en-US" sz="2000" dirty="0"/>
              <a:t>We learned how to set the Student T-Test, Correlation, Chi-Square and ANOVA test in the SPSS software</a:t>
            </a:r>
          </a:p>
          <a:p>
            <a:r>
              <a:rPr lang="en-US" sz="2000" dirty="0"/>
              <a:t>We learned how to read the results of statistical tests in the SPSS software</a:t>
            </a:r>
            <a:endParaRPr lang="pl-PL" sz="2000" dirty="0"/>
          </a:p>
        </p:txBody>
      </p:sp>
    </p:spTree>
    <p:extLst>
      <p:ext uri="{BB962C8B-B14F-4D97-AF65-F5344CB8AC3E}">
        <p14:creationId xmlns:p14="http://schemas.microsoft.com/office/powerpoint/2010/main" val="329829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References  </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fontScale="85000" lnSpcReduction="10000"/>
          </a:bodyPr>
          <a:lstStyle/>
          <a:p>
            <a:r>
              <a:rPr lang="en-US" sz="2000" dirty="0" err="1"/>
              <a:t>Almquist</a:t>
            </a:r>
            <a:r>
              <a:rPr lang="en-US" sz="2000" dirty="0"/>
              <a:t>, </a:t>
            </a:r>
            <a:r>
              <a:rPr lang="en-US" sz="2000" dirty="0" err="1"/>
              <a:t>Ylva</a:t>
            </a:r>
            <a:r>
              <a:rPr lang="en-US" sz="2000" dirty="0"/>
              <a:t> B; </a:t>
            </a:r>
            <a:r>
              <a:rPr lang="en-US" sz="2000" dirty="0" err="1"/>
              <a:t>Kvart</a:t>
            </a:r>
            <a:r>
              <a:rPr lang="en-US" sz="2000" dirty="0"/>
              <a:t>, </a:t>
            </a:r>
            <a:r>
              <a:rPr lang="en-US" sz="2000" dirty="0" err="1"/>
              <a:t>Signild</a:t>
            </a:r>
            <a:r>
              <a:rPr lang="en-US" sz="2000" dirty="0"/>
              <a:t>; </a:t>
            </a:r>
            <a:r>
              <a:rPr lang="en-US" sz="2000" dirty="0" err="1"/>
              <a:t>Brännström</a:t>
            </a:r>
            <a:r>
              <a:rPr lang="en-US" sz="2000" dirty="0"/>
              <a:t>, Lars (2019). A practical guide to quantitative methods with SPSS. Research Reports in Public Health Sciences. Preprint. </a:t>
            </a:r>
            <a:r>
              <a:rPr lang="en-US" sz="2000" dirty="0">
                <a:hlinkClick r:id="rId2"/>
              </a:rPr>
              <a:t>https://doi.org/10.17045/sthlmuni.10321829.v2</a:t>
            </a:r>
            <a:endParaRPr lang="sl-SI" sz="2000" dirty="0"/>
          </a:p>
          <a:p>
            <a:pPr>
              <a:lnSpc>
                <a:spcPct val="115000"/>
              </a:lnSpc>
              <a:spcAft>
                <a:spcPts val="800"/>
              </a:spcAft>
            </a:pPr>
            <a:r>
              <a:rPr lang="sl-SI" sz="2000" kern="100" dirty="0" err="1">
                <a:effectLst/>
              </a:rPr>
              <a:t>DeCoster</a:t>
            </a:r>
            <a:r>
              <a:rPr lang="sl-SI" sz="2000" kern="100" dirty="0">
                <a:effectLst/>
              </a:rPr>
              <a:t>, J., &amp; </a:t>
            </a:r>
            <a:r>
              <a:rPr lang="sl-SI" sz="2000" kern="100" dirty="0" err="1">
                <a:effectLst/>
              </a:rPr>
              <a:t>Claypool</a:t>
            </a:r>
            <a:r>
              <a:rPr lang="sl-SI" sz="2000" kern="100" dirty="0">
                <a:effectLst/>
              </a:rPr>
              <a:t>, H. M.  (2004).  Data </a:t>
            </a:r>
            <a:r>
              <a:rPr lang="sl-SI" sz="2000" kern="100" dirty="0" err="1">
                <a:effectLst/>
              </a:rPr>
              <a:t>Analysis</a:t>
            </a:r>
            <a:r>
              <a:rPr lang="sl-SI" sz="2000" kern="100" dirty="0">
                <a:effectLst/>
              </a:rPr>
              <a:t> in SPSS. </a:t>
            </a:r>
            <a:r>
              <a:rPr lang="sl-SI" sz="2000" kern="100" dirty="0" err="1">
                <a:effectLst/>
              </a:rPr>
              <a:t>Retrieved</a:t>
            </a:r>
            <a:r>
              <a:rPr lang="sl-SI" sz="2000" kern="100" dirty="0">
                <a:effectLst/>
              </a:rPr>
              <a:t> &lt;</a:t>
            </a:r>
            <a:r>
              <a:rPr lang="sl-SI" sz="2000" kern="100" dirty="0" err="1">
                <a:effectLst/>
              </a:rPr>
              <a:t>June</a:t>
            </a:r>
            <a:r>
              <a:rPr lang="sl-SI" sz="2000" kern="100" dirty="0">
                <a:effectLst/>
              </a:rPr>
              <a:t>, 4th, 2024&gt; </a:t>
            </a:r>
            <a:r>
              <a:rPr lang="sl-SI" sz="2000" kern="100" dirty="0" err="1">
                <a:effectLst/>
              </a:rPr>
              <a:t>from</a:t>
            </a:r>
            <a:r>
              <a:rPr lang="sl-SI" sz="2000" kern="100" dirty="0">
                <a:effectLst/>
              </a:rPr>
              <a:t> </a:t>
            </a:r>
            <a:r>
              <a:rPr lang="sl-SI" sz="2000" kern="100" dirty="0">
                <a:effectLst/>
                <a:hlinkClick r:id="rId3"/>
              </a:rPr>
              <a:t>http://www.stat-help.com/notes.html</a:t>
            </a:r>
            <a:endParaRPr lang="sl-SI" sz="2000" kern="100" dirty="0">
              <a:effectLst/>
            </a:endParaRPr>
          </a:p>
          <a:p>
            <a:pPr>
              <a:lnSpc>
                <a:spcPct val="115000"/>
              </a:lnSpc>
              <a:spcAft>
                <a:spcPts val="800"/>
              </a:spcAft>
            </a:pPr>
            <a:r>
              <a:rPr lang="en-US" sz="2000" kern="100" dirty="0">
                <a:effectLst/>
              </a:rPr>
              <a:t>Cronk, B. C. (2016). How to use IBM SPSS statistics: A step-by-step guide to analysis and interpretation. Routledge.</a:t>
            </a:r>
            <a:endParaRPr lang="sl-SI" sz="2000" kern="100" dirty="0">
              <a:effectLst/>
            </a:endParaRPr>
          </a:p>
          <a:p>
            <a:pPr>
              <a:lnSpc>
                <a:spcPct val="115000"/>
              </a:lnSpc>
              <a:spcAft>
                <a:spcPts val="800"/>
              </a:spcAft>
            </a:pPr>
            <a:r>
              <a:rPr lang="en-US" sz="2000" kern="100" dirty="0">
                <a:effectLst/>
              </a:rPr>
              <a:t>Meyers, L. S., </a:t>
            </a:r>
            <a:r>
              <a:rPr lang="en-US" sz="2000" kern="100" dirty="0" err="1">
                <a:effectLst/>
              </a:rPr>
              <a:t>Gamst</a:t>
            </a:r>
            <a:r>
              <a:rPr lang="en-US" sz="2000" kern="100" dirty="0">
                <a:effectLst/>
              </a:rPr>
              <a:t>, G. C., &amp; Guarino, A. J. (2013). Performing data analysis using IBM SPSS. John Wiley &amp; Sons.</a:t>
            </a:r>
            <a:endParaRPr lang="sl-SI" sz="2000" kern="100" dirty="0">
              <a:effectLst/>
            </a:endParaRPr>
          </a:p>
          <a:p>
            <a:pPr>
              <a:lnSpc>
                <a:spcPct val="115000"/>
              </a:lnSpc>
              <a:spcAft>
                <a:spcPts val="800"/>
              </a:spcAft>
            </a:pPr>
            <a:r>
              <a:rPr lang="en-US" sz="2000" kern="100" dirty="0" err="1">
                <a:effectLst/>
              </a:rPr>
              <a:t>Gamst</a:t>
            </a:r>
            <a:r>
              <a:rPr lang="en-US" sz="2000" kern="100" dirty="0">
                <a:effectLst/>
              </a:rPr>
              <a:t>, G., Meyers, L. S., &amp; Guarino, A. J. (2008). Analysis of variance designs: A conceptual and computational approach with SPSS and SAS. Cambridge University Press.</a:t>
            </a: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sl-SI"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sz="2000" dirty="0"/>
          </a:p>
        </p:txBody>
      </p:sp>
    </p:spTree>
    <p:extLst>
      <p:ext uri="{BB962C8B-B14F-4D97-AF65-F5344CB8AC3E}">
        <p14:creationId xmlns:p14="http://schemas.microsoft.com/office/powerpoint/2010/main" val="3636844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About</a:t>
            </a:r>
            <a:r>
              <a:rPr lang="sl-SI" dirty="0"/>
              <a:t> SPSS software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2000" dirty="0"/>
              <a:t>SPSS provides a broad range of statistical techniques, including descriptive statistics, inferential statistics, regression analysis, ANOVA, factor analysis, and more. Users can also perform data manipulation, transformation, and visualization, facilitating in-depth data analysis.</a:t>
            </a:r>
            <a:endParaRPr lang="sl-SI" sz="2000" dirty="0"/>
          </a:p>
          <a:p>
            <a:r>
              <a:rPr lang="en-US" sz="2000" dirty="0"/>
              <a:t>The software enables users to import data from various sources, such as Excel, databases, and text files. It also supports data cleaning and preparation, allowing users to manage missing values, recode variables, and merge datasets effectively.</a:t>
            </a:r>
            <a:endParaRPr lang="sl-SI" sz="2000" dirty="0"/>
          </a:p>
          <a:p>
            <a:r>
              <a:rPr lang="en-US" sz="2000" dirty="0"/>
              <a:t>In addition to standard statistical procedures, SPSS offers advanced analytics options, such as predictive modeling, time series analysis, and machine learning algorithms. Users can generate comprehensive reports, including charts, tables, and visualizations, to communicate their findings effectively.</a:t>
            </a:r>
            <a:endParaRPr lang="sl-SI" sz="2000" dirty="0"/>
          </a:p>
        </p:txBody>
      </p:sp>
      <p:sp>
        <p:nvSpPr>
          <p:cNvPr id="2" name="Symbol zastępczy zawartości 4">
            <a:extLst>
              <a:ext uri="{FF2B5EF4-FFF2-40B4-BE49-F238E27FC236}">
                <a16:creationId xmlns:a16="http://schemas.microsoft.com/office/drawing/2014/main" id="{40DB78E9-9CAC-3514-9F6B-C4B6E0069F3E}"/>
              </a:ext>
            </a:extLst>
          </p:cNvPr>
          <p:cNvSpPr txBox="1">
            <a:spLocks/>
          </p:cNvSpPr>
          <p:nvPr/>
        </p:nvSpPr>
        <p:spPr>
          <a:xfrm>
            <a:off x="838199" y="542549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Almquist et al. (2019)</a:t>
            </a:r>
          </a:p>
        </p:txBody>
      </p:sp>
    </p:spTree>
    <p:extLst>
      <p:ext uri="{BB962C8B-B14F-4D97-AF65-F5344CB8AC3E}">
        <p14:creationId xmlns:p14="http://schemas.microsoft.com/office/powerpoint/2010/main" val="105319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1</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414518" cy="4351338"/>
          </a:xfrm>
        </p:spPr>
        <p:txBody>
          <a:bodyPr>
            <a:normAutofit/>
          </a:bodyPr>
          <a:lstStyle/>
          <a:p>
            <a:r>
              <a:rPr lang="en-GB" sz="2000" dirty="0"/>
              <a:t>SPSS software enables similar data manipulation as its counterpart Microsoft Excel software;</a:t>
            </a:r>
          </a:p>
          <a:p>
            <a:r>
              <a:rPr lang="en-GB" sz="2000" dirty="0"/>
              <a:t>Both the SPSS and Excel have the functionality to import the others export files; </a:t>
            </a:r>
          </a:p>
          <a:p>
            <a:r>
              <a:rPr lang="en-GB" sz="2000" dirty="0"/>
              <a:t>To import data from an Excel spreadsheet file, you have to navigate to: </a:t>
            </a:r>
          </a:p>
          <a:p>
            <a:pPr marL="800100" lvl="1" indent="-342900">
              <a:buFont typeface="+mj-lt"/>
              <a:buAutoNum type="arabicPeriod"/>
            </a:pPr>
            <a:r>
              <a:rPr lang="en-GB" sz="1800" dirty="0"/>
              <a:t>File;</a:t>
            </a:r>
          </a:p>
          <a:p>
            <a:pPr marL="800100" lvl="1" indent="-342900">
              <a:buFont typeface="+mj-lt"/>
              <a:buAutoNum type="arabicPeriod"/>
            </a:pPr>
            <a:r>
              <a:rPr lang="en-GB" sz="1800" dirty="0"/>
              <a:t>Import Data;</a:t>
            </a:r>
          </a:p>
          <a:p>
            <a:pPr marL="800100" lvl="1" indent="-342900">
              <a:buFont typeface="+mj-lt"/>
              <a:buAutoNum type="arabicPeriod"/>
            </a:pPr>
            <a:r>
              <a:rPr lang="en-GB" sz="1800" dirty="0"/>
              <a:t>Select the format of your data file;</a:t>
            </a:r>
          </a:p>
          <a:p>
            <a:pPr marL="800100" lvl="1" indent="-342900">
              <a:buFont typeface="+mj-lt"/>
              <a:buAutoNum type="arabicPeriod"/>
            </a:pPr>
            <a:r>
              <a:rPr lang="en-GB" sz="1800" dirty="0"/>
              <a:t>Locate the data file on your computer;</a:t>
            </a:r>
          </a:p>
          <a:p>
            <a:pPr marL="800100" lvl="1" indent="-342900">
              <a:buFont typeface="+mj-lt"/>
              <a:buAutoNum type="arabicPeriod"/>
            </a:pPr>
            <a:r>
              <a:rPr lang="en-GB" sz="1800" dirty="0"/>
              <a:t>Select setting on how SPSS should distribute the data in its spreadsheet</a:t>
            </a:r>
          </a:p>
          <a:p>
            <a:endParaRPr lang="sl-SI" sz="1800" dirty="0"/>
          </a:p>
        </p:txBody>
      </p:sp>
    </p:spTree>
    <p:extLst>
      <p:ext uri="{BB962C8B-B14F-4D97-AF65-F5344CB8AC3E}">
        <p14:creationId xmlns:p14="http://schemas.microsoft.com/office/powerpoint/2010/main" val="33557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1</a:t>
            </a:r>
            <a:endParaRPr lang="pl-PL" dirty="0"/>
          </a:p>
        </p:txBody>
      </p:sp>
      <p:pic>
        <p:nvPicPr>
          <p:cNvPr id="3" name="Slika 2" descr="Slika, ki vsebuje besede besedilo, posnetek zaslona, številka, programska oprema&#10;&#10;Opis je samodejno ustvarjen">
            <a:extLst>
              <a:ext uri="{FF2B5EF4-FFF2-40B4-BE49-F238E27FC236}">
                <a16:creationId xmlns:a16="http://schemas.microsoft.com/office/drawing/2014/main" id="{DB4FA2EA-4B52-89D2-4582-B3F99C435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203" y="1605098"/>
            <a:ext cx="5853594" cy="3647803"/>
          </a:xfrm>
          <a:prstGeom prst="rect">
            <a:avLst/>
          </a:prstGeom>
        </p:spPr>
      </p:pic>
      <p:sp>
        <p:nvSpPr>
          <p:cNvPr id="2" name="PoljeZBesedilom 1">
            <a:extLst>
              <a:ext uri="{FF2B5EF4-FFF2-40B4-BE49-F238E27FC236}">
                <a16:creationId xmlns:a16="http://schemas.microsoft.com/office/drawing/2014/main" id="{A99C1D4E-BCDA-7C2D-7AB2-32193D59ECCF}"/>
              </a:ext>
            </a:extLst>
          </p:cNvPr>
          <p:cNvSpPr txBox="1"/>
          <p:nvPr/>
        </p:nvSpPr>
        <p:spPr>
          <a:xfrm>
            <a:off x="3169203" y="5252901"/>
            <a:ext cx="5853594"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1. </a:t>
            </a:r>
            <a:r>
              <a:rPr lang="sl-SI" sz="1400" dirty="0" err="1">
                <a:latin typeface="Tahoma" panose="020B0604030504040204" pitchFamily="34" charset="0"/>
                <a:ea typeface="Tahoma" panose="020B0604030504040204" pitchFamily="34" charset="0"/>
                <a:cs typeface="Tahoma" panose="020B0604030504040204" pitchFamily="34" charset="0"/>
              </a:rPr>
              <a:t>Importing</a:t>
            </a:r>
            <a:r>
              <a:rPr lang="sl-SI" sz="1400" dirty="0">
                <a:latin typeface="Tahoma" panose="020B0604030504040204" pitchFamily="34" charset="0"/>
                <a:ea typeface="Tahoma" panose="020B0604030504040204" pitchFamily="34" charset="0"/>
                <a:cs typeface="Tahoma" panose="020B0604030504040204" pitchFamily="34" charset="0"/>
              </a:rPr>
              <a:t> data </a:t>
            </a:r>
            <a:r>
              <a:rPr lang="sl-SI" sz="1400" dirty="0" err="1">
                <a:latin typeface="Tahoma" panose="020B0604030504040204" pitchFamily="34" charset="0"/>
                <a:ea typeface="Tahoma" panose="020B0604030504040204" pitchFamily="34" charset="0"/>
                <a:cs typeface="Tahoma" panose="020B0604030504040204" pitchFamily="34" charset="0"/>
              </a:rPr>
              <a:t>from</a:t>
            </a:r>
            <a:r>
              <a:rPr lang="sl-SI" sz="1400" dirty="0">
                <a:latin typeface="Tahoma" panose="020B0604030504040204" pitchFamily="34" charset="0"/>
                <a:ea typeface="Tahoma" panose="020B0604030504040204" pitchFamily="34" charset="0"/>
                <a:cs typeface="Tahoma" panose="020B0604030504040204" pitchFamily="34" charset="0"/>
              </a:rPr>
              <a:t> multiple </a:t>
            </a:r>
            <a:r>
              <a:rPr lang="sl-SI" sz="1400" dirty="0" err="1">
                <a:latin typeface="Tahoma" panose="020B0604030504040204" pitchFamily="34" charset="0"/>
                <a:ea typeface="Tahoma" panose="020B0604030504040204" pitchFamily="34" charset="0"/>
                <a:cs typeface="Tahoma" panose="020B0604030504040204" pitchFamily="34" charset="0"/>
              </a:rPr>
              <a:t>databases</a:t>
            </a:r>
            <a:r>
              <a:rPr lang="sl-SI" sz="1400" dirty="0">
                <a:latin typeface="Tahoma" panose="020B0604030504040204" pitchFamily="34" charset="0"/>
                <a:ea typeface="Tahoma" panose="020B0604030504040204" pitchFamily="34" charset="0"/>
                <a:cs typeface="Tahoma" panose="020B0604030504040204" pitchFamily="34" charset="0"/>
              </a:rPr>
              <a:t> (Excel, SAS, </a:t>
            </a:r>
            <a:r>
              <a:rPr lang="sl-SI" sz="1400" dirty="0" err="1">
                <a:latin typeface="Tahoma" panose="020B0604030504040204" pitchFamily="34" charset="0"/>
                <a:ea typeface="Tahoma" panose="020B0604030504040204" pitchFamily="34" charset="0"/>
                <a:cs typeface="Tahoma" panose="020B0604030504040204" pitchFamily="34" charset="0"/>
              </a:rPr>
              <a:t>Strate</a:t>
            </a:r>
            <a:r>
              <a:rPr lang="sl-SI" sz="1400" dirty="0">
                <a:latin typeface="Tahoma" panose="020B0604030504040204" pitchFamily="34" charset="0"/>
                <a:ea typeface="Tahoma" panose="020B0604030504040204" pitchFamily="34" charset="0"/>
                <a:cs typeface="Tahoma" panose="020B0604030504040204" pitchFamily="34" charset="0"/>
              </a:rPr>
              <a:t>,…) </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821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6145" y="1613352"/>
            <a:ext cx="10899710" cy="3660777"/>
          </a:xfrm>
        </p:spPr>
        <p:txBody>
          <a:bodyPr>
            <a:normAutofit/>
          </a:bodyPr>
          <a:lstStyle/>
          <a:p>
            <a:r>
              <a:rPr lang="en-GB" sz="2000" dirty="0"/>
              <a:t>The data in SPSS is categorized under two primary types: a) numerical data which consists of numbers (discrete or continuous), and b) categorical data, which comprises words (ordinal or nominal);</a:t>
            </a:r>
          </a:p>
          <a:p>
            <a:r>
              <a:rPr lang="en-GB" sz="2000" dirty="0"/>
              <a:t>When importing existing spreadsheets, the SPSS will automatically set the variables depending on the outline provided in the spreadsheet;</a:t>
            </a:r>
          </a:p>
          <a:p>
            <a:r>
              <a:rPr lang="en-GB" sz="2000" dirty="0"/>
              <a:t>If you want to manipulate the variables, you can do this under: </a:t>
            </a:r>
          </a:p>
          <a:p>
            <a:pPr lvl="1">
              <a:buFont typeface="+mj-lt"/>
              <a:buAutoNum type="arabicPeriod"/>
            </a:pPr>
            <a:r>
              <a:rPr lang="en-GB" sz="1800" dirty="0"/>
              <a:t>View;</a:t>
            </a:r>
          </a:p>
          <a:p>
            <a:pPr lvl="1">
              <a:buFont typeface="+mj-lt"/>
              <a:buAutoNum type="arabicPeriod"/>
            </a:pPr>
            <a:r>
              <a:rPr lang="en-GB" sz="1800" dirty="0"/>
              <a:t>Variable view;</a:t>
            </a:r>
          </a:p>
          <a:p>
            <a:pPr lvl="1">
              <a:buFont typeface="+mj-lt"/>
              <a:buAutoNum type="arabicPeriod"/>
            </a:pPr>
            <a:r>
              <a:rPr lang="en-GB" sz="1800" dirty="0"/>
              <a:t>Adjust Name, Type, Width, Measure and other options.</a:t>
            </a:r>
            <a:endParaRPr lang="sl-SI" sz="1600" dirty="0"/>
          </a:p>
          <a:p>
            <a:pPr marL="800100" lvl="1" indent="-342900">
              <a:buFont typeface="+mj-lt"/>
              <a:buAutoNum type="arabicPeriod"/>
            </a:pPr>
            <a:endParaRPr lang="en-GB" sz="1600" dirty="0"/>
          </a:p>
          <a:p>
            <a:endParaRPr lang="sl-SI" sz="1800" dirty="0"/>
          </a:p>
        </p:txBody>
      </p:sp>
    </p:spTree>
    <p:extLst>
      <p:ext uri="{BB962C8B-B14F-4D97-AF65-F5344CB8AC3E}">
        <p14:creationId xmlns:p14="http://schemas.microsoft.com/office/powerpoint/2010/main" val="191980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2</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6145" y="1613352"/>
            <a:ext cx="10899710" cy="4879521"/>
          </a:xfrm>
        </p:spPr>
        <p:txBody>
          <a:bodyPr>
            <a:normAutofit/>
          </a:bodyPr>
          <a:lstStyle/>
          <a:p>
            <a:r>
              <a:rPr lang="en-GB" sz="2000" dirty="0"/>
              <a:t>If you want you can also Redefine the variable by:</a:t>
            </a:r>
          </a:p>
          <a:p>
            <a:pPr marL="800100" lvl="1" indent="-342900">
              <a:buFont typeface="+mj-lt"/>
              <a:buAutoNum type="arabicPeriod"/>
            </a:pPr>
            <a:r>
              <a:rPr lang="en-GB" sz="1800" dirty="0"/>
              <a:t>Transform; </a:t>
            </a:r>
          </a:p>
          <a:p>
            <a:pPr marL="800100" lvl="1" indent="-342900">
              <a:buFont typeface="+mj-lt"/>
              <a:buAutoNum type="arabicPeriod"/>
            </a:pPr>
            <a:r>
              <a:rPr lang="en-GB" sz="1800" dirty="0"/>
              <a:t>Recode into Different Variables;</a:t>
            </a:r>
          </a:p>
          <a:p>
            <a:pPr marL="800100" lvl="1" indent="-342900">
              <a:buFont typeface="+mj-lt"/>
              <a:buAutoNum type="arabicPeriod"/>
            </a:pPr>
            <a:r>
              <a:rPr lang="en-GB" sz="1800" dirty="0"/>
              <a:t>Highlight your variable move it into Input Variable &gt; Output Variable;</a:t>
            </a:r>
          </a:p>
          <a:p>
            <a:pPr marL="800100" lvl="1" indent="-342900">
              <a:buFont typeface="+mj-lt"/>
              <a:buAutoNum type="arabicPeriod"/>
            </a:pPr>
            <a:r>
              <a:rPr lang="en-GB" sz="1800" dirty="0"/>
              <a:t>In Output Variable select name of your new variable;</a:t>
            </a:r>
          </a:p>
          <a:p>
            <a:pPr marL="800100" lvl="1" indent="-342900">
              <a:buFont typeface="+mj-lt"/>
              <a:buAutoNum type="arabicPeriod"/>
            </a:pPr>
            <a:r>
              <a:rPr lang="en-GB" sz="1800" dirty="0"/>
              <a:t>Click on Old and New Values</a:t>
            </a:r>
            <a:endParaRPr lang="sl-SI" sz="1800" dirty="0"/>
          </a:p>
          <a:p>
            <a:pPr marL="800100" lvl="1" indent="-342900">
              <a:buFont typeface="+mj-lt"/>
              <a:buAutoNum type="arabicPeriod"/>
            </a:pPr>
            <a:r>
              <a:rPr lang="sl-SI" sz="1800" dirty="0"/>
              <a:t>In </a:t>
            </a:r>
            <a:r>
              <a:rPr lang="sl-SI" sz="1800" dirty="0" err="1"/>
              <a:t>Old</a:t>
            </a:r>
            <a:r>
              <a:rPr lang="sl-SI" sz="1800" dirty="0"/>
              <a:t> </a:t>
            </a:r>
            <a:r>
              <a:rPr lang="sl-SI" sz="1800" dirty="0" err="1"/>
              <a:t>Value</a:t>
            </a:r>
            <a:r>
              <a:rPr lang="sl-SI" sz="1800" dirty="0"/>
              <a:t> </a:t>
            </a:r>
            <a:r>
              <a:rPr lang="sl-SI" sz="1800" dirty="0" err="1"/>
              <a:t>correctly</a:t>
            </a:r>
            <a:r>
              <a:rPr lang="sl-SI" sz="1800" dirty="0"/>
              <a:t> </a:t>
            </a:r>
            <a:r>
              <a:rPr lang="sl-SI" sz="1800" dirty="0" err="1"/>
              <a:t>Input</a:t>
            </a:r>
            <a:r>
              <a:rPr lang="sl-SI" sz="1800" dirty="0"/>
              <a:t> </a:t>
            </a:r>
            <a:r>
              <a:rPr lang="sl-SI" sz="1800" dirty="0" err="1"/>
              <a:t>your</a:t>
            </a:r>
            <a:r>
              <a:rPr lang="sl-SI" sz="1800" dirty="0"/>
              <a:t> </a:t>
            </a:r>
            <a:r>
              <a:rPr lang="sl-SI" sz="1800" dirty="0" err="1"/>
              <a:t>values</a:t>
            </a:r>
            <a:r>
              <a:rPr lang="sl-SI" sz="1800" dirty="0"/>
              <a:t> name (</a:t>
            </a:r>
            <a:r>
              <a:rPr lang="sl-SI" sz="1800" dirty="0" err="1"/>
              <a:t>e.g</a:t>
            </a:r>
            <a:r>
              <a:rPr lang="sl-SI" sz="1800" dirty="0"/>
              <a:t>. </a:t>
            </a:r>
            <a:r>
              <a:rPr lang="sl-SI" sz="1800" dirty="0" err="1"/>
              <a:t>Rail</a:t>
            </a:r>
            <a:r>
              <a:rPr lang="sl-SI" sz="1800" dirty="0"/>
              <a:t>) and in New </a:t>
            </a:r>
            <a:r>
              <a:rPr lang="sl-SI" sz="1800" dirty="0" err="1"/>
              <a:t>Value</a:t>
            </a:r>
            <a:r>
              <a:rPr lang="sl-SI" sz="1800" dirty="0"/>
              <a:t> </a:t>
            </a:r>
            <a:r>
              <a:rPr lang="sl-SI" sz="1800" dirty="0" err="1"/>
              <a:t>Input</a:t>
            </a:r>
            <a:r>
              <a:rPr lang="sl-SI" sz="1800" dirty="0"/>
              <a:t> </a:t>
            </a:r>
            <a:r>
              <a:rPr lang="sl-SI" sz="1800" dirty="0" err="1"/>
              <a:t>new</a:t>
            </a:r>
            <a:r>
              <a:rPr lang="sl-SI" sz="1800" dirty="0"/>
              <a:t> </a:t>
            </a:r>
            <a:r>
              <a:rPr lang="sl-SI" sz="1800" dirty="0" err="1"/>
              <a:t>values</a:t>
            </a:r>
            <a:r>
              <a:rPr lang="sl-SI" sz="1800" dirty="0"/>
              <a:t> (</a:t>
            </a:r>
            <a:r>
              <a:rPr lang="sl-SI" sz="1800" dirty="0" err="1"/>
              <a:t>e.g</a:t>
            </a:r>
            <a:r>
              <a:rPr lang="sl-SI" sz="1800" dirty="0"/>
              <a:t>. 1)</a:t>
            </a:r>
          </a:p>
          <a:p>
            <a:pPr marL="800100" lvl="1" indent="-342900">
              <a:buFont typeface="+mj-lt"/>
              <a:buAutoNum type="arabicPeriod"/>
            </a:pPr>
            <a:r>
              <a:rPr lang="sl-SI" sz="1800" dirty="0" err="1"/>
              <a:t>Click</a:t>
            </a:r>
            <a:r>
              <a:rPr lang="sl-SI" sz="1800" dirty="0"/>
              <a:t> </a:t>
            </a:r>
            <a:r>
              <a:rPr lang="sl-SI" sz="1800" dirty="0" err="1"/>
              <a:t>Add</a:t>
            </a:r>
            <a:r>
              <a:rPr lang="sl-SI" sz="1800" dirty="0"/>
              <a:t> and </a:t>
            </a:r>
            <a:r>
              <a:rPr lang="sl-SI" sz="1800" dirty="0" err="1"/>
              <a:t>continue</a:t>
            </a:r>
            <a:r>
              <a:rPr lang="sl-SI" sz="1800" dirty="0"/>
              <a:t> </a:t>
            </a:r>
            <a:r>
              <a:rPr lang="sl-SI" sz="1800" dirty="0" err="1"/>
              <a:t>adding</a:t>
            </a:r>
            <a:r>
              <a:rPr lang="sl-SI" sz="1800" dirty="0"/>
              <a:t> </a:t>
            </a:r>
            <a:r>
              <a:rPr lang="sl-SI" sz="1800" dirty="0" err="1"/>
              <a:t>rules</a:t>
            </a:r>
            <a:endParaRPr lang="sl-SI" sz="1800" dirty="0"/>
          </a:p>
          <a:p>
            <a:pPr marL="800100" lvl="1" indent="-342900">
              <a:buFont typeface="+mj-lt"/>
              <a:buAutoNum type="arabicPeriod"/>
            </a:pPr>
            <a:r>
              <a:rPr lang="sl-SI" sz="1800" dirty="0" err="1"/>
              <a:t>After</a:t>
            </a:r>
            <a:r>
              <a:rPr lang="sl-SI" sz="1800" dirty="0"/>
              <a:t> </a:t>
            </a:r>
            <a:r>
              <a:rPr lang="sl-SI" sz="1800" dirty="0" err="1"/>
              <a:t>you</a:t>
            </a:r>
            <a:r>
              <a:rPr lang="sl-SI" sz="1800" dirty="0"/>
              <a:t> </a:t>
            </a:r>
            <a:r>
              <a:rPr lang="sl-SI" sz="1800" dirty="0" err="1"/>
              <a:t>finish</a:t>
            </a:r>
            <a:r>
              <a:rPr lang="sl-SI" sz="1800" dirty="0"/>
              <a:t>, </a:t>
            </a:r>
            <a:r>
              <a:rPr lang="sl-SI" sz="1800" dirty="0" err="1"/>
              <a:t>click</a:t>
            </a:r>
            <a:r>
              <a:rPr lang="sl-SI" sz="1800" dirty="0"/>
              <a:t> </a:t>
            </a:r>
            <a:r>
              <a:rPr lang="sl-SI" sz="1800" dirty="0" err="1"/>
              <a:t>Ok</a:t>
            </a:r>
            <a:r>
              <a:rPr lang="sl-SI" sz="1800" dirty="0"/>
              <a:t> and </a:t>
            </a:r>
            <a:r>
              <a:rPr lang="sl-SI" sz="1800" dirty="0" err="1"/>
              <a:t>you</a:t>
            </a:r>
            <a:r>
              <a:rPr lang="sl-SI" sz="1800" dirty="0"/>
              <a:t> </a:t>
            </a:r>
            <a:r>
              <a:rPr lang="sl-SI" sz="1800" dirty="0" err="1"/>
              <a:t>should</a:t>
            </a:r>
            <a:r>
              <a:rPr lang="sl-SI" sz="1800" dirty="0"/>
              <a:t> </a:t>
            </a:r>
            <a:r>
              <a:rPr lang="sl-SI" sz="1800" dirty="0" err="1"/>
              <a:t>get</a:t>
            </a:r>
            <a:r>
              <a:rPr lang="sl-SI" sz="1800" dirty="0"/>
              <a:t> a </a:t>
            </a:r>
            <a:r>
              <a:rPr lang="sl-SI" sz="1800" dirty="0" err="1"/>
              <a:t>new</a:t>
            </a:r>
            <a:r>
              <a:rPr lang="sl-SI" sz="1800" dirty="0"/>
              <a:t> variable</a:t>
            </a:r>
          </a:p>
          <a:p>
            <a:r>
              <a:rPr lang="sl-SI" sz="2000" dirty="0" err="1"/>
              <a:t>This</a:t>
            </a:r>
            <a:r>
              <a:rPr lang="sl-SI" sz="2000" dirty="0"/>
              <a:t> is </a:t>
            </a:r>
            <a:r>
              <a:rPr lang="sl-SI" sz="2000" dirty="0" err="1"/>
              <a:t>extremelly</a:t>
            </a:r>
            <a:r>
              <a:rPr lang="sl-SI" sz="2000" dirty="0"/>
              <a:t> </a:t>
            </a:r>
            <a:r>
              <a:rPr lang="sl-SI" sz="2000" dirty="0" err="1"/>
              <a:t>usefull</a:t>
            </a:r>
            <a:r>
              <a:rPr lang="sl-SI" sz="2000" dirty="0"/>
              <a:t> </a:t>
            </a:r>
            <a:r>
              <a:rPr lang="sl-SI" sz="2000" dirty="0" err="1"/>
              <a:t>if</a:t>
            </a:r>
            <a:r>
              <a:rPr lang="sl-SI" sz="2000" dirty="0"/>
              <a:t> </a:t>
            </a:r>
            <a:r>
              <a:rPr lang="sl-SI" sz="2000" dirty="0" err="1"/>
              <a:t>you</a:t>
            </a:r>
            <a:r>
              <a:rPr lang="sl-SI" sz="2000" dirty="0"/>
              <a:t> </a:t>
            </a:r>
            <a:r>
              <a:rPr lang="sl-SI" sz="2000" dirty="0" err="1"/>
              <a:t>have</a:t>
            </a:r>
            <a:r>
              <a:rPr lang="sl-SI" sz="2000" dirty="0"/>
              <a:t> a Variable </a:t>
            </a:r>
            <a:r>
              <a:rPr lang="sl-SI" sz="2000" dirty="0" err="1"/>
              <a:t>with</a:t>
            </a:r>
            <a:r>
              <a:rPr lang="sl-SI" sz="2000" dirty="0"/>
              <a:t> </a:t>
            </a:r>
            <a:r>
              <a:rPr lang="sl-SI" sz="2000" dirty="0" err="1"/>
              <a:t>names</a:t>
            </a:r>
            <a:r>
              <a:rPr lang="sl-SI" sz="2000" dirty="0"/>
              <a:t> (</a:t>
            </a:r>
            <a:r>
              <a:rPr lang="sl-SI" sz="2000" dirty="0" err="1"/>
              <a:t>e.g</a:t>
            </a:r>
            <a:r>
              <a:rPr lang="sl-SI" sz="2000" dirty="0"/>
              <a:t>. </a:t>
            </a:r>
            <a:r>
              <a:rPr lang="sl-SI" sz="2000" dirty="0" err="1"/>
              <a:t>names</a:t>
            </a:r>
            <a:r>
              <a:rPr lang="sl-SI" sz="2000" dirty="0"/>
              <a:t>, transport </a:t>
            </a:r>
            <a:r>
              <a:rPr lang="sl-SI" sz="2000" dirty="0" err="1"/>
              <a:t>modes</a:t>
            </a:r>
            <a:r>
              <a:rPr lang="sl-SI" sz="2000" dirty="0"/>
              <a:t>, </a:t>
            </a:r>
            <a:r>
              <a:rPr lang="sl-SI" sz="2000" dirty="0" err="1"/>
              <a:t>etc</a:t>
            </a:r>
            <a:r>
              <a:rPr lang="sl-SI" sz="2000" dirty="0"/>
              <a:t>.), </a:t>
            </a:r>
            <a:r>
              <a:rPr lang="sl-SI" sz="2000" dirty="0" err="1"/>
              <a:t>which</a:t>
            </a:r>
            <a:r>
              <a:rPr lang="sl-SI" sz="2000" dirty="0"/>
              <a:t> are not </a:t>
            </a:r>
            <a:r>
              <a:rPr lang="sl-SI" sz="2000" dirty="0" err="1"/>
              <a:t>available</a:t>
            </a:r>
            <a:r>
              <a:rPr lang="sl-SI" sz="2000" dirty="0"/>
              <a:t> to be </a:t>
            </a:r>
            <a:r>
              <a:rPr lang="sl-SI" sz="2000" dirty="0" err="1"/>
              <a:t>included</a:t>
            </a:r>
            <a:r>
              <a:rPr lang="sl-SI" sz="2000" dirty="0"/>
              <a:t> in some </a:t>
            </a:r>
            <a:r>
              <a:rPr lang="sl-SI" sz="2000" dirty="0" err="1"/>
              <a:t>analysis</a:t>
            </a:r>
            <a:r>
              <a:rPr lang="sl-SI" sz="2000" dirty="0"/>
              <a:t>. </a:t>
            </a:r>
            <a:r>
              <a:rPr lang="sl-SI" sz="2000" dirty="0" err="1"/>
              <a:t>By</a:t>
            </a:r>
            <a:r>
              <a:rPr lang="sl-SI" sz="2000" dirty="0"/>
              <a:t> </a:t>
            </a:r>
            <a:r>
              <a:rPr lang="sl-SI" sz="2000" dirty="0" err="1"/>
              <a:t>transforming</a:t>
            </a:r>
            <a:r>
              <a:rPr lang="sl-SI" sz="2000" dirty="0"/>
              <a:t> </a:t>
            </a:r>
            <a:r>
              <a:rPr lang="sl-SI" sz="2000" dirty="0" err="1"/>
              <a:t>them</a:t>
            </a:r>
            <a:r>
              <a:rPr lang="sl-SI" sz="2000" dirty="0"/>
              <a:t> to </a:t>
            </a:r>
            <a:r>
              <a:rPr lang="sl-SI" sz="2000" dirty="0" err="1"/>
              <a:t>numerical</a:t>
            </a:r>
            <a:r>
              <a:rPr lang="sl-SI" sz="2000" dirty="0"/>
              <a:t> </a:t>
            </a:r>
            <a:r>
              <a:rPr lang="sl-SI" sz="2000" dirty="0" err="1"/>
              <a:t>values</a:t>
            </a:r>
            <a:r>
              <a:rPr lang="sl-SI" sz="2000" dirty="0"/>
              <a:t>, </a:t>
            </a:r>
            <a:r>
              <a:rPr lang="sl-SI" sz="2000" dirty="0" err="1"/>
              <a:t>you</a:t>
            </a:r>
            <a:r>
              <a:rPr lang="sl-SI" sz="2000" dirty="0"/>
              <a:t> </a:t>
            </a:r>
            <a:r>
              <a:rPr lang="sl-SI" sz="2000" dirty="0" err="1"/>
              <a:t>can</a:t>
            </a:r>
            <a:r>
              <a:rPr lang="sl-SI" sz="2000" dirty="0"/>
              <a:t> </a:t>
            </a:r>
            <a:r>
              <a:rPr lang="sl-SI" sz="2000" dirty="0" err="1"/>
              <a:t>then</a:t>
            </a:r>
            <a:r>
              <a:rPr lang="sl-SI" sz="2000" dirty="0"/>
              <a:t> </a:t>
            </a:r>
            <a:r>
              <a:rPr lang="sl-SI" sz="2000" dirty="0" err="1"/>
              <a:t>use</a:t>
            </a:r>
            <a:r>
              <a:rPr lang="sl-SI" sz="2000" dirty="0"/>
              <a:t> </a:t>
            </a:r>
            <a:r>
              <a:rPr lang="sl-SI" sz="2000" dirty="0" err="1"/>
              <a:t>them</a:t>
            </a:r>
            <a:r>
              <a:rPr lang="sl-SI" sz="2000" dirty="0"/>
              <a:t> in </a:t>
            </a:r>
            <a:r>
              <a:rPr lang="sl-SI" sz="2000" dirty="0" err="1"/>
              <a:t>an</a:t>
            </a:r>
            <a:r>
              <a:rPr lang="sl-SI" sz="2000" dirty="0"/>
              <a:t> </a:t>
            </a:r>
            <a:r>
              <a:rPr lang="sl-SI" sz="2000" dirty="0" err="1"/>
              <a:t>analysis</a:t>
            </a:r>
            <a:r>
              <a:rPr lang="sl-SI" sz="2000" dirty="0"/>
              <a:t>.</a:t>
            </a:r>
            <a:endParaRPr lang="en-GB" sz="2000" dirty="0"/>
          </a:p>
          <a:p>
            <a:pPr marL="800100" lvl="1" indent="-342900">
              <a:buFont typeface="+mj-lt"/>
              <a:buAutoNum type="arabicPeriod"/>
            </a:pPr>
            <a:endParaRPr lang="sl-SI" sz="1600" dirty="0"/>
          </a:p>
          <a:p>
            <a:pPr marL="800100" lvl="1" indent="-342900">
              <a:buFont typeface="+mj-lt"/>
              <a:buAutoNum type="arabicPeriod"/>
            </a:pPr>
            <a:endParaRPr lang="en-GB" sz="1600" dirty="0"/>
          </a:p>
          <a:p>
            <a:endParaRPr lang="sl-SI" sz="1800" dirty="0"/>
          </a:p>
        </p:txBody>
      </p:sp>
    </p:spTree>
    <p:extLst>
      <p:ext uri="{BB962C8B-B14F-4D97-AF65-F5344CB8AC3E}">
        <p14:creationId xmlns:p14="http://schemas.microsoft.com/office/powerpoint/2010/main" val="21028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err="1"/>
              <a:t>Basic</a:t>
            </a:r>
            <a:r>
              <a:rPr lang="sl-SI" dirty="0"/>
              <a:t> </a:t>
            </a:r>
            <a:r>
              <a:rPr lang="sl-SI" dirty="0" err="1"/>
              <a:t>functions</a:t>
            </a:r>
            <a:r>
              <a:rPr lang="sl-SI" dirty="0"/>
              <a:t> 2</a:t>
            </a:r>
            <a:endParaRPr lang="pl-PL" dirty="0"/>
          </a:p>
        </p:txBody>
      </p:sp>
      <p:pic>
        <p:nvPicPr>
          <p:cNvPr id="7" name="Slika 6" descr="Slika, ki vsebuje besede besedilo, posnetek zaslona, številka, programska oprema&#10;&#10;Opis je samodejno ustvarjen">
            <a:extLst>
              <a:ext uri="{FF2B5EF4-FFF2-40B4-BE49-F238E27FC236}">
                <a16:creationId xmlns:a16="http://schemas.microsoft.com/office/drawing/2014/main" id="{15087203-702D-06B6-3E99-D6607B418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113" y="1664783"/>
            <a:ext cx="3945377" cy="3652656"/>
          </a:xfrm>
          <a:prstGeom prst="rect">
            <a:avLst/>
          </a:prstGeom>
        </p:spPr>
      </p:pic>
      <p:sp>
        <p:nvSpPr>
          <p:cNvPr id="6" name="PoljeZBesedilom 5">
            <a:extLst>
              <a:ext uri="{FF2B5EF4-FFF2-40B4-BE49-F238E27FC236}">
                <a16:creationId xmlns:a16="http://schemas.microsoft.com/office/drawing/2014/main" id="{0089F0D5-B96F-4A64-4319-4949124E76B8}"/>
              </a:ext>
            </a:extLst>
          </p:cNvPr>
          <p:cNvSpPr txBox="1"/>
          <p:nvPr/>
        </p:nvSpPr>
        <p:spPr>
          <a:xfrm>
            <a:off x="1120445"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2. Variable </a:t>
            </a:r>
            <a:r>
              <a:rPr lang="sl-SI" sz="1400" dirty="0" err="1">
                <a:latin typeface="Tahoma" panose="020B0604030504040204" pitchFamily="34" charset="0"/>
                <a:ea typeface="Tahoma" panose="020B0604030504040204" pitchFamily="34" charset="0"/>
                <a:cs typeface="Tahoma" panose="020B0604030504040204" pitchFamily="34" charset="0"/>
              </a:rPr>
              <a:t>view</a:t>
            </a:r>
            <a:endParaRPr lang="en-GB"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Slika 8" descr="Slika, ki vsebuje besede besedilo, posnetek zaslona, številka, vzporedno&#10;&#10;Opis je samodejno ustvarjen">
            <a:extLst>
              <a:ext uri="{FF2B5EF4-FFF2-40B4-BE49-F238E27FC236}">
                <a16:creationId xmlns:a16="http://schemas.microsoft.com/office/drawing/2014/main" id="{34351B9E-F0B5-42AE-5E4F-72AE262D8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27" y="1664783"/>
            <a:ext cx="4048715" cy="3652656"/>
          </a:xfrm>
          <a:prstGeom prst="rect">
            <a:avLst/>
          </a:prstGeom>
        </p:spPr>
      </p:pic>
      <p:sp>
        <p:nvSpPr>
          <p:cNvPr id="10" name="PoljeZBesedilom 9">
            <a:extLst>
              <a:ext uri="{FF2B5EF4-FFF2-40B4-BE49-F238E27FC236}">
                <a16:creationId xmlns:a16="http://schemas.microsoft.com/office/drawing/2014/main" id="{EA8AC467-533B-503E-52F2-1337179DD30A}"/>
              </a:ext>
            </a:extLst>
          </p:cNvPr>
          <p:cNvSpPr txBox="1"/>
          <p:nvPr/>
        </p:nvSpPr>
        <p:spPr>
          <a:xfrm>
            <a:off x="6652726" y="5317439"/>
            <a:ext cx="3997046" cy="307777"/>
          </a:xfrm>
          <a:prstGeom prst="rect">
            <a:avLst/>
          </a:prstGeom>
          <a:noFill/>
        </p:spPr>
        <p:txBody>
          <a:bodyPr wrap="square" rtlCol="0">
            <a:spAutoFit/>
          </a:bodyPr>
          <a:lstStyle/>
          <a:p>
            <a:r>
              <a:rPr lang="sl-SI" sz="1400" dirty="0">
                <a:latin typeface="Tahoma" panose="020B0604030504040204" pitchFamily="34" charset="0"/>
                <a:ea typeface="Tahoma" panose="020B0604030504040204" pitchFamily="34" charset="0"/>
                <a:cs typeface="Tahoma" panose="020B0604030504040204" pitchFamily="34" charset="0"/>
              </a:rPr>
              <a:t>Figure 3. </a:t>
            </a:r>
            <a:r>
              <a:rPr lang="sl-SI" sz="1400" dirty="0" err="1">
                <a:latin typeface="Tahoma" panose="020B0604030504040204" pitchFamily="34" charset="0"/>
                <a:ea typeface="Tahoma" panose="020B0604030504040204" pitchFamily="34" charset="0"/>
                <a:cs typeface="Tahoma" panose="020B0604030504040204" pitchFamily="34" charset="0"/>
              </a:rPr>
              <a:t>Recoding</a:t>
            </a:r>
            <a:r>
              <a:rPr lang="sl-SI" sz="1400" dirty="0">
                <a:latin typeface="Tahoma" panose="020B0604030504040204" pitchFamily="34" charset="0"/>
                <a:ea typeface="Tahoma" panose="020B0604030504040204" pitchFamily="34" charset="0"/>
                <a:cs typeface="Tahoma" panose="020B0604030504040204" pitchFamily="34" charset="0"/>
              </a:rPr>
              <a:t> </a:t>
            </a:r>
            <a:r>
              <a:rPr lang="sl-SI" sz="1400" dirty="0" err="1">
                <a:latin typeface="Tahoma" panose="020B0604030504040204" pitchFamily="34" charset="0"/>
                <a:ea typeface="Tahoma" panose="020B0604030504040204" pitchFamily="34" charset="0"/>
                <a:cs typeface="Tahoma" panose="020B0604030504040204" pitchFamily="34" charset="0"/>
              </a:rPr>
              <a:t>variables</a:t>
            </a:r>
            <a:endParaRPr lang="en-GB"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36001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070CC7-61FB-44DB-8051-F113ADE8A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3246</TotalTime>
  <Words>3131</Words>
  <Application>Microsoft Office PowerPoint</Application>
  <PresentationFormat>Panoramiczny</PresentationFormat>
  <Paragraphs>227</Paragraphs>
  <Slides>37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37</vt:i4>
      </vt:variant>
    </vt:vector>
  </HeadingPairs>
  <TitlesOfParts>
    <vt:vector size="42" baseType="lpstr">
      <vt:lpstr>Aptos</vt:lpstr>
      <vt:lpstr>Arial</vt:lpstr>
      <vt:lpstr>Calibri</vt:lpstr>
      <vt:lpstr>Tahoma</vt:lpstr>
      <vt:lpstr>Motyw pakietu Office</vt:lpstr>
      <vt:lpstr>Statistical methods for analysing logistics data</vt:lpstr>
      <vt:lpstr>Agenda</vt:lpstr>
      <vt:lpstr>About SPSS software</vt:lpstr>
      <vt:lpstr>About SPSS software</vt:lpstr>
      <vt:lpstr>Basic functions 1</vt:lpstr>
      <vt:lpstr>Basic functions 1</vt:lpstr>
      <vt:lpstr>Basic functions 2</vt:lpstr>
      <vt:lpstr>Basic functions 2</vt:lpstr>
      <vt:lpstr>Basic functions 2</vt:lpstr>
      <vt:lpstr>Basic functions 3</vt:lpstr>
      <vt:lpstr>Basic functions 3</vt:lpstr>
      <vt:lpstr>Basic functions 4</vt:lpstr>
      <vt:lpstr>Basic functions 4</vt:lpstr>
      <vt:lpstr>Basic functions 5</vt:lpstr>
      <vt:lpstr>Normality test explanation</vt:lpstr>
      <vt:lpstr>Histogram approach</vt:lpstr>
      <vt:lpstr>Histogram example</vt:lpstr>
      <vt:lpstr>Q-Q Plot approach</vt:lpstr>
      <vt:lpstr>Q-Q Plot approach</vt:lpstr>
      <vt:lpstr>Q-Q Plot example</vt:lpstr>
      <vt:lpstr>Test of normality approach</vt:lpstr>
      <vt:lpstr>Test of normality example</vt:lpstr>
      <vt:lpstr>Students T-Test</vt:lpstr>
      <vt:lpstr>Students T-Test</vt:lpstr>
      <vt:lpstr>Correlation </vt:lpstr>
      <vt:lpstr>Correlation </vt:lpstr>
      <vt:lpstr>Correlation </vt:lpstr>
      <vt:lpstr>Chi-Square Test </vt:lpstr>
      <vt:lpstr>Chi-Square Test </vt:lpstr>
      <vt:lpstr>ANOVA Test </vt:lpstr>
      <vt:lpstr>ANOVA Test </vt:lpstr>
      <vt:lpstr>ANOVA Test </vt:lpstr>
      <vt:lpstr>ANOVA Test - Scenario</vt:lpstr>
      <vt:lpstr>Summary</vt:lpstr>
      <vt:lpstr>References  </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33</cp:revision>
  <dcterms:created xsi:type="dcterms:W3CDTF">2023-07-06T12:09:08Z</dcterms:created>
  <dcterms:modified xsi:type="dcterms:W3CDTF">2025-10-16T10:23:44Z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