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437" r:id="rId8"/>
    <p:sldId id="435" r:id="rId9"/>
    <p:sldId id="436" r:id="rId10"/>
    <p:sldId id="258" r:id="rId11"/>
    <p:sldId id="434" r:id="rId12"/>
    <p:sldId id="274" r:id="rId13"/>
    <p:sldId id="273" r:id="rId14"/>
    <p:sldId id="275" r:id="rId15"/>
    <p:sldId id="259" r:id="rId16"/>
    <p:sldId id="271" r:id="rId17"/>
    <p:sldId id="277" r:id="rId18"/>
    <p:sldId id="268" r:id="rId19"/>
    <p:sldId id="261" r:id="rId20"/>
    <p:sldId id="269" r:id="rId21"/>
    <p:sldId id="272" r:id="rId22"/>
    <p:sldId id="276" r:id="rId23"/>
    <p:sldId id="270" r:id="rId24"/>
    <p:sldId id="262" r:id="rId25"/>
    <p:sldId id="438" r:id="rId26"/>
    <p:sldId id="266" r:id="rId27"/>
    <p:sldId id="278" r:id="rId28"/>
    <p:sldId id="334" r:id="rId29"/>
    <p:sldId id="285" r:id="rId30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7C158-D8E9-FFDD-3882-FC282FB1398E}" v="77" dt="2024-10-03T05:35:37.158"/>
    <p1510:client id="{99461DC6-1B97-C14D-F5AC-48A846C9CE91}" v="102" dt="2024-10-03T06:22:2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16. 10. 2025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16. 10. 2025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20956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CE95C70-B5BF-B3D0-BF69-4C363ED5517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12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769C0ED5-88D9-828D-9090-CD5E85AB24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7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D072C27-CDA9-184A-2FF3-904B4088963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3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27B83278-A18E-B68A-40E7-D6C76A126A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learn/articles/business-intelligence/bi-business-analytics" TargetMode="External"/><Relationship Id="rId2" Type="http://schemas.openxmlformats.org/officeDocument/2006/relationships/hyperlink" Target="https://www.britannica.com/topic/just-in-time-manufacturing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pl-PL" sz="2800" b="1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44062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/>
          </a:bodyPr>
          <a:lstStyle/>
          <a:p>
            <a:pPr algn="ctr" defTabSz="914400">
              <a:lnSpc>
                <a:spcPct val="120000"/>
              </a:lnSpc>
            </a:pPr>
            <a:r>
              <a:rPr lang="pl-PL" sz="4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Wprowadzenie do badań operacyjnych</a:t>
            </a:r>
            <a:endParaRPr lang="sl-SI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Prezentacja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Design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fo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Six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Sigma (Projektowanie dla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Six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 Sigma)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(DFSS)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0" indent="0" algn="just">
              <a:lnSpc>
                <a:spcPct val="110000"/>
              </a:lnSpc>
              <a:buClr>
                <a:srgbClr val="015BA6"/>
              </a:buClr>
              <a:buNone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Fazy metody Projektowanie dla </a:t>
            </a:r>
            <a:r>
              <a:rPr lang="pl-PL" sz="22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Sigma (DFSS) są następujące 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</a:p>
          <a:p>
            <a:pPr marL="342900" indent="-342900" algn="just">
              <a:lnSpc>
                <a:spcPct val="110000"/>
              </a:lnSpc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Definiowanie celów projektowych, które są zgodne z wymaganiami klientów i strategią przedsiębiorstwa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Pomiar i identyfikacja cech krytycznych dla jakości (CTQ), pomiar możliwości produktu, zdolności procesu produkcyjnego i pomiar ryzyka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 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w celu opracowania i zaprojektowania alternatywnych rozwiązań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Zaprojektowanie ulepszonej alternatywy, najlepiej dostosowanej do analizy przeprowadzonej w poprzednim kroku.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Zweryfikowanie projektu, skonfigurowanie serii pilotażowych, wdrożenie procesu produkcyjnego i przekazanie go właścicielowi (właścicielom) procesu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(Chowdhury, 2002)</a:t>
            </a:r>
            <a:endParaRPr lang="en-US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9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Business intelligence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(analiza biznesowa)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i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anal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ityka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440" y="1628915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</a:t>
            </a:r>
            <a:r>
              <a:rPr lang="pl-PL" sz="22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Intelligence</a:t>
            </a:r>
            <a:r>
              <a:rPr lang="pl-PL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(BI) obejmuje wszystkie strategie i technologie wykorzystywane przez przedsiębiorstwa do analizy danych dotyczących przeszłych i bieżących informacji biznesowych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 algn="just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Analityka biznesowa (BA) to proces oparty na BI, umożliwiający nowy wgląd w proces biznesowy i lepsze podejmowanie strategicznych decyzji na przyszłość; opiera się na Data Mining (DM), będącym procesem znajdowania anomalii, wzorców i korelacji w większych zbiorach danych, w celu przewidywania wyników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Przykład: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Planowanie sprzedaży i operacji (SOP) jest elastycznym narzędziem opartym na BI do prognozowania i planowania działań produkcyjnych; obejmuje planowanie sprzedaży, produkcji i zdolności produkcyjnych</a:t>
            </a:r>
            <a:r>
              <a:rPr lang="en-US" sz="22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Planowanie sprzedaży i operacji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8E8D5F-728C-5A94-0F89-6A2E6D916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01" y="1270204"/>
            <a:ext cx="6302888" cy="48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Planowanie sprzedaży i operacji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zbiór danych DM (2024) z rozdziału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287247-6673-FD45-BA55-0CF773F3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253940"/>
            <a:ext cx="70675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Analityka biznesowa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380" y="1569920"/>
            <a:ext cx="10515240" cy="4663731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Agregacja danych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przed analizą, dane muszą być najpierw zebrane, zorganizowane i przefiltrowane, albo poprzez dobrowolne dane, albo zapisy transakcji;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Eksploracja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danych: eksploracja danych sortuje duże zbiory danych przy użyciu baz danych, statystyk i uczenia maszynowego w celu zidentyfikowania trendów i ustalenia relacji;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Identyfikacja asocjacji i sekwencji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identyfikacja przewidywalnych działań, które są wykonywane w powiązaniu z innymi działaniami lub sekwencyjnie;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Mining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eksploruje i organizuje duże, nieustrukturyzowane zbiory danych tekstowych w celu analizy jakościowej i ilościowej;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Prognozowanie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analizuje dane historyczne z określonego okresu w celu dokonania świadomych szacunków, które są predykcyjne w określaniu przyszłych zdarzeń lub zachowań;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Analityka predykcyjna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predykcyjna analityka biznesowa wykorzystuje różnorodne techniki statystyczne do tworzenia modeli predykcyjnych, które wyodrębniają informacje ze zbiorów danych, identyfikują wzorce i zapewniają wynik predykcyjny dla szeregu wyników organizacyjnych;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po zidentyfikowaniu trendów i dokonaniu prognoz, firmy mogą zastosować techniki symulacyjne w celu przetestowania najlepszych scenariuszy;</a:t>
            </a:r>
          </a:p>
          <a:p>
            <a:pPr algn="just">
              <a:buFont typeface="+mj-lt"/>
              <a:buAutoNum type="arabicPeriod"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Wizualizacja danych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zapewnia wizualne reprezentacje, takie jak wykresy i grafy do łatwej i szybkiej analizy danych.</a:t>
            </a:r>
          </a:p>
        </p:txBody>
      </p:sp>
    </p:spTree>
    <p:extLst>
      <p:ext uri="{BB962C8B-B14F-4D97-AF65-F5344CB8AC3E}">
        <p14:creationId xmlns:p14="http://schemas.microsoft.com/office/powerpoint/2010/main" val="173462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Systemy wspomagania decyzji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95396" y="1560089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Systemy wspomagania decyzji (DSS) to interaktywne systemy, które pomagają decydentom w wykorzystywaniu danych i modeli do rozwiązywania nieustrukturyzowanych lub częściowo ustrukturyzowanych problemów.</a:t>
            </a:r>
          </a:p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ekspercki (ES) to program aplikacyjny lub środowisko, które skutecznie wspiera rozwiązywanie problemów w wyspecjalizowanym obszarze problemowym, wymagającym wiedzy i umiejętności eksperckich.</a:t>
            </a:r>
          </a:p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Oprócz metod statystycznych i symulacyjnych stosowanych w BA, DSS często zawiera modele umożliwiające podejmowanie decyzji w oparciu o zestaw charakterystycznych kryteriów, wag, funkcji użyteczności i danych wariantowych.</a:t>
            </a:r>
          </a:p>
          <a:p>
            <a:pPr algn="just"/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Przykład: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Wielokryterialne podejmowanie decyzji (MCDM) ocenia wiele (potencjalnie) sprzecznych kryteriów przy podejmowaniu decyzji w odniesieniu do zestawu kandydujących rozwiązań lub wariantów.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b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</a:b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Przykład: Wielokryterialne podejmowanie decyzji</a:t>
            </a:r>
            <a:br>
              <a:rPr lang="pl-PL" sz="1200" dirty="0"/>
            </a:b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model decyzyjny MCDM składają się </a:t>
            </a:r>
            <a:r>
              <a:rPr lang="en-US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2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Kryteria</a:t>
            </a:r>
            <a:r>
              <a:rPr lang="pl-PL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parametry wariantów wejściowych, krytyczne dla naszego projektu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2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Wagi</a:t>
            </a:r>
            <a:r>
              <a:rPr lang="pl-PL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względne znaczenie wybranych kryteriów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22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Funkcja użyteczności </a:t>
            </a:r>
            <a:r>
              <a:rPr lang="pl-PL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funkcja, która łączy ważone parametry wariantów w wartość dopasowania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pl-PL" sz="22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Dane</a:t>
            </a:r>
            <a:r>
              <a:rPr lang="pl-PL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dane reprezentujące warianty; dane wejściowe do naszego modelu MCDM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Przykład MCDM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A74A147-23EE-C968-D1A9-2549993C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89470"/>
            <a:ext cx="10594544" cy="31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Przykład MCDM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C01D1E-2BFB-CCEF-629D-B9418E8D8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512" y="1481400"/>
            <a:ext cx="7140976" cy="45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rocedura MCDM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440" y="169774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1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Reprezentacja wariantów (V) przez ich charakterystyczne parametry (P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{V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Normalizacja parametrów poprzez obliczenie względnej oceny lokalnej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 każdego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(j=1...n), </a:t>
            </a: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odniesieniu do 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-tego</a:t>
            </a:r>
            <a:r>
              <a:rPr lang="pl-PL" sz="1800" kern="1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parametru maksymalnej wartości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 wszystkich </a:t>
            </a:r>
            <a:r>
              <a:rPr lang="pl-PL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próbek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sl-SI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10000"/>
              </a:lnSpc>
              <a:buFont typeface="+mj-lt"/>
              <a:buAutoNum type="alphaLcParenR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/max {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jeśli większa wartość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 bardziej korzystna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lnSpc>
                <a:spcPct val="110000"/>
              </a:lnSpc>
              <a:buFont typeface="+mj-lt"/>
              <a:buAutoNum type="alphaLcParenR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=1 -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/max {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jeśli mniejsza wartość 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 bardziej korzystna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Oceny są ważone zgodnie z preferencjami 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 każdego 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j=1...n,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 wagi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US" sz="18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które muszą sumować się do 1, tj. 100%</a:t>
            </a:r>
            <a:endParaRPr lang="sl-SI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Ważone oceny wszystkich wariantów są sumowane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X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każdego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aby uzyskać złożone oceny zgodnie z naszą funkcją użyteczności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buFont typeface="+mj-lt"/>
              <a:buAutoNum type="arabicPeriod"/>
            </a:pPr>
            <a:r>
              <a:rPr lang="en-US" sz="18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Wybierany</a:t>
            </a:r>
            <a:r>
              <a:rPr lang="en-US" sz="1800" kern="100" dirty="0">
                <a:latin typeface="Tahoma" panose="020B0604030504040204" pitchFamily="34" charset="0"/>
                <a:cs typeface="Calibri" panose="020F0502020204030204" pitchFamily="34" charset="0"/>
              </a:rPr>
              <a:t> jest </a:t>
            </a:r>
            <a:r>
              <a:rPr lang="en-US" sz="18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najlepszy</a:t>
            </a:r>
            <a:r>
              <a:rPr lang="en-US" sz="18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wariant</a:t>
            </a:r>
            <a:r>
              <a:rPr lang="en-US" sz="18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ahoma"/>
                <a:ea typeface="Calibri" panose="020F0502020204030204" pitchFamily="34" charset="0"/>
                <a:cs typeface="Calibri"/>
              </a:rPr>
              <a:t>Y=max {X</a:t>
            </a:r>
            <a:r>
              <a:rPr lang="en-US" sz="18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8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Badania operacyjne</a:t>
            </a:r>
            <a:endParaRPr lang="en-GB" sz="32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Strategiczne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planowanie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logistyczne</a:t>
            </a:r>
            <a:endParaRPr lang="en-GB" sz="32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</a:t>
            </a:r>
            <a:r>
              <a:rPr lang="pl-PL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Intelligence</a:t>
            </a:r>
            <a:r>
              <a:rPr lang="pl-PL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(A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nalityka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biznesowa</a:t>
            </a:r>
            <a:r>
              <a:rPr lang="pl-PL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endParaRPr lang="en-GB" sz="32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Systemy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wspomagania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decyzji</a:t>
            </a:r>
            <a:endParaRPr lang="en-GB" sz="32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Inżynieria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oparta</a:t>
            </a:r>
            <a:r>
              <a:rPr lang="en-GB" sz="3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na </a:t>
            </a:r>
            <a:r>
              <a:rPr lang="en-GB" sz="3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wiedzy</a:t>
            </a:r>
            <a:endParaRPr lang="en-GB" sz="32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Inżynieria oparta na wiedzy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(KBE)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380" y="1481400"/>
            <a:ext cx="10515240" cy="465794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55000" lnSpcReduction="20000"/>
          </a:bodyPr>
          <a:lstStyle/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29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Inżynieria oparta na wiedzy (Knowledge </a:t>
            </a:r>
            <a:r>
              <a:rPr lang="pl-PL" sz="29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  <a:r>
              <a:rPr lang="pl-PL" sz="29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Engineering - </a:t>
            </a:r>
            <a:r>
              <a:rPr lang="pl-PL" sz="2900" b="1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KBE</a:t>
            </a:r>
            <a:r>
              <a:rPr lang="pl-PL" sz="29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to metodologia inżynieryjna służąca do systematycznej integracji wiedzy inżynieryjnej z systemem projektowania</a:t>
            </a:r>
            <a:r>
              <a:rPr lang="en-GB" sz="29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9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buClr>
                <a:srgbClr val="015BA6"/>
              </a:buClr>
              <a:buFont typeface="Arial"/>
              <a:buChar char="•"/>
            </a:pP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Cykl życia zarządzania wiedzą </a:t>
            </a:r>
            <a:r>
              <a:rPr lang="en-GB" sz="24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GB" sz="24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Zidentyfikowanie: wybrano niezgodność z pożądanym stanem, która pojawia się w procesie produkcyjnym z powodu źle zdefiniowanego produktu lub procesu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Przechwytywanie: przechwytywane jest doświadczenie wraz z jego właściwościami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Analizowanie: przeprowadzana jest analiza przyczyn źródłowych przechwyconego doświadczenia w celu zidentyfikowania odpowiedniej strategii naprawczej i jej ponownego wykorzystania w celu zapobiegania powtarzającym się anomaliom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Przechowywanie: spostrzeżenia z analizy są archiwizowane wraz z doświadczeniem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Wyszukiwanie i pobieranie: doświadczenie jest wyszukiwane i pobierane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Użycie: element doświadczenia jest używany</a:t>
            </a:r>
            <a:r>
              <a:rPr lang="en-GB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9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Ponowne wykorzystanie: kończy cykl zarządzania wiedzą i rozpoczyna nowy.</a:t>
            </a:r>
            <a:endParaRPr lang="en-GB" sz="29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614230" y="6139344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GB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GB" sz="1200" spc="-1" dirty="0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 dirty="0">
              <a:solidFill>
                <a:srgbClr val="7F7F7F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Strategic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zne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zarządzanie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logist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yczne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(OR + 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buClr>
                <a:srgbClr val="015BA6"/>
              </a:buClr>
            </a:pPr>
            <a:r>
              <a:rPr lang="pl-PL" sz="24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Inżynieria oparta na wiedzy jest uzupełniana przez inne dyscypliny (OR), </a:t>
            </a:r>
            <a:r>
              <a:rPr lang="pl-PL" sz="24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</a:t>
            </a:r>
            <a:r>
              <a:rPr lang="en-US" sz="24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</a:t>
            </a:r>
            <a:endParaRPr lang="en-GB" sz="2400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en-US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Komputerowe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wspomaganie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zarządzania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projektami</a:t>
            </a:r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(PS);</a:t>
            </a:r>
            <a:endParaRPr lang="en-GB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Komputerowe wspomaganie projektowania (CAD), produkcji (CAM) i robotyki (CIM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en-GB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Modelowanie i analiza symulacji komputerowej (SMA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en-GB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Wspomagane komputerowo szczegółowe planowanie produkcji (MPS / MRP</a:t>
            </a:r>
            <a:r>
              <a:rPr lang="en-US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GB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</a:pPr>
            <a:r>
              <a:rPr lang="pl-PL" sz="24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Projekty usprawnień biznesowych DFSS w strategicznym planowaniu logistycznym są zgodne z KBE.</a:t>
            </a:r>
            <a:endParaRPr lang="sl-SI" sz="24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GB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GB" sz="1200" spc="-1" dirty="0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GB" sz="1200" b="0" strike="noStrike" spc="-1" dirty="0">
              <a:solidFill>
                <a:srgbClr val="7F7F7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811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Podsumowanie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228600" indent="-228600" defTabSz="914400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3200" spc="-1" dirty="0">
                <a:solidFill>
                  <a:schemeClr val="dk1"/>
                </a:solidFill>
                <a:latin typeface="Tahoma"/>
                <a:ea typeface="Tahoma"/>
              </a:rPr>
              <a:t>Zastosowania Badań Operacyjnych (OR) można znaleźć w systemach zarządzania wiedzą (KMS)</a:t>
            </a:r>
            <a:r>
              <a:rPr lang="en-US" sz="3200" spc="-1" dirty="0">
                <a:solidFill>
                  <a:schemeClr val="dk1"/>
                </a:solidFill>
                <a:latin typeface="Tahoma"/>
                <a:ea typeface="Tahoma"/>
              </a:rPr>
              <a:t>):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Arial"/>
              <a:buChar char="•"/>
            </a:pPr>
            <a:r>
              <a:rPr lang="en-US" sz="3000" spc="-1" dirty="0">
                <a:solidFill>
                  <a:schemeClr val="dk1"/>
                </a:solidFill>
                <a:latin typeface="Tahoma"/>
                <a:ea typeface="Tahoma"/>
              </a:rPr>
              <a:t>Systemy wspomagania decyzji</a:t>
            </a:r>
            <a:r>
              <a:rPr lang="pl-PL" sz="3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3000" spc="-1" dirty="0">
                <a:solidFill>
                  <a:schemeClr val="dk1"/>
                </a:solidFill>
                <a:latin typeface="Tahoma"/>
                <a:ea typeface="Tahoma"/>
              </a:rPr>
              <a:t>(DSS),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Arial"/>
              <a:buChar char="•"/>
            </a:pPr>
            <a:r>
              <a:rPr lang="pl-PL" sz="3000" spc="-1" dirty="0">
                <a:solidFill>
                  <a:schemeClr val="dk1"/>
                </a:solidFill>
                <a:latin typeface="Tahoma"/>
                <a:ea typeface="Tahoma"/>
              </a:rPr>
              <a:t>Analityka biznesowa (BA) jako rozszerzenie Data Mining (DM) oraz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Arial"/>
              <a:buChar char="•"/>
            </a:pPr>
            <a:r>
              <a:rPr lang="pl-PL" sz="3000" spc="-1" dirty="0">
                <a:solidFill>
                  <a:schemeClr val="dk1"/>
                </a:solidFill>
                <a:latin typeface="Tahoma"/>
                <a:ea typeface="Tahoma"/>
              </a:rPr>
              <a:t>Inżynieria oparta na wiedzy (KBE) jako ulepszenie inżynierii wspomaganej komputerowo (CAE)</a:t>
            </a:r>
            <a:r>
              <a:rPr lang="en-US" sz="30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Bibliografia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AIMS (2021). SCOR - Supply Chain Operations Model. [available at: https://aims.education/study-online/supply-chain-operations-reference-model-scor/, access June 20, 2023]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Ciampa, D. (1992). Total Quality: A User's Guide for Implementation, Addison-Wesley.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Britannica, T. Editors of Encyclopaedia (2023). Just-in-time manufacturing, Encyclopedia Britannica. [available at: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https://www.britannica.com/topic/just-in-time-manufacturing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Chowdhury, S. (2002). Design for Six Sigma: The revolutionary process for achieving extraordinary profits, Prentice Hall,</a:t>
            </a:r>
            <a:endParaRPr lang="en-US"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Tableau (2023). Comparing Business Intelligence, Business Analytics and Data Analytics. [Available from: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https://www.tableau.com/learn/articles/business-intelligence/bi-business-analytics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Tennant, G. (2001). SIX SIGMA: SPC and TQM in Manufacturing and Services, Gower Publishing, Ltd.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Robinson, S. (2004). Simulation: The Practice of Model Development and Use, Wiley. </a:t>
            </a: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Andersson, P. &amp; Larsson, T. &amp; Ola, I. (2011). A case study of how knowledge based engineering tools support experience re-use. In Research into Design – Supporting Sustainable Product Development, Chakrabarti, A. (Edt.), Research Publishing, Indian Institute of Science, Bangalore, India.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3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Badania operacyjne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(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OR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73A595F-3B6F-93D4-04B0-07D26862F901}"/>
              </a:ext>
            </a:extLst>
          </p:cNvPr>
          <p:cNvSpPr txBox="1"/>
          <p:nvPr/>
        </p:nvSpPr>
        <p:spPr>
          <a:xfrm>
            <a:off x="2661875" y="1667604"/>
            <a:ext cx="6373972" cy="4401205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Badania operacyjne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często skracane do akronimu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 dyscyplina zajmująca się opracowywaniem i stosowaniem metod analitycznych w celu usprawnienia procesu podejmowania decyzji.</a:t>
            </a:r>
            <a:b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 nauki o zarządzaniu jest czasami używany jako synonim.</a:t>
            </a:r>
          </a:p>
          <a:p>
            <a:pPr algn="just"/>
            <a:r>
              <a:rPr lang="en-US" sz="28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8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Badania operacyjne</a:t>
            </a:r>
            <a:endParaRPr lang="sl-SI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105040" y="1615679"/>
            <a:ext cx="10946880" cy="4264011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Interakcja między planowanymi systemami technicznymi i ludzkimi</a:t>
            </a:r>
            <a:r>
              <a:rPr lang="en-US" sz="22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l-SI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Character</a:t>
            </a: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ystyka</a:t>
            </a: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Zmienność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/>
            </a:pP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Deterministyczne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/>
            </a:pP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Stochast</a:t>
            </a: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yczne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Współzależność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Nie</a:t>
            </a: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zależność</a:t>
            </a: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po</a:t>
            </a: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między</a:t>
            </a:r>
            <a:r>
              <a:rPr lang="en-GB" sz="22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komponentami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Złożoność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/>
            </a:pP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Strukturaln</a:t>
            </a: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e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defRPr/>
            </a:pPr>
            <a:r>
              <a:rPr lang="en-GB" sz="2200" spc="-1" dirty="0" err="1">
                <a:solidFill>
                  <a:schemeClr val="dk1"/>
                </a:solidFill>
                <a:latin typeface="Tahoma"/>
                <a:ea typeface="Tahoma"/>
              </a:rPr>
              <a:t>Behawioraln</a:t>
            </a:r>
            <a:r>
              <a:rPr lang="pl-PL" sz="2200" spc="-1" dirty="0">
                <a:solidFill>
                  <a:schemeClr val="dk1"/>
                </a:solidFill>
                <a:latin typeface="Tahoma"/>
                <a:ea typeface="Tahoma"/>
              </a:rPr>
              <a:t>e</a:t>
            </a:r>
            <a:endParaRPr lang="en-GB" sz="2200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EADA423B-792E-4124-8555-CA1485BD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80" y="4190265"/>
            <a:ext cx="2387600" cy="15875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1B4F3C-6F39-415B-9B58-E57FDFE53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032" y="2182350"/>
            <a:ext cx="1517984" cy="200791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E713BB9-962F-491D-98EA-BB86A36BBD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6080" y="4190265"/>
            <a:ext cx="2387600" cy="15875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22A35E6-DF2C-4A61-83EE-85432D11C6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6077"/>
          <a:stretch>
            <a:fillRect/>
          </a:stretch>
        </p:blipFill>
        <p:spPr>
          <a:xfrm>
            <a:off x="4335970" y="4190265"/>
            <a:ext cx="2242510" cy="15875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A90D626-0CF3-48F0-9E56-BAC2F07C02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3016" y="2117196"/>
            <a:ext cx="1380664" cy="20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Przykłady użycia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5444147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00000"/>
              </a:lnSpc>
              <a:buClr>
                <a:srgbClr val="015BA6"/>
              </a:buClr>
            </a:pPr>
            <a:r>
              <a:rPr lang="en-US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1: </a:t>
            </a:r>
            <a:r>
              <a:rPr lang="pl-PL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Zrozumienie wąskich gardeł, które ograniczają wydajność działania systemu.</a:t>
            </a:r>
            <a:endParaRPr lang="en-US" sz="26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algn="just">
              <a:lnSpc>
                <a:spcPct val="100000"/>
              </a:lnSpc>
              <a:buClr>
                <a:srgbClr val="015BA6"/>
              </a:buClr>
            </a:pPr>
            <a:r>
              <a:rPr lang="en-US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2: </a:t>
            </a:r>
            <a:r>
              <a:rPr lang="pl-PL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wpływu harmonogramów produkcji na operacje .</a:t>
            </a:r>
            <a:endParaRPr lang="sl-SI" sz="26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algn="just">
              <a:lnSpc>
                <a:spcPct val="100000"/>
              </a:lnSpc>
              <a:buClr>
                <a:srgbClr val="015BA6"/>
              </a:buClr>
            </a:pPr>
            <a:r>
              <a:rPr lang="en-US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3: Operacje, które obejmują ludzi </a:t>
            </a:r>
            <a:r>
              <a:rPr lang="pl-PL" sz="26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26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82396FC-9C5B-4FAA-9E1A-946EFE96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105" y="1030336"/>
            <a:ext cx="2100446" cy="1535524"/>
          </a:xfrm>
          <a:prstGeom prst="rect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0E48E4D-3A8A-4585-AAE0-5363CE5D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06" y="2859136"/>
            <a:ext cx="2224505" cy="1485900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56D7BA7-E6DA-47CA-8E31-53C38A300F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85"/>
          <a:stretch>
            <a:fillRect/>
          </a:stretch>
        </p:blipFill>
        <p:spPr>
          <a:xfrm>
            <a:off x="7934106" y="4611737"/>
            <a:ext cx="2178483" cy="1436901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51691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Badania operacyjne w logistyce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Aft>
                <a:spcPts val="1200"/>
              </a:spcAft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Metody badań operacyjnych są wykorzystywane w </a:t>
            </a:r>
            <a:r>
              <a:rPr lang="pl-PL" sz="2400" b="1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strategicznym planowaniu logistycznym </a:t>
            </a:r>
            <a:r>
              <a:rPr lang="pl-PL" sz="24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:</a:t>
            </a:r>
            <a:endParaRPr lang="en-GB" sz="24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możliwienia złożonej analizy typu „co jeśli”?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arządzania złożonością: współzależność + zmienność + dynamika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wiązania się z mniejszymi kosztami i mniejszą ingerencją w proces niż eksperymentowanie z rzeczywistym systemem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oncentracj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szczegółach,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zrozumienia systemu </a:t>
            </a: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oraz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poprawy komunikacji między kierownictwem a ekspertami</a:t>
            </a:r>
            <a:r>
              <a:rPr lang="en-GB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: (Robinson, 2004)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zne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plan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owanie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logist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yczne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10000"/>
              </a:lnSpc>
              <a:buClr>
                <a:srgbClr val="015BA6"/>
              </a:buClr>
              <a:buFont typeface="Arial"/>
              <a:buChar char="•"/>
            </a:pPr>
            <a:r>
              <a:rPr lang="pl-PL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Strategiczne planowanie logistyczne obejmuje wszystkie działania, które należy wykonać na poziomie </a:t>
            </a:r>
            <a:r>
              <a:rPr lang="pl-PL" sz="36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strategicznym, taktycznym i operacyjnym</a:t>
            </a:r>
            <a:r>
              <a:rPr lang="pl-PL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aby zapewnić </a:t>
            </a:r>
            <a:r>
              <a:rPr lang="en-US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 </a:t>
            </a:r>
          </a:p>
          <a:p>
            <a:pPr lvl="1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Arial"/>
              <a:buChar char="•"/>
            </a:pPr>
            <a:r>
              <a:rPr lang="pl-PL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Kompleksowe zarządzanie jakością (</a:t>
            </a:r>
            <a:r>
              <a:rPr lang="pl-PL" sz="36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pl-PL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i</a:t>
            </a:r>
          </a:p>
          <a:p>
            <a:pPr lvl="1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Arial"/>
              <a:buChar char="•"/>
            </a:pPr>
            <a:r>
              <a:rPr lang="pl-PL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Produkcja dokładnie na czas (</a:t>
            </a:r>
            <a:r>
              <a:rPr lang="pl-PL" sz="36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en-US" sz="3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: (Ciampa, 1992), (Britannica, 2023)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zne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plan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owanie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logist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yczne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939373A3-B74E-0589-21F8-711289FE9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99" y="1203495"/>
            <a:ext cx="5182227" cy="49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28504" y="89737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Model referencyjny SCOR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431454" y="1087746"/>
            <a:ext cx="10515240" cy="477629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>
              <a:buClr>
                <a:srgbClr val="015BA6"/>
              </a:buClr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referencyjny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(planowanie, pozyskiwanie, wytwarzanie, dostarczanie, umożliwianie, a także obsługa zwrotów) pomaga firmom oceniać i doskonalić zarządzanie łańcuchem dostaw pod kątem niezawodności, spójności i wydajności - (</a:t>
            </a:r>
            <a:r>
              <a:rPr lang="pl-PL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czyli szczupły) </a:t>
            </a:r>
            <a:r>
              <a:rPr lang="pl-PL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Sigma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</a:p>
          <a:p>
            <a:pPr algn="just">
              <a:buClr>
                <a:srgbClr val="015BA6"/>
              </a:buClr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Projekty doskonalenia biznesowego </a:t>
            </a:r>
            <a:r>
              <a:rPr lang="pl-PL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Sigma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opierają się na dwóch odrębnych metodologiach, z których każda składa się z pięciu faz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endParaRPr lang="en-US" sz="2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Clr>
                <a:srgbClr val="015BA6"/>
              </a:buClr>
              <a:buFont typeface="Arial" panose="020B0604020202020204" pitchFamily="34" charset="0"/>
              <a:buAutoNum type="arabicPeriod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DMAIC (definiuj, mierz, analizuj, identyfikuj i kontroluj) jest stosowany w projektach mających na celu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usprawnienie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istniejącego procesu biznesowego.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 </a:t>
            </a:r>
            <a:endParaRPr lang="en-US" sz="2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spcBef>
                <a:spcPts val="1001"/>
              </a:spcBef>
              <a:buClr>
                <a:srgbClr val="015BA6"/>
              </a:buClr>
              <a:buAutoNum type="arabicPeriod"/>
            </a:pP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DMADV (definiuj, mierz, analizuj, projektuj i weryfikuj) jest wykorzystywany w projektach mających na celu </a:t>
            </a:r>
            <a:r>
              <a:rPr lang="pl-PL" sz="2200" b="1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tworzenie</a:t>
            </a: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nowych produktów lub procesów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endParaRPr lang="sl-SI" sz="2200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DMADV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znana jest również jako Design for </a:t>
            </a:r>
            <a:r>
              <a:rPr lang="pl-PL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Sigma (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DFSS</a:t>
            </a:r>
            <a:r>
              <a:rPr lang="en-US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czyli Projektowanie dla </a:t>
            </a:r>
            <a:r>
              <a:rPr lang="pl-PL" sz="22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Six</a:t>
            </a:r>
            <a:r>
              <a:rPr lang="pl-PL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Sigma</a:t>
            </a:r>
            <a:r>
              <a:rPr lang="sl-SI" sz="22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200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(AIMS, 2021), 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Tennant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2001)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117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725F0AC8-B28C-44E2-864B-414F535202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865333-F602-4D5B-8541-4202A1D0A7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2E4B7-9F2B-4476-8F87-3F044BC2AE9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4093</TotalTime>
  <Words>1856</Words>
  <Application>Microsoft Office PowerPoint</Application>
  <PresentationFormat>Panoramiczny</PresentationFormat>
  <Paragraphs>135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Statystyczne metody analizy danych logistycznych</vt:lpstr>
      <vt:lpstr>Agenda</vt:lpstr>
      <vt:lpstr>Badania operacyjne (OR)</vt:lpstr>
      <vt:lpstr>Badania operacyjne</vt:lpstr>
      <vt:lpstr>Przykłady użycia</vt:lpstr>
      <vt:lpstr>Badania operacyjne w logistyce</vt:lpstr>
      <vt:lpstr>Strategiczne planowanie logistyczne</vt:lpstr>
      <vt:lpstr>Strategiczne planowanie logistyczne</vt:lpstr>
      <vt:lpstr>Model referencyjny SCOR</vt:lpstr>
      <vt:lpstr>Design fo Six Sigma (Projektowanie dla Six Sigma) (DFSS)</vt:lpstr>
      <vt:lpstr>Business intelligence (analiza biznesowa) i analityka</vt:lpstr>
      <vt:lpstr>Planowanie sprzedaży i operacji SOP (1/2)</vt:lpstr>
      <vt:lpstr>Planowanie sprzedaży i operacji SOP (2/2)</vt:lpstr>
      <vt:lpstr>Analityka biznesowa</vt:lpstr>
      <vt:lpstr>Systemy wspomagania decyzji</vt:lpstr>
      <vt:lpstr> Przykład: Wielokryterialne podejmowanie decyzji </vt:lpstr>
      <vt:lpstr> Przykład MCDM (1/2)</vt:lpstr>
      <vt:lpstr> Przykład MCDM (2/2)</vt:lpstr>
      <vt:lpstr>Procedura MCDM</vt:lpstr>
      <vt:lpstr>Inżynieria oparta na wiedzy (KBE)</vt:lpstr>
      <vt:lpstr>Strategiczne zarządzanie logistyczne (OR + KBE)</vt:lpstr>
      <vt:lpstr>Podsumowanie</vt:lpstr>
      <vt:lpstr>Bibliografia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306</cp:revision>
  <dcterms:created xsi:type="dcterms:W3CDTF">2023-07-06T12:09:08Z</dcterms:created>
  <dcterms:modified xsi:type="dcterms:W3CDTF">2025-10-16T11:36:16Z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