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35" r:id="rId40"/>
    <p:sldId id="322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4472C4"/>
    <a:srgbClr val="7E898A"/>
    <a:srgbClr val="BA4C4C"/>
    <a:srgbClr val="B9B9B9"/>
    <a:srgbClr val="8ABD51"/>
    <a:srgbClr val="45455B"/>
    <a:srgbClr val="595959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3" d="100"/>
          <a:sy n="93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/>
      <dgm:spPr/>
      <dgm:t>
        <a:bodyPr/>
        <a:lstStyle/>
        <a:p>
          <a:r>
            <a:rPr lang="en-US" dirty="0" err="1"/>
            <a:t>Vrsta </a:t>
          </a:r>
          <a:r>
            <a:rPr lang="en-US" dirty="0"/>
            <a:t>problema, ki se rešuje</a:t>
          </a:r>
          <a:endParaRPr lang="pl-PL" dirty="0"/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/>
      <dgm:spPr/>
      <dgm:t>
        <a:bodyPr/>
        <a:lstStyle/>
        <a:p>
          <a:r>
            <a:rPr lang="en-US" dirty="0"/>
            <a:t>metode linearnega programiranja</a:t>
          </a:r>
          <a:endParaRPr lang="pl-PL" dirty="0"/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/>
      <dgm:spPr/>
      <dgm:t>
        <a:bodyPr/>
        <a:lstStyle/>
        <a:p>
          <a:r>
            <a:rPr lang="en-US" dirty="0"/>
            <a:t>nelinearne metode optimizacije</a:t>
          </a:r>
          <a:endParaRPr lang="pl-PL" dirty="0"/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/>
      <dgm:spPr/>
      <dgm:t>
        <a:bodyPr/>
        <a:lstStyle/>
        <a:p>
          <a:r>
            <a:rPr lang="pl-PL" dirty="0" err="1"/>
            <a:t>Metode optimizacije</a:t>
          </a:r>
          <a:endParaRPr lang="pl-PL" dirty="0"/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/>
      <dgm:spPr/>
      <dgm:t>
        <a:bodyPr/>
        <a:lstStyle/>
        <a:p>
          <a:r>
            <a:rPr lang="en-US" dirty="0"/>
            <a:t>Omejitve</a:t>
          </a:r>
          <a:endParaRPr lang="pl-PL" dirty="0"/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en-US" dirty="0"/>
            <a:t>metoda optimizacije brez omejitev</a:t>
          </a:r>
          <a:endParaRPr lang="pl-PL" dirty="0"/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en-US" dirty="0"/>
            <a:t>metode omejene optimizacije</a:t>
          </a:r>
          <a:endParaRPr lang="pl-PL" dirty="0"/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/>
      <dgm:spPr/>
      <dgm:t>
        <a:bodyPr/>
        <a:lstStyle/>
        <a:p>
          <a:r>
            <a:rPr lang="en-US" dirty="0" err="1"/>
            <a:t>Razsežnost </a:t>
          </a:r>
          <a:r>
            <a:rPr lang="en-US" dirty="0"/>
            <a:t>problema </a:t>
          </a:r>
          <a:endParaRPr lang="pl-PL" dirty="0"/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en-US" dirty="0"/>
            <a:t>univariatne metode</a:t>
          </a:r>
          <a:endParaRPr lang="pl-PL" dirty="0"/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en-US" dirty="0"/>
            <a:t>multivariatne metode</a:t>
          </a:r>
          <a:endParaRPr lang="pl-PL" dirty="0"/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/>
      <dgm:spPr/>
      <dgm:t>
        <a:bodyPr/>
        <a:lstStyle/>
        <a:p>
          <a:r>
            <a:rPr lang="en-US" dirty="0"/>
            <a:t>Merila za </a:t>
          </a:r>
          <a:r>
            <a:rPr lang="en-US" dirty="0" err="1"/>
            <a:t>optimizacijo</a:t>
          </a:r>
          <a:endParaRPr lang="pl-PL" dirty="0"/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/>
      <dgm:spPr/>
      <dgm:t>
        <a:bodyPr/>
        <a:lstStyle/>
        <a:p>
          <a:r>
            <a:rPr lang="pl-PL" dirty="0"/>
            <a:t>metode z</a:t>
          </a:r>
          <a:r>
            <a:rPr lang="en-US" dirty="0"/>
            <a:t> enim merilom</a:t>
          </a:r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/>
      <dgm:spPr/>
      <dgm:t>
        <a:bodyPr/>
        <a:lstStyle/>
        <a:p>
          <a:r>
            <a:rPr lang="en-US"/>
            <a:t>večkriterijske </a:t>
          </a:r>
          <a:r>
            <a:rPr lang="en-US" dirty="0"/>
            <a:t>metode </a:t>
          </a:r>
          <a:endParaRPr lang="pl-PL" dirty="0"/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Skupna bruto površina skladišča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44FAEC11-C0E8-45F8-BB32-9F4CCF6EEC83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gradnje</a:t>
          </a:r>
        </a:p>
      </dgm:t>
    </dgm:pt>
    <dgm:pt modelId="{72A2BF55-5A51-45C5-9377-0F6066E61D01}" type="parTrans" cxnId="{EB81B666-5A70-4499-BF3B-0C603631BBF0}">
      <dgm:prSet/>
      <dgm:spPr/>
      <dgm:t>
        <a:bodyPr/>
        <a:lstStyle/>
        <a:p>
          <a:endParaRPr lang="pl-PL"/>
        </a:p>
      </dgm:t>
    </dgm:pt>
    <dgm:pt modelId="{3431728E-BC03-4CC8-9285-312B350110F3}" type="sibTrans" cxnId="{EB81B666-5A70-4499-BF3B-0C603631BBF0}">
      <dgm:prSet/>
      <dgm:spPr/>
      <dgm:t>
        <a:bodyPr/>
        <a:lstStyle/>
        <a:p>
          <a:endParaRPr lang="pl-PL"/>
        </a:p>
      </dgm:t>
    </dgm:pt>
    <dgm:pt modelId="{D9056A45-314A-4FB4-8910-320945D5B005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pl-PL" sz="10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dirty="0">
            <a:latin typeface="Times New Roman" pitchFamily="18" charset="0"/>
            <a:cs typeface="Times New Roman" pitchFamily="18" charset="0"/>
          </a:endParaRPr>
        </a:p>
      </dgm:t>
    </dgm:pt>
    <dgm:pt modelId="{9851B6ED-277E-424F-846F-073CD04ACE6A}" type="parTrans" cxnId="{AF9693C1-4D04-4B50-AF40-E69741A7A28D}">
      <dgm:prSet/>
      <dgm:spPr/>
      <dgm:t>
        <a:bodyPr/>
        <a:lstStyle/>
        <a:p>
          <a:endParaRPr lang="pl-PL"/>
        </a:p>
      </dgm:t>
    </dgm:pt>
    <dgm:pt modelId="{E4D987F0-B456-4657-94A7-4554B4511BF9}" type="sibTrans" cxnId="{AF9693C1-4D04-4B50-AF40-E69741A7A28D}">
      <dgm:prSet/>
      <dgm:spPr/>
      <dgm:t>
        <a:bodyPr/>
        <a:lstStyle/>
        <a:p>
          <a:endParaRPr lang="pl-PL"/>
        </a:p>
      </dgm:t>
    </dgm:pt>
    <dgm:pt modelId="{3D015736-AA0E-4EE6-B82C-C2D9D0CE5507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komuniciranja</a:t>
          </a:r>
        </a:p>
      </dgm:t>
    </dgm:pt>
    <dgm:pt modelId="{0F223BA5-3C09-4FB9-B1EA-0808E3E4A5CE}" type="parTrans" cxnId="{F7EE8584-C48A-44AA-9258-99FB4B292965}">
      <dgm:prSet/>
      <dgm:spPr/>
      <dgm:t>
        <a:bodyPr/>
        <a:lstStyle/>
        <a:p>
          <a:endParaRPr lang="pl-PL"/>
        </a:p>
      </dgm:t>
    </dgm:pt>
    <dgm:pt modelId="{E4055F65-BA1A-4C77-B151-A562A1FAD3E6}" type="sibTrans" cxnId="{F7EE8584-C48A-44AA-9258-99FB4B292965}">
      <dgm:prSet/>
      <dgm:spPr/>
      <dgm:t>
        <a:bodyPr/>
        <a:lstStyle/>
        <a:p>
          <a:endParaRPr lang="pl-PL"/>
        </a:p>
      </dgm:t>
    </dgm:pt>
    <dgm:pt modelId="{0011E1FE-1358-4345-B602-2CBC00B62228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storitev</a:t>
          </a:r>
        </a:p>
      </dgm:t>
    </dgm:pt>
    <dgm:pt modelId="{AFCC467E-6022-4EBA-9BAE-02ED4146DE1A}" type="parTrans" cxnId="{243AA1FF-B60E-4875-B901-D295CF5D3CFC}">
      <dgm:prSet/>
      <dgm:spPr/>
      <dgm:t>
        <a:bodyPr/>
        <a:lstStyle/>
        <a:p>
          <a:endParaRPr lang="pl-PL"/>
        </a:p>
      </dgm:t>
    </dgm:pt>
    <dgm:pt modelId="{E519FC5B-C149-497C-968B-39FEB5528082}" type="sibTrans" cxnId="{243AA1FF-B60E-4875-B901-D295CF5D3CFC}">
      <dgm:prSet/>
      <dgm:spPr/>
      <dgm:t>
        <a:bodyPr/>
        <a:lstStyle/>
        <a:p>
          <a:endParaRPr lang="pl-PL"/>
        </a:p>
      </dgm:t>
    </dgm:pt>
    <dgm:pt modelId="{A65C0721-4C36-4CAE-9BCE-153AD867D1A4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Uporabno območje</a:t>
          </a:r>
        </a:p>
      </dgm:t>
    </dgm:pt>
    <dgm:pt modelId="{28986F4A-4B3D-4966-92A3-018D006DFF45}" type="parTrans" cxnId="{29C60E92-37EF-4950-8DF6-FE15FA1CBC16}">
      <dgm:prSet/>
      <dgm:spPr/>
      <dgm:t>
        <a:bodyPr/>
        <a:lstStyle/>
        <a:p>
          <a:endParaRPr lang="pl-PL"/>
        </a:p>
      </dgm:t>
    </dgm:pt>
    <dgm:pt modelId="{FA314964-7776-404A-90D5-6C8E8703AAFA}" type="sibTrans" cxnId="{29C60E92-37EF-4950-8DF6-FE15FA1CBC16}">
      <dgm:prSet/>
      <dgm:spPr/>
      <dgm:t>
        <a:bodyPr/>
        <a:lstStyle/>
        <a:p>
          <a:endParaRPr lang="pl-PL"/>
        </a:p>
      </dgm:t>
    </dgm:pt>
    <dgm:pt modelId="{8FE1CDB6-60FF-4FCE-8FA5-A8E56214722C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Pomožna površina</a:t>
          </a:r>
        </a:p>
      </dgm:t>
    </dgm:pt>
    <dgm:pt modelId="{2F7E2F03-75C7-4F76-A5BA-1383B0081A17}" type="parTrans" cxnId="{23BCC6B3-1392-422C-B518-34A03D3BEF2F}">
      <dgm:prSet/>
      <dgm:spPr/>
      <dgm:t>
        <a:bodyPr/>
        <a:lstStyle/>
        <a:p>
          <a:endParaRPr lang="pl-PL"/>
        </a:p>
      </dgm:t>
    </dgm:pt>
    <dgm:pt modelId="{D7FE296F-2334-43DF-8A6B-EC72B9F2A886}" type="sibTrans" cxnId="{23BCC6B3-1392-422C-B518-34A03D3BEF2F}">
      <dgm:prSet/>
      <dgm:spPr/>
      <dgm:t>
        <a:bodyPr/>
        <a:lstStyle/>
        <a:p>
          <a:endParaRPr lang="pl-PL"/>
        </a:p>
      </dgm:t>
    </dgm:pt>
    <dgm:pt modelId="{59F61F7F-7749-40A4-9F19-4944909CA58E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Osnovna površina</a:t>
          </a:r>
        </a:p>
      </dgm:t>
    </dgm:pt>
    <dgm:pt modelId="{2BD43208-6312-4007-810A-A150FA6941B1}" type="parTrans" cxnId="{0141DA06-E2AA-461C-9660-03241E418522}">
      <dgm:prSet/>
      <dgm:spPr/>
      <dgm:t>
        <a:bodyPr/>
        <a:lstStyle/>
        <a:p>
          <a:endParaRPr lang="pl-PL"/>
        </a:p>
      </dgm:t>
    </dgm:pt>
    <dgm:pt modelId="{1181D7ED-978E-4086-BADF-458B0BCA1EA2}" type="sibTrans" cxnId="{0141DA06-E2AA-461C-9660-03241E418522}">
      <dgm:prSet/>
      <dgm:spPr/>
      <dgm:t>
        <a:bodyPr/>
        <a:lstStyle/>
        <a:p>
          <a:endParaRPr lang="pl-PL"/>
        </a:p>
      </dgm:t>
    </dgm:pt>
    <dgm:pt modelId="{0C9C9C03-4012-44C8-9A0A-F1E6CB039685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Površina za rokovanje</a:t>
          </a:r>
        </a:p>
      </dgm:t>
    </dgm:pt>
    <dgm:pt modelId="{21519E11-9BB3-494E-83F5-0F4190CFD576}" type="parTrans" cxnId="{2A528FF7-05D8-4A12-87C0-855C2E77EEB9}">
      <dgm:prSet/>
      <dgm:spPr/>
      <dgm:t>
        <a:bodyPr/>
        <a:lstStyle/>
        <a:p>
          <a:endParaRPr lang="pl-PL"/>
        </a:p>
      </dgm:t>
    </dgm:pt>
    <dgm:pt modelId="{4ADC1FEA-DC0D-4943-BC84-ECD50CF370CB}" type="sibTrans" cxnId="{2A528FF7-05D8-4A12-87C0-855C2E77EEB9}">
      <dgm:prSet/>
      <dgm:spPr/>
      <dgm:t>
        <a:bodyPr/>
        <a:lstStyle/>
        <a:p>
          <a:endParaRPr lang="pl-PL"/>
        </a:p>
      </dgm:t>
    </dgm:pt>
    <dgm:pt modelId="{422E9896-AC2F-4A7B-A7FD-0C8358E22996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shranjevanja</a:t>
          </a:r>
        </a:p>
      </dgm:t>
    </dgm:pt>
    <dgm:pt modelId="{0955912E-5C0D-47B4-A1F7-23BC987D057F}" type="parTrans" cxnId="{26D08A03-AA60-44BD-B5C4-CD8596546228}">
      <dgm:prSet/>
      <dgm:spPr/>
      <dgm:t>
        <a:bodyPr/>
        <a:lstStyle/>
        <a:p>
          <a:endParaRPr lang="pl-PL"/>
        </a:p>
      </dgm:t>
    </dgm:pt>
    <dgm:pt modelId="{A42AE3E4-ABAC-42CB-BC11-87CCA366B4D6}" type="sibTrans" cxnId="{26D08A03-AA60-44BD-B5C4-CD8596546228}">
      <dgm:prSet/>
      <dgm:spPr/>
      <dgm:t>
        <a:bodyPr/>
        <a:lstStyle/>
        <a:p>
          <a:endParaRPr lang="pl-PL"/>
        </a:p>
      </dgm:t>
    </dgm:pt>
    <dgm:pt modelId="{24D4C047-9F10-40E8-8E1A-8FE35DFC328E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Sprejemno/izpustno območje</a:t>
          </a:r>
        </a:p>
      </dgm:t>
    </dgm:pt>
    <dgm:pt modelId="{304B1062-10AF-4924-A69D-F9876B49FBD9}" type="parTrans" cxnId="{738F49C6-F84A-4E6B-BB96-285DC2F4EFF8}">
      <dgm:prSet/>
      <dgm:spPr/>
      <dgm:t>
        <a:bodyPr/>
        <a:lstStyle/>
        <a:p>
          <a:endParaRPr lang="pl-PL"/>
        </a:p>
      </dgm:t>
    </dgm:pt>
    <dgm:pt modelId="{7FC2DB45-6EA7-4018-A7EA-D953F865F53C}" type="sibTrans" cxnId="{738F49C6-F84A-4E6B-BB96-285DC2F4EFF8}">
      <dgm:prSet/>
      <dgm:spPr/>
      <dgm:t>
        <a:bodyPr/>
        <a:lstStyle/>
        <a:p>
          <a:endParaRPr lang="pl-PL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1C8C58F2-5AEA-4135-8261-D96C22F87C3B}" type="pres">
      <dgm:prSet presAssocID="{72A2BF55-5A51-45C5-9377-0F6066E61D01}" presName="Name19" presStyleLbl="parChTrans1D2" presStyleIdx="0" presStyleCnt="2"/>
      <dgm:spPr/>
    </dgm:pt>
    <dgm:pt modelId="{6E82355E-E20B-4E54-848B-1D3A65EAA407}" type="pres">
      <dgm:prSet presAssocID="{44FAEC11-C0E8-45F8-BB32-9F4CCF6EEC83}" presName="Name21" presStyleCnt="0"/>
      <dgm:spPr/>
    </dgm:pt>
    <dgm:pt modelId="{D2B9D270-C6B8-4D13-8240-249C8EC1A476}" type="pres">
      <dgm:prSet presAssocID="{44FAEC11-C0E8-45F8-BB32-9F4CCF6EEC83}" presName="level2Shape" presStyleLbl="node2" presStyleIdx="0" presStyleCnt="2" custScaleX="139592"/>
      <dgm:spPr/>
    </dgm:pt>
    <dgm:pt modelId="{BD8C7B15-CBAE-40B2-95EB-7EC4E2312723}" type="pres">
      <dgm:prSet presAssocID="{44FAEC11-C0E8-45F8-BB32-9F4CCF6EEC83}" presName="hierChild3" presStyleCnt="0"/>
      <dgm:spPr/>
    </dgm:pt>
    <dgm:pt modelId="{5FA1F610-ED8D-40EA-B357-DFF9286ECBD9}" type="pres">
      <dgm:prSet presAssocID="{9851B6ED-277E-424F-846F-073CD04ACE6A}" presName="Name19" presStyleLbl="parChTrans1D2" presStyleIdx="1" presStyleCnt="2"/>
      <dgm:spPr/>
    </dgm:pt>
    <dgm:pt modelId="{EDF134A4-BFD7-4790-9268-569101E6BD7B}" type="pres">
      <dgm:prSet presAssocID="{D9056A45-314A-4FB4-8910-320945D5B005}" presName="Name21" presStyleCnt="0"/>
      <dgm:spPr/>
    </dgm:pt>
    <dgm:pt modelId="{D2088ABE-AFE7-425B-BE9A-E4EEB7BEFB85}" type="pres">
      <dgm:prSet presAssocID="{D9056A45-314A-4FB4-8910-320945D5B005}" presName="level2Shape" presStyleLbl="node2" presStyleIdx="1" presStyleCnt="2"/>
      <dgm:spPr/>
    </dgm:pt>
    <dgm:pt modelId="{6BEB1010-DA86-4718-B914-750EB56D7198}" type="pres">
      <dgm:prSet presAssocID="{D9056A45-314A-4FB4-8910-320945D5B005}" presName="hierChild3" presStyleCnt="0"/>
      <dgm:spPr/>
    </dgm:pt>
    <dgm:pt modelId="{21F05971-DEE3-4572-B4E6-8F6D563B87AF}" type="pres">
      <dgm:prSet presAssocID="{0F223BA5-3C09-4FB9-B1EA-0808E3E4A5CE}" presName="Name19" presStyleLbl="parChTrans1D3" presStyleIdx="0" presStyleCnt="3"/>
      <dgm:spPr/>
    </dgm:pt>
    <dgm:pt modelId="{60F4E591-A7F9-4B32-B181-2BDDD4B1B997}" type="pres">
      <dgm:prSet presAssocID="{3D015736-AA0E-4EE6-B82C-C2D9D0CE5507}" presName="Name21" presStyleCnt="0"/>
      <dgm:spPr/>
    </dgm:pt>
    <dgm:pt modelId="{92624AA2-6965-4207-AAAD-81B9097ACDB5}" type="pres">
      <dgm:prSet presAssocID="{3D015736-AA0E-4EE6-B82C-C2D9D0CE5507}" presName="level2Shape" presStyleLbl="node3" presStyleIdx="0" presStyleCnt="3" custScaleX="141689"/>
      <dgm:spPr/>
    </dgm:pt>
    <dgm:pt modelId="{261CB0D3-77B5-4D93-BCD1-52BA68B232B2}" type="pres">
      <dgm:prSet presAssocID="{3D015736-AA0E-4EE6-B82C-C2D9D0CE5507}" presName="hierChild3" presStyleCnt="0"/>
      <dgm:spPr/>
    </dgm:pt>
    <dgm:pt modelId="{AC386E3D-B4BD-4BB3-A0D9-5C0277FC1EE5}" type="pres">
      <dgm:prSet presAssocID="{AFCC467E-6022-4EBA-9BAE-02ED4146DE1A}" presName="Name19" presStyleLbl="parChTrans1D3" presStyleIdx="1" presStyleCnt="3"/>
      <dgm:spPr/>
    </dgm:pt>
    <dgm:pt modelId="{FDF63147-906F-4234-A18A-C158F55C2BD2}" type="pres">
      <dgm:prSet presAssocID="{0011E1FE-1358-4345-B602-2CBC00B62228}" presName="Name21" presStyleCnt="0"/>
      <dgm:spPr/>
    </dgm:pt>
    <dgm:pt modelId="{97DCE8EE-4F00-4F8B-8E86-F2CA16ECC4C4}" type="pres">
      <dgm:prSet presAssocID="{0011E1FE-1358-4345-B602-2CBC00B62228}" presName="level2Shape" presStyleLbl="node3" presStyleIdx="1" presStyleCnt="3"/>
      <dgm:spPr/>
    </dgm:pt>
    <dgm:pt modelId="{CC9BCF33-B1AB-4AA2-B6F3-128122F9FBEF}" type="pres">
      <dgm:prSet presAssocID="{0011E1FE-1358-4345-B602-2CBC00B62228}" presName="hierChild3" presStyleCnt="0"/>
      <dgm:spPr/>
    </dgm:pt>
    <dgm:pt modelId="{34D7B73D-7C2F-48D9-A1EE-471740E02225}" type="pres">
      <dgm:prSet presAssocID="{28986F4A-4B3D-4966-92A3-018D006DFF45}" presName="Name19" presStyleLbl="parChTrans1D3" presStyleIdx="2" presStyleCnt="3"/>
      <dgm:spPr/>
    </dgm:pt>
    <dgm:pt modelId="{B76CD5A3-7500-4D53-AC9B-A01C8A80FF09}" type="pres">
      <dgm:prSet presAssocID="{A65C0721-4C36-4CAE-9BCE-153AD867D1A4}" presName="Name21" presStyleCnt="0"/>
      <dgm:spPr/>
    </dgm:pt>
    <dgm:pt modelId="{33605D40-C5E0-4CFD-BEB2-A6938BD66268}" type="pres">
      <dgm:prSet presAssocID="{A65C0721-4C36-4CAE-9BCE-153AD867D1A4}" presName="level2Shape" presStyleLbl="node3" presStyleIdx="2" presStyleCnt="3"/>
      <dgm:spPr/>
    </dgm:pt>
    <dgm:pt modelId="{D303AAF9-885C-4094-BBA1-16A6642F97B2}" type="pres">
      <dgm:prSet presAssocID="{A65C0721-4C36-4CAE-9BCE-153AD867D1A4}" presName="hierChild3" presStyleCnt="0"/>
      <dgm:spPr/>
    </dgm:pt>
    <dgm:pt modelId="{A323C160-F98A-435A-94F8-68699B829A4E}" type="pres">
      <dgm:prSet presAssocID="{2F7E2F03-75C7-4F76-A5BA-1383B0081A17}" presName="Name19" presStyleLbl="parChTrans1D4" presStyleIdx="0" presStyleCnt="5"/>
      <dgm:spPr/>
    </dgm:pt>
    <dgm:pt modelId="{6358FB85-A48C-4F57-AE41-780E6150A6A5}" type="pres">
      <dgm:prSet presAssocID="{8FE1CDB6-60FF-4FCE-8FA5-A8E56214722C}" presName="Name21" presStyleCnt="0"/>
      <dgm:spPr/>
    </dgm:pt>
    <dgm:pt modelId="{AAC3940B-B7C1-44A1-BB37-10799D84D6A0}" type="pres">
      <dgm:prSet presAssocID="{8FE1CDB6-60FF-4FCE-8FA5-A8E56214722C}" presName="level2Shape" presStyleLbl="node4" presStyleIdx="0" presStyleCnt="5"/>
      <dgm:spPr/>
    </dgm:pt>
    <dgm:pt modelId="{B4489923-0E88-465B-B947-396C323D67EB}" type="pres">
      <dgm:prSet presAssocID="{8FE1CDB6-60FF-4FCE-8FA5-A8E56214722C}" presName="hierChild3" presStyleCnt="0"/>
      <dgm:spPr/>
    </dgm:pt>
    <dgm:pt modelId="{3621FD88-3B39-466F-9AD7-C57E233FC1D8}" type="pres">
      <dgm:prSet presAssocID="{2BD43208-6312-4007-810A-A150FA6941B1}" presName="Name19" presStyleLbl="parChTrans1D4" presStyleIdx="1" presStyleCnt="5"/>
      <dgm:spPr/>
    </dgm:pt>
    <dgm:pt modelId="{4434D907-A13D-4701-895B-4687E81B44CC}" type="pres">
      <dgm:prSet presAssocID="{59F61F7F-7749-40A4-9F19-4944909CA58E}" presName="Name21" presStyleCnt="0"/>
      <dgm:spPr/>
    </dgm:pt>
    <dgm:pt modelId="{9F5E5280-BC0D-4A08-9A12-32AD2A1CDB99}" type="pres">
      <dgm:prSet presAssocID="{59F61F7F-7749-40A4-9F19-4944909CA58E}" presName="level2Shape" presStyleLbl="node4" presStyleIdx="1" presStyleCnt="5"/>
      <dgm:spPr/>
    </dgm:pt>
    <dgm:pt modelId="{7260C18D-443F-4E7D-A823-63ECE9114EB5}" type="pres">
      <dgm:prSet presAssocID="{59F61F7F-7749-40A4-9F19-4944909CA58E}" presName="hierChild3" presStyleCnt="0"/>
      <dgm:spPr/>
    </dgm:pt>
    <dgm:pt modelId="{265A469C-665C-4262-9052-4C2CEE66347D}" type="pres">
      <dgm:prSet presAssocID="{21519E11-9BB3-494E-83F5-0F4190CFD576}" presName="Name19" presStyleLbl="parChTrans1D4" presStyleIdx="2" presStyleCnt="5"/>
      <dgm:spPr/>
    </dgm:pt>
    <dgm:pt modelId="{9D76965C-D9CB-4BF5-ADA9-5F9A87C9902A}" type="pres">
      <dgm:prSet presAssocID="{0C9C9C03-4012-44C8-9A0A-F1E6CB039685}" presName="Name21" presStyleCnt="0"/>
      <dgm:spPr/>
    </dgm:pt>
    <dgm:pt modelId="{D5D6378C-2966-4502-89E3-B6F2D0855518}" type="pres">
      <dgm:prSet presAssocID="{0C9C9C03-4012-44C8-9A0A-F1E6CB039685}" presName="level2Shape" presStyleLbl="node4" presStyleIdx="2" presStyleCnt="5"/>
      <dgm:spPr/>
    </dgm:pt>
    <dgm:pt modelId="{006DCD52-644F-4A95-A919-46E1283C93C6}" type="pres">
      <dgm:prSet presAssocID="{0C9C9C03-4012-44C8-9A0A-F1E6CB039685}" presName="hierChild3" presStyleCnt="0"/>
      <dgm:spPr/>
    </dgm:pt>
    <dgm:pt modelId="{AADC3C1A-3F6B-407C-B824-EA2ED7834ECE}" type="pres">
      <dgm:prSet presAssocID="{0955912E-5C0D-47B4-A1F7-23BC987D057F}" presName="Name19" presStyleLbl="parChTrans1D4" presStyleIdx="3" presStyleCnt="5"/>
      <dgm:spPr/>
    </dgm:pt>
    <dgm:pt modelId="{6E759916-4EC5-4BFA-96E4-A0D1BDCFE0AB}" type="pres">
      <dgm:prSet presAssocID="{422E9896-AC2F-4A7B-A7FD-0C8358E22996}" presName="Name21" presStyleCnt="0"/>
      <dgm:spPr/>
    </dgm:pt>
    <dgm:pt modelId="{EF639246-4A58-4BA1-AD7F-695F55B61D96}" type="pres">
      <dgm:prSet presAssocID="{422E9896-AC2F-4A7B-A7FD-0C8358E22996}" presName="level2Shape" presStyleLbl="node4" presStyleIdx="3" presStyleCnt="5"/>
      <dgm:spPr/>
    </dgm:pt>
    <dgm:pt modelId="{598684F9-ECAB-4F35-AD79-6581EA798D24}" type="pres">
      <dgm:prSet presAssocID="{422E9896-AC2F-4A7B-A7FD-0C8358E22996}" presName="hierChild3" presStyleCnt="0"/>
      <dgm:spPr/>
    </dgm:pt>
    <dgm:pt modelId="{4A21CBC7-6EEE-479F-8E0D-C8E68301F014}" type="pres">
      <dgm:prSet presAssocID="{304B1062-10AF-4924-A69D-F9876B49FBD9}" presName="Name19" presStyleLbl="parChTrans1D4" presStyleIdx="4" presStyleCnt="5"/>
      <dgm:spPr/>
    </dgm:pt>
    <dgm:pt modelId="{E3BD4603-1426-4FE3-85B1-6BB7E53A70E1}" type="pres">
      <dgm:prSet presAssocID="{24D4C047-9F10-40E8-8E1A-8FE35DFC328E}" presName="Name21" presStyleCnt="0"/>
      <dgm:spPr/>
    </dgm:pt>
    <dgm:pt modelId="{7D186D63-34E0-4176-B5FD-693075FBCF52}" type="pres">
      <dgm:prSet presAssocID="{24D4C047-9F10-40E8-8E1A-8FE35DFC328E}" presName="level2Shape" presStyleLbl="node4" presStyleIdx="4" presStyleCnt="5" custScaleX="160650"/>
      <dgm:spPr/>
    </dgm:pt>
    <dgm:pt modelId="{A326976D-38BE-47DE-96FD-CDC09214FF7F}" type="pres">
      <dgm:prSet presAssocID="{24D4C047-9F10-40E8-8E1A-8FE35DFC328E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26D08A03-AA60-44BD-B5C4-CD8596546228}" srcId="{59F61F7F-7749-40A4-9F19-4944909CA58E}" destId="{422E9896-AC2F-4A7B-A7FD-0C8358E22996}" srcOrd="1" destOrd="0" parTransId="{0955912E-5C0D-47B4-A1F7-23BC987D057F}" sibTransId="{A42AE3E4-ABAC-42CB-BC11-87CCA366B4D6}"/>
    <dgm:cxn modelId="{0141DA06-E2AA-461C-9660-03241E418522}" srcId="{A65C0721-4C36-4CAE-9BCE-153AD867D1A4}" destId="{59F61F7F-7749-40A4-9F19-4944909CA58E}" srcOrd="1" destOrd="0" parTransId="{2BD43208-6312-4007-810A-A150FA6941B1}" sibTransId="{1181D7ED-978E-4086-BADF-458B0BCA1EA2}"/>
    <dgm:cxn modelId="{09B06D08-6E29-4789-AB4B-9DA46E6804F9}" type="presOf" srcId="{2F7E2F03-75C7-4F76-A5BA-1383B0081A17}" destId="{A323C160-F98A-435A-94F8-68699B829A4E}" srcOrd="0" destOrd="0" presId="urn:microsoft.com/office/officeart/2005/8/layout/hierarchy6"/>
    <dgm:cxn modelId="{AE1B6809-E777-4B36-8E67-0AB55D82EDA1}" type="presOf" srcId="{7F118DA0-E0CE-46F7-9D47-F9F70FB670F0}" destId="{2C303391-4E93-40C9-9A3B-C8FAC4E2B09E}" srcOrd="0" destOrd="0" presId="urn:microsoft.com/office/officeart/2005/8/layout/hierarchy6"/>
    <dgm:cxn modelId="{A03CC11C-FA75-48F7-85FB-04CE0EB1622E}" type="presOf" srcId="{72A2BF55-5A51-45C5-9377-0F6066E61D01}" destId="{1C8C58F2-5AEA-4135-8261-D96C22F87C3B}" srcOrd="0" destOrd="0" presId="urn:microsoft.com/office/officeart/2005/8/layout/hierarchy6"/>
    <dgm:cxn modelId="{B3A6441D-4632-48EE-971A-650EF03A6087}" type="presOf" srcId="{8FE1CDB6-60FF-4FCE-8FA5-A8E56214722C}" destId="{AAC3940B-B7C1-44A1-BB37-10799D84D6A0}" srcOrd="0" destOrd="0" presId="urn:microsoft.com/office/officeart/2005/8/layout/hierarchy6"/>
    <dgm:cxn modelId="{49D81120-6D28-47FE-983C-201EADE79D29}" type="presOf" srcId="{0F223BA5-3C09-4FB9-B1EA-0808E3E4A5CE}" destId="{21F05971-DEE3-4572-B4E6-8F6D563B87AF}" srcOrd="0" destOrd="0" presId="urn:microsoft.com/office/officeart/2005/8/layout/hierarchy6"/>
    <dgm:cxn modelId="{94AC2526-AEE7-4D2E-AB8E-B48C10FA976D}" type="presOf" srcId="{21519E11-9BB3-494E-83F5-0F4190CFD576}" destId="{265A469C-665C-4262-9052-4C2CEE66347D}" srcOrd="0" destOrd="0" presId="urn:microsoft.com/office/officeart/2005/8/layout/hierarchy6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01819D42-32F5-4DAB-BD68-DD42CC29AD58}" type="presOf" srcId="{D9056A45-314A-4FB4-8910-320945D5B005}" destId="{D2088ABE-AFE7-425B-BE9A-E4EEB7BEFB85}" srcOrd="0" destOrd="0" presId="urn:microsoft.com/office/officeart/2005/8/layout/hierarchy6"/>
    <dgm:cxn modelId="{F9D7E242-B341-4194-9B46-063082E4520D}" type="presOf" srcId="{1AC855AF-B9A7-446B-ABF5-441BA3632773}" destId="{AA7ABB64-BA7D-42FF-8638-1914229189D9}" srcOrd="0" destOrd="0" presId="urn:microsoft.com/office/officeart/2005/8/layout/hierarchy6"/>
    <dgm:cxn modelId="{EB81B666-5A70-4499-BF3B-0C603631BBF0}" srcId="{1AC855AF-B9A7-446B-ABF5-441BA3632773}" destId="{44FAEC11-C0E8-45F8-BB32-9F4CCF6EEC83}" srcOrd="0" destOrd="0" parTransId="{72A2BF55-5A51-45C5-9377-0F6066E61D01}" sibTransId="{3431728E-BC03-4CC8-9285-312B350110F3}"/>
    <dgm:cxn modelId="{A32A6671-DC2F-4FFD-87CB-DA46024B4DAF}" type="presOf" srcId="{28986F4A-4B3D-4966-92A3-018D006DFF45}" destId="{34D7B73D-7C2F-48D9-A1EE-471740E02225}" srcOrd="0" destOrd="0" presId="urn:microsoft.com/office/officeart/2005/8/layout/hierarchy6"/>
    <dgm:cxn modelId="{EE1C5972-DD0E-4B9F-953C-13B765FBE573}" type="presOf" srcId="{0955912E-5C0D-47B4-A1F7-23BC987D057F}" destId="{AADC3C1A-3F6B-407C-B824-EA2ED7834ECE}" srcOrd="0" destOrd="0" presId="urn:microsoft.com/office/officeart/2005/8/layout/hierarchy6"/>
    <dgm:cxn modelId="{A23AC572-D03B-4E29-9852-A251BB3EE78E}" type="presOf" srcId="{3D015736-AA0E-4EE6-B82C-C2D9D0CE5507}" destId="{92624AA2-6965-4207-AAAD-81B9097ACDB5}" srcOrd="0" destOrd="0" presId="urn:microsoft.com/office/officeart/2005/8/layout/hierarchy6"/>
    <dgm:cxn modelId="{BF735375-FE53-481E-8826-6F3C834D0A6E}" type="presOf" srcId="{2BD43208-6312-4007-810A-A150FA6941B1}" destId="{3621FD88-3B39-466F-9AD7-C57E233FC1D8}" srcOrd="0" destOrd="0" presId="urn:microsoft.com/office/officeart/2005/8/layout/hierarchy6"/>
    <dgm:cxn modelId="{D3D91E57-A1AC-431A-A277-D4BCD509CE63}" type="presOf" srcId="{422E9896-AC2F-4A7B-A7FD-0C8358E22996}" destId="{EF639246-4A58-4BA1-AD7F-695F55B61D96}" srcOrd="0" destOrd="0" presId="urn:microsoft.com/office/officeart/2005/8/layout/hierarchy6"/>
    <dgm:cxn modelId="{AAC88278-5B4F-4E15-A884-2380ECACAC3E}" type="presOf" srcId="{0011E1FE-1358-4345-B602-2CBC00B62228}" destId="{97DCE8EE-4F00-4F8B-8E86-F2CA16ECC4C4}" srcOrd="0" destOrd="0" presId="urn:microsoft.com/office/officeart/2005/8/layout/hierarchy6"/>
    <dgm:cxn modelId="{CFF3B281-0707-4FED-BD9C-EFB740B149BA}" type="presOf" srcId="{304B1062-10AF-4924-A69D-F9876B49FBD9}" destId="{4A21CBC7-6EEE-479F-8E0D-C8E68301F014}" srcOrd="0" destOrd="0" presId="urn:microsoft.com/office/officeart/2005/8/layout/hierarchy6"/>
    <dgm:cxn modelId="{F7EE8584-C48A-44AA-9258-99FB4B292965}" srcId="{D9056A45-314A-4FB4-8910-320945D5B005}" destId="{3D015736-AA0E-4EE6-B82C-C2D9D0CE5507}" srcOrd="0" destOrd="0" parTransId="{0F223BA5-3C09-4FB9-B1EA-0808E3E4A5CE}" sibTransId="{E4055F65-BA1A-4C77-B151-A562A1FAD3E6}"/>
    <dgm:cxn modelId="{29C60E92-37EF-4950-8DF6-FE15FA1CBC16}" srcId="{D9056A45-314A-4FB4-8910-320945D5B005}" destId="{A65C0721-4C36-4CAE-9BCE-153AD867D1A4}" srcOrd="2" destOrd="0" parTransId="{28986F4A-4B3D-4966-92A3-018D006DFF45}" sibTransId="{FA314964-7776-404A-90D5-6C8E8703AAFA}"/>
    <dgm:cxn modelId="{69D17192-8023-494F-9D9D-D7723AFA06ED}" type="presOf" srcId="{9851B6ED-277E-424F-846F-073CD04ACE6A}" destId="{5FA1F610-ED8D-40EA-B357-DFF9286ECBD9}" srcOrd="0" destOrd="0" presId="urn:microsoft.com/office/officeart/2005/8/layout/hierarchy6"/>
    <dgm:cxn modelId="{5122A09B-253E-44DD-863A-F07B2A6CD127}" type="presOf" srcId="{AFCC467E-6022-4EBA-9BAE-02ED4146DE1A}" destId="{AC386E3D-B4BD-4BB3-A0D9-5C0277FC1EE5}" srcOrd="0" destOrd="0" presId="urn:microsoft.com/office/officeart/2005/8/layout/hierarchy6"/>
    <dgm:cxn modelId="{23BCC6B3-1392-422C-B518-34A03D3BEF2F}" srcId="{A65C0721-4C36-4CAE-9BCE-153AD867D1A4}" destId="{8FE1CDB6-60FF-4FCE-8FA5-A8E56214722C}" srcOrd="0" destOrd="0" parTransId="{2F7E2F03-75C7-4F76-A5BA-1383B0081A17}" sibTransId="{D7FE296F-2334-43DF-8A6B-EC72B9F2A886}"/>
    <dgm:cxn modelId="{AF9693C1-4D04-4B50-AF40-E69741A7A28D}" srcId="{1AC855AF-B9A7-446B-ABF5-441BA3632773}" destId="{D9056A45-314A-4FB4-8910-320945D5B005}" srcOrd="1" destOrd="0" parTransId="{9851B6ED-277E-424F-846F-073CD04ACE6A}" sibTransId="{E4D987F0-B456-4657-94A7-4554B4511BF9}"/>
    <dgm:cxn modelId="{0E79A7C4-2C2D-418F-91BB-6CAC576145E9}" type="presOf" srcId="{24D4C047-9F10-40E8-8E1A-8FE35DFC328E}" destId="{7D186D63-34E0-4176-B5FD-693075FBCF52}" srcOrd="0" destOrd="0" presId="urn:microsoft.com/office/officeart/2005/8/layout/hierarchy6"/>
    <dgm:cxn modelId="{738F49C6-F84A-4E6B-BB96-285DC2F4EFF8}" srcId="{59F61F7F-7749-40A4-9F19-4944909CA58E}" destId="{24D4C047-9F10-40E8-8E1A-8FE35DFC328E}" srcOrd="2" destOrd="0" parTransId="{304B1062-10AF-4924-A69D-F9876B49FBD9}" sibTransId="{7FC2DB45-6EA7-4018-A7EA-D953F865F53C}"/>
    <dgm:cxn modelId="{F22245E5-1AF2-4FAD-B74C-54C2142E812C}" type="presOf" srcId="{0C9C9C03-4012-44C8-9A0A-F1E6CB039685}" destId="{D5D6378C-2966-4502-89E3-B6F2D0855518}" srcOrd="0" destOrd="0" presId="urn:microsoft.com/office/officeart/2005/8/layout/hierarchy6"/>
    <dgm:cxn modelId="{7974E4EF-AC20-4D08-BA54-A6693C7BECCD}" type="presOf" srcId="{44FAEC11-C0E8-45F8-BB32-9F4CCF6EEC83}" destId="{D2B9D270-C6B8-4D13-8240-249C8EC1A476}" srcOrd="0" destOrd="0" presId="urn:microsoft.com/office/officeart/2005/8/layout/hierarchy6"/>
    <dgm:cxn modelId="{515C78F7-8AC0-4B0C-8717-B549681292BE}" type="presOf" srcId="{A65C0721-4C36-4CAE-9BCE-153AD867D1A4}" destId="{33605D40-C5E0-4CFD-BEB2-A6938BD66268}" srcOrd="0" destOrd="0" presId="urn:microsoft.com/office/officeart/2005/8/layout/hierarchy6"/>
    <dgm:cxn modelId="{2A528FF7-05D8-4A12-87C0-855C2E77EEB9}" srcId="{59F61F7F-7749-40A4-9F19-4944909CA58E}" destId="{0C9C9C03-4012-44C8-9A0A-F1E6CB039685}" srcOrd="0" destOrd="0" parTransId="{21519E11-9BB3-494E-83F5-0F4190CFD576}" sibTransId="{4ADC1FEA-DC0D-4943-BC84-ECD50CF370CB}"/>
    <dgm:cxn modelId="{82F916FD-B633-4A20-A3B9-BE883E51B7DF}" type="presOf" srcId="{59F61F7F-7749-40A4-9F19-4944909CA58E}" destId="{9F5E5280-BC0D-4A08-9A12-32AD2A1CDB99}" srcOrd="0" destOrd="0" presId="urn:microsoft.com/office/officeart/2005/8/layout/hierarchy6"/>
    <dgm:cxn modelId="{243AA1FF-B60E-4875-B901-D295CF5D3CFC}" srcId="{D9056A45-314A-4FB4-8910-320945D5B005}" destId="{0011E1FE-1358-4345-B602-2CBC00B62228}" srcOrd="1" destOrd="0" parTransId="{AFCC467E-6022-4EBA-9BAE-02ED4146DE1A}" sibTransId="{E519FC5B-C149-497C-968B-39FEB5528082}"/>
    <dgm:cxn modelId="{88D9BB7E-E4AB-4477-A42E-2A6150A46524}" type="presParOf" srcId="{2C303391-4E93-40C9-9A3B-C8FAC4E2B09E}" destId="{A1811E83-E9C8-4CC6-87F4-BBDFA82674CE}" srcOrd="0" destOrd="0" presId="urn:microsoft.com/office/officeart/2005/8/layout/hierarchy6"/>
    <dgm:cxn modelId="{4A4A565F-AE5E-4AD1-B10E-C819DB4F3F53}" type="presParOf" srcId="{A1811E83-E9C8-4CC6-87F4-BBDFA82674CE}" destId="{5E54C12C-8A5E-4977-88DD-692F1624F3CC}" srcOrd="0" destOrd="0" presId="urn:microsoft.com/office/officeart/2005/8/layout/hierarchy6"/>
    <dgm:cxn modelId="{5CFCE439-7D55-45CD-9ED1-A5F52886FD94}" type="presParOf" srcId="{5E54C12C-8A5E-4977-88DD-692F1624F3CC}" destId="{FF39AA27-B1EC-437B-9440-C7490225C225}" srcOrd="0" destOrd="0" presId="urn:microsoft.com/office/officeart/2005/8/layout/hierarchy6"/>
    <dgm:cxn modelId="{214F8F0E-DE3F-4EFD-B7C7-E9FAC9F2D02B}" type="presParOf" srcId="{FF39AA27-B1EC-437B-9440-C7490225C225}" destId="{AA7ABB64-BA7D-42FF-8638-1914229189D9}" srcOrd="0" destOrd="0" presId="urn:microsoft.com/office/officeart/2005/8/layout/hierarchy6"/>
    <dgm:cxn modelId="{C5F75542-F4E9-4AF7-AA1F-41C1C689A759}" type="presParOf" srcId="{FF39AA27-B1EC-437B-9440-C7490225C225}" destId="{D680B24D-2DEB-4166-B001-08A41401E24B}" srcOrd="1" destOrd="0" presId="urn:microsoft.com/office/officeart/2005/8/layout/hierarchy6"/>
    <dgm:cxn modelId="{E1944B08-CEE6-47FC-B415-F39219C6BC08}" type="presParOf" srcId="{D680B24D-2DEB-4166-B001-08A41401E24B}" destId="{1C8C58F2-5AEA-4135-8261-D96C22F87C3B}" srcOrd="0" destOrd="0" presId="urn:microsoft.com/office/officeart/2005/8/layout/hierarchy6"/>
    <dgm:cxn modelId="{E4B0676D-D72C-4DD1-AD89-27D1EFF8936B}" type="presParOf" srcId="{D680B24D-2DEB-4166-B001-08A41401E24B}" destId="{6E82355E-E20B-4E54-848B-1D3A65EAA407}" srcOrd="1" destOrd="0" presId="urn:microsoft.com/office/officeart/2005/8/layout/hierarchy6"/>
    <dgm:cxn modelId="{0C403B12-FF6B-4712-9D1F-09AB4ACF0AB2}" type="presParOf" srcId="{6E82355E-E20B-4E54-848B-1D3A65EAA407}" destId="{D2B9D270-C6B8-4D13-8240-249C8EC1A476}" srcOrd="0" destOrd="0" presId="urn:microsoft.com/office/officeart/2005/8/layout/hierarchy6"/>
    <dgm:cxn modelId="{F6D03191-CB77-4857-A682-095B05C85445}" type="presParOf" srcId="{6E82355E-E20B-4E54-848B-1D3A65EAA407}" destId="{BD8C7B15-CBAE-40B2-95EB-7EC4E2312723}" srcOrd="1" destOrd="0" presId="urn:microsoft.com/office/officeart/2005/8/layout/hierarchy6"/>
    <dgm:cxn modelId="{151A4663-5B9F-41F0-95A3-76A3EB7D999E}" type="presParOf" srcId="{D680B24D-2DEB-4166-B001-08A41401E24B}" destId="{5FA1F610-ED8D-40EA-B357-DFF9286ECBD9}" srcOrd="2" destOrd="0" presId="urn:microsoft.com/office/officeart/2005/8/layout/hierarchy6"/>
    <dgm:cxn modelId="{0D57DDED-3374-4083-86B9-E6C29AA2883E}" type="presParOf" srcId="{D680B24D-2DEB-4166-B001-08A41401E24B}" destId="{EDF134A4-BFD7-4790-9268-569101E6BD7B}" srcOrd="3" destOrd="0" presId="urn:microsoft.com/office/officeart/2005/8/layout/hierarchy6"/>
    <dgm:cxn modelId="{D79CDBC8-AD8B-49F7-A2AF-C163BB978702}" type="presParOf" srcId="{EDF134A4-BFD7-4790-9268-569101E6BD7B}" destId="{D2088ABE-AFE7-425B-BE9A-E4EEB7BEFB85}" srcOrd="0" destOrd="0" presId="urn:microsoft.com/office/officeart/2005/8/layout/hierarchy6"/>
    <dgm:cxn modelId="{2C0DD10E-5FB4-432D-B64E-10BF14A1509E}" type="presParOf" srcId="{EDF134A4-BFD7-4790-9268-569101E6BD7B}" destId="{6BEB1010-DA86-4718-B914-750EB56D7198}" srcOrd="1" destOrd="0" presId="urn:microsoft.com/office/officeart/2005/8/layout/hierarchy6"/>
    <dgm:cxn modelId="{93DDB310-3525-4B47-804F-D3678C1FD59C}" type="presParOf" srcId="{6BEB1010-DA86-4718-B914-750EB56D7198}" destId="{21F05971-DEE3-4572-B4E6-8F6D563B87AF}" srcOrd="0" destOrd="0" presId="urn:microsoft.com/office/officeart/2005/8/layout/hierarchy6"/>
    <dgm:cxn modelId="{F755C2B9-5F36-47E7-8545-DCAB13D8C6DC}" type="presParOf" srcId="{6BEB1010-DA86-4718-B914-750EB56D7198}" destId="{60F4E591-A7F9-4B32-B181-2BDDD4B1B997}" srcOrd="1" destOrd="0" presId="urn:microsoft.com/office/officeart/2005/8/layout/hierarchy6"/>
    <dgm:cxn modelId="{09D6A5DF-7EAA-4FBB-B37F-EDE9D3C68B12}" type="presParOf" srcId="{60F4E591-A7F9-4B32-B181-2BDDD4B1B997}" destId="{92624AA2-6965-4207-AAAD-81B9097ACDB5}" srcOrd="0" destOrd="0" presId="urn:microsoft.com/office/officeart/2005/8/layout/hierarchy6"/>
    <dgm:cxn modelId="{CE908E06-9D80-4EB8-ACFE-58A0903B0BA1}" type="presParOf" srcId="{60F4E591-A7F9-4B32-B181-2BDDD4B1B997}" destId="{261CB0D3-77B5-4D93-BCD1-52BA68B232B2}" srcOrd="1" destOrd="0" presId="urn:microsoft.com/office/officeart/2005/8/layout/hierarchy6"/>
    <dgm:cxn modelId="{E71137AE-2A5D-40DE-B454-E512E88695C5}" type="presParOf" srcId="{6BEB1010-DA86-4718-B914-750EB56D7198}" destId="{AC386E3D-B4BD-4BB3-A0D9-5C0277FC1EE5}" srcOrd="2" destOrd="0" presId="urn:microsoft.com/office/officeart/2005/8/layout/hierarchy6"/>
    <dgm:cxn modelId="{82263E97-7721-481C-8376-091277F07748}" type="presParOf" srcId="{6BEB1010-DA86-4718-B914-750EB56D7198}" destId="{FDF63147-906F-4234-A18A-C158F55C2BD2}" srcOrd="3" destOrd="0" presId="urn:microsoft.com/office/officeart/2005/8/layout/hierarchy6"/>
    <dgm:cxn modelId="{F90B00AE-E87D-4200-B4C4-7804F5809529}" type="presParOf" srcId="{FDF63147-906F-4234-A18A-C158F55C2BD2}" destId="{97DCE8EE-4F00-4F8B-8E86-F2CA16ECC4C4}" srcOrd="0" destOrd="0" presId="urn:microsoft.com/office/officeart/2005/8/layout/hierarchy6"/>
    <dgm:cxn modelId="{18A99149-BCB1-4AFD-8D46-E68E53F74C26}" type="presParOf" srcId="{FDF63147-906F-4234-A18A-C158F55C2BD2}" destId="{CC9BCF33-B1AB-4AA2-B6F3-128122F9FBEF}" srcOrd="1" destOrd="0" presId="urn:microsoft.com/office/officeart/2005/8/layout/hierarchy6"/>
    <dgm:cxn modelId="{7A6EA9C0-24E6-4E66-8870-5283D495ED70}" type="presParOf" srcId="{6BEB1010-DA86-4718-B914-750EB56D7198}" destId="{34D7B73D-7C2F-48D9-A1EE-471740E02225}" srcOrd="4" destOrd="0" presId="urn:microsoft.com/office/officeart/2005/8/layout/hierarchy6"/>
    <dgm:cxn modelId="{A7CFF2C7-C3F0-4307-9767-5C1A860ABA2C}" type="presParOf" srcId="{6BEB1010-DA86-4718-B914-750EB56D7198}" destId="{B76CD5A3-7500-4D53-AC9B-A01C8A80FF09}" srcOrd="5" destOrd="0" presId="urn:microsoft.com/office/officeart/2005/8/layout/hierarchy6"/>
    <dgm:cxn modelId="{388877A9-7D57-46E5-A772-75CE6E6C2335}" type="presParOf" srcId="{B76CD5A3-7500-4D53-AC9B-A01C8A80FF09}" destId="{33605D40-C5E0-4CFD-BEB2-A6938BD66268}" srcOrd="0" destOrd="0" presId="urn:microsoft.com/office/officeart/2005/8/layout/hierarchy6"/>
    <dgm:cxn modelId="{C11C4C4F-8E8A-4551-9B9D-F4CB9D772A74}" type="presParOf" srcId="{B76CD5A3-7500-4D53-AC9B-A01C8A80FF09}" destId="{D303AAF9-885C-4094-BBA1-16A6642F97B2}" srcOrd="1" destOrd="0" presId="urn:microsoft.com/office/officeart/2005/8/layout/hierarchy6"/>
    <dgm:cxn modelId="{886AB9CC-1519-4C75-A794-E914C6EE7B74}" type="presParOf" srcId="{D303AAF9-885C-4094-BBA1-16A6642F97B2}" destId="{A323C160-F98A-435A-94F8-68699B829A4E}" srcOrd="0" destOrd="0" presId="urn:microsoft.com/office/officeart/2005/8/layout/hierarchy6"/>
    <dgm:cxn modelId="{4BDD842A-29AB-432D-BE79-3C1D24929E31}" type="presParOf" srcId="{D303AAF9-885C-4094-BBA1-16A6642F97B2}" destId="{6358FB85-A48C-4F57-AE41-780E6150A6A5}" srcOrd="1" destOrd="0" presId="urn:microsoft.com/office/officeart/2005/8/layout/hierarchy6"/>
    <dgm:cxn modelId="{D606C370-4AC3-4D29-8A9F-C6ADB8558776}" type="presParOf" srcId="{6358FB85-A48C-4F57-AE41-780E6150A6A5}" destId="{AAC3940B-B7C1-44A1-BB37-10799D84D6A0}" srcOrd="0" destOrd="0" presId="urn:microsoft.com/office/officeart/2005/8/layout/hierarchy6"/>
    <dgm:cxn modelId="{09B90D8E-1316-4277-949F-1F32DD360969}" type="presParOf" srcId="{6358FB85-A48C-4F57-AE41-780E6150A6A5}" destId="{B4489923-0E88-465B-B947-396C323D67EB}" srcOrd="1" destOrd="0" presId="urn:microsoft.com/office/officeart/2005/8/layout/hierarchy6"/>
    <dgm:cxn modelId="{E52CF61B-C7A9-4DA1-95D6-92D6A9B10519}" type="presParOf" srcId="{D303AAF9-885C-4094-BBA1-16A6642F97B2}" destId="{3621FD88-3B39-466F-9AD7-C57E233FC1D8}" srcOrd="2" destOrd="0" presId="urn:microsoft.com/office/officeart/2005/8/layout/hierarchy6"/>
    <dgm:cxn modelId="{4327CF03-D6A4-4EE5-8F00-B093A89A7EC7}" type="presParOf" srcId="{D303AAF9-885C-4094-BBA1-16A6642F97B2}" destId="{4434D907-A13D-4701-895B-4687E81B44CC}" srcOrd="3" destOrd="0" presId="urn:microsoft.com/office/officeart/2005/8/layout/hierarchy6"/>
    <dgm:cxn modelId="{92A992E1-3BC6-496C-9F53-CDCFA293CCD6}" type="presParOf" srcId="{4434D907-A13D-4701-895B-4687E81B44CC}" destId="{9F5E5280-BC0D-4A08-9A12-32AD2A1CDB99}" srcOrd="0" destOrd="0" presId="urn:microsoft.com/office/officeart/2005/8/layout/hierarchy6"/>
    <dgm:cxn modelId="{F7B029AE-9BBD-48A3-9AF8-C8C6AED2E723}" type="presParOf" srcId="{4434D907-A13D-4701-895B-4687E81B44CC}" destId="{7260C18D-443F-4E7D-A823-63ECE9114EB5}" srcOrd="1" destOrd="0" presId="urn:microsoft.com/office/officeart/2005/8/layout/hierarchy6"/>
    <dgm:cxn modelId="{A1E09A99-6B3B-4DB0-AE14-F7A41B615B14}" type="presParOf" srcId="{7260C18D-443F-4E7D-A823-63ECE9114EB5}" destId="{265A469C-665C-4262-9052-4C2CEE66347D}" srcOrd="0" destOrd="0" presId="urn:microsoft.com/office/officeart/2005/8/layout/hierarchy6"/>
    <dgm:cxn modelId="{CEFF4EBF-F40E-48BE-A656-C4C6D59FA9E4}" type="presParOf" srcId="{7260C18D-443F-4E7D-A823-63ECE9114EB5}" destId="{9D76965C-D9CB-4BF5-ADA9-5F9A87C9902A}" srcOrd="1" destOrd="0" presId="urn:microsoft.com/office/officeart/2005/8/layout/hierarchy6"/>
    <dgm:cxn modelId="{0F1550A0-B83B-4EDE-AE5A-7E2F4ABF7D4C}" type="presParOf" srcId="{9D76965C-D9CB-4BF5-ADA9-5F9A87C9902A}" destId="{D5D6378C-2966-4502-89E3-B6F2D0855518}" srcOrd="0" destOrd="0" presId="urn:microsoft.com/office/officeart/2005/8/layout/hierarchy6"/>
    <dgm:cxn modelId="{A9FE4A16-7401-4BFD-8CCF-8983BE9D4337}" type="presParOf" srcId="{9D76965C-D9CB-4BF5-ADA9-5F9A87C9902A}" destId="{006DCD52-644F-4A95-A919-46E1283C93C6}" srcOrd="1" destOrd="0" presId="urn:microsoft.com/office/officeart/2005/8/layout/hierarchy6"/>
    <dgm:cxn modelId="{F5DE9891-AF3D-4D56-A054-1D719B6A464E}" type="presParOf" srcId="{7260C18D-443F-4E7D-A823-63ECE9114EB5}" destId="{AADC3C1A-3F6B-407C-B824-EA2ED7834ECE}" srcOrd="2" destOrd="0" presId="urn:microsoft.com/office/officeart/2005/8/layout/hierarchy6"/>
    <dgm:cxn modelId="{6B08D522-CC51-402B-BB7D-5498AE1E75EF}" type="presParOf" srcId="{7260C18D-443F-4E7D-A823-63ECE9114EB5}" destId="{6E759916-4EC5-4BFA-96E4-A0D1BDCFE0AB}" srcOrd="3" destOrd="0" presId="urn:microsoft.com/office/officeart/2005/8/layout/hierarchy6"/>
    <dgm:cxn modelId="{3B801FB7-C693-41D7-B2DF-36BDF78621C5}" type="presParOf" srcId="{6E759916-4EC5-4BFA-96E4-A0D1BDCFE0AB}" destId="{EF639246-4A58-4BA1-AD7F-695F55B61D96}" srcOrd="0" destOrd="0" presId="urn:microsoft.com/office/officeart/2005/8/layout/hierarchy6"/>
    <dgm:cxn modelId="{32A03224-843A-4EDD-A6DC-F0AD91564E0D}" type="presParOf" srcId="{6E759916-4EC5-4BFA-96E4-A0D1BDCFE0AB}" destId="{598684F9-ECAB-4F35-AD79-6581EA798D24}" srcOrd="1" destOrd="0" presId="urn:microsoft.com/office/officeart/2005/8/layout/hierarchy6"/>
    <dgm:cxn modelId="{E1D52A87-01F5-4D0D-9AF7-5263006444CA}" type="presParOf" srcId="{7260C18D-443F-4E7D-A823-63ECE9114EB5}" destId="{4A21CBC7-6EEE-479F-8E0D-C8E68301F014}" srcOrd="4" destOrd="0" presId="urn:microsoft.com/office/officeart/2005/8/layout/hierarchy6"/>
    <dgm:cxn modelId="{A3EEA8B3-647D-4048-B523-1E0D4C43A916}" type="presParOf" srcId="{7260C18D-443F-4E7D-A823-63ECE9114EB5}" destId="{E3BD4603-1426-4FE3-85B1-6BB7E53A70E1}" srcOrd="5" destOrd="0" presId="urn:microsoft.com/office/officeart/2005/8/layout/hierarchy6"/>
    <dgm:cxn modelId="{3F11C8FC-4797-4A6A-A97A-787B0B8A97C0}" type="presParOf" srcId="{E3BD4603-1426-4FE3-85B1-6BB7E53A70E1}" destId="{7D186D63-34E0-4176-B5FD-693075FBCF52}" srcOrd="0" destOrd="0" presId="urn:microsoft.com/office/officeart/2005/8/layout/hierarchy6"/>
    <dgm:cxn modelId="{E66B68F5-3095-40CC-8053-E10DB8C5DC26}" type="presParOf" srcId="{E3BD4603-1426-4FE3-85B1-6BB7E53A70E1}" destId="{A326976D-38BE-47DE-96FD-CDC09214FF7F}" srcOrd="1" destOrd="0" presId="urn:microsoft.com/office/officeart/2005/8/layout/hierarchy6"/>
    <dgm:cxn modelId="{C4A9D2A5-F52C-458B-B13D-926328385CC6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 custLinFactNeighborX="-4147" custLinFactNeighborY="2084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/>
      <dgm:spPr/>
      <dgm:t>
        <a:bodyPr/>
        <a:lstStyle/>
        <a:p>
          <a:r>
            <a:rPr lang="pl-PL" dirty="0"/>
            <a:t>1. </a:t>
          </a:r>
          <a:r>
            <a:rPr lang="en-US" dirty="0"/>
            <a:t>Netting - predvidena zaloga na zalogi je zaloga na zalogi</a:t>
          </a:r>
          <a:endParaRPr lang="pl-PL" dirty="0"/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/>
      <dgm:spPr/>
      <dgm:t>
        <a:bodyPr/>
        <a:lstStyle/>
        <a:p>
          <a:r>
            <a:rPr lang="pl-PL" dirty="0"/>
            <a:t>2. </a:t>
          </a:r>
          <a:r>
            <a:rPr lang="en-US" dirty="0"/>
            <a:t>Lotiranje je postopek iskanja velikosti naročila ali proizvodne serije v vsaki distribucijski mreži.</a:t>
          </a:r>
          <a:endParaRPr lang="pl-PL" dirty="0"/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/>
      <dgm:spPr/>
      <dgm:t>
        <a:bodyPr/>
        <a:lstStyle/>
        <a:p>
          <a:r>
            <a:rPr lang="pl-PL" dirty="0"/>
            <a:t>3. </a:t>
          </a:r>
          <a:r>
            <a:rPr lang="en-US" dirty="0"/>
            <a:t>Izravnava je količina naročila, ki naj bi bila naročena v načrtovanem časovnem obdobju.</a:t>
          </a:r>
          <a:endParaRPr lang="pl-PL" dirty="0"/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/>
      <dgm:spPr/>
      <dgm:t>
        <a:bodyPr/>
        <a:lstStyle/>
        <a:p>
          <a:r>
            <a:rPr lang="pl-PL" dirty="0"/>
            <a:t>4</a:t>
          </a:r>
          <a:r>
            <a:rPr lang="en-US" dirty="0"/>
            <a:t>. Eksplozija - skupni stroški zalog in distribucije </a:t>
          </a:r>
          <a:endParaRPr lang="pl-PL" dirty="0"/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Metode optimizacije</a:t>
          </a:r>
          <a:endParaRPr lang="pl-PL" sz="1600" kern="1200" dirty="0"/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Vrsta </a:t>
          </a:r>
          <a:r>
            <a:rPr lang="en-US" sz="1600" kern="1200" dirty="0"/>
            <a:t>problema, ki se rešuje</a:t>
          </a:r>
          <a:endParaRPr lang="pl-PL" sz="1600" kern="1200" dirty="0"/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metode linearnega programiranja</a:t>
          </a:r>
          <a:endParaRPr lang="pl-PL" sz="1600" kern="1200" dirty="0"/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nelinearne metode optimizacije</a:t>
          </a:r>
          <a:endParaRPr lang="pl-PL" sz="1600" kern="1200" dirty="0"/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Omejitve</a:t>
          </a:r>
          <a:endParaRPr lang="pl-PL" sz="1600" kern="1200" dirty="0"/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en-US" sz="1600" kern="1200" dirty="0"/>
            <a:t>metoda optimizacije brez omejitev</a:t>
          </a:r>
          <a:endParaRPr lang="pl-PL" sz="1600" kern="1200" dirty="0"/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en-US" sz="1600" kern="1200" dirty="0"/>
            <a:t>metode omejene optimizacije</a:t>
          </a:r>
          <a:endParaRPr lang="pl-PL" sz="1600" kern="1200" dirty="0"/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Razsežnost </a:t>
          </a:r>
          <a:r>
            <a:rPr lang="en-US" sz="1600" kern="1200" dirty="0"/>
            <a:t>problema </a:t>
          </a:r>
          <a:endParaRPr lang="pl-PL" sz="1600" kern="1200" dirty="0"/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univariatne metode</a:t>
          </a:r>
          <a:endParaRPr lang="pl-PL" sz="1600" kern="1200" dirty="0"/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multivariatne metode</a:t>
          </a:r>
          <a:endParaRPr lang="pl-PL" sz="1600" kern="1200" dirty="0"/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Merila za </a:t>
          </a:r>
          <a:r>
            <a:rPr lang="en-US" sz="1600" kern="1200" dirty="0" err="1"/>
            <a:t>optimizacijo</a:t>
          </a:r>
          <a:endParaRPr lang="pl-PL" sz="1600" kern="1200" dirty="0"/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metode z</a:t>
          </a:r>
          <a:r>
            <a:rPr lang="en-US" sz="1600" kern="1200" dirty="0"/>
            <a:t> enim merilom</a:t>
          </a:r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večkriterijske </a:t>
          </a:r>
          <a:r>
            <a:rPr lang="en-US" sz="1600" kern="1200" dirty="0"/>
            <a:t>metode </a:t>
          </a:r>
          <a:endParaRPr lang="pl-PL" sz="1600" kern="1200" dirty="0"/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898928" y="2943"/>
          <a:ext cx="140429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Skupna bruto površina skladišča</a:t>
          </a:r>
        </a:p>
      </dsp:txBody>
      <dsp:txXfrm>
        <a:off x="915402" y="19417"/>
        <a:ext cx="1371351" cy="529499"/>
      </dsp:txXfrm>
    </dsp:sp>
    <dsp:sp modelId="{1C8C58F2-5AEA-4135-8261-D96C22F87C3B}">
      <dsp:nvSpPr>
        <dsp:cNvPr id="0" name=""/>
        <dsp:cNvSpPr/>
      </dsp:nvSpPr>
      <dsp:spPr>
        <a:xfrm>
          <a:off x="1052691" y="565391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9D270-C6B8-4D13-8240-249C8EC1A476}">
      <dsp:nvSpPr>
        <dsp:cNvPr id="0" name=""/>
        <dsp:cNvSpPr/>
      </dsp:nvSpPr>
      <dsp:spPr>
        <a:xfrm>
          <a:off x="463842" y="790370"/>
          <a:ext cx="117769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gradnje</a:t>
          </a:r>
        </a:p>
      </dsp:txBody>
      <dsp:txXfrm>
        <a:off x="480316" y="806844"/>
        <a:ext cx="1144750" cy="529499"/>
      </dsp:txXfrm>
    </dsp:sp>
    <dsp:sp modelId="{5FA1F610-ED8D-40EA-B357-DFF9286ECBD9}">
      <dsp:nvSpPr>
        <dsp:cNvPr id="0" name=""/>
        <dsp:cNvSpPr/>
      </dsp:nvSpPr>
      <dsp:spPr>
        <a:xfrm>
          <a:off x="1601077" y="565391"/>
          <a:ext cx="71539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715399" y="112489"/>
              </a:lnTo>
              <a:lnTo>
                <a:pt x="715399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88ABE-AFE7-425B-BE9A-E4EEB7BEFB85}">
      <dsp:nvSpPr>
        <dsp:cNvPr id="0" name=""/>
        <dsp:cNvSpPr/>
      </dsp:nvSpPr>
      <dsp:spPr>
        <a:xfrm>
          <a:off x="1894641" y="79037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pl-PL" sz="1000" kern="12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1115" y="806844"/>
        <a:ext cx="810723" cy="529499"/>
      </dsp:txXfrm>
    </dsp:sp>
    <dsp:sp modelId="{21F05971-DEE3-4572-B4E6-8F6D563B87AF}">
      <dsp:nvSpPr>
        <dsp:cNvPr id="0" name=""/>
        <dsp:cNvSpPr/>
      </dsp:nvSpPr>
      <dsp:spPr>
        <a:xfrm>
          <a:off x="1219704" y="1352818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1096773" y="0"/>
              </a:moveTo>
              <a:lnTo>
                <a:pt x="109677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24AA2-6965-4207-AAAD-81B9097ACDB5}">
      <dsp:nvSpPr>
        <dsp:cNvPr id="0" name=""/>
        <dsp:cNvSpPr/>
      </dsp:nvSpPr>
      <dsp:spPr>
        <a:xfrm>
          <a:off x="622009" y="1577797"/>
          <a:ext cx="119538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komuniciranja</a:t>
          </a:r>
        </a:p>
      </dsp:txBody>
      <dsp:txXfrm>
        <a:off x="638483" y="1594271"/>
        <a:ext cx="1162441" cy="529499"/>
      </dsp:txXfrm>
    </dsp:sp>
    <dsp:sp modelId="{AC386E3D-B4BD-4BB3-A0D9-5C0277FC1EE5}">
      <dsp:nvSpPr>
        <dsp:cNvPr id="0" name=""/>
        <dsp:cNvSpPr/>
      </dsp:nvSpPr>
      <dsp:spPr>
        <a:xfrm>
          <a:off x="2316477" y="1352818"/>
          <a:ext cx="17585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75859" y="112489"/>
              </a:lnTo>
              <a:lnTo>
                <a:pt x="175859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CE8EE-4F00-4F8B-8E86-F2CA16ECC4C4}">
      <dsp:nvSpPr>
        <dsp:cNvPr id="0" name=""/>
        <dsp:cNvSpPr/>
      </dsp:nvSpPr>
      <dsp:spPr>
        <a:xfrm>
          <a:off x="2070501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storitev</a:t>
          </a:r>
        </a:p>
      </dsp:txBody>
      <dsp:txXfrm>
        <a:off x="2086975" y="1594271"/>
        <a:ext cx="810723" cy="529499"/>
      </dsp:txXfrm>
    </dsp:sp>
    <dsp:sp modelId="{34D7B73D-7C2F-48D9-A1EE-471740E02225}">
      <dsp:nvSpPr>
        <dsp:cNvPr id="0" name=""/>
        <dsp:cNvSpPr/>
      </dsp:nvSpPr>
      <dsp:spPr>
        <a:xfrm>
          <a:off x="2316477" y="1352818"/>
          <a:ext cx="1272632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272632" y="112489"/>
              </a:lnTo>
              <a:lnTo>
                <a:pt x="1272632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05D40-C5E0-4CFD-BEB2-A6938BD66268}">
      <dsp:nvSpPr>
        <dsp:cNvPr id="0" name=""/>
        <dsp:cNvSpPr/>
      </dsp:nvSpPr>
      <dsp:spPr>
        <a:xfrm>
          <a:off x="3167274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Uporabno območje</a:t>
          </a:r>
        </a:p>
      </dsp:txBody>
      <dsp:txXfrm>
        <a:off x="3183748" y="1594271"/>
        <a:ext cx="810723" cy="529499"/>
      </dsp:txXfrm>
    </dsp:sp>
    <dsp:sp modelId="{A323C160-F98A-435A-94F8-68699B829A4E}">
      <dsp:nvSpPr>
        <dsp:cNvPr id="0" name=""/>
        <dsp:cNvSpPr/>
      </dsp:nvSpPr>
      <dsp:spPr>
        <a:xfrm>
          <a:off x="3040723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940B-B7C1-44A1-BB37-10799D84D6A0}">
      <dsp:nvSpPr>
        <dsp:cNvPr id="0" name=""/>
        <dsp:cNvSpPr/>
      </dsp:nvSpPr>
      <dsp:spPr>
        <a:xfrm>
          <a:off x="2618887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Pomožna površina</a:t>
          </a:r>
        </a:p>
      </dsp:txBody>
      <dsp:txXfrm>
        <a:off x="2635361" y="2381697"/>
        <a:ext cx="810723" cy="529499"/>
      </dsp:txXfrm>
    </dsp:sp>
    <dsp:sp modelId="{3621FD88-3B39-466F-9AD7-C57E233FC1D8}">
      <dsp:nvSpPr>
        <dsp:cNvPr id="0" name=""/>
        <dsp:cNvSpPr/>
      </dsp:nvSpPr>
      <dsp:spPr>
        <a:xfrm>
          <a:off x="3589109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548386" y="112489"/>
              </a:lnTo>
              <a:lnTo>
                <a:pt x="548386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5280-BC0D-4A08-9A12-32AD2A1CDB99}">
      <dsp:nvSpPr>
        <dsp:cNvPr id="0" name=""/>
        <dsp:cNvSpPr/>
      </dsp:nvSpPr>
      <dsp:spPr>
        <a:xfrm>
          <a:off x="3715660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Osnovna površina</a:t>
          </a:r>
        </a:p>
      </dsp:txBody>
      <dsp:txXfrm>
        <a:off x="3732134" y="2381697"/>
        <a:ext cx="810723" cy="529499"/>
      </dsp:txXfrm>
    </dsp:sp>
    <dsp:sp modelId="{265A469C-665C-4262-9052-4C2CEE66347D}">
      <dsp:nvSpPr>
        <dsp:cNvPr id="0" name=""/>
        <dsp:cNvSpPr/>
      </dsp:nvSpPr>
      <dsp:spPr>
        <a:xfrm>
          <a:off x="2784879" y="2927671"/>
          <a:ext cx="1352616" cy="224979"/>
        </a:xfrm>
        <a:custGeom>
          <a:avLst/>
          <a:gdLst/>
          <a:ahLst/>
          <a:cxnLst/>
          <a:rect l="0" t="0" r="0" b="0"/>
          <a:pathLst>
            <a:path>
              <a:moveTo>
                <a:pt x="1352616" y="0"/>
              </a:moveTo>
              <a:lnTo>
                <a:pt x="135261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78C-2966-4502-89E3-B6F2D0855518}">
      <dsp:nvSpPr>
        <dsp:cNvPr id="0" name=""/>
        <dsp:cNvSpPr/>
      </dsp:nvSpPr>
      <dsp:spPr>
        <a:xfrm>
          <a:off x="2363044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Površina za rokovanje</a:t>
          </a:r>
        </a:p>
      </dsp:txBody>
      <dsp:txXfrm>
        <a:off x="2379518" y="3169124"/>
        <a:ext cx="810723" cy="529499"/>
      </dsp:txXfrm>
    </dsp:sp>
    <dsp:sp modelId="{AADC3C1A-3F6B-407C-B824-EA2ED7834ECE}">
      <dsp:nvSpPr>
        <dsp:cNvPr id="0" name=""/>
        <dsp:cNvSpPr/>
      </dsp:nvSpPr>
      <dsp:spPr>
        <a:xfrm>
          <a:off x="3881652" y="2927671"/>
          <a:ext cx="255843" cy="224979"/>
        </a:xfrm>
        <a:custGeom>
          <a:avLst/>
          <a:gdLst/>
          <a:ahLst/>
          <a:cxnLst/>
          <a:rect l="0" t="0" r="0" b="0"/>
          <a:pathLst>
            <a:path>
              <a:moveTo>
                <a:pt x="255843" y="0"/>
              </a:moveTo>
              <a:lnTo>
                <a:pt x="25584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9246-4A58-4BA1-AD7F-695F55B61D96}">
      <dsp:nvSpPr>
        <dsp:cNvPr id="0" name=""/>
        <dsp:cNvSpPr/>
      </dsp:nvSpPr>
      <dsp:spPr>
        <a:xfrm>
          <a:off x="3459817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shranjevanja</a:t>
          </a:r>
        </a:p>
      </dsp:txBody>
      <dsp:txXfrm>
        <a:off x="3476291" y="3169124"/>
        <a:ext cx="810723" cy="529499"/>
      </dsp:txXfrm>
    </dsp:sp>
    <dsp:sp modelId="{4A21CBC7-6EEE-479F-8E0D-C8E68301F014}">
      <dsp:nvSpPr>
        <dsp:cNvPr id="0" name=""/>
        <dsp:cNvSpPr/>
      </dsp:nvSpPr>
      <dsp:spPr>
        <a:xfrm>
          <a:off x="4137496" y="2927671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096773" y="112489"/>
              </a:lnTo>
              <a:lnTo>
                <a:pt x="1096773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86D63-34E0-4176-B5FD-693075FBCF52}">
      <dsp:nvSpPr>
        <dsp:cNvPr id="0" name=""/>
        <dsp:cNvSpPr/>
      </dsp:nvSpPr>
      <dsp:spPr>
        <a:xfrm>
          <a:off x="4556590" y="3152650"/>
          <a:ext cx="135535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Sprejemno/izpustno območje</a:t>
          </a:r>
        </a:p>
      </dsp:txBody>
      <dsp:txXfrm>
        <a:off x="4573064" y="3169124"/>
        <a:ext cx="1322410" cy="529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252110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sp:txBody>
      <dsp:txXfrm>
        <a:off x="274153" y="1754259"/>
        <a:ext cx="1461115" cy="708514"/>
      </dsp:txXfrm>
    </dsp:sp>
    <dsp:sp modelId="{8C1CF681-136E-45A2-98E5-01ED0100E347}">
      <dsp:nvSpPr>
        <dsp:cNvPr id="0" name=""/>
        <dsp:cNvSpPr/>
      </dsp:nvSpPr>
      <dsp:spPr>
        <a:xfrm>
          <a:off x="1757311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43299" y="2093464"/>
        <a:ext cx="30104" cy="30104"/>
      </dsp:txXfrm>
    </dsp:sp>
    <dsp:sp modelId="{F95906E8-9770-456D-8E25-9EDA43C5414F}">
      <dsp:nvSpPr>
        <dsp:cNvPr id="0" name=""/>
        <dsp:cNvSpPr/>
      </dsp:nvSpPr>
      <dsp:spPr>
        <a:xfrm>
          <a:off x="2359392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sp:txBody>
      <dsp:txXfrm>
        <a:off x="2381435" y="1754259"/>
        <a:ext cx="1461115" cy="708514"/>
      </dsp:txXfrm>
    </dsp:sp>
    <dsp:sp modelId="{E2410318-E53B-47A6-A4E2-24A2261CC313}">
      <dsp:nvSpPr>
        <dsp:cNvPr id="0" name=""/>
        <dsp:cNvSpPr/>
      </dsp:nvSpPr>
      <dsp:spPr>
        <a:xfrm rot="17350740">
          <a:off x="3249282" y="1226964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1197208"/>
        <a:ext cx="91635" cy="91635"/>
      </dsp:txXfrm>
    </dsp:sp>
    <dsp:sp modelId="{D336EC1D-5DCA-4C23-9050-0EE7EDC9506F}">
      <dsp:nvSpPr>
        <dsp:cNvPr id="0" name=""/>
        <dsp:cNvSpPr/>
      </dsp:nvSpPr>
      <dsp:spPr>
        <a:xfrm>
          <a:off x="4466673" y="1235"/>
          <a:ext cx="162662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>
        <a:off x="4488716" y="23278"/>
        <a:ext cx="1582539" cy="708514"/>
      </dsp:txXfrm>
    </dsp:sp>
    <dsp:sp modelId="{A6C828D7-324F-4227-B99F-8AEC127CAA8F}">
      <dsp:nvSpPr>
        <dsp:cNvPr id="0" name=""/>
        <dsp:cNvSpPr/>
      </dsp:nvSpPr>
      <dsp:spPr>
        <a:xfrm>
          <a:off x="6093299" y="361473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9287" y="362483"/>
        <a:ext cx="30104" cy="30104"/>
      </dsp:txXfrm>
    </dsp:sp>
    <dsp:sp modelId="{60D89080-6AC0-48EB-8894-5DE78058213E}">
      <dsp:nvSpPr>
        <dsp:cNvPr id="0" name=""/>
        <dsp:cNvSpPr/>
      </dsp:nvSpPr>
      <dsp:spPr>
        <a:xfrm>
          <a:off x="6695379" y="1235"/>
          <a:ext cx="72293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16553" y="22409"/>
        <a:ext cx="680585" cy="710252"/>
      </dsp:txXfrm>
    </dsp:sp>
    <dsp:sp modelId="{D9586618-C034-4054-91F5-B08BF27D297E}">
      <dsp:nvSpPr>
        <dsp:cNvPr id="0" name=""/>
        <dsp:cNvSpPr/>
      </dsp:nvSpPr>
      <dsp:spPr>
        <a:xfrm rot="18289469">
          <a:off x="3638477" y="1659709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1649413"/>
        <a:ext cx="52715" cy="52715"/>
      </dsp:txXfrm>
    </dsp:sp>
    <dsp:sp modelId="{9A652884-EDDF-4A1B-AEE8-F78D50B6C66C}">
      <dsp:nvSpPr>
        <dsp:cNvPr id="0" name=""/>
        <dsp:cNvSpPr/>
      </dsp:nvSpPr>
      <dsp:spPr>
        <a:xfrm>
          <a:off x="4466673" y="866726"/>
          <a:ext cx="161310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>
        <a:off x="4488716" y="888769"/>
        <a:ext cx="1569022" cy="708514"/>
      </dsp:txXfrm>
    </dsp:sp>
    <dsp:sp modelId="{DE02E81F-72A1-4DD3-BAFF-5FC5546FB9FA}">
      <dsp:nvSpPr>
        <dsp:cNvPr id="0" name=""/>
        <dsp:cNvSpPr/>
      </dsp:nvSpPr>
      <dsp:spPr>
        <a:xfrm>
          <a:off x="6079782" y="122696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65770" y="1227974"/>
        <a:ext cx="30104" cy="30104"/>
      </dsp:txXfrm>
    </dsp:sp>
    <dsp:sp modelId="{370765EB-D9A0-431C-9FD8-ACF54EE9127D}">
      <dsp:nvSpPr>
        <dsp:cNvPr id="0" name=""/>
        <dsp:cNvSpPr/>
      </dsp:nvSpPr>
      <dsp:spPr>
        <a:xfrm>
          <a:off x="6681863" y="866726"/>
          <a:ext cx="70544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02525" y="887388"/>
        <a:ext cx="664118" cy="711276"/>
      </dsp:txXfrm>
    </dsp:sp>
    <dsp:sp modelId="{14F28EC6-33E8-4953-9540-B291E5F29496}">
      <dsp:nvSpPr>
        <dsp:cNvPr id="0" name=""/>
        <dsp:cNvSpPr/>
      </dsp:nvSpPr>
      <dsp:spPr>
        <a:xfrm>
          <a:off x="3864593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0581" y="2093464"/>
        <a:ext cx="30104" cy="30104"/>
      </dsp:txXfrm>
    </dsp:sp>
    <dsp:sp modelId="{A7278AA7-A24D-4A2C-96AD-4EF7F4C08796}">
      <dsp:nvSpPr>
        <dsp:cNvPr id="0" name=""/>
        <dsp:cNvSpPr/>
      </dsp:nvSpPr>
      <dsp:spPr>
        <a:xfrm>
          <a:off x="4466673" y="1732216"/>
          <a:ext cx="165167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>
        <a:off x="4488716" y="1754259"/>
        <a:ext cx="1607586" cy="708514"/>
      </dsp:txXfrm>
    </dsp:sp>
    <dsp:sp modelId="{28F207F9-B648-446C-9F49-3FB9ACB2D4DB}">
      <dsp:nvSpPr>
        <dsp:cNvPr id="0" name=""/>
        <dsp:cNvSpPr/>
      </dsp:nvSpPr>
      <dsp:spPr>
        <a:xfrm>
          <a:off x="6118345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04334" y="2093464"/>
        <a:ext cx="30104" cy="30104"/>
      </dsp:txXfrm>
    </dsp:sp>
    <dsp:sp modelId="{34C53C67-4D95-4E64-AA13-6D90FC7C3B76}">
      <dsp:nvSpPr>
        <dsp:cNvPr id="0" name=""/>
        <dsp:cNvSpPr/>
      </dsp:nvSpPr>
      <dsp:spPr>
        <a:xfrm>
          <a:off x="6720426" y="1732216"/>
          <a:ext cx="67086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40075" y="1751865"/>
        <a:ext cx="631570" cy="713302"/>
      </dsp:txXfrm>
    </dsp:sp>
    <dsp:sp modelId="{E093A2CD-1AD8-49B0-9540-1427A8DCAFB1}">
      <dsp:nvSpPr>
        <dsp:cNvPr id="0" name=""/>
        <dsp:cNvSpPr/>
      </dsp:nvSpPr>
      <dsp:spPr>
        <a:xfrm rot="3310531">
          <a:off x="3638477" y="2525200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2514904"/>
        <a:ext cx="52715" cy="52715"/>
      </dsp:txXfrm>
    </dsp:sp>
    <dsp:sp modelId="{36819D74-7630-4EA0-850B-A4810A61EBB2}">
      <dsp:nvSpPr>
        <dsp:cNvPr id="0" name=""/>
        <dsp:cNvSpPr/>
      </dsp:nvSpPr>
      <dsp:spPr>
        <a:xfrm>
          <a:off x="4466673" y="2597707"/>
          <a:ext cx="163815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>
        <a:off x="4488716" y="2619750"/>
        <a:ext cx="1594069" cy="708514"/>
      </dsp:txXfrm>
    </dsp:sp>
    <dsp:sp modelId="{5C76E288-FB50-4069-A1A8-09BA21E532D3}">
      <dsp:nvSpPr>
        <dsp:cNvPr id="0" name=""/>
        <dsp:cNvSpPr/>
      </dsp:nvSpPr>
      <dsp:spPr>
        <a:xfrm>
          <a:off x="6104829" y="2957945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90817" y="2958955"/>
        <a:ext cx="30104" cy="30104"/>
      </dsp:txXfrm>
    </dsp:sp>
    <dsp:sp modelId="{AB445D95-F54B-4E99-8D64-529AFD966FF4}">
      <dsp:nvSpPr>
        <dsp:cNvPr id="0" name=""/>
        <dsp:cNvSpPr/>
      </dsp:nvSpPr>
      <dsp:spPr>
        <a:xfrm>
          <a:off x="6706909" y="2597707"/>
          <a:ext cx="67533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26689" y="2617487"/>
        <a:ext cx="635778" cy="713040"/>
      </dsp:txXfrm>
    </dsp:sp>
    <dsp:sp modelId="{B35037FE-DFE9-4266-B6CE-D5AC769FEB5B}">
      <dsp:nvSpPr>
        <dsp:cNvPr id="0" name=""/>
        <dsp:cNvSpPr/>
      </dsp:nvSpPr>
      <dsp:spPr>
        <a:xfrm rot="4249260">
          <a:off x="3249282" y="2957945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2928190"/>
        <a:ext cx="91635" cy="91635"/>
      </dsp:txXfrm>
    </dsp:sp>
    <dsp:sp modelId="{194CA964-9BA0-4EF1-B7D2-249985ACFEAA}">
      <dsp:nvSpPr>
        <dsp:cNvPr id="0" name=""/>
        <dsp:cNvSpPr/>
      </dsp:nvSpPr>
      <dsp:spPr>
        <a:xfrm>
          <a:off x="4466673" y="3463197"/>
          <a:ext cx="170950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sp:txBody>
      <dsp:txXfrm>
        <a:off x="4488716" y="3485240"/>
        <a:ext cx="1665416" cy="708514"/>
      </dsp:txXfrm>
    </dsp:sp>
    <dsp:sp modelId="{2F50352A-97CD-49C0-99AD-A4100515D107}">
      <dsp:nvSpPr>
        <dsp:cNvPr id="0" name=""/>
        <dsp:cNvSpPr/>
      </dsp:nvSpPr>
      <dsp:spPr>
        <a:xfrm rot="7870">
          <a:off x="6176175" y="3824053"/>
          <a:ext cx="539661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32514" y="3826624"/>
        <a:ext cx="26983" cy="26983"/>
      </dsp:txXfrm>
    </dsp:sp>
    <dsp:sp modelId="{D477A3B2-6669-4313-B36B-F57C4FA12121}">
      <dsp:nvSpPr>
        <dsp:cNvPr id="0" name=""/>
        <dsp:cNvSpPr/>
      </dsp:nvSpPr>
      <dsp:spPr>
        <a:xfrm>
          <a:off x="6715835" y="3464433"/>
          <a:ext cx="65059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34890" y="3483488"/>
        <a:ext cx="612483" cy="71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1. </a:t>
          </a:r>
          <a:r>
            <a:rPr lang="en-US" sz="1700" kern="1200" dirty="0"/>
            <a:t>Netting - predvidena zaloga na zalogi je zaloga na zalogi</a:t>
          </a:r>
          <a:endParaRPr lang="pl-PL" sz="1700" kern="1200" dirty="0"/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2. </a:t>
          </a:r>
          <a:r>
            <a:rPr lang="en-US" sz="1700" kern="1200" dirty="0"/>
            <a:t>Lotiranje je postopek iskanja velikosti naročila ali proizvodne serije v vsaki distribucijski mreži.</a:t>
          </a:r>
          <a:endParaRPr lang="pl-PL" sz="1700" kern="1200" dirty="0"/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3. </a:t>
          </a:r>
          <a:r>
            <a:rPr lang="en-US" sz="1700" kern="1200" dirty="0"/>
            <a:t>Izravnava je količina naročila, ki naj bi bila naročena v načrtovanem časovnem obdobju.</a:t>
          </a:r>
          <a:endParaRPr lang="pl-PL" sz="1700" kern="1200" dirty="0"/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4</a:t>
          </a:r>
          <a:r>
            <a:rPr lang="en-US" sz="1700" kern="1200" dirty="0"/>
            <a:t>. Eksplozija - skupni stroški zalog in distribucije </a:t>
          </a:r>
          <a:endParaRPr lang="pl-PL" sz="1700" kern="1200" dirty="0"/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75591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15597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8596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3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9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2001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483744"/>
            <a:ext cx="573380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pri upravljanju oskrbovalne verige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232479" y="408322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</a:t>
            </a:r>
            <a:r>
              <a:rPr lang="en-US" b="1" dirty="0" err="1"/>
              <a:t>apredna</a:t>
            </a:r>
            <a:r>
              <a:rPr lang="en-US" b="1" dirty="0"/>
              <a:t>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buNone/>
            </a:pPr>
            <a:r>
              <a:rPr lang="sl-SI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Sofinancirano s strani Evropske unije</a:t>
            </a:r>
          </a:p>
          <a:p>
            <a:pPr algn="l" fontAlgn="base">
              <a:buNone/>
            </a:pPr>
            <a:r>
              <a:rPr lang="sl-SI" sz="10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DA21110-50D4-33DF-6F0D-3D1D24F3CC48}"/>
              </a:ext>
            </a:extLst>
          </p:cNvPr>
          <p:cNvGrpSpPr/>
          <p:nvPr/>
        </p:nvGrpSpPr>
        <p:grpSpPr>
          <a:xfrm>
            <a:off x="-331554" y="5285195"/>
            <a:ext cx="6096000" cy="1422929"/>
            <a:chOff x="-170560" y="5378273"/>
            <a:chExt cx="6096000" cy="142292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383FBF8-4273-743D-B708-164E0A4263A6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BA2EF165-DCA7-2678-57B1-F3718A64E39C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ctr" defTabSz="914400" rtl="0" eaLnBrk="1" latinLnBrk="0" hangingPunct="1">
                <a:defRPr sz="2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05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Del skladiščnega prostora, ki vključuje vodoravno projekcijo najmanjšega ponovljivega dela dveh vrst ali blokov </a:t>
            </a:r>
            <a:r>
              <a:rPr lang="en-US" dirty="0">
                <a:solidFill>
                  <a:srgbClr val="1065AB"/>
                </a:solidFill>
              </a:rPr>
              <a:t>nakladalnih </a:t>
            </a:r>
            <a:r>
              <a:rPr lang="en-US" dirty="0"/>
              <a:t>enot (NJ), skupaj z razdaljami za skladiščenje in manipulacijsko potjo med njimi, je skladiščni modul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Skladiščni moduli za </a:t>
            </a:r>
            <a:r>
              <a:rPr lang="en-US" dirty="0">
                <a:solidFill>
                  <a:srgbClr val="1065AB"/>
                </a:solidFill>
              </a:rPr>
              <a:t>skladiščenje v vrstah </a:t>
            </a:r>
            <a:r>
              <a:rPr lang="en-US" dirty="0"/>
              <a:t>brez opreme so lahko razporejeni na dva načina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160424" y="5614890"/>
            <a:ext cx="36118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2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Skladiščni modul za skladiščenje v vrstah brez opreme s pravokotno razporeditvijo paletiziranih GVŽ</a:t>
            </a:r>
            <a:endParaRPr lang="pl-PL" sz="1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550836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7251623" y="5614890"/>
            <a:ext cx="3611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skladiščni modul za skladiščenje v vrstah brez opreme z vzporedno razporeditvijo paletiziranih GVŽ</a:t>
            </a:r>
            <a:endParaRPr lang="pl-PL" sz="11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C719D5C-6282-EA34-E80B-8707CFA50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304D106-59C9-9075-3D5F-64FF738DCAB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47BB35A-BC20-770A-EB19-991334716330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1065AB"/>
                </a:solidFill>
              </a:rPr>
              <a:t>Površina skladiščnega modula za skladiščenje v vrstah brez opreme </a:t>
            </a:r>
            <a:r>
              <a:rPr lang="en-US" sz="2000" dirty="0"/>
              <a:t>se izračuna s formulo: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M = (2 × d + G) × l [m ]</a:t>
            </a:r>
            <a:r>
              <a:rPr lang="en-US" sz="2000" baseline="30000" dirty="0"/>
              <a:t>2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d - širina območja odlaganja [m], </a:t>
            </a:r>
            <a:br>
              <a:rPr lang="en-US" sz="2000" dirty="0"/>
            </a:br>
            <a:r>
              <a:rPr lang="en-US" sz="2000" dirty="0"/>
              <a:t>G - širina manipulacijske poti [m], </a:t>
            </a:r>
            <a:br>
              <a:rPr lang="en-US" sz="2000" dirty="0"/>
            </a:br>
            <a:r>
              <a:rPr lang="en-US" sz="2000" dirty="0"/>
              <a:t>l - dolžina skladiščnega polja [m]. 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pl-PL" sz="2000" dirty="0"/>
          </a:p>
          <a:p>
            <a:pPr marL="0" indent="0" algn="just">
              <a:buNone/>
            </a:pPr>
            <a:r>
              <a:rPr lang="en-US" sz="2000" dirty="0"/>
              <a:t>Zmogljivost modula je enaka 2 paletnim enotam tovora pri enonivojskem skladiščenju in 2 × n paletnim enotam tovora pri skladiščenju v nizu, če se skladišči v n nivojih.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865616" y="2824438"/>
            <a:ext cx="4326384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(2*[širina odlagalnega polja]+[ širina manipulacijske poti])*[dolžina odlagalnega polja]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143749-108B-65DF-06D3-BC72F9D41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500ECC8-8D53-A8DB-BC1A-24669F5AB0D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21CBC63-984E-1CEA-F8C6-EC87FB738D29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16844"/>
            <a:ext cx="5257800" cy="1116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/>
              <a:t>Skladiščni moduli za skladiščenje blokov brez opreme so lahko razporejeni, kot je prikazano </a:t>
            </a:r>
            <a:r>
              <a:rPr lang="pl-PL" sz="1600" dirty="0" err="1"/>
              <a:t>spodaj</a:t>
            </a:r>
            <a:r>
              <a:rPr lang="pl-PL" sz="1600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4092259"/>
            <a:ext cx="377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Skladiščni modul za skladiščenje blokov brez opreme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155" y="2140515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366" y="4596282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402155" y="5084048"/>
            <a:ext cx="4326384" cy="10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 = (2*[širina bloka]+[širina poti obdelave])*[dolžina bloka]</a:t>
            </a: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888089" y="435835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02073" y="1597082"/>
            <a:ext cx="5786886" cy="469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>
                <a:solidFill>
                  <a:srgbClr val="1065AB"/>
                </a:solidFill>
              </a:rPr>
              <a:t>Površina skladiščnega modula za skladiščenje blokov brez opreme </a:t>
            </a:r>
            <a:r>
              <a:rPr lang="en-US" sz="1600" dirty="0"/>
              <a:t>se izračuna po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en-US" sz="1600" dirty="0"/>
              <a:t>Mb = (2 x f + G) × b = (2 x </a:t>
            </a: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× d + G) × </a:t>
            </a: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× l [m ]</a:t>
            </a:r>
            <a:r>
              <a:rPr lang="en-US" sz="1600" baseline="30000" dirty="0"/>
              <a:t>2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- širina bloka [m], 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G - širina manipulacijske poti [m], </a:t>
            </a:r>
            <a:br>
              <a:rPr lang="en-US" sz="1600" dirty="0"/>
            </a:br>
            <a:r>
              <a:rPr lang="en-US" sz="1600" dirty="0"/>
              <a:t>b - dolžina bloka [m], </a:t>
            </a:r>
            <a:br>
              <a:rPr lang="en-US" sz="1600" dirty="0"/>
            </a:b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- število nakladalnih enot v vrsti bloka, </a:t>
            </a:r>
            <a:br>
              <a:rPr lang="en-US" sz="1600" dirty="0"/>
            </a:br>
            <a:r>
              <a:rPr lang="en-US" sz="1600" dirty="0"/>
              <a:t>d - širina skladiščnega prostora [m], </a:t>
            </a:r>
            <a:br>
              <a:rPr lang="en-US" sz="1600" dirty="0"/>
            </a:b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- število vrstic v bloku, </a:t>
            </a:r>
            <a:br>
              <a:rPr lang="en-US" sz="1600" dirty="0"/>
            </a:br>
            <a:r>
              <a:rPr lang="en-US" sz="1600" dirty="0"/>
              <a:t>l - dolžina skladiščnega polja [m]. </a:t>
            </a:r>
            <a:endParaRPr lang="pl-PL" sz="1600" dirty="0"/>
          </a:p>
          <a:p>
            <a:pPr marL="0" indent="0" algn="just">
              <a:buNone/>
            </a:pPr>
            <a:r>
              <a:rPr lang="en-US" sz="1600" dirty="0"/>
              <a:t>Zmogljivost modula je enaka 2×n</a:t>
            </a:r>
            <a:r>
              <a:rPr lang="en-US" sz="1600" baseline="-25000" dirty="0"/>
              <a:t>LUz</a:t>
            </a:r>
            <a:r>
              <a:rPr lang="en-US" sz="1600" dirty="0"/>
              <a:t> ×n</a:t>
            </a:r>
            <a:r>
              <a:rPr lang="en-US" sz="1600" baseline="-25000" dirty="0"/>
              <a:t>LUb</a:t>
            </a:r>
            <a:r>
              <a:rPr lang="en-US" sz="1600" dirty="0"/>
              <a:t> paletnih enot tovora za enonivojsko skladiščenje in 2×n</a:t>
            </a:r>
            <a:r>
              <a:rPr lang="en-US" sz="1600" baseline="-25000" dirty="0"/>
              <a:t>LUz</a:t>
            </a:r>
            <a:r>
              <a:rPr lang="en-US" sz="1600" dirty="0"/>
              <a:t> ×n</a:t>
            </a:r>
            <a:r>
              <a:rPr lang="en-US" sz="1600" baseline="-25000" dirty="0"/>
              <a:t>LUb</a:t>
            </a:r>
            <a:r>
              <a:rPr lang="en-US" sz="1600" dirty="0"/>
              <a:t> ×n paletnih enot tovora za skladiščenje v nizu, če je skladiščenje v n nivojih.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38635"/>
            <a:ext cx="829499" cy="6983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7AE14C2-26FF-0E66-3EA1-2FAC2768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1DD1A2B-1A0D-EAB5-C71B-256A05FD1B1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8AFA4A9-F9C8-A29C-BBF9-CC1556024C6D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889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rgbClr val="1065AB"/>
                </a:solidFill>
              </a:rPr>
              <a:t>Prostornina skladiščnega modula </a:t>
            </a:r>
            <a:r>
              <a:rPr lang="en-US" sz="1600" dirty="0"/>
              <a:t>(zmogljivost modula) je odvisna od njegove površine (Mb) in višine, na kateri je bila oblikovana nakladalna enota (h). Prostornina modula se izračuna po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M</a:t>
            </a:r>
            <a:r>
              <a:rPr lang="en-US" sz="1600" dirty="0"/>
              <a:t> = [(2 x f + G) x b] x h [m ]</a:t>
            </a:r>
            <a:r>
              <a:rPr lang="en-US" sz="1600" baseline="30000" dirty="0"/>
              <a:t>3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 = </a:t>
            </a:r>
            <a:r>
              <a:rPr lang="en-US" sz="1600" dirty="0" err="1"/>
              <a:t>n</a:t>
            </a:r>
            <a:r>
              <a:rPr lang="en-US" sz="1600" baseline="-25000" dirty="0" err="1"/>
              <a:t>rh</a:t>
            </a:r>
            <a:r>
              <a:rPr lang="en-US" sz="1600" dirty="0"/>
              <a:t> x h</a:t>
            </a:r>
            <a:r>
              <a:rPr lang="en-US" sz="1600" baseline="-25000" dirty="0"/>
              <a:t>0</a:t>
            </a:r>
            <a:r>
              <a:rPr lang="en-US" sz="1600" dirty="0"/>
              <a:t> + h</a:t>
            </a:r>
            <a:r>
              <a:rPr lang="en-US" sz="1600" baseline="-25000" dirty="0"/>
              <a:t>p</a:t>
            </a:r>
            <a:r>
              <a:rPr lang="en-US" sz="1600" dirty="0"/>
              <a:t> [m]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- širina bloka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G - širina manipulacijske poti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b - dolžina bloka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 - visoke paletirane enote tovora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 err="1"/>
              <a:t>n</a:t>
            </a:r>
            <a:r>
              <a:rPr lang="en-US" sz="1600" baseline="-25000" dirty="0" err="1"/>
              <a:t>rh</a:t>
            </a:r>
            <a:r>
              <a:rPr lang="en-US" sz="1600" dirty="0"/>
              <a:t> - število slojev na paletirano enoto tovora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</a:t>
            </a:r>
            <a:r>
              <a:rPr lang="en-US" sz="1600" baseline="-25000" dirty="0"/>
              <a:t>0</a:t>
            </a:r>
            <a:r>
              <a:rPr lang="en-US" sz="1600" dirty="0"/>
              <a:t> - višina skupne embalaže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</a:t>
            </a:r>
            <a:r>
              <a:rPr lang="en-US" sz="1600" baseline="-25000" dirty="0"/>
              <a:t>p</a:t>
            </a:r>
            <a:r>
              <a:rPr lang="en-US" sz="1600" dirty="0"/>
              <a:t> - višina medija [m]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161789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{(2*[širina bloka]+ [širina poti za obdelavo])*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[dolžina bloka]}* [visoke paletirane enote tovora]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7A99E6B-0ED4-2BF0-A34A-EF39BCB3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263F88A-3047-2088-E04F-5C17F885608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11360CF-9F04-72DB-010A-7E421528B387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72932"/>
            <a:ext cx="6387229" cy="50563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dirty="0">
                <a:solidFill>
                  <a:srgbClr val="1065AB"/>
                </a:solidFill>
              </a:rPr>
              <a:t>Prostornina skladiščnega modula </a:t>
            </a:r>
            <a:r>
              <a:rPr lang="en-US" sz="1500" dirty="0"/>
              <a:t>(zmogljivost modula) je odvisna od njegove površine (Mb) in višine, do katere je bila oblikovana tovorna enota (H). Prostornina modula se izračuna po formuli: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en-US" sz="1500" dirty="0"/>
              <a:t>V</a:t>
            </a:r>
            <a:r>
              <a:rPr lang="en-US" sz="1500" baseline="-25000" dirty="0"/>
              <a:t>M</a:t>
            </a:r>
            <a:r>
              <a:rPr lang="en-US" sz="1500" dirty="0"/>
              <a:t> = [(2 x f + G) x b] x H [m ],</a:t>
            </a:r>
            <a:r>
              <a:rPr lang="en-US" sz="1500" baseline="30000" dirty="0"/>
              <a:t>3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= n x h = n x (</a:t>
            </a:r>
            <a:r>
              <a:rPr lang="en-US" sz="1500" dirty="0" err="1"/>
              <a:t>n</a:t>
            </a:r>
            <a:r>
              <a:rPr lang="en-US" sz="1500" baseline="-25000" dirty="0" err="1"/>
              <a:t>rh</a:t>
            </a:r>
            <a:r>
              <a:rPr lang="en-US" sz="1500" dirty="0"/>
              <a:t> x h</a:t>
            </a:r>
            <a:r>
              <a:rPr lang="en-US" sz="1500" baseline="-25000" dirty="0"/>
              <a:t>0</a:t>
            </a:r>
            <a:r>
              <a:rPr lang="en-US" sz="1500" dirty="0"/>
              <a:t> + h</a:t>
            </a:r>
            <a:r>
              <a:rPr lang="en-US" sz="1500" baseline="-25000" dirty="0"/>
              <a:t>p</a:t>
            </a:r>
            <a:r>
              <a:rPr lang="en-US" sz="1500" dirty="0"/>
              <a:t> ) [m]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en-US" sz="1500" dirty="0"/>
              <a:t>f - širina bloka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G - širina manipulacijske poti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b - dolžina bloka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- višina bloka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n -število zloženih paletnih enot tovora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- višina paletiranih enot tovora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 err="1"/>
              <a:t>n</a:t>
            </a:r>
            <a:r>
              <a:rPr lang="en-US" sz="1500" baseline="-25000" dirty="0" err="1"/>
              <a:t>rh</a:t>
            </a:r>
            <a:r>
              <a:rPr lang="en-US" sz="1500" dirty="0"/>
              <a:t> - število slojev na paletizirano enoto tovora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</a:t>
            </a:r>
            <a:r>
              <a:rPr lang="en-US" sz="1500" baseline="-25000" dirty="0"/>
              <a:t>0</a:t>
            </a:r>
            <a:r>
              <a:rPr lang="en-US" sz="1500" dirty="0"/>
              <a:t> - višina skupne embalaže [m]</a:t>
            </a:r>
            <a:endParaRPr lang="pl-PL" sz="1500" dirty="0"/>
          </a:p>
          <a:p>
            <a:pPr marL="0" indent="0">
              <a:buNone/>
            </a:pPr>
            <a:r>
              <a:rPr lang="pl-PL" sz="1500" dirty="0" err="1"/>
              <a:t>h</a:t>
            </a:r>
            <a:r>
              <a:rPr lang="pl-PL" sz="1500" baseline="-25000" dirty="0" err="1"/>
              <a:t>p</a:t>
            </a:r>
            <a:r>
              <a:rPr lang="pl-PL" sz="1500" dirty="0"/>
              <a:t> - </a:t>
            </a:r>
            <a:r>
              <a:rPr lang="pl-PL" sz="1500" dirty="0" err="1"/>
              <a:t>višina </a:t>
            </a:r>
            <a:r>
              <a:rPr lang="pl-PL" sz="1500" dirty="0"/>
              <a:t>medija [m]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99" y="2730641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344357" y="3510968"/>
            <a:ext cx="6847643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{(2*[širina bloka]+ [širina poti za obdelavo])*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[dolžina bloka]}* [višina bloka]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D0626ED-0570-F856-9832-9B5F4BFE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267887F-2F8A-BE2B-B67F-2B3D9618101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E48473F-36AC-5C1A-1479-5820CE893132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87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Izbrane metode upravljanja zalog v oskrbovalni verigi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Upravljanje zalog </a:t>
            </a:r>
            <a:r>
              <a:rPr lang="en-US" dirty="0"/>
              <a:t>v </a:t>
            </a:r>
            <a:r>
              <a:rPr lang="en-US" dirty="0" err="1"/>
              <a:t>oskrbovalni</a:t>
            </a:r>
            <a:r>
              <a:rPr lang="en-US" dirty="0"/>
              <a:t> verigi je ključni element, ki zagotavlja tekoče poslovanje, zmanjšanje stroškov in zadovoljstvo strank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Klasični koncept upravljanja zalog omogoča upravljanje zalog v distribucijskem omrežju, kjer se zaloge običajno nahajajo na različnih mestih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Reševanje težav zalog, ki se nahajajo na več lokacijah, se osredotoča predvsem na analizo velikosti varnostnih zalog</a:t>
            </a:r>
            <a:r>
              <a:rPr lang="pl-PL" dirty="0"/>
              <a:t>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Varnostna zaloga </a:t>
            </a:r>
            <a:r>
              <a:rPr lang="en-US" dirty="0"/>
              <a:t>je odvisna od spremenljivosti povpraševanja v ciklu dopolnjevanja zalog, ki je izražena kot standardni odklon povpraševanja v tem obdobju, in varnostnega faktorja, odvisnega od sprejete ravni storitev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97F21A9-C5AC-CB89-F072-DF94C087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13C093E-9867-4B6D-0E31-712598C8C28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3AC958A-6D31-F380-EEC8-D90DD95343D2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Izračun varnostnih zalog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349" y="1653597"/>
            <a:ext cx="11076799" cy="4392095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za izračun varnostne zaloge: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 </a:t>
            </a:r>
            <a:r>
              <a:rPr lang="en-US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Dobljeni rezultati bodo pravilni ob predpostavki, da je enaka raven storitev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(</a:t>
            </a:r>
            <a:r>
              <a:rPr lang="en-US" sz="1800" baseline="-250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L1</a:t>
            </a: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800" baseline="-250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</a:t>
            </a: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800" baseline="-250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</a:t>
            </a: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... = ) </a:t>
            </a:r>
            <a:endParaRPr lang="pl-PL" sz="1800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za izračun standardnega odklona vsote zahtev: 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(D1+D2+D3+...</a:t>
            </a:r>
            <a:r>
              <a:rPr lang="pl-PL" sz="1800" kern="100" baseline="-25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pl-PL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- število lokalizacij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baseline="-25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individualna vrednost povpraševanja v n lokalizaciji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175860" y="173989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5CB9DE1-F254-E492-0FB4-ECA08B7E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99005FE-1DCE-470A-3F72-07FFEA65778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BDAACC7-9567-0168-63FB-95FC83A78469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Izračun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Skupno varnostno zalogo za povpraševanje, ki se obravnava npr. iz centralnega skladišča, lahko izračunamo kot:</a:t>
                </a:r>
                <a:endParaRPr lang="pl-PL" sz="20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0" indent="0" algn="ctr">
                  <a:buNone/>
                </a:pPr>
                <a:r>
                  <a:rPr lang="en-US" sz="1600" dirty="0"/>
                  <a:t>S</a:t>
                </a:r>
                <a:r>
                  <a:rPr lang="en-US" sz="1600" baseline="-25000" dirty="0"/>
                  <a:t>ST</a:t>
                </a:r>
                <a:r>
                  <a:rPr lang="en-US" sz="1600" dirty="0"/>
                  <a:t> = </a:t>
                </a:r>
                <a:r>
                  <a:rPr lang="en-US" sz="1600" baseline="-25000" dirty="0"/>
                  <a:t>SS(D1+ D2+D3+....+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 </a:t>
                </a:r>
                <a:r>
                  <a:rPr lang="en-US" sz="1600" dirty="0"/>
                  <a:t>×</a:t>
                </a:r>
                <a:r>
                  <a:rPr lang="en-US" sz="1600" baseline="-25000" dirty="0"/>
                  <a:t> (D1+D2+D3+...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 </a:t>
                </a:r>
                <a:r>
                  <a:rPr lang="en-US" sz="1600" dirty="0"/>
                  <a:t>× =</a:t>
                </a:r>
                <a:endParaRPr lang="pl-PL" sz="1600" dirty="0"/>
              </a:p>
              <a:p>
                <a:pPr marL="0" indent="0" algn="ctr">
                  <a:buNone/>
                </a:pPr>
                <a:r>
                  <a:rPr lang="en-US" sz="1600" dirty="0"/>
                  <a:t>= = </a:t>
                </a:r>
                <a:br>
                  <a:rPr lang="en-US" sz="1600" dirty="0"/>
                </a:br>
                <a:r>
                  <a:rPr lang="en-US" sz="1600" dirty="0"/>
                  <a:t>= </a:t>
                </a:r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 </a:t>
                </a:r>
                <a:r>
                  <a:rPr lang="en-US" sz="2000" dirty="0"/>
                  <a:t> - skupna varnostna zaloga</a:t>
                </a: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 err="1"/>
                  <a:t>S</a:t>
                </a:r>
                <a:r>
                  <a:rPr lang="en-US" sz="2000" baseline="-25000" dirty="0" err="1"/>
                  <a:t>SLn</a:t>
                </a:r>
                <a:r>
                  <a:rPr lang="en-US" sz="2000" dirty="0"/>
                  <a:t> - varnostne zaloge na lokaciji n</a:t>
                </a:r>
                <a:endParaRPr lang="pl-PL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  <a:blipFill>
                <a:blip r:embed="rId2"/>
                <a:stretch>
                  <a:fillRect l="-550" t="-1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F2B6A35-8BC7-7303-F883-78EA99D47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AC20D59-A73E-DAD4-522E-847DFC7E7E3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3F5BDBB-9857-F49C-BC89-3C26E2764F39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Izračun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/>
                  <a:t>V </a:t>
                </a:r>
                <a:r>
                  <a:rPr lang="en-US" sz="2000" dirty="0">
                    <a:solidFill>
                      <a:srgbClr val="1065AB"/>
                    </a:solidFill>
                  </a:rPr>
                  <a:t>posebnem primeru</a:t>
                </a:r>
                <a:r>
                  <a:rPr lang="en-US" sz="2000" dirty="0"/>
                  <a:t>, če je varnostna zaloga v vseh točkah na lokaciji enaka (običajno zaradi enakega povpraševanja, ki ga oskrbuje vsaka od teh točk) in je enaka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STn</a:t>
                </a:r>
                <a:r>
                  <a:rPr lang="en-US" sz="2000" dirty="0"/>
                  <a:t> , potem je centralizirana zaloga S</a:t>
                </a:r>
                <a:r>
                  <a:rPr lang="en-US" sz="2000" baseline="-25000" dirty="0"/>
                  <a:t>STD</a:t>
                </a:r>
                <a:r>
                  <a:rPr lang="en-US" sz="2000" dirty="0"/>
                  <a:t> enaka</a:t>
                </a:r>
                <a:r>
                  <a:rPr lang="pl-PL" sz="2000" dirty="0"/>
                  <a:t>: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STD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STn</a:t>
                </a:r>
                <a:r>
                  <a:rPr lang="en-US" sz="2000" dirty="0"/>
                  <a:t> × 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kjer je n število točk lokacije zaloge.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  <a:blipFill>
                <a:blip r:embed="rId2"/>
                <a:stretch>
                  <a:fillRect l="-1241" t="-1528" r="-1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6096000" y="2825860"/>
            <a:ext cx="59302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 = [varnostni faktor]*[standardni odklon vsote povpraševanj v točkah D1-Dn v ciklu dopolnjevanja] =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[varnostni faktor]* SQRT[(STDEV.P([obseg celic za D1])^2) + (STDEV.P([obseg celic za D2])^2) + ... + (STDEV.P([obseg celic za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  <a:endParaRPr lang="pl-PL" dirty="0"/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4B648FC-07D9-1AD7-7214-4D5D051A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7E60BAC-3D9B-12AD-9E2B-B1889D69CFE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DC4D5F4-CC05-B91E-4E60-B13CDE788B0D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6D178CD-B39E-F1B3-36C2-E982E933365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V primeru </a:t>
            </a:r>
            <a:r>
              <a:rPr lang="en-US" sz="2000" dirty="0">
                <a:solidFill>
                  <a:srgbClr val="1065AB"/>
                </a:solidFill>
              </a:rPr>
              <a:t>razpršene zaloge </a:t>
            </a:r>
            <a:r>
              <a:rPr lang="en-US" sz="2000" dirty="0"/>
              <a:t>se stranke oskrbujejo neposredno iz zalog, ki se nahajajo v regionalnih skladiščih (RS), kjer se vzdržujejo varnostne zaloge.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3265996" y="6535748"/>
            <a:ext cx="45883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primera porazdeljenega popisa</a:t>
            </a:r>
            <a:endParaRPr lang="pl-PL" sz="1100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9DB2A1E7-DCC3-D8FB-759E-4712876FE9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2876417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55DB0860-B112-918E-1079-7AFA3143D3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3821246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30DCBCE8-FA59-9DA2-A2EE-C7EB7335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550765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B8DC2EB3-EECF-CA50-24C6-C2262B7A07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637231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5B3E621-086C-F5F6-7DAB-851FF9C4F5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4682780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3F59584-4BBD-626C-08C9-6B745FE5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BB199B9-4B0C-2B20-FC04-71CD1226D151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634762-77E0-0888-7FB7-712CC07BC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604379"/>
              </p:ext>
            </p:extLst>
          </p:nvPr>
        </p:nvGraphicFramePr>
        <p:xfrm>
          <a:off x="1" y="2275840"/>
          <a:ext cx="7680960" cy="421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K</a:t>
            </a:r>
            <a:r>
              <a:rPr lang="en-US" sz="2000" dirty="0" err="1"/>
              <a:t>oncept</a:t>
            </a:r>
            <a:r>
              <a:rPr lang="en-US" sz="2000" dirty="0"/>
              <a:t> optimizacije v logistiki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V</a:t>
            </a:r>
            <a:r>
              <a:rPr lang="en-US" sz="2000" dirty="0" err="1"/>
              <a:t>loga</a:t>
            </a:r>
            <a:r>
              <a:rPr lang="en-US" sz="2000" dirty="0"/>
              <a:t> skladišča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D</a:t>
            </a:r>
            <a:r>
              <a:rPr lang="en-US" sz="2000" dirty="0" err="1"/>
              <a:t>oločitev</a:t>
            </a:r>
            <a:r>
              <a:rPr lang="en-US" sz="2000" dirty="0"/>
              <a:t> skladiščnega prostora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Z</a:t>
            </a:r>
            <a:r>
              <a:rPr lang="en-US" sz="2000" dirty="0" err="1"/>
              <a:t>zbrane</a:t>
            </a:r>
            <a:r>
              <a:rPr lang="en-US" sz="2000" dirty="0"/>
              <a:t> metode upravljanja zalog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O</a:t>
            </a:r>
            <a:r>
              <a:rPr lang="en-US" sz="2000" dirty="0" err="1"/>
              <a:t>rodje</a:t>
            </a:r>
            <a:r>
              <a:rPr lang="en-US" sz="2000" dirty="0"/>
              <a:t> Solver</a:t>
            </a:r>
            <a:r>
              <a:rPr lang="pl-PL" sz="2000" dirty="0"/>
              <a:t>.</a:t>
            </a:r>
            <a:endParaRPr lang="en-U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A0AC11-BE58-3453-1931-1481C324901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B0D1121-225C-CE54-D95F-8047E6B9679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8452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Stroški </a:t>
            </a:r>
            <a:r>
              <a:rPr lang="pl-PL" dirty="0" err="1"/>
              <a:t>vzdrževanja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Ob upoštevanju predpostavk so skupni tedenski stroški vzdrževanja varnostnih zalog v omrežju enaki: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𝐻𝐶𝑆𝑆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𝑅𝑊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Z enakomerno porazdelitvijo povpraševanja med vsa skladišča dobimo: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kjer: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ω </a:t>
                </a:r>
                <a:r>
                  <a:rPr lang="en-US" sz="1800" dirty="0"/>
                  <a:t>- varnostni faktor, ki je odvisen od izbrane ravni storitve in vrste porazdelitve, ki opisuje dano frekvenčno porazdelitev povpraševanja,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SS</a:t>
                </a:r>
                <a:r>
                  <a:rPr lang="en-US" sz="1800" baseline="-25000" dirty="0"/>
                  <a:t>RW</a:t>
                </a:r>
                <a:r>
                  <a:rPr lang="en-US" sz="1800" dirty="0"/>
                  <a:t> - varnostna zaloga v vseh regionalnih skladiščih.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Ker je , kjer je V koeficient variacije , ima formula obliko: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335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9" y="222461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9C8371E-95A2-CC9D-84EC-FBEEA1698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EA3911C-8AF6-F600-C87E-6C03753CEBF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612D09F-1B2D-9C22-7DEA-4537AA279BA5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5E8DCA6-5071-A225-4C82-1DBE833EDB3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662118" cy="67326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Pri </a:t>
            </a:r>
            <a:r>
              <a:rPr lang="en-US" sz="2000" dirty="0">
                <a:solidFill>
                  <a:srgbClr val="1065AB"/>
                </a:solidFill>
              </a:rPr>
              <a:t>centralizirani zalogi </a:t>
            </a:r>
            <a:r>
              <a:rPr lang="en-US" sz="2000" dirty="0"/>
              <a:t>se stranke oskrbujejo iz centralnega skladišča (CW) z neposrednimi dobavami, na primer s kurirskimi pošiljkami.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19579" y="5548081"/>
            <a:ext cx="3212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primera centraliziranega popisa</a:t>
            </a:r>
            <a:endParaRPr lang="pl-PL" sz="1100" dirty="0"/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Stranka</a:t>
            </a: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2EC520-E804-C786-F6B0-106747C8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AB6FAB-CADB-0E07-22B2-FABAF1926A4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295149"/>
              </p:ext>
            </p:extLst>
          </p:nvPr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Stroški </a:t>
            </a:r>
            <a:r>
              <a:rPr lang="pl-PL" dirty="0" err="1"/>
              <a:t>vzdrževanja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Tedenski stroški vzdrževanja varnostne zaloge v centralnem skladišču so enaki: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𝐶𝑊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.</a:t>
                </a:r>
                <a:endParaRPr lang="pl-PL" sz="2600" dirty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pl-PL" dirty="0"/>
              </a:p>
              <a:p>
                <a:pPr marL="0" lvl="0" indent="0">
                  <a:buNone/>
                </a:pPr>
                <a:r>
                  <a:rPr lang="en-US" dirty="0"/>
                  <a:t>Ker, kot je bilo predvideno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𝐷𝐶𝑊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26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Ker se zgodi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</m:oMath>
                </a14:m>
                <a:r>
                  <a:rPr lang="en-US" dirty="0"/>
                  <a:t>, kjer je V tako imenovani koeficient variacije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dirty="0"/>
                  <a:t>, potem ima vzorec </a:t>
                </a:r>
                <a:r>
                  <a:rPr lang="en-US" dirty="0" err="1"/>
                  <a:t>obliko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32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223" t="-1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ADEE2A3-95F9-59A6-05F2-B02E05AF4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7A238DB-B821-4A56-1FC8-CC2FDAA910C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1CD532-A07C-6FD1-CD92-BE5719E0FE6E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 </a:t>
            </a:r>
            <a:r>
              <a:rPr lang="pl-PL" dirty="0"/>
              <a:t>in </a:t>
            </a:r>
            <a:r>
              <a:rPr lang="pl-PL" dirty="0" err="1"/>
              <a:t>slabosti </a:t>
            </a:r>
            <a:r>
              <a:rPr lang="en-US" dirty="0"/>
              <a:t>klasičnega koncepta upravljanja zalog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/>
          </a:bodyPr>
          <a:lstStyle/>
          <a:p>
            <a:pPr algn="just"/>
            <a:r>
              <a:rPr lang="sl-SI" sz="2200" dirty="0">
                <a:solidFill>
                  <a:srgbClr val="1065AB"/>
                </a:solidFill>
              </a:rPr>
              <a:t>P</a:t>
            </a:r>
            <a:r>
              <a:rPr lang="en-US" sz="2200" dirty="0" err="1">
                <a:solidFill>
                  <a:srgbClr val="1065AB"/>
                </a:solidFill>
              </a:rPr>
              <a:t>reprostost</a:t>
            </a:r>
            <a:r>
              <a:rPr lang="en-US" sz="2200" dirty="0">
                <a:solidFill>
                  <a:srgbClr val="1065AB"/>
                </a:solidFill>
              </a:rPr>
              <a:t> in jasnost </a:t>
            </a:r>
            <a:r>
              <a:rPr lang="en-US" sz="2200" dirty="0"/>
              <a:t>- enostavno jih je razumeti in izvajati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/>
              <a:t>P</a:t>
            </a:r>
            <a:r>
              <a:rPr lang="en-US" sz="2200" dirty="0" err="1"/>
              <a:t>omagajo</a:t>
            </a:r>
            <a:r>
              <a:rPr lang="en-US" sz="2200" dirty="0"/>
              <a:t> pri </a:t>
            </a:r>
            <a:r>
              <a:rPr lang="en-US" sz="2200" dirty="0">
                <a:solidFill>
                  <a:srgbClr val="1065AB"/>
                </a:solidFill>
              </a:rPr>
              <a:t>zmanjševanju skupnih stroškov </a:t>
            </a:r>
            <a:r>
              <a:rPr lang="en-US" sz="2200" dirty="0"/>
              <a:t>upravljanja zalog z uravnoteženjem stroškov naročanja in hranjenja zalog, s ciljem doseganja ekonomične količine naročila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>
                <a:solidFill>
                  <a:srgbClr val="1065AB"/>
                </a:solidFill>
              </a:rPr>
              <a:t>J</a:t>
            </a:r>
            <a:r>
              <a:rPr lang="en-US" sz="2200" dirty="0" err="1">
                <a:solidFill>
                  <a:srgbClr val="1065AB"/>
                </a:solidFill>
              </a:rPr>
              <a:t>asni</a:t>
            </a:r>
            <a:r>
              <a:rPr lang="en-US" sz="2200" dirty="0">
                <a:solidFill>
                  <a:srgbClr val="1065AB"/>
                </a:solidFill>
              </a:rPr>
              <a:t> in opredeljeni procesi odločanja</a:t>
            </a:r>
            <a:r>
              <a:rPr lang="en-US" sz="2200" dirty="0"/>
              <a:t>, ki pomagajo upravljati naročila in zaloge na podlagi izračunov in vnaprej določenih pravil.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2400" dirty="0"/>
              <a:t>P</a:t>
            </a:r>
            <a:r>
              <a:rPr lang="en-US" sz="2400" dirty="0" err="1"/>
              <a:t>otrebo</a:t>
            </a:r>
            <a:r>
              <a:rPr lang="en-US" sz="2400" dirty="0"/>
              <a:t> po </a:t>
            </a:r>
            <a:r>
              <a:rPr lang="en-US" sz="2400" dirty="0">
                <a:solidFill>
                  <a:srgbClr val="1065AB"/>
                </a:solidFill>
              </a:rPr>
              <a:t>predpostavki o stalnem in predvidljivem povpraševanju</a:t>
            </a:r>
            <a:r>
              <a:rPr lang="en-US" sz="2400" dirty="0"/>
              <a:t>, ki ne ustreza vedno dinamičnim in spremenljivim razmeram na trgu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N</a:t>
            </a:r>
            <a:r>
              <a:rPr lang="en-US" sz="2400" dirty="0">
                <a:solidFill>
                  <a:srgbClr val="1065AB"/>
                </a:solidFill>
              </a:rPr>
              <a:t>e upošteva spremenljivosti povpraševanja in tveganja v </a:t>
            </a:r>
            <a:r>
              <a:rPr lang="en-US" sz="2400" dirty="0" err="1"/>
              <a:t>oskrbovalni</a:t>
            </a:r>
            <a:r>
              <a:rPr lang="en-US" sz="2400" dirty="0"/>
              <a:t> verigi (npr. zamude pri dobavi, spremembe na trgu)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P</a:t>
            </a:r>
            <a:r>
              <a:rPr lang="en-US" sz="2400" dirty="0" err="1">
                <a:solidFill>
                  <a:srgbClr val="1065AB"/>
                </a:solidFill>
              </a:rPr>
              <a:t>omanjkanje</a:t>
            </a:r>
            <a:r>
              <a:rPr lang="en-US" sz="2400" dirty="0">
                <a:solidFill>
                  <a:srgbClr val="1065AB"/>
                </a:solidFill>
              </a:rPr>
              <a:t> prožnosti </a:t>
            </a:r>
            <a:r>
              <a:rPr lang="en-US" sz="2400" dirty="0"/>
              <a:t>pri odzivanju na hitre spremembe na trgu ali v </a:t>
            </a:r>
            <a:r>
              <a:rPr lang="en-US" sz="2400" dirty="0" err="1"/>
              <a:t>oskrbovalni</a:t>
            </a:r>
            <a:r>
              <a:rPr lang="en-US" sz="2400" dirty="0"/>
              <a:t> verigi, saj temeljijo na fiksnih parametrih in ne predvidevajo dinamičnega prilagajanja novim razmeram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EA13AD3-C503-8827-09DC-1F5CB6BF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7591C5-8DD0-9750-5E73-3603F9547D6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C7AB417-5308-6336-6201-C4227490379F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Načrtovanje distribucijskih </a:t>
            </a:r>
            <a:r>
              <a:rPr lang="pl-PL" dirty="0" err="1"/>
              <a:t>zahtev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10551674" cy="439209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DRP (načrtovanje distribucijskih zahtev) </a:t>
            </a:r>
            <a:r>
              <a:rPr lang="en-US" sz="2200" dirty="0"/>
              <a:t>- usklajevanje povpraševanja z ravnjo zalog na različnih lokacijah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>
                <a:solidFill>
                  <a:srgbClr val="1065AB"/>
                </a:solidFill>
              </a:rPr>
              <a:t>Namen </a:t>
            </a:r>
            <a:r>
              <a:rPr lang="en-US" sz="2200" dirty="0"/>
              <a:t>uporabe metode načrtovanja distribucijskega povpraševanja je zmanjšati zaloge v distribucijskem omrežju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Sistem DRP omogoča ocenjevanje razporedov dobave za vsako enoto zaloge </a:t>
            </a:r>
            <a:r>
              <a:rPr lang="en-US" sz="2200" dirty="0">
                <a:solidFill>
                  <a:srgbClr val="1065AB"/>
                </a:solidFill>
              </a:rPr>
              <a:t>(SKU</a:t>
            </a:r>
            <a:r>
              <a:rPr lang="en-US" sz="2200" dirty="0"/>
              <a:t>) na prodajna mesta. Potrebne so naslednje informacije:</a:t>
            </a:r>
          </a:p>
          <a:p>
            <a:pPr lvl="1" algn="just"/>
            <a:r>
              <a:rPr lang="en-US" sz="1800" dirty="0"/>
              <a:t>strukturo distribucijskega kanala, po katerem teče SKU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napovedovanje povpraševanja po posameznih kosih blaga na ravni prodajnega mesta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trenutna raven zaloge (zaloga na zalogi) za določeno SKU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ciljno raven varnostne zaloge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priporočeno količino za dopolnitev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 err="1"/>
              <a:t>oskrbovalni</a:t>
            </a:r>
            <a:r>
              <a:rPr lang="en-US" sz="1800" dirty="0"/>
              <a:t> rok za dopolnitev. 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Nugroho</a:t>
            </a:r>
            <a:r>
              <a:rPr lang="pl-PL" sz="1200" dirty="0">
                <a:solidFill>
                  <a:srgbClr val="7F7F7F"/>
                </a:solidFill>
              </a:rPr>
              <a:t>, 2019; </a:t>
            </a:r>
            <a:r>
              <a:rPr lang="pl-PL" sz="1200" dirty="0" err="1">
                <a:solidFill>
                  <a:srgbClr val="7F7F7F"/>
                </a:solidFill>
              </a:rPr>
              <a:t>Mukhsin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Sobirin</a:t>
            </a:r>
            <a:r>
              <a:rPr lang="pl-PL" sz="1200" dirty="0">
                <a:solidFill>
                  <a:srgbClr val="7F7F7F"/>
                </a:solidFill>
              </a:rPr>
              <a:t>, 2022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7014762-70C2-AA03-FAA4-101F2C8F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98FBE16-6249-B6F6-30FD-DDE6D45FD7F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5B56439-021F-8BAE-7FDB-A7D8F7CF424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Algoritem DRP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40" y="1481668"/>
            <a:ext cx="5220071" cy="224206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Predvidena zaloga (t) = (zaloga (t-1) + načrtovani prejem (t) + načrtovani prejem naročila(t) - bruto potreba (t))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zahtevo lahko izračunate z uporabo spodnje formulacije: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potreba (t) = (bruto potreba (t) + varnostna zaloga) - (načrtovani prejem (t) + predvideno na zalogi (t-1))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Ngatilah </a:t>
            </a:r>
            <a:r>
              <a:rPr lang="pl-PL" sz="1200" dirty="0">
                <a:solidFill>
                  <a:srgbClr val="7F7F7F"/>
                </a:solidFill>
              </a:rPr>
              <a:t>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/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033" y="920328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5082215"/>
            <a:ext cx="4531025" cy="87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Skupni stroški zalog in distribucije = stroški naročanja +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+ stroški skladiščenja + stroški dostave 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23" y="4559604"/>
            <a:ext cx="666750" cy="56134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78CD4D-91CF-19A9-7B93-6BD9A46FB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36DA05A-1981-BDB5-E2DC-2A96C67DCB7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8C0C160-81B6-7530-95F7-49A0EF1AAE59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 </a:t>
            </a:r>
            <a:r>
              <a:rPr lang="pl-PL" dirty="0"/>
              <a:t>in </a:t>
            </a:r>
            <a:r>
              <a:rPr lang="pl-PL" dirty="0" err="1"/>
              <a:t>slabosti </a:t>
            </a:r>
            <a:r>
              <a:rPr lang="pl-PL" dirty="0"/>
              <a:t>DRP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2200" dirty="0"/>
              <a:t>I</a:t>
            </a:r>
            <a:r>
              <a:rPr lang="en-US" sz="2200" dirty="0" err="1"/>
              <a:t>zboljšano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1065AB"/>
                </a:solidFill>
              </a:rPr>
              <a:t>usklajevanje v </a:t>
            </a:r>
            <a:r>
              <a:rPr lang="en-US" sz="2200" dirty="0" err="1">
                <a:solidFill>
                  <a:srgbClr val="1065AB"/>
                </a:solidFill>
              </a:rPr>
              <a:t>oskrbovalni</a:t>
            </a:r>
            <a:r>
              <a:rPr lang="en-US" sz="2200" dirty="0">
                <a:solidFill>
                  <a:srgbClr val="1065AB"/>
                </a:solidFill>
              </a:rPr>
              <a:t> verigi </a:t>
            </a:r>
            <a:r>
              <a:rPr lang="en-US" sz="2200" dirty="0"/>
              <a:t>z boljšim pretokom informacij in blaga od proizvajalca do potrošnika, kar vodi k učinkovitejši distribuciji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/>
              <a:t>V</a:t>
            </a:r>
            <a:r>
              <a:rPr lang="en-US" sz="2200" dirty="0" err="1"/>
              <a:t>ečja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1065AB"/>
                </a:solidFill>
              </a:rPr>
              <a:t>natančnost napovedovanja</a:t>
            </a:r>
            <a:r>
              <a:rPr lang="en-US" sz="2200" dirty="0"/>
              <a:t>, saj upošteva dejanske podatke o naročilih in ravni zalog v celotni verigi, kar pomaga optimizirati ravni zalog in zmanjšati stroške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/>
              <a:t>I</a:t>
            </a:r>
            <a:r>
              <a:rPr lang="en-US" sz="2200" dirty="0" err="1"/>
              <a:t>zboljšano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1065AB"/>
                </a:solidFill>
              </a:rPr>
              <a:t>razpoložljivost izdelkov</a:t>
            </a:r>
            <a:r>
              <a:rPr lang="en-US" sz="2200" dirty="0"/>
              <a:t>, saj zagotavlja, da so zaloge na mestih, kjer so najbolj potrebne, s čimer zmanjšuje tveganje pomanjkanja in izpadov proizvodnje</a:t>
            </a:r>
            <a:r>
              <a:rPr lang="pl-PL" sz="2200" dirty="0"/>
              <a:t>.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2400" dirty="0">
                <a:solidFill>
                  <a:srgbClr val="1065AB"/>
                </a:solidFill>
              </a:rPr>
              <a:t>Z</a:t>
            </a:r>
            <a:r>
              <a:rPr lang="en-US" sz="2400" dirty="0" err="1">
                <a:solidFill>
                  <a:srgbClr val="1065AB"/>
                </a:solidFill>
              </a:rPr>
              <a:t>apletenost</a:t>
            </a:r>
            <a:r>
              <a:rPr lang="en-US" sz="2400" dirty="0">
                <a:solidFill>
                  <a:srgbClr val="1065AB"/>
                </a:solidFill>
              </a:rPr>
              <a:t> izvajanja, </a:t>
            </a:r>
            <a:r>
              <a:rPr lang="en-US" sz="2400" dirty="0"/>
              <a:t>zlasti v velikih organizacijah z obsežnimi dobavnimi verigami, ki zahteva natančno načrtovanje in usklajevanje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V</a:t>
            </a:r>
            <a:r>
              <a:rPr lang="en-US" sz="2400" dirty="0" err="1">
                <a:solidFill>
                  <a:srgbClr val="1065AB"/>
                </a:solidFill>
              </a:rPr>
              <a:t>isoki</a:t>
            </a:r>
            <a:r>
              <a:rPr lang="en-US" sz="2400" dirty="0">
                <a:solidFill>
                  <a:srgbClr val="1065AB"/>
                </a:solidFill>
              </a:rPr>
              <a:t> začetni stroški, </a:t>
            </a:r>
            <a:r>
              <a:rPr lang="en-US" sz="2400" dirty="0"/>
              <a:t>povezani z nakupom programske in strojne opreme ter usposabljanjem zaposlenih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O</a:t>
            </a:r>
            <a:r>
              <a:rPr lang="en-US" sz="2400" dirty="0" err="1">
                <a:solidFill>
                  <a:srgbClr val="1065AB"/>
                </a:solidFill>
              </a:rPr>
              <a:t>dvisni</a:t>
            </a:r>
            <a:r>
              <a:rPr lang="en-US" sz="2400" dirty="0">
                <a:solidFill>
                  <a:srgbClr val="1065AB"/>
                </a:solidFill>
              </a:rPr>
              <a:t> od natančnosti in pravočasnosti vhodnih podatkov, </a:t>
            </a:r>
            <a:r>
              <a:rPr lang="en-US" sz="2400" dirty="0"/>
              <a:t>lahko netočnosti v podatkih povzročijo napake pri napovedovanju in načrtovanju, kar lahko na koncu povzroči prevelike ali nezadostne zaloge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0F640F-B89F-31AE-9A13-270972050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FD83D0-8183-B27A-4CD6-F1AA069C019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2514610-A3F8-FC60-6C15-2FAD1F63D71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Ekonomska količina </a:t>
            </a:r>
            <a:r>
              <a:rPr lang="pl-PL" dirty="0"/>
              <a:t>naročila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2" y="1735133"/>
            <a:ext cx="5002768" cy="257053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EOQ (Economic Order Quantity) </a:t>
            </a:r>
            <a:r>
              <a:rPr lang="en-US" sz="2200" dirty="0"/>
              <a:t>je matematični model, ki se uporablja za določitev optimalne količine naročila, ki zmanjšuje skupne stroške, povezane z naročanjem in hranjenjem zalog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Ta metoda je idealna za izdelke s stabilnim in predvidljivim povpraševanjem.</a:t>
            </a:r>
            <a:endParaRPr lang="pl-PL" sz="22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Davis et. al., 1984; Krzyżaniak, 2005; </a:t>
            </a:r>
            <a:r>
              <a:rPr lang="pl-PL" sz="1200" dirty="0" err="1">
                <a:solidFill>
                  <a:srgbClr val="7F7F7F"/>
                </a:solidFill>
              </a:rPr>
              <a:t>Muckstadt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 </a:t>
                </a:r>
                <a:r>
                  <a:rPr lang="pl-PL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EOQ: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𝐸𝑂𝑄</m:t>
                      </m:r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sz="1400" i="1" kern="10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 × 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- </a:t>
                </a:r>
                <a:r>
                  <a:rPr lang="en-US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pričakovano povpraševanje v daljšem časovnem obdobju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skladiščenja - nakup ene serije, neodvisno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zaradi svoje velikosti,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strošek vzdrževanja ene enote določenega izdelka na zalogi v določenem časovnem obdobju, ki je najpogosteje opredeljen kot določen del nabavne cene in zato: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×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- nakupna cena,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odstotek stroškov vzdrževanja v nakupni ceni.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blipFill>
                <a:blip r:embed="rId2"/>
                <a:stretch>
                  <a:fillRect l="-337" b="-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676099" y="5117236"/>
            <a:ext cx="48176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EOQ = SQRT((2*[pričakovano povpraševanje]*[</a:t>
            </a:r>
            <a:r>
              <a:rPr lang="en-US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strošek kopičenja zalog]</a:t>
            </a: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)/[</a:t>
            </a:r>
            <a:r>
              <a:rPr lang="en-US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strošek vzdrževanja ene enote</a:t>
            </a: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F3E00A5-07EE-3903-5574-8CDE65F71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68CC670-896D-5B9C-9F80-B35A1AFCC4E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CE6AFFB-D390-A10A-9B76-8686AD7AE9FE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Ekonomska količina </a:t>
            </a:r>
            <a:r>
              <a:rPr lang="pl-PL" dirty="0"/>
              <a:t>naročila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pPr algn="just"/>
            <a:r>
              <a:rPr lang="sl-SI" sz="2400" dirty="0"/>
              <a:t>Z</a:t>
            </a:r>
            <a:r>
              <a:rPr lang="en-US" sz="2400" dirty="0" err="1"/>
              <a:t>manjšanje</a:t>
            </a:r>
            <a:r>
              <a:rPr lang="en-US" sz="2400" dirty="0"/>
              <a:t> skupnih stroškov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V</a:t>
            </a:r>
            <a:r>
              <a:rPr lang="en-US" sz="2400" dirty="0" err="1"/>
              <a:t>ečja</a:t>
            </a:r>
            <a:r>
              <a:rPr lang="en-US" sz="2400" dirty="0"/>
              <a:t> učinkovitost delovanja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P</a:t>
            </a:r>
            <a:r>
              <a:rPr lang="en-US" sz="2400" dirty="0" err="1"/>
              <a:t>oenostavitev</a:t>
            </a:r>
            <a:r>
              <a:rPr lang="en-US" sz="2400" dirty="0"/>
              <a:t> postopka odločanja pri upravljanju zalog</a:t>
            </a:r>
            <a:r>
              <a:rPr lang="pl-PL" sz="2400" dirty="0"/>
              <a:t>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2400" dirty="0"/>
              <a:t>P</a:t>
            </a:r>
            <a:r>
              <a:rPr lang="en-US" sz="2400" dirty="0" err="1"/>
              <a:t>otrebo</a:t>
            </a:r>
            <a:r>
              <a:rPr lang="en-US" sz="2400" dirty="0"/>
              <a:t> po predpostavki o stalnem povpraševanju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P</a:t>
            </a:r>
            <a:r>
              <a:rPr lang="en-US" sz="2400" dirty="0" err="1"/>
              <a:t>otrebo</a:t>
            </a:r>
            <a:r>
              <a:rPr lang="en-US" sz="2400" dirty="0"/>
              <a:t> po predpostavki o fiksnih stroških naročanja in posedovanja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P</a:t>
            </a:r>
            <a:r>
              <a:rPr lang="en-US" sz="2400" dirty="0" err="1"/>
              <a:t>omanjkanje</a:t>
            </a:r>
            <a:r>
              <a:rPr lang="en-US" sz="2400" dirty="0"/>
              <a:t> prožnosti pri odzivanju na spremembe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50E9A0-6258-4119-AA92-36FFA8B97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E09541E-BC95-4B92-575E-15F10CD6606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DEC9ECA-0616-4464-1251-8C6E0178342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Orodje Solver za reševanje problemov optimizacije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je dodatek za Microsoft Excel, ki se uporablja za napredno analizo in reševanje problemov optimizacije</a:t>
            </a:r>
            <a:r>
              <a:rPr lang="pl-PL" sz="3200" dirty="0"/>
              <a:t>;</a:t>
            </a:r>
          </a:p>
          <a:p>
            <a:pPr algn="just"/>
            <a:r>
              <a:rPr lang="en-US" sz="3200" dirty="0"/>
              <a:t>Uporabnikom omogoča opredelitev več spremenljivk, omejitev in ciljev, nato pa z različnimi matematičnimi metodami poišče optimalne rešitve</a:t>
            </a:r>
            <a:r>
              <a:rPr lang="pl-PL" sz="3200" dirty="0"/>
              <a:t>;</a:t>
            </a:r>
          </a:p>
          <a:p>
            <a:pPr lvl="1" algn="just"/>
            <a:r>
              <a:rPr lang="en-US" sz="2800" dirty="0"/>
              <a:t>Optimizacijski model je sestavljen iz treh elementov:</a:t>
            </a:r>
          </a:p>
          <a:p>
            <a:pPr lvl="2" algn="just"/>
            <a:r>
              <a:rPr lang="en-US" dirty="0"/>
              <a:t>ciljne celice (ciljna funkcija)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en-US" dirty="0"/>
              <a:t>celice spremenljivk (spremenljivke za odločanje)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en-US" dirty="0"/>
              <a:t>omejitvene celice</a:t>
            </a:r>
            <a:r>
              <a:rPr lang="pl-PL" dirty="0"/>
              <a:t>.</a:t>
            </a:r>
            <a:endParaRPr lang="en-US" dirty="0"/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4AC23B5-9B2C-1D4D-874C-DF34BB8E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3BCB209-2B26-82C2-F667-D624BBAC915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A6D89E6-E270-531A-51FC-D7F87E2158F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Bomba &amp; Kwiecień, 2012, Mason, 2013; MacDonald, 1995; Mason, 2012; Baj-Rogowska, 2013</a:t>
            </a:r>
          </a:p>
        </p:txBody>
      </p:sp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Optimizacija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Optimizacija </a:t>
            </a:r>
            <a:r>
              <a:rPr lang="en-US" dirty="0"/>
              <a:t>v logistiki je proces iskanja najučinkovitejšega načina organiziranja pretoka blaga, informacij in virov v </a:t>
            </a:r>
            <a:r>
              <a:rPr lang="en-US" dirty="0" err="1"/>
              <a:t>celotni</a:t>
            </a:r>
            <a:r>
              <a:rPr lang="en-US" dirty="0"/>
              <a:t> </a:t>
            </a:r>
            <a:r>
              <a:rPr lang="en-US" dirty="0" err="1"/>
              <a:t>oskrbovalni</a:t>
            </a:r>
            <a:r>
              <a:rPr lang="en-US" dirty="0"/>
              <a:t> verigi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Cilj optimizacije v logistiki je izboljšati različne vidike dejavnosti, kot so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skrajšanje časa pretoka blaga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optimizacija stroškov prevoza, skladiščenja in rokovanja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izboljšanje kakovosti logističnih storitev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večja prožnost in odzivnost na spremembe v povpraševanju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zmanjšanje ravni zalog ob hkratnem zagotavljanju neprekinjene oskrbe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boljše upravljanje skladiščnega prostora in prevoznih sredstev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integracijo in avtomatizacijo logističnih procesov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Reszka, 2012; </a:t>
            </a:r>
            <a:r>
              <a:rPr lang="da-DK" sz="1200" dirty="0">
                <a:solidFill>
                  <a:srgbClr val="7F7F7F"/>
                </a:solidFill>
              </a:rPr>
              <a:t>Antoniuk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Gupta et al., 2022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Kauf &amp; Tłuczak, 2016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Konarzewska et al., </a:t>
            </a:r>
            <a:r>
              <a:rPr lang="pl-PL" sz="1200" dirty="0">
                <a:solidFill>
                  <a:srgbClr val="7F7F7F"/>
                </a:solidFill>
              </a:rPr>
              <a:t>2020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4218B4D-A1F7-82AA-088C-2D3BE9A5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9ABBEAF-6055-548C-48CC-AEC9250278A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D9D3B54-26EC-1978-34C7-205C72B90311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275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Orodje Solver za reševanje problemov optimizacije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uporabniku omogoča, da izbere ustrezno metodo glede na značilnosti problema, ki ga je treba rešiti. Glavne metode vključujejo:</a:t>
            </a:r>
          </a:p>
          <a:p>
            <a:pPr lvl="1" algn="just"/>
            <a:r>
              <a:rPr lang="en-US" sz="2800" dirty="0"/>
              <a:t>Simplex metoda (Simplex LP)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Metoda GRG (Generalized Reduced Gradient)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Evolucijska metoda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Celoštevilske omejitve.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Baj-Rogowska, 2013; </a:t>
            </a:r>
            <a:r>
              <a:rPr lang="pl-PL" sz="1200" dirty="0" err="1">
                <a:solidFill>
                  <a:srgbClr val="7F7F7F"/>
                </a:solidFill>
              </a:rPr>
              <a:t>Delgado-Aguilar </a:t>
            </a:r>
            <a:r>
              <a:rPr lang="pl-PL" sz="1200" dirty="0">
                <a:solidFill>
                  <a:srgbClr val="7F7F7F"/>
                </a:solidFill>
              </a:rPr>
              <a:t>et al., 2018;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76A576B-C25E-F1FB-E8CF-F55BADDB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590F352-CEBE-CCE1-A2D0-3B8CDB2BD12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E83C3E6-A7A2-9215-277B-417B307E386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Optimizacija uporabe skladiščnega prostora - primer uporabe orodja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Družba Alfa ima skladišče s skupno površino 10.000 m², v katerem je treba skladiščiti tri vrste izdelkov: A, B in C. Vsak od teh izdelkov ima drugačne zahteve glede skladiščnega prostora, ima svoje posebne varnostne zaloge in ustvarja različen dobiček na enoto izdelka</a:t>
            </a:r>
            <a:r>
              <a:rPr lang="pl-PL" dirty="0"/>
              <a:t>:</a:t>
            </a:r>
          </a:p>
          <a:p>
            <a:pPr lvl="1" algn="just"/>
            <a:r>
              <a:rPr lang="en-US" sz="2000" dirty="0"/>
              <a:t>izdelek A: zahteva 14 m² na enoto, varnostna zaloga je 40 kosov, ustvarja dobiček 30 EUR</a:t>
            </a:r>
            <a:r>
              <a:rPr lang="pl-PL" sz="2000" dirty="0"/>
              <a:t>;</a:t>
            </a:r>
            <a:endParaRPr lang="en-US" sz="2000" dirty="0"/>
          </a:p>
          <a:p>
            <a:pPr lvl="1" algn="just"/>
            <a:r>
              <a:rPr lang="en-US" sz="2000" dirty="0"/>
              <a:t>izdelek B: zahteva 12 m² na enoto, varnostna zaloga je 60 kosov, ustvarja dobiček v višini 32 EUR</a:t>
            </a:r>
            <a:r>
              <a:rPr lang="pl-PL" sz="2000" dirty="0"/>
              <a:t>;</a:t>
            </a:r>
            <a:endParaRPr lang="en-US" sz="2000" dirty="0"/>
          </a:p>
          <a:p>
            <a:pPr lvl="1" algn="just"/>
            <a:r>
              <a:rPr lang="en-US" sz="2000" dirty="0"/>
              <a:t>izdelek C: zahteva 18 m² na enoto, varnostna zaloga je 90 kosov, ustvarja dobiček 23 </a:t>
            </a:r>
            <a:r>
              <a:rPr lang="pl-PL" sz="2000" dirty="0"/>
              <a:t>EUR.</a:t>
            </a:r>
            <a:endParaRPr lang="en-US" sz="2000" dirty="0"/>
          </a:p>
          <a:p>
            <a:pPr algn="just"/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B503AA4-A31E-7B84-6111-6B5A36B5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9478203-851E-6682-7EED-2E62662B7AA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5CED20E-D7F0-383C-74D9-4B38EC80220A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Optimizacija uporabe skladiščnega prostora - primer uporabe orodja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Izdelki A, B in C so namenjeni na trge X, Y in Z. Skupno povpraševanje po vseh izdelkih na trgih je:</a:t>
            </a:r>
          </a:p>
          <a:p>
            <a:pPr lvl="1" algn="just"/>
            <a:r>
              <a:rPr lang="en-US" dirty="0"/>
              <a:t>trg X: 220 kosov.</a:t>
            </a:r>
          </a:p>
          <a:p>
            <a:pPr lvl="1" algn="just"/>
            <a:r>
              <a:rPr lang="en-US" dirty="0"/>
              <a:t>trg Y: 230 kosov.</a:t>
            </a:r>
          </a:p>
          <a:p>
            <a:pPr lvl="1" algn="just"/>
            <a:r>
              <a:rPr lang="en-US" dirty="0"/>
              <a:t>trg X: 332 kosov.</a:t>
            </a:r>
          </a:p>
          <a:p>
            <a:pPr algn="just"/>
            <a:r>
              <a:rPr lang="en-US" b="1" dirty="0"/>
              <a:t>Koliko enot vsakega izdelka je treba hraniti v skladišču, da bi povečali skupni dobiček od uporabljenega skladiščnega prostora, ne da bi presegli skupni razpoložljivi skladiščni prostor, ob predpostavki, da Alfa zadovolji vse povpraševanje?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381DFB-7356-A64B-C369-EFA2D86E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0FE1B72-636E-E25E-E0A4-937FEC36F57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01ABB66-206D-7F7F-6DF8-1696433B731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F5A24E2-0264-5B7F-52B0-C4631AE735E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Optimizacija uporabe skladiščnega prostora - primer uporabe orodja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Rešitev:</a:t>
            </a:r>
          </a:p>
          <a:p>
            <a:pPr lvl="1" algn="just"/>
            <a:r>
              <a:rPr lang="en-US" sz="2800" dirty="0"/>
              <a:t>Ciljna funkcija: maksimiranje skupnega dobička od izdelkov.</a:t>
            </a:r>
            <a:endParaRPr lang="pl-PL" sz="2800" dirty="0"/>
          </a:p>
          <a:p>
            <a:pPr lvl="1" algn="just"/>
            <a:endParaRPr lang="en-US" sz="2800" dirty="0"/>
          </a:p>
          <a:p>
            <a:pPr lvl="1" algn="just"/>
            <a:r>
              <a:rPr lang="en-US" sz="2800" dirty="0"/>
              <a:t>Omejitev: velikost skladiščnega prostora, skladiščni prostor za enoto izdelka, obseg povpraševanja na trgu.</a:t>
            </a:r>
            <a:endParaRPr lang="pl-PL" sz="2800" dirty="0"/>
          </a:p>
          <a:p>
            <a:pPr algn="just"/>
            <a:endParaRPr lang="pl-PL" sz="3200" b="1" dirty="0"/>
          </a:p>
          <a:p>
            <a:pPr algn="just"/>
            <a:r>
              <a:rPr lang="pl-PL" sz="3200" b="1" dirty="0"/>
              <a:t>Podatke </a:t>
            </a:r>
            <a:r>
              <a:rPr lang="pl-PL" sz="3200" b="1" dirty="0" err="1"/>
              <a:t>vnesite </a:t>
            </a:r>
            <a:r>
              <a:rPr lang="pl-PL" sz="3200" b="1" dirty="0"/>
              <a:t>v </a:t>
            </a:r>
            <a:r>
              <a:rPr lang="pl-PL" sz="3200" b="1" dirty="0" err="1"/>
              <a:t>list </a:t>
            </a:r>
            <a:r>
              <a:rPr lang="pl-PL" sz="3200" b="1" dirty="0"/>
              <a:t>MS Excel in z </a:t>
            </a:r>
            <a:r>
              <a:rPr lang="pl-PL" sz="3200" b="1" dirty="0" err="1"/>
              <a:t>orodjem Solver izračunajte, </a:t>
            </a:r>
            <a:r>
              <a:rPr lang="en-US" sz="3200" b="1" dirty="0"/>
              <a:t>koliko enot vsakega izdelka je treba hraniti v skladišču.</a:t>
            </a:r>
            <a:endParaRPr lang="pl-PL" sz="3200" b="1" dirty="0"/>
          </a:p>
          <a:p>
            <a:pPr marL="457200" lvl="1" indent="0" algn="just">
              <a:buNone/>
            </a:pPr>
            <a:endParaRPr lang="en-US" sz="2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04" y="5555110"/>
            <a:ext cx="811735" cy="7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5669582" y="5435878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94CA3AF-7914-F1E6-C30C-94605E7E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5E3686E-044A-154B-1237-CA04CDCFDEDE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51437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Optimizacija v logistiki je proces iskanja najučinkovitejšega načina organiziranja pretoka blaga, informacij in virov v </a:t>
            </a:r>
            <a:r>
              <a:rPr lang="en-US" sz="2000" dirty="0" err="1"/>
              <a:t>celotni</a:t>
            </a:r>
            <a:r>
              <a:rPr lang="en-US" sz="2000" dirty="0"/>
              <a:t>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V okviru oskrbovalne verige ima skladišče izjemno pomembno vlogo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Upravljanje zalog v </a:t>
            </a:r>
            <a:r>
              <a:rPr lang="en-US" sz="2000" dirty="0" err="1"/>
              <a:t>oskrbovalni</a:t>
            </a:r>
            <a:r>
              <a:rPr lang="en-US" sz="2000" dirty="0"/>
              <a:t> verigi je ključni element, ki zagotavlja tekoče poslovanje, zmanjšanje stroškov in zadovoljstvo strank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DRP - usklajuje povpraševanje s stopnjami zalog na različnih lokacijah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EOQ je matematični model, ki se uporablja za določitev optimalne količine naročila, ki zmanjšuje skupne stroške, povezane z naročanjem in hranjenjem zalog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 err="1"/>
              <a:t>Solver </a:t>
            </a:r>
            <a:r>
              <a:rPr lang="en-US" sz="2000" dirty="0"/>
              <a:t>uporabnikom omogoča, da opredelijo več spremenljivk, omejitev in ciljev, nato pa z različnimi matematičnimi metodami poišče optimalne rešitve</a:t>
            </a:r>
            <a:r>
              <a:rPr lang="pl-PL" sz="20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746EE5F-4A5F-9B67-4391-3B984BBB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A30E2E3-197F-F0C0-8839-90C6450E40A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EAB46AB-57F9-7A7B-D59A-47CBF2964F8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720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959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Katarzyna Grzybowska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Ragin-Skorecka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Siemieniak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Piotr Cyplik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Jędrzej Jankowski-Guzy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Adrianna Toboła-Walaszczyk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71144C4-5BAD-C12F-C752-5C57C271D56A}"/>
              </a:ext>
            </a:extLst>
          </p:cNvPr>
          <p:cNvSpPr txBox="1"/>
          <p:nvPr/>
        </p:nvSpPr>
        <p:spPr>
          <a:xfrm>
            <a:off x="6450106" y="6219908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C1D2CC-7927-7B07-F2C4-D6A25107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498" y="6189910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8B5A804-9DB4-5138-F3FB-D883781A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1F0E97-137D-2297-44B6-FCD148511D8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3BE9841-827D-1634-D78A-2F36B145576D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8552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Logistični optimizacijski </a:t>
            </a:r>
            <a:r>
              <a:rPr lang="pl-PL" dirty="0"/>
              <a:t>modeli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/>
              <a:t>N</a:t>
            </a:r>
            <a:r>
              <a:rPr lang="en-US" dirty="0" err="1"/>
              <a:t>ačrtovanje</a:t>
            </a:r>
            <a:r>
              <a:rPr lang="en-US" dirty="0"/>
              <a:t> distribucijskega omrežja (določanje lokacij distribucijskih centrov)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/>
              <a:t>N</a:t>
            </a:r>
            <a:r>
              <a:rPr lang="en-US" dirty="0" err="1"/>
              <a:t>ačrtovanje</a:t>
            </a:r>
            <a:r>
              <a:rPr lang="en-US" dirty="0"/>
              <a:t> transportnih sistemov (optimizacija transportnih nalog, zmanjševanje praznih voženj, določanje dobavnih poti)</a:t>
            </a:r>
            <a:r>
              <a:rPr lang="pl-PL" dirty="0"/>
              <a:t>;</a:t>
            </a:r>
          </a:p>
          <a:p>
            <a:pPr algn="just"/>
            <a:r>
              <a:rPr lang="sl-SI" dirty="0"/>
              <a:t>U</a:t>
            </a:r>
            <a:r>
              <a:rPr lang="en-US" dirty="0" err="1"/>
              <a:t>pravljanje</a:t>
            </a:r>
            <a:r>
              <a:rPr lang="en-US" dirty="0"/>
              <a:t> zalog (razporejanje zalog, ocenjevanje njihove velikosti, določanje rokov za oddajo naročil)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/>
              <a:t>N</a:t>
            </a:r>
            <a:r>
              <a:rPr lang="en-US" dirty="0" err="1"/>
              <a:t>ačrtovanje</a:t>
            </a:r>
            <a:r>
              <a:rPr lang="en-US" dirty="0"/>
              <a:t> in vodenje dejavnosti v skladišču (čim večja učinkovitost skladiščnega prostora)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Powers</a:t>
            </a:r>
            <a:r>
              <a:rPr lang="pl-PL" sz="1200" dirty="0">
                <a:solidFill>
                  <a:srgbClr val="7F7F7F"/>
                </a:solidFill>
              </a:rPr>
              <a:t>, 1989; Smyk, 2023; Tylicki &amp; Bartol, 2017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72E552-A534-52DE-9465-E40673E2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2128399-2370-8188-45F3-E4B01ECF7CA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40C8A82-23E4-EA98-5EC1-A7BF4C49D02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Metode optimizacije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Glavna klasifikacija metod </a:t>
            </a:r>
            <a:r>
              <a:rPr lang="pl-PL" dirty="0" err="1"/>
              <a:t>optimizacije </a:t>
            </a:r>
            <a:r>
              <a:rPr lang="en-US" dirty="0"/>
              <a:t>temelji na vrsti optimizacijske naloge, ki jo je treba </a:t>
            </a:r>
            <a:r>
              <a:rPr lang="pl-PL" dirty="0"/>
              <a:t>rešiti</a:t>
            </a:r>
            <a:r>
              <a:rPr lang="en-US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nb-NO" sz="1200" dirty="0">
                <a:solidFill>
                  <a:srgbClr val="7F7F7F"/>
                </a:solidFill>
              </a:rPr>
              <a:t>Jayarathna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nb-NO" sz="1200" dirty="0">
                <a:solidFill>
                  <a:srgbClr val="7F7F7F"/>
                </a:solidFill>
              </a:rPr>
              <a:t>Kusiak et al.,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/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908B5396-44FF-95D1-34FB-F35044AF1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780D70B-4B97-8821-96C7-74A620234AC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E157A3C-C460-A77F-021B-41A1A192D365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Vloga skladišča v oskrbovalni verigi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Skladišče </a:t>
            </a:r>
            <a:r>
              <a:rPr lang="en-US" dirty="0"/>
              <a:t>je namenjeno skladiščenju materialnih dobrin v določenem prostoru skladiščne stavbe, v skladu z uveljavljeno tehnologijo, opremljeno z ustreznimi napravami in tehničnimi sredstvi, ki ga upravlja in oskrbuje ekipa ljudi, opremljenih s potrebnimi znanji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V okviru oskrbovalne verige ima skladišče izjemno pomembno vlogo, saj je ključno središče za usklajevanje in skladiščenje blaga, kar je bistveno za zagotavljanje nemotenega pretoka izdelkov od proizvajalcev do potrošnikov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Gołembska, 1999; Miszewski, 2019; </a:t>
            </a:r>
            <a:r>
              <a:rPr lang="da-DK" sz="1200" dirty="0">
                <a:solidFill>
                  <a:srgbClr val="7F7F7F"/>
                </a:solidFill>
              </a:rPr>
              <a:t>Gu et al., 2007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Mason et al., 2003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Ramaa et al.,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09AA4B3-A110-9F07-707E-38474F53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0B463F0-B1CD-8236-5311-05C92F00B0D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EA124AD-CEDA-8E99-911C-2A85AADD695A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8354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Pri izračunu skladiščnega prostora je treba upoštevati njegove različne vrste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 </a:t>
            </a:r>
            <a:r>
              <a:rPr lang="pl-PL" sz="1200" dirty="0">
                <a:solidFill>
                  <a:srgbClr val="7F7F7F"/>
                </a:solidFill>
              </a:rPr>
              <a:t>et al.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FAF8E-37FF-143F-36B3-66B6249F0C58}"/>
              </a:ext>
            </a:extLst>
          </p:cNvPr>
          <p:cNvGraphicFramePr/>
          <p:nvPr/>
        </p:nvGraphicFramePr>
        <p:xfrm>
          <a:off x="3582723" y="2121764"/>
          <a:ext cx="6375791" cy="371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76099" y="6136979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Razdelitev skladiščnega prostora</a:t>
            </a:r>
            <a:endParaRPr lang="pl-PL" sz="11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9A737E-0E18-2D39-1617-FA36E1B09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9ACB16D-8929-431E-1C23-26ED2D005B8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ED8ACD4-4FA7-B490-37F5-249C60F9F2D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1253"/>
            <a:ext cx="10515600" cy="367625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Velikost in oblika skladišča sta odvisni od naslednjih spremenljivk:</a:t>
            </a:r>
          </a:p>
          <a:p>
            <a:pPr lvl="1" algn="just"/>
            <a:r>
              <a:rPr lang="en-US" dirty="0"/>
              <a:t>vrste, število in dimenzije delovnih mest, na katerih se opravljajo skladiščne dejavnosti na območju sprejema in odpreme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dimenzije in količine polj za shranjevanje na območju za shranjevanje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dimenzije in količine površin za odlaganje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parametre vrstic polic in število stolpcev v vrsticah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širino delovnega hodnika za izbrani viličar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širino komunikacijskih poti za opremo in </a:t>
            </a:r>
            <a:r>
              <a:rPr lang="en-US" dirty="0" err="1"/>
              <a:t>osebje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 </a:t>
            </a:r>
            <a:r>
              <a:rPr lang="pl-PL" sz="1200" dirty="0">
                <a:solidFill>
                  <a:srgbClr val="7F7F7F"/>
                </a:solidFill>
              </a:rPr>
              <a:t>et al. 2017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88F2A0D-CD85-7099-7B54-BB8E69F1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4A3B245-77AA-8EB5-B5BA-D753803CACD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7009F38-E308-8DCC-C2A2-E9275457E0B2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029"/>
            <a:ext cx="4896776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Skupno površino skladišča S lahko izrazimo s formulo: 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en-US" sz="2400" dirty="0"/>
              <a:t>S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d</a:t>
            </a:r>
            <a:r>
              <a:rPr lang="en-US" sz="2400" dirty="0"/>
              <a:t> + f</a:t>
            </a:r>
            <a:r>
              <a:rPr lang="en-US" sz="2400" baseline="-25000" dirty="0"/>
              <a:t>a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s</a:t>
            </a:r>
            <a:r>
              <a:rPr lang="en-US" sz="2400" dirty="0"/>
              <a:t> - območje shranjevanja</a:t>
            </a:r>
            <a:endParaRPr lang="pl-PL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- pomožno območje</a:t>
            </a:r>
            <a:endParaRPr lang="pl-PL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- območje, namenjeno sprejemanju, razvrščanju in odpremi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[območje shranjevanja] + [pomožno območje] = </a:t>
            </a:r>
            <a:b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[skladiščni prostor]+ [prostor, namenjen sprejemu, sortiranju in odpremi materiala]+ [prostor, ki ga zasedajo prehodi in dovozi]+ [upravni in socialni prostor]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1E7B137-99AB-498F-12C8-49798A43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29A7D55-F882-4820-BD65-B85EAABD977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F796D98-070D-8D5F-5172-5EB21752774E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1B32E-6475-4653-A28B-8CE1F5195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6679</Words>
  <Application>Microsoft Office PowerPoint</Application>
  <PresentationFormat>Panoramiczny</PresentationFormat>
  <Paragraphs>459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46" baseType="lpstr">
      <vt:lpstr>Aptos</vt:lpstr>
      <vt:lpstr>Arial</vt:lpstr>
      <vt:lpstr>Calibri</vt:lpstr>
      <vt:lpstr>Cambria Math</vt:lpstr>
      <vt:lpstr>Symbol</vt:lpstr>
      <vt:lpstr>Tahoma</vt:lpstr>
      <vt:lpstr>Times New Roman</vt:lpstr>
      <vt:lpstr>Wingdings</vt:lpstr>
      <vt:lpstr>Motyw pakietu Office</vt:lpstr>
      <vt:lpstr>1_Motyw pakietu Office</vt:lpstr>
      <vt:lpstr>Napredna uporaba preglednic za analizo logističnih podatkov</vt:lpstr>
      <vt:lpstr>Agenda</vt:lpstr>
      <vt:lpstr>Optimizacija</vt:lpstr>
      <vt:lpstr>Logistični optimizacijski modeli </vt:lpstr>
      <vt:lpstr>Metode optimizacije</vt:lpstr>
      <vt:lpstr>Vloga skladišča v oskrbovalni verigi</vt:lpstr>
      <vt:lpstr>Skladiščni prostori</vt:lpstr>
      <vt:lpstr>Skladiščni prostori</vt:lpstr>
      <vt:lpstr>Skladiščni prostori</vt:lpstr>
      <vt:lpstr>Prostor za skladiščenje v skladišču</vt:lpstr>
      <vt:lpstr>Prostor za skladiščenje v skladišču</vt:lpstr>
      <vt:lpstr>Prostor za skladiščenje v skladišču</vt:lpstr>
      <vt:lpstr>Prostor za skladiščenje v skladišču</vt:lpstr>
      <vt:lpstr>Prostor za skladiščenje v skladišču</vt:lpstr>
      <vt:lpstr>Izbrane metode upravljanja zalog v oskrbovalni verigi</vt:lpstr>
      <vt:lpstr>Izračun varnostnih zalog</vt:lpstr>
      <vt:lpstr>Izračun varnostnih zalog</vt:lpstr>
      <vt:lpstr>Izračun varnostnih zalog</vt:lpstr>
      <vt:lpstr>Skladiščni prostori</vt:lpstr>
      <vt:lpstr>Stroški vzdrževanja varnostnih zalog</vt:lpstr>
      <vt:lpstr>Skladiščni prostori</vt:lpstr>
      <vt:lpstr>Stroški vzdrževanja varnostnih zalog</vt:lpstr>
      <vt:lpstr>Prednosti in slabosti klasičnega koncepta upravljanja zalog</vt:lpstr>
      <vt:lpstr>Načrtovanje distribucijskih zahtev</vt:lpstr>
      <vt:lpstr>Algoritem DRP </vt:lpstr>
      <vt:lpstr>Prednosti in slabosti DRP</vt:lpstr>
      <vt:lpstr>Ekonomska količina naročila</vt:lpstr>
      <vt:lpstr>Ekonomska količina naročila</vt:lpstr>
      <vt:lpstr>Orodje Solver za reševanje problemov optimizacije</vt:lpstr>
      <vt:lpstr>Orodje Solver za reševanje problemov optimizacije</vt:lpstr>
      <vt:lpstr>Optimizacija uporabe skladiščnega prostora - primer uporabe orodja Solver</vt:lpstr>
      <vt:lpstr>Optimizacija uporabe skladiščnega prostora - primer uporabe orodja Solver</vt:lpstr>
      <vt:lpstr>Optimizacija uporabe skladiščnega prostora - primer uporabe orodja Solver</vt:lpstr>
      <vt:lpstr>Povzetek</vt:lpstr>
      <vt:lpstr>Avtorji:  Katarzyna Grzybowska Katarzyna Ragin-Skorecka Katarzyna Siemieniak Piotr Cyplik Michał Adamczak Jędrzej Jankowski-Guzy Adrianna Toboła-Walaszczyk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KRS</cp:lastModifiedBy>
  <cp:revision>87</cp:revision>
  <dcterms:created xsi:type="dcterms:W3CDTF">2023-07-06T12:09:08Z</dcterms:created>
  <dcterms:modified xsi:type="dcterms:W3CDTF">2025-10-28T10:45:10Z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