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70" r:id="rId10"/>
    <p:sldId id="261" r:id="rId11"/>
    <p:sldId id="272" r:id="rId12"/>
    <p:sldId id="281" r:id="rId13"/>
    <p:sldId id="273" r:id="rId14"/>
    <p:sldId id="282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66" r:id="rId24"/>
    <p:sldId id="334" r:id="rId25"/>
    <p:sldId id="26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0FE6A-9543-50AD-386A-5B3C43F5DF03}" v="2" dt="2025-10-16T07:00:3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Cyplik" userId="S::piotr.cyplik@put.poznan.pl::21bb8c41-e480-4f34-92de-aa52479c6f55" providerId="AD" clId="Web-{48F0FE6A-9543-50AD-386A-5B3C43F5DF03}"/>
    <pc:docChg chg="modSld">
      <pc:chgData name="Piotr Cyplik" userId="S::piotr.cyplik@put.poznan.pl::21bb8c41-e480-4f34-92de-aa52479c6f55" providerId="AD" clId="Web-{48F0FE6A-9543-50AD-386A-5B3C43F5DF03}" dt="2025-10-16T07:00:36.629" v="0" actId="20577"/>
      <pc:docMkLst>
        <pc:docMk/>
      </pc:docMkLst>
      <pc:sldChg chg="modSp">
        <pc:chgData name="Piotr Cyplik" userId="S::piotr.cyplik@put.poznan.pl::21bb8c41-e480-4f34-92de-aa52479c6f55" providerId="AD" clId="Web-{48F0FE6A-9543-50AD-386A-5B3C43F5DF03}" dt="2025-10-16T07:00:36.629" v="0" actId="20577"/>
        <pc:sldMkLst>
          <pc:docMk/>
          <pc:sldMk cId="2920479427" sldId="256"/>
        </pc:sldMkLst>
        <pc:spChg chg="mod">
          <ac:chgData name="Piotr Cyplik" userId="S::piotr.cyplik@put.poznan.pl::21bb8c41-e480-4f34-92de-aa52479c6f55" providerId="AD" clId="Web-{48F0FE6A-9543-50AD-386A-5B3C43F5DF03}" dt="2025-10-16T07:00:36.629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CE305E-2B72-6A39-7354-A44FEB50FB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0180796B-78AC-51C0-50E4-9E8D4FF3B6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3" y="2195673"/>
            <a:ext cx="526395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Zrozumienie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interpretacja danych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84C6C31-0C38-84E6-A694-A17637ED2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16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5A923C7C-798A-E948-3639-72F9BA78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data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„</a:t>
            </a:r>
            <a:r>
              <a:rPr lang="pl-PL" sz="2000" dirty="0"/>
              <a:t>dane, których skala, dystrybucja, różnorodność i/lub terminowość wymagają użycia nowych </a:t>
            </a:r>
            <a:r>
              <a:rPr lang="pl-PL" sz="2000" dirty="0" err="1"/>
              <a:t>architektur</a:t>
            </a:r>
            <a:r>
              <a:rPr lang="pl-PL" sz="2000" dirty="0"/>
              <a:t> technicznych i analiz, aby umożliwić wgląd, który odblokowuje nowe źródła wartości biznesowej</a:t>
            </a:r>
            <a:r>
              <a:rPr lang="hr-HR" sz="2000" dirty="0"/>
              <a:t>” (McKinsey Global Institute, 2011)</a:t>
            </a:r>
          </a:p>
          <a:p>
            <a:r>
              <a:rPr lang="hr-HR" sz="2000" dirty="0"/>
              <a:t>3V Big data: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objętość </a:t>
            </a:r>
            <a:r>
              <a:rPr lang="pl-PL" sz="1600" dirty="0"/>
              <a:t>(składająca się z ogromnych ilości danych),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prędkość </a:t>
            </a:r>
            <a:r>
              <a:rPr lang="pl-PL" sz="1600" dirty="0"/>
              <a:t>(tworzona w czasie rzeczywistym),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różnorodność </a:t>
            </a:r>
            <a:r>
              <a:rPr lang="pl-PL" sz="1600" dirty="0"/>
              <a:t>(ustrukturyzowana, </a:t>
            </a:r>
            <a:r>
              <a:rPr lang="pl-PL" sz="1600" dirty="0" err="1"/>
              <a:t>półustrukturyzowana</a:t>
            </a:r>
            <a:r>
              <a:rPr lang="pl-PL" sz="1600" dirty="0"/>
              <a:t> i nieustrukturyzowana</a:t>
            </a:r>
            <a:r>
              <a:rPr lang="en-US" sz="1600" dirty="0"/>
              <a:t>)</a:t>
            </a:r>
            <a:endParaRPr lang="hr-HR" sz="1600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Kitchen and McArdle (2016)</a:t>
            </a: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Architektura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3393" cy="4351338"/>
          </a:xfrm>
        </p:spPr>
        <p:txBody>
          <a:bodyPr>
            <a:normAutofit/>
          </a:bodyPr>
          <a:lstStyle/>
          <a:p>
            <a:r>
              <a:rPr lang="pl-PL" sz="2000" dirty="0"/>
              <a:t>Podstawa udanej analityki biznesowej</a:t>
            </a:r>
          </a:p>
          <a:p>
            <a:r>
              <a:rPr lang="pl-PL" sz="2000" dirty="0"/>
              <a:t>Składa się z sześciu ważnych aspektów dotyczących danych: </a:t>
            </a:r>
          </a:p>
          <a:p>
            <a:pPr lvl="1"/>
            <a:r>
              <a:rPr lang="pl-PL" sz="1600" dirty="0"/>
              <a:t>szerokość</a:t>
            </a:r>
          </a:p>
          <a:p>
            <a:pPr lvl="1"/>
            <a:r>
              <a:rPr lang="pl-PL" sz="1600" dirty="0"/>
              <a:t>aktualność </a:t>
            </a:r>
          </a:p>
          <a:p>
            <a:pPr lvl="1"/>
            <a:r>
              <a:rPr lang="pl-PL" sz="1600" dirty="0"/>
              <a:t>jakość </a:t>
            </a:r>
          </a:p>
          <a:p>
            <a:pPr lvl="1"/>
            <a:r>
              <a:rPr lang="pl-PL" sz="1600" dirty="0"/>
              <a:t>istotność </a:t>
            </a:r>
          </a:p>
          <a:p>
            <a:pPr lvl="1"/>
            <a:r>
              <a:rPr lang="pl-PL" sz="1600" dirty="0"/>
              <a:t>szczegółowość</a:t>
            </a:r>
          </a:p>
          <a:p>
            <a:endParaRPr lang="pl-PL" sz="2000" dirty="0"/>
          </a:p>
          <a:p>
            <a:r>
              <a:rPr lang="pl-PL" sz="2000" dirty="0"/>
              <a:t>Jakość danych jest głównym filarem, ponieważ tak wiele wysiłku wkłada się w zapewnienie i poprawę jakości danych.</a:t>
            </a:r>
            <a:endParaRPr lang="hr-HR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148462" y="4873822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 na podstawie </a:t>
            </a:r>
            <a:r>
              <a:rPr lang="en-US" sz="1200" dirty="0">
                <a:solidFill>
                  <a:srgbClr val="7F7F7F"/>
                </a:solidFill>
              </a:rPr>
              <a:t>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5" name="Obraz 4" descr="Obraz zawierający tekst, zrzut ekranu, Czcionka, żółty&#10;&#10;Opis wygenerowany automatycznie">
            <a:extLst>
              <a:ext uri="{FF2B5EF4-FFF2-40B4-BE49-F238E27FC236}">
                <a16:creationId xmlns:a16="http://schemas.microsoft.com/office/drawing/2014/main" id="{50AB8DF3-8B80-7913-F9A5-83D1E522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033" y="2041011"/>
            <a:ext cx="3598333" cy="27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Modelowanie i projektowanie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1517976"/>
            <a:ext cx="11489268" cy="4351338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rgbClr val="1065AB"/>
                </a:solidFill>
              </a:rPr>
              <a:t>Model danych </a:t>
            </a:r>
            <a:r>
              <a:rPr lang="pl-PL" sz="1800" dirty="0"/>
              <a:t>to formalna reprezentacja danych wykorzystywanych i generowanych przez system biznesowy</a:t>
            </a:r>
          </a:p>
          <a:p>
            <a:r>
              <a:rPr lang="pl-PL" sz="1800" dirty="0"/>
              <a:t>Dane strukturalne są zwykle przechowywane w </a:t>
            </a:r>
            <a:r>
              <a:rPr lang="pl-PL" sz="1800" b="1" dirty="0">
                <a:solidFill>
                  <a:srgbClr val="1065AB"/>
                </a:solidFill>
              </a:rPr>
              <a:t>systemie zarządzania relacyjną bazą danych </a:t>
            </a:r>
            <a:r>
              <a:rPr lang="pl-PL" sz="1800" dirty="0"/>
              <a:t>(RDBMS).</a:t>
            </a:r>
          </a:p>
          <a:p>
            <a:r>
              <a:rPr lang="pl-PL" sz="1800" dirty="0"/>
              <a:t>Dane są zorganizowane w </a:t>
            </a:r>
            <a:r>
              <a:rPr lang="pl-PL" sz="1800" b="1" dirty="0">
                <a:solidFill>
                  <a:srgbClr val="1065AB"/>
                </a:solidFill>
              </a:rPr>
              <a:t>tabele</a:t>
            </a:r>
            <a:r>
              <a:rPr lang="pl-PL" sz="1800" dirty="0"/>
              <a:t>, które zawierają zbiór rekordów przechowujących informacje </a:t>
            </a:r>
            <a:br>
              <a:rPr lang="pl-PL" sz="1800" dirty="0"/>
            </a:br>
            <a:r>
              <a:rPr lang="pl-PL" sz="1800" dirty="0"/>
              <a:t>o konkretnej jednostce.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Dennis</a:t>
            </a:r>
            <a:r>
              <a:rPr lang="pl-PL" sz="1200" dirty="0">
                <a:solidFill>
                  <a:srgbClr val="7F7F7F"/>
                </a:solidFill>
              </a:rPr>
              <a:t> i in. (2018)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1D5DEE-9BE2-4BC6-ABA1-1690C38F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10383"/>
          <a:stretch/>
        </p:blipFill>
        <p:spPr bwMode="auto">
          <a:xfrm>
            <a:off x="3269585" y="3195742"/>
            <a:ext cx="5652830" cy="2668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Modelowanie i projektowanie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Atrybut </a:t>
            </a:r>
            <a:r>
              <a:rPr lang="hr-HR" sz="2000" dirty="0"/>
              <a:t>-</a:t>
            </a:r>
            <a:r>
              <a:rPr lang="en-US" sz="2000" dirty="0"/>
              <a:t> </a:t>
            </a:r>
            <a:r>
              <a:rPr lang="pl-PL" sz="2000" dirty="0"/>
              <a:t>szczególny rodzaj danych o jednostce</a:t>
            </a:r>
            <a:endParaRPr lang="hr-HR" sz="2000" dirty="0"/>
          </a:p>
          <a:p>
            <a:pPr lvl="1"/>
            <a:r>
              <a:rPr lang="pl-PL" sz="1800" dirty="0"/>
              <a:t>Przykładami atrybutów jednostki klienta są identyfikator klienta, imię, nazwisko, adres, kod pocztowy, miasto, kraj, adres e-mail</a:t>
            </a:r>
            <a:endParaRPr lang="hr-HR" sz="1800" dirty="0"/>
          </a:p>
          <a:p>
            <a:r>
              <a:rPr lang="hr-HR" sz="2000" b="1" dirty="0">
                <a:solidFill>
                  <a:srgbClr val="1065AB"/>
                </a:solidFill>
              </a:rPr>
              <a:t>Rekord</a:t>
            </a:r>
            <a:r>
              <a:rPr lang="hr-HR" sz="2000" dirty="0"/>
              <a:t> - </a:t>
            </a:r>
            <a:r>
              <a:rPr lang="pl-PL" sz="2000" dirty="0"/>
              <a:t>wiersz w tabeli lub zbiór powiązanych pól opisujących pojedynczą instancję podmiotu (np. klienta).</a:t>
            </a:r>
            <a:r>
              <a:rPr lang="en-US" sz="2000" dirty="0"/>
              <a:t> </a:t>
            </a:r>
            <a:endParaRPr lang="hr-HR" sz="2000" dirty="0"/>
          </a:p>
          <a:p>
            <a:r>
              <a:rPr lang="hr-HR" sz="2000" b="1" dirty="0">
                <a:solidFill>
                  <a:srgbClr val="1065AB"/>
                </a:solidFill>
              </a:rPr>
              <a:t>Klucz podstawowy </a:t>
            </a:r>
            <a:r>
              <a:rPr lang="hr-HR" sz="2000" dirty="0"/>
              <a:t>- </a:t>
            </a:r>
            <a:r>
              <a:rPr lang="pl-PL" sz="2000" dirty="0"/>
              <a:t>pole (lub zestaw pól), które nadaje każdemu produktowi w tabeli odrębną tożsamość</a:t>
            </a:r>
            <a:r>
              <a:rPr lang="en-US" sz="2000" dirty="0"/>
              <a:t>. </a:t>
            </a:r>
            <a:endParaRPr lang="hr-HR" sz="2000" dirty="0"/>
          </a:p>
          <a:p>
            <a:pPr lvl="1"/>
            <a:r>
              <a:rPr lang="pl-PL" sz="1800" dirty="0"/>
              <a:t>Oznacza to, że w tabeli nie może być dwóch produktów o tym samym ID</a:t>
            </a:r>
            <a:r>
              <a:rPr lang="en-US" sz="1800" dirty="0"/>
              <a:t>. </a:t>
            </a:r>
            <a:endParaRPr lang="hr-HR" sz="1800" dirty="0"/>
          </a:p>
          <a:p>
            <a:r>
              <a:rPr lang="pl-PL" sz="2000" dirty="0"/>
              <a:t>Tabele w bazie danych są często połączone z innymi tabelami w bazie danych, tj. istnieje między nimi </a:t>
            </a:r>
            <a:r>
              <a:rPr lang="pl-PL" sz="2000" b="1" dirty="0">
                <a:solidFill>
                  <a:srgbClr val="1065AB"/>
                </a:solidFill>
              </a:rPr>
              <a:t>relacja</a:t>
            </a:r>
            <a:r>
              <a:rPr lang="pl-PL" sz="20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Tilley (2020)</a:t>
            </a: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relacji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2" name="Obraz 1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0A7A63BE-7F1A-40EE-2045-E9C839EE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371" y="1481668"/>
            <a:ext cx="6829257" cy="37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Relacji Jednostki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19527" cy="4351338"/>
          </a:xfrm>
        </p:spPr>
        <p:txBody>
          <a:bodyPr>
            <a:normAutofit/>
          </a:bodyPr>
          <a:lstStyle/>
          <a:p>
            <a:r>
              <a:rPr lang="pl-PL" sz="1800" dirty="0"/>
              <a:t>Wizualna reprezentacja </a:t>
            </a:r>
            <a:r>
              <a:rPr lang="pl-PL" sz="1800" b="1" dirty="0">
                <a:solidFill>
                  <a:srgbClr val="1065AB"/>
                </a:solidFill>
              </a:rPr>
              <a:t>logicznej struktury </a:t>
            </a:r>
            <a:r>
              <a:rPr lang="pl-PL" sz="1800" dirty="0"/>
              <a:t>bazy danych i relacji między tabelami. </a:t>
            </a:r>
          </a:p>
          <a:p>
            <a:r>
              <a:rPr lang="pl-PL" sz="1800" dirty="0"/>
              <a:t>Notacja Chen vs. Martin (</a:t>
            </a:r>
            <a:r>
              <a:rPr lang="pl-PL" sz="1800" dirty="0" err="1"/>
              <a:t>Crow's</a:t>
            </a:r>
            <a:r>
              <a:rPr lang="pl-PL" sz="1800" dirty="0"/>
              <a:t> </a:t>
            </a:r>
            <a:r>
              <a:rPr lang="pl-PL" sz="1800" dirty="0" err="1"/>
              <a:t>foot</a:t>
            </a:r>
            <a:r>
              <a:rPr lang="pl-PL" sz="1800" dirty="0"/>
              <a:t>)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Podmiot</a:t>
            </a:r>
            <a:r>
              <a:rPr lang="pl-PL" sz="1800" dirty="0"/>
              <a:t> - prostokąt z wyszczególnionymi atrybutami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Kardynalność</a:t>
            </a:r>
            <a:r>
              <a:rPr lang="pl-PL" sz="1800" dirty="0"/>
              <a:t> - pokazuje, ile instancji jednej jednostki jest powiązanych z instancją drugiej jednostki.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Tilley (2020)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9880D64-8C2E-15EF-FD81-19AB99E2B7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41" r="20224" b="11037"/>
          <a:stretch/>
        </p:blipFill>
        <p:spPr>
          <a:xfrm>
            <a:off x="7057727" y="2511302"/>
            <a:ext cx="4983299" cy="33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Relacji Jednostki - przykład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51264FA-F36B-448D-1586-27D3B3942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1" b="3421"/>
          <a:stretch/>
        </p:blipFill>
        <p:spPr bwMode="auto">
          <a:xfrm>
            <a:off x="2556728" y="1481668"/>
            <a:ext cx="7078544" cy="4696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3EF7960-CA6E-B99F-F1A8-0839939E5249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Podejmowanie decyzji w oparciu o dane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Podejście strategiczne, które opiera się na analizie i interpretacji danych w </a:t>
            </a:r>
            <a:r>
              <a:rPr lang="pl-PL" sz="1800" b="1" dirty="0">
                <a:solidFill>
                  <a:srgbClr val="1065AB"/>
                </a:solidFill>
              </a:rPr>
              <a:t>celu kierowania wyborami i działaniami</a:t>
            </a:r>
            <a:r>
              <a:rPr lang="pl-PL" sz="1800" dirty="0"/>
              <a:t>.</a:t>
            </a:r>
          </a:p>
          <a:p>
            <a:r>
              <a:rPr lang="pl-PL" sz="1800" dirty="0"/>
              <a:t>Proces podejmowania </a:t>
            </a:r>
            <a:r>
              <a:rPr lang="pl-PL" sz="1800" b="1" dirty="0">
                <a:solidFill>
                  <a:srgbClr val="1065AB"/>
                </a:solidFill>
              </a:rPr>
              <a:t>strategicznych decyzji biznesowych</a:t>
            </a:r>
            <a:r>
              <a:rPr lang="pl-PL" sz="1800" dirty="0"/>
              <a:t>, które są zgodne z celami, zadaniami i inicjatywami organizacji poprzez wykorzystanie faktów, wskaźników i danych (Nelson, 2022).</a:t>
            </a:r>
          </a:p>
          <a:p>
            <a:r>
              <a:rPr lang="pl-PL" sz="1800" dirty="0"/>
              <a:t>Proces dokonywania wyborów, które w większym stopniu opierają się na </a:t>
            </a:r>
            <a:r>
              <a:rPr lang="pl-PL" sz="1800" b="1" dirty="0">
                <a:solidFill>
                  <a:srgbClr val="1065AB"/>
                </a:solidFill>
              </a:rPr>
              <a:t>analizie danych</a:t>
            </a:r>
            <a:r>
              <a:rPr lang="pl-PL" sz="1800" dirty="0"/>
              <a:t> niż na intuicji (</a:t>
            </a:r>
            <a:r>
              <a:rPr lang="pl-PL" sz="1800" dirty="0" err="1"/>
              <a:t>Provost</a:t>
            </a:r>
            <a:r>
              <a:rPr lang="pl-PL" sz="1800" dirty="0"/>
              <a:t> &amp; </a:t>
            </a:r>
            <a:r>
              <a:rPr lang="pl-PL" sz="1800" dirty="0" err="1"/>
              <a:t>Fawcett</a:t>
            </a:r>
            <a:r>
              <a:rPr lang="pl-PL" sz="1800" dirty="0"/>
              <a:t>, 2013).</a:t>
            </a:r>
          </a:p>
          <a:p>
            <a:r>
              <a:rPr lang="pl-PL" sz="1800" dirty="0"/>
              <a:t>Kroki podejmowania decyzji opartych na danych: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Zrozumienie wizji firmy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Znalezienie źródeł danych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Czyszczenie i porządkowanie danych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Przeprowadzanie analizy danych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dirty="0"/>
              <a:t>Wyciąganie wniosków</a:t>
            </a:r>
            <a:endParaRPr lang="hr-HR" sz="18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5D0F5FC1-AC63-DBBA-9272-A225ED5578F5}"/>
              </a:ext>
            </a:extLst>
          </p:cNvPr>
          <p:cNvSpPr txBox="1">
            <a:spLocks/>
          </p:cNvSpPr>
          <p:nvPr/>
        </p:nvSpPr>
        <p:spPr>
          <a:xfrm>
            <a:off x="675022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Nelson (2022); </a:t>
            </a:r>
            <a:r>
              <a:rPr lang="pl-PL" sz="1200" dirty="0" err="1">
                <a:solidFill>
                  <a:srgbClr val="7F7F7F"/>
                </a:solidFill>
              </a:rPr>
              <a:t>Provost</a:t>
            </a:r>
            <a:r>
              <a:rPr lang="pl-PL" sz="1200" dirty="0">
                <a:solidFill>
                  <a:srgbClr val="7F7F7F"/>
                </a:solidFill>
              </a:rPr>
              <a:t> i </a:t>
            </a:r>
            <a:r>
              <a:rPr lang="pl-PL" sz="1200" dirty="0" err="1">
                <a:solidFill>
                  <a:srgbClr val="7F7F7F"/>
                </a:solidFill>
              </a:rPr>
              <a:t>Fawcett</a:t>
            </a:r>
            <a:r>
              <a:rPr lang="pl-PL" sz="1200" dirty="0">
                <a:solidFill>
                  <a:srgbClr val="7F7F7F"/>
                </a:solidFill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Jakość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Stopień dokładności, spójności, wiarygodności i przydatności do danego celu. </a:t>
            </a:r>
          </a:p>
          <a:p>
            <a:r>
              <a:rPr lang="pl-PL" sz="1800" dirty="0"/>
              <a:t>Bardzo ważne, ponieważ wnioski i oceny dokonane na podstawie danych zależą głównie od ich </a:t>
            </a:r>
            <a:r>
              <a:rPr lang="pl-PL" sz="1800" b="1" dirty="0">
                <a:solidFill>
                  <a:srgbClr val="1065AB"/>
                </a:solidFill>
              </a:rPr>
              <a:t>dokładności</a:t>
            </a:r>
            <a:r>
              <a:rPr lang="pl-PL" sz="1800" dirty="0"/>
              <a:t> i </a:t>
            </a:r>
            <a:r>
              <a:rPr lang="pl-PL" sz="1800" b="1" dirty="0">
                <a:solidFill>
                  <a:srgbClr val="1065AB"/>
                </a:solidFill>
              </a:rPr>
              <a:t>wiarygodności</a:t>
            </a:r>
            <a:r>
              <a:rPr lang="pl-PL" sz="1800" dirty="0"/>
              <a:t>.</a:t>
            </a:r>
          </a:p>
          <a:p>
            <a:endParaRPr lang="pl-PL" sz="1800" dirty="0"/>
          </a:p>
          <a:p>
            <a:r>
              <a:rPr lang="pl-PL" sz="1800" dirty="0"/>
              <a:t>Jakość danych można scharakteryzować za pomocą sześciu najczęściej używanych wymiarów (</a:t>
            </a:r>
            <a:r>
              <a:rPr lang="pl-PL" sz="1800" dirty="0" err="1"/>
              <a:t>Foote</a:t>
            </a:r>
            <a:r>
              <a:rPr lang="pl-PL" sz="1800" dirty="0"/>
              <a:t>, 2022):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Dokładność</a:t>
            </a:r>
            <a:r>
              <a:rPr lang="pl-PL" sz="1400" dirty="0"/>
              <a:t>: jak dokładne są wartości atrybutów w danych?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Kompletność</a:t>
            </a:r>
            <a:r>
              <a:rPr lang="pl-PL" sz="1400" dirty="0"/>
              <a:t>: czy dane są kompletne, bez brakujących informacji?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Spójność</a:t>
            </a:r>
            <a:r>
              <a:rPr lang="pl-PL" sz="1400" dirty="0"/>
              <a:t>: jak spójne są wartości w bazach danych i między nimi?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Terminowość</a:t>
            </a:r>
            <a:r>
              <a:rPr lang="pl-PL" sz="1400" dirty="0"/>
              <a:t>: jak aktualne są dane?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Ważność</a:t>
            </a:r>
            <a:r>
              <a:rPr lang="pl-PL" sz="1400" dirty="0"/>
              <a:t>: w jakim stopniu dane są zgodne z wcześniej zdefiniowanymi regułami biznesowymi?</a:t>
            </a:r>
          </a:p>
          <a:p>
            <a:pPr lvl="1"/>
            <a:r>
              <a:rPr lang="pl-PL" sz="1400" b="1" dirty="0">
                <a:solidFill>
                  <a:srgbClr val="1065AB"/>
                </a:solidFill>
              </a:rPr>
              <a:t>Unikalność</a:t>
            </a:r>
            <a:r>
              <a:rPr lang="pl-PL" sz="1400" dirty="0"/>
              <a:t>: czy każdy rekord jest jednoznacznie zidentyfikowany, bez nadmiarowego przechowywania?</a:t>
            </a:r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Jakość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Dane można uznać za wysokiej jakości, jeśli mają następujące cechy (pięć C danych):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Czyste</a:t>
            </a:r>
            <a:r>
              <a:rPr lang="pl-PL" sz="1600" dirty="0"/>
              <a:t> - odnosi się do brakujących pozycji, nieprawidłowych wpisów i innych podobnych problemów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Spójne</a:t>
            </a:r>
            <a:r>
              <a:rPr lang="pl-PL" sz="1600" dirty="0"/>
              <a:t> - jednorodność i spójność danych w różnych źródłach i w samym zbiorze danych.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Zgodne</a:t>
            </a:r>
            <a:r>
              <a:rPr lang="pl-PL" sz="1600" dirty="0"/>
              <a:t> - odnosi się do danych, które są zgodne z wcześniej zdefiniowanymi standardami i zasadami dotyczącymi danych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Aktualne</a:t>
            </a:r>
            <a:r>
              <a:rPr lang="pl-PL" sz="1600" dirty="0"/>
              <a:t> - niezbędne jest wykorzystanie najbardziej aktualnych danych do podejmowania decyzji i analiz.</a:t>
            </a:r>
          </a:p>
          <a:p>
            <a:pPr lvl="1"/>
            <a:r>
              <a:rPr lang="pl-PL" sz="1600" b="1" dirty="0">
                <a:solidFill>
                  <a:srgbClr val="1065AB"/>
                </a:solidFill>
              </a:rPr>
              <a:t>Kompleksowy</a:t>
            </a:r>
            <a:r>
              <a:rPr lang="pl-PL" sz="1600" dirty="0"/>
              <a:t> - zawiera wszystkie istotne elementy danych wymagane do zamierzonego procesu decyzyjnego bez pomijania krytycznych informacji.</a:t>
            </a:r>
          </a:p>
          <a:p>
            <a:endParaRPr lang="pl-PL" sz="1800" dirty="0"/>
          </a:p>
          <a:p>
            <a:r>
              <a:rPr lang="pl-PL" sz="1800" dirty="0"/>
              <a:t>Prawie wszystkie dane </a:t>
            </a:r>
            <a:r>
              <a:rPr lang="pl-PL" sz="1600" b="1" dirty="0">
                <a:solidFill>
                  <a:srgbClr val="1065AB"/>
                </a:solidFill>
              </a:rPr>
              <a:t>muszą zostać wyczyszczone</a:t>
            </a:r>
            <a:r>
              <a:rPr lang="pl-PL" sz="1800" dirty="0"/>
              <a:t>, zanim będzie można je wykorzystać do dalszej analizy </a:t>
            </a:r>
          </a:p>
          <a:p>
            <a:r>
              <a:rPr lang="pl-PL" sz="1800" dirty="0"/>
              <a:t>Cel określa </a:t>
            </a:r>
            <a:r>
              <a:rPr lang="pl-PL" sz="1600" b="1" dirty="0">
                <a:solidFill>
                  <a:srgbClr val="1065AB"/>
                </a:solidFill>
              </a:rPr>
              <a:t>stopień czystości </a:t>
            </a:r>
            <a:r>
              <a:rPr lang="pl-PL" sz="1800" dirty="0"/>
              <a:t>i strategię czyszczenia danych.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Znaczenie analizy danych</a:t>
            </a:r>
          </a:p>
          <a:p>
            <a:r>
              <a:rPr lang="pl-PL" sz="2400" dirty="0"/>
              <a:t>Dane, informacje, wiedza, mądrość</a:t>
            </a:r>
          </a:p>
          <a:p>
            <a:r>
              <a:rPr lang="pl-PL" sz="2400" dirty="0"/>
              <a:t>Źródła danych i typy danych</a:t>
            </a:r>
          </a:p>
          <a:p>
            <a:r>
              <a:rPr lang="pl-PL" sz="2400" dirty="0"/>
              <a:t>Modelowanie i projektowanie danych</a:t>
            </a:r>
          </a:p>
          <a:p>
            <a:r>
              <a:rPr lang="pl-PL" sz="2400" dirty="0"/>
              <a:t>Podejmowanie decyzji w oparciu o dane</a:t>
            </a:r>
          </a:p>
          <a:p>
            <a:r>
              <a:rPr lang="pl-PL" sz="2400" dirty="0"/>
              <a:t>Jakość danych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Zrozumienie interakcji między danymi, informacjami, wiedzą i mądrością stanowi fundamentalną podstawę do wykorzystania potencjału Business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 typy danych obejmują dane ilościowe (numeryczne) i jakościowe.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Fundamentalne zrozumienie modelowania i projektowania danych, jak pokazano na diagramach ER i RDBMS, jest niezbędne do efektywnego wykorzystania danych.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Integrując dane z procesem decyzyjnym, organizacje stają się bardziej adaptowalne, elastyczne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odporne na zmiany, wspierając w ten sposób innowacje i zrównoważony wzrost.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Jakość danych jest ważna w kontekście analityki biznesowej i analizy danych, ponieważ wnioski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oceny dokonywane na podstawie danych zależą głównie od ich dokładności i wiarygodności.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Korzyści analizy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Wydobywanie </a:t>
            </a:r>
            <a:r>
              <a:rPr lang="pl-PL" sz="2000" b="1" dirty="0">
                <a:solidFill>
                  <a:srgbClr val="1065AB"/>
                </a:solidFill>
              </a:rPr>
              <a:t>cennych spostrzeżeń </a:t>
            </a:r>
            <a:r>
              <a:rPr lang="pl-PL" sz="2000" dirty="0"/>
              <a:t>z ogromnego oceanu dostępnych informacji</a:t>
            </a:r>
          </a:p>
          <a:p>
            <a:r>
              <a:rPr lang="pl-PL" sz="2000" dirty="0"/>
              <a:t>Umożliwia organizacjom podejmowanie decyzji, które są </a:t>
            </a:r>
            <a:r>
              <a:rPr lang="pl-PL" sz="2000" b="1" dirty="0">
                <a:solidFill>
                  <a:srgbClr val="1065AB"/>
                </a:solidFill>
              </a:rPr>
              <a:t>bardziej obiektywne </a:t>
            </a:r>
            <a:r>
              <a:rPr lang="pl-PL" sz="2000" dirty="0"/>
              <a:t>i oparte na </a:t>
            </a:r>
            <a:r>
              <a:rPr lang="pl-PL" sz="2000" b="1" dirty="0">
                <a:solidFill>
                  <a:srgbClr val="1065AB"/>
                </a:solidFill>
              </a:rPr>
              <a:t>faktach</a:t>
            </a:r>
            <a:r>
              <a:rPr lang="pl-PL" sz="2000" dirty="0"/>
              <a:t>, pozwalając im wyjść poza założenia i intuicję.</a:t>
            </a:r>
          </a:p>
          <a:p>
            <a:r>
              <a:rPr lang="pl-PL" sz="2000" dirty="0"/>
              <a:t>Znajdowanie </a:t>
            </a:r>
            <a:r>
              <a:rPr lang="pl-PL" sz="2000" b="1" dirty="0">
                <a:solidFill>
                  <a:srgbClr val="1065AB"/>
                </a:solidFill>
              </a:rPr>
              <a:t>nieefektywności</a:t>
            </a:r>
            <a:r>
              <a:rPr lang="pl-PL" sz="2000" dirty="0"/>
              <a:t> organizacyjnych i obszarów wymagających poprawy </a:t>
            </a:r>
          </a:p>
          <a:p>
            <a:r>
              <a:rPr lang="pl-PL" sz="2000" dirty="0"/>
              <a:t>Organizacje mogą znaleźć wąskie gardła, usprawnić przepływy pracy i zwiększyć ogólną wydajność procesów biznesowych. </a:t>
            </a:r>
          </a:p>
          <a:p>
            <a:endParaRPr lang="pl-PL" sz="2000" dirty="0"/>
          </a:p>
          <a:p>
            <a:r>
              <a:rPr lang="pl-PL" sz="2000" dirty="0"/>
              <a:t>Ale najpierw - wyjaśnienie podstawowych koncepcji </a:t>
            </a:r>
            <a:r>
              <a:rPr lang="pl-PL" sz="2000" b="1" dirty="0">
                <a:solidFill>
                  <a:srgbClr val="1065AB"/>
                </a:solidFill>
              </a:rPr>
              <a:t>rozumienia i interpretowania danych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Piramida DIWM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Rowley (2007)</a:t>
            </a:r>
          </a:p>
        </p:txBody>
      </p:sp>
      <p:pic>
        <p:nvPicPr>
          <p:cNvPr id="2" name="Obraz 1" descr="Obraz zawierający linia, diagram, trójkąt, Wykres&#10;&#10;Opis wygenerowany automatycznie">
            <a:extLst>
              <a:ext uri="{FF2B5EF4-FFF2-40B4-BE49-F238E27FC236}">
                <a16:creationId xmlns:a16="http://schemas.microsoft.com/office/drawing/2014/main" id="{FB2EF359-78AB-4BE0-4003-4EB3781B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07" y="1573873"/>
            <a:ext cx="4953186" cy="33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Piramida DIWM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solidFill>
                  <a:srgbClr val="1065AB"/>
                </a:solidFill>
              </a:rPr>
              <a:t>Dane</a:t>
            </a:r>
            <a:r>
              <a:rPr lang="pl-PL" sz="1800" dirty="0"/>
              <a:t> - surowy materiał, który nie ma znaczenia. Dane mogą mieć postać liczb, tekstu, obrazów itp. Bez interpretacji dane pozostaną bez znaczenia. </a:t>
            </a:r>
          </a:p>
          <a:p>
            <a:pPr lvl="1"/>
            <a:r>
              <a:rPr lang="pl-PL" sz="1600" dirty="0"/>
              <a:t>Przykład danych: zbiór danych zawierający odczyty temperatury zebrane ze stacji pogodowych.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Informacja</a:t>
            </a:r>
            <a:r>
              <a:rPr lang="pl-PL" sz="1800" dirty="0"/>
              <a:t> - zbiór danych w kontekście, który jest istotny dla jednej lub więcej osób w danym czasie. Są to przetworzone, zorganizowane, ustrukturyzowane i kontekstowe dane.</a:t>
            </a:r>
          </a:p>
          <a:p>
            <a:pPr lvl="1"/>
            <a:r>
              <a:rPr lang="pl-PL" sz="1600" dirty="0"/>
              <a:t>Przykład informacji: Analizując dane dotyczące temperatury, można zauważyć, że średnia temperatura </a:t>
            </a:r>
            <a:br>
              <a:rPr lang="pl-PL" sz="1600" dirty="0"/>
            </a:br>
            <a:r>
              <a:rPr lang="pl-PL" sz="1600" dirty="0"/>
              <a:t>w ostatnim miesiącu jest wyższa niż w tym samym okresie ubiegłego roku.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Wiedza</a:t>
            </a:r>
            <a:r>
              <a:rPr lang="pl-PL" sz="1800" dirty="0"/>
              <a:t> - wynik analizy i interpretacji informacji, który ujawnia wzorce, trendy i powiązania.</a:t>
            </a:r>
          </a:p>
          <a:p>
            <a:pPr lvl="1"/>
            <a:r>
              <a:rPr lang="pl-PL" sz="1600" dirty="0"/>
              <a:t>Przykład wiedzy: Dzięki wiedzy uzyskanej z analizy historycznych danych dotyczących temperatury, meteorolog może przewidzieć warunki pogodowe na nadchodzący tydzień.</a:t>
            </a:r>
          </a:p>
          <a:p>
            <a:r>
              <a:rPr lang="pl-PL" sz="1800" b="1" dirty="0">
                <a:solidFill>
                  <a:srgbClr val="1065AB"/>
                </a:solidFill>
              </a:rPr>
              <a:t>Mądrość</a:t>
            </a:r>
            <a:r>
              <a:rPr lang="pl-PL" sz="1800" dirty="0"/>
              <a:t> - zdolność do zrozumienia podstawowych faktów i podejmowania świadomych decyzji </a:t>
            </a:r>
            <a:br>
              <a:rPr lang="pl-PL" sz="1800" dirty="0"/>
            </a:br>
            <a:r>
              <a:rPr lang="pl-PL" sz="1800" dirty="0"/>
              <a:t>i skutecznych działań. </a:t>
            </a:r>
          </a:p>
          <a:p>
            <a:pPr lvl="1"/>
            <a:r>
              <a:rPr lang="pl-PL" sz="1600" dirty="0"/>
              <a:t>Przykład mądrości: korzystając z prognoz pogody i rozumiejąc lokalne warunki klimatyczne, rolnik może podjąć decyzję o zasadzeniu określonego rodzaju roślin.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i typy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Dane - „</a:t>
            </a:r>
            <a:r>
              <a:rPr lang="pl-PL" sz="2000" b="1" dirty="0">
                <a:solidFill>
                  <a:srgbClr val="1065AB"/>
                </a:solidFill>
              </a:rPr>
              <a:t>nowa ropa</a:t>
            </a:r>
            <a:r>
              <a:rPr lang="pl-PL" sz="2000" dirty="0"/>
              <a:t>”</a:t>
            </a:r>
          </a:p>
          <a:p>
            <a:r>
              <a:rPr lang="pl-PL" sz="2000" dirty="0"/>
              <a:t>Na świecie istnieje </a:t>
            </a:r>
            <a:r>
              <a:rPr lang="pl-PL" sz="2000" b="1" dirty="0">
                <a:solidFill>
                  <a:srgbClr val="1065AB"/>
                </a:solidFill>
              </a:rPr>
              <a:t>97 </a:t>
            </a:r>
            <a:r>
              <a:rPr lang="pl-PL" sz="2000" b="1" dirty="0" err="1">
                <a:solidFill>
                  <a:srgbClr val="1065AB"/>
                </a:solidFill>
              </a:rPr>
              <a:t>zettabajtów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  <a:r>
              <a:rPr lang="pl-PL" sz="2000" dirty="0"/>
              <a:t>danych</a:t>
            </a:r>
          </a:p>
          <a:p>
            <a:r>
              <a:rPr lang="pl-PL" sz="2000" dirty="0"/>
              <a:t>90% danych zostało wygenerowanych w ciągu </a:t>
            </a:r>
            <a:r>
              <a:rPr lang="pl-PL" sz="2000" b="1" dirty="0">
                <a:solidFill>
                  <a:srgbClr val="1065AB"/>
                </a:solidFill>
              </a:rPr>
              <a:t>ostatnich dwóch lat</a:t>
            </a:r>
          </a:p>
          <a:p>
            <a:endParaRPr lang="pl-PL" sz="2000" dirty="0"/>
          </a:p>
          <a:p>
            <a:r>
              <a:rPr lang="pl-PL" sz="2000" dirty="0"/>
              <a:t>Źródła danych danych:</a:t>
            </a:r>
          </a:p>
          <a:p>
            <a:pPr lvl="1"/>
            <a:r>
              <a:rPr lang="pl-PL" sz="2000" dirty="0"/>
              <a:t>ankiety, testy laboratoryjne, eksperymenty terenowe, eksperymenty komputerowe, symulacje, wyszukiwania internetowe, nagrania mobilne, urządzenia, czujniki...</a:t>
            </a: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danych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33B7D6-E260-8B51-1B67-6911E4BF7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12533"/>
          <a:stretch/>
        </p:blipFill>
        <p:spPr bwMode="auto">
          <a:xfrm>
            <a:off x="2284941" y="1735739"/>
            <a:ext cx="7622118" cy="3386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/>
          </a:bodyPr>
          <a:lstStyle/>
          <a:p>
            <a:r>
              <a:rPr lang="pl-PL" sz="2600" b="1" dirty="0">
                <a:solidFill>
                  <a:srgbClr val="1065AB"/>
                </a:solidFill>
              </a:rPr>
              <a:t>Dane ilościowe (liczbowe)</a:t>
            </a:r>
          </a:p>
          <a:p>
            <a:pPr lvl="1"/>
            <a:r>
              <a:rPr lang="pl-PL" sz="1800" dirty="0"/>
              <a:t>dane wyrażone w liczbach </a:t>
            </a:r>
          </a:p>
          <a:p>
            <a:pPr lvl="1"/>
            <a:r>
              <a:rPr lang="pl-PL" sz="1800" dirty="0"/>
              <a:t>można dalej podzielić na dane dyskretne i ciągłe </a:t>
            </a:r>
          </a:p>
          <a:p>
            <a:pPr lvl="2"/>
            <a:r>
              <a:rPr lang="pl-PL" sz="1600" dirty="0"/>
              <a:t>Dane dyskretne to dane, które mogą mieć tylko określoną wartość (np. liczba pracowników). </a:t>
            </a:r>
          </a:p>
          <a:p>
            <a:pPr lvl="2"/>
            <a:r>
              <a:rPr lang="pl-PL" sz="1600" dirty="0"/>
              <a:t>Dane ciągłe mogą mieć nieskończoną liczbę możliwych wartości (np. cena produktu).</a:t>
            </a:r>
          </a:p>
          <a:p>
            <a:r>
              <a:rPr lang="pl-PL" sz="2600" b="1" dirty="0">
                <a:solidFill>
                  <a:srgbClr val="1065AB"/>
                </a:solidFill>
              </a:rPr>
              <a:t>Dane jakościowe</a:t>
            </a:r>
          </a:p>
          <a:p>
            <a:pPr lvl="1"/>
            <a:r>
              <a:rPr lang="pl-PL" sz="1800" dirty="0"/>
              <a:t>można podzielić na dane kategoryczne i porządkowe</a:t>
            </a:r>
          </a:p>
          <a:p>
            <a:pPr lvl="2"/>
            <a:r>
              <a:rPr lang="pl-PL" sz="1600" dirty="0"/>
              <a:t>Dane kategoryczne reprezentują dane tekstowe, które można pogrupować w odrębne kategorie (np. miejsce urodzenia, region, kategoria produktu).</a:t>
            </a:r>
          </a:p>
          <a:p>
            <a:pPr lvl="2"/>
            <a:r>
              <a:rPr lang="pl-PL" sz="1600" dirty="0"/>
              <a:t>Dane porządkowe mogą być uszeregowane lub uporządkowane (np. zadowolenie klienta - bardzo niezadowolony, niezadowolony, neutralny, zadowolony, bardzo zadowolony; poziom wykształcenia - podstawowe, średnie, licencjat, magister, doktorat).</a:t>
            </a:r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Ustrukturyzowane dane</a:t>
            </a:r>
          </a:p>
          <a:p>
            <a:pPr lvl="1"/>
            <a:r>
              <a:rPr lang="pl-PL" sz="1600" dirty="0"/>
              <a:t>mogą być przechowywane, przetwarzane i manipulowane </a:t>
            </a:r>
          </a:p>
          <a:p>
            <a:pPr lvl="1"/>
            <a:r>
              <a:rPr lang="pl-PL" sz="1600" dirty="0"/>
              <a:t>w tradycyjnym systemie zarządzania relacyjną bazą danych. Dane te pochodzą z różnych źródeł, w tym strumieni kliknięć, formularzy internetowych, transakcji w punktach sprzedaży, czujników i maszyn. Mogą być wytwarzane przez ludzi lub maszyny</a:t>
            </a:r>
            <a:endParaRPr lang="hr-HR" sz="1600" dirty="0"/>
          </a:p>
          <a:p>
            <a:r>
              <a:rPr lang="hr-HR" sz="2000" b="1" dirty="0">
                <a:solidFill>
                  <a:srgbClr val="1065AB"/>
                </a:solidFill>
              </a:rPr>
              <a:t>Półustrukturyzowane dane</a:t>
            </a:r>
          </a:p>
          <a:p>
            <a:pPr lvl="1"/>
            <a:r>
              <a:rPr lang="pl-PL" sz="1600" dirty="0"/>
              <a:t>organizowane za pomocą </a:t>
            </a:r>
            <a:r>
              <a:rPr lang="pl-PL" sz="1600" dirty="0" err="1"/>
              <a:t>tagów</a:t>
            </a:r>
            <a:r>
              <a:rPr lang="pl-PL" sz="1600" dirty="0"/>
              <a:t>, które pomagają nadać danym hierarchię i porządek, nawet jeśli nie pasują do ustrukturyzowanego systemu baz danych. Bazy danych i systemy plików często zawierają dane </a:t>
            </a:r>
            <a:r>
              <a:rPr lang="pl-PL" sz="1600" dirty="0" err="1"/>
              <a:t>półustrukturyzowane</a:t>
            </a:r>
            <a:r>
              <a:rPr lang="hr-HR" sz="1600" dirty="0"/>
              <a:t>. </a:t>
            </a:r>
          </a:p>
          <a:p>
            <a:pPr lvl="1"/>
            <a:r>
              <a:rPr lang="pl-PL" sz="1600" dirty="0"/>
              <a:t>Pliki dziennika, tekst ze znacznikami HTML, pliki XML</a:t>
            </a:r>
            <a:r>
              <a:rPr lang="hr-HR" sz="1600" dirty="0"/>
              <a:t>…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Nieustrukturyzowane dane</a:t>
            </a:r>
          </a:p>
          <a:p>
            <a:pPr lvl="1"/>
            <a:r>
              <a:rPr lang="pl-PL" sz="1600" dirty="0"/>
              <a:t>zazwyczaj wytwarzane przez działalność człowieka i nie mieszczą się w ustrukturyzowanym formacie bazy danych</a:t>
            </a:r>
            <a:r>
              <a:rPr lang="hr-HR" sz="1600" dirty="0"/>
              <a:t>.</a:t>
            </a:r>
          </a:p>
          <a:p>
            <a:pPr lvl="1"/>
            <a:r>
              <a:rPr lang="pl-PL" sz="1600" dirty="0"/>
              <a:t>Dokumenty tekstowe, pliki PDF, wpisy na blogu, wiadomości e-mail, zdjęcia i filmy 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EMC Education Services (2015); Person &amp; Porway (2015); McKinsey Global Institute (2011)</a:t>
            </a: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D4429642-FE78-49BC-8355-1BE3089331A5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1484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Motyw pakietu Office</vt:lpstr>
      <vt:lpstr>Business Intelligence</vt:lpstr>
      <vt:lpstr>Agenda</vt:lpstr>
      <vt:lpstr>Korzyści analizy danych</vt:lpstr>
      <vt:lpstr>Piramida DIWM</vt:lpstr>
      <vt:lpstr>Piramida DIWM</vt:lpstr>
      <vt:lpstr>Źródła i typy danych</vt:lpstr>
      <vt:lpstr>Typy danych</vt:lpstr>
      <vt:lpstr>Typy danych</vt:lpstr>
      <vt:lpstr>Typy danych</vt:lpstr>
      <vt:lpstr>Big data</vt:lpstr>
      <vt:lpstr>Architektura danych</vt:lpstr>
      <vt:lpstr>Modelowanie i projektowanie danych</vt:lpstr>
      <vt:lpstr>Modelowanie i projektowanie danych</vt:lpstr>
      <vt:lpstr>Typy relacji</vt:lpstr>
      <vt:lpstr>Diagram Relacji Jednostki </vt:lpstr>
      <vt:lpstr>Diagram Relacji Jednostki - przykład</vt:lpstr>
      <vt:lpstr>Podejmowanie decyzji w oparciu o dane</vt:lpstr>
      <vt:lpstr>Jakość danych</vt:lpstr>
      <vt:lpstr>Jakość danych</vt:lpstr>
      <vt:lpstr>Podsumowanie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53</cp:revision>
  <dcterms:created xsi:type="dcterms:W3CDTF">2023-07-06T12:09:08Z</dcterms:created>
  <dcterms:modified xsi:type="dcterms:W3CDTF">2025-10-16T07:00:37Z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