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95" r:id="rId7"/>
    <p:sldId id="305" r:id="rId8"/>
    <p:sldId id="296" r:id="rId9"/>
    <p:sldId id="307" r:id="rId10"/>
    <p:sldId id="308" r:id="rId11"/>
    <p:sldId id="309" r:id="rId12"/>
    <p:sldId id="281" r:id="rId13"/>
    <p:sldId id="311" r:id="rId14"/>
    <p:sldId id="310" r:id="rId15"/>
    <p:sldId id="312" r:id="rId16"/>
    <p:sldId id="284" r:id="rId17"/>
    <p:sldId id="313" r:id="rId18"/>
    <p:sldId id="297" r:id="rId19"/>
    <p:sldId id="299" r:id="rId20"/>
    <p:sldId id="335"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66E"/>
    <a:srgbClr val="FCFBF9"/>
    <a:srgbClr val="223E53"/>
    <a:srgbClr val="404040"/>
    <a:srgbClr val="D9D9D9"/>
    <a:srgbClr val="4D4D4D"/>
    <a:srgbClr val="1065AB"/>
    <a:srgbClr val="7F7F7F"/>
    <a:srgbClr val="AEAE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94323" autoAdjust="0"/>
  </p:normalViewPr>
  <p:slideViewPr>
    <p:cSldViewPr snapToGrid="0">
      <p:cViewPr varScale="1">
        <p:scale>
          <a:sx n="90" d="100"/>
          <a:sy n="90" d="100"/>
        </p:scale>
        <p:origin x="3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AB234-64BE-4DE7-976E-398884DCFC69}"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E68D2-E4AF-4E82-8DBB-389B49001B97}" type="slidenum">
              <a:rPr lang="en-GB" smtClean="0"/>
              <a:t>‹#›</a:t>
            </a:fld>
            <a:endParaRPr lang="en-GB"/>
          </a:p>
        </p:txBody>
      </p:sp>
    </p:spTree>
    <p:extLst>
      <p:ext uri="{BB962C8B-B14F-4D97-AF65-F5344CB8AC3E}">
        <p14:creationId xmlns:p14="http://schemas.microsoft.com/office/powerpoint/2010/main" val="399078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0E68D2-E4AF-4E82-8DBB-389B49001B97}" type="slidenum">
              <a:rPr lang="en-GB" smtClean="0"/>
              <a:t>10</a:t>
            </a:fld>
            <a:endParaRPr lang="en-GB"/>
          </a:p>
        </p:txBody>
      </p:sp>
    </p:spTree>
    <p:extLst>
      <p:ext uri="{BB962C8B-B14F-4D97-AF65-F5344CB8AC3E}">
        <p14:creationId xmlns:p14="http://schemas.microsoft.com/office/powerpoint/2010/main" val="99242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descr="PL V-Dofinansowane przez Unię Europejską_POS | Uniwersytet Śląski w  Katowicach">
            <a:extLst>
              <a:ext uri="{FF2B5EF4-FFF2-40B4-BE49-F238E27FC236}">
                <a16:creationId xmlns:a16="http://schemas.microsoft.com/office/drawing/2014/main" id="{BF6EB207-10D4-FE13-B430-C286124AA04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23231" y="6150591"/>
            <a:ext cx="674984" cy="656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FC2B409C-54F8-950F-066B-B70A70BE10AE}"/>
              </a:ext>
            </a:extLst>
          </p:cNvPr>
          <p:cNvSpPr txBox="1"/>
          <p:nvPr userDrawn="1"/>
        </p:nvSpPr>
        <p:spPr>
          <a:xfrm>
            <a:off x="7427166" y="6176963"/>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en-GB" b="1" dirty="0"/>
              <a:t>AI</a:t>
            </a:r>
            <a:r>
              <a:rPr lang="pl-PL" b="1" dirty="0"/>
              <a:t> demo</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Wykorzystanie AI </a:t>
            </a:r>
            <a:br>
              <a:rPr lang="pl-PL" sz="4400" dirty="0">
                <a:latin typeface="Tahoma" panose="020B0604030504040204" pitchFamily="34" charset="0"/>
                <a:ea typeface="Tahoma" panose="020B0604030504040204" pitchFamily="34" charset="0"/>
                <a:cs typeface="Tahoma" panose="020B0604030504040204" pitchFamily="34" charset="0"/>
              </a:rPr>
            </a:br>
            <a:r>
              <a:rPr lang="pl-PL" sz="4400" dirty="0">
                <a:latin typeface="Tahoma" panose="020B0604030504040204" pitchFamily="34" charset="0"/>
                <a:ea typeface="Tahoma" panose="020B0604030504040204" pitchFamily="34" charset="0"/>
                <a:cs typeface="Tahoma" panose="020B0604030504040204" pitchFamily="34" charset="0"/>
              </a:rPr>
              <a:t>w łańcuchu dostaw żywności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Google Shape;336;p6"/>
          <p:cNvSpPr txBox="1">
            <a:spLocks/>
          </p:cNvSpPr>
          <p:nvPr/>
        </p:nvSpPr>
        <p:spPr>
          <a:xfrm>
            <a:off x="1009335" y="748145"/>
            <a:ext cx="10785501" cy="610985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lgn="just">
              <a:spcBef>
                <a:spcPts val="0"/>
              </a:spcBef>
              <a:buClr>
                <a:schemeClr val="dk1"/>
              </a:buClr>
              <a:buSzPts val="1400"/>
              <a:buFont typeface="Arial" panose="020B0604020202020204" pitchFamily="34" charset="0"/>
              <a:buNone/>
            </a:pPr>
            <a:endParaRPr lang="en-GB" sz="1400" dirty="0">
              <a:sym typeface="Arial"/>
            </a:endParaRPr>
          </a:p>
          <a:p>
            <a:pPr marL="0" indent="0" algn="just">
              <a:buClr>
                <a:srgbClr val="8AD0D6"/>
              </a:buClr>
              <a:buSzPts val="2400"/>
              <a:buFont typeface="Arial" panose="020B0604020202020204" pitchFamily="34" charset="0"/>
              <a:buNone/>
            </a:pPr>
            <a:r>
              <a:rPr lang="en-GB" sz="2400" dirty="0">
                <a:sym typeface="Arial"/>
              </a:rPr>
              <a:t>                 </a:t>
            </a:r>
            <a:r>
              <a:rPr lang="pl-PL" sz="2400" dirty="0">
                <a:sym typeface="Arial"/>
              </a:rPr>
              <a:t>Dzienne zapotrzebowanie na szynki w plasterkach (</a:t>
            </a:r>
            <a:r>
              <a:rPr lang="en-GB" sz="2400" dirty="0">
                <a:sym typeface="Arial"/>
              </a:rPr>
              <a:t>2015-2022)</a:t>
            </a:r>
          </a:p>
          <a:p>
            <a:pPr indent="-76200" algn="just">
              <a:buClr>
                <a:srgbClr val="8AD0D6"/>
              </a:buClr>
              <a:buSzPts val="2400"/>
              <a:buFont typeface="Arial" panose="020B0604020202020204" pitchFamily="34" charset="0"/>
              <a:buNone/>
            </a:pPr>
            <a:endParaRPr lang="en-GB" sz="2400" dirty="0">
              <a:sym typeface="Arial"/>
            </a:endParaRPr>
          </a:p>
          <a:p>
            <a:pPr marL="0" indent="0" algn="just">
              <a:buClr>
                <a:srgbClr val="8AD0D6"/>
              </a:buClr>
              <a:buSzPts val="2400"/>
              <a:buFont typeface="Arial" panose="020B0604020202020204" pitchFamily="34" charset="0"/>
              <a:buNone/>
            </a:pPr>
            <a:endParaRPr lang="en-GB" sz="2400" dirty="0">
              <a:sym typeface="Arial"/>
            </a:endParaRPr>
          </a:p>
          <a:p>
            <a:pPr indent="-76200" algn="just">
              <a:buClr>
                <a:srgbClr val="8AD0D6"/>
              </a:buClr>
              <a:buSzPts val="2400"/>
              <a:buFont typeface="Arial" panose="020B0604020202020204" pitchFamily="34" charset="0"/>
              <a:buNone/>
            </a:pPr>
            <a:endParaRPr lang="en-GB" sz="2400" dirty="0">
              <a:sym typeface="Arial"/>
            </a:endParaRPr>
          </a:p>
          <a:p>
            <a:pPr indent="-76200" algn="just">
              <a:buClr>
                <a:srgbClr val="8AD0D6"/>
              </a:buClr>
              <a:buSzPts val="2400"/>
              <a:buFont typeface="Arial" panose="020B0604020202020204" pitchFamily="34" charset="0"/>
              <a:buNone/>
            </a:pPr>
            <a:endParaRPr lang="en-GB" sz="2400" dirty="0">
              <a:sym typeface="Arial"/>
            </a:endParaRPr>
          </a:p>
          <a:p>
            <a:pPr indent="-76200" algn="just">
              <a:buClr>
                <a:srgbClr val="8AD0D6"/>
              </a:buClr>
              <a:buSzPts val="2400"/>
              <a:buFont typeface="Arial" panose="020B0604020202020204" pitchFamily="34" charset="0"/>
              <a:buNone/>
            </a:pPr>
            <a:endParaRPr lang="en-GB" sz="2400" dirty="0">
              <a:sym typeface="Arial"/>
            </a:endParaRPr>
          </a:p>
          <a:p>
            <a:pPr indent="-76200" algn="just">
              <a:buClr>
                <a:srgbClr val="8AD0D6"/>
              </a:buClr>
              <a:buSzPts val="2400"/>
              <a:buFont typeface="Arial" panose="020B0604020202020204" pitchFamily="34" charset="0"/>
              <a:buNone/>
            </a:pPr>
            <a:endParaRPr lang="en-GB" sz="2400" dirty="0">
              <a:sym typeface="Arial"/>
            </a:endParaRPr>
          </a:p>
          <a:p>
            <a:pPr indent="-76200" algn="just">
              <a:buClr>
                <a:srgbClr val="8AD0D6"/>
              </a:buClr>
              <a:buSzPts val="2400"/>
              <a:buFont typeface="Arial" panose="020B0604020202020204" pitchFamily="34" charset="0"/>
              <a:buNone/>
            </a:pPr>
            <a:endParaRPr lang="en-GB" sz="2400" dirty="0">
              <a:sym typeface="Arial"/>
            </a:endParaRPr>
          </a:p>
          <a:p>
            <a:pPr indent="-76200" algn="just">
              <a:buClr>
                <a:srgbClr val="8AD0D6"/>
              </a:buClr>
              <a:buSzPts val="2400"/>
              <a:buFont typeface="Arial" panose="020B0604020202020204" pitchFamily="34" charset="0"/>
              <a:buNone/>
            </a:pPr>
            <a:endParaRPr lang="en-GB" sz="2400" dirty="0">
              <a:sym typeface="Arial"/>
            </a:endParaRPr>
          </a:p>
          <a:p>
            <a:pPr algn="just">
              <a:buClr>
                <a:srgbClr val="8AD0D6"/>
              </a:buClr>
              <a:buSzPts val="1400"/>
            </a:pPr>
            <a:r>
              <a:rPr lang="pl-PL" sz="1400" dirty="0">
                <a:sym typeface="Arial"/>
              </a:rPr>
              <a:t>Od początku pandemii koronawirusa nastąpiła znacząca zmiana w popycie na szynki. Pierwszym lockdownem we Włoszech był 2020-02-21, po którym popyt na szynki w plasterkach drastycznie wzrósł i osiągnął historyczne maksimum. Popyt stale się zmieniał, osiągając najwyższy poziom w dniu 2021-12-20, kiedy to sprzedano </a:t>
            </a:r>
            <a:r>
              <a:rPr lang="pl-PL" sz="1400" b="1" dirty="0">
                <a:solidFill>
                  <a:srgbClr val="FF0000"/>
                </a:solidFill>
                <a:sym typeface="Arial"/>
              </a:rPr>
              <a:t>21280</a:t>
            </a:r>
            <a:r>
              <a:rPr lang="pl-PL" sz="1400" dirty="0">
                <a:sym typeface="Arial"/>
              </a:rPr>
              <a:t> plasterków szynki</a:t>
            </a:r>
            <a:r>
              <a:rPr lang="en-GB" sz="1400" dirty="0">
                <a:sym typeface="Arial"/>
              </a:rPr>
              <a:t>.</a:t>
            </a:r>
          </a:p>
          <a:p>
            <a:pPr algn="just">
              <a:buClr>
                <a:srgbClr val="8AD0D6"/>
              </a:buClr>
              <a:buSzPts val="1400"/>
            </a:pPr>
            <a:r>
              <a:rPr lang="pl-PL" sz="1400" dirty="0">
                <a:sym typeface="Arial"/>
              </a:rPr>
              <a:t>Dzienny popyt wykazuje bardzo </a:t>
            </a:r>
            <a:r>
              <a:rPr lang="pl-PL" sz="1400" b="1" dirty="0">
                <a:solidFill>
                  <a:srgbClr val="FF0000"/>
                </a:solidFill>
                <a:sym typeface="Arial"/>
              </a:rPr>
              <a:t>zmienne zachowanie</a:t>
            </a:r>
            <a:r>
              <a:rPr lang="pl-PL" sz="1400" dirty="0">
                <a:sym typeface="Arial"/>
              </a:rPr>
              <a:t>, dlatego agregacja popytu w różnych horyzontach czasowych (tygodniowych, miesięcznych itp.) wykazuje wyraźny </a:t>
            </a:r>
            <a:r>
              <a:rPr lang="pl-PL" sz="1400" b="1" dirty="0">
                <a:solidFill>
                  <a:srgbClr val="FF0000"/>
                </a:solidFill>
                <a:sym typeface="Arial"/>
              </a:rPr>
              <a:t>galopujący trend popytu</a:t>
            </a:r>
            <a:r>
              <a:rPr lang="en-GB" sz="1400" dirty="0">
                <a:sym typeface="Arial"/>
              </a:rPr>
              <a:t>.</a:t>
            </a:r>
            <a:endParaRPr lang="en-GB" sz="2000" dirty="0">
              <a:sym typeface="Arial"/>
            </a:endParaRPr>
          </a:p>
        </p:txBody>
      </p:sp>
      <p:pic>
        <p:nvPicPr>
          <p:cNvPr id="6" name="Google Shape;340;p6"/>
          <p:cNvPicPr preferRelativeResize="0"/>
          <p:nvPr/>
        </p:nvPicPr>
        <p:blipFill rotWithShape="1">
          <a:blip r:embed="rId3">
            <a:alphaModFix/>
          </a:blip>
          <a:srcRect/>
          <a:stretch/>
        </p:blipFill>
        <p:spPr>
          <a:xfrm>
            <a:off x="2355689" y="1446577"/>
            <a:ext cx="7003602" cy="3595206"/>
          </a:xfrm>
          <a:prstGeom prst="rect">
            <a:avLst/>
          </a:prstGeom>
          <a:noFill/>
          <a:ln>
            <a:noFill/>
          </a:ln>
        </p:spPr>
      </p:pic>
      <p:sp>
        <p:nvSpPr>
          <p:cNvPr id="3" name="Prostokąt 2">
            <a:extLst>
              <a:ext uri="{FF2B5EF4-FFF2-40B4-BE49-F238E27FC236}">
                <a16:creationId xmlns:a16="http://schemas.microsoft.com/office/drawing/2014/main" id="{B6E35973-69FD-5C76-18C2-B4DCE17F9E3C}"/>
              </a:ext>
            </a:extLst>
          </p:cNvPr>
          <p:cNvSpPr/>
          <p:nvPr/>
        </p:nvSpPr>
        <p:spPr>
          <a:xfrm>
            <a:off x="2604911" y="1459089"/>
            <a:ext cx="897467" cy="70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CA087BF3-BA65-CE30-337E-654206910C53}"/>
              </a:ext>
            </a:extLst>
          </p:cNvPr>
          <p:cNvSpPr txBox="1"/>
          <p:nvPr/>
        </p:nvSpPr>
        <p:spPr>
          <a:xfrm>
            <a:off x="2531533" y="1381640"/>
            <a:ext cx="1086556" cy="200055"/>
          </a:xfrm>
          <a:prstGeom prst="rect">
            <a:avLst/>
          </a:prstGeom>
          <a:noFill/>
        </p:spPr>
        <p:txBody>
          <a:bodyPr wrap="square" rtlCol="0">
            <a:spAutoFit/>
          </a:bodyPr>
          <a:lstStyle/>
          <a:p>
            <a:r>
              <a:rPr lang="pl-PL" sz="700" dirty="0">
                <a:latin typeface="Tahoma" panose="020B0604030504040204" pitchFamily="34" charset="0"/>
                <a:ea typeface="Tahoma" panose="020B0604030504040204" pitchFamily="34" charset="0"/>
                <a:cs typeface="Tahoma" panose="020B0604030504040204" pitchFamily="34" charset="0"/>
              </a:rPr>
              <a:t>Sumaryczne zużycie</a:t>
            </a:r>
          </a:p>
        </p:txBody>
      </p:sp>
      <p:sp>
        <p:nvSpPr>
          <p:cNvPr id="9" name="Prostokąt 8">
            <a:extLst>
              <a:ext uri="{FF2B5EF4-FFF2-40B4-BE49-F238E27FC236}">
                <a16:creationId xmlns:a16="http://schemas.microsoft.com/office/drawing/2014/main" id="{2ADFB799-0EEE-B58F-75B0-2892AEFB6DCC}"/>
              </a:ext>
            </a:extLst>
          </p:cNvPr>
          <p:cNvSpPr/>
          <p:nvPr/>
        </p:nvSpPr>
        <p:spPr>
          <a:xfrm>
            <a:off x="8826500" y="3152140"/>
            <a:ext cx="190500"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CA7D05D5-B9E6-2571-2CAE-119AADC70B4A}"/>
              </a:ext>
            </a:extLst>
          </p:cNvPr>
          <p:cNvSpPr txBox="1"/>
          <p:nvPr/>
        </p:nvSpPr>
        <p:spPr>
          <a:xfrm>
            <a:off x="8726711" y="3044125"/>
            <a:ext cx="1086556" cy="200055"/>
          </a:xfrm>
          <a:prstGeom prst="rect">
            <a:avLst/>
          </a:prstGeom>
          <a:noFill/>
        </p:spPr>
        <p:txBody>
          <a:bodyPr wrap="square" rtlCol="0">
            <a:spAutoFit/>
          </a:bodyPr>
          <a:lstStyle/>
          <a:p>
            <a:r>
              <a:rPr lang="pl-PL" sz="700" dirty="0">
                <a:latin typeface="Tahoma" panose="020B0604030504040204" pitchFamily="34" charset="0"/>
                <a:ea typeface="Tahoma" panose="020B0604030504040204" pitchFamily="34" charset="0"/>
                <a:cs typeface="Tahoma" panose="020B0604030504040204" pitchFamily="34" charset="0"/>
              </a:rPr>
              <a:t>kolor</a:t>
            </a:r>
          </a:p>
        </p:txBody>
      </p:sp>
      <p:sp>
        <p:nvSpPr>
          <p:cNvPr id="10" name="Prostokąt 9">
            <a:extLst>
              <a:ext uri="{FF2B5EF4-FFF2-40B4-BE49-F238E27FC236}">
                <a16:creationId xmlns:a16="http://schemas.microsoft.com/office/drawing/2014/main" id="{B693BEAB-5CE4-14DE-DB9D-936FBA61368D}"/>
              </a:ext>
            </a:extLst>
          </p:cNvPr>
          <p:cNvSpPr/>
          <p:nvPr/>
        </p:nvSpPr>
        <p:spPr>
          <a:xfrm>
            <a:off x="8921750" y="3260154"/>
            <a:ext cx="548640" cy="91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F77DD8F5-1929-E42F-DAED-2E9C657CFCDD}"/>
              </a:ext>
            </a:extLst>
          </p:cNvPr>
          <p:cNvSpPr txBox="1"/>
          <p:nvPr/>
        </p:nvSpPr>
        <p:spPr>
          <a:xfrm>
            <a:off x="8879110" y="3196525"/>
            <a:ext cx="1329149" cy="200055"/>
          </a:xfrm>
          <a:prstGeom prst="rect">
            <a:avLst/>
          </a:prstGeom>
          <a:noFill/>
        </p:spPr>
        <p:txBody>
          <a:bodyPr wrap="square" rtlCol="0">
            <a:spAutoFit/>
          </a:bodyPr>
          <a:lstStyle/>
          <a:p>
            <a:r>
              <a:rPr lang="pl-PL" sz="700" dirty="0">
                <a:latin typeface="Tahoma" panose="020B0604030504040204" pitchFamily="34" charset="0"/>
                <a:ea typeface="Tahoma" panose="020B0604030504040204" pitchFamily="34" charset="0"/>
                <a:cs typeface="Tahoma" panose="020B0604030504040204" pitchFamily="34" charset="0"/>
              </a:rPr>
              <a:t>Lockdown we Włoszech</a:t>
            </a:r>
          </a:p>
        </p:txBody>
      </p:sp>
      <p:sp>
        <p:nvSpPr>
          <p:cNvPr id="13" name="Prostokąt 12">
            <a:extLst>
              <a:ext uri="{FF2B5EF4-FFF2-40B4-BE49-F238E27FC236}">
                <a16:creationId xmlns:a16="http://schemas.microsoft.com/office/drawing/2014/main" id="{AE1999A2-0883-43A3-240E-C36A9477321C}"/>
              </a:ext>
            </a:extLst>
          </p:cNvPr>
          <p:cNvSpPr/>
          <p:nvPr/>
        </p:nvSpPr>
        <p:spPr>
          <a:xfrm>
            <a:off x="2285968" y="3151539"/>
            <a:ext cx="135405" cy="2000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2888A376-5CFE-E54B-FE58-A127E03D9ABE}"/>
              </a:ext>
            </a:extLst>
          </p:cNvPr>
          <p:cNvSpPr txBox="1"/>
          <p:nvPr/>
        </p:nvSpPr>
        <p:spPr>
          <a:xfrm rot="16200000">
            <a:off x="1778067" y="3196525"/>
            <a:ext cx="1086556" cy="200055"/>
          </a:xfrm>
          <a:prstGeom prst="rect">
            <a:avLst/>
          </a:prstGeom>
          <a:noFill/>
        </p:spPr>
        <p:txBody>
          <a:bodyPr wrap="square" rtlCol="0">
            <a:spAutoFit/>
          </a:bodyPr>
          <a:lstStyle/>
          <a:p>
            <a:pPr algn="ctr"/>
            <a:r>
              <a:rPr lang="pl-PL" sz="700" dirty="0">
                <a:latin typeface="Tahoma" panose="020B0604030504040204" pitchFamily="34" charset="0"/>
                <a:ea typeface="Tahoma" panose="020B0604030504040204" pitchFamily="34" charset="0"/>
                <a:cs typeface="Tahoma" panose="020B0604030504040204" pitchFamily="34" charset="0"/>
              </a:rPr>
              <a:t>Sztuki</a:t>
            </a:r>
          </a:p>
        </p:txBody>
      </p:sp>
    </p:spTree>
    <p:extLst>
      <p:ext uri="{BB962C8B-B14F-4D97-AF65-F5344CB8AC3E}">
        <p14:creationId xmlns:p14="http://schemas.microsoft.com/office/powerpoint/2010/main" val="133717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1634066" y="358114"/>
            <a:ext cx="9262533" cy="646331"/>
          </a:xfrm>
          <a:prstGeom prst="rect">
            <a:avLst/>
          </a:prstGeom>
        </p:spPr>
        <p:txBody>
          <a:bodyPr wrap="square">
            <a:spAutoFit/>
          </a:bodyPr>
          <a:lstStyle/>
          <a:p>
            <a:r>
              <a:rPr lang="pl-PL" b="1" i="1" dirty="0">
                <a:latin typeface="Tahoma" panose="020B0604030504040204" pitchFamily="34" charset="0"/>
                <a:ea typeface="Tahoma" panose="020B0604030504040204" pitchFamily="34" charset="0"/>
                <a:cs typeface="Tahoma" panose="020B0604030504040204" pitchFamily="34" charset="0"/>
                <a:sym typeface="Arial"/>
              </a:rPr>
              <a:t>Rysunek 3 </a:t>
            </a:r>
            <a:r>
              <a:rPr lang="pl-PL" i="1" dirty="0">
                <a:latin typeface="Tahoma" panose="020B0604030504040204" pitchFamily="34" charset="0"/>
                <a:ea typeface="Tahoma" panose="020B0604030504040204" pitchFamily="34" charset="0"/>
                <a:cs typeface="Tahoma" panose="020B0604030504040204" pitchFamily="34" charset="0"/>
                <a:sym typeface="Arial"/>
              </a:rPr>
              <a:t>Widok porównawczy różnych agregacji czasowych danych (pierwszy panel - tygodniowy, drugi - miesięczny, trzeci - popyt i średnie historyczne dla każdego miesiąca)</a:t>
            </a:r>
          </a:p>
        </p:txBody>
      </p:sp>
      <p:pic>
        <p:nvPicPr>
          <p:cNvPr id="20" name="Picture 19">
            <a:extLst>
              <a:ext uri="{FF2B5EF4-FFF2-40B4-BE49-F238E27FC236}">
                <a16:creationId xmlns:a16="http://schemas.microsoft.com/office/drawing/2014/main" id="{C8BA2DE5-D5FD-5071-B96A-6BC1EC9018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912" y="1423555"/>
            <a:ext cx="8867071" cy="4728757"/>
          </a:xfrm>
          <a:prstGeom prst="rect">
            <a:avLst/>
          </a:prstGeom>
          <a:noFill/>
          <a:ln>
            <a:noFill/>
          </a:ln>
        </p:spPr>
      </p:pic>
      <p:sp>
        <p:nvSpPr>
          <p:cNvPr id="7" name="Prostokąt 6">
            <a:extLst>
              <a:ext uri="{FF2B5EF4-FFF2-40B4-BE49-F238E27FC236}">
                <a16:creationId xmlns:a16="http://schemas.microsoft.com/office/drawing/2014/main" id="{FE569254-E37A-A8A1-C6D2-9E6DCFC92B89}"/>
              </a:ext>
            </a:extLst>
          </p:cNvPr>
          <p:cNvSpPr/>
          <p:nvPr/>
        </p:nvSpPr>
        <p:spPr>
          <a:xfrm>
            <a:off x="1281912" y="1821180"/>
            <a:ext cx="135408" cy="586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C021B052-6FF0-AC61-540B-C3A26D45BB39}"/>
              </a:ext>
            </a:extLst>
          </p:cNvPr>
          <p:cNvSpPr/>
          <p:nvPr/>
        </p:nvSpPr>
        <p:spPr>
          <a:xfrm>
            <a:off x="1281912" y="3374275"/>
            <a:ext cx="135408" cy="586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EE6598BA-63D5-6FD2-275E-F8CFF37D766C}"/>
              </a:ext>
            </a:extLst>
          </p:cNvPr>
          <p:cNvSpPr/>
          <p:nvPr/>
        </p:nvSpPr>
        <p:spPr>
          <a:xfrm>
            <a:off x="1281912" y="5004955"/>
            <a:ext cx="135408" cy="586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2C19092A-DE1D-0441-AEE4-D437514CB5FA}"/>
              </a:ext>
            </a:extLst>
          </p:cNvPr>
          <p:cNvSpPr txBox="1"/>
          <p:nvPr/>
        </p:nvSpPr>
        <p:spPr>
          <a:xfrm rot="16200000">
            <a:off x="822404" y="2100008"/>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Zużycie - popyt</a:t>
            </a:r>
          </a:p>
        </p:txBody>
      </p:sp>
      <p:sp>
        <p:nvSpPr>
          <p:cNvPr id="5" name="pole tekstowe 4">
            <a:extLst>
              <a:ext uri="{FF2B5EF4-FFF2-40B4-BE49-F238E27FC236}">
                <a16:creationId xmlns:a16="http://schemas.microsoft.com/office/drawing/2014/main" id="{F185DEA4-33D2-2D21-E533-1561ACC6FB32}"/>
              </a:ext>
            </a:extLst>
          </p:cNvPr>
          <p:cNvSpPr txBox="1"/>
          <p:nvPr/>
        </p:nvSpPr>
        <p:spPr>
          <a:xfrm rot="16200000">
            <a:off x="822404" y="3565812"/>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Zużycie - popyt</a:t>
            </a:r>
          </a:p>
        </p:txBody>
      </p:sp>
      <p:sp>
        <p:nvSpPr>
          <p:cNvPr id="6" name="pole tekstowe 5">
            <a:extLst>
              <a:ext uri="{FF2B5EF4-FFF2-40B4-BE49-F238E27FC236}">
                <a16:creationId xmlns:a16="http://schemas.microsoft.com/office/drawing/2014/main" id="{D0E33D4E-1112-89CA-1082-67BA7D730678}"/>
              </a:ext>
            </a:extLst>
          </p:cNvPr>
          <p:cNvSpPr txBox="1"/>
          <p:nvPr/>
        </p:nvSpPr>
        <p:spPr>
          <a:xfrm rot="16200000">
            <a:off x="822404" y="5115829"/>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Zużycie - popyt</a:t>
            </a:r>
          </a:p>
        </p:txBody>
      </p:sp>
      <p:sp>
        <p:nvSpPr>
          <p:cNvPr id="11" name="Prostokąt 10">
            <a:extLst>
              <a:ext uri="{FF2B5EF4-FFF2-40B4-BE49-F238E27FC236}">
                <a16:creationId xmlns:a16="http://schemas.microsoft.com/office/drawing/2014/main" id="{8ADE1A4C-544D-D6B1-1E6B-17C19C8CAC4F}"/>
              </a:ext>
            </a:extLst>
          </p:cNvPr>
          <p:cNvSpPr/>
          <p:nvPr/>
        </p:nvSpPr>
        <p:spPr>
          <a:xfrm>
            <a:off x="5715447" y="2834640"/>
            <a:ext cx="380553" cy="137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60A56CDB-4CAF-9D7B-0DC8-1E7F71D129C1}"/>
              </a:ext>
            </a:extLst>
          </p:cNvPr>
          <p:cNvSpPr txBox="1"/>
          <p:nvPr/>
        </p:nvSpPr>
        <p:spPr>
          <a:xfrm>
            <a:off x="5285517" y="2795498"/>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tygodnie</a:t>
            </a:r>
          </a:p>
        </p:txBody>
      </p:sp>
      <p:sp>
        <p:nvSpPr>
          <p:cNvPr id="12" name="Prostokąt 11">
            <a:extLst>
              <a:ext uri="{FF2B5EF4-FFF2-40B4-BE49-F238E27FC236}">
                <a16:creationId xmlns:a16="http://schemas.microsoft.com/office/drawing/2014/main" id="{72307371-124D-DF80-6BFD-E3A77E003096}"/>
              </a:ext>
            </a:extLst>
          </p:cNvPr>
          <p:cNvSpPr/>
          <p:nvPr/>
        </p:nvSpPr>
        <p:spPr>
          <a:xfrm>
            <a:off x="5631180" y="4427220"/>
            <a:ext cx="464820" cy="91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EA55E3DD-BB8C-6EB7-9B80-FE84713A70FB}"/>
              </a:ext>
            </a:extLst>
          </p:cNvPr>
          <p:cNvSpPr txBox="1"/>
          <p:nvPr/>
        </p:nvSpPr>
        <p:spPr>
          <a:xfrm>
            <a:off x="5340243" y="4319498"/>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miesiąc</a:t>
            </a:r>
          </a:p>
        </p:txBody>
      </p:sp>
      <p:sp>
        <p:nvSpPr>
          <p:cNvPr id="14" name="Prostokąt 13">
            <a:extLst>
              <a:ext uri="{FF2B5EF4-FFF2-40B4-BE49-F238E27FC236}">
                <a16:creationId xmlns:a16="http://schemas.microsoft.com/office/drawing/2014/main" id="{2D16DC28-4C03-3E30-3C16-84202B330FFE}"/>
              </a:ext>
            </a:extLst>
          </p:cNvPr>
          <p:cNvSpPr/>
          <p:nvPr/>
        </p:nvSpPr>
        <p:spPr>
          <a:xfrm>
            <a:off x="5715446" y="6027420"/>
            <a:ext cx="380553" cy="76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A76A3EB5-76BC-A953-27A9-A529999FA826}"/>
              </a:ext>
            </a:extLst>
          </p:cNvPr>
          <p:cNvSpPr txBox="1"/>
          <p:nvPr/>
        </p:nvSpPr>
        <p:spPr>
          <a:xfrm>
            <a:off x="5382375" y="6043254"/>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miesiąc</a:t>
            </a:r>
          </a:p>
        </p:txBody>
      </p:sp>
      <p:sp>
        <p:nvSpPr>
          <p:cNvPr id="17" name="Prostokąt 16">
            <a:extLst>
              <a:ext uri="{FF2B5EF4-FFF2-40B4-BE49-F238E27FC236}">
                <a16:creationId xmlns:a16="http://schemas.microsoft.com/office/drawing/2014/main" id="{33A30D46-7199-B125-75DF-2326AF247908}"/>
              </a:ext>
            </a:extLst>
          </p:cNvPr>
          <p:cNvSpPr/>
          <p:nvPr/>
        </p:nvSpPr>
        <p:spPr>
          <a:xfrm>
            <a:off x="1929765" y="4650105"/>
            <a:ext cx="179070" cy="74295"/>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C4809998-3DC7-5709-B1B8-193AAE2B7BCA}"/>
              </a:ext>
            </a:extLst>
          </p:cNvPr>
          <p:cNvSpPr txBox="1"/>
          <p:nvPr/>
        </p:nvSpPr>
        <p:spPr>
          <a:xfrm>
            <a:off x="1845367" y="4579530"/>
            <a:ext cx="347865"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sty</a:t>
            </a:r>
          </a:p>
        </p:txBody>
      </p:sp>
      <p:sp>
        <p:nvSpPr>
          <p:cNvPr id="18" name="Prostokąt 17">
            <a:extLst>
              <a:ext uri="{FF2B5EF4-FFF2-40B4-BE49-F238E27FC236}">
                <a16:creationId xmlns:a16="http://schemas.microsoft.com/office/drawing/2014/main" id="{9EDA6B42-AE97-305B-71BD-C0BCC7692383}"/>
              </a:ext>
            </a:extLst>
          </p:cNvPr>
          <p:cNvSpPr/>
          <p:nvPr/>
        </p:nvSpPr>
        <p:spPr>
          <a:xfrm>
            <a:off x="2600960"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10695CB5-E5AF-EDD6-6E93-E7DF4CEB26D8}"/>
              </a:ext>
            </a:extLst>
          </p:cNvPr>
          <p:cNvSpPr/>
          <p:nvPr/>
        </p:nvSpPr>
        <p:spPr>
          <a:xfrm>
            <a:off x="3296920"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81C3F0C0-5585-5A26-D7B9-5C4A993CEDBF}"/>
              </a:ext>
            </a:extLst>
          </p:cNvPr>
          <p:cNvSpPr/>
          <p:nvPr/>
        </p:nvSpPr>
        <p:spPr>
          <a:xfrm>
            <a:off x="3982720"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4D27F5BD-4986-A426-FAD4-95B413EDCCDE}"/>
              </a:ext>
            </a:extLst>
          </p:cNvPr>
          <p:cNvSpPr/>
          <p:nvPr/>
        </p:nvSpPr>
        <p:spPr>
          <a:xfrm>
            <a:off x="4668520"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a:extLst>
              <a:ext uri="{FF2B5EF4-FFF2-40B4-BE49-F238E27FC236}">
                <a16:creationId xmlns:a16="http://schemas.microsoft.com/office/drawing/2014/main" id="{96E07543-BD4B-2692-98DD-5F640346BE96}"/>
              </a:ext>
            </a:extLst>
          </p:cNvPr>
          <p:cNvSpPr/>
          <p:nvPr/>
        </p:nvSpPr>
        <p:spPr>
          <a:xfrm>
            <a:off x="5382375"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a:extLst>
              <a:ext uri="{FF2B5EF4-FFF2-40B4-BE49-F238E27FC236}">
                <a16:creationId xmlns:a16="http://schemas.microsoft.com/office/drawing/2014/main" id="{132A1838-F300-BC6C-320E-C59A6C6EC1E4}"/>
              </a:ext>
            </a:extLst>
          </p:cNvPr>
          <p:cNvSpPr/>
          <p:nvPr/>
        </p:nvSpPr>
        <p:spPr>
          <a:xfrm>
            <a:off x="6109137"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a:extLst>
              <a:ext uri="{FF2B5EF4-FFF2-40B4-BE49-F238E27FC236}">
                <a16:creationId xmlns:a16="http://schemas.microsoft.com/office/drawing/2014/main" id="{41E504E8-F83D-6ACD-660D-375411165362}"/>
              </a:ext>
            </a:extLst>
          </p:cNvPr>
          <p:cNvSpPr/>
          <p:nvPr/>
        </p:nvSpPr>
        <p:spPr>
          <a:xfrm>
            <a:off x="6794937"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a:extLst>
              <a:ext uri="{FF2B5EF4-FFF2-40B4-BE49-F238E27FC236}">
                <a16:creationId xmlns:a16="http://schemas.microsoft.com/office/drawing/2014/main" id="{AF06D8ED-3B15-A948-1C24-09685202FB66}"/>
              </a:ext>
            </a:extLst>
          </p:cNvPr>
          <p:cNvSpPr/>
          <p:nvPr/>
        </p:nvSpPr>
        <p:spPr>
          <a:xfrm>
            <a:off x="7552480"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8F87E82D-0451-033D-B9D1-A3743AD08987}"/>
              </a:ext>
            </a:extLst>
          </p:cNvPr>
          <p:cNvSpPr/>
          <p:nvPr/>
        </p:nvSpPr>
        <p:spPr>
          <a:xfrm>
            <a:off x="8193183"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a:extLst>
              <a:ext uri="{FF2B5EF4-FFF2-40B4-BE49-F238E27FC236}">
                <a16:creationId xmlns:a16="http://schemas.microsoft.com/office/drawing/2014/main" id="{AC50593A-EA35-A148-D97C-64A79D561F49}"/>
              </a:ext>
            </a:extLst>
          </p:cNvPr>
          <p:cNvSpPr/>
          <p:nvPr/>
        </p:nvSpPr>
        <p:spPr>
          <a:xfrm>
            <a:off x="8937403"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a:extLst>
              <a:ext uri="{FF2B5EF4-FFF2-40B4-BE49-F238E27FC236}">
                <a16:creationId xmlns:a16="http://schemas.microsoft.com/office/drawing/2014/main" id="{A7EE24D1-0A54-166E-B6DD-0DEE1B104AAA}"/>
              </a:ext>
            </a:extLst>
          </p:cNvPr>
          <p:cNvSpPr/>
          <p:nvPr/>
        </p:nvSpPr>
        <p:spPr>
          <a:xfrm>
            <a:off x="9681623" y="4628832"/>
            <a:ext cx="233680" cy="116840"/>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39E2EEFD-146E-5835-0FF5-9EFBEE790435}"/>
              </a:ext>
            </a:extLst>
          </p:cNvPr>
          <p:cNvSpPr txBox="1"/>
          <p:nvPr/>
        </p:nvSpPr>
        <p:spPr>
          <a:xfrm>
            <a:off x="2542032" y="4579530"/>
            <a:ext cx="347865"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lut</a:t>
            </a:r>
          </a:p>
        </p:txBody>
      </p:sp>
      <p:sp>
        <p:nvSpPr>
          <p:cNvPr id="31" name="pole tekstowe 30">
            <a:extLst>
              <a:ext uri="{FF2B5EF4-FFF2-40B4-BE49-F238E27FC236}">
                <a16:creationId xmlns:a16="http://schemas.microsoft.com/office/drawing/2014/main" id="{F1CCC8A6-FF8B-6BD3-F973-2D327D20FA30}"/>
              </a:ext>
            </a:extLst>
          </p:cNvPr>
          <p:cNvSpPr txBox="1"/>
          <p:nvPr/>
        </p:nvSpPr>
        <p:spPr>
          <a:xfrm>
            <a:off x="3199228" y="4579530"/>
            <a:ext cx="429063"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mar</a:t>
            </a:r>
          </a:p>
        </p:txBody>
      </p:sp>
      <p:sp>
        <p:nvSpPr>
          <p:cNvPr id="32" name="pole tekstowe 31">
            <a:extLst>
              <a:ext uri="{FF2B5EF4-FFF2-40B4-BE49-F238E27FC236}">
                <a16:creationId xmlns:a16="http://schemas.microsoft.com/office/drawing/2014/main" id="{ECCCE0D8-FF43-5EE7-2CB0-FA9812C4105B}"/>
              </a:ext>
            </a:extLst>
          </p:cNvPr>
          <p:cNvSpPr txBox="1"/>
          <p:nvPr/>
        </p:nvSpPr>
        <p:spPr>
          <a:xfrm>
            <a:off x="3891559" y="4579530"/>
            <a:ext cx="429063" cy="215444"/>
          </a:xfrm>
          <a:prstGeom prst="rect">
            <a:avLst/>
          </a:prstGeom>
          <a:no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kwi</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33" name="pole tekstowe 32">
            <a:extLst>
              <a:ext uri="{FF2B5EF4-FFF2-40B4-BE49-F238E27FC236}">
                <a16:creationId xmlns:a16="http://schemas.microsoft.com/office/drawing/2014/main" id="{442AD46C-5673-1792-AFA8-C0D2E61DE158}"/>
              </a:ext>
            </a:extLst>
          </p:cNvPr>
          <p:cNvSpPr txBox="1"/>
          <p:nvPr/>
        </p:nvSpPr>
        <p:spPr>
          <a:xfrm>
            <a:off x="4574804" y="4579530"/>
            <a:ext cx="429063"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maj</a:t>
            </a:r>
          </a:p>
        </p:txBody>
      </p:sp>
      <p:sp>
        <p:nvSpPr>
          <p:cNvPr id="34" name="pole tekstowe 33">
            <a:extLst>
              <a:ext uri="{FF2B5EF4-FFF2-40B4-BE49-F238E27FC236}">
                <a16:creationId xmlns:a16="http://schemas.microsoft.com/office/drawing/2014/main" id="{6F619342-6DB7-1D15-5B86-491A8E326125}"/>
              </a:ext>
            </a:extLst>
          </p:cNvPr>
          <p:cNvSpPr txBox="1"/>
          <p:nvPr/>
        </p:nvSpPr>
        <p:spPr>
          <a:xfrm>
            <a:off x="5313198" y="4579530"/>
            <a:ext cx="429063" cy="215444"/>
          </a:xfrm>
          <a:prstGeom prst="rect">
            <a:avLst/>
          </a:prstGeom>
          <a:no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cze</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35" name="pole tekstowe 34">
            <a:extLst>
              <a:ext uri="{FF2B5EF4-FFF2-40B4-BE49-F238E27FC236}">
                <a16:creationId xmlns:a16="http://schemas.microsoft.com/office/drawing/2014/main" id="{3648CE24-0FDC-AE8E-B8C6-66743A439E91}"/>
              </a:ext>
            </a:extLst>
          </p:cNvPr>
          <p:cNvSpPr txBox="1"/>
          <p:nvPr/>
        </p:nvSpPr>
        <p:spPr>
          <a:xfrm>
            <a:off x="6023078" y="4579530"/>
            <a:ext cx="429063"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lip</a:t>
            </a:r>
          </a:p>
        </p:txBody>
      </p:sp>
      <p:sp>
        <p:nvSpPr>
          <p:cNvPr id="36" name="pole tekstowe 35">
            <a:extLst>
              <a:ext uri="{FF2B5EF4-FFF2-40B4-BE49-F238E27FC236}">
                <a16:creationId xmlns:a16="http://schemas.microsoft.com/office/drawing/2014/main" id="{40CB5B98-7713-1416-1D4A-A87C50797F4B}"/>
              </a:ext>
            </a:extLst>
          </p:cNvPr>
          <p:cNvSpPr txBox="1"/>
          <p:nvPr/>
        </p:nvSpPr>
        <p:spPr>
          <a:xfrm>
            <a:off x="6713407" y="4579530"/>
            <a:ext cx="429063" cy="215444"/>
          </a:xfrm>
          <a:prstGeom prst="rect">
            <a:avLst/>
          </a:prstGeom>
          <a:no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sie</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37" name="pole tekstowe 36">
            <a:extLst>
              <a:ext uri="{FF2B5EF4-FFF2-40B4-BE49-F238E27FC236}">
                <a16:creationId xmlns:a16="http://schemas.microsoft.com/office/drawing/2014/main" id="{6E079BBF-28DB-D082-9813-7378CCBCDBD2}"/>
              </a:ext>
            </a:extLst>
          </p:cNvPr>
          <p:cNvSpPr txBox="1"/>
          <p:nvPr/>
        </p:nvSpPr>
        <p:spPr>
          <a:xfrm>
            <a:off x="7417010" y="4576900"/>
            <a:ext cx="429063" cy="215444"/>
          </a:xfrm>
          <a:prstGeom prst="rect">
            <a:avLst/>
          </a:prstGeom>
          <a:no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wrz</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38" name="pole tekstowe 37">
            <a:extLst>
              <a:ext uri="{FF2B5EF4-FFF2-40B4-BE49-F238E27FC236}">
                <a16:creationId xmlns:a16="http://schemas.microsoft.com/office/drawing/2014/main" id="{FBE3534A-649D-E024-CAD9-CD83C180B065}"/>
              </a:ext>
            </a:extLst>
          </p:cNvPr>
          <p:cNvSpPr txBox="1"/>
          <p:nvPr/>
        </p:nvSpPr>
        <p:spPr>
          <a:xfrm>
            <a:off x="8142081" y="4576900"/>
            <a:ext cx="429063"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paź</a:t>
            </a:r>
          </a:p>
        </p:txBody>
      </p:sp>
      <p:sp>
        <p:nvSpPr>
          <p:cNvPr id="39" name="pole tekstowe 38">
            <a:extLst>
              <a:ext uri="{FF2B5EF4-FFF2-40B4-BE49-F238E27FC236}">
                <a16:creationId xmlns:a16="http://schemas.microsoft.com/office/drawing/2014/main" id="{E2FF6664-58BB-A243-B44A-F7FBECAC01C1}"/>
              </a:ext>
            </a:extLst>
          </p:cNvPr>
          <p:cNvSpPr txBox="1"/>
          <p:nvPr/>
        </p:nvSpPr>
        <p:spPr>
          <a:xfrm>
            <a:off x="8847735" y="4576900"/>
            <a:ext cx="429063"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lis</a:t>
            </a:r>
          </a:p>
        </p:txBody>
      </p:sp>
      <p:sp>
        <p:nvSpPr>
          <p:cNvPr id="40" name="pole tekstowe 39">
            <a:extLst>
              <a:ext uri="{FF2B5EF4-FFF2-40B4-BE49-F238E27FC236}">
                <a16:creationId xmlns:a16="http://schemas.microsoft.com/office/drawing/2014/main" id="{578048AA-2195-7907-DEEB-43636DAD1BCD}"/>
              </a:ext>
            </a:extLst>
          </p:cNvPr>
          <p:cNvSpPr txBox="1"/>
          <p:nvPr/>
        </p:nvSpPr>
        <p:spPr>
          <a:xfrm>
            <a:off x="9533017" y="4576900"/>
            <a:ext cx="429063" cy="215444"/>
          </a:xfrm>
          <a:prstGeom prst="rect">
            <a:avLst/>
          </a:prstGeom>
          <a:no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gru</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42" name="Prostokąt 41">
            <a:extLst>
              <a:ext uri="{FF2B5EF4-FFF2-40B4-BE49-F238E27FC236}">
                <a16:creationId xmlns:a16="http://schemas.microsoft.com/office/drawing/2014/main" id="{C2678084-E7C3-47B0-7E17-6361D7522100}"/>
              </a:ext>
            </a:extLst>
          </p:cNvPr>
          <p:cNvSpPr/>
          <p:nvPr/>
        </p:nvSpPr>
        <p:spPr>
          <a:xfrm>
            <a:off x="2311400" y="4358640"/>
            <a:ext cx="182880" cy="685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a:extLst>
              <a:ext uri="{FF2B5EF4-FFF2-40B4-BE49-F238E27FC236}">
                <a16:creationId xmlns:a16="http://schemas.microsoft.com/office/drawing/2014/main" id="{D0AE01A1-393D-1423-0BC8-AD6815EF4962}"/>
              </a:ext>
            </a:extLst>
          </p:cNvPr>
          <p:cNvSpPr txBox="1"/>
          <p:nvPr/>
        </p:nvSpPr>
        <p:spPr>
          <a:xfrm>
            <a:off x="2228907" y="4262253"/>
            <a:ext cx="347865"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sty</a:t>
            </a:r>
          </a:p>
        </p:txBody>
      </p:sp>
      <p:sp>
        <p:nvSpPr>
          <p:cNvPr id="44" name="Prostokąt 43">
            <a:extLst>
              <a:ext uri="{FF2B5EF4-FFF2-40B4-BE49-F238E27FC236}">
                <a16:creationId xmlns:a16="http://schemas.microsoft.com/office/drawing/2014/main" id="{3F9EB68B-B70E-7466-F2EF-6370C5298509}"/>
              </a:ext>
            </a:extLst>
          </p:cNvPr>
          <p:cNvSpPr/>
          <p:nvPr/>
        </p:nvSpPr>
        <p:spPr>
          <a:xfrm>
            <a:off x="4853940" y="4349115"/>
            <a:ext cx="165167" cy="1077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44">
            <a:extLst>
              <a:ext uri="{FF2B5EF4-FFF2-40B4-BE49-F238E27FC236}">
                <a16:creationId xmlns:a16="http://schemas.microsoft.com/office/drawing/2014/main" id="{70273618-01AE-66E1-740F-1A4F48383680}"/>
              </a:ext>
            </a:extLst>
          </p:cNvPr>
          <p:cNvSpPr/>
          <p:nvPr/>
        </p:nvSpPr>
        <p:spPr>
          <a:xfrm>
            <a:off x="7417010" y="4319498"/>
            <a:ext cx="165167" cy="1077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45">
            <a:extLst>
              <a:ext uri="{FF2B5EF4-FFF2-40B4-BE49-F238E27FC236}">
                <a16:creationId xmlns:a16="http://schemas.microsoft.com/office/drawing/2014/main" id="{4B903BBD-137D-71B2-225E-AAD0BA5F6C05}"/>
              </a:ext>
            </a:extLst>
          </p:cNvPr>
          <p:cNvSpPr/>
          <p:nvPr/>
        </p:nvSpPr>
        <p:spPr>
          <a:xfrm>
            <a:off x="9962080" y="4349115"/>
            <a:ext cx="165167" cy="1077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ole tekstowe 46">
            <a:extLst>
              <a:ext uri="{FF2B5EF4-FFF2-40B4-BE49-F238E27FC236}">
                <a16:creationId xmlns:a16="http://schemas.microsoft.com/office/drawing/2014/main" id="{A2762497-5325-8C83-0528-92B9E9B3061D}"/>
              </a:ext>
            </a:extLst>
          </p:cNvPr>
          <p:cNvSpPr txBox="1"/>
          <p:nvPr/>
        </p:nvSpPr>
        <p:spPr>
          <a:xfrm>
            <a:off x="4760767" y="4262253"/>
            <a:ext cx="347865"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sty</a:t>
            </a:r>
          </a:p>
        </p:txBody>
      </p:sp>
      <p:sp>
        <p:nvSpPr>
          <p:cNvPr id="48" name="pole tekstowe 47">
            <a:extLst>
              <a:ext uri="{FF2B5EF4-FFF2-40B4-BE49-F238E27FC236}">
                <a16:creationId xmlns:a16="http://schemas.microsoft.com/office/drawing/2014/main" id="{222A6EAD-BBDC-5BD5-F5EF-E1D9BEBBE58C}"/>
              </a:ext>
            </a:extLst>
          </p:cNvPr>
          <p:cNvSpPr txBox="1"/>
          <p:nvPr/>
        </p:nvSpPr>
        <p:spPr>
          <a:xfrm>
            <a:off x="7321455" y="4269476"/>
            <a:ext cx="347865"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sty</a:t>
            </a:r>
          </a:p>
        </p:txBody>
      </p:sp>
      <p:sp>
        <p:nvSpPr>
          <p:cNvPr id="49" name="pole tekstowe 48">
            <a:extLst>
              <a:ext uri="{FF2B5EF4-FFF2-40B4-BE49-F238E27FC236}">
                <a16:creationId xmlns:a16="http://schemas.microsoft.com/office/drawing/2014/main" id="{D9E2A654-46B2-D4A8-D5D9-4F8426FFAAFA}"/>
              </a:ext>
            </a:extLst>
          </p:cNvPr>
          <p:cNvSpPr txBox="1"/>
          <p:nvPr/>
        </p:nvSpPr>
        <p:spPr>
          <a:xfrm>
            <a:off x="9877049" y="4269476"/>
            <a:ext cx="347865"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sty</a:t>
            </a:r>
          </a:p>
        </p:txBody>
      </p:sp>
    </p:spTree>
    <p:extLst>
      <p:ext uri="{BB962C8B-B14F-4D97-AF65-F5344CB8AC3E}">
        <p14:creationId xmlns:p14="http://schemas.microsoft.com/office/powerpoint/2010/main" val="343362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A44FF7B1-9496-337B-C64F-58DDE763F4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33" y="1043158"/>
            <a:ext cx="7453203" cy="5589628"/>
          </a:xfrm>
          <a:prstGeom prst="rect">
            <a:avLst/>
          </a:prstGeom>
          <a:noFill/>
          <a:ln>
            <a:noFill/>
          </a:ln>
        </p:spPr>
      </p:pic>
      <p:sp>
        <p:nvSpPr>
          <p:cNvPr id="3" name="Prostokąt 2">
            <a:extLst>
              <a:ext uri="{FF2B5EF4-FFF2-40B4-BE49-F238E27FC236}">
                <a16:creationId xmlns:a16="http://schemas.microsoft.com/office/drawing/2014/main" id="{C15340DA-F720-A432-E948-463E835863B2}"/>
              </a:ext>
            </a:extLst>
          </p:cNvPr>
          <p:cNvSpPr/>
          <p:nvPr/>
        </p:nvSpPr>
        <p:spPr>
          <a:xfrm>
            <a:off x="2042160" y="1066800"/>
            <a:ext cx="17145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BA3EEC86-52E8-0856-90EF-929A1D008C28}"/>
              </a:ext>
            </a:extLst>
          </p:cNvPr>
          <p:cNvSpPr txBox="1"/>
          <p:nvPr/>
        </p:nvSpPr>
        <p:spPr>
          <a:xfrm>
            <a:off x="2042160" y="956846"/>
            <a:ext cx="2613660" cy="338554"/>
          </a:xfrm>
          <a:prstGeom prst="rect">
            <a:avLst/>
          </a:prstGeom>
          <a:noFill/>
        </p:spPr>
        <p:txBody>
          <a:bodyPr wrap="square" rtlCol="0">
            <a:spAutoFit/>
          </a:bodyPr>
          <a:lstStyle/>
          <a:p>
            <a:r>
              <a:rPr lang="pl-PL" sz="1600" dirty="0"/>
              <a:t>Dekompozycja STL</a:t>
            </a:r>
          </a:p>
        </p:txBody>
      </p:sp>
      <p:sp>
        <p:nvSpPr>
          <p:cNvPr id="6" name="pole tekstowe 5">
            <a:extLst>
              <a:ext uri="{FF2B5EF4-FFF2-40B4-BE49-F238E27FC236}">
                <a16:creationId xmlns:a16="http://schemas.microsoft.com/office/drawing/2014/main" id="{EF7FF3B3-B2AC-959E-974B-70C8F79362BB}"/>
              </a:ext>
            </a:extLst>
          </p:cNvPr>
          <p:cNvSpPr txBox="1"/>
          <p:nvPr/>
        </p:nvSpPr>
        <p:spPr>
          <a:xfrm>
            <a:off x="5215684" y="6366793"/>
            <a:ext cx="537416" cy="276999"/>
          </a:xfrm>
          <a:prstGeom prst="rect">
            <a:avLst/>
          </a:prstGeom>
          <a:solidFill>
            <a:schemeClr val="bg1"/>
          </a:solidFill>
          <a:ln>
            <a:solidFill>
              <a:schemeClr val="bg1"/>
            </a:solidFill>
          </a:ln>
        </p:spPr>
        <p:txBody>
          <a:bodyPr wrap="square" rtlCol="0">
            <a:spAutoFit/>
          </a:bodyPr>
          <a:lstStyle/>
          <a:p>
            <a:pPr algn="ctr"/>
            <a:r>
              <a:rPr lang="pl-PL" sz="1200" dirty="0"/>
              <a:t>Data</a:t>
            </a:r>
          </a:p>
        </p:txBody>
      </p:sp>
    </p:spTree>
    <p:extLst>
      <p:ext uri="{BB962C8B-B14F-4D97-AF65-F5344CB8AC3E}">
        <p14:creationId xmlns:p14="http://schemas.microsoft.com/office/powerpoint/2010/main" val="17887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45;p7"/>
          <p:cNvSpPr txBox="1">
            <a:spLocks/>
          </p:cNvSpPr>
          <p:nvPr/>
        </p:nvSpPr>
        <p:spPr>
          <a:xfrm>
            <a:off x="1229791" y="1548649"/>
            <a:ext cx="9402274" cy="740889"/>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spcBef>
                <a:spcPts val="0"/>
              </a:spcBef>
              <a:buClr>
                <a:schemeClr val="dk1"/>
              </a:buClr>
              <a:buSzPts val="2800"/>
              <a:buFont typeface="Arial"/>
              <a:buNone/>
            </a:pPr>
            <a:endParaRPr lang="en-GB" sz="2200" i="1" dirty="0">
              <a:latin typeface="Arial"/>
              <a:ea typeface="Arial"/>
              <a:cs typeface="Arial"/>
              <a:sym typeface="Arial"/>
            </a:endParaRPr>
          </a:p>
        </p:txBody>
      </p:sp>
      <mc:AlternateContent xmlns:mc="http://schemas.openxmlformats.org/markup-compatibility/2006" xmlns:a14="http://schemas.microsoft.com/office/drawing/2010/main">
        <mc:Choice Requires="a14">
          <p:sp>
            <p:nvSpPr>
              <p:cNvPr id="12" name="Google Shape;346;p7"/>
              <p:cNvSpPr txBox="1">
                <a:spLocks/>
              </p:cNvSpPr>
              <p:nvPr/>
            </p:nvSpPr>
            <p:spPr>
              <a:xfrm>
                <a:off x="1351354" y="868218"/>
                <a:ext cx="9610855" cy="5615709"/>
              </a:xfrm>
              <a:prstGeom prst="rect">
                <a:avLst/>
              </a:prstGeom>
              <a:noFill/>
              <a:ln>
                <a:noFill/>
              </a:ln>
            </p:spPr>
            <p:txBody>
              <a:bodyPr spcFirstLastPara="1" vert="horz" wrap="square" lIns="91425" tIns="45700" rIns="91425" bIns="45700" rtlCol="0" anchor="t" anchorCtr="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pl-PL" sz="1800" dirty="0">
                    <a:solidFill>
                      <a:schemeClr val="tx1"/>
                    </a:solidFill>
                  </a:rPr>
                  <a:t>Zestaw treningowy 1: styczeń 2015 r. - grudzień 2017 r.; zestaw testowy 1: styczeń 2018 r. - grudzień 2018 r.</a:t>
                </a:r>
              </a:p>
              <a:p>
                <a:pPr marL="285750" indent="-285750" algn="just"/>
                <a:r>
                  <a:rPr lang="pl-PL" sz="1800" dirty="0">
                    <a:solidFill>
                      <a:schemeClr val="tx1"/>
                    </a:solidFill>
                  </a:rPr>
                  <a:t>Zestaw treningowy 2: styczeń 2015 r. - grudzień 2018 r.; zestaw testowy 2: styczeń 2019 r. - grudzień 2019 r.</a:t>
                </a:r>
              </a:p>
              <a:p>
                <a:pPr marL="285750" indent="-285750" algn="just"/>
                <a:r>
                  <a:rPr lang="pl-PL" sz="1800" dirty="0">
                    <a:solidFill>
                      <a:schemeClr val="tx1"/>
                    </a:solidFill>
                  </a:rPr>
                  <a:t>Zestaw szkoleniowy 3: styczeń 2015 r. - grudzień 2019 r.; zestaw testowy 3: styczeń 2020 r. - grudzień 2020 r.</a:t>
                </a:r>
              </a:p>
              <a:p>
                <a:pPr marL="285750" indent="-285750" algn="just"/>
                <a:r>
                  <a:rPr lang="pl-PL" sz="1800" dirty="0">
                    <a:solidFill>
                      <a:schemeClr val="tx1"/>
                    </a:solidFill>
                  </a:rPr>
                  <a:t>Zestaw szkoleniowy 4: styczeń 2015 r. - grudzień 2020 r.; zestaw testowy 4: styczeń 2021 r. - grudzień 2021 r.</a:t>
                </a:r>
              </a:p>
              <a:p>
                <a:pPr marL="285750" indent="-285750" algn="just"/>
                <a:r>
                  <a:rPr lang="pl-PL" sz="1800" dirty="0">
                    <a:solidFill>
                      <a:schemeClr val="tx1"/>
                    </a:solidFill>
                  </a:rPr>
                  <a:t>Zestaw szkoleniowy 5: styczeń 2015 r. - grudzień 2021 r.; zestaw testowy 5: styczeń 2022 r. - grudzień 2022 r.</a:t>
                </a:r>
              </a:p>
              <a:p>
                <a:pPr marL="0" indent="0" algn="just">
                  <a:buFont typeface="Arial" panose="020B0604020202020204" pitchFamily="34" charset="0"/>
                  <a:buNone/>
                </a:pPr>
                <a:endParaRPr lang="en-US" sz="1800" dirty="0">
                  <a:solidFill>
                    <a:schemeClr val="tx1"/>
                  </a:solidFill>
                </a:endParaRPr>
              </a:p>
              <a:p>
                <a:pPr marL="0" indent="0" algn="just">
                  <a:buFont typeface="Arial" panose="020B0604020202020204" pitchFamily="34" charset="0"/>
                  <a:buNone/>
                </a:pPr>
                <a:r>
                  <a:rPr lang="pl-PL" sz="1800" dirty="0">
                    <a:solidFill>
                      <a:schemeClr val="tx1"/>
                    </a:solidFill>
                  </a:rPr>
                  <a:t>Aby porównać podane modele, wykorzystaliśmy następujące wskaźniki prognozowania</a:t>
                </a:r>
                <a:r>
                  <a:rPr lang="en-US" sz="1800" dirty="0">
                    <a:solidFill>
                      <a:schemeClr val="tx1"/>
                    </a:solidFill>
                  </a:rPr>
                  <a:t>:</a:t>
                </a:r>
              </a:p>
              <a:p>
                <a:pPr marL="0" indent="0" algn="just">
                  <a:buFont typeface="Arial" panose="020B0604020202020204" pitchFamily="34" charset="0"/>
                  <a:buNone/>
                </a:pPr>
                <a:endParaRPr lang="en-US" sz="1800" dirty="0">
                  <a:solidFill>
                    <a:schemeClr val="tx1"/>
                  </a:solidFill>
                </a:endParaRPr>
              </a:p>
              <a:p>
                <a:pPr marL="285750" indent="-285750" algn="just"/>
                <a:r>
                  <a:rPr lang="pl-PL" sz="1800" dirty="0">
                    <a:solidFill>
                      <a:schemeClr val="tx1"/>
                    </a:solidFill>
                  </a:rPr>
                  <a:t>pierwiastkowy błąd średniokwadratowy (RMSSE)</a:t>
                </a:r>
              </a:p>
              <a:p>
                <a:pPr marL="285750" indent="-285750" algn="just"/>
                <a:r>
                  <a:rPr lang="pl-PL" sz="1800" dirty="0">
                    <a:solidFill>
                      <a:schemeClr val="tx1"/>
                    </a:solidFill>
                  </a:rPr>
                  <a:t>średni bezwzględny błąd procentowy (MAPE) i </a:t>
                </a:r>
              </a:p>
              <a:p>
                <a:pPr marL="285750" indent="-285750" algn="just"/>
                <a:r>
                  <a:rPr lang="pl-PL" sz="1800" dirty="0">
                    <a:solidFill>
                      <a:schemeClr val="tx1"/>
                    </a:solidFill>
                  </a:rPr>
                  <a:t>średni bezwzględny skalowany błąd (MASE)</a:t>
                </a:r>
                <a:r>
                  <a:rPr lang="en-US" sz="1800" dirty="0">
                    <a:solidFill>
                      <a:schemeClr val="tx1"/>
                    </a:solidFill>
                  </a:rPr>
                  <a:t>.</a:t>
                </a:r>
              </a:p>
              <a:p>
                <a:pPr marL="0" indent="0" algn="just" fontAlgn="base">
                  <a:buSzPts val="1000"/>
                  <a:buFont typeface="Arial" panose="020B0604020202020204" pitchFamily="34" charset="0"/>
                  <a:buNone/>
                  <a:tabLst>
                    <a:tab pos="457200" algn="l"/>
                  </a:tabLst>
                </a:pPr>
                <a:r>
                  <a:rPr lang="en-US" sz="1800" dirty="0">
                    <a:solidFill>
                      <a:schemeClr val="tx1"/>
                    </a:solidFill>
                  </a:rPr>
                  <a:t> </a:t>
                </a:r>
              </a:p>
              <a:p>
                <a:pPr marL="0" indent="0" algn="just" fontAlgn="base">
                  <a:buSzPts val="1000"/>
                  <a:buFont typeface="Arial" panose="020B0604020202020204" pitchFamily="34" charset="0"/>
                  <a:buNone/>
                  <a:tabLst>
                    <a:tab pos="457200" algn="l"/>
                  </a:tabLst>
                </a:pPr>
                <a:r>
                  <a:rPr lang="pl-PL" sz="1800" dirty="0">
                    <a:solidFill>
                      <a:schemeClr val="tx1"/>
                    </a:solidFill>
                  </a:rPr>
                  <a:t>Wskaźniki są przedstawione w równaniu 5</a:t>
                </a:r>
                <a:r>
                  <a:rPr lang="en-US" sz="1800" dirty="0">
                    <a:solidFill>
                      <a:schemeClr val="tx1"/>
                    </a:solidFill>
                  </a:rPr>
                  <a:t>.</a:t>
                </a:r>
              </a:p>
              <a:p>
                <a:pPr indent="0" algn="ctr" fontAlgn="base">
                  <a:buFont typeface="Arial" panose="020B0604020202020204" pitchFamily="34" charset="0"/>
                  <a:buNone/>
                </a:pPr>
                <a14:m>
                  <m:oMath xmlns:m="http://schemas.openxmlformats.org/officeDocument/2006/math">
                    <m:r>
                      <a:rPr lang="en-US" sz="1800" i="1">
                        <a:solidFill>
                          <a:schemeClr val="tx1"/>
                        </a:solidFill>
                        <a:latin typeface="Cambria Math" panose="02040503050406030204" pitchFamily="18" charset="0"/>
                        <a:ea typeface="Times New Roman" panose="02020603050405020304" pitchFamily="18" charset="0"/>
                      </a:rPr>
                      <m:t>𝑅𝑀𝑆𝑆𝐸</m:t>
                    </m:r>
                    <m:r>
                      <a:rPr lang="en-US" sz="1800" i="1">
                        <a:solidFill>
                          <a:schemeClr val="tx1"/>
                        </a:solidFill>
                        <a:latin typeface="Cambria Math" panose="02040503050406030204" pitchFamily="18" charset="0"/>
                        <a:ea typeface="Times New Roman" panose="02020603050405020304" pitchFamily="18" charset="0"/>
                      </a:rPr>
                      <m:t>= </m:t>
                    </m:r>
                    <m:rad>
                      <m:radPr>
                        <m:degHide m:val="on"/>
                        <m:ctrlPr>
                          <a:rPr lang="ar-AE" sz="1800" i="1">
                            <a:solidFill>
                              <a:schemeClr val="tx1"/>
                            </a:solidFill>
                            <a:latin typeface="Cambria Math" panose="02040503050406030204" pitchFamily="18" charset="0"/>
                            <a:ea typeface="Times New Roman" panose="02020603050405020304" pitchFamily="18" charset="0"/>
                          </a:rPr>
                        </m:ctrlPr>
                      </m:radPr>
                      <m:deg/>
                      <m:e>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𝑛</m:t>
                            </m:r>
                          </m:sup>
                          <m:e>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e>
                        </m:nary>
                      </m:e>
                    </m:rad>
                  </m:oMath>
                </a14:m>
                <a:r>
                  <a:rPr lang="ar-AE" sz="1800" i="1" dirty="0">
                    <a:solidFill>
                      <a:schemeClr val="tx1"/>
                    </a:solidFill>
                  </a:rPr>
                  <a:t>;</a:t>
                </a:r>
                <a14:m>
                  <m:oMath xmlns:m="http://schemas.openxmlformats.org/officeDocument/2006/math">
                    <m:r>
                      <a:rPr lang="ar-AE" sz="1800" i="1">
                        <a:solidFill>
                          <a:schemeClr val="tx1"/>
                        </a:solidFill>
                        <a:latin typeface="Cambria Math" panose="02040503050406030204" pitchFamily="18" charset="0"/>
                        <a:ea typeface="Times New Roman" panose="02020603050405020304" pitchFamily="18" charset="0"/>
                      </a:rPr>
                      <m:t>𝑀𝐴𝑃𝐸</m:t>
                    </m:r>
                    <m:r>
                      <a:rPr lang="ar-AE" sz="1800" i="1">
                        <a:solidFill>
                          <a:schemeClr val="tx1"/>
                        </a:solidFill>
                        <a:latin typeface="Cambria Math" panose="02040503050406030204" pitchFamily="18" charset="0"/>
                        <a:ea typeface="Times New Roman" panose="02020603050405020304" pitchFamily="18" charset="0"/>
                      </a:rPr>
                      <m:t>= </m:t>
                    </m:r>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𝑁</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𝑛</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𝑡</m:t>
                                </m:r>
                              </m:sub>
                            </m:sSub>
                          </m:e>
                        </m:d>
                      </m:e>
                    </m:nary>
                  </m:oMath>
                </a14:m>
                <a:r>
                  <a:rPr lang="ar-AE" sz="1800" i="1" dirty="0">
                    <a:solidFill>
                      <a:schemeClr val="tx1"/>
                    </a:solidFill>
                  </a:rPr>
                  <a:t>; </a:t>
                </a:r>
                <a14:m>
                  <m:oMath xmlns:m="http://schemas.openxmlformats.org/officeDocument/2006/math">
                    <m:r>
                      <a:rPr lang="ar-AE" sz="1800" i="1">
                        <a:solidFill>
                          <a:schemeClr val="tx1"/>
                        </a:solidFill>
                        <a:latin typeface="Cambria Math" panose="02040503050406030204" pitchFamily="18" charset="0"/>
                        <a:ea typeface="Times New Roman" panose="02020603050405020304" pitchFamily="18" charset="0"/>
                      </a:rPr>
                      <m:t>𝑀𝐴𝑆𝐸</m:t>
                    </m:r>
                    <m:r>
                      <a:rPr lang="ar-AE" sz="1800" i="1">
                        <a:solidFill>
                          <a:schemeClr val="tx1"/>
                        </a:solidFill>
                        <a:latin typeface="Cambria Math" panose="02040503050406030204" pitchFamily="18" charset="0"/>
                        <a:ea typeface="Times New Roman" panose="02020603050405020304" pitchFamily="18" charset="0"/>
                      </a:rPr>
                      <m:t>= </m:t>
                    </m:r>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𝑛</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Sub>
                          </m:e>
                        </m:d>
                        <m:r>
                          <a:rPr lang="pl-PL" sz="1800" b="0" i="1" smtClean="0">
                            <a:solidFill>
                              <a:schemeClr val="tx1"/>
                            </a:solidFill>
                            <a:latin typeface="Cambria Math" panose="02040503050406030204" pitchFamily="18" charset="0"/>
                            <a:ea typeface="Times New Roman" panose="02020603050405020304" pitchFamily="18" charset="0"/>
                          </a:rPr>
                          <m:t> </m:t>
                        </m:r>
                      </m:e>
                    </m:nary>
                  </m:oMath>
                </a14:m>
                <a:r>
                  <a:rPr lang="ar-AE" sz="1800" dirty="0">
                    <a:solidFill>
                      <a:schemeClr val="tx1"/>
                    </a:solidFill>
                  </a:rPr>
                  <a:t>  (5)</a:t>
                </a:r>
              </a:p>
              <a:p>
                <a:pPr indent="0" algn="ctr" fontAlgn="base">
                  <a:buFont typeface="Arial" panose="020B0604020202020204" pitchFamily="34" charset="0"/>
                  <a:buNone/>
                </a:pPr>
                <a14:m>
                  <m:oMath xmlns:m="http://schemas.openxmlformats.org/officeDocument/2006/math">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acc>
                          <m:accPr>
                            <m:chr m:val="̂"/>
                            <m:ctrlPr>
                              <a:rPr lang="ar-AE" sz="1800" i="1">
                                <a:solidFill>
                                  <a:schemeClr val="tx1"/>
                                </a:solidFill>
                                <a:latin typeface="Cambria Math" panose="02040503050406030204" pitchFamily="18" charset="0"/>
                                <a:ea typeface="Times New Roman" panose="02020603050405020304" pitchFamily="18" charset="0"/>
                              </a:rPr>
                            </m:ctrlPr>
                          </m:accPr>
                          <m:e>
                            <m:r>
                              <a:rPr lang="ar-AE" sz="1800" i="1">
                                <a:solidFill>
                                  <a:schemeClr val="tx1"/>
                                </a:solidFill>
                                <a:latin typeface="Cambria Math" panose="02040503050406030204" pitchFamily="18" charset="0"/>
                                <a:ea typeface="Times New Roman" panose="02020603050405020304" pitchFamily="18" charset="0"/>
                              </a:rPr>
                              <m:t>𝑦</m:t>
                            </m:r>
                          </m:e>
                        </m:acc>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oMath>
                </a14:m>
                <a:r>
                  <a:rPr lang="ar-AE" sz="1800" i="1" dirty="0">
                    <a:solidFill>
                      <a:schemeClr val="tx1"/>
                    </a:solidFill>
                  </a:rPr>
                  <a:t>       </a:t>
                </a:r>
                <a:endParaRPr lang="ar-AE" sz="1800" dirty="0">
                  <a:solidFill>
                    <a:schemeClr val="tx1"/>
                  </a:solidFill>
                </a:endParaRPr>
              </a:p>
              <a:p>
                <a:pPr marL="114300" indent="0" algn="just">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r>
                        <a:rPr lang="ar-AE" sz="1800" i="1">
                          <a:solidFill>
                            <a:schemeClr val="tx1"/>
                          </a:solidFill>
                          <a:latin typeface="Cambria Math" panose="02040503050406030204" pitchFamily="18" charset="0"/>
                          <a:ea typeface="Times New Roman" panose="02020603050405020304" pitchFamily="18" charset="0"/>
                        </a:rPr>
                        <m:t>=</m:t>
                      </m:r>
                      <m:f>
                        <m:fPr>
                          <m:ctrlPr>
                            <a:rPr lang="ar-AE" sz="1800" i="1">
                              <a:solidFill>
                                <a:schemeClr val="tx1"/>
                              </a:solidFill>
                              <a:latin typeface="Cambria Math" panose="02040503050406030204" pitchFamily="18" charset="0"/>
                              <a:ea typeface="Times New Roman" panose="02020603050405020304" pitchFamily="18" charset="0"/>
                            </a:rPr>
                          </m:ctrlPr>
                        </m:fPr>
                        <m:num>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num>
                        <m:den>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𝑇</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𝑇</m:t>
                              </m:r>
                            </m:sup>
                            <m:e>
                              <m:sSup>
                                <m:sSupPr>
                                  <m:ctrlPr>
                                    <a:rPr lang="ar-AE" sz="1800" i="1">
                                      <a:solidFill>
                                        <a:schemeClr val="tx1"/>
                                      </a:solidFill>
                                      <a:latin typeface="Cambria Math" panose="02040503050406030204" pitchFamily="18" charset="0"/>
                                      <a:ea typeface="Times New Roman" panose="02020603050405020304" pitchFamily="18" charset="0"/>
                                    </a:rPr>
                                  </m:ctrlPr>
                                </m:sSupPr>
                                <m:e>
                                  <m:d>
                                    <m:dPr>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sub>
                                      </m:sSub>
                                    </m:e>
                                  </m:d>
                                </m:e>
                                <m:sup>
                                  <m:r>
                                    <a:rPr lang="ar-AE" sz="1800" i="1">
                                      <a:solidFill>
                                        <a:schemeClr val="tx1"/>
                                      </a:solidFill>
                                      <a:latin typeface="Cambria Math" panose="02040503050406030204" pitchFamily="18" charset="0"/>
                                      <a:ea typeface="Times New Roman" panose="02020603050405020304" pitchFamily="18" charset="0"/>
                                    </a:rPr>
                                    <m:t>2</m:t>
                                  </m:r>
                                </m:sup>
                              </m:sSup>
                            </m:e>
                          </m:nary>
                        </m:den>
                      </m:f>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Sub>
                      <m:r>
                        <a:rPr lang="ar-AE" sz="1800" i="1">
                          <a:solidFill>
                            <a:schemeClr val="tx1"/>
                          </a:solidFill>
                          <a:latin typeface="Cambria Math" panose="02040503050406030204" pitchFamily="18" charset="0"/>
                          <a:ea typeface="Times New Roman" panose="02020603050405020304" pitchFamily="18" charset="0"/>
                        </a:rPr>
                        <m:t>=</m:t>
                      </m:r>
                      <m:f>
                        <m:fPr>
                          <m:ctrlPr>
                            <a:rPr lang="ar-AE" sz="1800" i="1">
                              <a:solidFill>
                                <a:schemeClr val="tx1"/>
                              </a:solidFill>
                              <a:latin typeface="Cambria Math" panose="02040503050406030204" pitchFamily="18" charset="0"/>
                              <a:ea typeface="Times New Roman" panose="02020603050405020304" pitchFamily="18" charset="0"/>
                            </a:rPr>
                          </m:ctrlPr>
                        </m:fPr>
                        <m:num>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𝑗</m:t>
                              </m:r>
                            </m:sub>
                          </m:sSub>
                        </m:num>
                        <m:den>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𝑇</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2</m:t>
                              </m:r>
                            </m:sub>
                            <m:sup>
                              <m:r>
                                <a:rPr lang="ar-AE" sz="1800" i="1">
                                  <a:solidFill>
                                    <a:schemeClr val="tx1"/>
                                  </a:solidFill>
                                  <a:latin typeface="Cambria Math" panose="02040503050406030204" pitchFamily="18" charset="0"/>
                                  <a:ea typeface="Times New Roman" panose="02020603050405020304" pitchFamily="18" charset="0"/>
                                </a:rPr>
                                <m:t>𝑇</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Sub>
                                </m:e>
                              </m:d>
                            </m:e>
                          </m:nary>
                        </m:den>
                      </m:f>
                    </m:oMath>
                  </m:oMathPara>
                </a14:m>
                <a:endParaRPr lang="ar-AE" sz="1800" dirty="0">
                  <a:solidFill>
                    <a:schemeClr val="tx1"/>
                  </a:solidFill>
                </a:endParaRPr>
              </a:p>
              <a:p>
                <a:pPr marL="114300" indent="0" algn="just">
                  <a:spcAft>
                    <a:spcPts val="600"/>
                  </a:spcAft>
                  <a:buNone/>
                </a:pPr>
                <a:r>
                  <a:rPr lang="pl-PL" sz="1800" spc="15" dirty="0"/>
                  <a:t>Gdzie</a:t>
                </a:r>
                <a:r>
                  <a:rPr lang="en-US" sz="1800" spc="15" dirty="0">
                    <a:solidFill>
                      <a:schemeClr val="tx1"/>
                    </a:solidFill>
                  </a:rPr>
                  <a:t> </a:t>
                </a:r>
                <a:r>
                  <a:rPr lang="en-US" sz="1800" i="1" dirty="0" err="1">
                    <a:solidFill>
                      <a:schemeClr val="tx1"/>
                    </a:solidFill>
                  </a:rPr>
                  <a:t>y</a:t>
                </a:r>
                <a:r>
                  <a:rPr lang="en-US" sz="1800" i="1" baseline="-25000" dirty="0" err="1">
                    <a:solidFill>
                      <a:schemeClr val="tx1"/>
                    </a:solidFill>
                  </a:rPr>
                  <a:t>t</a:t>
                </a:r>
                <a:r>
                  <a:rPr lang="en-US" sz="1800" spc="15" dirty="0">
                    <a:solidFill>
                      <a:schemeClr val="tx1"/>
                    </a:solidFill>
                  </a:rPr>
                  <a:t> </a:t>
                </a:r>
                <a:r>
                  <a:rPr lang="pl-PL" sz="1800" spc="15" dirty="0"/>
                  <a:t>reprezentuje rzeczywisty wynik zaobserwowanego popytu</a:t>
                </a:r>
                <a:r>
                  <a:rPr lang="en-US" sz="1800" spc="15" dirty="0">
                    <a:solidFill>
                      <a:schemeClr val="tx1"/>
                    </a:solidFill>
                  </a:rPr>
                  <a:t>, </a:t>
                </a:r>
                <a14:m>
                  <m:oMath xmlns:m="http://schemas.openxmlformats.org/officeDocument/2006/math">
                    <m:sSub>
                      <m:sSubPr>
                        <m:ctrlPr>
                          <a:rPr lang="ar-AE" sz="1800" i="1">
                            <a:solidFill>
                              <a:schemeClr val="tx1"/>
                            </a:solidFill>
                            <a:latin typeface="Cambria Math" panose="02040503050406030204" pitchFamily="18" charset="0"/>
                            <a:ea typeface="Times New Roman" panose="02020603050405020304" pitchFamily="18" charset="0"/>
                          </a:rPr>
                        </m:ctrlPr>
                      </m:sSubPr>
                      <m:e>
                        <m:acc>
                          <m:accPr>
                            <m:chr m:val="̂"/>
                            <m:ctrlPr>
                              <a:rPr lang="ar-AE" sz="1800" i="1">
                                <a:solidFill>
                                  <a:schemeClr val="tx1"/>
                                </a:solidFill>
                                <a:latin typeface="Cambria Math" panose="02040503050406030204" pitchFamily="18" charset="0"/>
                                <a:ea typeface="Times New Roman" panose="02020603050405020304" pitchFamily="18" charset="0"/>
                              </a:rPr>
                            </m:ctrlPr>
                          </m:accPr>
                          <m:e>
                            <m:r>
                              <a:rPr lang="ar-AE" sz="1800" i="1">
                                <a:solidFill>
                                  <a:schemeClr val="tx1"/>
                                </a:solidFill>
                                <a:latin typeface="Cambria Math" panose="02040503050406030204" pitchFamily="18" charset="0"/>
                                <a:ea typeface="Times New Roman" panose="02020603050405020304" pitchFamily="18" charset="0"/>
                              </a:rPr>
                              <m:t>𝑦</m:t>
                            </m:r>
                          </m:e>
                        </m:acc>
                      </m:e>
                      <m:sub>
                        <m:r>
                          <a:rPr lang="ar-AE" sz="1800" i="1">
                            <a:solidFill>
                              <a:schemeClr val="tx1"/>
                            </a:solidFill>
                            <a:latin typeface="Cambria Math" panose="02040503050406030204" pitchFamily="18" charset="0"/>
                            <a:ea typeface="Times New Roman" panose="02020603050405020304" pitchFamily="18" charset="0"/>
                          </a:rPr>
                          <m:t>𝑡</m:t>
                        </m:r>
                      </m:sub>
                    </m:sSub>
                  </m:oMath>
                </a14:m>
                <a:r>
                  <a:rPr lang="ar-AE" sz="1800" dirty="0">
                    <a:solidFill>
                      <a:schemeClr val="tx1"/>
                    </a:solidFill>
                  </a:rPr>
                  <a:t> </a:t>
                </a:r>
                <a:r>
                  <a:rPr lang="en-US" sz="1800" dirty="0"/>
                  <a:t>jest wartością prognozowaną, </a:t>
                </a:r>
                <a:br>
                  <a:rPr lang="pl-PL" sz="1800" dirty="0"/>
                </a:br>
                <a:r>
                  <a:rPr lang="en-US" sz="1800" i="1" dirty="0">
                    <a:solidFill>
                      <a:schemeClr val="tx1"/>
                    </a:solidFill>
                  </a:rPr>
                  <a:t>m </a:t>
                </a:r>
                <a:r>
                  <a:rPr lang="pl-PL" sz="1800" i="1" dirty="0">
                    <a:solidFill>
                      <a:schemeClr val="tx1"/>
                    </a:solidFill>
                  </a:rPr>
                  <a:t>j</a:t>
                </a:r>
                <a:r>
                  <a:rPr lang="en-US" sz="1800" dirty="0" err="1"/>
                  <a:t>est</a:t>
                </a:r>
                <a:r>
                  <a:rPr lang="en-US" sz="1800" dirty="0"/>
                  <a:t> </a:t>
                </a:r>
                <a:r>
                  <a:rPr lang="en-US" sz="1800" dirty="0" err="1"/>
                  <a:t>liczbą</a:t>
                </a:r>
                <a:r>
                  <a:rPr lang="en-US" sz="1800" dirty="0"/>
                  <a:t> </a:t>
                </a:r>
                <a:r>
                  <a:rPr lang="en-US" sz="1800" dirty="0" err="1"/>
                  <a:t>okresów</a:t>
                </a:r>
                <a:r>
                  <a:rPr lang="en-US" sz="1800" dirty="0"/>
                  <a:t> </a:t>
                </a:r>
                <a:r>
                  <a:rPr lang="en-US" sz="1800" dirty="0" err="1"/>
                  <a:t>sezonowych</a:t>
                </a:r>
                <a:r>
                  <a:rPr lang="en-US" sz="1800" dirty="0"/>
                  <a:t>, </a:t>
                </a:r>
                <a:r>
                  <a:rPr lang="en-US" sz="1800" i="1" dirty="0" err="1">
                    <a:solidFill>
                      <a:schemeClr val="tx1"/>
                    </a:solidFill>
                  </a:rPr>
                  <a:t>e</a:t>
                </a:r>
                <a:r>
                  <a:rPr lang="en-US" sz="1800" i="1" baseline="-25000" dirty="0" err="1">
                    <a:solidFill>
                      <a:schemeClr val="tx1"/>
                    </a:solidFill>
                  </a:rPr>
                  <a:t>j</a:t>
                </a:r>
                <a:r>
                  <a:rPr lang="en-US" sz="1800" i="1" baseline="-25000" dirty="0">
                    <a:solidFill>
                      <a:schemeClr val="tx1"/>
                    </a:solidFill>
                  </a:rPr>
                  <a:t> </a:t>
                </a:r>
                <a:r>
                  <a:rPr lang="en-US" sz="1800" dirty="0"/>
                  <a:t>jest j-</a:t>
                </a:r>
                <a:r>
                  <a:rPr lang="en-US" sz="1800" dirty="0" err="1"/>
                  <a:t>tą</a:t>
                </a:r>
                <a:r>
                  <a:rPr lang="en-US" sz="1800" dirty="0"/>
                  <a:t> </a:t>
                </a:r>
                <a:r>
                  <a:rPr lang="en-US" sz="1800" dirty="0" err="1"/>
                  <a:t>wartością</a:t>
                </a:r>
                <a:r>
                  <a:rPr lang="en-US" sz="1800" dirty="0"/>
                  <a:t> </a:t>
                </a:r>
                <a:r>
                  <a:rPr lang="en-US" sz="1800" dirty="0" err="1"/>
                  <a:t>rezydualną</a:t>
                </a:r>
                <a:r>
                  <a:rPr lang="en-US" sz="1800" dirty="0"/>
                  <a:t>, </a:t>
                </a:r>
                <a14:m>
                  <m:oMath xmlns:m="http://schemas.openxmlformats.org/officeDocument/2006/math">
                    <m:r>
                      <a:rPr lang="en-US"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𝑗</m:t>
                    </m:r>
                    <m:r>
                      <a:rPr lang="en-US"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m:t>
                    </m:r>
                    <m:d>
                      <m:dPr>
                        <m:begChr m:val="{"/>
                        <m:endChr m:val="}"/>
                        <m:ctrlP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ctrlPr>
                      </m:dPr>
                      <m:e>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1</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 </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2</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 …</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𝑛</m:t>
                        </m:r>
                      </m:e>
                    </m:d>
                  </m:oMath>
                </a14:m>
                <a:r>
                  <a:rPr lang="ar-AE" sz="1800" dirty="0">
                    <a:solidFill>
                      <a:schemeClr val="tx1"/>
                    </a:solidFill>
                  </a:rPr>
                  <a:t>. </a:t>
                </a:r>
                <a:endParaRPr lang="ar-AE" sz="2400" dirty="0">
                  <a:sym typeface="Arial"/>
                </a:endParaRPr>
              </a:p>
            </p:txBody>
          </p:sp>
        </mc:Choice>
        <mc:Fallback xmlns="">
          <p:sp>
            <p:nvSpPr>
              <p:cNvPr id="12" name="Google Shape;346;p7"/>
              <p:cNvSpPr txBox="1">
                <a:spLocks noRot="1" noChangeAspect="1" noMove="1" noResize="1" noEditPoints="1" noAdjustHandles="1" noChangeArrowheads="1" noChangeShapeType="1" noTextEdit="1"/>
              </p:cNvSpPr>
              <p:nvPr/>
            </p:nvSpPr>
            <p:spPr>
              <a:xfrm>
                <a:off x="1351354" y="868218"/>
                <a:ext cx="9610855" cy="5615709"/>
              </a:xfrm>
              <a:prstGeom prst="rect">
                <a:avLst/>
              </a:prstGeom>
              <a:blipFill>
                <a:blip r:embed="rId2"/>
                <a:stretch>
                  <a:fillRect l="-190" r="-190"/>
                </a:stretch>
              </a:blipFill>
              <a:ln>
                <a:noFill/>
              </a:ln>
            </p:spPr>
            <p:txBody>
              <a:bodyPr/>
              <a:lstStyle/>
              <a:p>
                <a:r>
                  <a:rPr lang="pl-PL">
                    <a:noFill/>
                  </a:rPr>
                  <a:t> </a:t>
                </a:r>
              </a:p>
            </p:txBody>
          </p:sp>
        </mc:Fallback>
      </mc:AlternateContent>
      <p:sp>
        <p:nvSpPr>
          <p:cNvPr id="3" name="Title 2"/>
          <p:cNvSpPr>
            <a:spLocks noGrp="1"/>
          </p:cNvSpPr>
          <p:nvPr>
            <p:ph type="title"/>
          </p:nvPr>
        </p:nvSpPr>
        <p:spPr>
          <a:xfrm>
            <a:off x="1322924" y="56377"/>
            <a:ext cx="10370312" cy="1116542"/>
          </a:xfrm>
        </p:spPr>
        <p:txBody>
          <a:bodyPr/>
          <a:lstStyle/>
          <a:p>
            <a:r>
              <a:rPr lang="pl-PL" dirty="0"/>
              <a:t>Dane treningowe i testowe (walidacja krzyżowa)</a:t>
            </a:r>
            <a:endParaRPr lang="en-GB" dirty="0"/>
          </a:p>
        </p:txBody>
      </p:sp>
    </p:spTree>
    <p:extLst>
      <p:ext uri="{BB962C8B-B14F-4D97-AF65-F5344CB8AC3E}">
        <p14:creationId xmlns:p14="http://schemas.microsoft.com/office/powerpoint/2010/main" val="354984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1634066" y="358114"/>
            <a:ext cx="9262533" cy="646331"/>
          </a:xfrm>
          <a:prstGeom prst="rect">
            <a:avLst/>
          </a:prstGeom>
        </p:spPr>
        <p:txBody>
          <a:bodyPr wrap="square">
            <a:spAutoFit/>
          </a:bodyPr>
          <a:lstStyle/>
          <a:p>
            <a:r>
              <a:rPr lang="pl-PL" b="1" i="1" dirty="0">
                <a:latin typeface="Tahoma" panose="020B0604030504040204" pitchFamily="34" charset="0"/>
                <a:ea typeface="Tahoma" panose="020B0604030504040204" pitchFamily="34" charset="0"/>
                <a:cs typeface="Tahoma" panose="020B0604030504040204" pitchFamily="34" charset="0"/>
                <a:sym typeface="Arial"/>
              </a:rPr>
              <a:t>Rysunek 4 </a:t>
            </a:r>
            <a:r>
              <a:rPr lang="pl-PL" i="1" dirty="0">
                <a:latin typeface="Tahoma" panose="020B0604030504040204" pitchFamily="34" charset="0"/>
                <a:ea typeface="Tahoma" panose="020B0604030504040204" pitchFamily="34" charset="0"/>
                <a:cs typeface="Tahoma" panose="020B0604030504040204" pitchFamily="34" charset="0"/>
                <a:sym typeface="Arial"/>
              </a:rPr>
              <a:t>Skuteczność prognozowania algorytmów predykcyjnych z wyprzedzeniem h-kroków (pierwszy panel - RMSSE, drugi panel - MAPE, trzeci panel - MASE)</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6C7962B-C2D6-4A40-7443-E47E6C39D4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622" y="1156955"/>
            <a:ext cx="6819038" cy="5114028"/>
          </a:xfrm>
          <a:prstGeom prst="rect">
            <a:avLst/>
          </a:prstGeom>
          <a:noFill/>
          <a:ln>
            <a:noFill/>
          </a:ln>
        </p:spPr>
      </p:pic>
    </p:spTree>
    <p:extLst>
      <p:ext uri="{BB962C8B-B14F-4D97-AF65-F5344CB8AC3E}">
        <p14:creationId xmlns:p14="http://schemas.microsoft.com/office/powerpoint/2010/main" val="162359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5949" y="635001"/>
            <a:ext cx="7268400" cy="369332"/>
          </a:xfrm>
          <a:prstGeom prst="rect">
            <a:avLst/>
          </a:prstGeom>
        </p:spPr>
        <p:txBody>
          <a:bodyPr wrap="none">
            <a:spAutoFit/>
          </a:bodyPr>
          <a:lstStyle/>
          <a:p>
            <a:r>
              <a:rPr lang="pl-PL" b="1" i="1" dirty="0">
                <a:latin typeface="Tahoma" panose="020B0604030504040204" pitchFamily="34" charset="0"/>
                <a:ea typeface="Tahoma" panose="020B0604030504040204" pitchFamily="34" charset="0"/>
                <a:cs typeface="Tahoma" panose="020B0604030504040204" pitchFamily="34" charset="0"/>
              </a:rPr>
              <a:t>Tabela 1 </a:t>
            </a:r>
            <a:r>
              <a:rPr lang="pl-PL" i="1" dirty="0">
                <a:latin typeface="Tahoma" panose="020B0604030504040204" pitchFamily="34" charset="0"/>
                <a:ea typeface="Tahoma" panose="020B0604030504040204" pitchFamily="34" charset="0"/>
                <a:cs typeface="Tahoma" panose="020B0604030504040204" pitchFamily="34" charset="0"/>
              </a:rPr>
              <a:t>Przegląd porównawczy różnych algorytmów predykcyjnych</a:t>
            </a:r>
            <a:r>
              <a:rPr lang="en-GB" i="1" dirty="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BA68A612-DEE5-65EC-9E52-06C525DD7F8C}"/>
              </a:ext>
            </a:extLst>
          </p:cNvPr>
          <p:cNvGraphicFramePr>
            <a:graphicFrameLocks noGrp="1"/>
          </p:cNvGraphicFramePr>
          <p:nvPr>
            <p:extLst>
              <p:ext uri="{D42A27DB-BD31-4B8C-83A1-F6EECF244321}">
                <p14:modId xmlns:p14="http://schemas.microsoft.com/office/powerpoint/2010/main" val="430963605"/>
              </p:ext>
            </p:extLst>
          </p:nvPr>
        </p:nvGraphicFramePr>
        <p:xfrm>
          <a:off x="1465949" y="1120931"/>
          <a:ext cx="10515601" cy="998220"/>
        </p:xfrm>
        <a:graphic>
          <a:graphicData uri="http://schemas.openxmlformats.org/drawingml/2006/table">
            <a:tbl>
              <a:tblPr firstRow="1" firstCol="1" bandRow="1">
                <a:tableStyleId>{5C22544A-7EE6-4342-B048-85BDC9FD1C3A}</a:tableStyleId>
              </a:tblPr>
              <a:tblGrid>
                <a:gridCol w="1499525">
                  <a:extLst>
                    <a:ext uri="{9D8B030D-6E8A-4147-A177-3AD203B41FA5}">
                      <a16:colId xmlns:a16="http://schemas.microsoft.com/office/drawing/2014/main" val="3516097228"/>
                    </a:ext>
                  </a:extLst>
                </a:gridCol>
                <a:gridCol w="3339755">
                  <a:extLst>
                    <a:ext uri="{9D8B030D-6E8A-4147-A177-3AD203B41FA5}">
                      <a16:colId xmlns:a16="http://schemas.microsoft.com/office/drawing/2014/main" val="1039801964"/>
                    </a:ext>
                  </a:extLst>
                </a:gridCol>
                <a:gridCol w="2839212">
                  <a:extLst>
                    <a:ext uri="{9D8B030D-6E8A-4147-A177-3AD203B41FA5}">
                      <a16:colId xmlns:a16="http://schemas.microsoft.com/office/drawing/2014/main" val="3767539436"/>
                    </a:ext>
                  </a:extLst>
                </a:gridCol>
                <a:gridCol w="2837109">
                  <a:extLst>
                    <a:ext uri="{9D8B030D-6E8A-4147-A177-3AD203B41FA5}">
                      <a16:colId xmlns:a16="http://schemas.microsoft.com/office/drawing/2014/main" val="666099416"/>
                    </a:ext>
                  </a:extLst>
                </a:gridCol>
              </a:tblGrid>
              <a:tr h="249555">
                <a:tc>
                  <a:txBody>
                    <a:bodyPr/>
                    <a:lstStyle/>
                    <a:p>
                      <a:pPr algn="just"/>
                      <a:r>
                        <a:rPr lang="en-GB" sz="1600" dirty="0">
                          <a:effectLst/>
                        </a:rPr>
                        <a:t> </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RMSSE</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MAPE</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MASE</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59982273"/>
                  </a:ext>
                </a:extLst>
              </a:tr>
              <a:tr h="249555">
                <a:tc>
                  <a:txBody>
                    <a:bodyPr/>
                    <a:lstStyle/>
                    <a:p>
                      <a:pPr algn="just"/>
                      <a:r>
                        <a:rPr lang="en-GB" sz="1600" dirty="0">
                          <a:effectLst/>
                        </a:rPr>
                        <a:t>NN</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0.840</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41.9</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0.970</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92492150"/>
                  </a:ext>
                </a:extLst>
              </a:tr>
              <a:tr h="249555">
                <a:tc>
                  <a:txBody>
                    <a:bodyPr/>
                    <a:lstStyle/>
                    <a:p>
                      <a:pPr algn="just"/>
                      <a:r>
                        <a:rPr lang="en-GB" sz="1600" dirty="0">
                          <a:effectLst/>
                        </a:rPr>
                        <a:t>Prophet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1.07</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38.8</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1.11</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44964423"/>
                  </a:ext>
                </a:extLst>
              </a:tr>
              <a:tr h="249555">
                <a:tc>
                  <a:txBody>
                    <a:bodyPr/>
                    <a:lstStyle/>
                    <a:p>
                      <a:pPr algn="just"/>
                      <a:r>
                        <a:rPr lang="en-GB" sz="1600" dirty="0">
                          <a:effectLst/>
                        </a:rPr>
                        <a:t>ARIMA</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1.08</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41.2</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1.15</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32697796"/>
                  </a:ext>
                </a:extLst>
              </a:tr>
            </a:tbl>
          </a:graphicData>
        </a:graphic>
      </p:graphicFrame>
      <p:sp>
        <p:nvSpPr>
          <p:cNvPr id="7" name="Google Shape;345;p7">
            <a:extLst>
              <a:ext uri="{FF2B5EF4-FFF2-40B4-BE49-F238E27FC236}">
                <a16:creationId xmlns:a16="http://schemas.microsoft.com/office/drawing/2014/main" id="{5B962E39-EA52-360D-D3D6-66E9AFC484C0}"/>
              </a:ext>
            </a:extLst>
          </p:cNvPr>
          <p:cNvSpPr txBox="1">
            <a:spLocks/>
          </p:cNvSpPr>
          <p:nvPr/>
        </p:nvSpPr>
        <p:spPr>
          <a:xfrm>
            <a:off x="1364336" y="2235819"/>
            <a:ext cx="9402274" cy="74088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20000"/>
              </a:lnSpc>
              <a:buSzPts val="2800"/>
              <a:buFont typeface="Arial"/>
              <a:buNone/>
            </a:pPr>
            <a:r>
              <a:rPr lang="pl-PL" sz="1600" b="1" i="1" dirty="0">
                <a:latin typeface="Tahoma" panose="020B0604030504040204" pitchFamily="34" charset="0"/>
                <a:ea typeface="Tahoma" panose="020B0604030504040204" pitchFamily="34" charset="0"/>
                <a:cs typeface="Tahoma" panose="020B0604030504040204" pitchFamily="34" charset="0"/>
                <a:sym typeface="Arial"/>
              </a:rPr>
              <a:t>Rysunek 5 </a:t>
            </a:r>
            <a:r>
              <a:rPr lang="pl-PL" sz="1600" i="1" dirty="0">
                <a:latin typeface="Tahoma" panose="020B0604030504040204" pitchFamily="34" charset="0"/>
                <a:ea typeface="Tahoma" panose="020B0604030504040204" pitchFamily="34" charset="0"/>
                <a:cs typeface="Tahoma" panose="020B0604030504040204" pitchFamily="34" charset="0"/>
                <a:sym typeface="Arial"/>
              </a:rPr>
              <a:t>Prognozy z modelu NN dla kolejnych 12 kroków, wraz z 80% i 95% przedziałami predykcyjnymi, wskazują na stały wzrost popytu w 2023 roku.</a:t>
            </a:r>
          </a:p>
        </p:txBody>
      </p:sp>
      <p:pic>
        <p:nvPicPr>
          <p:cNvPr id="8" name="Picture 7" descr="fig5">
            <a:extLst>
              <a:ext uri="{FF2B5EF4-FFF2-40B4-BE49-F238E27FC236}">
                <a16:creationId xmlns:a16="http://schemas.microsoft.com/office/drawing/2014/main" id="{1728E4BF-210B-DAC9-A168-4CD760AA74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399" y="2976708"/>
            <a:ext cx="5596467" cy="3361669"/>
          </a:xfrm>
          <a:prstGeom prst="rect">
            <a:avLst/>
          </a:prstGeom>
          <a:noFill/>
          <a:ln>
            <a:noFill/>
          </a:ln>
        </p:spPr>
      </p:pic>
      <p:sp>
        <p:nvSpPr>
          <p:cNvPr id="4" name="Prostokąt 3">
            <a:extLst>
              <a:ext uri="{FF2B5EF4-FFF2-40B4-BE49-F238E27FC236}">
                <a16:creationId xmlns:a16="http://schemas.microsoft.com/office/drawing/2014/main" id="{B30CECF3-0ED5-50F0-BDAE-BEEC75D39427}"/>
              </a:ext>
            </a:extLst>
          </p:cNvPr>
          <p:cNvSpPr/>
          <p:nvPr/>
        </p:nvSpPr>
        <p:spPr>
          <a:xfrm>
            <a:off x="7105650" y="4354830"/>
            <a:ext cx="259080" cy="1028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0D66C08E-05C9-9708-5EC4-1978455E6BEC}"/>
              </a:ext>
            </a:extLst>
          </p:cNvPr>
          <p:cNvSpPr txBox="1"/>
          <p:nvPr/>
        </p:nvSpPr>
        <p:spPr>
          <a:xfrm>
            <a:off x="6957060" y="4313932"/>
            <a:ext cx="472440" cy="184666"/>
          </a:xfrm>
          <a:prstGeom prst="rect">
            <a:avLst/>
          </a:prstGeom>
          <a:noFill/>
        </p:spPr>
        <p:txBody>
          <a:bodyPr wrap="square" rtlCol="0">
            <a:spAutoFit/>
          </a:bodyPr>
          <a:lstStyle/>
          <a:p>
            <a:pPr algn="ctr"/>
            <a:r>
              <a:rPr lang="pl-PL" sz="600" dirty="0">
                <a:latin typeface="Tahoma" panose="020B0604030504040204" pitchFamily="34" charset="0"/>
                <a:ea typeface="Tahoma" panose="020B0604030504040204" pitchFamily="34" charset="0"/>
                <a:cs typeface="Tahoma" panose="020B0604030504040204" pitchFamily="34" charset="0"/>
              </a:rPr>
              <a:t>poziom</a:t>
            </a:r>
          </a:p>
        </p:txBody>
      </p:sp>
      <p:sp>
        <p:nvSpPr>
          <p:cNvPr id="9" name="Prostokąt 8">
            <a:extLst>
              <a:ext uri="{FF2B5EF4-FFF2-40B4-BE49-F238E27FC236}">
                <a16:creationId xmlns:a16="http://schemas.microsoft.com/office/drawing/2014/main" id="{999EA0A7-DBDC-20E6-CEB3-4BD8F4F5433D}"/>
              </a:ext>
            </a:extLst>
          </p:cNvPr>
          <p:cNvSpPr/>
          <p:nvPr/>
        </p:nvSpPr>
        <p:spPr>
          <a:xfrm>
            <a:off x="4404360" y="6217920"/>
            <a:ext cx="556260" cy="1204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6EB3919F-C61F-67F1-D4CC-C9CC28FFD6B9}"/>
              </a:ext>
            </a:extLst>
          </p:cNvPr>
          <p:cNvSpPr txBox="1"/>
          <p:nvPr/>
        </p:nvSpPr>
        <p:spPr>
          <a:xfrm>
            <a:off x="4404360" y="6185815"/>
            <a:ext cx="472440" cy="184666"/>
          </a:xfrm>
          <a:prstGeom prst="rect">
            <a:avLst/>
          </a:prstGeom>
          <a:noFill/>
        </p:spPr>
        <p:txBody>
          <a:bodyPr wrap="square" rtlCol="0">
            <a:spAutoFit/>
          </a:bodyPr>
          <a:lstStyle/>
          <a:p>
            <a:pPr algn="ctr"/>
            <a:r>
              <a:rPr lang="pl-PL" sz="600" dirty="0">
                <a:latin typeface="Tahoma" panose="020B0604030504040204" pitchFamily="34" charset="0"/>
                <a:ea typeface="Tahoma" panose="020B0604030504040204" pitchFamily="34" charset="0"/>
                <a:cs typeface="Tahoma" panose="020B0604030504040204" pitchFamily="34" charset="0"/>
              </a:rPr>
              <a:t>miesiąc</a:t>
            </a:r>
          </a:p>
        </p:txBody>
      </p:sp>
      <p:sp>
        <p:nvSpPr>
          <p:cNvPr id="10" name="Prostokąt 9">
            <a:extLst>
              <a:ext uri="{FF2B5EF4-FFF2-40B4-BE49-F238E27FC236}">
                <a16:creationId xmlns:a16="http://schemas.microsoft.com/office/drawing/2014/main" id="{17CB71AA-047F-D41A-123C-0A54AC7C888E}"/>
              </a:ext>
            </a:extLst>
          </p:cNvPr>
          <p:cNvSpPr/>
          <p:nvPr/>
        </p:nvSpPr>
        <p:spPr>
          <a:xfrm>
            <a:off x="1851660" y="4191000"/>
            <a:ext cx="243840" cy="7408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51BBFE69-C2DE-D1F1-78F5-DC1FEC5A0D05}"/>
              </a:ext>
            </a:extLst>
          </p:cNvPr>
          <p:cNvSpPr txBox="1"/>
          <p:nvPr/>
        </p:nvSpPr>
        <p:spPr>
          <a:xfrm rot="16200000">
            <a:off x="1620836" y="4390876"/>
            <a:ext cx="1046694" cy="215444"/>
          </a:xfrm>
          <a:prstGeom prst="rect">
            <a:avLst/>
          </a:prstGeom>
          <a:noFill/>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Zużycie - popyt</a:t>
            </a:r>
          </a:p>
        </p:txBody>
      </p:sp>
      <p:sp>
        <p:nvSpPr>
          <p:cNvPr id="12" name="Prostokąt 11">
            <a:extLst>
              <a:ext uri="{FF2B5EF4-FFF2-40B4-BE49-F238E27FC236}">
                <a16:creationId xmlns:a16="http://schemas.microsoft.com/office/drawing/2014/main" id="{20AE2B1D-7E47-5076-1CB4-C7D106243417}"/>
              </a:ext>
            </a:extLst>
          </p:cNvPr>
          <p:cNvSpPr/>
          <p:nvPr/>
        </p:nvSpPr>
        <p:spPr>
          <a:xfrm>
            <a:off x="3089910" y="6111401"/>
            <a:ext cx="312420" cy="1204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578AC8A8-051B-DB43-4E9A-535B4D1DB176}"/>
              </a:ext>
            </a:extLst>
          </p:cNvPr>
          <p:cNvSpPr txBox="1"/>
          <p:nvPr/>
        </p:nvSpPr>
        <p:spPr>
          <a:xfrm>
            <a:off x="2974341" y="6062581"/>
            <a:ext cx="472440" cy="184666"/>
          </a:xfrm>
          <a:prstGeom prst="rect">
            <a:avLst/>
          </a:prstGeom>
          <a:noFill/>
        </p:spPr>
        <p:txBody>
          <a:bodyPr wrap="square" rtlCol="0">
            <a:spAutoFit/>
          </a:bodyPr>
          <a:lstStyle/>
          <a:p>
            <a:pPr algn="ctr"/>
            <a:r>
              <a:rPr lang="pl-PL" sz="600" dirty="0">
                <a:solidFill>
                  <a:srgbClr val="4D4D4D"/>
                </a:solidFill>
                <a:latin typeface="Tahoma" panose="020B0604030504040204" pitchFamily="34" charset="0"/>
                <a:ea typeface="Tahoma" panose="020B0604030504040204" pitchFamily="34" charset="0"/>
                <a:cs typeface="Tahoma" panose="020B0604030504040204" pitchFamily="34" charset="0"/>
              </a:rPr>
              <a:t>styczeń</a:t>
            </a:r>
          </a:p>
        </p:txBody>
      </p:sp>
      <p:sp>
        <p:nvSpPr>
          <p:cNvPr id="14" name="Prostokąt 13">
            <a:extLst>
              <a:ext uri="{FF2B5EF4-FFF2-40B4-BE49-F238E27FC236}">
                <a16:creationId xmlns:a16="http://schemas.microsoft.com/office/drawing/2014/main" id="{617C67B1-4BF1-21DA-73BF-C87654A8FEC1}"/>
              </a:ext>
            </a:extLst>
          </p:cNvPr>
          <p:cNvSpPr/>
          <p:nvPr/>
        </p:nvSpPr>
        <p:spPr>
          <a:xfrm>
            <a:off x="4163568" y="6111401"/>
            <a:ext cx="156972" cy="106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1DC92F2A-7F06-3267-147A-F70784C7095C}"/>
              </a:ext>
            </a:extLst>
          </p:cNvPr>
          <p:cNvSpPr/>
          <p:nvPr/>
        </p:nvSpPr>
        <p:spPr>
          <a:xfrm>
            <a:off x="5251365" y="6111401"/>
            <a:ext cx="156972" cy="106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extLst>
              <a:ext uri="{FF2B5EF4-FFF2-40B4-BE49-F238E27FC236}">
                <a16:creationId xmlns:a16="http://schemas.microsoft.com/office/drawing/2014/main" id="{F3C7FA4C-0CF6-1712-CA3F-FEBEE77FE7FD}"/>
              </a:ext>
            </a:extLst>
          </p:cNvPr>
          <p:cNvSpPr/>
          <p:nvPr/>
        </p:nvSpPr>
        <p:spPr>
          <a:xfrm>
            <a:off x="6310629" y="6132555"/>
            <a:ext cx="156972" cy="106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FFCD7EC5-E927-D857-FEC7-36BD8A6466C4}"/>
              </a:ext>
            </a:extLst>
          </p:cNvPr>
          <p:cNvSpPr txBox="1"/>
          <p:nvPr/>
        </p:nvSpPr>
        <p:spPr>
          <a:xfrm>
            <a:off x="4068402" y="6062581"/>
            <a:ext cx="472440" cy="184666"/>
          </a:xfrm>
          <a:prstGeom prst="rect">
            <a:avLst/>
          </a:prstGeom>
          <a:noFill/>
        </p:spPr>
        <p:txBody>
          <a:bodyPr wrap="square" rtlCol="0">
            <a:spAutoFit/>
          </a:bodyPr>
          <a:lstStyle/>
          <a:p>
            <a:pPr algn="ctr"/>
            <a:r>
              <a:rPr lang="pl-PL" sz="600" dirty="0">
                <a:solidFill>
                  <a:srgbClr val="4D4D4D"/>
                </a:solidFill>
                <a:latin typeface="Tahoma" panose="020B0604030504040204" pitchFamily="34" charset="0"/>
                <a:ea typeface="Tahoma" panose="020B0604030504040204" pitchFamily="34" charset="0"/>
                <a:cs typeface="Tahoma" panose="020B0604030504040204" pitchFamily="34" charset="0"/>
              </a:rPr>
              <a:t>styczeń</a:t>
            </a:r>
          </a:p>
        </p:txBody>
      </p:sp>
      <p:sp>
        <p:nvSpPr>
          <p:cNvPr id="18" name="pole tekstowe 17">
            <a:extLst>
              <a:ext uri="{FF2B5EF4-FFF2-40B4-BE49-F238E27FC236}">
                <a16:creationId xmlns:a16="http://schemas.microsoft.com/office/drawing/2014/main" id="{E491989F-25D2-EA4F-CEAA-EA7E885C7442}"/>
              </a:ext>
            </a:extLst>
          </p:cNvPr>
          <p:cNvSpPr txBox="1"/>
          <p:nvPr/>
        </p:nvSpPr>
        <p:spPr>
          <a:xfrm>
            <a:off x="5145150" y="6062581"/>
            <a:ext cx="472440" cy="184666"/>
          </a:xfrm>
          <a:prstGeom prst="rect">
            <a:avLst/>
          </a:prstGeom>
          <a:noFill/>
        </p:spPr>
        <p:txBody>
          <a:bodyPr wrap="square" rtlCol="0">
            <a:spAutoFit/>
          </a:bodyPr>
          <a:lstStyle/>
          <a:p>
            <a:pPr algn="ctr"/>
            <a:r>
              <a:rPr lang="pl-PL" sz="600" dirty="0">
                <a:solidFill>
                  <a:srgbClr val="4D4D4D"/>
                </a:solidFill>
                <a:latin typeface="Tahoma" panose="020B0604030504040204" pitchFamily="34" charset="0"/>
                <a:ea typeface="Tahoma" panose="020B0604030504040204" pitchFamily="34" charset="0"/>
                <a:cs typeface="Tahoma" panose="020B0604030504040204" pitchFamily="34" charset="0"/>
              </a:rPr>
              <a:t>styczeń</a:t>
            </a:r>
          </a:p>
        </p:txBody>
      </p:sp>
      <p:sp>
        <p:nvSpPr>
          <p:cNvPr id="19" name="pole tekstowe 18">
            <a:extLst>
              <a:ext uri="{FF2B5EF4-FFF2-40B4-BE49-F238E27FC236}">
                <a16:creationId xmlns:a16="http://schemas.microsoft.com/office/drawing/2014/main" id="{8AFE1104-8EFE-C3DE-121C-4EA8A285D79B}"/>
              </a:ext>
            </a:extLst>
          </p:cNvPr>
          <p:cNvSpPr txBox="1"/>
          <p:nvPr/>
        </p:nvSpPr>
        <p:spPr>
          <a:xfrm>
            <a:off x="6221898" y="6062581"/>
            <a:ext cx="472440" cy="184666"/>
          </a:xfrm>
          <a:prstGeom prst="rect">
            <a:avLst/>
          </a:prstGeom>
          <a:noFill/>
        </p:spPr>
        <p:txBody>
          <a:bodyPr wrap="square" rtlCol="0">
            <a:spAutoFit/>
          </a:bodyPr>
          <a:lstStyle/>
          <a:p>
            <a:pPr algn="ctr"/>
            <a:r>
              <a:rPr lang="pl-PL" sz="600" dirty="0">
                <a:solidFill>
                  <a:srgbClr val="4D4D4D"/>
                </a:solidFill>
                <a:latin typeface="Tahoma" panose="020B0604030504040204" pitchFamily="34" charset="0"/>
                <a:ea typeface="Tahoma" panose="020B0604030504040204" pitchFamily="34" charset="0"/>
                <a:cs typeface="Tahoma" panose="020B0604030504040204" pitchFamily="34" charset="0"/>
              </a:rPr>
              <a:t>styczeń</a:t>
            </a:r>
          </a:p>
        </p:txBody>
      </p:sp>
    </p:spTree>
    <p:extLst>
      <p:ext uri="{BB962C8B-B14F-4D97-AF65-F5344CB8AC3E}">
        <p14:creationId xmlns:p14="http://schemas.microsoft.com/office/powerpoint/2010/main" val="210694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Podsumowanie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endParaRPr lang="en-GB" sz="1800" dirty="0"/>
          </a:p>
          <a:p>
            <a:r>
              <a:rPr lang="en-GB" sz="1800" dirty="0"/>
              <a:t>Uncertainty surrounding market conditions and customer demand for products is one of the fundamental challenges in optimizing SCs. If demand could be predicted with certainty, SC processes would essentially be reduced to scheduling activities.</a:t>
            </a:r>
          </a:p>
          <a:p>
            <a:r>
              <a:rPr lang="en-GB" sz="1800" dirty="0"/>
              <a:t>The results demonstrated significant potential for the current and future development of NN in the context of SC. </a:t>
            </a:r>
          </a:p>
          <a:p>
            <a:r>
              <a:rPr lang="en-GB" sz="1800" dirty="0"/>
              <a:t>The NN model outperformed traditionally tested methods, such as ARIMA, which is widely used for time series forecasting, as well as Facebook's Prophet model, recognized as one of today’s state-of-the-art forecasting techniques. </a:t>
            </a:r>
          </a:p>
          <a:p>
            <a:r>
              <a:rPr lang="en-GB" sz="1800" dirty="0"/>
              <a:t>This superior performance highlights the NN's ability to capture complex patterns in demand data that may be overlooked by more conventional models.</a:t>
            </a:r>
          </a:p>
          <a:p>
            <a:r>
              <a:rPr lang="en-GB" sz="1800" dirty="0"/>
              <a:t>The NN model is currently under rigorous testing in order to be able to produce reliable future forecasts. Also, we are generating the features for the NN model to be able to work jointly with inventory control and generate manufacturing &amp; ordering decisions based on the desired service level and demand on the market.</a:t>
            </a:r>
          </a:p>
        </p:txBody>
      </p:sp>
    </p:spTree>
    <p:extLst>
      <p:ext uri="{BB962C8B-B14F-4D97-AF65-F5344CB8AC3E}">
        <p14:creationId xmlns:p14="http://schemas.microsoft.com/office/powerpoint/2010/main" val="163747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Filary:</a:t>
            </a:r>
          </a:p>
        </p:txBody>
      </p:sp>
      <p:sp>
        <p:nvSpPr>
          <p:cNvPr id="7" name="Google Shape;103;p2"/>
          <p:cNvSpPr txBox="1">
            <a:spLocks noGrp="1"/>
          </p:cNvSpPr>
          <p:nvPr>
            <p:ph type="sldNum" idx="12"/>
          </p:nvPr>
        </p:nvSpPr>
        <p:spPr>
          <a:xfrm>
            <a:off x="8666509" y="598486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latin typeface="Tahoma" panose="020B0604030504040204" pitchFamily="34" charset="0"/>
                <a:ea typeface="Tahoma" panose="020B0604030504040204" pitchFamily="34" charset="0"/>
                <a:cs typeface="Tahoma" panose="020B0604030504040204" pitchFamily="34" charset="0"/>
              </a:rPr>
              <a:t>2</a:t>
            </a:fld>
            <a:endParaRPr sz="2000">
              <a:latin typeface="Tahoma" panose="020B0604030504040204" pitchFamily="34" charset="0"/>
              <a:ea typeface="Tahoma" panose="020B0604030504040204" pitchFamily="34" charset="0"/>
              <a:cs typeface="Tahoma" panose="020B0604030504040204" pitchFamily="34" charset="0"/>
            </a:endParaRPr>
          </a:p>
        </p:txBody>
      </p:sp>
      <p:sp>
        <p:nvSpPr>
          <p:cNvPr id="8" name="Google Shape;174;p2"/>
          <p:cNvSpPr txBox="1"/>
          <p:nvPr/>
        </p:nvSpPr>
        <p:spPr>
          <a:xfrm>
            <a:off x="4647011" y="2140927"/>
            <a:ext cx="1836916" cy="33851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pl-PL"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rPr>
              <a:t>OGRANICZENIA</a:t>
            </a:r>
            <a:endParaRPr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9" name="Google Shape;175;p2"/>
          <p:cNvSpPr txBox="1"/>
          <p:nvPr/>
        </p:nvSpPr>
        <p:spPr>
          <a:xfrm>
            <a:off x="4848837" y="2503105"/>
            <a:ext cx="7232328" cy="584755"/>
          </a:xfrm>
          <a:prstGeom prst="rect">
            <a:avLst/>
          </a:prstGeom>
          <a:noFill/>
          <a:ln>
            <a:noFill/>
          </a:ln>
        </p:spPr>
        <p:txBody>
          <a:bodyPr spcFirstLastPara="1" wrap="square" lIns="45700" tIns="22850" rIns="45700" bIns="22850" anchor="t" anchorCtr="0">
            <a:spAutoFit/>
          </a:bodyPr>
          <a:lstStyle/>
          <a:p>
            <a:pPr marL="285750" marR="0" lvl="0" indent="-285750" algn="just" rtl="0">
              <a:lnSpc>
                <a:spcPct val="125000"/>
              </a:lnSpc>
              <a:spcBef>
                <a:spcPts val="0"/>
              </a:spcBef>
              <a:spcAft>
                <a:spcPts val="0"/>
              </a:spcAft>
              <a:buClr>
                <a:schemeClr val="dk1"/>
              </a:buClr>
              <a:buSzPts val="1400"/>
              <a:buFont typeface="Arial"/>
              <a:buChar char="•"/>
            </a:pPr>
            <a:r>
              <a:rPr lang="pl-PL" sz="1300" b="1"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Zniekształcone i niestabilne </a:t>
            </a:r>
            <a:r>
              <a:rPr lang="pl-PL" sz="130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dane po Covid</a:t>
            </a:r>
            <a:r>
              <a:rPr lang="en-US" sz="130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t>
            </a:r>
            <a:endParaRPr sz="130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pl-PL" sz="13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Zmieniające się warunki rynkowe (inflacja, ceny ropy naftowej i gazu, nowe formy Covid itp.</a:t>
            </a:r>
            <a:r>
              <a:rPr lang="en-US" sz="13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t>
            </a:r>
            <a:endParaRPr sz="13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0" name="Google Shape;176;p2"/>
          <p:cNvSpPr/>
          <p:nvPr/>
        </p:nvSpPr>
        <p:spPr>
          <a:xfrm>
            <a:off x="3635923" y="2031687"/>
            <a:ext cx="786384" cy="78638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1" name="Google Shape;177;p2"/>
          <p:cNvSpPr txBox="1"/>
          <p:nvPr/>
        </p:nvSpPr>
        <p:spPr>
          <a:xfrm>
            <a:off x="3368426" y="5081701"/>
            <a:ext cx="3302125"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pl-PL"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rPr>
              <a:t>OBECNE REZULTATY</a:t>
            </a:r>
            <a:endParaRPr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2" name="Google Shape;178;p2"/>
          <p:cNvSpPr txBox="1"/>
          <p:nvPr/>
        </p:nvSpPr>
        <p:spPr>
          <a:xfrm>
            <a:off x="3438865" y="5404594"/>
            <a:ext cx="8577430" cy="1046420"/>
          </a:xfrm>
          <a:prstGeom prst="rect">
            <a:avLst/>
          </a:prstGeom>
          <a:noFill/>
          <a:ln>
            <a:noFill/>
          </a:ln>
        </p:spPr>
        <p:txBody>
          <a:bodyPr spcFirstLastPara="1" wrap="square" lIns="45700" tIns="22850" rIns="45700" bIns="22850" anchor="t" anchorCtr="0">
            <a:spAutoFit/>
          </a:bodyPr>
          <a:lstStyle/>
          <a:p>
            <a:pPr marL="0" marR="0" lvl="0" indent="0" algn="just" rtl="0">
              <a:lnSpc>
                <a:spcPct val="125000"/>
              </a:lnSpc>
              <a:spcBef>
                <a:spcPts val="0"/>
              </a:spcBef>
              <a:spcAft>
                <a:spcPts val="0"/>
              </a:spcAft>
              <a:buClr>
                <a:schemeClr val="dk1"/>
              </a:buClr>
              <a:buSzPts val="1400"/>
              <a:buFont typeface="Arial"/>
              <a:buNone/>
            </a:pPr>
            <a:r>
              <a:rPr lang="pl-PL" sz="1300" dirty="0">
                <a:solidFill>
                  <a:schemeClr val="dk1"/>
                </a:solidFill>
                <a:latin typeface="Tahoma" panose="020B0604030504040204" pitchFamily="34" charset="0"/>
                <a:ea typeface="Tahoma" panose="020B0604030504040204" pitchFamily="34" charset="0"/>
                <a:cs typeface="Tahoma" panose="020B0604030504040204" pitchFamily="34" charset="0"/>
              </a:rPr>
              <a:t>Zbadano różne modele sztucznej inteligencji, na podstawie czego wybrane zostały sieci neuronowe </a:t>
            </a:r>
            <a:r>
              <a:rPr lang="pl-PL" sz="1300" dirty="0" err="1">
                <a:solidFill>
                  <a:schemeClr val="dk1"/>
                </a:solidFill>
                <a:latin typeface="Tahoma" panose="020B0604030504040204" pitchFamily="34" charset="0"/>
                <a:ea typeface="Tahoma" panose="020B0604030504040204" pitchFamily="34" charset="0"/>
                <a:cs typeface="Tahoma" panose="020B0604030504040204" pitchFamily="34" charset="0"/>
              </a:rPr>
              <a:t>feed-forward</a:t>
            </a:r>
            <a:r>
              <a:rPr lang="pl-PL" sz="1300" dirty="0">
                <a:solidFill>
                  <a:schemeClr val="dk1"/>
                </a:solidFill>
                <a:latin typeface="Tahoma" panose="020B0604030504040204" pitchFamily="34" charset="0"/>
                <a:ea typeface="Tahoma" panose="020B0604030504040204" pitchFamily="34" charset="0"/>
                <a:cs typeface="Tahoma" panose="020B0604030504040204" pitchFamily="34" charset="0"/>
              </a:rPr>
              <a:t> (NN) jako kluczowy przedstawiciel. Rezultaty obejmują analizę NN w porównaniu z najnowocześniejszymi modelami prognozowania, w szczególności modelem </a:t>
            </a:r>
            <a:r>
              <a:rPr lang="pl-PL" sz="1300" dirty="0" err="1">
                <a:solidFill>
                  <a:schemeClr val="dk1"/>
                </a:solidFill>
                <a:latin typeface="Tahoma" panose="020B0604030504040204" pitchFamily="34" charset="0"/>
                <a:ea typeface="Tahoma" panose="020B0604030504040204" pitchFamily="34" charset="0"/>
                <a:cs typeface="Tahoma" panose="020B0604030504040204" pitchFamily="34" charset="0"/>
              </a:rPr>
              <a:t>Prophet</a:t>
            </a:r>
            <a:r>
              <a:rPr lang="pl-PL" sz="1300" dirty="0">
                <a:solidFill>
                  <a:schemeClr val="dk1"/>
                </a:solidFill>
                <a:latin typeface="Tahoma" panose="020B0604030504040204" pitchFamily="34" charset="0"/>
                <a:ea typeface="Tahoma" panose="020B0604030504040204" pitchFamily="34" charset="0"/>
                <a:cs typeface="Tahoma" panose="020B0604030504040204" pitchFamily="34" charset="0"/>
              </a:rPr>
              <a:t> Facebooka i modelem autoregresyjnej zintegrowanej średniej ruchomej.</a:t>
            </a:r>
            <a:endParaRPr lang="en-US" sz="13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3" name="Google Shape;179;p2"/>
          <p:cNvSpPr/>
          <p:nvPr/>
        </p:nvSpPr>
        <p:spPr>
          <a:xfrm>
            <a:off x="2630807" y="5119000"/>
            <a:ext cx="786384" cy="7863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 name="Google Shape;180;p2"/>
          <p:cNvSpPr txBox="1"/>
          <p:nvPr/>
        </p:nvSpPr>
        <p:spPr>
          <a:xfrm>
            <a:off x="5062321" y="416097"/>
            <a:ext cx="802770" cy="33851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pl-PL"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rPr>
              <a:t>CELE</a:t>
            </a:r>
            <a:endParaRPr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5" name="Google Shape;181;p2"/>
          <p:cNvSpPr txBox="1"/>
          <p:nvPr/>
        </p:nvSpPr>
        <p:spPr>
          <a:xfrm>
            <a:off x="5062321" y="763208"/>
            <a:ext cx="6951900" cy="1123364"/>
          </a:xfrm>
          <a:prstGeom prst="rect">
            <a:avLst/>
          </a:prstGeom>
          <a:noFill/>
          <a:ln>
            <a:noFill/>
          </a:ln>
        </p:spPr>
        <p:txBody>
          <a:bodyPr spcFirstLastPara="1" wrap="square" lIns="45700" tIns="22850" rIns="45700" bIns="22850" anchor="t" anchorCtr="0">
            <a:spAutoFit/>
          </a:bodyPr>
          <a:lstStyle/>
          <a:p>
            <a:pPr marL="285750" marR="0" lvl="0" indent="-285750" algn="l" rtl="0">
              <a:lnSpc>
                <a:spcPct val="125000"/>
              </a:lnSpc>
              <a:spcBef>
                <a:spcPts val="0"/>
              </a:spcBef>
              <a:spcAft>
                <a:spcPts val="0"/>
              </a:spcAft>
              <a:buClr>
                <a:schemeClr val="dk1"/>
              </a:buClr>
              <a:buSzPts val="1400"/>
              <a:buFont typeface="Arial"/>
              <a:buChar char="•"/>
            </a:pP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Zbadanie, czy obecne wzorce popytu są jedynie tymczasowymi wahaniami, czy też wskazują na nową rzeczywistość. </a:t>
            </a:r>
          </a:p>
          <a:p>
            <a:pPr marL="285750" marR="0" lvl="0" indent="-285750" algn="l" rtl="0">
              <a:lnSpc>
                <a:spcPct val="125000"/>
              </a:lnSpc>
              <a:spcBef>
                <a:spcPts val="0"/>
              </a:spcBef>
              <a:spcAft>
                <a:spcPts val="0"/>
              </a:spcAft>
              <a:buClr>
                <a:schemeClr val="dk1"/>
              </a:buClr>
              <a:buSzPts val="1400"/>
              <a:buFont typeface="Arial"/>
              <a:buChar char="•"/>
            </a:pP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Szczególny nacisk na testowanie możliwości i wydajności algorytmów sztucznej inteligencji (AI) w kontekście SC (łańcucha dostaw)</a:t>
            </a:r>
            <a:r>
              <a:rPr lang="en-US"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t>
            </a:r>
            <a:endParaRPr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 name="Google Shape;182;p2"/>
          <p:cNvSpPr/>
          <p:nvPr/>
        </p:nvSpPr>
        <p:spPr>
          <a:xfrm>
            <a:off x="4137986" y="763535"/>
            <a:ext cx="786384" cy="78638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7" name="Google Shape;183;p2"/>
          <p:cNvSpPr txBox="1"/>
          <p:nvPr/>
        </p:nvSpPr>
        <p:spPr>
          <a:xfrm>
            <a:off x="4006314" y="3138362"/>
            <a:ext cx="2360326"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pl-PL"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rPr>
              <a:t>OBECNE DZIAŁANIA</a:t>
            </a:r>
            <a:endParaRPr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8" name="Google Shape;184;p2"/>
          <p:cNvSpPr txBox="1"/>
          <p:nvPr/>
        </p:nvSpPr>
        <p:spPr>
          <a:xfrm>
            <a:off x="4035240" y="3450197"/>
            <a:ext cx="7940580" cy="1238780"/>
          </a:xfrm>
          <a:prstGeom prst="rect">
            <a:avLst/>
          </a:prstGeom>
          <a:noFill/>
          <a:ln>
            <a:noFill/>
          </a:ln>
        </p:spPr>
        <p:txBody>
          <a:bodyPr spcFirstLastPara="1" wrap="square" lIns="45700" tIns="22850" rIns="45700" bIns="22850" anchor="t" anchorCtr="0">
            <a:spAutoFit/>
          </a:bodyPr>
          <a:lstStyle/>
          <a:p>
            <a:pPr marL="285750" marR="0" lvl="0" indent="-285750" algn="just" rtl="0">
              <a:lnSpc>
                <a:spcPct val="125000"/>
              </a:lnSpc>
              <a:spcBef>
                <a:spcPts val="0"/>
              </a:spcBef>
              <a:spcAft>
                <a:spcPts val="0"/>
              </a:spcAft>
              <a:buClr>
                <a:schemeClr val="dk1"/>
              </a:buClr>
              <a:buSzPts val="1400"/>
              <a:buFont typeface="Arial"/>
              <a:buChar char="•"/>
            </a:pP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Sprawdzanie danych (</a:t>
            </a:r>
            <a:r>
              <a:rPr lang="pl-PL" sz="1400" b="1"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duplikaty i fałszywe wpisy</a:t>
            </a:r>
            <a:r>
              <a:rPr lang="en-US"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t>
            </a:r>
            <a:endParaRPr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Badanie </a:t>
            </a:r>
            <a:r>
              <a:rPr lang="pl-PL" sz="1400" b="1"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wzorców popytu </a:t>
            </a: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przed i po wprowadzeniu Covid.</a:t>
            </a:r>
          </a:p>
          <a:p>
            <a:pPr marL="285750" marR="0" lvl="0" indent="-285750" algn="just" rtl="0">
              <a:lnSpc>
                <a:spcPct val="125000"/>
              </a:lnSpc>
              <a:spcBef>
                <a:spcPts val="280"/>
              </a:spcBef>
              <a:spcAft>
                <a:spcPts val="0"/>
              </a:spcAft>
              <a:buClr>
                <a:schemeClr val="dk1"/>
              </a:buClr>
              <a:buSzPts val="1400"/>
              <a:buFont typeface="Arial"/>
              <a:buChar char="•"/>
            </a:pP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Testowanie różnych </a:t>
            </a:r>
            <a:r>
              <a:rPr lang="pl-PL" sz="1400" b="1"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modeli prognozowania</a:t>
            </a: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t>
            </a:r>
          </a:p>
          <a:p>
            <a:pPr marL="285750" marR="0" lvl="0" indent="-285750" algn="just" rtl="0">
              <a:lnSpc>
                <a:spcPct val="125000"/>
              </a:lnSpc>
              <a:spcBef>
                <a:spcPts val="280"/>
              </a:spcBef>
              <a:spcAft>
                <a:spcPts val="0"/>
              </a:spcAft>
              <a:buClr>
                <a:schemeClr val="dk1"/>
              </a:buClr>
              <a:buSzPts val="1400"/>
              <a:buFont typeface="Arial"/>
              <a:buChar char="•"/>
            </a:pP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Przygotowanie do </a:t>
            </a:r>
            <a:r>
              <a:rPr lang="pl-PL" sz="1400" b="1"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optymalizacji</a:t>
            </a:r>
            <a:r>
              <a:rPr lang="pl-PL"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wszystkich procesów logistycznych</a:t>
            </a:r>
            <a:r>
              <a:rPr lang="en-US"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t>
            </a:r>
            <a:endParaRPr sz="1400" b="0" u="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9" name="Google Shape;185;p2"/>
          <p:cNvSpPr/>
          <p:nvPr/>
        </p:nvSpPr>
        <p:spPr>
          <a:xfrm>
            <a:off x="3091525" y="3357516"/>
            <a:ext cx="786384" cy="78638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20" name="Google Shape;186;p2"/>
          <p:cNvSpPr/>
          <p:nvPr/>
        </p:nvSpPr>
        <p:spPr>
          <a:xfrm>
            <a:off x="4346219" y="965749"/>
            <a:ext cx="369919" cy="381957"/>
          </a:xfrm>
          <a:custGeom>
            <a:avLst/>
            <a:gdLst/>
            <a:ahLst/>
            <a:cxnLst/>
            <a:rect l="l" t="t" r="r" b="b"/>
            <a:pathLst>
              <a:path w="158757" h="164742" extrusionOk="0">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21" name="Google Shape;187;p2"/>
          <p:cNvSpPr/>
          <p:nvPr/>
        </p:nvSpPr>
        <p:spPr>
          <a:xfrm>
            <a:off x="2782297" y="5210635"/>
            <a:ext cx="493588" cy="423546"/>
          </a:xfrm>
          <a:custGeom>
            <a:avLst/>
            <a:gdLst/>
            <a:ahLst/>
            <a:cxnLst/>
            <a:rect l="l" t="t" r="r" b="b"/>
            <a:pathLst>
              <a:path w="212659" h="182199" extrusionOk="0">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22" name="Google Shape;188;p2"/>
          <p:cNvSpPr/>
          <p:nvPr/>
        </p:nvSpPr>
        <p:spPr>
          <a:xfrm>
            <a:off x="3326024" y="3532657"/>
            <a:ext cx="317386" cy="419168"/>
          </a:xfrm>
          <a:custGeom>
            <a:avLst/>
            <a:gdLst/>
            <a:ahLst/>
            <a:cxnLst/>
            <a:rect l="l" t="t" r="r" b="b"/>
            <a:pathLst>
              <a:path w="136167" h="180612" extrusionOk="0">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23" name="Google Shape;189;p2"/>
          <p:cNvSpPr/>
          <p:nvPr/>
        </p:nvSpPr>
        <p:spPr>
          <a:xfrm>
            <a:off x="3831570" y="2315249"/>
            <a:ext cx="395089" cy="241869"/>
          </a:xfrm>
          <a:custGeom>
            <a:avLst/>
            <a:gdLst/>
            <a:ahLst/>
            <a:cxnLst/>
            <a:rect l="l" t="t" r="r" b="b"/>
            <a:pathLst>
              <a:path w="169501" h="104417" extrusionOk="0">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Tahoma" panose="020B0604030504040204" pitchFamily="34" charset="0"/>
              <a:ea typeface="Tahoma" panose="020B0604030504040204" pitchFamily="34" charset="0"/>
              <a:cs typeface="Tahoma" panose="020B0604030504040204" pitchFamily="34" charset="0"/>
              <a:sym typeface="Lato Light"/>
            </a:endParaRPr>
          </a:p>
        </p:txBody>
      </p:sp>
    </p:spTree>
    <p:extLst>
      <p:ext uri="{BB962C8B-B14F-4D97-AF65-F5344CB8AC3E}">
        <p14:creationId xmlns:p14="http://schemas.microsoft.com/office/powerpoint/2010/main" val="195277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Metodologia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pic>
        <p:nvPicPr>
          <p:cNvPr id="7" name="Google Shape;330;p5"/>
          <p:cNvPicPr preferRelativeResize="0"/>
          <p:nvPr/>
        </p:nvPicPr>
        <p:blipFill rotWithShape="1">
          <a:blip r:embed="rId2">
            <a:alphaModFix/>
          </a:blip>
          <a:srcRect/>
          <a:stretch/>
        </p:blipFill>
        <p:spPr>
          <a:xfrm>
            <a:off x="1487934" y="1224624"/>
            <a:ext cx="8715375" cy="4352925"/>
          </a:xfrm>
          <a:prstGeom prst="rect">
            <a:avLst/>
          </a:prstGeom>
          <a:noFill/>
          <a:ln>
            <a:noFill/>
          </a:ln>
        </p:spPr>
      </p:pic>
    </p:spTree>
    <p:extLst>
      <p:ext uri="{BB962C8B-B14F-4D97-AF65-F5344CB8AC3E}">
        <p14:creationId xmlns:p14="http://schemas.microsoft.com/office/powerpoint/2010/main" val="21100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Facebook’s </a:t>
            </a:r>
            <a:r>
              <a:rPr lang="pl-PL" dirty="0" err="1"/>
              <a:t>Prophet</a:t>
            </a:r>
            <a:r>
              <a:rPr lang="pl-PL" dirty="0"/>
              <a:t> w akcji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sp>
        <p:nvSpPr>
          <p:cNvPr id="2" name="Rectangle 1"/>
          <p:cNvSpPr/>
          <p:nvPr/>
        </p:nvSpPr>
        <p:spPr>
          <a:xfrm>
            <a:off x="1608665" y="1358181"/>
            <a:ext cx="8314267" cy="341632"/>
          </a:xfrm>
          <a:prstGeom prst="rect">
            <a:avLst/>
          </a:prstGeom>
        </p:spPr>
        <p:txBody>
          <a:bodyPr wrap="square">
            <a:spAutoFit/>
          </a:bodyPr>
          <a:lstStyle/>
          <a:p>
            <a:pPr marL="228600" lvl="0" indent="-228600" algn="just">
              <a:lnSpc>
                <a:spcPct val="90000"/>
              </a:lnSpc>
              <a:spcBef>
                <a:spcPts val="1000"/>
              </a:spcBef>
              <a:buClr>
                <a:srgbClr val="8AD0D6"/>
              </a:buClr>
              <a:buSzPts val="2400"/>
              <a:buChar char="•"/>
            </a:pPr>
            <a:r>
              <a:rPr lang="pl-PL" dirty="0">
                <a:latin typeface="Arial"/>
                <a:ea typeface="Arial"/>
                <a:cs typeface="Arial"/>
                <a:sym typeface="Arial"/>
              </a:rPr>
              <a:t>W </a:t>
            </a:r>
            <a:r>
              <a:rPr lang="pl-PL" dirty="0">
                <a:solidFill>
                  <a:srgbClr val="FF0000"/>
                </a:solidFill>
                <a:latin typeface="Arial"/>
                <a:ea typeface="Arial"/>
                <a:cs typeface="Arial"/>
                <a:sym typeface="Arial"/>
              </a:rPr>
              <a:t>fazie rozwoju</a:t>
            </a:r>
            <a:r>
              <a:rPr lang="pl-PL" dirty="0">
                <a:latin typeface="Arial"/>
                <a:ea typeface="Arial"/>
                <a:cs typeface="Arial"/>
                <a:sym typeface="Arial"/>
              </a:rPr>
              <a:t>, aktualny otwarty kod w serwisie GitHub</a:t>
            </a:r>
            <a:r>
              <a:rPr lang="en-US" dirty="0">
                <a:latin typeface="Arial"/>
                <a:ea typeface="Arial"/>
                <a:cs typeface="Arial"/>
                <a:sym typeface="Arial"/>
              </a:rPr>
              <a:t>:</a:t>
            </a:r>
          </a:p>
        </p:txBody>
      </p:sp>
      <p:pic>
        <p:nvPicPr>
          <p:cNvPr id="6" name="Picture 5">
            <a:extLst>
              <a:ext uri="{FF2B5EF4-FFF2-40B4-BE49-F238E27FC236}">
                <a16:creationId xmlns:a16="http://schemas.microsoft.com/office/drawing/2014/main" id="{D9FF4EFB-1681-CB02-20B8-0AF984183BD2}"/>
              </a:ext>
            </a:extLst>
          </p:cNvPr>
          <p:cNvPicPr>
            <a:picLocks noChangeAspect="1"/>
          </p:cNvPicPr>
          <p:nvPr/>
        </p:nvPicPr>
        <p:blipFill>
          <a:blip r:embed="rId2"/>
          <a:stretch>
            <a:fillRect/>
          </a:stretch>
        </p:blipFill>
        <p:spPr>
          <a:xfrm>
            <a:off x="2221630" y="1920155"/>
            <a:ext cx="6553716" cy="3587628"/>
          </a:xfrm>
          <a:prstGeom prst="rect">
            <a:avLst/>
          </a:prstGeom>
        </p:spPr>
      </p:pic>
    </p:spTree>
    <p:extLst>
      <p:ext uri="{BB962C8B-B14F-4D97-AF65-F5344CB8AC3E}">
        <p14:creationId xmlns:p14="http://schemas.microsoft.com/office/powerpoint/2010/main" val="22832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Facebook’s</a:t>
            </a:r>
            <a:r>
              <a:rPr lang="pl-PL" dirty="0"/>
              <a:t> </a:t>
            </a:r>
            <a:r>
              <a:rPr lang="pl-PL" dirty="0" err="1"/>
              <a:t>Prophet</a:t>
            </a:r>
            <a:r>
              <a:rPr lang="pl-PL" dirty="0"/>
              <a:t> w akcji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Prophet</a:t>
            </a:r>
            <a:r>
              <a:rPr lang="pl-PL" sz="1800" dirty="0"/>
              <a:t> można uznać za nieliniowy model regresji</a:t>
            </a:r>
            <a:r>
              <a:rPr lang="en-GB" sz="1800" dirty="0"/>
              <a:t>:</a:t>
            </a:r>
          </a:p>
          <a:p>
            <a:pPr marL="0" indent="0">
              <a:buNone/>
            </a:pPr>
            <a:br>
              <a:rPr lang="en-GB" sz="1800" dirty="0"/>
            </a:br>
            <a:br>
              <a:rPr lang="en-GB" sz="1800" dirty="0"/>
            </a:br>
            <a:endParaRPr lang="en-GB" sz="1800" dirty="0"/>
          </a:p>
          <a:p>
            <a:pPr algn="just"/>
            <a:r>
              <a:rPr lang="pl-PL" sz="1800" dirty="0"/>
              <a:t>gdzie g(t) opisuje fragmentaryczny trend liniowy (lub „termin wzrostu”), s(t) opisuje różne wzorce sezonowe, h(t) przechwytuje efekty wakacyjne, a </a:t>
            </a:r>
            <a:r>
              <a:rPr lang="pl-PL" sz="1800" dirty="0" err="1"/>
              <a:t>εt</a:t>
            </a:r>
            <a:r>
              <a:rPr lang="pl-PL" sz="1800" dirty="0"/>
              <a:t> jest terminem błędu białego szumu. </a:t>
            </a:r>
            <a:r>
              <a:rPr lang="pl-PL" sz="1800" dirty="0" err="1"/>
              <a:t>Prophet</a:t>
            </a:r>
            <a:r>
              <a:rPr lang="pl-PL" sz="1800" dirty="0"/>
              <a:t> jest używany w wielu aplikacjach na Facebooku do tworzenia wiarygodnych prognoz do planowania i wyznaczania celów. Facebook stwierdził, że w większości przypadków działa lepiej niż jakiekolwiek inne podejście</a:t>
            </a:r>
            <a:r>
              <a:rPr lang="en-GB" sz="1800" dirty="0"/>
              <a:t>.</a:t>
            </a:r>
          </a:p>
          <a:p>
            <a:endParaRPr lang="en-GB" sz="1800" dirty="0"/>
          </a:p>
          <a:p>
            <a:endParaRPr lang="en-GB" sz="1800" dirty="0"/>
          </a:p>
          <a:p>
            <a:endParaRPr lang="en-GB" sz="1800" dirty="0"/>
          </a:p>
          <a:p>
            <a:endParaRPr lang="en-GB" sz="1800" dirty="0"/>
          </a:p>
        </p:txBody>
      </p:sp>
      <p:pic>
        <p:nvPicPr>
          <p:cNvPr id="2" name="Picture 1"/>
          <p:cNvPicPr>
            <a:picLocks noChangeAspect="1"/>
          </p:cNvPicPr>
          <p:nvPr/>
        </p:nvPicPr>
        <p:blipFill>
          <a:blip r:embed="rId2"/>
          <a:stretch>
            <a:fillRect/>
          </a:stretch>
        </p:blipFill>
        <p:spPr>
          <a:xfrm>
            <a:off x="4453996" y="2383895"/>
            <a:ext cx="2962275" cy="447675"/>
          </a:xfrm>
          <a:prstGeom prst="rect">
            <a:avLst/>
          </a:prstGeom>
        </p:spPr>
      </p:pic>
      <p:pic>
        <p:nvPicPr>
          <p:cNvPr id="6" name="Picture 5">
            <a:extLst>
              <a:ext uri="{FF2B5EF4-FFF2-40B4-BE49-F238E27FC236}">
                <a16:creationId xmlns:a16="http://schemas.microsoft.com/office/drawing/2014/main" id="{9D397A3D-EEE6-2A0E-C6DA-6AF9F8EF1471}"/>
              </a:ext>
            </a:extLst>
          </p:cNvPr>
          <p:cNvPicPr>
            <a:picLocks noChangeAspect="1"/>
          </p:cNvPicPr>
          <p:nvPr/>
        </p:nvPicPr>
        <p:blipFill>
          <a:blip r:embed="rId3"/>
          <a:stretch>
            <a:fillRect/>
          </a:stretch>
        </p:blipFill>
        <p:spPr>
          <a:xfrm>
            <a:off x="3947995" y="4283785"/>
            <a:ext cx="3782071" cy="2157739"/>
          </a:xfrm>
          <a:prstGeom prst="rect">
            <a:avLst/>
          </a:prstGeom>
        </p:spPr>
      </p:pic>
    </p:spTree>
    <p:extLst>
      <p:ext uri="{BB962C8B-B14F-4D97-AF65-F5344CB8AC3E}">
        <p14:creationId xmlns:p14="http://schemas.microsoft.com/office/powerpoint/2010/main" val="20829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Struktura AI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pl-PL" sz="1800" dirty="0"/>
              <a:t>Główne dziedziny i poddziedziny sztucznej inteligencji</a:t>
            </a:r>
          </a:p>
          <a:p>
            <a:pPr marL="0" indent="0">
              <a:buNone/>
            </a:pPr>
            <a:br>
              <a:rPr lang="en-GB" sz="1800" dirty="0"/>
            </a:br>
            <a:br>
              <a:rPr lang="en-GB" sz="1800" dirty="0"/>
            </a:br>
            <a:endParaRPr lang="en-GB" sz="1800" dirty="0"/>
          </a:p>
          <a:p>
            <a:endParaRPr lang="en-GB" sz="1800" dirty="0"/>
          </a:p>
          <a:p>
            <a:endParaRPr lang="en-GB" sz="1800" dirty="0"/>
          </a:p>
          <a:p>
            <a:endParaRPr lang="en-GB" sz="1800" dirty="0"/>
          </a:p>
        </p:txBody>
      </p:sp>
      <p:pic>
        <p:nvPicPr>
          <p:cNvPr id="7" name="Picture 6">
            <a:extLst>
              <a:ext uri="{FF2B5EF4-FFF2-40B4-BE49-F238E27FC236}">
                <a16:creationId xmlns:a16="http://schemas.microsoft.com/office/drawing/2014/main" id="{5F3370B5-4822-E9D0-78DC-E5C8F9FEAE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502" y="2213446"/>
            <a:ext cx="5650565" cy="4307474"/>
          </a:xfrm>
          <a:prstGeom prst="rect">
            <a:avLst/>
          </a:prstGeom>
          <a:noFill/>
          <a:ln>
            <a:noFill/>
          </a:ln>
        </p:spPr>
      </p:pic>
      <p:sp>
        <p:nvSpPr>
          <p:cNvPr id="2" name="Prostokąt 1">
            <a:extLst>
              <a:ext uri="{FF2B5EF4-FFF2-40B4-BE49-F238E27FC236}">
                <a16:creationId xmlns:a16="http://schemas.microsoft.com/office/drawing/2014/main" id="{092DBD9C-0299-E1E9-5D70-DBD92141AC9B}"/>
              </a:ext>
            </a:extLst>
          </p:cNvPr>
          <p:cNvSpPr/>
          <p:nvPr/>
        </p:nvSpPr>
        <p:spPr>
          <a:xfrm>
            <a:off x="4023360" y="4120130"/>
            <a:ext cx="822960" cy="4010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srgbClr val="223E53"/>
              </a:solidFill>
            </a:endParaRPr>
          </a:p>
        </p:txBody>
      </p:sp>
      <p:sp>
        <p:nvSpPr>
          <p:cNvPr id="3" name="pole tekstowe 2">
            <a:extLst>
              <a:ext uri="{FF2B5EF4-FFF2-40B4-BE49-F238E27FC236}">
                <a16:creationId xmlns:a16="http://schemas.microsoft.com/office/drawing/2014/main" id="{E0D4F1AF-4AD8-5741-AB8C-8FDE6974078A}"/>
              </a:ext>
            </a:extLst>
          </p:cNvPr>
          <p:cNvSpPr txBox="1"/>
          <p:nvPr/>
        </p:nvSpPr>
        <p:spPr>
          <a:xfrm>
            <a:off x="3751580" y="4059055"/>
            <a:ext cx="1366520" cy="523220"/>
          </a:xfrm>
          <a:prstGeom prst="rect">
            <a:avLst/>
          </a:prstGeom>
          <a:noFill/>
        </p:spPr>
        <p:txBody>
          <a:bodyPr wrap="square" rtlCol="0">
            <a:spAutoFit/>
          </a:bodyPr>
          <a:lstStyle/>
          <a:p>
            <a:pPr algn="ctr"/>
            <a:r>
              <a:rPr lang="pl-PL" sz="1400" b="1" dirty="0">
                <a:solidFill>
                  <a:srgbClr val="223E53"/>
                </a:solidFill>
              </a:rPr>
              <a:t>Sztuczna Inteligencja</a:t>
            </a:r>
          </a:p>
        </p:txBody>
      </p:sp>
      <p:sp>
        <p:nvSpPr>
          <p:cNvPr id="6" name="Owal 5">
            <a:extLst>
              <a:ext uri="{FF2B5EF4-FFF2-40B4-BE49-F238E27FC236}">
                <a16:creationId xmlns:a16="http://schemas.microsoft.com/office/drawing/2014/main" id="{02D8D187-F695-9C9A-52D0-4A1AC7DF8F71}"/>
              </a:ext>
            </a:extLst>
          </p:cNvPr>
          <p:cNvSpPr/>
          <p:nvPr/>
        </p:nvSpPr>
        <p:spPr>
          <a:xfrm>
            <a:off x="4434840" y="3083618"/>
            <a:ext cx="523240" cy="43682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C7E801F-D154-ABFB-ACDF-B71A5A34DF81}"/>
              </a:ext>
            </a:extLst>
          </p:cNvPr>
          <p:cNvSpPr txBox="1"/>
          <p:nvPr/>
        </p:nvSpPr>
        <p:spPr>
          <a:xfrm>
            <a:off x="4149090" y="3042863"/>
            <a:ext cx="1094740" cy="461665"/>
          </a:xfrm>
          <a:prstGeom prst="rect">
            <a:avLst/>
          </a:prstGeom>
          <a:noFill/>
        </p:spPr>
        <p:txBody>
          <a:bodyPr wrap="square" rtlCol="0">
            <a:spAutoFit/>
          </a:bodyPr>
          <a:lstStyle/>
          <a:p>
            <a:pPr algn="ctr"/>
            <a:r>
              <a:rPr lang="pl-PL" sz="1200" b="1" dirty="0">
                <a:solidFill>
                  <a:srgbClr val="27566E"/>
                </a:solidFill>
              </a:rPr>
              <a:t>Uczenie Głębokie</a:t>
            </a:r>
          </a:p>
        </p:txBody>
      </p:sp>
      <p:sp>
        <p:nvSpPr>
          <p:cNvPr id="9" name="Owal 8">
            <a:extLst>
              <a:ext uri="{FF2B5EF4-FFF2-40B4-BE49-F238E27FC236}">
                <a16:creationId xmlns:a16="http://schemas.microsoft.com/office/drawing/2014/main" id="{E2823FA2-6DDB-6DA9-C57A-0639A61DB745}"/>
              </a:ext>
            </a:extLst>
          </p:cNvPr>
          <p:cNvSpPr/>
          <p:nvPr/>
        </p:nvSpPr>
        <p:spPr>
          <a:xfrm>
            <a:off x="5201920" y="4001294"/>
            <a:ext cx="553720"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CCEE313B-B41E-3349-29F6-3062BBB914DD}"/>
              </a:ext>
            </a:extLst>
          </p:cNvPr>
          <p:cNvSpPr txBox="1"/>
          <p:nvPr/>
        </p:nvSpPr>
        <p:spPr>
          <a:xfrm>
            <a:off x="4947920" y="4017206"/>
            <a:ext cx="1094740" cy="400110"/>
          </a:xfrm>
          <a:prstGeom prst="rect">
            <a:avLst/>
          </a:prstGeom>
          <a:noFill/>
        </p:spPr>
        <p:txBody>
          <a:bodyPr wrap="square" rtlCol="0">
            <a:spAutoFit/>
          </a:bodyPr>
          <a:lstStyle/>
          <a:p>
            <a:pPr algn="ctr"/>
            <a:r>
              <a:rPr lang="pl-PL" sz="1000" dirty="0">
                <a:solidFill>
                  <a:srgbClr val="27566E"/>
                </a:solidFill>
              </a:rPr>
              <a:t>Uczenie Maszynowe</a:t>
            </a:r>
          </a:p>
        </p:txBody>
      </p:sp>
      <p:sp>
        <p:nvSpPr>
          <p:cNvPr id="11" name="Owal 10">
            <a:extLst>
              <a:ext uri="{FF2B5EF4-FFF2-40B4-BE49-F238E27FC236}">
                <a16:creationId xmlns:a16="http://schemas.microsoft.com/office/drawing/2014/main" id="{CA69CDB4-8CB4-0FDC-A564-E25B9851515B}"/>
              </a:ext>
            </a:extLst>
          </p:cNvPr>
          <p:cNvSpPr/>
          <p:nvPr/>
        </p:nvSpPr>
        <p:spPr>
          <a:xfrm>
            <a:off x="4777784" y="5054600"/>
            <a:ext cx="482600" cy="31144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6E465D2D-F84A-2EAD-FDD9-643C4AC02F90}"/>
              </a:ext>
            </a:extLst>
          </p:cNvPr>
          <p:cNvSpPr txBox="1"/>
          <p:nvPr/>
        </p:nvSpPr>
        <p:spPr>
          <a:xfrm>
            <a:off x="4512354" y="5080605"/>
            <a:ext cx="1094740" cy="246221"/>
          </a:xfrm>
          <a:prstGeom prst="rect">
            <a:avLst/>
          </a:prstGeom>
          <a:noFill/>
        </p:spPr>
        <p:txBody>
          <a:bodyPr wrap="square" rtlCol="0">
            <a:spAutoFit/>
          </a:bodyPr>
          <a:lstStyle/>
          <a:p>
            <a:pPr algn="ctr"/>
            <a:r>
              <a:rPr lang="pl-PL" sz="1000" dirty="0">
                <a:solidFill>
                  <a:srgbClr val="27566E"/>
                </a:solidFill>
              </a:rPr>
              <a:t>Robotyka</a:t>
            </a:r>
          </a:p>
        </p:txBody>
      </p:sp>
      <p:sp>
        <p:nvSpPr>
          <p:cNvPr id="13" name="Owal 12">
            <a:extLst>
              <a:ext uri="{FF2B5EF4-FFF2-40B4-BE49-F238E27FC236}">
                <a16:creationId xmlns:a16="http://schemas.microsoft.com/office/drawing/2014/main" id="{920247C2-BD2A-39AD-1014-EF1C2D72A89C}"/>
              </a:ext>
            </a:extLst>
          </p:cNvPr>
          <p:cNvSpPr/>
          <p:nvPr/>
        </p:nvSpPr>
        <p:spPr>
          <a:xfrm>
            <a:off x="5821680" y="4729939"/>
            <a:ext cx="553006" cy="40011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93259203-7596-24B4-328D-B36199EA31CF}"/>
              </a:ext>
            </a:extLst>
          </p:cNvPr>
          <p:cNvSpPr txBox="1"/>
          <p:nvPr/>
        </p:nvSpPr>
        <p:spPr>
          <a:xfrm>
            <a:off x="5550500" y="4738666"/>
            <a:ext cx="1094740" cy="369332"/>
          </a:xfrm>
          <a:prstGeom prst="rect">
            <a:avLst/>
          </a:prstGeom>
          <a:noFill/>
        </p:spPr>
        <p:txBody>
          <a:bodyPr wrap="square" rtlCol="0">
            <a:spAutoFit/>
          </a:bodyPr>
          <a:lstStyle/>
          <a:p>
            <a:pPr algn="ctr"/>
            <a:r>
              <a:rPr lang="pl-PL" sz="900" dirty="0">
                <a:solidFill>
                  <a:srgbClr val="27566E"/>
                </a:solidFill>
              </a:rPr>
              <a:t>Uczenie nadzorowane</a:t>
            </a:r>
          </a:p>
        </p:txBody>
      </p:sp>
      <p:sp>
        <p:nvSpPr>
          <p:cNvPr id="15" name="Owal 14">
            <a:extLst>
              <a:ext uri="{FF2B5EF4-FFF2-40B4-BE49-F238E27FC236}">
                <a16:creationId xmlns:a16="http://schemas.microsoft.com/office/drawing/2014/main" id="{B8F9BC6C-F804-9E11-4C2F-10473A321B5A}"/>
              </a:ext>
            </a:extLst>
          </p:cNvPr>
          <p:cNvSpPr/>
          <p:nvPr/>
        </p:nvSpPr>
        <p:spPr>
          <a:xfrm>
            <a:off x="6047026" y="3543394"/>
            <a:ext cx="553006" cy="3761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12BF1725-2F73-EFBC-FC4E-37A9D369EF96}"/>
              </a:ext>
            </a:extLst>
          </p:cNvPr>
          <p:cNvSpPr txBox="1"/>
          <p:nvPr/>
        </p:nvSpPr>
        <p:spPr>
          <a:xfrm>
            <a:off x="5973009" y="3602353"/>
            <a:ext cx="701040" cy="276999"/>
          </a:xfrm>
          <a:prstGeom prst="rect">
            <a:avLst/>
          </a:prstGeom>
          <a:noFill/>
        </p:spPr>
        <p:txBody>
          <a:bodyPr wrap="square" rtlCol="0">
            <a:spAutoFit/>
          </a:bodyPr>
          <a:lstStyle/>
          <a:p>
            <a:pPr algn="ctr"/>
            <a:r>
              <a:rPr lang="pl-PL" sz="600" dirty="0">
                <a:solidFill>
                  <a:srgbClr val="27566E"/>
                </a:solidFill>
              </a:rPr>
              <a:t>Uczenie nienadzorowane</a:t>
            </a:r>
          </a:p>
        </p:txBody>
      </p:sp>
      <p:sp>
        <p:nvSpPr>
          <p:cNvPr id="17" name="Owal 16">
            <a:extLst>
              <a:ext uri="{FF2B5EF4-FFF2-40B4-BE49-F238E27FC236}">
                <a16:creationId xmlns:a16="http://schemas.microsoft.com/office/drawing/2014/main" id="{FE3AFEEA-7852-8537-92EA-C8F2BE0C8FBE}"/>
              </a:ext>
            </a:extLst>
          </p:cNvPr>
          <p:cNvSpPr/>
          <p:nvPr/>
        </p:nvSpPr>
        <p:spPr>
          <a:xfrm>
            <a:off x="3408680" y="3302029"/>
            <a:ext cx="523240" cy="3761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4C2D3AC9-7E0D-3AE4-B735-2E3BDBBDEDE0}"/>
              </a:ext>
            </a:extLst>
          </p:cNvPr>
          <p:cNvSpPr txBox="1"/>
          <p:nvPr/>
        </p:nvSpPr>
        <p:spPr>
          <a:xfrm>
            <a:off x="3265805" y="3296131"/>
            <a:ext cx="808990" cy="369332"/>
          </a:xfrm>
          <a:prstGeom prst="rect">
            <a:avLst/>
          </a:prstGeom>
          <a:noFill/>
        </p:spPr>
        <p:txBody>
          <a:bodyPr wrap="square" rtlCol="0">
            <a:spAutoFit/>
          </a:bodyPr>
          <a:lstStyle/>
          <a:p>
            <a:pPr algn="ctr"/>
            <a:r>
              <a:rPr lang="pl-PL" sz="900" dirty="0">
                <a:solidFill>
                  <a:srgbClr val="27566E"/>
                </a:solidFill>
              </a:rPr>
              <a:t>Sieci Neuronowe</a:t>
            </a:r>
          </a:p>
        </p:txBody>
      </p:sp>
      <p:sp>
        <p:nvSpPr>
          <p:cNvPr id="19" name="Owal 18">
            <a:extLst>
              <a:ext uri="{FF2B5EF4-FFF2-40B4-BE49-F238E27FC236}">
                <a16:creationId xmlns:a16="http://schemas.microsoft.com/office/drawing/2014/main" id="{3B4C4A0B-3701-8F8B-EEDC-E254BAEAABF2}"/>
              </a:ext>
            </a:extLst>
          </p:cNvPr>
          <p:cNvSpPr/>
          <p:nvPr/>
        </p:nvSpPr>
        <p:spPr>
          <a:xfrm>
            <a:off x="5388097" y="3004051"/>
            <a:ext cx="584911" cy="32603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960395B0-F0DF-FAB3-EAF2-B603FADC8B1F}"/>
              </a:ext>
            </a:extLst>
          </p:cNvPr>
          <p:cNvSpPr txBox="1"/>
          <p:nvPr/>
        </p:nvSpPr>
        <p:spPr>
          <a:xfrm>
            <a:off x="5318125" y="3035226"/>
            <a:ext cx="701040" cy="276999"/>
          </a:xfrm>
          <a:prstGeom prst="rect">
            <a:avLst/>
          </a:prstGeom>
          <a:noFill/>
        </p:spPr>
        <p:txBody>
          <a:bodyPr wrap="square" rtlCol="0">
            <a:spAutoFit/>
          </a:bodyPr>
          <a:lstStyle/>
          <a:p>
            <a:pPr algn="ctr"/>
            <a:r>
              <a:rPr lang="pl-PL" sz="600" dirty="0">
                <a:solidFill>
                  <a:srgbClr val="27566E"/>
                </a:solidFill>
              </a:rPr>
              <a:t>Uczenie przez wzmacnianie</a:t>
            </a:r>
          </a:p>
        </p:txBody>
      </p:sp>
      <p:sp>
        <p:nvSpPr>
          <p:cNvPr id="21" name="Owal 20">
            <a:extLst>
              <a:ext uri="{FF2B5EF4-FFF2-40B4-BE49-F238E27FC236}">
                <a16:creationId xmlns:a16="http://schemas.microsoft.com/office/drawing/2014/main" id="{C22C4259-919A-4156-15B6-AFF8F38052A5}"/>
              </a:ext>
            </a:extLst>
          </p:cNvPr>
          <p:cNvSpPr/>
          <p:nvPr/>
        </p:nvSpPr>
        <p:spPr>
          <a:xfrm>
            <a:off x="3681730" y="2357871"/>
            <a:ext cx="500380" cy="50361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a:extLst>
              <a:ext uri="{FF2B5EF4-FFF2-40B4-BE49-F238E27FC236}">
                <a16:creationId xmlns:a16="http://schemas.microsoft.com/office/drawing/2014/main" id="{C1AA1DA8-D5E8-7D10-40BD-206B17D6D2F8}"/>
              </a:ext>
            </a:extLst>
          </p:cNvPr>
          <p:cNvSpPr txBox="1"/>
          <p:nvPr/>
        </p:nvSpPr>
        <p:spPr>
          <a:xfrm>
            <a:off x="3581400" y="2425012"/>
            <a:ext cx="701040" cy="369332"/>
          </a:xfrm>
          <a:prstGeom prst="rect">
            <a:avLst/>
          </a:prstGeom>
          <a:noFill/>
        </p:spPr>
        <p:txBody>
          <a:bodyPr wrap="square" rtlCol="0">
            <a:spAutoFit/>
          </a:bodyPr>
          <a:lstStyle/>
          <a:p>
            <a:pPr algn="ctr"/>
            <a:r>
              <a:rPr lang="pl-PL" sz="600" dirty="0">
                <a:solidFill>
                  <a:srgbClr val="27566E"/>
                </a:solidFill>
              </a:rPr>
              <a:t>Stochastyczne Sieci Neuronowe</a:t>
            </a:r>
          </a:p>
        </p:txBody>
      </p:sp>
      <p:sp>
        <p:nvSpPr>
          <p:cNvPr id="23" name="Owal 22">
            <a:extLst>
              <a:ext uri="{FF2B5EF4-FFF2-40B4-BE49-F238E27FC236}">
                <a16:creationId xmlns:a16="http://schemas.microsoft.com/office/drawing/2014/main" id="{AA7E3039-AB66-7888-26D3-A75A2FB4EB8E}"/>
              </a:ext>
            </a:extLst>
          </p:cNvPr>
          <p:cNvSpPr/>
          <p:nvPr/>
        </p:nvSpPr>
        <p:spPr>
          <a:xfrm>
            <a:off x="2915920" y="2671399"/>
            <a:ext cx="500380" cy="4622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ole tekstowe 23">
            <a:extLst>
              <a:ext uri="{FF2B5EF4-FFF2-40B4-BE49-F238E27FC236}">
                <a16:creationId xmlns:a16="http://schemas.microsoft.com/office/drawing/2014/main" id="{36EA1490-E181-C585-A6F9-E8004A534E8D}"/>
              </a:ext>
            </a:extLst>
          </p:cNvPr>
          <p:cNvSpPr txBox="1"/>
          <p:nvPr/>
        </p:nvSpPr>
        <p:spPr>
          <a:xfrm>
            <a:off x="2815590" y="2730560"/>
            <a:ext cx="701040" cy="369332"/>
          </a:xfrm>
          <a:prstGeom prst="rect">
            <a:avLst/>
          </a:prstGeom>
          <a:noFill/>
        </p:spPr>
        <p:txBody>
          <a:bodyPr wrap="square" rtlCol="0">
            <a:spAutoFit/>
          </a:bodyPr>
          <a:lstStyle/>
          <a:p>
            <a:pPr algn="ctr"/>
            <a:r>
              <a:rPr lang="pl-PL" sz="600" dirty="0">
                <a:solidFill>
                  <a:srgbClr val="27566E"/>
                </a:solidFill>
              </a:rPr>
              <a:t>Rekurencyjne Sieci Neuronowe</a:t>
            </a:r>
          </a:p>
        </p:txBody>
      </p:sp>
      <p:sp>
        <p:nvSpPr>
          <p:cNvPr id="25" name="Owal 24">
            <a:extLst>
              <a:ext uri="{FF2B5EF4-FFF2-40B4-BE49-F238E27FC236}">
                <a16:creationId xmlns:a16="http://schemas.microsoft.com/office/drawing/2014/main" id="{294B7C33-EEAA-A580-959F-0EA0E5188440}"/>
              </a:ext>
            </a:extLst>
          </p:cNvPr>
          <p:cNvSpPr/>
          <p:nvPr/>
        </p:nvSpPr>
        <p:spPr>
          <a:xfrm>
            <a:off x="2519031" y="3335396"/>
            <a:ext cx="523254" cy="4622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a:extLst>
              <a:ext uri="{FF2B5EF4-FFF2-40B4-BE49-F238E27FC236}">
                <a16:creationId xmlns:a16="http://schemas.microsoft.com/office/drawing/2014/main" id="{207E9330-EF14-93E2-B5C7-394B3154ADB8}"/>
              </a:ext>
            </a:extLst>
          </p:cNvPr>
          <p:cNvSpPr txBox="1"/>
          <p:nvPr/>
        </p:nvSpPr>
        <p:spPr>
          <a:xfrm>
            <a:off x="2430138" y="3381870"/>
            <a:ext cx="701040" cy="369332"/>
          </a:xfrm>
          <a:prstGeom prst="rect">
            <a:avLst/>
          </a:prstGeom>
          <a:noFill/>
        </p:spPr>
        <p:txBody>
          <a:bodyPr wrap="square" rtlCol="0">
            <a:spAutoFit/>
          </a:bodyPr>
          <a:lstStyle/>
          <a:p>
            <a:pPr algn="ctr"/>
            <a:r>
              <a:rPr lang="pl-PL" sz="600" dirty="0" err="1">
                <a:solidFill>
                  <a:srgbClr val="27566E"/>
                </a:solidFill>
              </a:rPr>
              <a:t>Konwolucyjne</a:t>
            </a:r>
            <a:r>
              <a:rPr lang="pl-PL" sz="600" dirty="0">
                <a:solidFill>
                  <a:srgbClr val="27566E"/>
                </a:solidFill>
              </a:rPr>
              <a:t> Sieci Neuronowe</a:t>
            </a:r>
          </a:p>
        </p:txBody>
      </p:sp>
      <p:sp>
        <p:nvSpPr>
          <p:cNvPr id="27" name="Owal 26">
            <a:extLst>
              <a:ext uri="{FF2B5EF4-FFF2-40B4-BE49-F238E27FC236}">
                <a16:creationId xmlns:a16="http://schemas.microsoft.com/office/drawing/2014/main" id="{BAB2ADAA-10BA-36B3-1F09-6B8EFE0566D9}"/>
              </a:ext>
            </a:extLst>
          </p:cNvPr>
          <p:cNvSpPr/>
          <p:nvPr/>
        </p:nvSpPr>
        <p:spPr>
          <a:xfrm>
            <a:off x="3042285" y="3929701"/>
            <a:ext cx="635278" cy="50575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a:extLst>
              <a:ext uri="{FF2B5EF4-FFF2-40B4-BE49-F238E27FC236}">
                <a16:creationId xmlns:a16="http://schemas.microsoft.com/office/drawing/2014/main" id="{E63D5872-5901-DC41-E914-511E860F9A66}"/>
              </a:ext>
            </a:extLst>
          </p:cNvPr>
          <p:cNvSpPr txBox="1"/>
          <p:nvPr/>
        </p:nvSpPr>
        <p:spPr>
          <a:xfrm>
            <a:off x="2927773" y="3973245"/>
            <a:ext cx="853440" cy="461665"/>
          </a:xfrm>
          <a:prstGeom prst="rect">
            <a:avLst/>
          </a:prstGeom>
          <a:noFill/>
        </p:spPr>
        <p:txBody>
          <a:bodyPr wrap="square" rtlCol="0">
            <a:spAutoFit/>
          </a:bodyPr>
          <a:lstStyle/>
          <a:p>
            <a:pPr algn="ctr"/>
            <a:r>
              <a:rPr lang="pl-PL" sz="800" dirty="0">
                <a:solidFill>
                  <a:srgbClr val="27566E"/>
                </a:solidFill>
              </a:rPr>
              <a:t>Przetwarzanie języka naturalnego</a:t>
            </a:r>
          </a:p>
        </p:txBody>
      </p:sp>
      <p:sp>
        <p:nvSpPr>
          <p:cNvPr id="29" name="Owal 28">
            <a:extLst>
              <a:ext uri="{FF2B5EF4-FFF2-40B4-BE49-F238E27FC236}">
                <a16:creationId xmlns:a16="http://schemas.microsoft.com/office/drawing/2014/main" id="{86DE0CDA-1A50-BCC8-1980-A36A96AE84DD}"/>
              </a:ext>
            </a:extLst>
          </p:cNvPr>
          <p:cNvSpPr/>
          <p:nvPr/>
        </p:nvSpPr>
        <p:spPr>
          <a:xfrm>
            <a:off x="3831590" y="5047990"/>
            <a:ext cx="580434" cy="31805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A210FDDF-8717-4252-8561-E52E28C1779A}"/>
              </a:ext>
            </a:extLst>
          </p:cNvPr>
          <p:cNvSpPr txBox="1"/>
          <p:nvPr/>
        </p:nvSpPr>
        <p:spPr>
          <a:xfrm>
            <a:off x="3574437" y="5025658"/>
            <a:ext cx="1094740" cy="369332"/>
          </a:xfrm>
          <a:prstGeom prst="rect">
            <a:avLst/>
          </a:prstGeom>
          <a:noFill/>
        </p:spPr>
        <p:txBody>
          <a:bodyPr wrap="square" rtlCol="0">
            <a:spAutoFit/>
          </a:bodyPr>
          <a:lstStyle/>
          <a:p>
            <a:pPr algn="ctr"/>
            <a:r>
              <a:rPr lang="pl-PL" sz="900" dirty="0">
                <a:solidFill>
                  <a:srgbClr val="27566E"/>
                </a:solidFill>
              </a:rPr>
              <a:t>Wizja komputerowa</a:t>
            </a:r>
          </a:p>
        </p:txBody>
      </p:sp>
      <p:sp>
        <p:nvSpPr>
          <p:cNvPr id="31" name="Owal 30">
            <a:extLst>
              <a:ext uri="{FF2B5EF4-FFF2-40B4-BE49-F238E27FC236}">
                <a16:creationId xmlns:a16="http://schemas.microsoft.com/office/drawing/2014/main" id="{3BE3E9C8-7FEC-795C-89BD-2F1AD2DFA4A4}"/>
              </a:ext>
            </a:extLst>
          </p:cNvPr>
          <p:cNvSpPr/>
          <p:nvPr/>
        </p:nvSpPr>
        <p:spPr>
          <a:xfrm>
            <a:off x="5544386" y="5442672"/>
            <a:ext cx="422508" cy="3438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a:extLst>
              <a:ext uri="{FF2B5EF4-FFF2-40B4-BE49-F238E27FC236}">
                <a16:creationId xmlns:a16="http://schemas.microsoft.com/office/drawing/2014/main" id="{0810D8EB-C219-922D-B594-59B83F53743A}"/>
              </a:ext>
            </a:extLst>
          </p:cNvPr>
          <p:cNvSpPr txBox="1"/>
          <p:nvPr/>
        </p:nvSpPr>
        <p:spPr>
          <a:xfrm>
            <a:off x="5520891" y="5495819"/>
            <a:ext cx="488114" cy="276999"/>
          </a:xfrm>
          <a:prstGeom prst="rect">
            <a:avLst/>
          </a:prstGeom>
          <a:noFill/>
        </p:spPr>
        <p:txBody>
          <a:bodyPr wrap="square" rtlCol="0">
            <a:spAutoFit/>
          </a:bodyPr>
          <a:lstStyle/>
          <a:p>
            <a:pPr algn="ctr"/>
            <a:r>
              <a:rPr lang="pl-PL" sz="600" dirty="0">
                <a:solidFill>
                  <a:srgbClr val="27566E"/>
                </a:solidFill>
              </a:rPr>
              <a:t>Wektory nośne</a:t>
            </a:r>
          </a:p>
        </p:txBody>
      </p:sp>
      <p:sp>
        <p:nvSpPr>
          <p:cNvPr id="33" name="Owal 32">
            <a:extLst>
              <a:ext uri="{FF2B5EF4-FFF2-40B4-BE49-F238E27FC236}">
                <a16:creationId xmlns:a16="http://schemas.microsoft.com/office/drawing/2014/main" id="{79ED2EE5-2A7B-5463-19B2-232791519353}"/>
              </a:ext>
            </a:extLst>
          </p:cNvPr>
          <p:cNvSpPr/>
          <p:nvPr/>
        </p:nvSpPr>
        <p:spPr>
          <a:xfrm>
            <a:off x="6584908" y="5203715"/>
            <a:ext cx="331271" cy="2769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67727230-BF58-3716-02C7-449F92CE8CE3}"/>
              </a:ext>
            </a:extLst>
          </p:cNvPr>
          <p:cNvSpPr txBox="1"/>
          <p:nvPr/>
        </p:nvSpPr>
        <p:spPr>
          <a:xfrm>
            <a:off x="6506486" y="5179123"/>
            <a:ext cx="488114" cy="276999"/>
          </a:xfrm>
          <a:prstGeom prst="rect">
            <a:avLst/>
          </a:prstGeom>
          <a:noFill/>
        </p:spPr>
        <p:txBody>
          <a:bodyPr wrap="square" rtlCol="0">
            <a:spAutoFit/>
          </a:bodyPr>
          <a:lstStyle/>
          <a:p>
            <a:pPr algn="ctr"/>
            <a:r>
              <a:rPr lang="pl-PL" sz="600" dirty="0">
                <a:solidFill>
                  <a:srgbClr val="27566E"/>
                </a:solidFill>
              </a:rPr>
              <a:t>Drzewa decyzyjne</a:t>
            </a:r>
          </a:p>
        </p:txBody>
      </p:sp>
      <p:sp>
        <p:nvSpPr>
          <p:cNvPr id="35" name="Owal 34">
            <a:extLst>
              <a:ext uri="{FF2B5EF4-FFF2-40B4-BE49-F238E27FC236}">
                <a16:creationId xmlns:a16="http://schemas.microsoft.com/office/drawing/2014/main" id="{868863A6-CD68-F985-FC7D-A9EBCFCBE091}"/>
              </a:ext>
            </a:extLst>
          </p:cNvPr>
          <p:cNvSpPr/>
          <p:nvPr/>
        </p:nvSpPr>
        <p:spPr>
          <a:xfrm>
            <a:off x="6177280" y="5879322"/>
            <a:ext cx="373280" cy="3565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A2E5785C-FB74-B8B0-3D32-6345C76BC359}"/>
              </a:ext>
            </a:extLst>
          </p:cNvPr>
          <p:cNvSpPr txBox="1"/>
          <p:nvPr/>
        </p:nvSpPr>
        <p:spPr>
          <a:xfrm>
            <a:off x="6130629" y="5917776"/>
            <a:ext cx="488114" cy="276999"/>
          </a:xfrm>
          <a:prstGeom prst="rect">
            <a:avLst/>
          </a:prstGeom>
          <a:noFill/>
        </p:spPr>
        <p:txBody>
          <a:bodyPr wrap="square" rtlCol="0">
            <a:spAutoFit/>
          </a:bodyPr>
          <a:lstStyle/>
          <a:p>
            <a:pPr algn="ctr"/>
            <a:r>
              <a:rPr lang="pl-PL" sz="600" dirty="0">
                <a:solidFill>
                  <a:srgbClr val="27566E"/>
                </a:solidFill>
              </a:rPr>
              <a:t>Wektory trafności</a:t>
            </a:r>
          </a:p>
        </p:txBody>
      </p:sp>
      <p:sp>
        <p:nvSpPr>
          <p:cNvPr id="37" name="Owal 36">
            <a:extLst>
              <a:ext uri="{FF2B5EF4-FFF2-40B4-BE49-F238E27FC236}">
                <a16:creationId xmlns:a16="http://schemas.microsoft.com/office/drawing/2014/main" id="{82161A73-653F-7920-39A1-78A610384210}"/>
              </a:ext>
            </a:extLst>
          </p:cNvPr>
          <p:cNvSpPr/>
          <p:nvPr/>
        </p:nvSpPr>
        <p:spPr>
          <a:xfrm>
            <a:off x="7159785" y="4729939"/>
            <a:ext cx="343443" cy="2383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AF5F4DDD-3951-2100-1FCC-F04C131F2250}"/>
              </a:ext>
            </a:extLst>
          </p:cNvPr>
          <p:cNvSpPr txBox="1"/>
          <p:nvPr/>
        </p:nvSpPr>
        <p:spPr>
          <a:xfrm>
            <a:off x="7087449" y="4656326"/>
            <a:ext cx="488114" cy="369332"/>
          </a:xfrm>
          <a:prstGeom prst="rect">
            <a:avLst/>
          </a:prstGeom>
          <a:noFill/>
        </p:spPr>
        <p:txBody>
          <a:bodyPr wrap="square" rtlCol="0">
            <a:spAutoFit/>
          </a:bodyPr>
          <a:lstStyle/>
          <a:p>
            <a:pPr algn="ctr"/>
            <a:r>
              <a:rPr lang="pl-PL" sz="600" dirty="0">
                <a:solidFill>
                  <a:srgbClr val="27566E"/>
                </a:solidFill>
              </a:rPr>
              <a:t>Losowy las decyzyjny</a:t>
            </a:r>
          </a:p>
        </p:txBody>
      </p:sp>
    </p:spTree>
    <p:extLst>
      <p:ext uri="{BB962C8B-B14F-4D97-AF65-F5344CB8AC3E}">
        <p14:creationId xmlns:p14="http://schemas.microsoft.com/office/powerpoint/2010/main" val="120504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Struktura AI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lvl="0" algn="just">
              <a:buClr>
                <a:srgbClr val="8AD0D6"/>
              </a:buClr>
              <a:buSzPts val="2400"/>
            </a:pPr>
            <a:r>
              <a:rPr lang="pl-PL" sz="1800" dirty="0">
                <a:sym typeface="Arial"/>
              </a:rPr>
              <a:t>Struktura metodologii</a:t>
            </a:r>
            <a:r>
              <a:rPr lang="en-US" sz="1800" dirty="0">
                <a:sym typeface="Arial"/>
              </a:rPr>
              <a:t>:</a:t>
            </a:r>
          </a:p>
          <a:p>
            <a:pPr marL="0" indent="0">
              <a:buNone/>
            </a:pPr>
            <a:br>
              <a:rPr lang="en-GB" sz="1800" dirty="0"/>
            </a:br>
            <a:br>
              <a:rPr lang="en-GB" sz="1800" dirty="0"/>
            </a:br>
            <a:endParaRPr lang="en-GB" sz="1800" dirty="0"/>
          </a:p>
          <a:p>
            <a:endParaRPr lang="en-GB" sz="1800" dirty="0"/>
          </a:p>
          <a:p>
            <a:endParaRPr lang="en-GB" sz="1800" dirty="0"/>
          </a:p>
          <a:p>
            <a:endParaRPr lang="en-GB" sz="1800" dirty="0"/>
          </a:p>
        </p:txBody>
      </p:sp>
      <p:pic>
        <p:nvPicPr>
          <p:cNvPr id="6" name="Picture 5">
            <a:extLst>
              <a:ext uri="{FF2B5EF4-FFF2-40B4-BE49-F238E27FC236}">
                <a16:creationId xmlns:a16="http://schemas.microsoft.com/office/drawing/2014/main" id="{DB28E703-69E8-6BD8-872C-0E9CB3EB71EB}"/>
              </a:ext>
            </a:extLst>
          </p:cNvPr>
          <p:cNvPicPr>
            <a:picLocks noChangeAspect="1"/>
          </p:cNvPicPr>
          <p:nvPr/>
        </p:nvPicPr>
        <p:blipFill>
          <a:blip r:embed="rId2"/>
          <a:stretch>
            <a:fillRect/>
          </a:stretch>
        </p:blipFill>
        <p:spPr>
          <a:xfrm>
            <a:off x="973667" y="2292489"/>
            <a:ext cx="4859867" cy="403105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833534" y="1860689"/>
                <a:ext cx="5215466" cy="3286541"/>
              </a:xfrm>
              <a:prstGeom prst="rect">
                <a:avLst/>
              </a:prstGeom>
            </p:spPr>
            <p:txBody>
              <a:bodyPr wrap="square">
                <a:spAutoFit/>
              </a:bodyPr>
              <a:lstStyle/>
              <a:p>
                <a:pPr indent="270510" algn="just"/>
                <a:r>
                  <a:rPr lang="pl-PL" dirty="0">
                    <a:solidFill>
                      <a:srgbClr val="000000"/>
                    </a:solidFill>
                    <a:latin typeface="Tahoma" panose="020B0604030504040204" pitchFamily="34" charset="0"/>
                    <a:ea typeface="Tahoma" panose="020B0604030504040204" pitchFamily="34" charset="0"/>
                    <a:cs typeface="Tahoma" panose="020B0604030504040204" pitchFamily="34" charset="0"/>
                  </a:rPr>
                  <a:t>Modele NN oferują szeroki zakres możliwości, ale na potrzeby tego wykładu zawęziliśmy zakres zainteresowania do sieci typu </a:t>
                </a:r>
                <a:r>
                  <a:rPr lang="pl-PL" dirty="0" err="1">
                    <a:solidFill>
                      <a:srgbClr val="000000"/>
                    </a:solidFill>
                    <a:latin typeface="Tahoma" panose="020B0604030504040204" pitchFamily="34" charset="0"/>
                    <a:ea typeface="Tahoma" panose="020B0604030504040204" pitchFamily="34" charset="0"/>
                    <a:cs typeface="Tahoma" panose="020B0604030504040204" pitchFamily="34" charset="0"/>
                  </a:rPr>
                  <a:t>feed-forward</a:t>
                </a:r>
                <a:r>
                  <a:rPr lang="pl-PL" dirty="0">
                    <a:solidFill>
                      <a:srgbClr val="000000"/>
                    </a:solidFill>
                    <a:latin typeface="Tahoma" panose="020B0604030504040204" pitchFamily="34" charset="0"/>
                    <a:ea typeface="Tahoma" panose="020B0604030504040204" pitchFamily="34" charset="0"/>
                    <a:cs typeface="Tahoma" panose="020B0604030504040204" pitchFamily="34" charset="0"/>
                  </a:rPr>
                  <a:t> </a:t>
                </a:r>
                <a:br>
                  <a:rPr lang="pl-PL"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pl-PL" dirty="0">
                    <a:solidFill>
                      <a:srgbClr val="000000"/>
                    </a:solidFill>
                    <a:latin typeface="Tahoma" panose="020B0604030504040204" pitchFamily="34" charset="0"/>
                    <a:ea typeface="Tahoma" panose="020B0604030504040204" pitchFamily="34" charset="0"/>
                    <a:cs typeface="Tahoma" panose="020B0604030504040204" pitchFamily="34" charset="0"/>
                  </a:rPr>
                  <a:t>z pojedynczą warstwą ukrytą. Sieć neuronowa jest przedstawiona w równaniu</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indent="270510" algn="just"/>
                <a:endParaRPr lang="en-US" sz="2800" dirty="0">
                  <a:latin typeface="Tahoma" panose="020B0604030504040204" pitchFamily="34" charset="0"/>
                  <a:ea typeface="Tahoma" panose="020B0604030504040204" pitchFamily="34" charset="0"/>
                  <a:cs typeface="Tahoma" panose="020B0604030504040204" pitchFamily="34" charset="0"/>
                </a:endParaRPr>
              </a:p>
              <a:p>
                <a:pPr algn="ct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𝑧</m:t>
                        </m:r>
                      </m:e>
                      <m:sub>
                        <m:r>
                          <a:rPr lang="en-GB" i="1">
                            <a:latin typeface="Cambria Math" panose="02040503050406030204" pitchFamily="18" charset="0"/>
                            <a:ea typeface="Times New Roman" panose="02020603050405020304" pitchFamily="18" charset="0"/>
                          </a:rPr>
                          <m:t>𝑗</m:t>
                        </m:r>
                      </m:sub>
                    </m:sSub>
                    <m:r>
                      <a:rPr lang="en-GB" i="1">
                        <a:latin typeface="Cambria Math" panose="02040503050406030204" pitchFamily="18" charset="0"/>
                        <a:ea typeface="Times New Roman" panose="02020603050405020304" pitchFamily="18" charset="0"/>
                      </a:rPr>
                      <m:t>=</m:t>
                    </m:r>
                    <m:nary>
                      <m:naryPr>
                        <m:chr m:val="∑"/>
                        <m:limLoc m:val="undOvr"/>
                        <m:ctrlPr>
                          <a:rPr lang="en-US" i="1">
                            <a:latin typeface="Cambria Math" panose="02040503050406030204" pitchFamily="18" charset="0"/>
                            <a:ea typeface="Times New Roman" panose="02020603050405020304" pitchFamily="18" charset="0"/>
                          </a:rPr>
                        </m:ctrlPr>
                      </m:naryPr>
                      <m:sub>
                        <m:r>
                          <a:rPr lang="en-GB" i="1">
                            <a:latin typeface="Cambria Math" panose="02040503050406030204" pitchFamily="18" charset="0"/>
                            <a:ea typeface="Times New Roman" panose="02020603050405020304" pitchFamily="18" charset="0"/>
                          </a:rPr>
                          <m:t>𝑖</m:t>
                        </m:r>
                        <m:r>
                          <a:rPr lang="en-GB" i="1">
                            <a:latin typeface="Cambria Math" panose="02040503050406030204" pitchFamily="18" charset="0"/>
                            <a:ea typeface="Times New Roman" panose="02020603050405020304" pitchFamily="18" charset="0"/>
                          </a:rPr>
                          <m:t>=1</m:t>
                        </m:r>
                      </m:sub>
                      <m:sup>
                        <m:r>
                          <a:rPr lang="en-GB" i="1">
                            <a:latin typeface="Cambria Math" panose="02040503050406030204" pitchFamily="18" charset="0"/>
                            <a:ea typeface="Times New Roman" panose="02020603050405020304" pitchFamily="18" charset="0"/>
                          </a:rPr>
                          <m:t>𝑛</m:t>
                        </m:r>
                      </m:sup>
                      <m:e>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𝑤</m:t>
                            </m:r>
                          </m:e>
                          <m:sub>
                            <m:r>
                              <a:rPr lang="en-GB" i="1">
                                <a:latin typeface="Cambria Math" panose="02040503050406030204" pitchFamily="18" charset="0"/>
                                <a:ea typeface="Times New Roman" panose="02020603050405020304" pitchFamily="18" charset="0"/>
                              </a:rPr>
                              <m:t>𝑖</m:t>
                            </m:r>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𝑗</m:t>
                            </m:r>
                          </m:sub>
                        </m:sSub>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𝑥</m:t>
                            </m:r>
                          </m:e>
                          <m:sub>
                            <m:r>
                              <a:rPr lang="en-GB" i="1">
                                <a:latin typeface="Cambria Math" panose="02040503050406030204" pitchFamily="18" charset="0"/>
                                <a:ea typeface="Times New Roman" panose="02020603050405020304" pitchFamily="18" charset="0"/>
                              </a:rPr>
                              <m:t>𝑖</m:t>
                            </m:r>
                          </m:sub>
                        </m:sSub>
                      </m:e>
                    </m:nary>
                    <m:r>
                      <a:rPr lang="en-GB"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𝑏</m:t>
                        </m:r>
                      </m:e>
                      <m:sub>
                        <m:r>
                          <a:rPr lang="en-GB" i="1">
                            <a:latin typeface="Cambria Math" panose="02040503050406030204" pitchFamily="18" charset="0"/>
                            <a:ea typeface="Times New Roman" panose="02020603050405020304" pitchFamily="18" charset="0"/>
                          </a:rPr>
                          <m:t>𝑗</m:t>
                        </m:r>
                      </m:sub>
                    </m:sSub>
                  </m:oMath>
                </a14:m>
                <a:r>
                  <a:rPr lang="en-GB" dirty="0">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a:p>
                <a:pPr algn="just"/>
                <a:r>
                  <a:rPr lang="en-GB" dirty="0">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a:p>
                <a:pPr indent="270510"/>
                <a:r>
                  <a:rPr lang="pl-PL" dirty="0">
                    <a:latin typeface="Tahoma" panose="020B0604030504040204" pitchFamily="34" charset="0"/>
                    <a:ea typeface="Tahoma" panose="020B0604030504040204" pitchFamily="34" charset="0"/>
                    <a:cs typeface="Tahoma" panose="020B0604030504040204" pitchFamily="34" charset="0"/>
                  </a:rPr>
                  <a:t>Z funkcją aktywacji w każdym węźle sieci</a:t>
                </a:r>
                <a:r>
                  <a:rPr lang="en-GB" dirty="0">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a:p>
                <a:pPr algn="ct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Times New Roman" panose="02020603050405020304" pitchFamily="18" charset="0"/>
                        </a:rPr>
                        <m:t>𝑠</m:t>
                      </m:r>
                      <m:d>
                        <m:dPr>
                          <m:ctrlPr>
                            <a:rPr lang="en-US" i="1">
                              <a:latin typeface="Cambria Math" panose="02040503050406030204" pitchFamily="18" charset="0"/>
                              <a:ea typeface="Times New Roman" panose="02020603050405020304" pitchFamily="18" charset="0"/>
                            </a:rPr>
                          </m:ctrlPr>
                        </m:dPr>
                        <m:e>
                          <m:r>
                            <a:rPr lang="en-GB" i="1">
                              <a:latin typeface="Cambria Math" panose="02040503050406030204" pitchFamily="18" charset="0"/>
                              <a:ea typeface="Times New Roman" panose="02020603050405020304" pitchFamily="18" charset="0"/>
                            </a:rPr>
                            <m:t>𝑧</m:t>
                          </m:r>
                        </m:e>
                      </m:d>
                      <m:r>
                        <a:rPr lang="en-GB"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GB" i="1">
                              <a:latin typeface="Cambria Math" panose="02040503050406030204" pitchFamily="18" charset="0"/>
                              <a:ea typeface="Times New Roman" panose="02020603050405020304" pitchFamily="18" charset="0"/>
                            </a:rPr>
                            <m:t>1</m:t>
                          </m:r>
                        </m:num>
                        <m:den>
                          <m:r>
                            <a:rPr lang="en-GB" i="1">
                              <a:latin typeface="Cambria Math" panose="02040503050406030204" pitchFamily="18" charset="0"/>
                              <a:ea typeface="Times New Roman" panose="02020603050405020304" pitchFamily="18" charset="0"/>
                            </a:rPr>
                            <m:t>1+</m:t>
                          </m:r>
                          <m:sSup>
                            <m:sSupPr>
                              <m:ctrlPr>
                                <a:rPr lang="en-US"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𝑒</m:t>
                              </m:r>
                            </m:e>
                            <m:sup>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𝑧</m:t>
                              </m:r>
                            </m:sup>
                          </m:sSup>
                        </m:den>
                      </m:f>
                    </m:oMath>
                  </m:oMathPara>
                </a14:m>
                <a:endParaRPr lang="en-GB"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833534" y="1860689"/>
                <a:ext cx="5215466" cy="3286541"/>
              </a:xfrm>
              <a:prstGeom prst="rect">
                <a:avLst/>
              </a:prstGeom>
              <a:blipFill>
                <a:blip r:embed="rId3"/>
                <a:stretch>
                  <a:fillRect l="-1051" t="-928" r="-935"/>
                </a:stretch>
              </a:blipFill>
            </p:spPr>
            <p:txBody>
              <a:bodyPr/>
              <a:lstStyle/>
              <a:p>
                <a:r>
                  <a:rPr lang="pl-PL">
                    <a:noFill/>
                  </a:rPr>
                  <a:t> </a:t>
                </a:r>
              </a:p>
            </p:txBody>
          </p:sp>
        </mc:Fallback>
      </mc:AlternateContent>
      <p:sp>
        <p:nvSpPr>
          <p:cNvPr id="3" name="pole tekstowe 2">
            <a:extLst>
              <a:ext uri="{FF2B5EF4-FFF2-40B4-BE49-F238E27FC236}">
                <a16:creationId xmlns:a16="http://schemas.microsoft.com/office/drawing/2014/main" id="{08BB80EF-15A1-94E6-460B-F4A3162E524C}"/>
              </a:ext>
            </a:extLst>
          </p:cNvPr>
          <p:cNvSpPr txBox="1"/>
          <p:nvPr/>
        </p:nvSpPr>
        <p:spPr>
          <a:xfrm>
            <a:off x="1244600" y="2466110"/>
            <a:ext cx="1009073" cy="523220"/>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Warstwa wejściowa</a:t>
            </a:r>
          </a:p>
        </p:txBody>
      </p:sp>
      <p:sp>
        <p:nvSpPr>
          <p:cNvPr id="7" name="pole tekstowe 6">
            <a:extLst>
              <a:ext uri="{FF2B5EF4-FFF2-40B4-BE49-F238E27FC236}">
                <a16:creationId xmlns:a16="http://schemas.microsoft.com/office/drawing/2014/main" id="{DC4464D3-CFD7-2ED7-50F4-DBAD1FBF1C42}"/>
              </a:ext>
            </a:extLst>
          </p:cNvPr>
          <p:cNvSpPr txBox="1"/>
          <p:nvPr/>
        </p:nvSpPr>
        <p:spPr>
          <a:xfrm>
            <a:off x="4356869" y="2466110"/>
            <a:ext cx="1009073" cy="523220"/>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Warstwa wyjściowa</a:t>
            </a:r>
          </a:p>
        </p:txBody>
      </p:sp>
      <p:sp>
        <p:nvSpPr>
          <p:cNvPr id="8" name="pole tekstowe 7">
            <a:extLst>
              <a:ext uri="{FF2B5EF4-FFF2-40B4-BE49-F238E27FC236}">
                <a16:creationId xmlns:a16="http://schemas.microsoft.com/office/drawing/2014/main" id="{5B675EF8-4FA3-374B-F207-E454848FACE1}"/>
              </a:ext>
            </a:extLst>
          </p:cNvPr>
          <p:cNvSpPr txBox="1"/>
          <p:nvPr/>
        </p:nvSpPr>
        <p:spPr>
          <a:xfrm>
            <a:off x="2800734" y="2466110"/>
            <a:ext cx="1009073" cy="523220"/>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Warstwa ukryta</a:t>
            </a:r>
          </a:p>
        </p:txBody>
      </p:sp>
    </p:spTree>
    <p:extLst>
      <p:ext uri="{BB962C8B-B14F-4D97-AF65-F5344CB8AC3E}">
        <p14:creationId xmlns:p14="http://schemas.microsoft.com/office/powerpoint/2010/main" val="249341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11200" y="1481668"/>
            <a:ext cx="10515600" cy="4351338"/>
          </a:xfrm>
        </p:spPr>
        <p:txBody>
          <a:bodyPr>
            <a:normAutofit/>
          </a:bodyPr>
          <a:lstStyle/>
          <a:p>
            <a:pPr algn="just"/>
            <a:endParaRPr lang="en-GB" sz="1800" dirty="0"/>
          </a:p>
          <a:p>
            <a:pPr algn="just"/>
            <a:r>
              <a:rPr lang="pl-PL" sz="1800" dirty="0"/>
              <a:t>Biorąc pod uwagę zmieniające się otoczenie rynkowe, NN wykorzysta różne dane wejściowe (dane historyczne, czynniki społeczne, dane Covid 19, wskaźnik cen konsumpcyjnych, ceny detaliczne, promocje itp.) </a:t>
            </a:r>
          </a:p>
          <a:p>
            <a:pPr algn="just"/>
            <a:r>
              <a:rPr lang="pl-PL" sz="1800" dirty="0"/>
              <a:t>NN wygeneruje przyszłe prognozy popytu na każdy produkt z szynki, każdą kategorię produktów </a:t>
            </a:r>
            <a:br>
              <a:rPr lang="pl-PL" sz="1800" dirty="0"/>
            </a:br>
            <a:r>
              <a:rPr lang="pl-PL" sz="1800" dirty="0"/>
              <a:t>z szynki, każdego klienta i na poziomie ogólnym (poziom produkcji</a:t>
            </a:r>
            <a:r>
              <a:rPr lang="en-GB" sz="1800" dirty="0"/>
              <a:t>).</a:t>
            </a:r>
          </a:p>
          <a:p>
            <a:pPr algn="just"/>
            <a:endParaRPr lang="en-GB" sz="1800" dirty="0"/>
          </a:p>
          <a:p>
            <a:pPr algn="just"/>
            <a:r>
              <a:rPr lang="en-GB" sz="1800" b="1" dirty="0" err="1"/>
              <a:t>Przyszłe</a:t>
            </a:r>
            <a:r>
              <a:rPr lang="en-GB" sz="1800" b="1" dirty="0"/>
              <a:t> </a:t>
            </a:r>
            <a:r>
              <a:rPr lang="en-GB" sz="1800" b="1" dirty="0" err="1"/>
              <a:t>działania</a:t>
            </a:r>
            <a:r>
              <a:rPr lang="en-GB" sz="1800" b="1" dirty="0"/>
              <a:t> (to be):</a:t>
            </a:r>
          </a:p>
          <a:p>
            <a:pPr algn="just"/>
            <a:r>
              <a:rPr lang="pl-PL" sz="1800" dirty="0"/>
              <a:t>DSS natychmiast określi optymalne poziomy zapasów dla każdego produktu z szynki (projektowanie zapasów). </a:t>
            </a:r>
          </a:p>
          <a:p>
            <a:pPr algn="just"/>
            <a:r>
              <a:rPr lang="pl-PL" sz="1800" dirty="0"/>
              <a:t>Dodatkowo, DSS będzie w stanie uruchomić produkcję (inteligentna produkcja) szynek.</a:t>
            </a:r>
          </a:p>
          <a:p>
            <a:pPr algn="just"/>
            <a:r>
              <a:rPr lang="pl-PL" sz="1800" dirty="0"/>
              <a:t>Wreszcie, DSS wygeneruje zamówienia szynek poprzez plan zasobów materiałowych (MRP), który wygeneruje przyszłe zamówienia od lokalnych producentów surowej szynki</a:t>
            </a:r>
            <a:r>
              <a:rPr lang="en-GB" sz="1800" dirty="0"/>
              <a:t>.</a:t>
            </a:r>
          </a:p>
          <a:p>
            <a:pPr algn="just"/>
            <a:endParaRPr lang="en-GB" sz="1800" dirty="0"/>
          </a:p>
          <a:p>
            <a:pPr algn="just"/>
            <a:endParaRPr lang="en-GB" sz="1800" dirty="0"/>
          </a:p>
          <a:p>
            <a:pPr algn="just"/>
            <a:endParaRPr lang="en-GB" sz="1800" dirty="0"/>
          </a:p>
          <a:p>
            <a:pPr algn="just"/>
            <a:endParaRPr lang="en-GB" sz="1800" dirty="0"/>
          </a:p>
          <a:p>
            <a:pPr algn="just"/>
            <a:endParaRPr lang="en-GB" sz="1800" dirty="0"/>
          </a:p>
          <a:p>
            <a:pPr algn="just"/>
            <a:endParaRPr lang="en-GB" sz="1800" dirty="0"/>
          </a:p>
          <a:p>
            <a:pPr algn="just"/>
            <a:endParaRPr lang="en-GB" sz="1800" dirty="0"/>
          </a:p>
        </p:txBody>
      </p:sp>
    </p:spTree>
    <p:extLst>
      <p:ext uri="{BB962C8B-B14F-4D97-AF65-F5344CB8AC3E}">
        <p14:creationId xmlns:p14="http://schemas.microsoft.com/office/powerpoint/2010/main" val="4162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oogle Shape;318;p4"/>
          <p:cNvPicPr preferRelativeResize="0"/>
          <p:nvPr/>
        </p:nvPicPr>
        <p:blipFill rotWithShape="1">
          <a:blip r:embed="rId2">
            <a:alphaModFix/>
          </a:blip>
          <a:srcRect/>
          <a:stretch/>
        </p:blipFill>
        <p:spPr>
          <a:xfrm>
            <a:off x="3649134" y="1354666"/>
            <a:ext cx="4080933" cy="5282671"/>
          </a:xfrm>
          <a:prstGeom prst="rect">
            <a:avLst/>
          </a:prstGeom>
          <a:noFill/>
          <a:ln>
            <a:noFill/>
          </a:ln>
        </p:spPr>
      </p:pic>
      <p:sp>
        <p:nvSpPr>
          <p:cNvPr id="3" name="Prostokąt 2">
            <a:extLst>
              <a:ext uri="{FF2B5EF4-FFF2-40B4-BE49-F238E27FC236}">
                <a16:creationId xmlns:a16="http://schemas.microsoft.com/office/drawing/2014/main" id="{5B418B85-77C4-78A3-0F43-206AF8A455B2}"/>
              </a:ext>
            </a:extLst>
          </p:cNvPr>
          <p:cNvSpPr/>
          <p:nvPr/>
        </p:nvSpPr>
        <p:spPr>
          <a:xfrm>
            <a:off x="3726180" y="1567180"/>
            <a:ext cx="1252220" cy="121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800" b="1" dirty="0">
                <a:solidFill>
                  <a:schemeClr val="tx1"/>
                </a:solidFill>
              </a:rPr>
              <a:t>Prognozowanie popytu</a:t>
            </a:r>
          </a:p>
        </p:txBody>
      </p:sp>
      <p:sp>
        <p:nvSpPr>
          <p:cNvPr id="5" name="Prostokąt 4">
            <a:extLst>
              <a:ext uri="{FF2B5EF4-FFF2-40B4-BE49-F238E27FC236}">
                <a16:creationId xmlns:a16="http://schemas.microsoft.com/office/drawing/2014/main" id="{05E925D4-046D-D15E-8294-ED6C3FFD26AC}"/>
              </a:ext>
            </a:extLst>
          </p:cNvPr>
          <p:cNvSpPr/>
          <p:nvPr/>
        </p:nvSpPr>
        <p:spPr>
          <a:xfrm>
            <a:off x="4352290" y="1369060"/>
            <a:ext cx="689610" cy="55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C4FFBB3C-942D-B9A8-E0A8-E898A61FC676}"/>
              </a:ext>
            </a:extLst>
          </p:cNvPr>
          <p:cNvSpPr/>
          <p:nvPr/>
        </p:nvSpPr>
        <p:spPr>
          <a:xfrm>
            <a:off x="4180840" y="1336040"/>
            <a:ext cx="975360"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Popyt historyczny (szeregi czasowe)</a:t>
            </a:r>
          </a:p>
        </p:txBody>
      </p:sp>
      <p:sp>
        <p:nvSpPr>
          <p:cNvPr id="9" name="Prostokąt 8">
            <a:extLst>
              <a:ext uri="{FF2B5EF4-FFF2-40B4-BE49-F238E27FC236}">
                <a16:creationId xmlns:a16="http://schemas.microsoft.com/office/drawing/2014/main" id="{DA8C4A52-67F7-4800-1BCD-B303598829E3}"/>
              </a:ext>
            </a:extLst>
          </p:cNvPr>
          <p:cNvSpPr/>
          <p:nvPr/>
        </p:nvSpPr>
        <p:spPr>
          <a:xfrm>
            <a:off x="5087620" y="1354666"/>
            <a:ext cx="350520" cy="103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9CE020F3-5473-7D59-EBE1-5589A57BDDD1}"/>
              </a:ext>
            </a:extLst>
          </p:cNvPr>
          <p:cNvSpPr/>
          <p:nvPr/>
        </p:nvSpPr>
        <p:spPr>
          <a:xfrm>
            <a:off x="4775200" y="1336040"/>
            <a:ext cx="975360"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Czynniki społeczne</a:t>
            </a:r>
          </a:p>
        </p:txBody>
      </p:sp>
      <p:sp>
        <p:nvSpPr>
          <p:cNvPr id="11" name="Prostokąt 10">
            <a:extLst>
              <a:ext uri="{FF2B5EF4-FFF2-40B4-BE49-F238E27FC236}">
                <a16:creationId xmlns:a16="http://schemas.microsoft.com/office/drawing/2014/main" id="{24B672A3-98F9-B755-990A-3EE329A768F3}"/>
              </a:ext>
            </a:extLst>
          </p:cNvPr>
          <p:cNvSpPr/>
          <p:nvPr/>
        </p:nvSpPr>
        <p:spPr>
          <a:xfrm>
            <a:off x="5513069" y="1354666"/>
            <a:ext cx="382905" cy="103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A39DEEEE-86DD-E14D-2B21-8F5852672C52}"/>
              </a:ext>
            </a:extLst>
          </p:cNvPr>
          <p:cNvSpPr/>
          <p:nvPr/>
        </p:nvSpPr>
        <p:spPr>
          <a:xfrm>
            <a:off x="5457825" y="1336040"/>
            <a:ext cx="585470"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Covid 19</a:t>
            </a:r>
          </a:p>
        </p:txBody>
      </p:sp>
      <p:sp>
        <p:nvSpPr>
          <p:cNvPr id="13" name="Prostokąt 12">
            <a:extLst>
              <a:ext uri="{FF2B5EF4-FFF2-40B4-BE49-F238E27FC236}">
                <a16:creationId xmlns:a16="http://schemas.microsoft.com/office/drawing/2014/main" id="{4B37FA02-F378-D1E2-1496-59C5ADDD65CB}"/>
              </a:ext>
            </a:extLst>
          </p:cNvPr>
          <p:cNvSpPr/>
          <p:nvPr/>
        </p:nvSpPr>
        <p:spPr>
          <a:xfrm>
            <a:off x="5966460" y="1354666"/>
            <a:ext cx="651510" cy="103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extLst>
              <a:ext uri="{FF2B5EF4-FFF2-40B4-BE49-F238E27FC236}">
                <a16:creationId xmlns:a16="http://schemas.microsoft.com/office/drawing/2014/main" id="{D18E4154-4FBE-6531-48DF-401EF56B9875}"/>
              </a:ext>
            </a:extLst>
          </p:cNvPr>
          <p:cNvSpPr/>
          <p:nvPr/>
        </p:nvSpPr>
        <p:spPr>
          <a:xfrm>
            <a:off x="5894598" y="1334770"/>
            <a:ext cx="699348"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Wskaźnik cen towarów </a:t>
            </a:r>
            <a:br>
              <a:rPr lang="pl-PL" sz="400" dirty="0">
                <a:solidFill>
                  <a:schemeClr val="tx1"/>
                </a:solidFill>
              </a:rPr>
            </a:br>
            <a:r>
              <a:rPr lang="pl-PL" sz="400" dirty="0">
                <a:solidFill>
                  <a:schemeClr val="tx1"/>
                </a:solidFill>
              </a:rPr>
              <a:t>i usług konsumpcyjnych</a:t>
            </a:r>
          </a:p>
        </p:txBody>
      </p:sp>
      <p:sp>
        <p:nvSpPr>
          <p:cNvPr id="15" name="Prostokąt 14">
            <a:extLst>
              <a:ext uri="{FF2B5EF4-FFF2-40B4-BE49-F238E27FC236}">
                <a16:creationId xmlns:a16="http://schemas.microsoft.com/office/drawing/2014/main" id="{6A854FD9-2437-6789-2EA5-11CB28017794}"/>
              </a:ext>
            </a:extLst>
          </p:cNvPr>
          <p:cNvSpPr/>
          <p:nvPr/>
        </p:nvSpPr>
        <p:spPr>
          <a:xfrm>
            <a:off x="6617970" y="1354666"/>
            <a:ext cx="281940" cy="83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extLst>
              <a:ext uri="{FF2B5EF4-FFF2-40B4-BE49-F238E27FC236}">
                <a16:creationId xmlns:a16="http://schemas.microsoft.com/office/drawing/2014/main" id="{2774B8C2-1836-E7FC-AF4B-2070B69157EC}"/>
              </a:ext>
            </a:extLst>
          </p:cNvPr>
          <p:cNvSpPr/>
          <p:nvPr/>
        </p:nvSpPr>
        <p:spPr>
          <a:xfrm>
            <a:off x="6470015" y="1334770"/>
            <a:ext cx="585470"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Cena detaliczna</a:t>
            </a:r>
          </a:p>
        </p:txBody>
      </p:sp>
      <p:sp>
        <p:nvSpPr>
          <p:cNvPr id="17" name="Prostokąt 16">
            <a:extLst>
              <a:ext uri="{FF2B5EF4-FFF2-40B4-BE49-F238E27FC236}">
                <a16:creationId xmlns:a16="http://schemas.microsoft.com/office/drawing/2014/main" id="{F5F1A874-2A86-ACBE-29C8-1049DF04F4E5}"/>
              </a:ext>
            </a:extLst>
          </p:cNvPr>
          <p:cNvSpPr/>
          <p:nvPr/>
        </p:nvSpPr>
        <p:spPr>
          <a:xfrm>
            <a:off x="6953250" y="1354666"/>
            <a:ext cx="379094" cy="102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04FF5F00-A30F-A122-F410-85C909E6E461}"/>
              </a:ext>
            </a:extLst>
          </p:cNvPr>
          <p:cNvSpPr/>
          <p:nvPr/>
        </p:nvSpPr>
        <p:spPr>
          <a:xfrm>
            <a:off x="6807306" y="1334770"/>
            <a:ext cx="585470"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Promocje</a:t>
            </a:r>
          </a:p>
        </p:txBody>
      </p:sp>
      <p:sp>
        <p:nvSpPr>
          <p:cNvPr id="19" name="Prostokąt 18">
            <a:extLst>
              <a:ext uri="{FF2B5EF4-FFF2-40B4-BE49-F238E27FC236}">
                <a16:creationId xmlns:a16="http://schemas.microsoft.com/office/drawing/2014/main" id="{7F25AD07-2C21-F7AF-44FE-E42F72F14CAB}"/>
              </a:ext>
            </a:extLst>
          </p:cNvPr>
          <p:cNvSpPr/>
          <p:nvPr/>
        </p:nvSpPr>
        <p:spPr>
          <a:xfrm>
            <a:off x="4265295" y="1885950"/>
            <a:ext cx="565785" cy="704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2ED9FF8B-A683-BDEB-AE8B-29F022B99D88}"/>
              </a:ext>
            </a:extLst>
          </p:cNvPr>
          <p:cNvSpPr/>
          <p:nvPr/>
        </p:nvSpPr>
        <p:spPr>
          <a:xfrm>
            <a:off x="4133215" y="1860232"/>
            <a:ext cx="785495"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Sztuczna Inteligencja (AI)</a:t>
            </a:r>
          </a:p>
        </p:txBody>
      </p:sp>
      <p:sp>
        <p:nvSpPr>
          <p:cNvPr id="21" name="Prostokąt 20">
            <a:extLst>
              <a:ext uri="{FF2B5EF4-FFF2-40B4-BE49-F238E27FC236}">
                <a16:creationId xmlns:a16="http://schemas.microsoft.com/office/drawing/2014/main" id="{382DE280-A126-44BE-1A8B-1A7E8492D653}"/>
              </a:ext>
            </a:extLst>
          </p:cNvPr>
          <p:cNvSpPr/>
          <p:nvPr/>
        </p:nvSpPr>
        <p:spPr>
          <a:xfrm>
            <a:off x="5175885" y="1901190"/>
            <a:ext cx="390525" cy="55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4FE8FD80-9118-D256-6A9D-8F89F1C37B24}"/>
              </a:ext>
            </a:extLst>
          </p:cNvPr>
          <p:cNvSpPr/>
          <p:nvPr/>
        </p:nvSpPr>
        <p:spPr>
          <a:xfrm>
            <a:off x="4986020" y="1867852"/>
            <a:ext cx="785495"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Uczenie Maszynowe</a:t>
            </a:r>
          </a:p>
        </p:txBody>
      </p:sp>
      <p:sp>
        <p:nvSpPr>
          <p:cNvPr id="23" name="Prostokąt 22">
            <a:extLst>
              <a:ext uri="{FF2B5EF4-FFF2-40B4-BE49-F238E27FC236}">
                <a16:creationId xmlns:a16="http://schemas.microsoft.com/office/drawing/2014/main" id="{55D3B6AF-5926-3C61-CF15-464C29B24E2D}"/>
              </a:ext>
            </a:extLst>
          </p:cNvPr>
          <p:cNvSpPr/>
          <p:nvPr/>
        </p:nvSpPr>
        <p:spPr>
          <a:xfrm>
            <a:off x="6019800" y="1901190"/>
            <a:ext cx="450215"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a:extLst>
              <a:ext uri="{FF2B5EF4-FFF2-40B4-BE49-F238E27FC236}">
                <a16:creationId xmlns:a16="http://schemas.microsoft.com/office/drawing/2014/main" id="{7BA905FE-5A5D-5E83-0BD1-E37D0158A3D8}"/>
              </a:ext>
            </a:extLst>
          </p:cNvPr>
          <p:cNvSpPr/>
          <p:nvPr/>
        </p:nvSpPr>
        <p:spPr>
          <a:xfrm>
            <a:off x="6830377" y="1910716"/>
            <a:ext cx="450215"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a:extLst>
              <a:ext uri="{FF2B5EF4-FFF2-40B4-BE49-F238E27FC236}">
                <a16:creationId xmlns:a16="http://schemas.microsoft.com/office/drawing/2014/main" id="{663955FE-B97A-4CE4-7FB0-51B48A25A690}"/>
              </a:ext>
            </a:extLst>
          </p:cNvPr>
          <p:cNvSpPr/>
          <p:nvPr/>
        </p:nvSpPr>
        <p:spPr>
          <a:xfrm>
            <a:off x="5851524" y="1867852"/>
            <a:ext cx="785495"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Sieci Neuronowe</a:t>
            </a:r>
          </a:p>
        </p:txBody>
      </p:sp>
      <p:sp>
        <p:nvSpPr>
          <p:cNvPr id="26" name="Prostokąt 25">
            <a:extLst>
              <a:ext uri="{FF2B5EF4-FFF2-40B4-BE49-F238E27FC236}">
                <a16:creationId xmlns:a16="http://schemas.microsoft.com/office/drawing/2014/main" id="{12BE41C1-5180-B275-1AAA-65D09EDE7444}"/>
              </a:ext>
            </a:extLst>
          </p:cNvPr>
          <p:cNvSpPr/>
          <p:nvPr/>
        </p:nvSpPr>
        <p:spPr>
          <a:xfrm>
            <a:off x="6707293" y="1860232"/>
            <a:ext cx="785495"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Uczenie Statystyczne</a:t>
            </a:r>
          </a:p>
        </p:txBody>
      </p:sp>
      <p:sp>
        <p:nvSpPr>
          <p:cNvPr id="28" name="Prostokąt 27">
            <a:extLst>
              <a:ext uri="{FF2B5EF4-FFF2-40B4-BE49-F238E27FC236}">
                <a16:creationId xmlns:a16="http://schemas.microsoft.com/office/drawing/2014/main" id="{54CDC954-203A-DF92-BEB0-FE217DFCD992}"/>
              </a:ext>
            </a:extLst>
          </p:cNvPr>
          <p:cNvSpPr/>
          <p:nvPr/>
        </p:nvSpPr>
        <p:spPr>
          <a:xfrm>
            <a:off x="4133214" y="2518300"/>
            <a:ext cx="878841" cy="236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E760BB62-4693-13AE-D98C-4D9D529F2984}"/>
              </a:ext>
            </a:extLst>
          </p:cNvPr>
          <p:cNvSpPr/>
          <p:nvPr/>
        </p:nvSpPr>
        <p:spPr>
          <a:xfrm>
            <a:off x="4046220" y="2484220"/>
            <a:ext cx="1080135"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pl-PL" sz="400" dirty="0">
                <a:solidFill>
                  <a:schemeClr val="tx1"/>
                </a:solidFill>
              </a:rPr>
              <a:t>Horyzont prognozowania dla poziomu miesiąca (h = 12, 24 i 30 kroków do przodu)</a:t>
            </a:r>
          </a:p>
          <a:p>
            <a:pPr marL="171450" indent="-171450" algn="ctr">
              <a:buFont typeface="Arial" panose="020B0604020202020204" pitchFamily="34" charset="0"/>
              <a:buChar char="•"/>
            </a:pPr>
            <a:r>
              <a:rPr lang="pl-PL" sz="400" dirty="0">
                <a:solidFill>
                  <a:schemeClr val="tx1"/>
                </a:solidFill>
              </a:rPr>
              <a:t>Horyzont prognozowania zdefiniowany przez użytkownika</a:t>
            </a:r>
          </a:p>
        </p:txBody>
      </p:sp>
      <p:sp>
        <p:nvSpPr>
          <p:cNvPr id="30" name="Prostokąt 29">
            <a:extLst>
              <a:ext uri="{FF2B5EF4-FFF2-40B4-BE49-F238E27FC236}">
                <a16:creationId xmlns:a16="http://schemas.microsoft.com/office/drawing/2014/main" id="{C14F9B34-60CB-EAD6-B2A8-E5F546B41AFF}"/>
              </a:ext>
            </a:extLst>
          </p:cNvPr>
          <p:cNvSpPr/>
          <p:nvPr/>
        </p:nvSpPr>
        <p:spPr>
          <a:xfrm>
            <a:off x="5273040" y="2305050"/>
            <a:ext cx="1002030" cy="709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a:extLst>
              <a:ext uri="{FF2B5EF4-FFF2-40B4-BE49-F238E27FC236}">
                <a16:creationId xmlns:a16="http://schemas.microsoft.com/office/drawing/2014/main" id="{82FBAFE8-F34E-3E44-18CC-7E2871AE092D}"/>
              </a:ext>
            </a:extLst>
          </p:cNvPr>
          <p:cNvSpPr/>
          <p:nvPr/>
        </p:nvSpPr>
        <p:spPr>
          <a:xfrm>
            <a:off x="5262880" y="2160480"/>
            <a:ext cx="1088390"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600" b="1" dirty="0">
                <a:solidFill>
                  <a:schemeClr val="tx1"/>
                </a:solidFill>
              </a:rPr>
              <a:t>Hybrydowe Podejście do Prognozowania</a:t>
            </a:r>
          </a:p>
        </p:txBody>
      </p:sp>
      <p:sp>
        <p:nvSpPr>
          <p:cNvPr id="31" name="Prostokąt 30">
            <a:extLst>
              <a:ext uri="{FF2B5EF4-FFF2-40B4-BE49-F238E27FC236}">
                <a16:creationId xmlns:a16="http://schemas.microsoft.com/office/drawing/2014/main" id="{E1346A63-02D4-A89D-5E05-E7B9804D1E48}"/>
              </a:ext>
            </a:extLst>
          </p:cNvPr>
          <p:cNvSpPr/>
          <p:nvPr/>
        </p:nvSpPr>
        <p:spPr>
          <a:xfrm>
            <a:off x="6554576" y="2368125"/>
            <a:ext cx="838200" cy="967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31">
            <a:extLst>
              <a:ext uri="{FF2B5EF4-FFF2-40B4-BE49-F238E27FC236}">
                <a16:creationId xmlns:a16="http://schemas.microsoft.com/office/drawing/2014/main" id="{633DEF31-1A1E-4D09-1AEC-722FE3B44AA2}"/>
              </a:ext>
            </a:extLst>
          </p:cNvPr>
          <p:cNvSpPr/>
          <p:nvPr/>
        </p:nvSpPr>
        <p:spPr>
          <a:xfrm>
            <a:off x="6517746" y="2357006"/>
            <a:ext cx="911860" cy="12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 dirty="0">
                <a:solidFill>
                  <a:schemeClr val="tx1"/>
                </a:solidFill>
              </a:rPr>
              <a:t>Prognoza pierwotnej (miesięcznej) serii</a:t>
            </a:r>
          </a:p>
        </p:txBody>
      </p:sp>
      <p:sp>
        <p:nvSpPr>
          <p:cNvPr id="34" name="Prostokąt 33">
            <a:extLst>
              <a:ext uri="{FF2B5EF4-FFF2-40B4-BE49-F238E27FC236}">
                <a16:creationId xmlns:a16="http://schemas.microsoft.com/office/drawing/2014/main" id="{6D5D9B80-1272-51DC-514B-63AEC0AEECC1}"/>
              </a:ext>
            </a:extLst>
          </p:cNvPr>
          <p:cNvSpPr/>
          <p:nvPr/>
        </p:nvSpPr>
        <p:spPr>
          <a:xfrm>
            <a:off x="6617970" y="3484880"/>
            <a:ext cx="835660" cy="332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32">
            <a:extLst>
              <a:ext uri="{FF2B5EF4-FFF2-40B4-BE49-F238E27FC236}">
                <a16:creationId xmlns:a16="http://schemas.microsoft.com/office/drawing/2014/main" id="{826FEFD5-A8D8-C142-A463-C1BF2945CAA4}"/>
              </a:ext>
            </a:extLst>
          </p:cNvPr>
          <p:cNvSpPr/>
          <p:nvPr/>
        </p:nvSpPr>
        <p:spPr>
          <a:xfrm>
            <a:off x="6457261" y="3449637"/>
            <a:ext cx="1036479"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pl-PL" sz="400" dirty="0">
                <a:solidFill>
                  <a:schemeClr val="tx1"/>
                </a:solidFill>
              </a:rPr>
              <a:t>Wielkość produkcyjna szynek, które należy zamówić/wyprodukować (Q)</a:t>
            </a:r>
          </a:p>
          <a:p>
            <a:pPr marL="171450" indent="-171450" algn="ctr">
              <a:buFont typeface="Arial" panose="020B0604020202020204" pitchFamily="34" charset="0"/>
              <a:buChar char="•"/>
            </a:pPr>
            <a:r>
              <a:rPr lang="pl-PL" sz="400" dirty="0">
                <a:solidFill>
                  <a:schemeClr val="tx1"/>
                </a:solidFill>
              </a:rPr>
              <a:t>Czas zamówienia/produkcji (T)</a:t>
            </a:r>
          </a:p>
        </p:txBody>
      </p:sp>
      <p:sp>
        <p:nvSpPr>
          <p:cNvPr id="35" name="Prostokąt 34">
            <a:extLst>
              <a:ext uri="{FF2B5EF4-FFF2-40B4-BE49-F238E27FC236}">
                <a16:creationId xmlns:a16="http://schemas.microsoft.com/office/drawing/2014/main" id="{34B44592-CE60-C8A9-52B9-AEA6F9040BCF}"/>
              </a:ext>
            </a:extLst>
          </p:cNvPr>
          <p:cNvSpPr/>
          <p:nvPr/>
        </p:nvSpPr>
        <p:spPr>
          <a:xfrm>
            <a:off x="4018280" y="3182620"/>
            <a:ext cx="756920" cy="76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a:extLst>
              <a:ext uri="{FF2B5EF4-FFF2-40B4-BE49-F238E27FC236}">
                <a16:creationId xmlns:a16="http://schemas.microsoft.com/office/drawing/2014/main" id="{5C8C94F2-E09C-576A-206A-C0DD57C970BF}"/>
              </a:ext>
            </a:extLst>
          </p:cNvPr>
          <p:cNvSpPr/>
          <p:nvPr/>
        </p:nvSpPr>
        <p:spPr>
          <a:xfrm>
            <a:off x="3903345" y="3068530"/>
            <a:ext cx="1080135"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700" dirty="0">
                <a:solidFill>
                  <a:schemeClr val="tx1"/>
                </a:solidFill>
              </a:rPr>
              <a:t>Pojemność magazynu</a:t>
            </a:r>
          </a:p>
        </p:txBody>
      </p:sp>
      <p:sp>
        <p:nvSpPr>
          <p:cNvPr id="38" name="Prostokąt 37">
            <a:extLst>
              <a:ext uri="{FF2B5EF4-FFF2-40B4-BE49-F238E27FC236}">
                <a16:creationId xmlns:a16="http://schemas.microsoft.com/office/drawing/2014/main" id="{AE784509-E319-0782-0F9E-AE7D1ECB3ACF}"/>
              </a:ext>
            </a:extLst>
          </p:cNvPr>
          <p:cNvSpPr/>
          <p:nvPr/>
        </p:nvSpPr>
        <p:spPr>
          <a:xfrm>
            <a:off x="4265295" y="3340100"/>
            <a:ext cx="459105" cy="185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36">
            <a:extLst>
              <a:ext uri="{FF2B5EF4-FFF2-40B4-BE49-F238E27FC236}">
                <a16:creationId xmlns:a16="http://schemas.microsoft.com/office/drawing/2014/main" id="{F4334FFB-2F47-9720-5943-F12B356F2AC0}"/>
              </a:ext>
            </a:extLst>
          </p:cNvPr>
          <p:cNvSpPr/>
          <p:nvPr/>
        </p:nvSpPr>
        <p:spPr>
          <a:xfrm>
            <a:off x="4018280" y="3294803"/>
            <a:ext cx="861905" cy="2307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pl-PL" sz="400" dirty="0">
                <a:solidFill>
                  <a:schemeClr val="tx1"/>
                </a:solidFill>
              </a:rPr>
              <a:t>Zapas dostępny</a:t>
            </a:r>
          </a:p>
          <a:p>
            <a:pPr marL="171450" indent="-171450" algn="ctr">
              <a:buFont typeface="Arial" panose="020B0604020202020204" pitchFamily="34" charset="0"/>
              <a:buChar char="•"/>
            </a:pPr>
            <a:r>
              <a:rPr lang="pl-PL" sz="400" dirty="0">
                <a:solidFill>
                  <a:schemeClr val="tx1"/>
                </a:solidFill>
              </a:rPr>
              <a:t>Zapas w transporcie</a:t>
            </a:r>
          </a:p>
          <a:p>
            <a:pPr marL="171450" indent="-171450" algn="ctr">
              <a:buFont typeface="Arial" panose="020B0604020202020204" pitchFamily="34" charset="0"/>
              <a:buChar char="•"/>
            </a:pPr>
            <a:r>
              <a:rPr lang="pl-PL" sz="400" dirty="0">
                <a:solidFill>
                  <a:schemeClr val="tx1"/>
                </a:solidFill>
              </a:rPr>
              <a:t>Aktualny stan magazynowy</a:t>
            </a:r>
          </a:p>
        </p:txBody>
      </p:sp>
      <p:sp>
        <p:nvSpPr>
          <p:cNvPr id="39" name="Prostokąt 38">
            <a:extLst>
              <a:ext uri="{FF2B5EF4-FFF2-40B4-BE49-F238E27FC236}">
                <a16:creationId xmlns:a16="http://schemas.microsoft.com/office/drawing/2014/main" id="{90D3DF84-56F5-3BC2-BCF2-74B0D8ACB2D6}"/>
              </a:ext>
            </a:extLst>
          </p:cNvPr>
          <p:cNvSpPr/>
          <p:nvPr/>
        </p:nvSpPr>
        <p:spPr>
          <a:xfrm>
            <a:off x="3649134" y="3856991"/>
            <a:ext cx="1623906" cy="99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AB2C0FA0-14F4-10E9-0DCA-6F73F84D80E4}"/>
              </a:ext>
            </a:extLst>
          </p:cNvPr>
          <p:cNvSpPr/>
          <p:nvPr/>
        </p:nvSpPr>
        <p:spPr>
          <a:xfrm>
            <a:off x="3482287" y="3751794"/>
            <a:ext cx="1954740"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500" dirty="0">
                <a:solidFill>
                  <a:schemeClr val="tx1"/>
                </a:solidFill>
              </a:rPr>
              <a:t>Zrobotyzowany i zautomatyzowany system kontroli zapasów</a:t>
            </a:r>
          </a:p>
        </p:txBody>
      </p:sp>
      <p:sp>
        <p:nvSpPr>
          <p:cNvPr id="41" name="Prostokąt 40">
            <a:extLst>
              <a:ext uri="{FF2B5EF4-FFF2-40B4-BE49-F238E27FC236}">
                <a16:creationId xmlns:a16="http://schemas.microsoft.com/office/drawing/2014/main" id="{91C5B476-8CF6-6BA4-1D39-B4D5856B2454}"/>
              </a:ext>
            </a:extLst>
          </p:cNvPr>
          <p:cNvSpPr/>
          <p:nvPr/>
        </p:nvSpPr>
        <p:spPr>
          <a:xfrm>
            <a:off x="5194300" y="3784600"/>
            <a:ext cx="1196340" cy="99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a:extLst>
              <a:ext uri="{FF2B5EF4-FFF2-40B4-BE49-F238E27FC236}">
                <a16:creationId xmlns:a16="http://schemas.microsoft.com/office/drawing/2014/main" id="{C09134C0-6C58-FDC8-F71E-DE3D6FD5680D}"/>
              </a:ext>
            </a:extLst>
          </p:cNvPr>
          <p:cNvSpPr/>
          <p:nvPr/>
        </p:nvSpPr>
        <p:spPr>
          <a:xfrm>
            <a:off x="5074499" y="3681939"/>
            <a:ext cx="1320482"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700" b="1" dirty="0">
                <a:solidFill>
                  <a:schemeClr val="tx1"/>
                </a:solidFill>
              </a:rPr>
              <a:t>Projekt polityki zakupowej</a:t>
            </a:r>
          </a:p>
        </p:txBody>
      </p:sp>
      <p:sp>
        <p:nvSpPr>
          <p:cNvPr id="43" name="Prostokąt 42">
            <a:extLst>
              <a:ext uri="{FF2B5EF4-FFF2-40B4-BE49-F238E27FC236}">
                <a16:creationId xmlns:a16="http://schemas.microsoft.com/office/drawing/2014/main" id="{16FDCC9C-EA4C-54A0-0464-047679F04438}"/>
              </a:ext>
            </a:extLst>
          </p:cNvPr>
          <p:cNvSpPr/>
          <p:nvPr/>
        </p:nvSpPr>
        <p:spPr>
          <a:xfrm>
            <a:off x="3988434" y="4733767"/>
            <a:ext cx="1099185" cy="83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rostokąt 43">
            <a:extLst>
              <a:ext uri="{FF2B5EF4-FFF2-40B4-BE49-F238E27FC236}">
                <a16:creationId xmlns:a16="http://schemas.microsoft.com/office/drawing/2014/main" id="{352731D3-264E-14A6-C365-C4C8376A0F99}"/>
              </a:ext>
            </a:extLst>
          </p:cNvPr>
          <p:cNvSpPr/>
          <p:nvPr/>
        </p:nvSpPr>
        <p:spPr>
          <a:xfrm>
            <a:off x="3517477" y="4623300"/>
            <a:ext cx="1954740"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500" dirty="0">
                <a:solidFill>
                  <a:schemeClr val="tx1"/>
                </a:solidFill>
              </a:rPr>
              <a:t>Koszty transportu &amp; </a:t>
            </a:r>
            <a:r>
              <a:rPr lang="pl-PL" sz="500" dirty="0" err="1">
                <a:solidFill>
                  <a:schemeClr val="tx1"/>
                </a:solidFill>
              </a:rPr>
              <a:t>lead</a:t>
            </a:r>
            <a:r>
              <a:rPr lang="pl-PL" sz="500" dirty="0">
                <a:solidFill>
                  <a:schemeClr val="tx1"/>
                </a:solidFill>
              </a:rPr>
              <a:t> </a:t>
            </a:r>
            <a:r>
              <a:rPr lang="pl-PL" sz="500" dirty="0" err="1">
                <a:solidFill>
                  <a:schemeClr val="tx1"/>
                </a:solidFill>
              </a:rPr>
              <a:t>time</a:t>
            </a:r>
            <a:endParaRPr lang="pl-PL" sz="500" dirty="0">
              <a:solidFill>
                <a:schemeClr val="tx1"/>
              </a:solidFill>
            </a:endParaRPr>
          </a:p>
        </p:txBody>
      </p:sp>
      <p:sp>
        <p:nvSpPr>
          <p:cNvPr id="45" name="Prostokąt 44">
            <a:extLst>
              <a:ext uri="{FF2B5EF4-FFF2-40B4-BE49-F238E27FC236}">
                <a16:creationId xmlns:a16="http://schemas.microsoft.com/office/drawing/2014/main" id="{D3743C8D-528B-7456-C822-906510084637}"/>
              </a:ext>
            </a:extLst>
          </p:cNvPr>
          <p:cNvSpPr/>
          <p:nvPr/>
        </p:nvSpPr>
        <p:spPr>
          <a:xfrm>
            <a:off x="4378960" y="4465320"/>
            <a:ext cx="152400" cy="12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46">
            <a:extLst>
              <a:ext uri="{FF2B5EF4-FFF2-40B4-BE49-F238E27FC236}">
                <a16:creationId xmlns:a16="http://schemas.microsoft.com/office/drawing/2014/main" id="{FDB79872-4C10-408C-ECB4-3EE49545CDFB}"/>
              </a:ext>
            </a:extLst>
          </p:cNvPr>
          <p:cNvSpPr/>
          <p:nvPr/>
        </p:nvSpPr>
        <p:spPr>
          <a:xfrm>
            <a:off x="4265295" y="4354310"/>
            <a:ext cx="385576"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500" dirty="0">
                <a:solidFill>
                  <a:schemeClr val="tx1"/>
                </a:solidFill>
              </a:rPr>
              <a:t>2x na tydzień</a:t>
            </a:r>
          </a:p>
        </p:txBody>
      </p:sp>
      <p:sp>
        <p:nvSpPr>
          <p:cNvPr id="48" name="Prostokąt 47">
            <a:extLst>
              <a:ext uri="{FF2B5EF4-FFF2-40B4-BE49-F238E27FC236}">
                <a16:creationId xmlns:a16="http://schemas.microsoft.com/office/drawing/2014/main" id="{B5A97D25-3671-CBBC-A046-3789F82B143E}"/>
              </a:ext>
            </a:extLst>
          </p:cNvPr>
          <p:cNvSpPr/>
          <p:nvPr/>
        </p:nvSpPr>
        <p:spPr>
          <a:xfrm>
            <a:off x="4012459" y="4194175"/>
            <a:ext cx="861905" cy="106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Prostokąt 48">
            <a:extLst>
              <a:ext uri="{FF2B5EF4-FFF2-40B4-BE49-F238E27FC236}">
                <a16:creationId xmlns:a16="http://schemas.microsoft.com/office/drawing/2014/main" id="{CE35368E-6052-4A3B-0469-8C46DB6DFBBC}"/>
              </a:ext>
            </a:extLst>
          </p:cNvPr>
          <p:cNvSpPr/>
          <p:nvPr/>
        </p:nvSpPr>
        <p:spPr>
          <a:xfrm>
            <a:off x="3882919" y="4074799"/>
            <a:ext cx="1143741"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500" dirty="0">
                <a:solidFill>
                  <a:schemeClr val="tx1"/>
                </a:solidFill>
              </a:rPr>
              <a:t>Zaległe (poprzednie) zamówienia</a:t>
            </a:r>
          </a:p>
        </p:txBody>
      </p:sp>
      <p:sp>
        <p:nvSpPr>
          <p:cNvPr id="50" name="Prostokąt 49">
            <a:extLst>
              <a:ext uri="{FF2B5EF4-FFF2-40B4-BE49-F238E27FC236}">
                <a16:creationId xmlns:a16="http://schemas.microsoft.com/office/drawing/2014/main" id="{8FF1F83D-21A6-38BC-76FA-1B16BCECC844}"/>
              </a:ext>
            </a:extLst>
          </p:cNvPr>
          <p:cNvSpPr/>
          <p:nvPr/>
        </p:nvSpPr>
        <p:spPr>
          <a:xfrm>
            <a:off x="6131560" y="4117340"/>
            <a:ext cx="619760" cy="53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rostokąt 50">
            <a:extLst>
              <a:ext uri="{FF2B5EF4-FFF2-40B4-BE49-F238E27FC236}">
                <a16:creationId xmlns:a16="http://schemas.microsoft.com/office/drawing/2014/main" id="{7D51BE15-5FB2-8AFD-0B8F-6828D76BFD54}"/>
              </a:ext>
            </a:extLst>
          </p:cNvPr>
          <p:cNvSpPr/>
          <p:nvPr/>
        </p:nvSpPr>
        <p:spPr>
          <a:xfrm>
            <a:off x="5730399" y="4002716"/>
            <a:ext cx="1320482"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500" b="1" dirty="0">
                <a:solidFill>
                  <a:schemeClr val="tx1"/>
                </a:solidFill>
              </a:rPr>
              <a:t>Zapas dostępny</a:t>
            </a:r>
          </a:p>
        </p:txBody>
      </p:sp>
      <p:sp>
        <p:nvSpPr>
          <p:cNvPr id="52" name="Prostokąt 51">
            <a:extLst>
              <a:ext uri="{FF2B5EF4-FFF2-40B4-BE49-F238E27FC236}">
                <a16:creationId xmlns:a16="http://schemas.microsoft.com/office/drawing/2014/main" id="{DFDA9F1B-E98F-8B50-DA0F-90D3097D306B}"/>
              </a:ext>
            </a:extLst>
          </p:cNvPr>
          <p:cNvSpPr/>
          <p:nvPr/>
        </p:nvSpPr>
        <p:spPr>
          <a:xfrm>
            <a:off x="5341079" y="4260474"/>
            <a:ext cx="45719" cy="246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52">
            <a:extLst>
              <a:ext uri="{FF2B5EF4-FFF2-40B4-BE49-F238E27FC236}">
                <a16:creationId xmlns:a16="http://schemas.microsoft.com/office/drawing/2014/main" id="{653DD9FC-4458-8D9B-7EA0-7A9D06EC3570}"/>
              </a:ext>
            </a:extLst>
          </p:cNvPr>
          <p:cNvSpPr/>
          <p:nvPr/>
        </p:nvSpPr>
        <p:spPr>
          <a:xfrm rot="16200000">
            <a:off x="5116744" y="4220932"/>
            <a:ext cx="540005"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300" dirty="0">
                <a:solidFill>
                  <a:schemeClr val="tx1"/>
                </a:solidFill>
              </a:rPr>
              <a:t>Zapas dostępny</a:t>
            </a:r>
          </a:p>
        </p:txBody>
      </p:sp>
      <p:sp>
        <p:nvSpPr>
          <p:cNvPr id="54" name="Prostokąt 53">
            <a:extLst>
              <a:ext uri="{FF2B5EF4-FFF2-40B4-BE49-F238E27FC236}">
                <a16:creationId xmlns:a16="http://schemas.microsoft.com/office/drawing/2014/main" id="{56B5C015-DBD4-4F7F-D766-697D90A299BA}"/>
              </a:ext>
            </a:extLst>
          </p:cNvPr>
          <p:cNvSpPr/>
          <p:nvPr/>
        </p:nvSpPr>
        <p:spPr>
          <a:xfrm>
            <a:off x="6390640" y="4593032"/>
            <a:ext cx="127106" cy="54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54">
            <a:extLst>
              <a:ext uri="{FF2B5EF4-FFF2-40B4-BE49-F238E27FC236}">
                <a16:creationId xmlns:a16="http://schemas.microsoft.com/office/drawing/2014/main" id="{E143676E-50A8-3BAA-698F-A031B542694F}"/>
              </a:ext>
            </a:extLst>
          </p:cNvPr>
          <p:cNvSpPr/>
          <p:nvPr/>
        </p:nvSpPr>
        <p:spPr>
          <a:xfrm>
            <a:off x="6138016" y="4477803"/>
            <a:ext cx="540005"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300" dirty="0">
                <a:solidFill>
                  <a:schemeClr val="tx1"/>
                </a:solidFill>
              </a:rPr>
              <a:t>Czas</a:t>
            </a:r>
          </a:p>
        </p:txBody>
      </p:sp>
      <p:sp>
        <p:nvSpPr>
          <p:cNvPr id="56" name="Prostokąt 55">
            <a:extLst>
              <a:ext uri="{FF2B5EF4-FFF2-40B4-BE49-F238E27FC236}">
                <a16:creationId xmlns:a16="http://schemas.microsoft.com/office/drawing/2014/main" id="{BA67B1BD-349A-EB2B-A353-B6A8056E8CD6}"/>
              </a:ext>
            </a:extLst>
          </p:cNvPr>
          <p:cNvSpPr/>
          <p:nvPr/>
        </p:nvSpPr>
        <p:spPr>
          <a:xfrm>
            <a:off x="5513069" y="5049520"/>
            <a:ext cx="582931" cy="1538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56">
            <a:extLst>
              <a:ext uri="{FF2B5EF4-FFF2-40B4-BE49-F238E27FC236}">
                <a16:creationId xmlns:a16="http://schemas.microsoft.com/office/drawing/2014/main" id="{EBAB6413-7E33-34B4-80DE-B05E98605EC3}"/>
              </a:ext>
            </a:extLst>
          </p:cNvPr>
          <p:cNvSpPr/>
          <p:nvPr/>
        </p:nvSpPr>
        <p:spPr>
          <a:xfrm>
            <a:off x="5354324" y="4997985"/>
            <a:ext cx="937891"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700" b="1" dirty="0">
                <a:solidFill>
                  <a:schemeClr val="tx1"/>
                </a:solidFill>
              </a:rPr>
              <a:t>Inteligentna produkcja</a:t>
            </a:r>
          </a:p>
        </p:txBody>
      </p:sp>
      <p:sp>
        <p:nvSpPr>
          <p:cNvPr id="58" name="Prostokąt 57">
            <a:extLst>
              <a:ext uri="{FF2B5EF4-FFF2-40B4-BE49-F238E27FC236}">
                <a16:creationId xmlns:a16="http://schemas.microsoft.com/office/drawing/2014/main" id="{C8382420-D21A-E7C7-8A9C-16DFED33DF0D}"/>
              </a:ext>
            </a:extLst>
          </p:cNvPr>
          <p:cNvSpPr/>
          <p:nvPr/>
        </p:nvSpPr>
        <p:spPr>
          <a:xfrm>
            <a:off x="5544185" y="5971432"/>
            <a:ext cx="748030" cy="106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793F5ED8-6E09-359B-7480-5EB77ABF9479}"/>
              </a:ext>
            </a:extLst>
          </p:cNvPr>
          <p:cNvSpPr/>
          <p:nvPr/>
        </p:nvSpPr>
        <p:spPr>
          <a:xfrm>
            <a:off x="5383266" y="5871952"/>
            <a:ext cx="1058174"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700" b="1" dirty="0">
                <a:solidFill>
                  <a:schemeClr val="tx1"/>
                </a:solidFill>
              </a:rPr>
              <a:t>Inteligentny plan MRP</a:t>
            </a:r>
          </a:p>
        </p:txBody>
      </p:sp>
      <p:sp>
        <p:nvSpPr>
          <p:cNvPr id="60" name="Prostokąt 59">
            <a:extLst>
              <a:ext uri="{FF2B5EF4-FFF2-40B4-BE49-F238E27FC236}">
                <a16:creationId xmlns:a16="http://schemas.microsoft.com/office/drawing/2014/main" id="{940DEA86-2225-207D-6DB2-C87FB8640DE9}"/>
              </a:ext>
            </a:extLst>
          </p:cNvPr>
          <p:cNvSpPr/>
          <p:nvPr/>
        </p:nvSpPr>
        <p:spPr>
          <a:xfrm>
            <a:off x="4265295" y="5394960"/>
            <a:ext cx="776605" cy="161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DEE675A1-D4E1-44B3-FEEF-1507907DA7F1}"/>
              </a:ext>
            </a:extLst>
          </p:cNvPr>
          <p:cNvSpPr/>
          <p:nvPr/>
        </p:nvSpPr>
        <p:spPr>
          <a:xfrm>
            <a:off x="4101179" y="5325939"/>
            <a:ext cx="1074706"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600" dirty="0">
                <a:solidFill>
                  <a:schemeClr val="tx1"/>
                </a:solidFill>
              </a:rPr>
              <a:t>Planowanie i harmonogramowanie produkcji</a:t>
            </a:r>
          </a:p>
        </p:txBody>
      </p:sp>
      <p:sp>
        <p:nvSpPr>
          <p:cNvPr id="62" name="Prostokąt 61">
            <a:extLst>
              <a:ext uri="{FF2B5EF4-FFF2-40B4-BE49-F238E27FC236}">
                <a16:creationId xmlns:a16="http://schemas.microsoft.com/office/drawing/2014/main" id="{B1A8B802-7D0A-4CB2-20DC-C3DEABA8E3F2}"/>
              </a:ext>
            </a:extLst>
          </p:cNvPr>
          <p:cNvSpPr/>
          <p:nvPr/>
        </p:nvSpPr>
        <p:spPr>
          <a:xfrm>
            <a:off x="4352290" y="5918200"/>
            <a:ext cx="689610" cy="1596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87E25AA-EEE5-DEE3-E944-05D7EDBA82DE}"/>
              </a:ext>
            </a:extLst>
          </p:cNvPr>
          <p:cNvSpPr/>
          <p:nvPr/>
        </p:nvSpPr>
        <p:spPr>
          <a:xfrm>
            <a:off x="4119594" y="5838608"/>
            <a:ext cx="1074706"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600" dirty="0">
                <a:solidFill>
                  <a:schemeClr val="tx1"/>
                </a:solidFill>
              </a:rPr>
              <a:t>Ograniczenia łańcucha dostaw</a:t>
            </a:r>
          </a:p>
        </p:txBody>
      </p:sp>
      <p:sp>
        <p:nvSpPr>
          <p:cNvPr id="64" name="Prostokąt 63">
            <a:extLst>
              <a:ext uri="{FF2B5EF4-FFF2-40B4-BE49-F238E27FC236}">
                <a16:creationId xmlns:a16="http://schemas.microsoft.com/office/drawing/2014/main" id="{5FA97915-1529-EC0D-1339-7BB9B9ED3FD6}"/>
              </a:ext>
            </a:extLst>
          </p:cNvPr>
          <p:cNvSpPr/>
          <p:nvPr/>
        </p:nvSpPr>
        <p:spPr>
          <a:xfrm>
            <a:off x="5538936" y="5394960"/>
            <a:ext cx="736134" cy="161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043FA283-09E2-1DFE-C5C8-80BAD56D4B57}"/>
              </a:ext>
            </a:extLst>
          </p:cNvPr>
          <p:cNvSpPr/>
          <p:nvPr/>
        </p:nvSpPr>
        <p:spPr>
          <a:xfrm>
            <a:off x="5307542" y="5341610"/>
            <a:ext cx="1074706"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600" dirty="0">
                <a:solidFill>
                  <a:schemeClr val="tx1"/>
                </a:solidFill>
              </a:rPr>
              <a:t>Produkty gotowe (suszone szynki)</a:t>
            </a:r>
          </a:p>
        </p:txBody>
      </p:sp>
      <p:sp>
        <p:nvSpPr>
          <p:cNvPr id="66" name="Prostokąt 65">
            <a:extLst>
              <a:ext uri="{FF2B5EF4-FFF2-40B4-BE49-F238E27FC236}">
                <a16:creationId xmlns:a16="http://schemas.microsoft.com/office/drawing/2014/main" id="{F676039F-EDBF-843F-9D95-8A2A27F1A43D}"/>
              </a:ext>
            </a:extLst>
          </p:cNvPr>
          <p:cNvSpPr/>
          <p:nvPr/>
        </p:nvSpPr>
        <p:spPr>
          <a:xfrm>
            <a:off x="5513069" y="6446520"/>
            <a:ext cx="779146" cy="127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4DBAFC1D-75CF-691D-3D72-6F9BDF8E77AC}"/>
              </a:ext>
            </a:extLst>
          </p:cNvPr>
          <p:cNvSpPr/>
          <p:nvPr/>
        </p:nvSpPr>
        <p:spPr>
          <a:xfrm>
            <a:off x="5341079" y="6353278"/>
            <a:ext cx="1074706" cy="304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600" dirty="0">
                <a:solidFill>
                  <a:schemeClr val="tx1"/>
                </a:solidFill>
              </a:rPr>
              <a:t>ZAOPATRZENIE od lokalnych dostawców</a:t>
            </a:r>
          </a:p>
        </p:txBody>
      </p:sp>
    </p:spTree>
    <p:extLst>
      <p:ext uri="{BB962C8B-B14F-4D97-AF65-F5344CB8AC3E}">
        <p14:creationId xmlns:p14="http://schemas.microsoft.com/office/powerpoint/2010/main" val="102142071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purl.org/dc/elements/1.1/"/>
    <ds:schemaRef ds:uri="http://schemas.microsoft.com/office/2006/metadata/properties"/>
    <ds:schemaRef ds:uri="http://schemas.microsoft.com/office/infopath/2007/PartnerControls"/>
    <ds:schemaRef ds:uri="a92fe6ce-cc5e-4661-b3e6-d9d5535f70b5"/>
    <ds:schemaRef ds:uri="http://purl.org/dc/terms/"/>
    <ds:schemaRef ds:uri="http://purl.org/dc/dcmitype/"/>
    <ds:schemaRef ds:uri="http://schemas.microsoft.com/office/2006/documentManagement/types"/>
    <ds:schemaRef ds:uri="http://schemas.openxmlformats.org/package/2006/metadata/core-properties"/>
    <ds:schemaRef ds:uri="d9bddfac-6dc9-4958-8f35-4d0da3af229b"/>
    <ds:schemaRef ds:uri="http://www.w3.org/XML/1998/namespace"/>
  </ds:schemaRefs>
</ds:datastoreItem>
</file>

<file path=customXml/itemProps3.xml><?xml version="1.0" encoding="utf-8"?>
<ds:datastoreItem xmlns:ds="http://schemas.openxmlformats.org/officeDocument/2006/customXml" ds:itemID="{68B34789-BA49-4CA5-87B8-12963C6D4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4467</TotalTime>
  <Words>1332</Words>
  <Application>Microsoft Office PowerPoint</Application>
  <PresentationFormat>Panoramiczny</PresentationFormat>
  <Paragraphs>216</Paragraphs>
  <Slides>18</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Arial</vt:lpstr>
      <vt:lpstr>Arial</vt:lpstr>
      <vt:lpstr>Calibri</vt:lpstr>
      <vt:lpstr>Cambria Math</vt:lpstr>
      <vt:lpstr>Tahoma</vt:lpstr>
      <vt:lpstr>Times New Roman</vt:lpstr>
      <vt:lpstr>Motyw pakietu Office</vt:lpstr>
      <vt:lpstr>AI demo</vt:lpstr>
      <vt:lpstr>Filary:</vt:lpstr>
      <vt:lpstr>Metodologia</vt:lpstr>
      <vt:lpstr>Facebook’s Prophet w akcji</vt:lpstr>
      <vt:lpstr>Facebook’s Prophet w akcji</vt:lpstr>
      <vt:lpstr>Struktura AI</vt:lpstr>
      <vt:lpstr>Struktura AI</vt:lpstr>
      <vt:lpstr>Studium przypadku</vt:lpstr>
      <vt:lpstr>Studium przypadku</vt:lpstr>
      <vt:lpstr>Studium przypadku</vt:lpstr>
      <vt:lpstr>Prezentacja programu PowerPoint</vt:lpstr>
      <vt:lpstr>Prezentacja programu PowerPoint</vt:lpstr>
      <vt:lpstr>Dane treningowe i testowe (walidacja krzyżowa)</vt:lpstr>
      <vt:lpstr>Prezentacja programu PowerPoint</vt:lpstr>
      <vt:lpstr>Prezentacja programu PowerPoint</vt:lpstr>
      <vt:lpstr>Podsumowanie</vt:lpstr>
      <vt:lpstr>Authors:  Dario Šebalj Dejan Mirčetić Michał Adamczak   Final version: June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60</cp:revision>
  <dcterms:created xsi:type="dcterms:W3CDTF">2023-07-06T12:09:08Z</dcterms:created>
  <dcterms:modified xsi:type="dcterms:W3CDTF">2025-11-04T14:26:03Z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