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6" r:id="rId6"/>
  </p:sldMasterIdLst>
  <p:sldIdLst>
    <p:sldId id="256" r:id="rId7"/>
    <p:sldId id="257" r:id="rId8"/>
    <p:sldId id="437" r:id="rId9"/>
    <p:sldId id="435" r:id="rId10"/>
    <p:sldId id="436" r:id="rId11"/>
    <p:sldId id="258" r:id="rId12"/>
    <p:sldId id="434" r:id="rId13"/>
    <p:sldId id="274" r:id="rId14"/>
    <p:sldId id="273" r:id="rId15"/>
    <p:sldId id="275" r:id="rId16"/>
    <p:sldId id="259" r:id="rId17"/>
    <p:sldId id="271" r:id="rId18"/>
    <p:sldId id="277" r:id="rId19"/>
    <p:sldId id="268" r:id="rId20"/>
    <p:sldId id="261" r:id="rId21"/>
    <p:sldId id="269" r:id="rId22"/>
    <p:sldId id="272" r:id="rId23"/>
    <p:sldId id="276" r:id="rId24"/>
    <p:sldId id="270" r:id="rId25"/>
    <p:sldId id="262" r:id="rId26"/>
    <p:sldId id="438" r:id="rId27"/>
    <p:sldId id="266" r:id="rId28"/>
    <p:sldId id="278" r:id="rId29"/>
    <p:sldId id="335" r:id="rId30"/>
    <p:sldId id="267" r:id="rId3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643380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40004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5544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68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63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402986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pc="-1" dirty="0">
                <a:solidFill>
                  <a:srgbClr val="015BA6"/>
                </a:solidFill>
                <a:latin typeface="Tahoma"/>
                <a:ea typeface="Tahoma"/>
              </a:rPr>
              <a:t>STATISTIČNE </a:t>
            </a: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METODE ZA ANALIZO LOGISTIČNIH</a:t>
            </a:r>
            <a:b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</a:b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PODATKOV</a:t>
            </a:r>
            <a:b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</a:b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sl-SI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v operativne raziskave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Predavanja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C87582-EA15-E5E5-BF23-523230851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8">
            <a:extLst>
              <a:ext uri="{FF2B5EF4-FFF2-40B4-BE49-F238E27FC236}">
                <a16:creationId xmlns:a16="http://schemas.microsoft.com/office/drawing/2014/main" id="{BF58167D-E3ED-7311-9ABA-9EFF2770EBBE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B2C65BA1-7509-A597-3735-B5D0C5AEFB6F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16">
            <a:extLst>
              <a:ext uri="{FF2B5EF4-FFF2-40B4-BE49-F238E27FC236}">
                <a16:creationId xmlns:a16="http://schemas.microsoft.com/office/drawing/2014/main" id="{3E602FD4-BE06-7440-0200-0BE6F5EDD29B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Design for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Design for Six Sigma (DFSS) 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faze so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sz="1800" spc="-1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Opredelitev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ciljev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načrtovanja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ki so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skladni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zahtevami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strank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strategijo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podjetja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opredeliti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značilnosti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ki so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kritične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kakovost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(Critical to Quality - CTQ),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zmogljivosti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izdelka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zmogljivosti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proizvodnega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tveganja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razvoj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oblikovanje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alternativ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oblikovati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izboljšano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alternativo, ki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najprimernejša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glede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v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prejšnjem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koraku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preverit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zasnovo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vzpostavit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poskusno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izvajanje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izvesti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ga 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predati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lastniku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(-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BD32144-A3F7-09F6-96BD-F4184878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4F6A3F-E52F-0F27-A562-B4C8FEA0CF6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4DA9C413-5F59-725F-129E-DCEF718CFDB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inteligenca in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inteligenca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zajema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podjetja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uporabljajo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analizo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preteklih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informacij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A)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omogoča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nove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vpoglede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v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boljše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prihodnost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rudarjenju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), ki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iskanja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anomalij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vzorcev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korelacij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v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večjih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nizih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napovedovanje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rezultatov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Primer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prilagodljivo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orodje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napovedovanje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dejavnosti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obsega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zmogljivosti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36D382D-E163-CF10-5F62-5E9EF3F1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D0F1160-3DB3-121F-320F-D90324CA35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6E6AE926-8FC1-7ABF-9C39-8039332BCA60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cs typeface="Calibri"/>
              </a:rPr>
              <a:t>Institucionalno znanje</a:t>
            </a:r>
            <a:endParaRPr lang="en-US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FB8D4F-C5C7-3BF2-CF80-72AE2BFE0B0E}"/>
              </a:ext>
            </a:extLst>
          </p:cNvPr>
          <p:cNvSpPr txBox="1"/>
          <p:nvPr/>
        </p:nvSpPr>
        <p:spPr>
          <a:xfrm>
            <a:off x="3313471" y="2278255"/>
            <a:ext cx="1091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Napoved</a:t>
            </a:r>
            <a:endParaRPr lang="en-GB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1B50B04-9960-541D-05E7-41BD50156DFB}"/>
              </a:ext>
            </a:extLst>
          </p:cNvPr>
          <p:cNvSpPr txBox="1"/>
          <p:nvPr/>
        </p:nvSpPr>
        <p:spPr>
          <a:xfrm>
            <a:off x="7784523" y="2278255"/>
            <a:ext cx="1091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Prodaja</a:t>
            </a:r>
            <a:endParaRPr lang="en-GB" b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4D6188-E9AB-C51A-4658-1F77B0D832DE}"/>
              </a:ext>
            </a:extLst>
          </p:cNvPr>
          <p:cNvSpPr txBox="1"/>
          <p:nvPr/>
        </p:nvSpPr>
        <p:spPr>
          <a:xfrm>
            <a:off x="4532668" y="2798890"/>
            <a:ext cx="1008000" cy="54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Načrtovana neodvisna zahteva</a:t>
            </a:r>
            <a:endParaRPr lang="en-GB" sz="900" b="1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94612FA-BA8F-2094-83A9-12D834427CC9}"/>
              </a:ext>
            </a:extLst>
          </p:cNvPr>
          <p:cNvSpPr txBox="1"/>
          <p:nvPr/>
        </p:nvSpPr>
        <p:spPr>
          <a:xfrm>
            <a:off x="6572863" y="2798890"/>
            <a:ext cx="1008000" cy="54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Kupčeva neodvisna zahteva</a:t>
            </a:r>
            <a:endParaRPr lang="en-GB" sz="900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964DAD6-7F71-245B-076A-04FEC5100B5A}"/>
              </a:ext>
            </a:extLst>
          </p:cNvPr>
          <p:cNvSpPr txBox="1"/>
          <p:nvPr/>
        </p:nvSpPr>
        <p:spPr>
          <a:xfrm>
            <a:off x="5550500" y="3668349"/>
            <a:ext cx="998168" cy="579330"/>
          </a:xfrm>
          <a:custGeom>
            <a:avLst/>
            <a:gdLst>
              <a:gd name="connsiteX0" fmla="*/ 0 w 1008000"/>
              <a:gd name="connsiteY0" fmla="*/ 0 h 540000"/>
              <a:gd name="connsiteX1" fmla="*/ 1008000 w 1008000"/>
              <a:gd name="connsiteY1" fmla="*/ 0 h 540000"/>
              <a:gd name="connsiteX2" fmla="*/ 1008000 w 1008000"/>
              <a:gd name="connsiteY2" fmla="*/ 540000 h 540000"/>
              <a:gd name="connsiteX3" fmla="*/ 0 w 1008000"/>
              <a:gd name="connsiteY3" fmla="*/ 540000 h 540000"/>
              <a:gd name="connsiteX4" fmla="*/ 0 w 1008000"/>
              <a:gd name="connsiteY4" fmla="*/ 0 h 540000"/>
              <a:gd name="connsiteX0" fmla="*/ 19665 w 1008000"/>
              <a:gd name="connsiteY0" fmla="*/ 0 h 589161"/>
              <a:gd name="connsiteX1" fmla="*/ 1008000 w 1008000"/>
              <a:gd name="connsiteY1" fmla="*/ 49161 h 589161"/>
              <a:gd name="connsiteX2" fmla="*/ 1008000 w 1008000"/>
              <a:gd name="connsiteY2" fmla="*/ 589161 h 589161"/>
              <a:gd name="connsiteX3" fmla="*/ 0 w 1008000"/>
              <a:gd name="connsiteY3" fmla="*/ 589161 h 589161"/>
              <a:gd name="connsiteX4" fmla="*/ 19665 w 1008000"/>
              <a:gd name="connsiteY4" fmla="*/ 0 h 589161"/>
              <a:gd name="connsiteX0" fmla="*/ 19665 w 1008000"/>
              <a:gd name="connsiteY0" fmla="*/ 9833 h 598994"/>
              <a:gd name="connsiteX1" fmla="*/ 1008000 w 1008000"/>
              <a:gd name="connsiteY1" fmla="*/ 0 h 598994"/>
              <a:gd name="connsiteX2" fmla="*/ 1008000 w 1008000"/>
              <a:gd name="connsiteY2" fmla="*/ 598994 h 598994"/>
              <a:gd name="connsiteX3" fmla="*/ 0 w 1008000"/>
              <a:gd name="connsiteY3" fmla="*/ 598994 h 598994"/>
              <a:gd name="connsiteX4" fmla="*/ 19665 w 1008000"/>
              <a:gd name="connsiteY4" fmla="*/ 9833 h 598994"/>
              <a:gd name="connsiteX0" fmla="*/ 19665 w 1008000"/>
              <a:gd name="connsiteY0" fmla="*/ 9833 h 598994"/>
              <a:gd name="connsiteX1" fmla="*/ 1008000 w 1008000"/>
              <a:gd name="connsiteY1" fmla="*/ 0 h 598994"/>
              <a:gd name="connsiteX2" fmla="*/ 998168 w 1008000"/>
              <a:gd name="connsiteY2" fmla="*/ 579330 h 598994"/>
              <a:gd name="connsiteX3" fmla="*/ 0 w 1008000"/>
              <a:gd name="connsiteY3" fmla="*/ 598994 h 598994"/>
              <a:gd name="connsiteX4" fmla="*/ 19665 w 1008000"/>
              <a:gd name="connsiteY4" fmla="*/ 9833 h 598994"/>
              <a:gd name="connsiteX0" fmla="*/ 9833 w 998168"/>
              <a:gd name="connsiteY0" fmla="*/ 9833 h 579330"/>
              <a:gd name="connsiteX1" fmla="*/ 998168 w 998168"/>
              <a:gd name="connsiteY1" fmla="*/ 0 h 579330"/>
              <a:gd name="connsiteX2" fmla="*/ 988336 w 998168"/>
              <a:gd name="connsiteY2" fmla="*/ 579330 h 579330"/>
              <a:gd name="connsiteX3" fmla="*/ 0 w 998168"/>
              <a:gd name="connsiteY3" fmla="*/ 579329 h 579330"/>
              <a:gd name="connsiteX4" fmla="*/ 9833 w 998168"/>
              <a:gd name="connsiteY4" fmla="*/ 9833 h 579330"/>
              <a:gd name="connsiteX0" fmla="*/ 1 w 998168"/>
              <a:gd name="connsiteY0" fmla="*/ 19665 h 579330"/>
              <a:gd name="connsiteX1" fmla="*/ 998168 w 998168"/>
              <a:gd name="connsiteY1" fmla="*/ 0 h 579330"/>
              <a:gd name="connsiteX2" fmla="*/ 988336 w 998168"/>
              <a:gd name="connsiteY2" fmla="*/ 579330 h 579330"/>
              <a:gd name="connsiteX3" fmla="*/ 0 w 998168"/>
              <a:gd name="connsiteY3" fmla="*/ 579329 h 579330"/>
              <a:gd name="connsiteX4" fmla="*/ 1 w 998168"/>
              <a:gd name="connsiteY4" fmla="*/ 19665 h 57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168" h="579330">
                <a:moveTo>
                  <a:pt x="1" y="19665"/>
                </a:moveTo>
                <a:lnTo>
                  <a:pt x="998168" y="0"/>
                </a:lnTo>
                <a:lnTo>
                  <a:pt x="988336" y="579330"/>
                </a:lnTo>
                <a:lnTo>
                  <a:pt x="0" y="579329"/>
                </a:lnTo>
                <a:cubicBezTo>
                  <a:pt x="0" y="392774"/>
                  <a:pt x="1" y="206220"/>
                  <a:pt x="1" y="19665"/>
                </a:cubicBezTo>
                <a:close/>
              </a:path>
            </a:pathLst>
          </a:cu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Program napovedovanja</a:t>
            </a:r>
            <a:endParaRPr lang="en-GB" sz="9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ECFC60-5657-701C-147F-92BF6485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6DE778C-A187-04F6-D34F-091192F8868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">
            <a:extLst>
              <a:ext uri="{FF2B5EF4-FFF2-40B4-BE49-F238E27FC236}">
                <a16:creationId xmlns:a16="http://schemas.microsoft.com/office/drawing/2014/main" id="{FC004CC5-F3E8-196C-C508-4422A4146C7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3273676-04EB-8F08-F337-8AA92AC7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1420BE-820C-6941-7207-075BD3AB7EC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30B6925E-2E09-B22A-C925-2ADC51DE2B2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Združevanje 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pred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je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najprej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zbrati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urediti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filtrirati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sicer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s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prostovoljnimi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transakcijskimi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zapisi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Podatkovno 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zbirk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strojnega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učenja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razvršča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ugotovili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povezave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Identifikacija asociacij in zaporedij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predvidljivih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dejanj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izvajajo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v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povezavi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drugimi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dejanji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zaporedno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Te</a:t>
            </a:r>
            <a:r>
              <a:rPr lang="sl-SI" sz="1800" b="1" kern="100" dirty="0" err="1">
                <a:effectLst/>
                <a:latin typeface="Tahoma"/>
                <a:ea typeface="Calibri"/>
                <a:cs typeface="Calibri"/>
              </a:rPr>
              <a:t>kstovno</a:t>
            </a: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 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raziskuje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nabore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nestrukturiranih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besedilnih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namene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kvalitativne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kvantitativne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Napovedovanje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zgodovinske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določenega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obdobja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pripravil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utemeljene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so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določanju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prihodnjih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dogodkov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obnašanja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Napovedna 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poslovna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uporablja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različne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statistične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ustvarjanje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modelov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pridobivajo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informacije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prepoznavajo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vzorce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zagotavljajo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vrsto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organizacijskih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rezultatov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Optimizacija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ko so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izdelane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lahko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podjetja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uporabijo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simulacijske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preizkusijo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najboljše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možne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scenarije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Vizualizacija 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zagotavlja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vizualne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predstavitve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kot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so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preglednice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in grafi, za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enostavno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hitro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analizo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podatkov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31A052B-2866-81C2-BABA-54916A1A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D36A01E-C8C6-7B65-4F51-F1E85F89473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3262C4D2-4F07-AF4E-EB66-772C11409FC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podporo odločanju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podporo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SPO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so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odločevalcem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pomagajo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program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učinkovito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podpira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specializiranem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problemskem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področju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strokovno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veščine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uporabljajo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BA,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pogosto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vključujejo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omogočajo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podlagi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niza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razlikovalnih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meril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uteži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Večkriterijsko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ocenjuje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morda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nasprotujočih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meril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naboru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kandidatnih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rešitev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variant.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B29491-1565-CFD5-5FDA-FD9F33B2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A81236-F0F5-B2A5-D43C-BB8741B0C0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00CCF7A0-1EC3-338C-9AFC-971B93538B5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Primer: Večkriterijsko odločanje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sl-SI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Odločitveni model VO je sestavljen iz: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 vhodnih variant, ki so kritični za našo zasnovo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Uteži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relativna pomembnost izbranih meril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koristnosti 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funkcija, ki združuje ponderirane parametre variant v vrednost ustreznosti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sl-SI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odatki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podatki, ki predstavljajo variante; vhodni podatki za naš model VO.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A8B4FB5-0CB5-E974-C694-7C1064493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26A5D0-9862-43A9-C973-D39E162315E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019F4E8D-84E1-A354-1EB6-3A4F83CE1A8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VO primer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0FD9820-3F83-E129-E024-033166EC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FBCE7E-0551-511E-DF73-2480B931F98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45E1502F-F0E3-EDC1-D902-35C92BEEE5B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VO primer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7F5753A-630D-F344-D041-1889B9AAA785}"/>
              </a:ext>
            </a:extLst>
          </p:cNvPr>
          <p:cNvSpPr txBox="1"/>
          <p:nvPr/>
        </p:nvSpPr>
        <p:spPr>
          <a:xfrm>
            <a:off x="5211096" y="1621475"/>
            <a:ext cx="31266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Primerjava pametnih telefonov android</a:t>
            </a:r>
            <a:endParaRPr lang="en-GB" sz="1400" b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6B7E6B0-E6A6-27E4-1E0F-87119A023529}"/>
              </a:ext>
            </a:extLst>
          </p:cNvPr>
          <p:cNvSpPr txBox="1"/>
          <p:nvPr/>
        </p:nvSpPr>
        <p:spPr>
          <a:xfrm>
            <a:off x="8760906" y="4497410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Cena</a:t>
            </a:r>
            <a:endParaRPr lang="en-GB" sz="12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5177B5F-E0B5-70F0-11A2-C5A019F3BAD4}"/>
              </a:ext>
            </a:extLst>
          </p:cNvPr>
          <p:cNvSpPr txBox="1"/>
          <p:nvPr/>
        </p:nvSpPr>
        <p:spPr>
          <a:xfrm>
            <a:off x="8760906" y="4715204"/>
            <a:ext cx="6583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Razred</a:t>
            </a:r>
            <a:endParaRPr lang="en-GB" sz="1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7B9810C-36AC-A8A6-B015-E8C0F5643431}"/>
              </a:ext>
            </a:extLst>
          </p:cNvPr>
          <p:cNvSpPr txBox="1"/>
          <p:nvPr/>
        </p:nvSpPr>
        <p:spPr>
          <a:xfrm>
            <a:off x="8771823" y="4948387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Zmogljivost</a:t>
            </a:r>
            <a:endParaRPr lang="en-GB" sz="12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992A67A-1BB8-3977-9DF8-FBE4E703302C}"/>
              </a:ext>
            </a:extLst>
          </p:cNvPr>
          <p:cNvSpPr txBox="1"/>
          <p:nvPr/>
        </p:nvSpPr>
        <p:spPr>
          <a:xfrm>
            <a:off x="8771823" y="5136261"/>
            <a:ext cx="756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Značilnosti</a:t>
            </a:r>
            <a:endParaRPr lang="en-GB" sz="85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6FC67BE-D92F-D30A-7F58-2D338CB6F6F4}"/>
              </a:ext>
            </a:extLst>
          </p:cNvPr>
          <p:cNvSpPr txBox="1"/>
          <p:nvPr/>
        </p:nvSpPr>
        <p:spPr>
          <a:xfrm>
            <a:off x="8760905" y="5352589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Kamera</a:t>
            </a:r>
            <a:endParaRPr lang="en-GB" sz="12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3BCD4D9-8BCF-593A-1D3B-AE840B9834F3}"/>
              </a:ext>
            </a:extLst>
          </p:cNvPr>
          <p:cNvSpPr txBox="1"/>
          <p:nvPr/>
        </p:nvSpPr>
        <p:spPr>
          <a:xfrm>
            <a:off x="8771823" y="5576872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Vse</a:t>
            </a:r>
            <a:endParaRPr lang="en-GB" sz="1200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FF505ED-028E-CBFF-838D-C54287B09514}"/>
              </a:ext>
            </a:extLst>
          </p:cNvPr>
          <p:cNvSpPr txBox="1"/>
          <p:nvPr/>
        </p:nvSpPr>
        <p:spPr>
          <a:xfrm>
            <a:off x="7497461" y="4838314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Cena</a:t>
            </a:r>
            <a:endParaRPr lang="en-GB" sz="1200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5F3C7A0-2555-328F-2EAD-34CE7458C526}"/>
              </a:ext>
            </a:extLst>
          </p:cNvPr>
          <p:cNvSpPr txBox="1"/>
          <p:nvPr/>
        </p:nvSpPr>
        <p:spPr>
          <a:xfrm>
            <a:off x="7683051" y="4628215"/>
            <a:ext cx="6583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Razred</a:t>
            </a:r>
            <a:endParaRPr lang="en-GB" sz="1200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B035BE0-FB52-E8E5-9C71-A3E89DA70516}"/>
              </a:ext>
            </a:extLst>
          </p:cNvPr>
          <p:cNvSpPr txBox="1"/>
          <p:nvPr/>
        </p:nvSpPr>
        <p:spPr>
          <a:xfrm>
            <a:off x="8012249" y="4390278"/>
            <a:ext cx="720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Zmogljivost</a:t>
            </a:r>
            <a:endParaRPr lang="en-GB" sz="1200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86580DC-7D86-4B3C-4DF5-5E0CDDB8E9D1}"/>
              </a:ext>
            </a:extLst>
          </p:cNvPr>
          <p:cNvSpPr txBox="1"/>
          <p:nvPr/>
        </p:nvSpPr>
        <p:spPr>
          <a:xfrm>
            <a:off x="8337753" y="4198442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Značilnosti</a:t>
            </a:r>
            <a:endParaRPr lang="en-GB" sz="1200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844CA98-73CC-8CF2-A8EC-C38B47364958}"/>
              </a:ext>
            </a:extLst>
          </p:cNvPr>
          <p:cNvSpPr txBox="1"/>
          <p:nvPr/>
        </p:nvSpPr>
        <p:spPr>
          <a:xfrm>
            <a:off x="8597269" y="4003145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Kamera</a:t>
            </a:r>
            <a:endParaRPr lang="en-GB" sz="1200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3B6418-8FF5-BF9B-A5BD-1EB133306C05}"/>
              </a:ext>
            </a:extLst>
          </p:cNvPr>
          <p:cNvSpPr txBox="1"/>
          <p:nvPr/>
        </p:nvSpPr>
        <p:spPr>
          <a:xfrm>
            <a:off x="8859753" y="3804921"/>
            <a:ext cx="396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Vse</a:t>
            </a:r>
            <a:endParaRPr lang="en-GB" sz="1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71D605-F7CD-C609-99DB-9661948C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02A063D-1E14-28C1-1FFC-B53E5EF2C98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jeZBesedilom 1">
            <a:extLst>
              <a:ext uri="{FF2B5EF4-FFF2-40B4-BE49-F238E27FC236}">
                <a16:creationId xmlns:a16="http://schemas.microsoft.com/office/drawing/2014/main" id="{7E40A4A9-0A44-108D-1A2A-604C5421BDC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VO postopek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Predstavitev variant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(V)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njihovimi značilnimi parametri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parametrov z izračunom </a:t>
            </a:r>
            <a:r>
              <a:rPr lang="sl-SI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vsak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glede na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1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največjo vrednost parametra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vseh vrednosti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vzorcev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 je večja vrednost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ugodnejša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 je manjša vrednost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bolj koristen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Ocene so ponderirane glede na preference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vsak 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 utežjo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katerih vsota mora biti enaka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1, i.e.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ocene vseh variant se seštejejo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vsak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dobimo sestavljene ocene v skladu z našo funkcijo koristnosti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l-SI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Izbrana je najboljša možnost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649612-DC3B-3EFD-75D5-FF0A0AD0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7374305-E675-D2AC-1990-5EA0504465A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D5262FE3-F8DD-1F5F-5B59-10BF9E452D1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Operativne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raziskave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logistično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načrtovanje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oslovna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podporo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D3CB40-62CD-58E5-99E1-D06B1199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B25F321-27B3-8F92-D052-5F7007FABE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Knowledge based engineering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 (KBE)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je inženirska metodologija za sistematično vključevanje inženirskega znanja v sistem načrtovanja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Življenjski cikel upravljanja znanja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izbrana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neskladnost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želenim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pojavi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zaradi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slabo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opredeljenega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zajame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njenimi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lastnostmi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opravi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osnovnega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vzroka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zajete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da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določi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ustrezna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odpravo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nepravilnosti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preprečevanje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ponavljajočih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nepravilnosti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Shramba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vpogledi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arhivirajo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skupaj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Iskanje in priklic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izkušnja</a:t>
            </a:r>
            <a:r>
              <a:rPr lang="it-IT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poišče</a:t>
            </a:r>
            <a:r>
              <a:rPr lang="it-IT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prikliče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element izkušnje se uporabi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Ponovna 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zaključi se cikel upravljanja znanja in prične se nov cikel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CA816D-9B34-15A6-2FCC-8463713B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AC50D5-EC81-10D2-4B34-BB5F4D2A6EA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39399EC7-B7B9-3C7D-65F8-AB041E145E9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Strateški logistični management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Knowledge based engineering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je dodatno podkrepljen z drugimi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(OR)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disciplinami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npr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vodenjem projektov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(PS);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načrtovanjem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(CAD),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(CAM)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 robotiko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(CIM);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podprtimi simulacijami in analizo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(SMA);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natančnim načrtovanjem proizvodnje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(MPS / MRP).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 za izboljšanje poslovanja DFSS na področju strateškega logističnega načrtovanja so skladi s KBE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D2BB369-0C4C-38E5-0E71-1A074D17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62B894C-EA3D-5017-C7CD-BF246E87EC9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7853B3C4-937C-D3FE-E856-4B86EBBD7B1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Uporaba OR se pojavlja v sistemih za upravljanje znanja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(KMS):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Sistemih za podporo odločanju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Poslovni analitiki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A)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kot nadgradnja podatkovnega rudarjenja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PR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in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Knowledge-based Engineering (KBE)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kot nadgradnji računalniško podprtega inženirstva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(CAE).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8727789-6FA7-FD6A-BC34-D4327E70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D1924F-5D88-B28A-1678-3FB540E9B14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1D8DDB64-566D-10A3-17BE-47232D220AD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4A34F69-F497-8AC8-18AC-0F56BBF6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C4F8B8-52F3-3229-E849-BFC84E63008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AD742F30-4D68-BAA8-A565-720C4287786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>
                <a:solidFill>
                  <a:srgbClr val="015BA6"/>
                </a:solidFill>
                <a:latin typeface="Tahoma"/>
                <a:ea typeface="Tahoma"/>
              </a:rPr>
              <a:t>H</a:t>
            </a: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vala </a:t>
            </a: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za vašo pozornost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67FAD6D-E287-8999-0786-C9604F9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FDDB219-A946-C339-8FAF-F6FA1BFFD15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CBC5C5B5-AE17-A641-9B49-66FB3E96373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Operativne raziskave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2308324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Operativne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raziskave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pogosto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skrajšane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kratico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OR, 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so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disciplina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ki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ukvarja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z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razvojem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uporabo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analitičnih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metod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izboljšanje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odločanja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 </a:t>
            </a:r>
            <a:endParaRPr lang="sl-SI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endParaRPr lang="sl-SI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Kot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sopomenka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občasno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uporablja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izraz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management science.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C3EEE4-7246-6469-D529-F3005DEC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BD291A6-5FC4-14C5-8862-C5E6F2DB638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6E71D0BC-2541-4F11-A5DD-4D9E964F989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Operativne raziskave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Interakcija med načrtovanimi tehničnimi in človeškimi sistemi.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Značilnosti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Variabilnost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Deterministična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Sto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hastična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Medsebojna soodvisnost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ne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odvisnost med komponen</a:t>
            </a: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tami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Kompleksnost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Str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ukturna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Vedenjska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5D3A113-B8F7-3CA6-7B53-B8C8E8AF0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E232CB9-777A-4DF8-7374-D303CEC7261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5400A3C9-26E8-AD26-CC3E-7AC1600B560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Primeri uporabe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Razumevanje ozkih grl, ki omejujejo učinkovitost delovanja sistema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vplivov proizvodnih razporedov na delovanje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Operacije, ki vključujejo ljudi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F932970-1961-3380-AECC-E13E98B79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328A3F6-61DE-256B-2709-01DBA530BE4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BFFF56A2-D49F-812A-16D9-5CEB56C4D6D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Operativne raziskave v logistiki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raziskovanja operacij se uporabljajo pri </a:t>
            </a:r>
            <a:r>
              <a:rPr lang="sl-SI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strateškem načrtovanju logistike 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Omogočajo kompleksne analize „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what-if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“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kompleksnosti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soodvisnost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spremenljivost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vključujejo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manj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stroškov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posegov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eksperimentiranje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resničnim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osredotočanje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podrobnosti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izboljšanje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zboljšajo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med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vodstvom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strokovnjaki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B43732-BF61-E9BA-B094-BCE22EA6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BB624E0-0063-D401-0A5F-C92C9A7BED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93E2E84B-96FF-8F32-40F2-645C308079B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logistično načrtovanje obsega vse dejavnosti, ki jih je treba izvesti na </a:t>
            </a:r>
            <a:r>
              <a:rPr lang="sl-SI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strateški, taktični in operativni ravni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da se zagotovi: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Celovito upravljanje kakovosti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</a:t>
            </a:r>
            <a:r>
              <a:rPr lang="sl-SI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CUK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18962A-0CDA-032A-2A85-13F87E56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6EA371-7DD3-02EA-EFBD-08D92186696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51F33A29-DB11-D7D5-B82D-3C2E7A4F9EC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(Ciampa,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B498138-C599-0FF9-2B54-2022FEB5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E304B2-BDA9-A480-0C9B-DC8EC9A7140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6B577F02-1091-9CE4-332A-705D7CC2B96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Referenčni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model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SCOR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načrtovanje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nabava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izdelava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dobava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omogočanje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ravnanje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vračili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podjetjem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pomaga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oceniti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izpopolniti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upravljanje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dobavne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verige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zanesljivost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doslednost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učinkovitost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– (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vitka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6-sigma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 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izboljšanje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Six Sigma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potekajo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dveh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različnih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od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vsaka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pet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faz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(define, measure, analyze, identify and control) se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uporablja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cilj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izboljšati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obstoječi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poslovni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;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(define, measure, analyze, design and verify) se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uporablja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cilj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oblikovanje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novih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modelov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izdelkov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ali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. . 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DMADV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znana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tudi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pod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imenom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Design for Six Sigma (DFSS).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C31E00-0A85-23F0-DC4F-EA4E09CF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C9B4866-1B72-5A85-31D3-3724FCCC37D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B00FB1F3-541B-F4FD-97AF-E1F148FD0B4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417FA-E5B0-40B6-BBA8-78C2ED27C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4019</Words>
  <Application>Microsoft Office PowerPoint</Application>
  <PresentationFormat>Panoramiczny</PresentationFormat>
  <Paragraphs>231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1_Motyw pakietu Office</vt:lpstr>
      <vt:lpstr>STATISTIČNE METODE ZA ANALIZO LOGISTIČNIH PODATKOV </vt:lpstr>
      <vt:lpstr>Agenda</vt:lpstr>
      <vt:lpstr>Operativne raziskave (OR)</vt:lpstr>
      <vt:lpstr>Operativne raziskave</vt:lpstr>
      <vt:lpstr>Primeri uporabe</vt:lpstr>
      <vt:lpstr>Operativne raziskave v logistiki</vt:lpstr>
      <vt:lpstr>Strateško načrtovanje logistike</vt:lpstr>
      <vt:lpstr>Strateško načrtovanje logistike</vt:lpstr>
      <vt:lpstr>SCOR</vt:lpstr>
      <vt:lpstr>Design for Six Sigma (DFSS)</vt:lpstr>
      <vt:lpstr>Poslovna inteligenca in analitika</vt:lpstr>
      <vt:lpstr>SOP (1/2)</vt:lpstr>
      <vt:lpstr>SOP (2/2)</vt:lpstr>
      <vt:lpstr>Poslovna analitika</vt:lpstr>
      <vt:lpstr>Sistemi za podporo odločanju</vt:lpstr>
      <vt:lpstr>Primer: Večkriterijsko odločanje</vt:lpstr>
      <vt:lpstr> VO primer (1/2)</vt:lpstr>
      <vt:lpstr> VO primer (2/2)</vt:lpstr>
      <vt:lpstr>VO postopek</vt:lpstr>
      <vt:lpstr>Knowledge based engineering (KBE)</vt:lpstr>
      <vt:lpstr>Strateški logistični management (OR + KBE)</vt:lpstr>
      <vt:lpstr>Povzetek</vt:lpstr>
      <vt:lpstr>Literatura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KRS</cp:lastModifiedBy>
  <cp:revision>302</cp:revision>
  <dcterms:created xsi:type="dcterms:W3CDTF">2023-07-06T12:09:08Z</dcterms:created>
  <dcterms:modified xsi:type="dcterms:W3CDTF">2025-10-28T11:46:04Z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