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80" r:id="rId4"/>
    <p:sldMasterId id="2147483682" r:id="rId5"/>
  </p:sldMasterIdLst>
  <p:sldIdLst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35" r:id="rId25"/>
    <p:sldId id="367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95" d="100"/>
          <a:sy n="95" d="100"/>
        </p:scale>
        <p:origin x="1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78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147510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182681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8514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845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kar se je zgodilo.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6" r:id="rId2"/>
    <p:sldLayoutId id="2147483677" r:id="rId3"/>
    <p:sldLayoutId id="2147483679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DB8B49A-91DD-E2E0-C046-13FDB51AFF31}"/>
              </a:ext>
            </a:extLst>
          </p:cNvPr>
          <p:cNvSpPr txBox="1"/>
          <p:nvPr userDrawn="1"/>
        </p:nvSpPr>
        <p:spPr>
          <a:xfrm>
            <a:off x="7657032" y="6200486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  <p:extLst>
      <p:ext uri="{BB962C8B-B14F-4D97-AF65-F5344CB8AC3E}">
        <p14:creationId xmlns:p14="http://schemas.microsoft.com/office/powerpoint/2010/main" val="419146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.clcillinois.edu/mth/oer/IntroductoryStatistics.pdf" TargetMode="External"/><Relationship Id="rId2" Type="http://schemas.openxmlformats.org/officeDocument/2006/relationships/hyperlink" Target="https://openstax.org/details/books/introductory-statistics-2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ept.clcillinois.edu/mth/oer/IntroductoryStatistics.pdf" TargetMode="External"/><Relationship Id="rId13" Type="http://schemas.openxmlformats.org/officeDocument/2006/relationships/hyperlink" Target="https://www.khanacademy.org/math/statistics-probability" TargetMode="External"/><Relationship Id="rId18" Type="http://schemas.openxmlformats.org/officeDocument/2006/relationships/hyperlink" Target="https://www.youtube.com/watch?v=WWqE7YHR4Jc" TargetMode="External"/><Relationship Id="rId26" Type="http://schemas.openxmlformats.org/officeDocument/2006/relationships/hyperlink" Target="https://www.youtube.com/watch?v=F_mfuifKzgw" TargetMode="External"/><Relationship Id="rId3" Type="http://schemas.openxmlformats.org/officeDocument/2006/relationships/hyperlink" Target="https://www.scribbr.com/category/statistics/" TargetMode="External"/><Relationship Id="rId21" Type="http://schemas.openxmlformats.org/officeDocument/2006/relationships/hyperlink" Target="https://www.youtube.com/watch?v=xZ_z8KWkhXE" TargetMode="External"/><Relationship Id="rId7" Type="http://schemas.openxmlformats.org/officeDocument/2006/relationships/hyperlink" Target="https://drive.uqu.edu.sa/_/mskhayat/files/MySubjects/20178FS%20Elementary%20Statistics/Introductory%20Statistics%20(7th%20Ed).pdf" TargetMode="External"/><Relationship Id="rId12" Type="http://schemas.openxmlformats.org/officeDocument/2006/relationships/hyperlink" Target="https://byjus.com/maths/statistics/" TargetMode="External"/><Relationship Id="rId17" Type="http://schemas.openxmlformats.org/officeDocument/2006/relationships/hyperlink" Target="https://www.youtube.com/watch?v=HBdJGj_7FHQ" TargetMode="External"/><Relationship Id="rId25" Type="http://schemas.openxmlformats.org/officeDocument/2006/relationships/hyperlink" Target="https://www.youtube.com/watch?v=9Q5ErbQF_vk" TargetMode="External"/><Relationship Id="rId2" Type="http://schemas.openxmlformats.org/officeDocument/2006/relationships/hyperlink" Target="https://open.umn.edu/opentextbooks/textbooks/196" TargetMode="External"/><Relationship Id="rId16" Type="http://schemas.openxmlformats.org/officeDocument/2006/relationships/hyperlink" Target="https://www.youtube.com/watch?v=P8hT5nDai6A" TargetMode="External"/><Relationship Id="rId20" Type="http://schemas.openxmlformats.org/officeDocument/2006/relationships/hyperlink" Target="https://www.khanacademy.org/math/statistics-probability/describing-relationships-quantitative-data/more-on-regression/v/regression-line-exampl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aylordotorg.github.io/text_introductory-statistics/" TargetMode="External"/><Relationship Id="rId11" Type="http://schemas.openxmlformats.org/officeDocument/2006/relationships/hyperlink" Target="https://www.researchgate.net/profile/Tareq-Alodat-2/publication/340511098_INTRODUCTION_TO_STATISTICS_MADE_EASY/links/5e8de3dc4585150839c7b58a/INTRODUCTION-TO-STATISTICS-MADE-EASY.pdf" TargetMode="External"/><Relationship Id="rId24" Type="http://schemas.openxmlformats.org/officeDocument/2006/relationships/hyperlink" Target="https://www.khanacademy.org/math/ap-statistics/bivariate-data-ap/correlation-coefficient-r/v/correlation-coefficient-intuition-examples" TargetMode="External"/><Relationship Id="rId5" Type="http://schemas.openxmlformats.org/officeDocument/2006/relationships/hyperlink" Target="https://assets.openstax.org/oscms-prodcms/media/documents/IntroductoryStatistics-OP_i6tAI7e.pdf" TargetMode="External"/><Relationship Id="rId15" Type="http://schemas.openxmlformats.org/officeDocument/2006/relationships/hyperlink" Target="https://www.youtube.com/watch?v=owI7zxCqNY0" TargetMode="External"/><Relationship Id="rId23" Type="http://schemas.openxmlformats.org/officeDocument/2006/relationships/hyperlink" Target="https://www.youtube.com/watch?v=4EXNedimDMs" TargetMode="External"/><Relationship Id="rId10" Type="http://schemas.openxmlformats.org/officeDocument/2006/relationships/hyperlink" Target="https://onlinestatbook.com/Online_Statistics_Education.pdf" TargetMode="External"/><Relationship Id="rId19" Type="http://schemas.openxmlformats.org/officeDocument/2006/relationships/hyperlink" Target="https://www.youtube.com/watch?v=dQNpSa-bq4M" TargetMode="External"/><Relationship Id="rId4" Type="http://schemas.openxmlformats.org/officeDocument/2006/relationships/hyperlink" Target="https://stats.libretexts.org/Bookshelves/Introductory_Statistics" TargetMode="External"/><Relationship Id="rId9" Type="http://schemas.openxmlformats.org/officeDocument/2006/relationships/hyperlink" Target="https://www.geeksforgeeks.org/introduction-of-statistics-and-its-types/" TargetMode="External"/><Relationship Id="rId14" Type="http://schemas.openxmlformats.org/officeDocument/2006/relationships/hyperlink" Target="https://www.youtube.com/watch?v=ZkjP5RJLQF4" TargetMode="External"/><Relationship Id="rId22" Type="http://schemas.openxmlformats.org/officeDocument/2006/relationships/hyperlink" Target="https://www.youtube.com/watch?v=11c9cs6WpJU" TargetMode="External"/><Relationship Id="rId27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C23A5442-C014-77E5-D09D-B09E50EEC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882393"/>
            <a:ext cx="5648456" cy="2183467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/>
              <a:t>Statistične metode za analizo logističnih podatkov</a:t>
            </a:r>
            <a:endParaRPr lang="sl-SI" dirty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DEA46E14-D8E7-7E4D-60DD-BD66DD2AF73B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Predavanja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50462898-A84A-3468-757C-2D9C9E57F05B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Linearna regresija z enim in več regresorji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29DDFCA-2E7D-75DD-F0C0-C4CE0870F5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113" y="5657118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8">
            <a:extLst>
              <a:ext uri="{FF2B5EF4-FFF2-40B4-BE49-F238E27FC236}">
                <a16:creationId xmlns:a16="http://schemas.microsoft.com/office/drawing/2014/main" id="{EADC2E67-27FF-2C33-6D41-05D28E2E77D4}"/>
              </a:ext>
            </a:extLst>
          </p:cNvPr>
          <p:cNvSpPr txBox="1"/>
          <p:nvPr/>
        </p:nvSpPr>
        <p:spPr>
          <a:xfrm>
            <a:off x="5987973" y="5754378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</a:t>
            </a:r>
            <a:r>
              <a:rPr lang="sl-SI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Evropska unija in Nacionalna agencija zanje ne prevzemata odgovornosti.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e tekstowe 12">
            <a:extLst>
              <a:ext uri="{FF2B5EF4-FFF2-40B4-BE49-F238E27FC236}">
                <a16:creationId xmlns:a16="http://schemas.microsoft.com/office/drawing/2014/main" id="{173E7030-3D09-E7AA-D00F-C1CB76333BFE}"/>
              </a:ext>
            </a:extLst>
          </p:cNvPr>
          <p:cNvSpPr txBox="1"/>
          <p:nvPr/>
        </p:nvSpPr>
        <p:spPr>
          <a:xfrm>
            <a:off x="539680" y="5293868"/>
            <a:ext cx="49970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e tekstowe 16">
            <a:extLst>
              <a:ext uri="{FF2B5EF4-FFF2-40B4-BE49-F238E27FC236}">
                <a16:creationId xmlns:a16="http://schemas.microsoft.com/office/drawing/2014/main" id="{E93BC5F5-71A6-23DF-B4AA-BB055A55551E}"/>
              </a:ext>
            </a:extLst>
          </p:cNvPr>
          <p:cNvSpPr txBox="1"/>
          <p:nvPr/>
        </p:nvSpPr>
        <p:spPr>
          <a:xfrm>
            <a:off x="-42796" y="6378243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2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-GB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</p:spTree>
    <p:extLst>
      <p:ext uri="{BB962C8B-B14F-4D97-AF65-F5344CB8AC3E}">
        <p14:creationId xmlns:p14="http://schemas.microsoft.com/office/powerpoint/2010/main" val="700897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Enostavna linearna regresija </a:t>
            </a:r>
            <a:br>
              <a:rPr lang="en-US" altLang="en-US" dirty="0"/>
            </a:br>
            <a:r>
              <a:rPr lang="en-US" altLang="en-US" dirty="0"/>
              <a:t>Primer</a:t>
            </a:r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1797202" y="2016941"/>
            <a:ext cx="80349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Za ponazoritev preproste linearne in multiple regresijske analize bomo obravnavali problem, s katerim se sooča podjetje Logist Trucking Company, neodvisno prevozniško podjetje v Italiji. Največji del Logistovega poslovanja vključuje dostavo na lokalnem območju. Za boljši razvoj</a:t>
            </a:r>
          </a:p>
          <a:p>
            <a:r>
              <a:rPr lang="hr-HR" sz="2000" dirty="0"/>
              <a:t>delovnega urnika, želijo vodje načrtovati skupni dnevni čas potovanja za svoje voznike. </a:t>
            </a:r>
          </a:p>
          <a:p>
            <a:r>
              <a:rPr lang="hr-HR" sz="2000" dirty="0"/>
              <a:t> </a:t>
            </a:r>
          </a:p>
          <a:p>
            <a:r>
              <a:rPr lang="hr-HR" sz="2000" dirty="0"/>
              <a:t>Sprva so vodje menili, da bo skupni dnevni čas potovanja tesno povezan s številom prevoženih kilometrov pri dnevnih dostavah. S preprostim naključnim vzorcem 10 vozniških nalog so bili pridobljeni podatki, prikazani v naslednji tabeli in diagramu razpršitve. </a:t>
            </a:r>
            <a:endParaRPr lang="en-US" altLang="en-US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794F212-4CDD-B4FB-259F-964C0B07C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A22F7FA-C0E2-BD0A-5461-07856C1FFF03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8ACEEBCC-2857-7BFE-3E4B-E12D3110A3DC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371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Enostavna linearna regresija </a:t>
            </a:r>
            <a:br>
              <a:rPr lang="en-US" altLang="en-US" dirty="0"/>
            </a:br>
            <a:r>
              <a:rPr lang="en-US" altLang="en-US" dirty="0"/>
              <a:t>Primer</a:t>
            </a:r>
            <a:endParaRPr lang="pl-PL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5" t="39193" r="64837" b="38272"/>
          <a:stretch/>
        </p:blipFill>
        <p:spPr bwMode="auto">
          <a:xfrm>
            <a:off x="145111" y="2067600"/>
            <a:ext cx="6336121" cy="2699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05" t="27392" r="57436" b="33541"/>
          <a:stretch/>
        </p:blipFill>
        <p:spPr bwMode="auto">
          <a:xfrm>
            <a:off x="6898788" y="2217502"/>
            <a:ext cx="4055152" cy="2968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C5984848-A4C9-90C9-2ECE-1096C514B0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11DB0AD-8FD6-BA91-11A4-7B671AC88E53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D1457810-5224-74E8-2441-4998022773B7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62604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Enostavna linearna regresija </a:t>
            </a:r>
            <a:br>
              <a:rPr lang="en-US" altLang="en-US" dirty="0"/>
            </a:br>
            <a:r>
              <a:rPr lang="en-US" altLang="en-US" dirty="0"/>
              <a:t>Primer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94085" y="1901017"/>
                <a:ext cx="5726243" cy="3055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hr-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Za oceno parametrov in je bila uporabljena metoda enačbe najmanjših kvadratov, s katero je bila razvita ocenjena regresija.</a:t>
                </a:r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</m:acc>
                      <m:r>
                        <a:rPr lang="sl-SI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hr-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 </a:t>
                </a:r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hr-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Slika 15.3 prikazuje izhod programa Minitab z uporabo preproste linearne regresije za podatke v zadnji tabeli. Ocenjena regresijska enačba je</a:t>
                </a:r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hr-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 </a:t>
                </a:r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</m:acc>
                      <m:r>
                        <a:rPr lang="sl-SI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=1.27+0.0678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085" y="1901017"/>
                <a:ext cx="5726243" cy="3055965"/>
              </a:xfrm>
              <a:prstGeom prst="rect">
                <a:avLst/>
              </a:prstGeom>
              <a:blipFill>
                <a:blip r:embed="rId2"/>
                <a:stretch>
                  <a:fillRect l="-958" t="-998" r="-1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1" t="36840" r="64947" b="30434"/>
          <a:stretch/>
        </p:blipFill>
        <p:spPr bwMode="auto">
          <a:xfrm>
            <a:off x="7320351" y="2125480"/>
            <a:ext cx="4338580" cy="2831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C191CF2-163B-4472-D6D7-E30DD4A54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976D5CC-A365-CB59-7C20-EEEFE27F1E04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6455E09F-3534-8EC3-8DA3-923D2F3E72C0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358569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Večkratni regresijski model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4080" y="2139181"/>
            <a:ext cx="81949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V tem poglavju nadaljujemo študij regresijske analize z obravnavo primerov, ki vključujejo dve ali več neodvisnih spremenljivk. To tematsko področje, imenovano multipla regresijska analiza, nam omogoča, da upoštevamo več dejavnikov in tako dobimo boljše napovedi, kot so mogoče z enostavno linearno regresijo.</a:t>
            </a:r>
          </a:p>
          <a:p>
            <a:r>
              <a:rPr lang="hr-HR" sz="2000" dirty="0"/>
              <a:t> </a:t>
            </a:r>
          </a:p>
          <a:p>
            <a:r>
              <a:rPr lang="hr-HR" sz="2000" dirty="0"/>
              <a:t>Večkratna regresijska analiza je študija povezanosti odvisne spremenljivke y z dvema ali več neodvisnimi spremenljivkami. V splošnem primeru bomo s p označili število neodvisnih spremenljivk.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042BB50-4AD5-FD57-CF2C-2A17D81F0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26C3021-3D15-2156-4289-129A5E40C6B2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D28FBFBE-E266-F478-E728-76D1F11314FF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7482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Regresijski model in regresijska enačba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16055" y="2120328"/>
                <a:ext cx="8194901" cy="2601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2000" dirty="0"/>
                  <a:t>Pojma regresijski model in regresijska enačba, predstavljena v prejšnjem razdelku, veljata tudi v primeru večkratne regresije. Enačba, ki opisuje, kako je odvisna spremenljivka y povezana z neodvisnimi spremenljivkami in izrazom napake, se imenuje model večkratne regresije. Začnemo s predpostavko, da ima model večkratne regresije naslednjo obliko.</a:t>
                </a:r>
              </a:p>
              <a:p>
                <a:r>
                  <a:rPr lang="hr-HR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l-SI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l-SI" sz="20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055" y="2120328"/>
                <a:ext cx="8194901" cy="2601866"/>
              </a:xfrm>
              <a:prstGeom prst="rect">
                <a:avLst/>
              </a:prstGeom>
              <a:blipFill>
                <a:blip r:embed="rId2"/>
                <a:stretch>
                  <a:fillRect l="-818" t="-1405" b="-4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Slika 1">
            <a:extLst>
              <a:ext uri="{FF2B5EF4-FFF2-40B4-BE49-F238E27FC236}">
                <a16:creationId xmlns:a16="http://schemas.microsoft.com/office/drawing/2014/main" id="{B64EC003-DD46-6D7F-A4DB-65545A2DB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ED3A674-1CE7-9406-14CF-D49B410A5A9E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56BBFD54-B839-D4D6-09F6-3AE062377380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679196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Ocenjena enačba multiple regresije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8666" y="1799816"/>
                <a:ext cx="8194901" cy="3842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dirty="0"/>
                  <a:t>Če so vrednosti znane, lahko zadnjo enačbo uporabimo za izračun povprečne vrednosti y pri danih vrednostih . Žal te vrednosti parametrov običajno niso znane in jih je treba oceniti iz vzorčnih podatkov. S preprostim naključnim vzorcem se izračuna vzorčna statistika , ki se uporabi kot točkovna ocena parametrov . Te statistike vzorca zagotavljajo naslednje ocene enačb multiple regresije</a:t>
                </a:r>
              </a:p>
              <a:p>
                <a:r>
                  <a:rPr lang="hr-HR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l-SI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  <a:p>
                <a:r>
                  <a:rPr lang="hr-HR" dirty="0"/>
                  <a:t> </a:t>
                </a:r>
              </a:p>
              <a:p>
                <a:r>
                  <a:rPr lang="hr-HR" dirty="0"/>
                  <a:t>Kje so</a:t>
                </a:r>
              </a:p>
              <a:p>
                <a:r>
                  <a:rPr lang="hr-HR" dirty="0"/>
                  <a:t> </a:t>
                </a:r>
              </a:p>
              <a:p>
                <a:r>
                  <a:rPr lang="hr-HR" dirty="0"/>
                  <a:t> so ocene </a:t>
                </a:r>
              </a:p>
              <a:p>
                <a:r>
                  <a:rPr lang="hr-HR" dirty="0"/>
                  <a:t> napovedana vrednost odvisne spremenljivke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6" y="1799816"/>
                <a:ext cx="8194901" cy="3842206"/>
              </a:xfrm>
              <a:prstGeom prst="rect">
                <a:avLst/>
              </a:prstGeom>
              <a:blipFill>
                <a:blip r:embed="rId2"/>
                <a:stretch>
                  <a:fillRect l="-670" t="-634" r="-1116" b="-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Slika 1">
            <a:extLst>
              <a:ext uri="{FF2B5EF4-FFF2-40B4-BE49-F238E27FC236}">
                <a16:creationId xmlns:a16="http://schemas.microsoft.com/office/drawing/2014/main" id="{16B0F718-1DD2-C751-1C78-7A30EAB95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3123433-B764-1E22-2834-7D437439200F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6E6E200C-5EEA-D460-8B28-88CEA1F0B3E5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40278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Enostavna </a:t>
            </a:r>
            <a:r>
              <a:rPr lang="sl-SI" altLang="en-US" dirty="0"/>
              <a:t>večkratna </a:t>
            </a:r>
            <a:r>
              <a:rPr lang="en-US" altLang="en-US" dirty="0"/>
              <a:t>regresija </a:t>
            </a:r>
            <a:br>
              <a:rPr lang="en-US" altLang="en-US" dirty="0"/>
            </a:br>
            <a:r>
              <a:rPr lang="en-US" altLang="en-US" dirty="0"/>
              <a:t>Primer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8666" y="2029539"/>
                <a:ext cx="4522311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2000" dirty="0"/>
                  <a:t>Pri iskanju druge neodvisne spremenljivke so menedžerji menili, da lahko k skupnemu času potovanja prispeva tudi število dostav. Podatki podjetja Logist Trucking z dodanim številom dostav so prikazani v preglednici. prevoženih kilometrov in število dostav ( ) kot neodvisni spremenljivki sta prikazani na sliki. Ocenjena regresijska enačba je</a:t>
                </a:r>
              </a:p>
              <a:p>
                <a:r>
                  <a:rPr lang="hr-HR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l-SI" sz="2000" i="1">
                          <a:latin typeface="Cambria Math" panose="02040503050406030204" pitchFamily="18" charset="0"/>
                        </a:rPr>
                        <m:t>=−0.869+0.0611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+0.923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6" y="2029539"/>
                <a:ext cx="4522311" cy="3785652"/>
              </a:xfrm>
              <a:prstGeom prst="rect">
                <a:avLst/>
              </a:prstGeom>
              <a:blipFill>
                <a:blip r:embed="rId2"/>
                <a:stretch>
                  <a:fillRect l="-1482" t="-966" r="-1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9" t="32628" r="54861" b="36508"/>
          <a:stretch/>
        </p:blipFill>
        <p:spPr bwMode="auto">
          <a:xfrm>
            <a:off x="6295869" y="2029539"/>
            <a:ext cx="5057929" cy="3022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A541B94-DF58-341F-F368-E18EFFD95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065A7EA-F901-8991-DFC2-B368E150168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42B3FA00-7E23-F327-1EA1-83AFC7B23268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481316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Enostavna </a:t>
            </a:r>
            <a:r>
              <a:rPr lang="sl-SI" altLang="en-US" dirty="0"/>
              <a:t>večkratna </a:t>
            </a:r>
            <a:r>
              <a:rPr lang="en-US" altLang="en-US" dirty="0"/>
              <a:t>regresija </a:t>
            </a:r>
            <a:br>
              <a:rPr lang="en-US" altLang="en-US" dirty="0"/>
            </a:br>
            <a:r>
              <a:rPr lang="en-US" altLang="en-US" dirty="0"/>
              <a:t>Primer</a:t>
            </a:r>
            <a:endParaRPr lang="pl-PL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82040" y="1546129"/>
            <a:ext cx="4766873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altLang="sr-Latn-RS" sz="1200" dirty="0">
              <a:latin typeface="Calibri" panose="020F0502020204030204" pitchFamily="34" charset="0"/>
              <a:ea typeface="TimesNewRoman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Pri večkratni regresijski analizi je treba to razlago nekoliko spremeniti. To pomeni, da se pri večkratni regresijski analizi vsak regresijski koeficient razlaga na naslednji način: predstavljal bi oceno spremembe </a:t>
            </a:r>
            <a:r>
              <a:rPr kumimoji="0" lang="hr-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NewRoman"/>
                <a:cs typeface="Calibri" panose="020F0502020204030204" pitchFamily="34" charset="0"/>
              </a:rPr>
              <a:t>y, ki ustreza 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spremembi </a:t>
            </a:r>
            <a:r>
              <a:rPr kumimoji="0" lang="hr-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NewRoman"/>
                <a:cs typeface="Calibri" panose="020F0502020204030204" pitchFamily="34" charset="0"/>
              </a:rPr>
              <a:t>xi 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za eno enoto, če so vse druge neodvisne spremenljivke konstantne.</a:t>
            </a:r>
            <a:endParaRPr kumimoji="0" lang="hr-HR" altLang="sr-Latn-R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V primeru </a:t>
            </a:r>
            <a:r>
              <a:rPr kumimoji="0" lang="hr-HR" altLang="sr-Latn-R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podjetja Logist 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Trucking to vključuje dve neodvisni spremenljivki, </a:t>
            </a:r>
            <a:r>
              <a:rPr kumimoji="0" lang="hr-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NewRoman"/>
                <a:cs typeface="Calibri" panose="020F0502020204030204" pitchFamily="34" charset="0"/>
              </a:rPr>
              <a:t>b1=0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,0611.</a:t>
            </a:r>
            <a:endParaRPr kumimoji="0" lang="hr-HR" altLang="sr-Latn-R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33765" r="56471" b="34100"/>
          <a:stretch>
            <a:fillRect/>
          </a:stretch>
        </p:blipFill>
        <p:spPr bwMode="auto">
          <a:xfrm>
            <a:off x="6774747" y="1817002"/>
            <a:ext cx="4843713" cy="308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14359" y="4201504"/>
            <a:ext cx="473455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Tako je 0,0611 ure ocena pričakovanega podaljšanja potovalnega časa, ki ustreza povečanju za eno miljo na prevoženo razdaljo, če je število dostav konstantno. Podobno, ker je </a:t>
            </a:r>
            <a:r>
              <a:rPr kumimoji="0" lang="hr-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NewRoman"/>
                <a:cs typeface="Calibri" panose="020F0502020204030204" pitchFamily="34" charset="0"/>
              </a:rPr>
              <a:t>b2 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,923, je ocena pričakovanega povečanja potovalnega časa, ki ustreza povečanju za eno dostavo, ko je število prevoženih milj konstantno, 0,923 ure.</a:t>
            </a:r>
            <a:endParaRPr kumimoji="0" lang="hr-HR" altLang="sr-Latn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785744C-BF12-0FF2-2BE7-E6A5832F4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2CE4E61-00DF-F50D-BBC5-9C1FCB835D6F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C886CC98-959D-F003-6F35-658DA023855A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375803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2739" y="814106"/>
            <a:ext cx="923543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Literatura:</a:t>
            </a:r>
            <a:endParaRPr lang="hr-H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Introductory Statistics 2e, Openstax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Rice University, Houston, Texas 77005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Jun 23, starejši avtorji: Barbara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Illowsky 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Susan dean, De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anza 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college, Datum objave: Dec 13, 2023, </a:t>
            </a:r>
            <a:r>
              <a:rPr lang="hr-HR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(https://openstax.org/details/books/introductory-statistics-2e)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Introductory Statistics 4th Edition,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Susan Dean in Barbara Illowsky, Adapted by Riyanti Boyd &amp; Natalia Casper (Published 2013 by OpenStax College) July 2021, </a:t>
            </a:r>
            <a:r>
              <a:rPr lang="hr-HR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(http://dept.clcillinois.edu/mth/oer/IntroductoryStatistics.pdf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Introductory Statistics 7th Edition,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 S. Mann, Eastern Connecticut State University s pomočjo Christopher Jay Lacke, Rowan University, John Wiley &amp; Sons, Inc., 111 River Street, Hoboken, NJ 07030-5774, 2011</a:t>
            </a:r>
          </a:p>
          <a:p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statistics, made easy second edition,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Dr. Hamid Al-Oklah Dr. Said Titi Mr. Tareq Alodat, marec 2014</a:t>
            </a:r>
          </a:p>
          <a:p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Statistics for Business and Economics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Thirteenth Edition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David R. Anderson, Dennis J. Sweeney, Thomas A. Williams, Jeffrey D. Camm, James J. Cochran, 2017, 2015 Cengage Learning®</a:t>
            </a:r>
          </a:p>
          <a:p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Statistics for Business, First edition,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Derek L Waller, 2008 Copyright © 2008, Derek L Waller, Published by Elsevier Inc. Vse pravice pridržane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05BF3B1-9CA5-C3E5-BCEB-6AA4A7B07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1D42015-DB33-7317-F700-0B8F1CEDF70E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D1280190-3F14-E116-3832-D875FF5AB977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201219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6458" y="1801946"/>
            <a:ext cx="5586153" cy="4672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Internetne strani: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https://open.umn.edu/opentextbooks/textbooks/196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https://www.scribbr.com/category/statistics/ 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https://stats.libretexts.org/Bookshelves/Introductory_Statistics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https://assets.openstax.org/oscms-prodcms/media/documents/IntroductoryStatistics-OP_i6tAI7e.pdf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https://saylordotorg.github.io/text_introductory-statistics/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https://drive.uqu.edu.sa/_/mskhayat/files/MySubjects/20178FS%20Elementary%20Statistics/Introductory%20Statistics%20(7th%20Ed).pdf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https://dept.clcillinois.edu/mth/oer/IntroductoryStatistics.pdf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https://www.geeksforgeeks.org/introduction-of-statistics-and-its-types/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https://onlinestatbook.com/Online_Statistics_Education.pdf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https://www.researchgate.net/profile/Tareq-Alodat-2/publication/340511098_INTRODUCTION_TO_STATISTICS_MADE_EASY/links/5e8de3dc4585150839c7b58a/INTRODUCTION-TO-STATISTICS-MADE-EASY.pdf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https://byjus.com/maths/statistics/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https://www.khanacademy.org/math/statistics-probability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7999" y="1801946"/>
            <a:ext cx="4971011" cy="4344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Povezave na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 (</a:t>
            </a:r>
            <a:r>
              <a:rPr kumimoji="0" lang="sl-S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regresija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https://www.youtube.com/watch?v=ZkjP5RJLQF4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https://www.youtube.com/watch?v=owI7zxCqNY0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https://www.youtube.com/watch?v=P8hT5nDai6A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https://www.youtube.com/watch?v=HBdJGj_7FHQ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https://www.youtube.com/watch?v=WWqE7YHR4Jc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https://www.youtube.com/watch?v=dQNpSa-bq4M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https://www.khanacademy.org/math/statistics-probability/describing-relationships-quantitative-data/more-on-regression/v/regression-line-example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/>
              </a:rPr>
              <a:t>https://www.youtube.com/watch?v=xZ_z8KWkhXE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/>
              </a:rPr>
              <a:t>https://www.youtube.com/watch?v=11c9cs6WpJU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/>
              </a:rPr>
              <a:t>https://www.youtube.com/watch?v=4EXNedimDMs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4"/>
              </a:rPr>
              <a:t>https://www.khanacademy.org/math/ap-statistics/bivariate-data-ap/correlation-coefficient-r/v/correlation-coefficient-intuition-examples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5"/>
              </a:rPr>
              <a:t>https://www.youtube.com/watch?v=9Q5ErbQF_vk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6"/>
              </a:rPr>
              <a:t>https://www.youtube.com/watch?v=F_mfuifKzgw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54175BA-391A-57C5-2CD9-C384D59B7FD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A36C854-EAB5-C74E-CB8F-148567EAF5E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C7CFF007-B0F7-7156-D86F-525796ECB8F2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2084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Uvod v </a:t>
            </a:r>
            <a:br>
              <a:rPr lang="en-US" altLang="en-US" dirty="0"/>
            </a:br>
            <a:r>
              <a:rPr lang="en-US" altLang="en-US" dirty="0"/>
              <a:t>Regresijska analiza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256" y="1842559"/>
            <a:ext cx="8798810" cy="36269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2000" b="1" dirty="0"/>
              <a:t>V tem poglavju boste izvedeli</a:t>
            </a:r>
            <a:r>
              <a:rPr lang="en-US" altLang="en-US" sz="2000" dirty="0"/>
              <a:t>: </a:t>
            </a:r>
            <a:endParaRPr lang="sl-SI" altLang="en-US" sz="2000" dirty="0"/>
          </a:p>
          <a:p>
            <a:pPr marL="0" indent="0">
              <a:buNone/>
              <a:defRPr/>
            </a:pPr>
            <a:endParaRPr lang="en-US" altLang="en-US" sz="2000" dirty="0"/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Kako uporabiti regresijsko analizo za napovedovanje vrednosti odvisne spremenljivke na podlagi vrednosti neodvisne spremenljivke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Da bi razumeli pomen regresijskih koeficientov b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 in b</a:t>
            </a:r>
            <a:r>
              <a:rPr lang="en-US" altLang="en-US" sz="2000" baseline="-25000" dirty="0"/>
              <a:t>1</a:t>
            </a:r>
            <a:endParaRPr lang="en-US" altLang="en-US" sz="2000" dirty="0"/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Oceniti predpostavke regresijske analize in vedeti, kaj storiti, če so predpostavke kršene.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Sklepanje o naklonu in korelacijskem koeficientu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Ocenjevanje srednjih vrednosti in napovedovanje posameznih vrednosti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ED8F917-3D5C-DDA7-D2CA-928F1724E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43770BE-06DC-4076-A40D-8B520CA64E54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E8F05239-4A4A-84D8-4A91-AFD12922D935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950517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704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Avtorji:</a:t>
            </a: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Sanja Bojić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Kristijan Brglez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Maja Fošner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Roman Gumzej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Rebeka Kovačič Lukman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Benjamin Marcen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Marinko Maslarić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Boško Matović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Končna verzija: Junij 2025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8F05239-4A4A-84D8-4A91-AFD12922D935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D2DBB4D-44B1-FF0F-408D-86BF94EFF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186E700-FD4F-4F1A-A06B-BC4184823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DEFB516-FF21-86D7-E3A4-18A675CBD053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1A66E70-B29B-7C31-7734-CA557E8B76F9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98716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Korelacija proti regresiji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66" y="1827570"/>
            <a:ext cx="9635484" cy="193496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/>
              <a:t>Z </a:t>
            </a:r>
            <a:r>
              <a:rPr lang="en-US" altLang="en-US" sz="2000" dirty="0">
                <a:solidFill>
                  <a:srgbClr val="015BA6"/>
                </a:solidFill>
              </a:rPr>
              <a:t>razpršenim diagramom </a:t>
            </a:r>
            <a:r>
              <a:rPr lang="en-US" altLang="en-US" sz="2000" dirty="0"/>
              <a:t>lahko prikažete razmerje med dvema spremenljivkama.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15BA6"/>
                </a:solidFill>
              </a:rPr>
              <a:t>Korelacijska </a:t>
            </a:r>
            <a:r>
              <a:rPr lang="en-US" altLang="en-US" sz="2000" dirty="0"/>
              <a:t>analiza se uporablja za merjenje moči povezave (linearne povezave) med dvema spremenljivkama.</a:t>
            </a:r>
          </a:p>
          <a:p>
            <a:pPr lvl="1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/>
              <a:t>Korelacija se nanaša le na moč povezave. </a:t>
            </a:r>
          </a:p>
          <a:p>
            <a:pPr lvl="1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/>
              <a:t>Korelacija ne pomeni vzročnega učinka.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46" t="40180" r="29121" b="31850"/>
          <a:stretch/>
        </p:blipFill>
        <p:spPr bwMode="auto">
          <a:xfrm>
            <a:off x="2103341" y="3912431"/>
            <a:ext cx="7490364" cy="2143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F3A7AC3-83D3-01BE-E6C9-E1AA52AE7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39B3B34-CDEC-0E47-9830-7E7E867CB06F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97AAC34A-470B-DAAF-90B5-DA00F0FDFBD2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83587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Uvod v </a:t>
            </a:r>
            <a:br>
              <a:rPr lang="en-US" altLang="en-US" dirty="0"/>
            </a:br>
            <a:r>
              <a:rPr lang="en-US" altLang="en-US" dirty="0"/>
              <a:t>Regresijska analiza</a:t>
            </a:r>
            <a:endParaRPr lang="hr-HR" dirty="0"/>
          </a:p>
        </p:txBody>
      </p:sp>
      <p:sp>
        <p:nvSpPr>
          <p:cNvPr id="105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532" y="2247294"/>
            <a:ext cx="10947400" cy="36269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20675" lvl="0" indent="-320675" defTabSz="852488" fontAlgn="base">
              <a:spcBef>
                <a:spcPct val="40000"/>
              </a:spcBef>
              <a:spcAft>
                <a:spcPct val="0"/>
              </a:spcAft>
              <a:buClr>
                <a:srgbClr val="FEA402"/>
              </a:buClr>
              <a:buFont typeface="Wingdings" panose="05000000000000000000" pitchFamily="2" charset="2"/>
              <a:buChar char="§"/>
            </a:pPr>
            <a:r>
              <a:rPr lang="en-US" altLang="en-US" sz="2000" kern="0" dirty="0"/>
              <a:t>Regresijska analiza se uporablja za:</a:t>
            </a:r>
          </a:p>
          <a:p>
            <a:pPr marL="693738" lvl="1" indent="-268288" defTabSz="852488" fontAlgn="base"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2000" kern="0" dirty="0"/>
              <a:t>napovedovanje vrednosti odvisne spremenljivke na podlagi vrednosti vsaj ene neodvisne spremenljivke</a:t>
            </a:r>
          </a:p>
          <a:p>
            <a:pPr marL="693738" lvl="1" indent="-268288" defTabSz="852488" fontAlgn="base"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2000" kern="0" dirty="0"/>
              <a:t>Razložite vpliv sprememb neodvisne spremenljivke na odvisno spremenljivko.</a:t>
            </a:r>
            <a:endParaRPr lang="sl-SI" altLang="en-US" sz="2000" kern="0" dirty="0"/>
          </a:p>
          <a:p>
            <a:pPr marL="768350" lvl="1" indent="-342900" defTabSz="852488" fontAlgn="base"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</a:pPr>
            <a:endParaRPr lang="en-US" altLang="en-US" sz="2000" kern="0" dirty="0"/>
          </a:p>
          <a:p>
            <a:pPr marL="320675" lvl="0" indent="-320675" defTabSz="852488" fontAlgn="base">
              <a:spcBef>
                <a:spcPct val="40000"/>
              </a:spcBef>
              <a:spcAft>
                <a:spcPct val="0"/>
              </a:spcAft>
              <a:buClr>
                <a:srgbClr val="FEA402"/>
              </a:buClr>
              <a:buFont typeface="Wingdings" panose="05000000000000000000" pitchFamily="2" charset="2"/>
              <a:buChar char="§"/>
            </a:pPr>
            <a:r>
              <a:rPr lang="en-US" altLang="en-US" sz="2000" kern="0" dirty="0"/>
              <a:t>Odvisna spremenljivka: spremenljivka, ki jo želimo </a:t>
            </a:r>
            <a:r>
              <a:rPr lang="en-US" altLang="en-US" sz="2000" kern="0" dirty="0" err="1"/>
              <a:t>napovedati </a:t>
            </a:r>
            <a:r>
              <a:rPr lang="en-US" altLang="en-US" sz="2000" kern="0" dirty="0"/>
              <a:t>ali pojasniti.</a:t>
            </a:r>
          </a:p>
          <a:p>
            <a:pPr marL="320675" lvl="0" indent="-320675" defTabSz="852488" fontAlgn="base">
              <a:spcBef>
                <a:spcPct val="40000"/>
              </a:spcBef>
              <a:spcAft>
                <a:spcPct val="0"/>
              </a:spcAft>
              <a:buClr>
                <a:srgbClr val="FEA402"/>
              </a:buClr>
              <a:buFont typeface="Wingdings" panose="05000000000000000000" pitchFamily="2" charset="2"/>
              <a:buChar char="§"/>
            </a:pPr>
            <a:r>
              <a:rPr lang="en-US" altLang="en-US" sz="2000" kern="0" dirty="0"/>
              <a:t>Neodvisna spremenljivka: spremenljivka, ki se uporablja za napovedovanje ali razlago odvisne spremenljivke.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C91BD43-DC43-8ED6-2641-5EF7A4ABA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BD0FAED-10AD-6A50-692D-761DAE14C76E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76E3EE9A-240D-02E6-CF5D-292C61F98F7E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68655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Enostavni linearni regresijski model</a:t>
            </a: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783679" y="3055585"/>
          <a:ext cx="6088062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28600" progId="Equation.3">
                  <p:embed/>
                </p:oleObj>
              </mc:Choice>
              <mc:Fallback>
                <p:oleObj name="Equation" r:id="rId2" imgW="1143000" imgH="228600" progId="Equation.3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79" y="3055585"/>
                        <a:ext cx="6088062" cy="1217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593429" y="4678305"/>
            <a:ext cx="221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/>
              <a:t>Linearna komponenta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231271" y="2049904"/>
            <a:ext cx="1597108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en-US" sz="1800" dirty="0"/>
              <a:t>Zajeta Y populacija</a:t>
            </a:r>
            <a:endParaRPr lang="en-US" altLang="en-US" sz="1800" dirty="0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056979" y="1897504"/>
            <a:ext cx="1447800" cy="9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en-US" sz="1800" dirty="0"/>
              <a:t>Koeficient naklona prebivalstva</a:t>
            </a:r>
            <a:endParaRPr lang="en-US" altLang="en-US" sz="1800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6943178" y="1766429"/>
            <a:ext cx="1147762" cy="9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 err="1"/>
              <a:t>Naključni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izraz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napake</a:t>
            </a:r>
            <a:endParaRPr lang="en-US" altLang="en-US" sz="1800" dirty="0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2147341" y="2735704"/>
            <a:ext cx="3810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 flipV="1">
            <a:off x="735671" y="3942411"/>
            <a:ext cx="238690" cy="101896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H="1">
            <a:off x="5042941" y="2735704"/>
            <a:ext cx="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rot="20940815" flipH="1">
            <a:off x="6495504" y="2964304"/>
            <a:ext cx="463550" cy="3651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4809579" y="2049904"/>
            <a:ext cx="1604962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 err="1"/>
              <a:t>Neodvisna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spremenljivka</a:t>
            </a:r>
            <a:endParaRPr lang="en-US" altLang="en-US" sz="1800" dirty="0"/>
          </a:p>
        </p:txBody>
      </p:sp>
      <p:sp>
        <p:nvSpPr>
          <p:cNvPr id="30" name="AutoShape 15"/>
          <p:cNvSpPr>
            <a:spLocks/>
          </p:cNvSpPr>
          <p:nvPr/>
        </p:nvSpPr>
        <p:spPr bwMode="auto">
          <a:xfrm rot="16200000" flipV="1">
            <a:off x="3745160" y="3195285"/>
            <a:ext cx="228600" cy="2662238"/>
          </a:xfrm>
          <a:prstGeom prst="leftBrace">
            <a:avLst>
              <a:gd name="adj1" fmla="val 97049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rot="20940815">
            <a:off x="3968204" y="2827779"/>
            <a:ext cx="227012" cy="3968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2" name="AutoShape 17"/>
          <p:cNvSpPr>
            <a:spLocks/>
          </p:cNvSpPr>
          <p:nvPr/>
        </p:nvSpPr>
        <p:spPr bwMode="auto">
          <a:xfrm rot="16200000" flipV="1">
            <a:off x="6300241" y="4053329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5622379" y="4624829"/>
            <a:ext cx="22252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 err="1"/>
              <a:t>Naključna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napaka</a:t>
            </a:r>
            <a:endParaRPr lang="en-US" altLang="en-US" sz="2000" dirty="0"/>
          </a:p>
          <a:p>
            <a:r>
              <a:rPr lang="en-US" altLang="en-US" sz="2000" dirty="0" err="1"/>
              <a:t>komponent</a:t>
            </a:r>
            <a:r>
              <a:rPr lang="sl-SI" altLang="en-US" sz="2000" dirty="0"/>
              <a:t>e</a:t>
            </a:r>
            <a:endParaRPr lang="en-US" alt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8310791" y="2494960"/>
            <a:ext cx="324269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675" lvl="0" indent="-320675" defTabSz="852488" fontAlgn="base">
              <a:spcBef>
                <a:spcPct val="45000"/>
              </a:spcBef>
              <a:spcAft>
                <a:spcPct val="0"/>
              </a:spcAft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Samo </a:t>
            </a:r>
            <a:r>
              <a:rPr lang="en-US" altLang="en-US" sz="20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 </a:t>
            </a:r>
            <a:r>
              <a:rPr lang="en-US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neodvisna spremenljivka, X</a:t>
            </a:r>
          </a:p>
          <a:p>
            <a:pPr marL="320675" lvl="0" indent="-320675" defTabSz="852488" fontAlgn="base">
              <a:spcBef>
                <a:spcPct val="45000"/>
              </a:spcBef>
              <a:spcAft>
                <a:spcPct val="0"/>
              </a:spcAft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Odnos med X in Y je opisan z linearno funkcijo</a:t>
            </a:r>
          </a:p>
          <a:p>
            <a:pPr marL="320675" lvl="0" indent="-320675" defTabSz="852488" fontAlgn="base">
              <a:spcBef>
                <a:spcPct val="45000"/>
              </a:spcBef>
              <a:spcAft>
                <a:spcPct val="0"/>
              </a:spcAft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Predpostavlja se, da so spremembe Y povezane s spremembami X</a:t>
            </a: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264280" y="5002076"/>
            <a:ext cx="1838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Odvisna spremenljivka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1FE0AA5-5B4A-04F3-098E-23283F428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E5C8782-998E-F038-1EF8-48F00E25B258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B4CCE52F-CBAB-AC43-35EB-E088BD3AE84F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0759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FF808B7-9A7B-BEC9-2F42-7C279FAB41A3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Enostavna linearna regresija </a:t>
            </a:r>
            <a:b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Model</a:t>
            </a: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 flipH="1" flipV="1">
            <a:off x="3685705" y="4234901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H="1" flipV="1">
            <a:off x="3685705" y="2939501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5420843" y="3061739"/>
            <a:ext cx="6350" cy="2792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522193" y="2958551"/>
            <a:ext cx="6470650" cy="18303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352705" y="3930101"/>
            <a:ext cx="2438400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 err="1"/>
              <a:t>Naključna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napaka</a:t>
            </a:r>
            <a:r>
              <a:rPr lang="en-US" altLang="en-US" sz="2000" dirty="0"/>
              <a:t> za to </a:t>
            </a:r>
            <a:r>
              <a:rPr lang="en-US" altLang="en-US" sz="2000" dirty="0" err="1"/>
              <a:t>vrednost</a:t>
            </a:r>
            <a:r>
              <a:rPr lang="en-US" altLang="en-US" sz="2000" dirty="0"/>
              <a:t> X </a:t>
            </a:r>
            <a:r>
              <a:rPr lang="en-US" altLang="en-US" sz="2000" baseline="-25000" dirty="0" err="1"/>
              <a:t>i</a:t>
            </a:r>
            <a:endParaRPr lang="en-US" altLang="en-US" sz="2000" baseline="-2500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211043" y="1891751"/>
            <a:ext cx="457200" cy="5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/>
              <a:t>Y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0008718" y="5683210"/>
            <a:ext cx="457200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dirty="0"/>
              <a:t>X</a:t>
            </a: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3685705" y="2406101"/>
            <a:ext cx="6323013" cy="3452813"/>
          </a:xfrm>
          <a:custGeom>
            <a:avLst/>
            <a:gdLst>
              <a:gd name="T0" fmla="*/ 2147483646 w 3983"/>
              <a:gd name="T1" fmla="*/ 0 h 2175"/>
              <a:gd name="T2" fmla="*/ 0 w 3983"/>
              <a:gd name="T3" fmla="*/ 2147483646 h 2175"/>
              <a:gd name="T4" fmla="*/ 2147483646 w 3983"/>
              <a:gd name="T5" fmla="*/ 2147483646 h 2175"/>
              <a:gd name="T6" fmla="*/ 0 60000 65536"/>
              <a:gd name="T7" fmla="*/ 0 60000 65536"/>
              <a:gd name="T8" fmla="*/ 0 60000 65536"/>
              <a:gd name="T9" fmla="*/ 0 w 3983"/>
              <a:gd name="T10" fmla="*/ 0 h 2175"/>
              <a:gd name="T11" fmla="*/ 3983 w 3983"/>
              <a:gd name="T12" fmla="*/ 2175 h 2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3" h="2175">
                <a:moveTo>
                  <a:pt x="1" y="0"/>
                </a:moveTo>
                <a:lnTo>
                  <a:pt x="0" y="2175"/>
                </a:lnTo>
                <a:lnTo>
                  <a:pt x="3983" y="2175"/>
                </a:lnTo>
              </a:path>
            </a:pathLst>
          </a:custGeom>
          <a:noFill/>
          <a:ln w="762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299943" y="24838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3299943" y="3044276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3299943" y="3358601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3299943" y="3666576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3299943" y="39824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3299943" y="4296814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3299943" y="46047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3299943" y="4919114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3299943" y="52270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3299943" y="5543001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1552105" y="2634701"/>
            <a:ext cx="20574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/>
              <a:t>Opazovana vrednost Y za X</a:t>
            </a:r>
            <a:r>
              <a:rPr lang="en-US" altLang="en-US" sz="1800" baseline="-25000" dirty="0"/>
              <a:t>i</a:t>
            </a:r>
            <a:endParaRPr lang="en-US" altLang="en-US" sz="2000" b="1" baseline="-25000" dirty="0"/>
          </a:p>
        </p:txBody>
      </p:sp>
      <p:sp>
        <p:nvSpPr>
          <p:cNvPr id="36" name="AutoShape 36"/>
          <p:cNvSpPr>
            <a:spLocks/>
          </p:cNvSpPr>
          <p:nvPr/>
        </p:nvSpPr>
        <p:spPr bwMode="auto">
          <a:xfrm>
            <a:off x="3457105" y="4863551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8105305" y="3472901"/>
            <a:ext cx="16764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9781705" y="3015701"/>
            <a:ext cx="1588" cy="457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9" name="AutoShape 39"/>
          <p:cNvSpPr>
            <a:spLocks/>
          </p:cNvSpPr>
          <p:nvPr/>
        </p:nvSpPr>
        <p:spPr bwMode="auto">
          <a:xfrm flipH="1">
            <a:off x="5497043" y="3187151"/>
            <a:ext cx="152400" cy="990600"/>
          </a:xfrm>
          <a:prstGeom prst="leftBrace">
            <a:avLst>
              <a:gd name="adj1" fmla="val 54167"/>
              <a:gd name="adj2" fmla="val 48958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5344643" y="4177751"/>
            <a:ext cx="152400" cy="152400"/>
          </a:xfrm>
          <a:custGeom>
            <a:avLst/>
            <a:gdLst>
              <a:gd name="T0" fmla="*/ 0 w 286"/>
              <a:gd name="T1" fmla="*/ 2147483646 h 286"/>
              <a:gd name="T2" fmla="*/ 2147483646 w 286"/>
              <a:gd name="T3" fmla="*/ 2147483646 h 286"/>
              <a:gd name="T4" fmla="*/ 2147483646 w 286"/>
              <a:gd name="T5" fmla="*/ 2147483646 h 286"/>
              <a:gd name="T6" fmla="*/ 2147483646 w 286"/>
              <a:gd name="T7" fmla="*/ 2147483646 h 286"/>
              <a:gd name="T8" fmla="*/ 2147483646 w 286"/>
              <a:gd name="T9" fmla="*/ 2147483646 h 286"/>
              <a:gd name="T10" fmla="*/ 2147483646 w 286"/>
              <a:gd name="T11" fmla="*/ 0 h 286"/>
              <a:gd name="T12" fmla="*/ 2147483646 w 286"/>
              <a:gd name="T13" fmla="*/ 2147483646 h 286"/>
              <a:gd name="T14" fmla="*/ 2147483646 w 286"/>
              <a:gd name="T15" fmla="*/ 2147483646 h 286"/>
              <a:gd name="T16" fmla="*/ 2147483646 w 286"/>
              <a:gd name="T17" fmla="*/ 2147483646 h 286"/>
              <a:gd name="T18" fmla="*/ 2147483646 w 286"/>
              <a:gd name="T19" fmla="*/ 2147483646 h 286"/>
              <a:gd name="T20" fmla="*/ 2147483646 w 286"/>
              <a:gd name="T21" fmla="*/ 2147483646 h 286"/>
              <a:gd name="T22" fmla="*/ 2147483646 w 286"/>
              <a:gd name="T23" fmla="*/ 2147483646 h 286"/>
              <a:gd name="T24" fmla="*/ 2147483646 w 286"/>
              <a:gd name="T25" fmla="*/ 2147483646 h 286"/>
              <a:gd name="T26" fmla="*/ 2147483646 w 286"/>
              <a:gd name="T27" fmla="*/ 2147483646 h 286"/>
              <a:gd name="T28" fmla="*/ 2147483646 w 286"/>
              <a:gd name="T29" fmla="*/ 2147483646 h 286"/>
              <a:gd name="T30" fmla="*/ 2147483646 w 286"/>
              <a:gd name="T31" fmla="*/ 2147483646 h 286"/>
              <a:gd name="T32" fmla="*/ 2147483646 w 286"/>
              <a:gd name="T33" fmla="*/ 2147483646 h 286"/>
              <a:gd name="T34" fmla="*/ 2147483646 w 286"/>
              <a:gd name="T35" fmla="*/ 2147483646 h 286"/>
              <a:gd name="T36" fmla="*/ 2147483646 w 286"/>
              <a:gd name="T37" fmla="*/ 2147483646 h 286"/>
              <a:gd name="T38" fmla="*/ 2147483646 w 286"/>
              <a:gd name="T39" fmla="*/ 2147483646 h 286"/>
              <a:gd name="T40" fmla="*/ 0 w 286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6"/>
              <a:gd name="T64" fmla="*/ 0 h 286"/>
              <a:gd name="T65" fmla="*/ 286 w 286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6" h="286">
                <a:moveTo>
                  <a:pt x="0" y="145"/>
                </a:moveTo>
                <a:lnTo>
                  <a:pt x="7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4" y="0"/>
                </a:lnTo>
                <a:lnTo>
                  <a:pt x="186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5" y="145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6" y="281"/>
                </a:lnTo>
                <a:lnTo>
                  <a:pt x="144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7" y="190"/>
                </a:lnTo>
                <a:lnTo>
                  <a:pt x="0" y="145"/>
                </a:lnTo>
              </a:path>
            </a:pathLst>
          </a:custGeom>
          <a:solidFill>
            <a:schemeClr val="hlink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1540993" y="3699914"/>
            <a:ext cx="19812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/>
              <a:t>Predvidena vrednost Y za X </a:t>
            </a:r>
            <a:r>
              <a:rPr lang="en-US" altLang="en-US" sz="1800" baseline="-25000" dirty="0"/>
              <a:t>i</a:t>
            </a:r>
          </a:p>
        </p:txBody>
      </p:sp>
      <p:graphicFrame>
        <p:nvGraphicFramePr>
          <p:cNvPr id="42" name="Object 43"/>
          <p:cNvGraphicFramePr>
            <a:graphicFrameLocks noChangeAspect="1"/>
          </p:cNvGraphicFramePr>
          <p:nvPr/>
        </p:nvGraphicFramePr>
        <p:xfrm>
          <a:off x="5028730" y="1720301"/>
          <a:ext cx="387826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28600" progId="Equation.3">
                  <p:embed/>
                </p:oleObj>
              </mc:Choice>
              <mc:Fallback>
                <p:oleObj name="Equation" r:id="rId2" imgW="1143000" imgH="228600" progId="Equation.3">
                  <p:embed/>
                  <p:pic>
                    <p:nvPicPr>
                      <p:cNvPr id="4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8730" y="1720301"/>
                        <a:ext cx="3878263" cy="776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5209705" y="5835101"/>
            <a:ext cx="43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X</a:t>
            </a:r>
            <a:r>
              <a:rPr lang="en-US" altLang="en-US" baseline="-25000"/>
              <a:t>i</a:t>
            </a: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H="1" flipV="1">
            <a:off x="6047905" y="3777701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7724305" y="248230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8333905" y="3396701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 err="1"/>
              <a:t>Naklon</a:t>
            </a:r>
            <a:r>
              <a:rPr lang="en-US" altLang="en-US" sz="2000" dirty="0"/>
              <a:t> = </a:t>
            </a:r>
            <a:r>
              <a:rPr lang="el-GR" altLang="en-US" sz="2000" dirty="0"/>
              <a:t>β</a:t>
            </a:r>
            <a:r>
              <a:rPr lang="en-US" altLang="en-US" sz="2000" baseline="-25000" dirty="0"/>
              <a:t>1</a:t>
            </a:r>
            <a:endParaRPr lang="el-GR" altLang="en-US" sz="2000" baseline="-25000" dirty="0"/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1704505" y="5073101"/>
            <a:ext cx="18288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l-SI" altLang="en-US" sz="1800" dirty="0"/>
              <a:t>Sečnica</a:t>
            </a:r>
            <a:r>
              <a:rPr lang="en-US" altLang="en-US" sz="1800" dirty="0"/>
              <a:t> = </a:t>
            </a:r>
            <a:r>
              <a:rPr lang="el-GR" altLang="en-US" sz="1800" dirty="0"/>
              <a:t>β </a:t>
            </a:r>
            <a:r>
              <a:rPr lang="en-US" altLang="en-US" sz="1800" baseline="-25000" dirty="0"/>
              <a:t>0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5590705" y="3320501"/>
            <a:ext cx="533400" cy="5794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3200"/>
              <a:t>ε</a:t>
            </a:r>
            <a:r>
              <a:rPr lang="en-US" altLang="en-US" sz="3200" baseline="-25000"/>
              <a:t>i</a:t>
            </a:r>
            <a:endParaRPr lang="el-GR" altLang="en-US" sz="3200" baseline="-2500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B704A2C-DBB4-5354-2A7E-AA728300E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1">
            <a:extLst>
              <a:ext uri="{FF2B5EF4-FFF2-40B4-BE49-F238E27FC236}">
                <a16:creationId xmlns:a16="http://schemas.microsoft.com/office/drawing/2014/main" id="{E285C78A-87B5-C31E-573C-B983C47C773E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29503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Enostavna enačba linearne regresije (napovedna črta)</a:t>
            </a:r>
            <a:endParaRPr lang="pl-PL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058371" y="1890531"/>
            <a:ext cx="7315200" cy="3778250"/>
            <a:chOff x="672" y="1008"/>
            <a:chExt cx="4608" cy="2380"/>
          </a:xfrm>
        </p:grpSpPr>
        <p:graphicFrame>
          <p:nvGraphicFramePr>
            <p:cNvPr id="5" name="Object 3"/>
            <p:cNvGraphicFramePr>
              <a:graphicFrameLocks noChangeAspect="1"/>
            </p:cNvGraphicFramePr>
            <p:nvPr/>
          </p:nvGraphicFramePr>
          <p:xfrm>
            <a:off x="1564" y="2693"/>
            <a:ext cx="2390" cy="6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875920" imgH="253890" progId="Equation.3">
                    <p:embed/>
                  </p:oleObj>
                </mc:Choice>
                <mc:Fallback>
                  <p:oleObj name="Equation" r:id="rId2" imgW="875920" imgH="253890" progId="Equation.3">
                    <p:embed/>
                    <p:pic>
                      <p:nvPicPr>
                        <p:cNvPr id="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" y="2693"/>
                          <a:ext cx="2390" cy="69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720" y="1008"/>
              <a:ext cx="4464" cy="526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1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dirty="0"/>
                <a:t>Enostavna enačba linearne regresije omogoča oceno regresijske linije populacije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160" y="1864"/>
              <a:ext cx="115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 err="1"/>
                <a:t>Ocena</a:t>
              </a:r>
              <a:r>
                <a:rPr lang="en-US" altLang="en-US" sz="1800" dirty="0"/>
                <a:t> </a:t>
              </a:r>
              <a:r>
                <a:rPr lang="en-US" altLang="en-US" sz="1800" dirty="0" err="1"/>
                <a:t>regresije</a:t>
              </a:r>
              <a:r>
                <a:rPr lang="en-US" altLang="en-US" sz="1800" dirty="0"/>
                <a:t> </a:t>
              </a:r>
              <a:br>
                <a:rPr lang="en-US" altLang="en-US" sz="1800" dirty="0"/>
              </a:br>
              <a:r>
                <a:rPr lang="en-US" altLang="en-US" sz="1800" dirty="0"/>
                <a:t>intercept</a:t>
              </a:r>
              <a:endParaRPr lang="en-US" altLang="en-US" sz="1800" baseline="-25000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408" y="1912"/>
              <a:ext cx="129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 err="1"/>
                <a:t>Ocena</a:t>
              </a:r>
              <a:r>
                <a:rPr lang="en-US" altLang="en-US" sz="1800" dirty="0"/>
                <a:t> </a:t>
              </a:r>
              <a:r>
                <a:rPr lang="en-US" altLang="en-US" sz="1800" dirty="0" err="1"/>
                <a:t>naklona</a:t>
              </a:r>
              <a:r>
                <a:rPr lang="en-US" altLang="en-US" sz="1800" dirty="0"/>
                <a:t> </a:t>
              </a:r>
              <a:r>
                <a:rPr lang="en-US" altLang="en-US" sz="1800" dirty="0" err="1"/>
                <a:t>regresije</a:t>
              </a:r>
              <a:br>
                <a:rPr lang="en-US" altLang="en-US" sz="1800" dirty="0"/>
              </a:br>
              <a:endParaRPr lang="en-US" altLang="en-US" sz="1800" baseline="-25000" dirty="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400" y="2488"/>
              <a:ext cx="48" cy="2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3408" y="2344"/>
              <a:ext cx="144" cy="4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672" y="1672"/>
              <a:ext cx="1104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 err="1"/>
                <a:t>Ocenjena</a:t>
              </a:r>
              <a:r>
                <a:rPr lang="en-US" altLang="en-US" sz="1800" dirty="0"/>
                <a:t> (</a:t>
              </a:r>
              <a:r>
                <a:rPr lang="en-US" altLang="en-US" sz="1800" dirty="0" err="1"/>
                <a:t>ali</a:t>
              </a:r>
              <a:r>
                <a:rPr lang="en-US" altLang="en-US" sz="1800" dirty="0"/>
                <a:t> </a:t>
              </a:r>
              <a:r>
                <a:rPr lang="en-US" altLang="en-US" sz="1800" dirty="0" err="1"/>
                <a:t>napovedana</a:t>
              </a:r>
              <a:r>
                <a:rPr lang="en-US" altLang="en-US" sz="1800" dirty="0"/>
                <a:t>) </a:t>
              </a:r>
              <a:r>
                <a:rPr lang="en-US" altLang="en-US" sz="1800" dirty="0" err="1"/>
                <a:t>vrednost</a:t>
              </a:r>
              <a:r>
                <a:rPr lang="en-US" altLang="en-US" sz="1800" dirty="0"/>
                <a:t> Y za </a:t>
              </a:r>
              <a:r>
                <a:rPr lang="en-US" altLang="en-US" sz="1800" dirty="0" err="1"/>
                <a:t>opazovanje</a:t>
              </a:r>
              <a:r>
                <a:rPr lang="en-US" altLang="en-US" sz="1800" dirty="0"/>
                <a:t> </a:t>
              </a:r>
              <a:r>
                <a:rPr lang="en-US" altLang="en-US" sz="1800" dirty="0" err="1"/>
                <a:t>i</a:t>
              </a:r>
              <a:endParaRPr lang="en-US" altLang="en-US" sz="1800" baseline="-25000" dirty="0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344" y="2488"/>
              <a:ext cx="288" cy="2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176" y="2584"/>
              <a:ext cx="1104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 err="1"/>
                <a:t>Vrednost</a:t>
              </a:r>
              <a:r>
                <a:rPr lang="en-US" altLang="en-US" sz="1800" dirty="0"/>
                <a:t> X za </a:t>
              </a:r>
              <a:r>
                <a:rPr lang="en-US" altLang="en-US" sz="1800" dirty="0" err="1"/>
                <a:t>opazovanje</a:t>
              </a:r>
              <a:r>
                <a:rPr lang="en-US" altLang="en-US" sz="1800" dirty="0"/>
                <a:t> </a:t>
              </a:r>
              <a:r>
                <a:rPr lang="en-US" altLang="en-US" sz="1800" dirty="0" err="1"/>
                <a:t>i</a:t>
              </a:r>
              <a:endParaRPr lang="en-US" altLang="en-US" sz="1800" dirty="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3840" y="2824"/>
              <a:ext cx="336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  <p:pic>
        <p:nvPicPr>
          <p:cNvPr id="2" name="Slika 1">
            <a:extLst>
              <a:ext uri="{FF2B5EF4-FFF2-40B4-BE49-F238E27FC236}">
                <a16:creationId xmlns:a16="http://schemas.microsoft.com/office/drawing/2014/main" id="{3A23430D-75D6-4DAC-1B90-1BA428A85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ADCF502-3BA9-FE7E-F5AE-3F4D53D12310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oljeZBesedilom 1">
            <a:extLst>
              <a:ext uri="{FF2B5EF4-FFF2-40B4-BE49-F238E27FC236}">
                <a16:creationId xmlns:a16="http://schemas.microsoft.com/office/drawing/2014/main" id="{B28B5B3D-C494-87CC-884B-4B0335295DEC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15251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Metoda najmanjših kvadratov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>
                <a:solidFill>
                  <a:srgbClr val="7F7F7F"/>
                </a:solidFill>
              </a:rPr>
              <a:t>Vir: Vir: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898754" y="1809028"/>
            <a:ext cx="8077200" cy="4532313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2700" dirty="0"/>
              <a:t>b</a:t>
            </a:r>
            <a:r>
              <a:rPr lang="en-US" altLang="en-US" sz="2700" baseline="-25000" dirty="0"/>
              <a:t>0</a:t>
            </a:r>
            <a:r>
              <a:rPr lang="en-US" altLang="en-US" sz="2700" dirty="0"/>
              <a:t> in b</a:t>
            </a:r>
            <a:r>
              <a:rPr lang="en-US" altLang="en-US" sz="2700" baseline="-25000" dirty="0"/>
              <a:t>1</a:t>
            </a:r>
            <a:r>
              <a:rPr lang="en-US" altLang="en-US" sz="2700" dirty="0"/>
              <a:t> dobimo z iskanjem vrednosti, ki </a:t>
            </a:r>
            <a:r>
              <a:rPr lang="en-US" altLang="en-US" sz="2700" dirty="0">
                <a:solidFill>
                  <a:srgbClr val="1065AB"/>
                </a:solidFill>
              </a:rPr>
              <a:t>zmanjšujejo vsoto kvadratnih razlik </a:t>
            </a:r>
            <a:r>
              <a:rPr lang="en-US" altLang="en-US" sz="2700" dirty="0"/>
              <a:t>med Y in Y :</a:t>
            </a:r>
            <a:endParaRPr lang="en-US" altLang="en-US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1932885" y="3861387"/>
          <a:ext cx="800893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100" imgH="266700" progId="Equation.3">
                  <p:embed/>
                </p:oleObj>
              </mc:Choice>
              <mc:Fallback>
                <p:oleObj name="Equation" r:id="rId2" imgW="2705100" imgH="266700" progId="Equation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885" y="3861387"/>
                        <a:ext cx="8008938" cy="78581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  <a:alpha val="46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5FD1B1EB-F61D-63D3-C065-FE5CA3F79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E93AEFF-EDC1-F906-0227-694C65DFB4DE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E54752F4-F70B-7831-EB81-398721D97309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43062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Razlaga </a:t>
            </a:r>
            <a:br>
              <a:rPr lang="en-US" altLang="en-US" dirty="0"/>
            </a:br>
            <a:r>
              <a:rPr lang="en-US" altLang="en-US" dirty="0"/>
              <a:t>Naklon in presečišče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8666" y="1902117"/>
                <a:ext cx="8732538" cy="4575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r>
                  <a:rPr lang="en-US" altLang="en-US" sz="2000" dirty="0"/>
                  <a:t>b</a:t>
                </a:r>
                <a:r>
                  <a:rPr lang="en-US" altLang="en-US" sz="2000" baseline="-25000" dirty="0"/>
                  <a:t>1</a:t>
                </a:r>
                <a:r>
                  <a:rPr lang="en-US" altLang="en-US" sz="2000" dirty="0"/>
                  <a:t> je ocenjena sprememba povprečne vrednosti Y zaradi povečanja X za eno enoto</a:t>
                </a:r>
                <a:endParaRPr lang="sl-SI" altLang="en-US" sz="200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sl-SI" altLang="en-US" sz="2000" dirty="0"/>
              </a:p>
              <a:p>
                <a:endParaRPr lang="hr-HR" sz="2000" dirty="0"/>
              </a:p>
              <a:p>
                <a:r>
                  <a:rPr lang="hr-HR" sz="2000" dirty="0"/>
                  <a:t>Alternativna enačba za izračun :</a:t>
                </a:r>
              </a:p>
              <a:p>
                <a:r>
                  <a:rPr lang="hr-HR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subHide m:val="on"/>
                                          <m:supHide m:val="on"/>
                                          <m:ctrlP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hr-HR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hr-HR" sz="200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r>
                  <a:rPr lang="en-US" altLang="en-US" sz="2000" dirty="0"/>
                  <a:t>b</a:t>
                </a:r>
                <a:r>
                  <a:rPr lang="en-US" altLang="en-US" sz="2000" baseline="-25000" dirty="0"/>
                  <a:t>0</a:t>
                </a:r>
                <a:r>
                  <a:rPr lang="en-US" altLang="en-US" sz="2000" dirty="0"/>
                  <a:t> je ocenjena srednja vrednost Y, kadar je vrednost X enaka nič</a:t>
                </a:r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endParaRPr lang="sl-SI" altLang="en-US" sz="105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l-SI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altLang="en-US" sz="100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endParaRPr lang="en-US" altLang="en-US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6" y="1902117"/>
                <a:ext cx="8732538" cy="4575933"/>
              </a:xfrm>
              <a:prstGeom prst="rect">
                <a:avLst/>
              </a:prstGeom>
              <a:blipFill>
                <a:blip r:embed="rId2"/>
                <a:stretch>
                  <a:fillRect l="-768" t="-399" r="-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Slika 1">
            <a:extLst>
              <a:ext uri="{FF2B5EF4-FFF2-40B4-BE49-F238E27FC236}">
                <a16:creationId xmlns:a16="http://schemas.microsoft.com/office/drawing/2014/main" id="{C1659430-B90F-202F-FCB8-E2D308D5D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2CE5577-4419-CFBF-FCA3-8264B7AFC6E4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BD87E5D7-C361-08C8-0B32-CD3505A28CB2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4626835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e39e5a21f07b79f5f02b47bb518c103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b4e78d507071451a3820eedd449fec3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purl.org/dc/dcmitype/"/>
    <ds:schemaRef ds:uri="http://purl.org/dc/elements/1.1/"/>
    <ds:schemaRef ds:uri="http://schemas.microsoft.com/office/2006/documentManagement/types"/>
    <ds:schemaRef ds:uri="a92fe6ce-cc5e-4661-b3e6-d9d5535f70b5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9bddfac-6dc9-4958-8f35-4d0da3af229b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9776952-4B5C-4F1C-95FA-441998BCA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3470</Words>
  <Application>Microsoft Office PowerPoint</Application>
  <PresentationFormat>Panoramiczny</PresentationFormat>
  <Paragraphs>210</Paragraphs>
  <Slides>21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30" baseType="lpstr">
      <vt:lpstr>Arial</vt:lpstr>
      <vt:lpstr>Calibri</vt:lpstr>
      <vt:lpstr>Cambria Math</vt:lpstr>
      <vt:lpstr>Symbol</vt:lpstr>
      <vt:lpstr>Tahoma</vt:lpstr>
      <vt:lpstr>Wingdings</vt:lpstr>
      <vt:lpstr>Motyw pakietu Office</vt:lpstr>
      <vt:lpstr>1_Motyw pakietu Office</vt:lpstr>
      <vt:lpstr>Equation</vt:lpstr>
      <vt:lpstr>Statistične metode za analizo logističnih podatkov</vt:lpstr>
      <vt:lpstr>Uvod v  Regresijska analiza</vt:lpstr>
      <vt:lpstr>Korelacija proti regresiji</vt:lpstr>
      <vt:lpstr>Uvod v  Regresijska analiza</vt:lpstr>
      <vt:lpstr>Enostavni linearni regresijski model</vt:lpstr>
      <vt:lpstr>Enostavna linearna regresija  Model</vt:lpstr>
      <vt:lpstr>Enostavna enačba linearne regresije (napovedna črta)</vt:lpstr>
      <vt:lpstr>Metoda najmanjših kvadratov</vt:lpstr>
      <vt:lpstr>Razlaga  Naklon in presečišče</vt:lpstr>
      <vt:lpstr>Enostavna linearna regresija  Primer</vt:lpstr>
      <vt:lpstr>Enostavna linearna regresija  Primer</vt:lpstr>
      <vt:lpstr>Enostavna linearna regresija  Primer</vt:lpstr>
      <vt:lpstr>Večkratni regresijski model</vt:lpstr>
      <vt:lpstr>Regresijski model in regresijska enačba</vt:lpstr>
      <vt:lpstr>Ocenjena enačba multiple regresije</vt:lpstr>
      <vt:lpstr>Enostavna večkratna regresija  Primer</vt:lpstr>
      <vt:lpstr>Enostavna večkratna regresija  Primer</vt:lpstr>
      <vt:lpstr>Prezentacja programu PowerPoint</vt:lpstr>
      <vt:lpstr>Prezentacja programu PowerPoint</vt:lpstr>
      <vt:lpstr>Avtorji: Sanja Bojić Kristijan Brglez Maja Fošner Roman Gumzej Rebeka Kovačič Lukman Benjamin Marcen Marinko Maslarić Boško Matović Dejan Mirčetić  Končna verzija: Junij 2025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docId:ECE1B5E8501C4AA6E8D57DE6DF8856A2</cp:keywords>
  <cp:lastModifiedBy>KRS</cp:lastModifiedBy>
  <cp:revision>57</cp:revision>
  <dcterms:created xsi:type="dcterms:W3CDTF">2023-07-06T12:09:08Z</dcterms:created>
  <dcterms:modified xsi:type="dcterms:W3CDTF">2025-10-28T11:45:49Z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