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336" r:id="rId31"/>
    <p:sldId id="26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Kontrola lanca snabdevanja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en-US"/>
            <a:t>Analiza podataka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en-US"/>
            <a:t>Predviđanje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en-US"/>
            <a:t>Nadgledanje performansi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en-US"/>
            <a:t>Korektivne intervencije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Određene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/>
            <a:t>Merljiv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/>
            <a:t>Ostvariv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Vremenski ograničen</a:t>
          </a:r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Relevantne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Određen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/>
            <a:t>Merljiv</a:t>
          </a:r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/>
            <a:t>Ostvariv</a:t>
          </a:r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/>
            <a:t>Vremenski ograničen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Relevantan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Kontrola lanca snabdevanja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Analiza podataka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Predviđanje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Nadgledanje performansi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Korektivne intervencije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Određene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Merljiv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Ostvariv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Vremenski ograničen</a:t>
          </a:r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Relevantne</a:t>
          </a:r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Određen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Merljiv</a:t>
          </a:r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Ostvariv</a:t>
          </a:r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Vremenski ograničen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Relevantan</a:t>
          </a:r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0DE4D-553D-5931-82D6-E161E256EE58}"/>
              </a:ext>
            </a:extLst>
          </p:cNvPr>
          <p:cNvSpPr txBox="1"/>
          <p:nvPr userDrawn="1"/>
        </p:nvSpPr>
        <p:spPr>
          <a:xfrm>
            <a:off x="8304361" y="6228532"/>
            <a:ext cx="312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3693C5-01FE-5C2A-59FA-4C4EEF65EF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Kontroling u upravljanju lancem snabdevanja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Napredna upotreba tabele za analizu logističkih podataka</a:t>
            </a:r>
            <a:endParaRPr lang="pl-PL" b="1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58DA59F-98FF-C5B7-FDAD-CB893BC343A2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DDE5C9AE-B910-63F1-2462-3D0B89C761C4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9C5298C0-F69B-9E2E-2F1F-978AC03BA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pokazatelji</a:t>
            </a:r>
            <a:r>
              <a:rPr lang="en-US" dirty="0"/>
              <a:t> </a:t>
            </a:r>
            <a:r>
              <a:rPr lang="en-US" dirty="0" err="1"/>
              <a:t>učinka</a:t>
            </a:r>
            <a:r>
              <a:rPr lang="en-US" dirty="0"/>
              <a:t> (KPI) –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nefinansijski</a:t>
            </a:r>
            <a:r>
              <a:rPr lang="en-US" dirty="0"/>
              <a:t> </a:t>
            </a:r>
            <a:r>
              <a:rPr lang="en-US" dirty="0" err="1"/>
              <a:t>indikatori</a:t>
            </a:r>
            <a:r>
              <a:rPr lang="en-US" dirty="0"/>
              <a:t> koji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mere u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6170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395896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Stub </a:t>
            </a:r>
            <a:r>
              <a:rPr lang="en-US" sz="3200" dirty="0" err="1"/>
              <a:t>lanca</a:t>
            </a:r>
            <a:r>
              <a:rPr lang="en-US" sz="3200" dirty="0"/>
              <a:t> </a:t>
            </a:r>
            <a:r>
              <a:rPr lang="en-US" sz="3200" dirty="0" err="1"/>
              <a:t>snabdevanja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Stub </a:t>
            </a:r>
            <a:r>
              <a:rPr lang="en-US" sz="3200" dirty="0" err="1"/>
              <a:t>partnerskih</a:t>
            </a:r>
            <a:r>
              <a:rPr lang="en-US" sz="3200" dirty="0"/>
              <a:t> </a:t>
            </a:r>
            <a:r>
              <a:rPr lang="en-US" sz="3200" dirty="0" err="1"/>
              <a:t>odnosa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 err="1"/>
              <a:t>Pojedinačni</a:t>
            </a:r>
            <a:r>
              <a:rPr lang="en-US" sz="3200" dirty="0"/>
              <a:t> </a:t>
            </a:r>
            <a:r>
              <a:rPr lang="en-US" sz="3200" dirty="0" err="1"/>
              <a:t>ekonomski</a:t>
            </a:r>
            <a:r>
              <a:rPr lang="en-US" sz="3200" dirty="0"/>
              <a:t> </a:t>
            </a:r>
            <a:r>
              <a:rPr lang="en-US" sz="3200" dirty="0" err="1"/>
              <a:t>subjekt</a:t>
            </a:r>
            <a:r>
              <a:rPr lang="en-US" sz="3200" dirty="0"/>
              <a:t> u </a:t>
            </a:r>
            <a:r>
              <a:rPr lang="en-US" sz="3200" dirty="0" err="1"/>
              <a:t>stubu</a:t>
            </a:r>
            <a:r>
              <a:rPr lang="en-US" sz="3200" dirty="0"/>
              <a:t> </a:t>
            </a:r>
            <a:r>
              <a:rPr lang="en-US" sz="3200" dirty="0" err="1"/>
              <a:t>lanca</a:t>
            </a:r>
            <a:r>
              <a:rPr lang="en-US" sz="3200" dirty="0"/>
              <a:t> </a:t>
            </a:r>
            <a:r>
              <a:rPr lang="en-US" sz="3200" dirty="0" err="1"/>
              <a:t>snabdevanja</a:t>
            </a:r>
            <a:r>
              <a:rPr lang="pl-PL" sz="3200" dirty="0"/>
              <a:t>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93991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OTIF (On-Time In-Full) – meri </a:t>
                </a:r>
                <a:r>
                  <a:rPr lang="en-US" sz="1800" dirty="0" err="1"/>
                  <a:t>procenat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narudžbi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isporučenih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kupcu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vreme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potpunosti</a:t>
                </a:r>
                <a:r>
                  <a:rPr lang="en-US" sz="1800" dirty="0"/>
                  <a:t>, u </a:t>
                </a:r>
                <a:r>
                  <a:rPr lang="en-US" sz="1800" dirty="0" err="1"/>
                  <a:t>skladu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njihovim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specifikacijama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𝑛𝑎𝑙𝑜𝑔𝑎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𝑖𝑠𝑝𝑜𝑟𝑢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𝑒𝑛𝑖h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𝑣𝑟𝑒𝑚𝑒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𝑝𝑢𝑛𝑜𝑗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𝑘𝑜𝑙𝑖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𝑖𝑛𝑖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𝑛𝑎𝑙𝑜𝑔𝑎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  <a:blipFill>
                <a:blip r:embed="rId2"/>
                <a:stretch>
                  <a:fillRect l="-589" t="-1401" r="-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861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 nivo implementacije OTIF-a ukazuje na efikasnost upravljanja zalihama, planiranje proizvodnje, upravljanje vremenom transporta i tačnost u procesu prihvatanja naloga.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/>
                  <a:t>vreme obrade porudžbine LT (Lead Time, Order Fulfillment Time) – meri vreme od prihvatanja porudžbine do njene isporuke kupcu</a:t>
                </a:r>
                <a:r>
                  <a:rPr lang="pl-PL" sz="1800"/>
                  <a:t>;</a:t>
                </a:r>
                <a:endParaRPr lang="pl-PL" sz="1800" dirty="0"/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𝐷𝑎𝑡𝑢𝑚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𝑖𝑠𝑝𝑜𝑟𝑢𝑘𝑒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𝐷𝑎𝑡𝑢𝑚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𝑝𝑟𝑖h𝑣𝑎𝑡𝑎𝑛𝑗𝑎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𝑛𝑎𝑙𝑜𝑔𝑎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 isporuke uključuje: 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 pripreme porudžbine;
vreme proizvodnje;
Vreme isporuke.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Ključni pokazatelji učinka (KPI) u SCM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bs-Latn-BA" sz="1800" dirty="0"/>
              <a:t>Nivo usluge kupcima </a:t>
            </a:r>
            <a:r>
              <a:rPr lang="en-US" sz="1800" dirty="0"/>
              <a:t>– meri </a:t>
            </a:r>
            <a:r>
              <a:rPr lang="en-US" sz="1800" dirty="0" err="1"/>
              <a:t>sposobnost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r>
              <a:rPr lang="en-US" sz="1800" dirty="0"/>
              <a:t> da </a:t>
            </a:r>
            <a:r>
              <a:rPr lang="en-US" sz="1800" dirty="0" err="1"/>
              <a:t>zadovolji</a:t>
            </a:r>
            <a:r>
              <a:rPr lang="en-US" sz="1800" dirty="0"/>
              <a:t> </a:t>
            </a:r>
            <a:r>
              <a:rPr lang="en-US" sz="1800" dirty="0" err="1"/>
              <a:t>zahteve</a:t>
            </a:r>
            <a:r>
              <a:rPr lang="en-US" sz="1800" dirty="0"/>
              <a:t> </a:t>
            </a:r>
            <a:r>
              <a:rPr lang="en-US" sz="1800" dirty="0" err="1"/>
              <a:t>kupaca</a:t>
            </a:r>
            <a:r>
              <a:rPr lang="en-US" sz="1800" dirty="0"/>
              <a:t>, </a:t>
            </a:r>
            <a:r>
              <a:rPr lang="en-US" sz="1800" dirty="0" err="1"/>
              <a:t>često</a:t>
            </a:r>
            <a:r>
              <a:rPr lang="en-US" sz="1800" dirty="0"/>
              <a:t> </a:t>
            </a:r>
            <a:r>
              <a:rPr lang="en-US" sz="1800" dirty="0" err="1"/>
              <a:t>definisan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procenat</a:t>
            </a:r>
            <a:r>
              <a:rPr lang="en-US" sz="1800" dirty="0"/>
              <a:t> </a:t>
            </a:r>
            <a:r>
              <a:rPr lang="en-US" sz="1800" dirty="0" err="1"/>
              <a:t>naloga</a:t>
            </a:r>
            <a:r>
              <a:rPr lang="en-US" sz="1800" dirty="0"/>
              <a:t> </a:t>
            </a:r>
            <a:r>
              <a:rPr lang="en-US" sz="1800" dirty="0" err="1"/>
              <a:t>ispunjenih</a:t>
            </a:r>
            <a:r>
              <a:rPr lang="en-US" sz="1800" dirty="0"/>
              <a:t> bez </a:t>
            </a:r>
            <a:r>
              <a:rPr lang="en-US" sz="1800" dirty="0" err="1"/>
              <a:t>grešaka</a:t>
            </a:r>
            <a:r>
              <a:rPr lang="pl-PL" sz="1800" dirty="0"/>
              <a:t>;</a:t>
            </a:r>
          </a:p>
          <a:p>
            <a:pPr algn="just"/>
            <a:r>
              <a:rPr lang="bs-Latn-BA" sz="1800" dirty="0"/>
              <a:t>Nivo usluge kupcima</a:t>
            </a:r>
            <a:r>
              <a:rPr lang="en-US" sz="1800" dirty="0"/>
              <a:t>(CSL) </a:t>
            </a:r>
            <a:r>
              <a:rPr lang="it-IT" sz="1800" dirty="0"/>
              <a:t>sa stanovišta jednog asortimana proizvoda može se smatrati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Probabilistički</a:t>
            </a:r>
            <a:r>
              <a:rPr lang="bs-Latn-BA" sz="1400" dirty="0">
                <a:solidFill>
                  <a:srgbClr val="1065AB"/>
                </a:solidFill>
              </a:rPr>
              <a:t> </a:t>
            </a:r>
            <a:r>
              <a:rPr lang="en-US" sz="1400" dirty="0"/>
              <a:t>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verovatnoća</a:t>
            </a:r>
            <a:r>
              <a:rPr lang="en-US" sz="1400" dirty="0"/>
              <a:t> da </a:t>
            </a:r>
            <a:r>
              <a:rPr lang="en-US" sz="1400" dirty="0" err="1"/>
              <a:t>nema</a:t>
            </a:r>
            <a:r>
              <a:rPr lang="en-US" sz="1400" dirty="0"/>
              <a:t> </a:t>
            </a:r>
            <a:r>
              <a:rPr lang="en-US" sz="1400" dirty="0" err="1"/>
              <a:t>nestašice</a:t>
            </a:r>
            <a:r>
              <a:rPr lang="en-US" sz="1400" dirty="0"/>
              <a:t> </a:t>
            </a:r>
            <a:r>
              <a:rPr lang="en-US" sz="1400" dirty="0" err="1"/>
              <a:t>javlja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lageru</a:t>
            </a:r>
            <a:r>
              <a:rPr lang="en-US" sz="1400" dirty="0"/>
              <a:t> u </a:t>
            </a:r>
            <a:r>
              <a:rPr lang="en-US" sz="1400" dirty="0" err="1"/>
              <a:t>datom</a:t>
            </a:r>
            <a:r>
              <a:rPr lang="en-US" sz="1400" dirty="0"/>
              <a:t> </a:t>
            </a:r>
            <a:r>
              <a:rPr lang="en-US" sz="1400" dirty="0" err="1"/>
              <a:t>ciklusu</a:t>
            </a:r>
            <a:r>
              <a:rPr lang="en-US" sz="1400" dirty="0"/>
              <a:t> </a:t>
            </a:r>
            <a:r>
              <a:rPr lang="en-US" sz="1400" dirty="0" err="1"/>
              <a:t>dopunjavanja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Kvantitativno</a:t>
            </a:r>
            <a:r>
              <a:rPr lang="en-US" sz="1400" dirty="0"/>
              <a:t> 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stepen</a:t>
            </a:r>
            <a:r>
              <a:rPr lang="en-US" sz="1400" dirty="0"/>
              <a:t> </a:t>
            </a:r>
            <a:r>
              <a:rPr lang="en-US" sz="1400" dirty="0" err="1"/>
              <a:t>kvantitativnog</a:t>
            </a:r>
            <a:r>
              <a:rPr lang="en-US" sz="1400" dirty="0"/>
              <a:t> </a:t>
            </a:r>
            <a:r>
              <a:rPr lang="en-US" sz="1400" dirty="0" err="1"/>
              <a:t>ispunjenja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(DFR).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16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verovatnoće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servis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izračunati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/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100%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Gde
PSL – probabilistički nivo usluge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ciklusa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dopunjavanja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tokom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ispitivanog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
LDN –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ciklusa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dopunjavanja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zabeležene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nestašice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tokom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ispitivanog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bs-Latn-BA" sz="1800" dirty="0"/>
              <a:t>Nivo usluge kupcima </a:t>
            </a:r>
            <a:r>
              <a:rPr lang="en-US" sz="1800" dirty="0"/>
              <a:t>– meri </a:t>
            </a:r>
            <a:r>
              <a:rPr lang="en-US" sz="1800" dirty="0" err="1"/>
              <a:t>sposobnost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r>
              <a:rPr lang="en-US" sz="1800" dirty="0"/>
              <a:t> da </a:t>
            </a:r>
            <a:r>
              <a:rPr lang="en-US" sz="1800" dirty="0" err="1"/>
              <a:t>zadovolji</a:t>
            </a:r>
            <a:r>
              <a:rPr lang="en-US" sz="1800" dirty="0"/>
              <a:t> </a:t>
            </a:r>
            <a:r>
              <a:rPr lang="en-US" sz="1800" dirty="0" err="1"/>
              <a:t>zahteve</a:t>
            </a:r>
            <a:r>
              <a:rPr lang="en-US" sz="1800" dirty="0"/>
              <a:t> </a:t>
            </a:r>
            <a:r>
              <a:rPr lang="en-US" sz="1800" dirty="0" err="1"/>
              <a:t>kupaca</a:t>
            </a:r>
            <a:r>
              <a:rPr lang="en-US" sz="1800" dirty="0"/>
              <a:t>, </a:t>
            </a:r>
            <a:r>
              <a:rPr lang="en-US" sz="1800" dirty="0" err="1"/>
              <a:t>često</a:t>
            </a:r>
            <a:r>
              <a:rPr lang="en-US" sz="1800" dirty="0"/>
              <a:t> </a:t>
            </a:r>
            <a:r>
              <a:rPr lang="en-US" sz="1800" dirty="0" err="1"/>
              <a:t>definisan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procenat</a:t>
            </a:r>
            <a:r>
              <a:rPr lang="en-US" sz="1800" dirty="0"/>
              <a:t> </a:t>
            </a:r>
            <a:r>
              <a:rPr lang="en-US" sz="1800" dirty="0" err="1"/>
              <a:t>naloga</a:t>
            </a:r>
            <a:r>
              <a:rPr lang="en-US" sz="1800" dirty="0"/>
              <a:t> </a:t>
            </a:r>
            <a:r>
              <a:rPr lang="en-US" sz="1800" dirty="0" err="1"/>
              <a:t>ispunjenih</a:t>
            </a:r>
            <a:r>
              <a:rPr lang="en-US" sz="1800" dirty="0"/>
              <a:t> bez </a:t>
            </a:r>
            <a:r>
              <a:rPr lang="en-US" sz="1800" dirty="0" err="1"/>
              <a:t>grešaka</a:t>
            </a:r>
            <a:r>
              <a:rPr lang="pl-PL" sz="1800" dirty="0"/>
              <a:t>;</a:t>
            </a:r>
          </a:p>
          <a:p>
            <a:pPr algn="just"/>
            <a:r>
              <a:rPr lang="bs-Latn-BA" sz="1800" dirty="0"/>
              <a:t>Nivo usluge kupcima </a:t>
            </a:r>
            <a:r>
              <a:rPr lang="en-US" sz="1800" dirty="0"/>
              <a:t>(CSL) </a:t>
            </a:r>
            <a:r>
              <a:rPr lang="it-IT" sz="1800" dirty="0"/>
              <a:t>sa stanovišta jednog asortimana proizvoda može se smatrati</a:t>
            </a:r>
            <a:r>
              <a:rPr lang="en-US" sz="1800" dirty="0"/>
              <a:t>: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probabilistički</a:t>
            </a:r>
            <a:r>
              <a:rPr lang="en-US" sz="1400" dirty="0"/>
              <a:t> 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verovatnoća</a:t>
            </a:r>
            <a:r>
              <a:rPr lang="en-US" sz="1400" dirty="0"/>
              <a:t> da </a:t>
            </a:r>
            <a:r>
              <a:rPr lang="en-US" sz="1400" dirty="0" err="1"/>
              <a:t>nema</a:t>
            </a:r>
            <a:r>
              <a:rPr lang="en-US" sz="1400" dirty="0"/>
              <a:t> </a:t>
            </a:r>
            <a:r>
              <a:rPr lang="en-US" sz="1400" dirty="0" err="1"/>
              <a:t>nestašice</a:t>
            </a:r>
            <a:r>
              <a:rPr lang="en-US" sz="1400" dirty="0"/>
              <a:t> </a:t>
            </a:r>
            <a:r>
              <a:rPr lang="en-US" sz="1400" dirty="0" err="1"/>
              <a:t>javlja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lageru</a:t>
            </a:r>
            <a:r>
              <a:rPr lang="en-US" sz="1400" dirty="0"/>
              <a:t> u </a:t>
            </a:r>
            <a:r>
              <a:rPr lang="en-US" sz="1400" dirty="0" err="1"/>
              <a:t>datom</a:t>
            </a:r>
            <a:r>
              <a:rPr lang="en-US" sz="1400" dirty="0"/>
              <a:t> </a:t>
            </a:r>
            <a:r>
              <a:rPr lang="en-US" sz="1400" dirty="0" err="1"/>
              <a:t>ciklusu</a:t>
            </a:r>
            <a:r>
              <a:rPr lang="en-US" sz="1400" dirty="0"/>
              <a:t> </a:t>
            </a:r>
            <a:r>
              <a:rPr lang="en-US" sz="1400" dirty="0" err="1"/>
              <a:t>dopunjavanja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 err="1">
                <a:solidFill>
                  <a:srgbClr val="1065AB"/>
                </a:solidFill>
              </a:rPr>
              <a:t>Kvantitativno</a:t>
            </a:r>
            <a:r>
              <a:rPr lang="en-US" sz="1400" dirty="0"/>
              <a:t>–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stepen</a:t>
            </a:r>
            <a:r>
              <a:rPr lang="en-US" sz="1400" dirty="0"/>
              <a:t> </a:t>
            </a:r>
            <a:r>
              <a:rPr lang="en-US" sz="1400" dirty="0" err="1"/>
              <a:t>kvantitativnog</a:t>
            </a:r>
            <a:r>
              <a:rPr lang="en-US" sz="1400" dirty="0"/>
              <a:t> </a:t>
            </a:r>
            <a:r>
              <a:rPr lang="en-US" sz="1400" dirty="0" err="1"/>
              <a:t>ispunjenja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</a:t>
            </a:r>
            <a:r>
              <a:rPr lang="pl-PL" sz="1400" dirty="0"/>
              <a:t>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Stopa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popunjavanja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izračunati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pomoću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Gde
DFR – stopa popunjenosti potražnje,
PR – potražnja, ukupan broj naručenih jedinica,
NB – broj nedostataka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err="1"/>
                  <a:t>stopa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dostupnosti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zaliha</a:t>
                </a:r>
                <a:r>
                  <a:rPr lang="en-US" sz="1800" dirty="0"/>
                  <a:t> (IA) – </a:t>
                </a:r>
                <a:r>
                  <a:rPr lang="en-US" sz="1800" dirty="0" err="1"/>
                  <a:t>procenat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vremena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kojem</a:t>
                </a:r>
                <a:r>
                  <a:rPr lang="en-US" sz="1800" dirty="0"/>
                  <a:t> je </a:t>
                </a:r>
                <a:r>
                  <a:rPr lang="en-US" sz="1800" dirty="0" err="1"/>
                  <a:t>inventar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dostupan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kupcima</a:t>
                </a:r>
                <a:r>
                  <a:rPr lang="en-US" sz="1800" dirty="0"/>
                  <a:t> bez </a:t>
                </a:r>
                <a:r>
                  <a:rPr lang="en-US" sz="1800" dirty="0" err="1"/>
                  <a:t>odlaganja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𝑑𝑎𝑛𝑎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𝑘𝑜𝑗𝑖𝑚𝑎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𝑗𝑒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𝑖𝑛𝑣𝑒𝑛𝑡𝑎𝑟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𝑏𝑖𝑜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𝑑𝑜𝑠𝑡𝑢𝑝𝑎𝑛</m:t>
                            </m:r>
                          </m:num>
                          <m:den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𝑑𝑎𝑛𝑎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𝑝𝑒𝑟𝑖𝑜𝑑𝑢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pl-PL" sz="1800" dirty="0"/>
                  <a:t>o</a:t>
                </a:r>
                <a:r>
                  <a:rPr lang="en-US" sz="1800" dirty="0"/>
                  <a:t>r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𝑑𝑜𝑠𝑡𝑢𝑝𝑛𝑎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𝑘𝑜𝑙𝑖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𝑧𝑎𝑙𝑖h𝑎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ž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𝑒𝑙𝑗𝑒𝑛𝑎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𝑘𝑜𝑙𝑖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𝑖𝑛𝑣𝑒𝑛𝑡𝑎𝑟𝑎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meri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procenat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slučajeva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dostupan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trenutno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ispunjenje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potražnju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u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određenom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err="1"/>
                  <a:t>odnos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prometa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zaliha</a:t>
                </a:r>
                <a:r>
                  <a:rPr lang="en-US" sz="1800" dirty="0"/>
                  <a:t> (IT) – meri </a:t>
                </a:r>
                <a:r>
                  <a:rPr lang="en-US" sz="1800" dirty="0" err="1"/>
                  <a:t>koliko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često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kompanija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koristi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zamenjuje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zalihe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datom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periodu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pokazuje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koliko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efikasno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organizacija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upravlja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svojim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resursima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reaguje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potražnju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tržišta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𝑇𝑟𝑜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𝑘𝑜𝑣𝑖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𝑝𝑟𝑜𝑑𝑎𝑡𝑒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𝑟𝑜𝑏𝑒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𝑃𝑟𝑜𝑠𝑒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𝑛𝑖𝑣𝑜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𝑧𝑎𝑙𝑖h𝑎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Previsok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ukazivati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nestašice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Prenizak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značiti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prekomerne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prodaju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Stopa </a:t>
                </a:r>
                <a:r>
                  <a:rPr lang="en-US" sz="1800" dirty="0" err="1"/>
                  <a:t>povrata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RoR</a:t>
                </a:r>
                <a:r>
                  <a:rPr lang="en-US" sz="1800" dirty="0"/>
                  <a:t>) – </a:t>
                </a:r>
                <a:r>
                  <a:rPr lang="en-US" sz="1800" dirty="0" err="1"/>
                  <a:t>procenat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proizvoda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vraćenih</a:t>
                </a:r>
                <a:r>
                  <a:rPr lang="en-US" sz="1800" dirty="0"/>
                  <a:t> od </a:t>
                </a:r>
                <a:r>
                  <a:rPr lang="en-US" sz="1800" dirty="0" err="1"/>
                  <a:t>strane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kupaca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odnosu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ukupan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broj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prodatih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proizvoda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𝑣𝑟𝑎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𝑒𝑛𝑖h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𝑗𝑒𝑑𝑖𝑛𝑖𝑐𝑎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𝑝𝑟𝑜𝑑𝑎𝑡𝑖h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𝑗𝑒𝑑𝑖𝑛𝑖𝑐𝑎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stopa prinosa može ukazivati na probleme sa kvalitetom proizvoda, neslaganja u opisima ili nepravilno ispunjavanje očekivanja kupaca, što negativno utiče na njihovo zadovoljstvo.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pokazatelji učinka (KPI) u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 err="1"/>
                  <a:t>indeks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performansi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dobavljača</a:t>
                </a:r>
                <a:r>
                  <a:rPr lang="en-US" sz="1800" dirty="0"/>
                  <a:t> (SPI) – </a:t>
                </a:r>
                <a:r>
                  <a:rPr lang="en-US" sz="1800" dirty="0" err="1"/>
                  <a:t>procena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praćenje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performansi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dobavljača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lancu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snabdevanja</a:t>
                </a:r>
                <a:r>
                  <a:rPr lang="en-US" sz="1800" dirty="0"/>
                  <a:t>; </a:t>
                </a:r>
                <a:r>
                  <a:rPr lang="en-US" sz="1800" dirty="0" err="1"/>
                  <a:t>odrediti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koliko</a:t>
                </a:r>
                <a:r>
                  <a:rPr lang="en-US" sz="1800" dirty="0"/>
                  <a:t> dobro </a:t>
                </a:r>
                <a:r>
                  <a:rPr lang="en-US" sz="1800" dirty="0" err="1"/>
                  <a:t>dobavljači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ispunjavaju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utvrđene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kriterijume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kao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što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kvalitet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isporučenih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proizvoda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vreme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isporuke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ili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sposobnost</a:t>
                </a:r>
                <a:r>
                  <a:rPr lang="en-US" sz="1800" dirty="0"/>
                  <a:t> da se </a:t>
                </a:r>
                <a:r>
                  <a:rPr lang="en-US" sz="1800" dirty="0" err="1"/>
                  <a:t>završe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porudžbine</a:t>
                </a:r>
                <a:r>
                  <a:rPr lang="en-US" sz="1800" dirty="0"/>
                  <a:t> bez </a:t>
                </a:r>
                <a:r>
                  <a:rPr lang="en-US" sz="1800" dirty="0" err="1"/>
                  <a:t>grešaka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𝑧𝑏𝑖𝑟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𝑠𝑣𝑒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𝑘𝑟𝑖𝑡𝑒𝑟𝑖𝑗𝑢𝑚𝑒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𝑚𝑎𝑘𝑠𝑖𝑚𝑎𝑙𝑎𝑛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𝑚𝑜𝑔𝑢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 al.,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se obično izračunava na osnovu nekoliko pojedinačnih pokazatelja učinka, kao što su kvalitet isporuke, blagovremenost i fleksibilnost.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Koncept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en-US" sz="2000" dirty="0" err="1"/>
              <a:t>Ciljevi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obim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en-US" sz="2000" dirty="0" err="1"/>
              <a:t>osnovni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pokazatelji</a:t>
            </a:r>
            <a:r>
              <a:rPr lang="en-US" sz="2000" dirty="0"/>
              <a:t> </a:t>
            </a:r>
            <a:r>
              <a:rPr lang="en-US" sz="2000" dirty="0" err="1"/>
              <a:t>učinka</a:t>
            </a:r>
            <a:r>
              <a:rPr lang="en-US" sz="2000" dirty="0"/>
              <a:t> (KPI)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/>
              <a:t>Porudžbine</a:t>
            </a:r>
            <a:r>
              <a:rPr lang="en-US" sz="2000" dirty="0"/>
              <a:t> od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planirani</a:t>
            </a:r>
            <a:r>
              <a:rPr lang="en-US" sz="2000" dirty="0"/>
              <a:t> </a:t>
            </a:r>
            <a:r>
              <a:rPr lang="en-US" sz="2000" dirty="0" err="1"/>
              <a:t>datumi</a:t>
            </a:r>
            <a:r>
              <a:rPr lang="en-US" sz="2000" dirty="0"/>
              <a:t> </a:t>
            </a:r>
            <a:r>
              <a:rPr lang="en-US" sz="2000" dirty="0" err="1"/>
              <a:t>isporuke</a:t>
            </a:r>
            <a:r>
              <a:rPr lang="en-US" sz="2000" dirty="0"/>
              <a:t> </a:t>
            </a:r>
            <a:r>
              <a:rPr lang="en-US" sz="2000" dirty="0" err="1"/>
              <a:t>prikazani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endParaRPr lang="en-US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72388"/>
              </p:ext>
            </p:extLst>
          </p:nvPr>
        </p:nvGraphicFramePr>
        <p:xfrm>
          <a:off x="838198" y="1875347"/>
          <a:ext cx="6294120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8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23570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23570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err="1"/>
              <a:t>Količine</a:t>
            </a:r>
            <a:r>
              <a:rPr lang="en-US" sz="1800" dirty="0"/>
              <a:t> </a:t>
            </a:r>
            <a:r>
              <a:rPr lang="en-US" sz="1800" dirty="0" err="1"/>
              <a:t>isporučene</a:t>
            </a:r>
            <a:r>
              <a:rPr lang="en-US" sz="1800" dirty="0"/>
              <a:t> </a:t>
            </a:r>
            <a:r>
              <a:rPr lang="en-US" sz="1800" dirty="0" err="1"/>
              <a:t>kupcu</a:t>
            </a:r>
            <a:r>
              <a:rPr lang="en-US" sz="1800" dirty="0"/>
              <a:t> </a:t>
            </a:r>
            <a:r>
              <a:rPr lang="en-US" sz="1800" dirty="0" err="1"/>
              <a:t>zajedno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stvarnim</a:t>
            </a:r>
            <a:r>
              <a:rPr lang="en-US" sz="1800" dirty="0"/>
              <a:t> </a:t>
            </a:r>
            <a:r>
              <a:rPr lang="en-US" sz="1800" dirty="0" err="1"/>
              <a:t>datumom</a:t>
            </a:r>
            <a:r>
              <a:rPr lang="en-US" sz="1800" dirty="0"/>
              <a:t> </a:t>
            </a:r>
            <a:r>
              <a:rPr lang="en-US" sz="1800" dirty="0" err="1"/>
              <a:t>isporuke</a:t>
            </a:r>
            <a:r>
              <a:rPr lang="en-US" sz="1800" dirty="0"/>
              <a:t> </a:t>
            </a:r>
            <a:r>
              <a:rPr lang="en-US" sz="1800" dirty="0" err="1"/>
              <a:t>prikazane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u </a:t>
            </a:r>
            <a:r>
              <a:rPr lang="en-US" sz="1800" dirty="0" err="1"/>
              <a:t>tabeli</a:t>
            </a:r>
            <a:r>
              <a:rPr lang="en-US" sz="1800" dirty="0"/>
              <a:t> </a:t>
            </a:r>
            <a:r>
              <a:rPr lang="en-US" sz="1800" dirty="0" err="1"/>
              <a:t>ispod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56714"/>
              </p:ext>
            </p:extLst>
          </p:nvPr>
        </p:nvGraphicFramePr>
        <p:xfrm>
          <a:off x="580747" y="1875347"/>
          <a:ext cx="11182166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854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644078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osnovu podataka datih u tabeli, izračunati OTIF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Verifikacija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isporučenih</a:t>
            </a:r>
            <a:r>
              <a:rPr lang="en-US" sz="1800" dirty="0"/>
              <a:t> </a:t>
            </a:r>
            <a:r>
              <a:rPr lang="en-US" sz="1800" dirty="0" err="1"/>
              <a:t>kupcu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50652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Verifikacija</a:t>
            </a:r>
            <a:r>
              <a:rPr lang="en-US" sz="1800" dirty="0"/>
              <a:t>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isporučenih</a:t>
            </a:r>
            <a:r>
              <a:rPr lang="en-US" sz="1800" dirty="0"/>
              <a:t> </a:t>
            </a:r>
            <a:r>
              <a:rPr lang="en-US" sz="1800" dirty="0" err="1"/>
              <a:t>kupcu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36478"/>
              </p:ext>
            </p:extLst>
          </p:nvPr>
        </p:nvGraphicFramePr>
        <p:xfrm>
          <a:off x="171635" y="1875347"/>
          <a:ext cx="11848733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69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801691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24558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266611" y="4913446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1800" dirty="0"/>
              <a:t>Provera </a:t>
            </a:r>
            <a:r>
              <a:rPr lang="en-US" sz="1800" dirty="0" err="1"/>
              <a:t>datuma</a:t>
            </a:r>
            <a:r>
              <a:rPr lang="en-US" sz="1800" dirty="0"/>
              <a:t> </a:t>
            </a:r>
            <a:r>
              <a:rPr lang="en-US" sz="1800" dirty="0" err="1"/>
              <a:t>isporuke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3191"/>
              </p:ext>
            </p:extLst>
          </p:nvPr>
        </p:nvGraphicFramePr>
        <p:xfrm>
          <a:off x="85816" y="1766415"/>
          <a:ext cx="12020364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68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842274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porudžbine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isporučena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484433" y="233249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8980979" y="2312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115923" y="2753882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pogrešnom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količinom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2" y="394519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odloženih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5284294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Ukupan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pogrešnih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u SCM – Primer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dirty="0"/>
              <a:t>OTIF obračun:</a:t>
            </a:r>
          </a:p>
          <a:p>
            <a:pPr lvl="1" algn="just"/>
            <a:r>
              <a:rPr lang="pl-PL" sz="2000" dirty="0"/>
              <a:t>Ukupan broj narudžbina 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pl-PL" sz="2000" dirty="0"/>
              <a:t>Broj narudžbina isporučenih na vreme i u punoj količini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𝑏𝑖𝑛𝑎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𝑖𝑠𝑝𝑜𝑟𝑢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𝑒𝑛𝑖h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𝑣𝑟𝑒𝑚𝑒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𝑝𝑢𝑛𝑜𝑗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𝑘𝑜𝑙𝑖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𝑈𝑘𝑢𝑝𝑎𝑛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bs-Latn-BA" b="0" i="1" smtClean="0">
                                  <a:latin typeface="Cambria Math" panose="02040503050406030204" pitchFamily="18" charset="0"/>
                                </a:rPr>
                                <m:t>𝑏𝑖𝑛𝑎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Kontrola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je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upravljanja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optimizacije</a:t>
            </a:r>
            <a:r>
              <a:rPr lang="en-US" sz="2000" dirty="0"/>
              <a:t> </a:t>
            </a:r>
            <a:r>
              <a:rPr lang="en-US" sz="2000" dirty="0" err="1"/>
              <a:t>finansijskih</a:t>
            </a:r>
            <a:r>
              <a:rPr lang="en-US" sz="2000" dirty="0"/>
              <a:t>, </a:t>
            </a:r>
            <a:r>
              <a:rPr lang="en-US" sz="2000" dirty="0" err="1"/>
              <a:t>materijalnih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informacionih</a:t>
            </a:r>
            <a:r>
              <a:rPr lang="en-US" sz="2000" dirty="0"/>
              <a:t> </a:t>
            </a:r>
            <a:r>
              <a:rPr lang="en-US" sz="2000" dirty="0" err="1"/>
              <a:t>tokova</a:t>
            </a:r>
            <a:r>
              <a:rPr lang="en-US" sz="2000" dirty="0"/>
              <a:t> u celom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pokazatelji</a:t>
            </a:r>
            <a:r>
              <a:rPr lang="en-US" sz="2000" dirty="0"/>
              <a:t> </a:t>
            </a:r>
            <a:r>
              <a:rPr lang="en-US" sz="2000" dirty="0" err="1"/>
              <a:t>učinka</a:t>
            </a:r>
            <a:r>
              <a:rPr lang="en-US" sz="2000" dirty="0"/>
              <a:t> (KPI)– </a:t>
            </a:r>
            <a:r>
              <a:rPr lang="en-US" sz="2000" dirty="0" err="1"/>
              <a:t>finansijski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nefinansijski</a:t>
            </a:r>
            <a:r>
              <a:rPr lang="en-US" sz="2000" dirty="0"/>
              <a:t> </a:t>
            </a:r>
            <a:r>
              <a:rPr lang="en-US" sz="2000" dirty="0" err="1"/>
              <a:t>pokazatelji</a:t>
            </a:r>
            <a:r>
              <a:rPr lang="en-US" sz="2000" dirty="0"/>
              <a:t> koji se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mere u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merenja</a:t>
            </a:r>
            <a:r>
              <a:rPr lang="en-US" sz="2000" dirty="0"/>
              <a:t> </a:t>
            </a:r>
            <a:r>
              <a:rPr lang="en-US" sz="2000" dirty="0" err="1"/>
              <a:t>stepena</a:t>
            </a:r>
            <a:r>
              <a:rPr lang="en-US" sz="2000" dirty="0"/>
              <a:t> </a:t>
            </a:r>
            <a:r>
              <a:rPr lang="en-US" sz="2000" dirty="0" err="1"/>
              <a:t>ostvarenja</a:t>
            </a:r>
            <a:r>
              <a:rPr lang="en-US" sz="2000" dirty="0"/>
              <a:t> </a:t>
            </a:r>
            <a:r>
              <a:rPr lang="en-US" sz="2000" dirty="0" err="1"/>
              <a:t>ciljeva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KPI se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indikatori</a:t>
            </a:r>
            <a:r>
              <a:rPr lang="en-US" sz="2000" dirty="0"/>
              <a:t> za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implementacije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OTIF </a:t>
            </a:r>
            <a:r>
              <a:rPr lang="en-US" sz="2000" dirty="0" err="1"/>
              <a:t>indikator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od </a:t>
            </a:r>
            <a:r>
              <a:rPr lang="en-US" sz="2000" dirty="0" err="1"/>
              <a:t>najvažnijih</a:t>
            </a:r>
            <a:r>
              <a:rPr lang="en-US" sz="2000" dirty="0"/>
              <a:t> </a:t>
            </a:r>
            <a:r>
              <a:rPr lang="en-US" sz="2000" dirty="0" err="1"/>
              <a:t>pokazatelja</a:t>
            </a:r>
            <a:r>
              <a:rPr lang="en-US" sz="2000" dirty="0"/>
              <a:t>, je </a:t>
            </a:r>
            <a:r>
              <a:rPr lang="en-US" sz="2000" dirty="0" err="1"/>
              <a:t>alat</a:t>
            </a:r>
            <a:r>
              <a:rPr lang="en-US" sz="2000" dirty="0"/>
              <a:t> koji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organizacijama</a:t>
            </a:r>
            <a:r>
              <a:rPr lang="en-US" sz="2000" dirty="0"/>
              <a:t> da prate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procenjuju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efikasnost</a:t>
            </a:r>
            <a:r>
              <a:rPr lang="en-US" sz="2000" dirty="0"/>
              <a:t>, </a:t>
            </a:r>
            <a:r>
              <a:rPr lang="en-US" sz="2000" dirty="0" err="1"/>
              <a:t>efikasnost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produktivnost</a:t>
            </a:r>
            <a:r>
              <a:rPr lang="en-US" sz="2000" dirty="0"/>
              <a:t> u </a:t>
            </a:r>
            <a:r>
              <a:rPr lang="en-US" sz="2000" dirty="0" err="1"/>
              <a:t>ključnim</a:t>
            </a:r>
            <a:r>
              <a:rPr lang="en-US" sz="2000" dirty="0"/>
              <a:t> </a:t>
            </a:r>
            <a:r>
              <a:rPr lang="en-US" sz="2000" dirty="0" err="1"/>
              <a:t>oblastima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Koncept kontrole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Kontroling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opisati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"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dogovorenih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, </a:t>
            </a:r>
            <a:r>
              <a:rPr lang="en-US" dirty="0" err="1"/>
              <a:t>principa</a:t>
            </a:r>
            <a:r>
              <a:rPr lang="en-US" dirty="0"/>
              <a:t>,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unutrašnjoj</a:t>
            </a:r>
            <a:r>
              <a:rPr lang="en-US" dirty="0"/>
              <a:t> </a:t>
            </a:r>
            <a:r>
              <a:rPr lang="en-US" dirty="0" err="1"/>
              <a:t>kontroli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vezanim</a:t>
            </a:r>
            <a:r>
              <a:rPr lang="en-US" dirty="0"/>
              <a:t> za </a:t>
            </a:r>
            <a:r>
              <a:rPr lang="en-US" dirty="0" err="1"/>
              <a:t>ishod</a:t>
            </a:r>
            <a:r>
              <a:rPr lang="pl-PL" dirty="0"/>
              <a:t>”;</a:t>
            </a:r>
          </a:p>
          <a:p>
            <a:pPr algn="just"/>
            <a:endParaRPr lang="pl-PL" dirty="0"/>
          </a:p>
          <a:p>
            <a:pPr algn="just"/>
            <a:r>
              <a:rPr lang="en-US" dirty="0" err="1">
                <a:solidFill>
                  <a:schemeClr val="accent1"/>
                </a:solidFill>
              </a:rPr>
              <a:t>Kontrol</a:t>
            </a:r>
            <a:r>
              <a:rPr lang="bs-Latn-BA" dirty="0">
                <a:solidFill>
                  <a:schemeClr val="accent1"/>
                </a:solidFill>
              </a:rPr>
              <a:t>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,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informacionih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u celom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Nowak, 2015;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Koncept kontrole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Cigolini</a:t>
            </a:r>
            <a:r>
              <a:rPr lang="pl-PL" sz="1200" dirty="0">
                <a:solidFill>
                  <a:srgbClr val="7F7F7F"/>
                </a:solidFill>
              </a:rPr>
              <a:t> et al.,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514497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 prilagođavanje aktivnosti promjenjivim tržišnim i operativnim uslovima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Koncept kontrole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Mazur et al., 2021,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 et al.,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3745"/>
              </p:ext>
            </p:extLst>
          </p:nvPr>
        </p:nvGraphicFramePr>
        <p:xfrm>
          <a:off x="783207" y="1743278"/>
          <a:ext cx="10625586" cy="39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Kriterijum razlikovanja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Kontroling u lancu snabdevanja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Kontroling u preduzeću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Opseg aktivnosti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uključuje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koordinaciju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mnogim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nezavisnim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organizacijama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sarađuju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isporuci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krajnjem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primaocu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fokusirajući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operativnu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efikasnost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nastoji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optimizuje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ceo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dobavljača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kupaca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fokusirajući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sinhronizaciju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između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različitih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entiteta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postizanje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finansijskih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operativnih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ciljeva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samog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profitabilnost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efikasnost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usklađenost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budžetom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Oblasti intervencije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bavi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aspektima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vreme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ispunjenja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naloga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troškovi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logistike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kvalitet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saradnje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između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zalihama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nivou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celog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lanca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kontrolu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internih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troškova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profitabilnosti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odeljenja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optimizaciju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poslovnih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unutar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kompanije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Alati i metodologije koji se koriste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napredne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integrišu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podatke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različitih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preduzeća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ERP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SCM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više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alata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1400" kern="1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ne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moraju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nužno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integrisani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spoljnim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poslovnim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partnerima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preduzeća</a:t>
            </a:r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Kontroling povratnih informacija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povratne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informacije</a:t>
            </a:r>
            <a:r>
              <a:rPr lang="en-US" dirty="0">
                <a:solidFill>
                  <a:srgbClr val="1065AB"/>
                </a:solidFill>
              </a:rPr>
              <a:t> (</a:t>
            </a:r>
            <a:r>
              <a:rPr lang="bs-Latn-BA" dirty="0">
                <a:solidFill>
                  <a:srgbClr val="1065AB"/>
                </a:solidFill>
              </a:rPr>
              <a:t>feed-back</a:t>
            </a:r>
            <a:r>
              <a:rPr lang="en-US" dirty="0">
                <a:solidFill>
                  <a:srgbClr val="1065AB"/>
                </a:solidFill>
              </a:rPr>
              <a:t>)</a:t>
            </a:r>
            <a:r>
              <a:rPr lang="bs-Latn-BA" dirty="0">
                <a:solidFill>
                  <a:srgbClr val="1065AB"/>
                </a:solidFill>
              </a:rPr>
              <a:t> </a:t>
            </a:r>
            <a:r>
              <a:rPr lang="en-US" dirty="0">
                <a:solidFill>
                  <a:srgbClr val="1065AB"/>
                </a:solidFill>
              </a:rPr>
              <a:t>– </a:t>
            </a:r>
            <a:r>
              <a:rPr lang="en-US" dirty="0" err="1"/>
              <a:t>propis</a:t>
            </a:r>
            <a:r>
              <a:rPr lang="en-US" dirty="0"/>
              <a:t> koji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identifikaciju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plana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preduzimanje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korektivnih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preventivnih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izbeglo</a:t>
            </a:r>
            <a:r>
              <a:rPr lang="en-US" dirty="0"/>
              <a:t> </a:t>
            </a:r>
            <a:r>
              <a:rPr lang="en-US" dirty="0" err="1"/>
              <a:t>odstupanje</a:t>
            </a:r>
            <a:r>
              <a:rPr lang="en-US" dirty="0"/>
              <a:t> od </a:t>
            </a:r>
            <a:r>
              <a:rPr lang="en-US" dirty="0" err="1"/>
              <a:t>postavljenog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Pretraživanje</a:t>
            </a:r>
            <a:r>
              <a:rPr lang="bs-Latn-BA" dirty="0">
                <a:solidFill>
                  <a:srgbClr val="1065AB"/>
                </a:solidFill>
              </a:rPr>
              <a:t> (feed-forward)</a:t>
            </a:r>
            <a:r>
              <a:rPr lang="en-US" dirty="0">
                <a:solidFill>
                  <a:srgbClr val="1065AB"/>
                </a:solidFill>
              </a:rPr>
              <a:t> – </a:t>
            </a:r>
            <a:r>
              <a:rPr lang="en-US" dirty="0" err="1"/>
              <a:t>shvaćena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predviđenih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prošlim</a:t>
            </a:r>
            <a:r>
              <a:rPr lang="en-US" dirty="0"/>
              <a:t> </a:t>
            </a:r>
            <a:r>
              <a:rPr lang="en-US" dirty="0" err="1"/>
              <a:t>akcijama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utvrdilo</a:t>
            </a:r>
            <a:r>
              <a:rPr lang="en-US" dirty="0"/>
              <a:t>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treba </a:t>
            </a:r>
            <a:r>
              <a:rPr lang="en-US" dirty="0" err="1"/>
              <a:t>preduzeti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Povećanje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operativne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efikasnosti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;</a:t>
            </a:r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Smanjenje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troškova</a:t>
            </a:r>
            <a:r>
              <a:rPr lang="en-US" dirty="0">
                <a:solidFill>
                  <a:srgbClr val="1065AB"/>
                </a:solidFill>
              </a:rPr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u </a:t>
            </a:r>
            <a:r>
              <a:rPr lang="en-US" dirty="0" err="1"/>
              <a:t>identifikaciji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uštede</a:t>
            </a:r>
            <a:r>
              <a:rPr lang="en-US" dirty="0"/>
              <a:t> bez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Obezbeđivanje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usklađenosti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praćenjem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obezbeđivanjem</a:t>
            </a:r>
            <a:r>
              <a:rPr lang="en-US" dirty="0"/>
              <a:t> </a:t>
            </a:r>
            <a:r>
              <a:rPr lang="en-US" dirty="0" err="1"/>
              <a:t>poštovanja</a:t>
            </a:r>
            <a:r>
              <a:rPr lang="en-US" dirty="0"/>
              <a:t> </a:t>
            </a:r>
            <a:r>
              <a:rPr lang="en-US" dirty="0" err="1"/>
              <a:t>propisa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u celom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Unapređenje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saradnje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između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partnera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,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Povećanje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fleksibilnosti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otpornosti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lanca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snabdevanja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razvijanjem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brzog</a:t>
            </a:r>
            <a:r>
              <a:rPr lang="en-US" dirty="0"/>
              <a:t> </a:t>
            </a:r>
            <a:r>
              <a:rPr lang="en-US" dirty="0" err="1"/>
              <a:t>prilagođavanja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promenama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operativnim</a:t>
            </a:r>
            <a:r>
              <a:rPr lang="en-US" dirty="0"/>
              <a:t> </a:t>
            </a:r>
            <a:r>
              <a:rPr lang="en-US" dirty="0" err="1"/>
              <a:t>okruženjima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minimiziranjem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od </a:t>
            </a:r>
            <a:r>
              <a:rPr lang="en-US" dirty="0" err="1"/>
              <a:t>zastoja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Optimizacija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upravljanja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zalihama</a:t>
            </a:r>
            <a:r>
              <a:rPr lang="en-US" dirty="0">
                <a:solidFill>
                  <a:srgbClr val="1065AB"/>
                </a:solidFill>
              </a:rPr>
              <a:t>, </a:t>
            </a:r>
            <a:r>
              <a:rPr lang="en-US" dirty="0"/>
              <a:t>koji </a:t>
            </a:r>
            <a:r>
              <a:rPr lang="en-US" dirty="0" err="1"/>
              <a:t>balansira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 za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Unapređenje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procesa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donošenja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odluka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pružanjem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podržavaju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taktičke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upravljanju</a:t>
            </a:r>
            <a:r>
              <a:rPr lang="en-US" dirty="0"/>
              <a:t>;</a:t>
            </a:r>
          </a:p>
          <a:p>
            <a:pPr algn="just"/>
            <a:r>
              <a:rPr lang="en-US" dirty="0" err="1">
                <a:solidFill>
                  <a:srgbClr val="1065AB"/>
                </a:solidFill>
              </a:rPr>
              <a:t>Obezbeđivanje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kontinuiranog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poboljšanja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promovisanjem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kontinuiranog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preglede</a:t>
            </a:r>
            <a:r>
              <a:rPr lang="en-US" dirty="0"/>
              <a:t>,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ažuriranja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FDB4A-5BBE-4534-AE05-A7752E7A8B4E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2355</Words>
  <Application>Microsoft Office PowerPoint</Application>
  <PresentationFormat>Panoramiczny</PresentationFormat>
  <Paragraphs>489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Tahoma</vt:lpstr>
      <vt:lpstr>Motyw pakietu Office</vt:lpstr>
      <vt:lpstr>Napredna upotreba tabele za analizu logističkih podataka</vt:lpstr>
      <vt:lpstr>Agenda</vt:lpstr>
      <vt:lpstr>Koncept kontrole</vt:lpstr>
      <vt:lpstr>Koncept kontrole</vt:lpstr>
      <vt:lpstr>Koncept kontrole</vt:lpstr>
      <vt:lpstr>Kontroling povratnih informacija</vt:lpstr>
      <vt:lpstr>Ključni ciljevi kontrole lanca snabdevanja</vt:lpstr>
      <vt:lpstr>Ključni ciljevi kontrole lanca snabdevanja</vt:lpstr>
      <vt:lpstr>Ključni ciljevi kontrole lanca snabdevanja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Ključni pokazatelji učinka (KPI) u SCM</vt:lpstr>
      <vt:lpstr>KPI u SCM – Primer</vt:lpstr>
      <vt:lpstr>KPI u SCM – Primer</vt:lpstr>
      <vt:lpstr>KPI u SCM – Primer</vt:lpstr>
      <vt:lpstr>KPI u SCM – Primer</vt:lpstr>
      <vt:lpstr>KPI u SCM – Primer</vt:lpstr>
      <vt:lpstr>KPI u SCM – Primer</vt:lpstr>
      <vt:lpstr>Rezime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51</cp:revision>
  <dcterms:created xsi:type="dcterms:W3CDTF">2023-07-06T12:09:08Z</dcterms:created>
  <dcterms:modified xsi:type="dcterms:W3CDTF">2025-11-07T10:22:43Z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