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95" r:id="rId7"/>
    <p:sldId id="305" r:id="rId8"/>
    <p:sldId id="296" r:id="rId9"/>
    <p:sldId id="307" r:id="rId10"/>
    <p:sldId id="308" r:id="rId11"/>
    <p:sldId id="309" r:id="rId12"/>
    <p:sldId id="281" r:id="rId13"/>
    <p:sldId id="311" r:id="rId14"/>
    <p:sldId id="310" r:id="rId15"/>
    <p:sldId id="312" r:id="rId16"/>
    <p:sldId id="284" r:id="rId17"/>
    <p:sldId id="313" r:id="rId18"/>
    <p:sldId id="297" r:id="rId19"/>
    <p:sldId id="299" r:id="rId20"/>
    <p:sldId id="335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B234-64BE-4DE7-976E-398884DCFC6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68D2-E4AF-4E82-8DBB-389B49001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8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CC5868A-DE7C-E8AD-2E40-2EDF7DE05ADC}"/>
              </a:ext>
            </a:extLst>
          </p:cNvPr>
          <p:cNvGrpSpPr/>
          <p:nvPr userDrawn="1"/>
        </p:nvGrpSpPr>
        <p:grpSpPr>
          <a:xfrm>
            <a:off x="5281161" y="6059342"/>
            <a:ext cx="6813931" cy="814560"/>
            <a:chOff x="5259197" y="6063034"/>
            <a:chExt cx="6813931" cy="814560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ADFD3177-B603-18DC-5A0D-56E7E474C19C}"/>
                </a:ext>
              </a:extLst>
            </p:cNvPr>
            <p:cNvSpPr txBox="1"/>
            <p:nvPr userDrawn="1"/>
          </p:nvSpPr>
          <p:spPr>
            <a:xfrm>
              <a:off x="5259197" y="6108153"/>
              <a:ext cx="60946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None/>
              </a:pP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Sufinansirano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od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strane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</a:p>
            <a:p>
              <a:pPr algn="l">
                <a:buNone/>
              </a:pP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Stavovi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mišljenja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izraženi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u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ovoj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publikaciji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pripadaju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isključivo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autorima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odražavaju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nužno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stavove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ili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Nacionalne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Agencije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 Ni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Europska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unija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ni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telo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koje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dodjeljuje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sredstva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mogu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se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smatrati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odgovornima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 za </a:t>
              </a:r>
              <a:r>
                <a:rPr lang="pl-PL" sz="1100" b="0" i="0" dirty="0" err="1">
                  <a:solidFill>
                    <a:srgbClr val="000000"/>
                  </a:solidFill>
                  <a:effectLst/>
                  <a:latin typeface="+mn-lt"/>
                </a:rPr>
                <a:t>njih</a:t>
              </a:r>
              <a:r>
                <a:rPr lang="pl-PL" sz="1100" b="0" i="0" dirty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lang="pl-PL" sz="1100" dirty="0">
                <a:latin typeface="+mn-lt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FAFDBDE6-90C3-EC9F-3E2D-60F520499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799" y="6063034"/>
              <a:ext cx="719329" cy="768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en-GB" b="1" dirty="0"/>
              <a:t>AI demo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Korišćenje AI u lancima snadbjevanja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i="1" dirty="0">
                <a:latin typeface="Arial"/>
                <a:ea typeface="Arial"/>
                <a:cs typeface="Arial"/>
                <a:sym typeface="Arial"/>
              </a:rPr>
              <a:t>STUDIJA SLUČAJA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Google Shape;336;p6"/>
          <p:cNvSpPr txBox="1">
            <a:spLocks/>
          </p:cNvSpPr>
          <p:nvPr/>
        </p:nvSpPr>
        <p:spPr>
          <a:xfrm>
            <a:off x="1052062" y="760777"/>
            <a:ext cx="9610855" cy="6152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just"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GB"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sr-Latn-BA" sz="2400" dirty="0">
                <a:latin typeface="Arial"/>
                <a:ea typeface="Arial"/>
                <a:cs typeface="Arial"/>
                <a:sym typeface="Arial"/>
              </a:rPr>
              <a:t>Konzumacija od 2015-2022.</a:t>
            </a: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8AD0D6"/>
              </a:buClr>
              <a:buSzPts val="1400"/>
            </a:pP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Došlo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je do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značajne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promene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šunkama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početka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pandemije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korone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Prvi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lockdown u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Italiji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bio je 21.02.2020,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nakon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čega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prethodno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isečenim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šunkama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eksplodirala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dostigla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istorijski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maksimum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konstantno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rasla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dostižući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najviši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vrhunac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20.12.2021,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prodatih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21.280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isečenih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komada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sr-Latn-BA" sz="1400"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8AD0D6"/>
              </a:buClr>
              <a:buSzPts val="1400"/>
            </a:pP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Dnevna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pokazuje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veoma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volatilno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ponašanje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zbog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čega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agregacija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kroz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različite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vremenske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horizonte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nedeljni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mesečni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itd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.)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pokazuje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jasno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ubrzavajući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trend </a:t>
            </a:r>
            <a:r>
              <a:rPr lang="en-GB" sz="1400" dirty="0" err="1">
                <a:latin typeface="Arial"/>
                <a:ea typeface="Arial"/>
                <a:cs typeface="Arial"/>
                <a:sym typeface="Arial"/>
              </a:rPr>
              <a:t>potražnje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5689" y="1446577"/>
            <a:ext cx="7003602" cy="359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34066" y="358114"/>
            <a:ext cx="926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3. </a:t>
            </a:r>
            <a:r>
              <a:rPr lang="en-US" dirty="0" err="1"/>
              <a:t>Uporedni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vremenskih</a:t>
            </a:r>
            <a:r>
              <a:rPr lang="en-US" dirty="0"/>
              <a:t> </a:t>
            </a:r>
            <a:r>
              <a:rPr lang="en-US" dirty="0" err="1"/>
              <a:t>agregacija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prvi</a:t>
            </a:r>
            <a:r>
              <a:rPr lang="en-US" dirty="0"/>
              <a:t> panel – </a:t>
            </a:r>
            <a:r>
              <a:rPr lang="en-US" dirty="0" err="1"/>
              <a:t>nedeljni</a:t>
            </a:r>
            <a:r>
              <a:rPr lang="en-US" dirty="0"/>
              <a:t>, </a:t>
            </a:r>
            <a:r>
              <a:rPr lang="en-US" dirty="0" err="1"/>
              <a:t>drugi</a:t>
            </a:r>
            <a:r>
              <a:rPr lang="en-US" dirty="0"/>
              <a:t> – </a:t>
            </a:r>
            <a:r>
              <a:rPr lang="en-US" dirty="0" err="1"/>
              <a:t>mesečni</a:t>
            </a:r>
            <a:r>
              <a:rPr lang="en-US" dirty="0"/>
              <a:t>, </a:t>
            </a:r>
            <a:r>
              <a:rPr lang="en-US" dirty="0" err="1"/>
              <a:t>treći</a:t>
            </a:r>
            <a:r>
              <a:rPr lang="en-US" dirty="0"/>
              <a:t> – </a:t>
            </a:r>
            <a:r>
              <a:rPr lang="en-US" dirty="0" err="1"/>
              <a:t>potražnja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istorijski</a:t>
            </a:r>
            <a:r>
              <a:rPr lang="en-US" dirty="0"/>
              <a:t> </a:t>
            </a:r>
            <a:r>
              <a:rPr lang="en-US" dirty="0" err="1"/>
              <a:t>proseci</a:t>
            </a:r>
            <a:r>
              <a:rPr lang="en-US" dirty="0"/>
              <a:t> po </a:t>
            </a:r>
            <a:r>
              <a:rPr lang="en-US" dirty="0" err="1"/>
              <a:t>mesecima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BA2DE5-D5FD-5071-B96A-6BC1EC901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12" y="1423555"/>
            <a:ext cx="8867071" cy="472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62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FF7B1-9496-337B-C64F-58DDE763F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8" y="457200"/>
            <a:ext cx="7453203" cy="5589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0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5;p7"/>
          <p:cNvSpPr txBox="1">
            <a:spLocks/>
          </p:cNvSpPr>
          <p:nvPr/>
        </p:nvSpPr>
        <p:spPr>
          <a:xfrm>
            <a:off x="1229791" y="1548649"/>
            <a:ext cx="9402274" cy="7408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n-GB" sz="2200" i="1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346;p7"/>
              <p:cNvSpPr txBox="1">
                <a:spLocks/>
              </p:cNvSpPr>
              <p:nvPr/>
            </p:nvSpPr>
            <p:spPr>
              <a:xfrm>
                <a:off x="1322924" y="774570"/>
                <a:ext cx="9610855" cy="6288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Training set 1: January 2015 – December 2017; test set 1: January 2018– December 2018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Training set 2: January 2015 – December 2018; test set 2: January 2019– December 2019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Training set 3: January 2015 – December 2019; test set 3: January 2020– December 2020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Training set 4: January 2015 – December 2020; test set 4: January 2021– December 2021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Training set 5: January 2015 – December 2021; test set 5: January 2022– December 2022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In order to compare the given models we have used the following forecasting metrics: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root mean scaled squared error (RMSSE)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mean absolute percentage error (MAPE) and </a:t>
                </a:r>
              </a:p>
              <a:p>
                <a:pPr marL="285750" indent="-285750" algn="just"/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mean absolute scaled error (MASE) forecasting errors.</a:t>
                </a:r>
              </a:p>
              <a:p>
                <a:pPr marL="0" indent="0" algn="just" fontAlgn="base">
                  <a:buSzPts val="1000"/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  <a:p>
                <a:pPr marL="0" indent="0" algn="just" fontAlgn="base">
                  <a:buSzPts val="1000"/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The metrics are presented in the Equation 5.</a:t>
                </a:r>
              </a:p>
              <a:p>
                <a:pPr indent="0" algn="ctr" fontAlgn="base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𝑅𝑀𝑆𝑆𝐸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ar-AE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𝑀𝐴𝑃𝐸</m:t>
                    </m:r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ar-AE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𝑀𝐴𝑆𝐸</m:t>
                    </m:r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ar-A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ar-AE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ar-AE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(5)</a:t>
                </a:r>
              </a:p>
              <a:p>
                <a:pPr indent="0" algn="ctr" fontAlgn="base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ar-AE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endParaRPr lang="ar-AE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ar-AE" sz="18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ar-A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ar-AE" sz="1800" dirty="0">
                  <a:solidFill>
                    <a:schemeClr val="tx1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1800" spc="1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Where </a:t>
                </a:r>
                <a:r>
                  <a:rPr lang="en-US" sz="1800" i="1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y</a:t>
                </a:r>
                <a:r>
                  <a:rPr lang="en-US" sz="1800" i="1" baseline="-25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t</a:t>
                </a:r>
                <a:r>
                  <a:rPr lang="en-US" sz="1800" spc="1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 represents the real outcome of the observed demand,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is the forcasted value, </a:t>
                </a:r>
                <a:r>
                  <a:rPr lang="en-US" sz="18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m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is the number of seasonal periods, </a:t>
                </a:r>
                <a:r>
                  <a:rPr lang="en-US" sz="18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e</a:t>
                </a:r>
                <a:r>
                  <a:rPr lang="en-US" sz="1800" i="1" baseline="-25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is the </a:t>
                </a:r>
                <a:r>
                  <a:rPr lang="en-US" sz="18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-th residual,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Helvetica" panose="020B0604020202020204" pitchFamily="34" charset="0"/>
                      </a:rPr>
                      <m:t>𝑗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Helvetica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1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, 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, …</m:t>
                        </m:r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ar-AE" sz="1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. </a:t>
                </a:r>
                <a:endParaRPr lang="ar-AE" sz="1800" dirty="0">
                  <a:solidFill>
                    <a:schemeClr val="tx1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39700" algn="just">
                  <a:buClr>
                    <a:srgbClr val="8AD0D6"/>
                  </a:buClr>
                  <a:buSzPts val="1400"/>
                  <a:buFont typeface="Arial" panose="020B0604020202020204" pitchFamily="34" charset="0"/>
                  <a:buNone/>
                </a:pPr>
                <a:endParaRPr lang="ar-AE" sz="14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24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Google Shape;346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24" y="774570"/>
                <a:ext cx="9610855" cy="6288878"/>
              </a:xfrm>
              <a:prstGeom prst="rect">
                <a:avLst/>
              </a:prstGeom>
              <a:blipFill rotWithShape="0">
                <a:blip r:embed="rId2"/>
                <a:stretch>
                  <a:fillRect l="-190" r="-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3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4" name="Google Shape;348;p7"/>
          <p:cNvSpPr txBox="1"/>
          <p:nvPr/>
        </p:nvSpPr>
        <p:spPr>
          <a:xfrm>
            <a:off x="3612112" y="3097410"/>
            <a:ext cx="3772752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49;p7"/>
          <p:cNvSpPr txBox="1"/>
          <p:nvPr/>
        </p:nvSpPr>
        <p:spPr>
          <a:xfrm>
            <a:off x="5321385" y="4488347"/>
            <a:ext cx="4363924" cy="265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175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2924" y="56377"/>
            <a:ext cx="9745133" cy="1116542"/>
          </a:xfrm>
        </p:spPr>
        <p:txBody>
          <a:bodyPr/>
          <a:lstStyle/>
          <a:p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Training and testing data (cross-validation)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34066" y="358114"/>
            <a:ext cx="926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4. </a:t>
            </a:r>
            <a:r>
              <a:rPr lang="en-US" dirty="0" err="1"/>
              <a:t>Performanse</a:t>
            </a:r>
            <a:r>
              <a:rPr lang="en-US" dirty="0"/>
              <a:t> </a:t>
            </a:r>
            <a:r>
              <a:rPr lang="en-US" dirty="0" err="1"/>
              <a:t>prediktivnih</a:t>
            </a:r>
            <a:r>
              <a:rPr lang="en-US" dirty="0"/>
              <a:t> </a:t>
            </a:r>
            <a:r>
              <a:rPr lang="en-US" dirty="0" err="1"/>
              <a:t>algoritama</a:t>
            </a:r>
            <a:r>
              <a:rPr lang="en-US" dirty="0"/>
              <a:t> za </a:t>
            </a:r>
            <a:r>
              <a:rPr lang="en-US" dirty="0" err="1"/>
              <a:t>prognozu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h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(</a:t>
            </a:r>
            <a:r>
              <a:rPr lang="en-US" dirty="0" err="1"/>
              <a:t>prvi</a:t>
            </a:r>
            <a:r>
              <a:rPr lang="en-US" dirty="0"/>
              <a:t> panel – RMSSE, </a:t>
            </a:r>
            <a:r>
              <a:rPr lang="en-US" dirty="0" err="1"/>
              <a:t>drugi</a:t>
            </a:r>
            <a:r>
              <a:rPr lang="en-US" dirty="0"/>
              <a:t> panel – MAPE, </a:t>
            </a:r>
            <a:r>
              <a:rPr lang="en-US" dirty="0" err="1"/>
              <a:t>treći</a:t>
            </a:r>
            <a:r>
              <a:rPr lang="en-US" dirty="0"/>
              <a:t> panel – MASE)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7962B-C2D6-4A40-7443-E47E6C39D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3" y="1004445"/>
            <a:ext cx="6819038" cy="511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59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949" y="635001"/>
            <a:ext cx="597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ea typeface="Times New Roman" panose="02020603050405020304" pitchFamily="18" charset="0"/>
              </a:rPr>
              <a:t>Tabela</a:t>
            </a:r>
            <a:r>
              <a:rPr lang="en-GB" b="1" i="1" dirty="0">
                <a:ea typeface="Times New Roman" panose="02020603050405020304" pitchFamily="18" charset="0"/>
              </a:rPr>
              <a:t> 1. </a:t>
            </a:r>
            <a:r>
              <a:rPr lang="en-GB" i="1" dirty="0" err="1">
                <a:ea typeface="Times New Roman" panose="02020603050405020304" pitchFamily="18" charset="0"/>
              </a:rPr>
              <a:t>Uporedni</a:t>
            </a:r>
            <a:r>
              <a:rPr lang="en-GB" i="1" dirty="0">
                <a:ea typeface="Times New Roman" panose="02020603050405020304" pitchFamily="18" charset="0"/>
              </a:rPr>
              <a:t> </a:t>
            </a:r>
            <a:r>
              <a:rPr lang="en-GB" i="1" dirty="0" err="1">
                <a:ea typeface="Times New Roman" panose="02020603050405020304" pitchFamily="18" charset="0"/>
              </a:rPr>
              <a:t>pregled</a:t>
            </a:r>
            <a:r>
              <a:rPr lang="en-GB" i="1" dirty="0">
                <a:ea typeface="Times New Roman" panose="02020603050405020304" pitchFamily="18" charset="0"/>
              </a:rPr>
              <a:t> </a:t>
            </a:r>
            <a:r>
              <a:rPr lang="en-GB" i="1" dirty="0" err="1">
                <a:ea typeface="Times New Roman" panose="02020603050405020304" pitchFamily="18" charset="0"/>
              </a:rPr>
              <a:t>različitih</a:t>
            </a:r>
            <a:r>
              <a:rPr lang="en-GB" i="1" dirty="0">
                <a:ea typeface="Times New Roman" panose="02020603050405020304" pitchFamily="18" charset="0"/>
              </a:rPr>
              <a:t> </a:t>
            </a:r>
            <a:r>
              <a:rPr lang="en-GB" i="1" dirty="0" err="1">
                <a:ea typeface="Times New Roman" panose="02020603050405020304" pitchFamily="18" charset="0"/>
              </a:rPr>
              <a:t>prediktivnih</a:t>
            </a:r>
            <a:r>
              <a:rPr lang="en-GB" i="1" dirty="0">
                <a:ea typeface="Times New Roman" panose="02020603050405020304" pitchFamily="18" charset="0"/>
              </a:rPr>
              <a:t> </a:t>
            </a:r>
            <a:r>
              <a:rPr lang="en-GB" i="1" dirty="0" err="1">
                <a:ea typeface="Times New Roman" panose="02020603050405020304" pitchFamily="18" charset="0"/>
              </a:rPr>
              <a:t>algoritama</a:t>
            </a:r>
            <a:r>
              <a:rPr lang="en-GB" i="1" dirty="0"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68A612-DEE5-65EC-9E52-06C525DD7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63605"/>
              </p:ext>
            </p:extLst>
          </p:nvPr>
        </p:nvGraphicFramePr>
        <p:xfrm>
          <a:off x="1465949" y="1120931"/>
          <a:ext cx="10515601" cy="998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525">
                  <a:extLst>
                    <a:ext uri="{9D8B030D-6E8A-4147-A177-3AD203B41FA5}">
                      <a16:colId xmlns:a16="http://schemas.microsoft.com/office/drawing/2014/main" val="3516097228"/>
                    </a:ext>
                  </a:extLst>
                </a:gridCol>
                <a:gridCol w="3339755">
                  <a:extLst>
                    <a:ext uri="{9D8B030D-6E8A-4147-A177-3AD203B41FA5}">
                      <a16:colId xmlns:a16="http://schemas.microsoft.com/office/drawing/2014/main" val="1039801964"/>
                    </a:ext>
                  </a:extLst>
                </a:gridCol>
                <a:gridCol w="2839212">
                  <a:extLst>
                    <a:ext uri="{9D8B030D-6E8A-4147-A177-3AD203B41FA5}">
                      <a16:colId xmlns:a16="http://schemas.microsoft.com/office/drawing/2014/main" val="3767539436"/>
                    </a:ext>
                  </a:extLst>
                </a:gridCol>
                <a:gridCol w="2837109">
                  <a:extLst>
                    <a:ext uri="{9D8B030D-6E8A-4147-A177-3AD203B41FA5}">
                      <a16:colId xmlns:a16="http://schemas.microsoft.com/office/drawing/2014/main" val="666099416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RMSSE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MAPE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MASE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9982273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NN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0.840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41.9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0.970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2492150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Prophet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1.07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38.8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1.11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964423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ARIMA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41.2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1.15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2697796"/>
                  </a:ext>
                </a:extLst>
              </a:tr>
            </a:tbl>
          </a:graphicData>
        </a:graphic>
      </p:graphicFrame>
      <p:sp>
        <p:nvSpPr>
          <p:cNvPr id="7" name="Google Shape;345;p7">
            <a:extLst>
              <a:ext uri="{FF2B5EF4-FFF2-40B4-BE49-F238E27FC236}">
                <a16:creationId xmlns:a16="http://schemas.microsoft.com/office/drawing/2014/main" id="{5B962E39-EA52-360D-D3D6-66E9AFC484C0}"/>
              </a:ext>
            </a:extLst>
          </p:cNvPr>
          <p:cNvSpPr txBox="1">
            <a:spLocks/>
          </p:cNvSpPr>
          <p:nvPr/>
        </p:nvSpPr>
        <p:spPr>
          <a:xfrm>
            <a:off x="1364336" y="2235819"/>
            <a:ext cx="9402274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SzPts val="2800"/>
              <a:buFont typeface="Arial"/>
              <a:buNone/>
            </a:pPr>
            <a:r>
              <a:rPr lang="en-US" sz="1600" b="1" i="1" dirty="0" err="1">
                <a:latin typeface="Arial"/>
                <a:ea typeface="Arial"/>
                <a:cs typeface="Arial"/>
                <a:sym typeface="Arial"/>
              </a:rPr>
              <a:t>Slika</a:t>
            </a:r>
            <a:r>
              <a:rPr lang="en-US" sz="1600" b="1" i="1" dirty="0">
                <a:latin typeface="Arial"/>
                <a:ea typeface="Arial"/>
                <a:cs typeface="Arial"/>
                <a:sym typeface="Arial"/>
              </a:rPr>
              <a:t> 5.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Prognoze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NN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modela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narednih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koraka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uz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intervale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poverenja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od 80%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95%,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ukazuju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kontinuirani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rast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potražnje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tokom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cele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 2023.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godine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8" name="Picture 7" descr="fig5">
            <a:extLst>
              <a:ext uri="{FF2B5EF4-FFF2-40B4-BE49-F238E27FC236}">
                <a16:creationId xmlns:a16="http://schemas.microsoft.com/office/drawing/2014/main" id="{1728E4BF-210B-DAC9-A168-4CD760AA7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9" y="2976708"/>
            <a:ext cx="5596467" cy="336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ZAKLJUČAK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 err="1"/>
              <a:t>Nepredvidivost</a:t>
            </a:r>
            <a:r>
              <a:rPr lang="en-GB" sz="1800" dirty="0"/>
              <a:t> </a:t>
            </a:r>
            <a:r>
              <a:rPr lang="en-GB" sz="1800" dirty="0" err="1"/>
              <a:t>tržišnih</a:t>
            </a:r>
            <a:r>
              <a:rPr lang="en-GB" sz="1800" dirty="0"/>
              <a:t> </a:t>
            </a:r>
            <a:r>
              <a:rPr lang="en-GB" sz="1800" dirty="0" err="1"/>
              <a:t>uslova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za </a:t>
            </a:r>
            <a:r>
              <a:rPr lang="en-GB" sz="1800" dirty="0" err="1"/>
              <a:t>proizvodima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osnovnih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u </a:t>
            </a:r>
            <a:r>
              <a:rPr lang="en-GB" sz="1800" dirty="0" err="1"/>
              <a:t>optimizaciji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(SC). </a:t>
            </a:r>
            <a:r>
              <a:rPr lang="en-GB" sz="1800" dirty="0" err="1"/>
              <a:t>Kada</a:t>
            </a:r>
            <a:r>
              <a:rPr lang="en-GB" sz="1800" dirty="0"/>
              <a:t> bi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mogla</a:t>
            </a:r>
            <a:r>
              <a:rPr lang="en-GB" sz="1800" dirty="0"/>
              <a:t> </a:t>
            </a:r>
            <a:r>
              <a:rPr lang="en-GB" sz="1800" dirty="0" err="1"/>
              <a:t>biti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sigurnošću</a:t>
            </a:r>
            <a:r>
              <a:rPr lang="en-GB" sz="1800" dirty="0"/>
              <a:t> </a:t>
            </a:r>
            <a:r>
              <a:rPr lang="en-GB" sz="1800" dirty="0" err="1"/>
              <a:t>predviđena</a:t>
            </a:r>
            <a:r>
              <a:rPr lang="en-GB" sz="1800" dirty="0"/>
              <a:t>, SC </a:t>
            </a:r>
            <a:r>
              <a:rPr lang="en-GB" sz="1800" dirty="0" err="1"/>
              <a:t>procesi</a:t>
            </a:r>
            <a:r>
              <a:rPr lang="en-GB" sz="1800" dirty="0"/>
              <a:t> bi se u </a:t>
            </a:r>
            <a:r>
              <a:rPr lang="en-GB" sz="1800" dirty="0" err="1"/>
              <a:t>suštini</a:t>
            </a:r>
            <a:r>
              <a:rPr lang="en-GB" sz="1800" dirty="0"/>
              <a:t> </a:t>
            </a:r>
            <a:r>
              <a:rPr lang="en-GB" sz="1800" dirty="0" err="1"/>
              <a:t>svodili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aktivnosti.Rezultati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pokazali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potencijal</a:t>
            </a:r>
            <a:r>
              <a:rPr lang="en-GB" sz="1800" dirty="0"/>
              <a:t> za </a:t>
            </a:r>
            <a:r>
              <a:rPr lang="en-GB" sz="1800" dirty="0" err="1"/>
              <a:t>trenutni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budući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neuronskih</a:t>
            </a:r>
            <a:r>
              <a:rPr lang="en-GB" sz="1800" dirty="0"/>
              <a:t> </a:t>
            </a:r>
            <a:r>
              <a:rPr lang="en-GB" sz="1800" dirty="0" err="1"/>
              <a:t>mreža</a:t>
            </a:r>
            <a:r>
              <a:rPr lang="en-GB" sz="1800" dirty="0"/>
              <a:t> (NN) u </a:t>
            </a:r>
            <a:r>
              <a:rPr lang="en-GB" sz="1800" dirty="0" err="1"/>
              <a:t>kontekstu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snabdevanja.NN</a:t>
            </a:r>
            <a:r>
              <a:rPr lang="en-GB" sz="1800" dirty="0"/>
              <a:t> model je </a:t>
            </a:r>
            <a:r>
              <a:rPr lang="en-GB" sz="1800" dirty="0" err="1"/>
              <a:t>nadmašio</a:t>
            </a:r>
            <a:r>
              <a:rPr lang="en-GB" sz="1800" dirty="0"/>
              <a:t> </a:t>
            </a:r>
            <a:r>
              <a:rPr lang="en-GB" sz="1800" dirty="0" err="1"/>
              <a:t>tradicionalno</a:t>
            </a:r>
            <a:r>
              <a:rPr lang="en-GB" sz="1800" dirty="0"/>
              <a:t> </a:t>
            </a:r>
            <a:r>
              <a:rPr lang="en-GB" sz="1800" dirty="0" err="1"/>
              <a:t>korišćene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ARIMA, </a:t>
            </a:r>
            <a:r>
              <a:rPr lang="en-GB" sz="1800" dirty="0" err="1"/>
              <a:t>koja</a:t>
            </a:r>
            <a:r>
              <a:rPr lang="en-GB" sz="1800" dirty="0"/>
              <a:t> se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prognozu</a:t>
            </a:r>
            <a:r>
              <a:rPr lang="en-GB" sz="1800" dirty="0"/>
              <a:t> </a:t>
            </a:r>
            <a:r>
              <a:rPr lang="en-GB" sz="1800" dirty="0" err="1"/>
              <a:t>vremenskih</a:t>
            </a:r>
            <a:r>
              <a:rPr lang="en-GB" sz="1800" dirty="0"/>
              <a:t> </a:t>
            </a:r>
            <a:r>
              <a:rPr lang="en-GB" sz="1800" dirty="0" err="1"/>
              <a:t>serija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Facebook-</a:t>
            </a:r>
            <a:r>
              <a:rPr lang="en-GB" sz="1800" dirty="0" err="1"/>
              <a:t>ov</a:t>
            </a:r>
            <a:r>
              <a:rPr lang="en-GB" sz="1800" dirty="0"/>
              <a:t> Prophet model, </a:t>
            </a:r>
            <a:r>
              <a:rPr lang="en-GB" sz="1800" dirty="0" err="1"/>
              <a:t>prepoznat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jedna</a:t>
            </a:r>
            <a:r>
              <a:rPr lang="en-GB" sz="1800" dirty="0"/>
              <a:t> od </a:t>
            </a:r>
            <a:r>
              <a:rPr lang="en-GB" sz="1800" dirty="0" err="1"/>
              <a:t>najsavremenijih</a:t>
            </a:r>
            <a:r>
              <a:rPr lang="en-GB" sz="1800" dirty="0"/>
              <a:t> </a:t>
            </a:r>
            <a:r>
              <a:rPr lang="en-GB" sz="1800" dirty="0" err="1"/>
              <a:t>tehnika</a:t>
            </a:r>
            <a:r>
              <a:rPr lang="en-GB" sz="1800" dirty="0"/>
              <a:t> za </a:t>
            </a:r>
            <a:r>
              <a:rPr lang="en-GB" sz="1800" dirty="0" err="1"/>
              <a:t>prognozu.Ova</a:t>
            </a:r>
            <a:r>
              <a:rPr lang="en-GB" sz="1800" dirty="0"/>
              <a:t> </a:t>
            </a:r>
            <a:r>
              <a:rPr lang="en-GB" sz="1800" dirty="0" err="1"/>
              <a:t>superiorna</a:t>
            </a:r>
            <a:r>
              <a:rPr lang="en-GB" sz="1800" dirty="0"/>
              <a:t> </a:t>
            </a:r>
            <a:r>
              <a:rPr lang="en-GB" sz="1800" dirty="0" err="1"/>
              <a:t>performansa</a:t>
            </a:r>
            <a:r>
              <a:rPr lang="en-GB" sz="1800" dirty="0"/>
              <a:t> </a:t>
            </a:r>
            <a:r>
              <a:rPr lang="en-GB" sz="1800" dirty="0" err="1"/>
              <a:t>ističe</a:t>
            </a:r>
            <a:r>
              <a:rPr lang="en-GB" sz="1800" dirty="0"/>
              <a:t> </a:t>
            </a:r>
            <a:r>
              <a:rPr lang="en-GB" sz="1800" dirty="0" err="1"/>
              <a:t>sposobnost</a:t>
            </a:r>
            <a:r>
              <a:rPr lang="en-GB" sz="1800" dirty="0"/>
              <a:t> NN da </a:t>
            </a:r>
            <a:r>
              <a:rPr lang="en-GB" sz="1800" dirty="0" err="1"/>
              <a:t>uhvati</a:t>
            </a:r>
            <a:r>
              <a:rPr lang="en-GB" sz="1800" dirty="0"/>
              <a:t> </a:t>
            </a:r>
            <a:r>
              <a:rPr lang="en-GB" sz="1800" dirty="0" err="1"/>
              <a:t>složene</a:t>
            </a:r>
            <a:r>
              <a:rPr lang="en-GB" sz="1800" dirty="0"/>
              <a:t> </a:t>
            </a:r>
            <a:r>
              <a:rPr lang="en-GB" sz="1800" dirty="0" err="1"/>
              <a:t>obrasce</a:t>
            </a:r>
            <a:r>
              <a:rPr lang="en-GB" sz="1800" dirty="0"/>
              <a:t> u </a:t>
            </a:r>
            <a:r>
              <a:rPr lang="en-GB" sz="1800" dirty="0" err="1"/>
              <a:t>podacima</a:t>
            </a:r>
            <a:r>
              <a:rPr lang="en-GB" sz="1800" dirty="0"/>
              <a:t> o </a:t>
            </a:r>
            <a:r>
              <a:rPr lang="en-GB" sz="1800" dirty="0" err="1"/>
              <a:t>potražnji</a:t>
            </a:r>
            <a:r>
              <a:rPr lang="en-GB" sz="1800" dirty="0"/>
              <a:t>,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konvencionalniji</a:t>
            </a:r>
            <a:r>
              <a:rPr lang="en-GB" sz="1800" dirty="0"/>
              <a:t>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prevideti.Trenutno</a:t>
            </a:r>
            <a:r>
              <a:rPr lang="en-GB" sz="1800" dirty="0"/>
              <a:t> se NN model </a:t>
            </a:r>
            <a:r>
              <a:rPr lang="en-GB" sz="1800" dirty="0" err="1"/>
              <a:t>nalazi</a:t>
            </a:r>
            <a:r>
              <a:rPr lang="en-GB" sz="1800" dirty="0"/>
              <a:t> u </a:t>
            </a:r>
            <a:r>
              <a:rPr lang="en-GB" sz="1800" dirty="0" err="1"/>
              <a:t>fazi</a:t>
            </a:r>
            <a:r>
              <a:rPr lang="en-GB" sz="1800" dirty="0"/>
              <a:t> </a:t>
            </a:r>
            <a:r>
              <a:rPr lang="en-GB" sz="1800" dirty="0" err="1"/>
              <a:t>rigoroznog</a:t>
            </a:r>
            <a:r>
              <a:rPr lang="en-GB" sz="1800" dirty="0"/>
              <a:t> </a:t>
            </a:r>
            <a:r>
              <a:rPr lang="en-GB" sz="1800" dirty="0" err="1"/>
              <a:t>testiranja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mogao</a:t>
            </a:r>
            <a:r>
              <a:rPr lang="en-GB" sz="1800" dirty="0"/>
              <a:t> </a:t>
            </a:r>
            <a:r>
              <a:rPr lang="en-GB" sz="1800" dirty="0" err="1"/>
              <a:t>davati</a:t>
            </a:r>
            <a:r>
              <a:rPr lang="en-GB" sz="1800" dirty="0"/>
              <a:t> </a:t>
            </a:r>
            <a:r>
              <a:rPr lang="en-GB" sz="1800" dirty="0" err="1"/>
              <a:t>pouzdane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prognoze</a:t>
            </a:r>
            <a:r>
              <a:rPr lang="en-GB" sz="1800" dirty="0"/>
              <a:t>. </a:t>
            </a:r>
            <a:r>
              <a:rPr lang="en-GB" sz="1800" dirty="0" err="1"/>
              <a:t>Takođe</a:t>
            </a:r>
            <a:r>
              <a:rPr lang="en-GB" sz="1800" dirty="0"/>
              <a:t>, </a:t>
            </a:r>
            <a:r>
              <a:rPr lang="en-GB" sz="1800" dirty="0" err="1"/>
              <a:t>razvijamo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(features) za NN model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mogao</a:t>
            </a:r>
            <a:r>
              <a:rPr lang="en-GB" sz="1800" dirty="0"/>
              <a:t> da </a:t>
            </a:r>
            <a:r>
              <a:rPr lang="en-GB" sz="1800" dirty="0" err="1"/>
              <a:t>radi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kontrolom</a:t>
            </a:r>
            <a:r>
              <a:rPr lang="en-GB" sz="1800" dirty="0"/>
              <a:t> </a:t>
            </a:r>
            <a:r>
              <a:rPr lang="en-GB" sz="1800" dirty="0" err="1"/>
              <a:t>inventara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generiše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 o </a:t>
            </a:r>
            <a:r>
              <a:rPr lang="en-GB" sz="1800" dirty="0" err="1"/>
              <a:t>proizvodnji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naručivanju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osnovu</a:t>
            </a:r>
            <a:r>
              <a:rPr lang="en-GB" sz="1800" dirty="0"/>
              <a:t> </a:t>
            </a:r>
            <a:r>
              <a:rPr lang="en-GB" sz="1800" dirty="0" err="1"/>
              <a:t>željenog</a:t>
            </a:r>
            <a:r>
              <a:rPr lang="en-GB" sz="1800" dirty="0"/>
              <a:t> </a:t>
            </a:r>
            <a:r>
              <a:rPr lang="en-GB" sz="1800" dirty="0" err="1"/>
              <a:t>nivoa</a:t>
            </a:r>
            <a:r>
              <a:rPr lang="en-GB" sz="1800" dirty="0"/>
              <a:t> </a:t>
            </a:r>
            <a:r>
              <a:rPr lang="en-GB" sz="1800" dirty="0" err="1"/>
              <a:t>usluge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tržištu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Pillars:</a:t>
            </a:r>
            <a:endParaRPr lang="pl-PL" dirty="0"/>
          </a:p>
        </p:txBody>
      </p:sp>
      <p:sp>
        <p:nvSpPr>
          <p:cNvPr id="7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666509" y="59848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2</a:t>
            </a:fld>
            <a:endParaRPr sz="2000"/>
          </a:p>
        </p:txBody>
      </p:sp>
      <p:sp>
        <p:nvSpPr>
          <p:cNvPr id="8" name="Google Shape;174;p2"/>
          <p:cNvSpPr txBox="1"/>
          <p:nvPr/>
        </p:nvSpPr>
        <p:spPr>
          <a:xfrm>
            <a:off x="4647011" y="2140887"/>
            <a:ext cx="16626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Ograničenja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5;p2"/>
          <p:cNvSpPr txBox="1"/>
          <p:nvPr/>
        </p:nvSpPr>
        <p:spPr>
          <a:xfrm>
            <a:off x="4848836" y="2503105"/>
            <a:ext cx="7055141" cy="62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r-Latn-BA" sz="14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Podaci dolaze nakon Covida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r-Latn-BA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Promjenjiva situacija na tržištu.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6;p2"/>
          <p:cNvSpPr/>
          <p:nvPr/>
        </p:nvSpPr>
        <p:spPr>
          <a:xfrm>
            <a:off x="3635923" y="2031687"/>
            <a:ext cx="786384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77;p2"/>
          <p:cNvSpPr txBox="1"/>
          <p:nvPr/>
        </p:nvSpPr>
        <p:spPr>
          <a:xfrm>
            <a:off x="3384866" y="4432966"/>
            <a:ext cx="33021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Rezultati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8;p2"/>
          <p:cNvSpPr txBox="1"/>
          <p:nvPr/>
        </p:nvSpPr>
        <p:spPr>
          <a:xfrm>
            <a:off x="3455305" y="4755859"/>
            <a:ext cx="8577430" cy="1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Ispitani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različiti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modeli</a:t>
            </a:r>
            <a:r>
              <a:rPr lang="en-US" dirty="0">
                <a:solidFill>
                  <a:schemeClr val="dk1"/>
                </a:solidFill>
              </a:rPr>
              <a:t>, a </a:t>
            </a:r>
            <a:r>
              <a:rPr lang="en-US" dirty="0" err="1">
                <a:solidFill>
                  <a:schemeClr val="dk1"/>
                </a:solidFill>
              </a:rPr>
              <a:t>kao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ključnog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predstavnika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izabrali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smo</a:t>
            </a:r>
            <a:r>
              <a:rPr lang="en-US" dirty="0">
                <a:solidFill>
                  <a:schemeClr val="dk1"/>
                </a:solidFill>
              </a:rPr>
              <a:t> feed-forward </a:t>
            </a:r>
            <a:r>
              <a:rPr lang="en-US" dirty="0" err="1">
                <a:solidFill>
                  <a:schemeClr val="dk1"/>
                </a:solidFill>
              </a:rPr>
              <a:t>neuronske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mreže</a:t>
            </a:r>
            <a:r>
              <a:rPr lang="en-US" dirty="0">
                <a:solidFill>
                  <a:schemeClr val="dk1"/>
                </a:solidFill>
              </a:rPr>
              <a:t> (NN). Rad </a:t>
            </a:r>
            <a:r>
              <a:rPr lang="en-US" dirty="0" err="1">
                <a:solidFill>
                  <a:schemeClr val="dk1"/>
                </a:solidFill>
              </a:rPr>
              <a:t>uključuje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analizu</a:t>
            </a:r>
            <a:r>
              <a:rPr lang="en-US" dirty="0">
                <a:solidFill>
                  <a:schemeClr val="dk1"/>
                </a:solidFill>
              </a:rPr>
              <a:t> NN u </a:t>
            </a:r>
            <a:r>
              <a:rPr lang="en-US" dirty="0" err="1">
                <a:solidFill>
                  <a:schemeClr val="dk1"/>
                </a:solidFill>
              </a:rPr>
              <a:t>poređenju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najsavremenijim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modelima</a:t>
            </a:r>
            <a:r>
              <a:rPr lang="en-US" dirty="0">
                <a:solidFill>
                  <a:schemeClr val="dk1"/>
                </a:solidFill>
              </a:rPr>
              <a:t> za </a:t>
            </a:r>
            <a:r>
              <a:rPr lang="en-US" dirty="0" err="1">
                <a:solidFill>
                  <a:schemeClr val="dk1"/>
                </a:solidFill>
              </a:rPr>
              <a:t>prognozu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konkretno</a:t>
            </a:r>
            <a:r>
              <a:rPr lang="en-US" dirty="0">
                <a:solidFill>
                  <a:schemeClr val="dk1"/>
                </a:solidFill>
              </a:rPr>
              <a:t> Facebook-</a:t>
            </a:r>
            <a:r>
              <a:rPr lang="en-US" dirty="0" err="1">
                <a:solidFill>
                  <a:schemeClr val="dk1"/>
                </a:solidFill>
              </a:rPr>
              <a:t>ovim</a:t>
            </a:r>
            <a:r>
              <a:rPr lang="en-US" dirty="0">
                <a:solidFill>
                  <a:schemeClr val="dk1"/>
                </a:solidFill>
              </a:rPr>
              <a:t> Prophet </a:t>
            </a:r>
            <a:r>
              <a:rPr lang="en-US" dirty="0" err="1">
                <a:solidFill>
                  <a:schemeClr val="dk1"/>
                </a:solidFill>
              </a:rPr>
              <a:t>modelom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modelom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autoregresivnog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integrisanog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pomerajućeg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proseka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9;p2"/>
          <p:cNvSpPr/>
          <p:nvPr/>
        </p:nvSpPr>
        <p:spPr>
          <a:xfrm>
            <a:off x="2583165" y="4501379"/>
            <a:ext cx="786384" cy="786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Google Shape;180;p2"/>
          <p:cNvSpPr txBox="1"/>
          <p:nvPr/>
        </p:nvSpPr>
        <p:spPr>
          <a:xfrm>
            <a:off x="5062321" y="416057"/>
            <a:ext cx="6976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Cilj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81;p2"/>
          <p:cNvSpPr txBox="1"/>
          <p:nvPr/>
        </p:nvSpPr>
        <p:spPr>
          <a:xfrm>
            <a:off x="5062321" y="763208"/>
            <a:ext cx="6951900" cy="112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Istražiti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li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aktuelni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obrasci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potražnje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privremene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fluktuacije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ukazuju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novu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realnost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Poseban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akcenat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staviti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testiranje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sposobnosti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performansi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algoritama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veštačke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inteligencije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(AI) u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kontekstima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lanaca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snabdevanja</a:t>
            </a:r>
            <a:r>
              <a:rPr lang="en-US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(SC).</a:t>
            </a:r>
          </a:p>
        </p:txBody>
      </p:sp>
      <p:sp>
        <p:nvSpPr>
          <p:cNvPr id="16" name="Google Shape;182;p2"/>
          <p:cNvSpPr/>
          <p:nvPr/>
        </p:nvSpPr>
        <p:spPr>
          <a:xfrm>
            <a:off x="4137986" y="763535"/>
            <a:ext cx="786384" cy="78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Google Shape;183;p2"/>
          <p:cNvSpPr txBox="1"/>
          <p:nvPr/>
        </p:nvSpPr>
        <p:spPr>
          <a:xfrm>
            <a:off x="4006314" y="3138402"/>
            <a:ext cx="28035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Koraci u kreiranju rješenja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4;p2"/>
          <p:cNvSpPr txBox="1"/>
          <p:nvPr/>
        </p:nvSpPr>
        <p:spPr>
          <a:xfrm>
            <a:off x="4006314" y="3447851"/>
            <a:ext cx="7940580" cy="93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r-Latn-BA" sz="1400" b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Provjera duplikata</a:t>
            </a:r>
            <a:endParaRPr sz="1400" b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r-Latn-BA" sz="1400" b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Istraživanje šablona konzumacije</a:t>
            </a:r>
            <a:endParaRPr sz="1400" b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r-Latn-BA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Testiranje različitih modela</a:t>
            </a:r>
            <a:endParaRPr sz="1400" b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185;p2"/>
          <p:cNvSpPr/>
          <p:nvPr/>
        </p:nvSpPr>
        <p:spPr>
          <a:xfrm>
            <a:off x="3091525" y="3357516"/>
            <a:ext cx="786384" cy="786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186;p2"/>
          <p:cNvSpPr/>
          <p:nvPr/>
        </p:nvSpPr>
        <p:spPr>
          <a:xfrm>
            <a:off x="4346219" y="965749"/>
            <a:ext cx="369919" cy="381957"/>
          </a:xfrm>
          <a:custGeom>
            <a:avLst/>
            <a:gdLst/>
            <a:ahLst/>
            <a:cxnLst/>
            <a:rect l="l" t="t" r="r" b="b"/>
            <a:pathLst>
              <a:path w="158757" h="164742" extrusionOk="0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187;p2"/>
          <p:cNvSpPr/>
          <p:nvPr/>
        </p:nvSpPr>
        <p:spPr>
          <a:xfrm>
            <a:off x="2734655" y="4593014"/>
            <a:ext cx="493588" cy="423546"/>
          </a:xfrm>
          <a:custGeom>
            <a:avLst/>
            <a:gdLst/>
            <a:ahLst/>
            <a:cxnLst/>
            <a:rect l="l" t="t" r="r" b="b"/>
            <a:pathLst>
              <a:path w="212659" h="182199" extrusionOk="0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188;p2"/>
          <p:cNvSpPr/>
          <p:nvPr/>
        </p:nvSpPr>
        <p:spPr>
          <a:xfrm>
            <a:off x="3326024" y="3532657"/>
            <a:ext cx="317386" cy="419168"/>
          </a:xfrm>
          <a:custGeom>
            <a:avLst/>
            <a:gdLst/>
            <a:ahLst/>
            <a:cxnLst/>
            <a:rect l="l" t="t" r="r" b="b"/>
            <a:pathLst>
              <a:path w="136167" h="180612" extrusionOk="0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89;p2"/>
          <p:cNvSpPr/>
          <p:nvPr/>
        </p:nvSpPr>
        <p:spPr>
          <a:xfrm>
            <a:off x="3831570" y="2315249"/>
            <a:ext cx="395089" cy="241869"/>
          </a:xfrm>
          <a:custGeom>
            <a:avLst/>
            <a:gdLst/>
            <a:ahLst/>
            <a:cxnLst/>
            <a:rect l="l" t="t" r="r" b="b"/>
            <a:pathLst>
              <a:path w="169501" h="104417" extrusionOk="0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sr-Latn-BA" dirty="0"/>
              <a:t>etodologija</a:t>
            </a:r>
            <a:r>
              <a:rPr lang="en-GB" dirty="0"/>
              <a:t>: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Google Shape;3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7934" y="1224624"/>
            <a:ext cx="8715375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Facebook’s Prophet u akciji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1608665" y="1358181"/>
            <a:ext cx="831426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ts val="2400"/>
              <a:buChar char="•"/>
            </a:pPr>
            <a:r>
              <a:rPr lang="sr-Latn-BA" dirty="0">
                <a:latin typeface="Arial"/>
                <a:ea typeface="Arial"/>
                <a:cs typeface="Arial"/>
                <a:sym typeface="Arial"/>
              </a:rPr>
              <a:t>Otvoren kod na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GitHub</a:t>
            </a:r>
            <a:r>
              <a:rPr lang="sr-Latn-BA" dirty="0">
                <a:latin typeface="Arial"/>
                <a:ea typeface="Arial"/>
                <a:cs typeface="Arial"/>
                <a:sym typeface="Arial"/>
              </a:rPr>
              <a:t>-u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F4EFB-1681-CB02-20B8-0AF98418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30" y="1920155"/>
            <a:ext cx="6553716" cy="35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’s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Prophet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Prophet </a:t>
            </a:r>
            <a:r>
              <a:rPr lang="sr-Latn-BA" sz="1800" dirty="0"/>
              <a:t>se može posmatrati kao nelinearna regresija</a:t>
            </a:r>
            <a:r>
              <a:rPr lang="en-GB" sz="1800" dirty="0"/>
              <a:t>: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g(t) </a:t>
            </a:r>
            <a:r>
              <a:rPr lang="en-GB" sz="1800" dirty="0" err="1"/>
              <a:t>opisuje</a:t>
            </a:r>
            <a:r>
              <a:rPr lang="en-GB" sz="1800" dirty="0"/>
              <a:t> </a:t>
            </a:r>
            <a:r>
              <a:rPr lang="en-GB" sz="1800" dirty="0" err="1"/>
              <a:t>komadno</a:t>
            </a:r>
            <a:r>
              <a:rPr lang="en-GB" sz="1800" dirty="0"/>
              <a:t> </a:t>
            </a:r>
            <a:r>
              <a:rPr lang="en-GB" sz="1800" dirty="0" err="1"/>
              <a:t>linearan</a:t>
            </a:r>
            <a:r>
              <a:rPr lang="en-GB" sz="1800" dirty="0"/>
              <a:t> trend (</a:t>
            </a:r>
            <a:r>
              <a:rPr lang="en-GB" sz="1800" dirty="0" err="1"/>
              <a:t>ili</a:t>
            </a:r>
            <a:r>
              <a:rPr lang="en-GB" sz="1800" dirty="0"/>
              <a:t> „</a:t>
            </a:r>
            <a:r>
              <a:rPr lang="en-GB" sz="1800" dirty="0" err="1"/>
              <a:t>termin</a:t>
            </a:r>
            <a:r>
              <a:rPr lang="en-GB" sz="1800" dirty="0"/>
              <a:t> </a:t>
            </a:r>
            <a:r>
              <a:rPr lang="en-GB" sz="1800" dirty="0" err="1"/>
              <a:t>rasta</a:t>
            </a:r>
            <a:r>
              <a:rPr lang="en-GB" sz="1800" dirty="0"/>
              <a:t>“),</a:t>
            </a:r>
            <a:r>
              <a:rPr lang="sr-Latn-BA" sz="1800" dirty="0"/>
              <a:t> </a:t>
            </a:r>
            <a:r>
              <a:rPr lang="en-GB" sz="1800" dirty="0"/>
              <a:t>s(t) </a:t>
            </a:r>
            <a:r>
              <a:rPr lang="en-GB" sz="1800" dirty="0" err="1"/>
              <a:t>opisuje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sezonske</a:t>
            </a:r>
            <a:r>
              <a:rPr lang="en-GB" sz="1800" dirty="0"/>
              <a:t> </a:t>
            </a:r>
            <a:r>
              <a:rPr lang="en-GB" sz="1800" dirty="0" err="1"/>
              <a:t>obrasce</a:t>
            </a:r>
            <a:r>
              <a:rPr lang="en-GB" sz="1800" dirty="0"/>
              <a:t>,</a:t>
            </a:r>
            <a:r>
              <a:rPr lang="sr-Latn-BA" sz="1800" dirty="0"/>
              <a:t> </a:t>
            </a:r>
            <a:r>
              <a:rPr lang="en-GB" sz="1800" dirty="0"/>
              <a:t>h(t) </a:t>
            </a:r>
            <a:r>
              <a:rPr lang="en-GB" sz="1800" dirty="0" err="1"/>
              <a:t>beleži</a:t>
            </a:r>
            <a:r>
              <a:rPr lang="en-GB" sz="1800" dirty="0"/>
              <a:t> </a:t>
            </a:r>
            <a:r>
              <a:rPr lang="en-GB" sz="1800" dirty="0" err="1"/>
              <a:t>efekte</a:t>
            </a:r>
            <a:r>
              <a:rPr lang="en-GB" sz="1800" dirty="0"/>
              <a:t> </a:t>
            </a:r>
            <a:r>
              <a:rPr lang="en-GB" sz="1800" dirty="0" err="1"/>
              <a:t>praznika,a</a:t>
            </a:r>
            <a:r>
              <a:rPr lang="en-GB" sz="1800" dirty="0"/>
              <a:t> </a:t>
            </a:r>
            <a:r>
              <a:rPr lang="el-GR" sz="1800" dirty="0"/>
              <a:t>ε</a:t>
            </a:r>
            <a:r>
              <a:rPr lang="en-GB" sz="1800" dirty="0"/>
              <a:t>t je </a:t>
            </a:r>
            <a:r>
              <a:rPr lang="en-GB" sz="1800" dirty="0" err="1"/>
              <a:t>šum</a:t>
            </a:r>
            <a:r>
              <a:rPr lang="en-GB" sz="1800" dirty="0"/>
              <a:t> (white noise)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greška</a:t>
            </a:r>
            <a:r>
              <a:rPr lang="en-GB" sz="1800" dirty="0"/>
              <a:t>.</a:t>
            </a:r>
            <a:r>
              <a:rPr lang="sr-Latn-BA" sz="1800" dirty="0"/>
              <a:t> </a:t>
            </a:r>
            <a:r>
              <a:rPr lang="en-GB" sz="1800" dirty="0"/>
              <a:t>Prophet se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mnogim</a:t>
            </a:r>
            <a:r>
              <a:rPr lang="en-GB" sz="1800" dirty="0"/>
              <a:t> </a:t>
            </a:r>
            <a:r>
              <a:rPr lang="en-GB" sz="1800" dirty="0" err="1"/>
              <a:t>aplikacijama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Facebook-a za </a:t>
            </a:r>
            <a:r>
              <a:rPr lang="en-GB" sz="1800" dirty="0" err="1"/>
              <a:t>pravljenje</a:t>
            </a:r>
            <a:r>
              <a:rPr lang="en-GB" sz="1800" dirty="0"/>
              <a:t> </a:t>
            </a:r>
            <a:r>
              <a:rPr lang="en-GB" sz="1800" dirty="0" err="1"/>
              <a:t>pouzdanih</a:t>
            </a:r>
            <a:r>
              <a:rPr lang="en-GB" sz="1800" dirty="0"/>
              <a:t> </a:t>
            </a:r>
            <a:r>
              <a:rPr lang="en-GB" sz="1800" dirty="0" err="1"/>
              <a:t>prognoza</a:t>
            </a:r>
            <a:r>
              <a:rPr lang="en-GB" sz="1800" dirty="0"/>
              <a:t> u </a:t>
            </a:r>
            <a:r>
              <a:rPr lang="en-GB" sz="1800" dirty="0" err="1"/>
              <a:t>svrhu</a:t>
            </a:r>
            <a:r>
              <a:rPr lang="en-GB" sz="1800" dirty="0"/>
              <a:t> </a:t>
            </a:r>
            <a:r>
              <a:rPr lang="en-GB" sz="1800" dirty="0" err="1"/>
              <a:t>planiranja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postavljanja</a:t>
            </a:r>
            <a:r>
              <a:rPr lang="en-GB" sz="1800" dirty="0"/>
              <a:t> </a:t>
            </a:r>
            <a:r>
              <a:rPr lang="en-GB" sz="1800" dirty="0" err="1"/>
              <a:t>ciljeva</a:t>
            </a:r>
            <a:r>
              <a:rPr lang="en-GB" sz="1800" dirty="0"/>
              <a:t>. Facebook je </a:t>
            </a:r>
            <a:r>
              <a:rPr lang="en-GB" sz="1800" dirty="0" err="1"/>
              <a:t>utvrdio</a:t>
            </a:r>
            <a:r>
              <a:rPr lang="en-GB" sz="1800" dirty="0"/>
              <a:t> da Prophet u </a:t>
            </a:r>
            <a:r>
              <a:rPr lang="en-GB" sz="1800" dirty="0" err="1"/>
              <a:t>većini</a:t>
            </a:r>
            <a:r>
              <a:rPr lang="en-GB" sz="1800" dirty="0"/>
              <a:t> </a:t>
            </a:r>
            <a:r>
              <a:rPr lang="en-GB" sz="1800" dirty="0" err="1"/>
              <a:t>slučajeva</a:t>
            </a:r>
            <a:r>
              <a:rPr lang="en-GB" sz="1800" dirty="0"/>
              <a:t> </a:t>
            </a:r>
            <a:r>
              <a:rPr lang="en-GB" sz="1800" dirty="0" err="1"/>
              <a:t>daje</a:t>
            </a:r>
            <a:r>
              <a:rPr lang="en-GB" sz="1800" dirty="0"/>
              <a:t> </a:t>
            </a:r>
            <a:r>
              <a:rPr lang="en-GB" sz="1800" dirty="0" err="1"/>
              <a:t>bolje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nego</a:t>
            </a:r>
            <a:r>
              <a:rPr lang="en-GB" sz="1800" dirty="0"/>
              <a:t> </a:t>
            </a:r>
            <a:r>
              <a:rPr lang="en-GB" sz="1800" dirty="0" err="1"/>
              <a:t>bilo</a:t>
            </a:r>
            <a:r>
              <a:rPr lang="en-GB" sz="1800" dirty="0"/>
              <a:t> koji </a:t>
            </a:r>
            <a:r>
              <a:rPr lang="en-GB" sz="1800" dirty="0" err="1"/>
              <a:t>drugi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96" y="2383895"/>
            <a:ext cx="2962275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97A3D-EEE6-2A0E-C6DA-6AF9F8EF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31" y="4484311"/>
            <a:ext cx="3782071" cy="21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sr-Latn-BA" i="1" dirty="0">
                <a:latin typeface="Arial"/>
                <a:ea typeface="Arial"/>
                <a:cs typeface="Arial"/>
                <a:sym typeface="Arial"/>
              </a:rPr>
              <a:t>struktura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1800" dirty="0"/>
              <a:t>Glavne oblasti i podpolja:</a:t>
            </a:r>
            <a:endParaRPr lang="en-GB" sz="1800" dirty="0"/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70B5-4822-E9D0-78DC-E5C8F9FEA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4" y="1275263"/>
            <a:ext cx="5650565" cy="430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sr-Latn-BA" i="1" dirty="0">
                <a:latin typeface="Arial"/>
                <a:ea typeface="Arial"/>
                <a:cs typeface="Arial"/>
                <a:sym typeface="Arial"/>
              </a:rPr>
              <a:t>struktura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8E703-69E8-6BD8-872C-0E9CB3EB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2292489"/>
            <a:ext cx="4859867" cy="403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3534" y="1860689"/>
                <a:ext cx="5215466" cy="300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NN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modeli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nude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širok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spektar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mogućnosti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ali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za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potrebe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ovog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istraživanja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fokusirali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smo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feed-forward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mreže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jednim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skrivenim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slojem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NN je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predstavljen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jednačinom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270510" algn="just"/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70510"/>
                <a:r>
                  <a:rPr lang="sr-Latn-B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 aktivacionom funkcijom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34" y="1860689"/>
                <a:ext cx="5215466" cy="3009542"/>
              </a:xfrm>
              <a:prstGeom prst="rect">
                <a:avLst/>
              </a:prstGeom>
              <a:blipFill>
                <a:blip r:embed="rId3"/>
                <a:stretch>
                  <a:fillRect l="-1051" t="-1012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i="1" dirty="0">
                <a:latin typeface="Arial"/>
                <a:ea typeface="Arial"/>
                <a:cs typeface="Arial"/>
                <a:sym typeface="Arial"/>
              </a:rPr>
              <a:t>STUDIJA SLUČAJA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139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sz="1800" dirty="0"/>
          </a:p>
          <a:p>
            <a:r>
              <a:rPr lang="en-GB" sz="1800" dirty="0" err="1"/>
              <a:t>Imajući</a:t>
            </a:r>
            <a:r>
              <a:rPr lang="en-GB" sz="1800" dirty="0"/>
              <a:t> u </a:t>
            </a:r>
            <a:r>
              <a:rPr lang="en-GB" sz="1800" dirty="0" err="1"/>
              <a:t>vidu</a:t>
            </a:r>
            <a:r>
              <a:rPr lang="en-GB" sz="1800" dirty="0"/>
              <a:t> </a:t>
            </a:r>
            <a:r>
              <a:rPr lang="en-GB" sz="1800" dirty="0" err="1"/>
              <a:t>promenljivo</a:t>
            </a:r>
            <a:r>
              <a:rPr lang="en-GB" sz="1800" dirty="0"/>
              <a:t> </a:t>
            </a:r>
            <a:r>
              <a:rPr lang="en-GB" sz="1800" dirty="0" err="1"/>
              <a:t>tržišno</a:t>
            </a:r>
            <a:r>
              <a:rPr lang="en-GB" sz="1800" dirty="0"/>
              <a:t> </a:t>
            </a:r>
            <a:r>
              <a:rPr lang="en-GB" sz="1800" dirty="0" err="1"/>
              <a:t>okruženje</a:t>
            </a:r>
            <a:r>
              <a:rPr lang="en-GB" sz="1800" dirty="0"/>
              <a:t>, NN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koristiti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ulazne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(</a:t>
            </a:r>
            <a:r>
              <a:rPr lang="en-GB" sz="1800" dirty="0" err="1"/>
              <a:t>istorijske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društvene</a:t>
            </a:r>
            <a:r>
              <a:rPr lang="en-GB" sz="1800" dirty="0"/>
              <a:t> </a:t>
            </a:r>
            <a:r>
              <a:rPr lang="en-GB" sz="1800" dirty="0" err="1"/>
              <a:t>faktore</a:t>
            </a:r>
            <a:r>
              <a:rPr lang="en-GB" sz="1800" dirty="0"/>
              <a:t>, </a:t>
            </a:r>
            <a:r>
              <a:rPr lang="en-GB" sz="1800" dirty="0" err="1"/>
              <a:t>podatke</a:t>
            </a:r>
            <a:r>
              <a:rPr lang="en-GB" sz="1800" dirty="0"/>
              <a:t> o Covid-19, </a:t>
            </a:r>
            <a:r>
              <a:rPr lang="en-GB" sz="1800" dirty="0" err="1"/>
              <a:t>indeks</a:t>
            </a:r>
            <a:r>
              <a:rPr lang="en-GB" sz="1800" dirty="0"/>
              <a:t> </a:t>
            </a:r>
            <a:r>
              <a:rPr lang="en-GB" sz="1800" dirty="0" err="1"/>
              <a:t>potrošačkih</a:t>
            </a:r>
            <a:r>
              <a:rPr lang="en-GB" sz="1800" dirty="0"/>
              <a:t> </a:t>
            </a:r>
            <a:r>
              <a:rPr lang="en-GB" sz="1800" dirty="0" err="1"/>
              <a:t>cena</a:t>
            </a:r>
            <a:r>
              <a:rPr lang="en-GB" sz="1800" dirty="0"/>
              <a:t>, </a:t>
            </a:r>
            <a:r>
              <a:rPr lang="en-GB" sz="1800" dirty="0" err="1"/>
              <a:t>maloprodajne</a:t>
            </a:r>
            <a:r>
              <a:rPr lang="en-GB" sz="1800" dirty="0"/>
              <a:t> </a:t>
            </a:r>
            <a:r>
              <a:rPr lang="en-GB" sz="1800" dirty="0" err="1"/>
              <a:t>cene</a:t>
            </a:r>
            <a:r>
              <a:rPr lang="en-GB" sz="1800" dirty="0"/>
              <a:t>, </a:t>
            </a:r>
            <a:r>
              <a:rPr lang="en-GB" sz="1800" dirty="0" err="1"/>
              <a:t>promocije</a:t>
            </a:r>
            <a:r>
              <a:rPr lang="en-GB" sz="1800" dirty="0"/>
              <a:t>, </a:t>
            </a:r>
            <a:r>
              <a:rPr lang="en-GB" sz="1800" dirty="0" err="1"/>
              <a:t>itd</a:t>
            </a:r>
            <a:r>
              <a:rPr lang="en-GB" sz="1800" dirty="0"/>
              <a:t>.).NN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generisati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prognoze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za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proizvod</a:t>
            </a:r>
            <a:r>
              <a:rPr lang="en-GB" sz="1800" dirty="0"/>
              <a:t> od </a:t>
            </a:r>
            <a:r>
              <a:rPr lang="en-GB" sz="1800" dirty="0" err="1"/>
              <a:t>šunke</a:t>
            </a:r>
            <a:r>
              <a:rPr lang="en-GB" sz="1800" dirty="0"/>
              <a:t>, za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kategoriju</a:t>
            </a:r>
            <a:r>
              <a:rPr lang="en-GB" sz="1800" dirty="0"/>
              <a:t> </a:t>
            </a:r>
            <a:r>
              <a:rPr lang="en-GB" sz="1800" dirty="0" err="1"/>
              <a:t>proizvoda</a:t>
            </a:r>
            <a:r>
              <a:rPr lang="en-GB" sz="1800" dirty="0"/>
              <a:t> od </a:t>
            </a:r>
            <a:r>
              <a:rPr lang="en-GB" sz="1800" dirty="0" err="1"/>
              <a:t>šunke</a:t>
            </a:r>
            <a:r>
              <a:rPr lang="en-GB" sz="1800" dirty="0"/>
              <a:t>, za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kupca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ukupnom</a:t>
            </a:r>
            <a:r>
              <a:rPr lang="en-GB" sz="1800" dirty="0"/>
              <a:t> </a:t>
            </a:r>
            <a:r>
              <a:rPr lang="en-GB" sz="1800" dirty="0" err="1"/>
              <a:t>nivou</a:t>
            </a:r>
            <a:r>
              <a:rPr lang="en-GB" sz="1800" dirty="0"/>
              <a:t> (</a:t>
            </a:r>
            <a:r>
              <a:rPr lang="en-GB" sz="1800" dirty="0" err="1"/>
              <a:t>nivo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).</a:t>
            </a:r>
            <a:endParaRPr lang="sr-Latn-BA" sz="1800" dirty="0"/>
          </a:p>
          <a:p>
            <a:endParaRPr lang="sr-Latn-BA" sz="1800" dirty="0"/>
          </a:p>
          <a:p>
            <a:r>
              <a:rPr lang="en-GB" sz="1800" b="1" dirty="0" err="1"/>
              <a:t>Buduće</a:t>
            </a:r>
            <a:r>
              <a:rPr lang="en-GB" sz="1800" b="1" dirty="0"/>
              <a:t> </a:t>
            </a:r>
            <a:r>
              <a:rPr lang="en-GB" sz="1800" b="1" dirty="0" err="1"/>
              <a:t>akcije</a:t>
            </a:r>
            <a:r>
              <a:rPr lang="en-GB" sz="1800" b="1" dirty="0"/>
              <a:t> (</a:t>
            </a:r>
            <a:r>
              <a:rPr lang="en-GB" sz="1800" b="1" dirty="0" err="1"/>
              <a:t>koje</a:t>
            </a:r>
            <a:r>
              <a:rPr lang="en-GB" sz="1800" b="1" dirty="0"/>
              <a:t> </a:t>
            </a:r>
            <a:r>
              <a:rPr lang="en-GB" sz="1800" b="1" dirty="0" err="1"/>
              <a:t>treba</a:t>
            </a:r>
            <a:r>
              <a:rPr lang="en-GB" sz="1800" b="1" dirty="0"/>
              <a:t> </a:t>
            </a:r>
            <a:r>
              <a:rPr lang="en-GB" sz="1800" b="1" dirty="0" err="1"/>
              <a:t>preduzeti</a:t>
            </a:r>
            <a:r>
              <a:rPr lang="en-GB" sz="1800" b="1" dirty="0"/>
              <a:t>):</a:t>
            </a:r>
            <a:r>
              <a:rPr lang="en-GB" sz="1800" dirty="0"/>
              <a:t>DSS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trenutno</a:t>
            </a:r>
            <a:r>
              <a:rPr lang="en-GB" sz="1800" dirty="0"/>
              <a:t> </a:t>
            </a:r>
            <a:r>
              <a:rPr lang="en-GB" sz="1800" dirty="0" err="1"/>
              <a:t>odrediti</a:t>
            </a:r>
            <a:r>
              <a:rPr lang="en-GB" sz="1800" dirty="0"/>
              <a:t> </a:t>
            </a:r>
            <a:r>
              <a:rPr lang="en-GB" sz="1800" dirty="0" err="1"/>
              <a:t>optimalne</a:t>
            </a:r>
            <a:r>
              <a:rPr lang="en-GB" sz="1800" dirty="0"/>
              <a:t> </a:t>
            </a:r>
            <a:r>
              <a:rPr lang="en-GB" sz="1800" dirty="0" err="1"/>
              <a:t>nivoe</a:t>
            </a:r>
            <a:r>
              <a:rPr lang="en-GB" sz="1800" dirty="0"/>
              <a:t> </a:t>
            </a:r>
            <a:r>
              <a:rPr lang="en-GB" sz="1800" dirty="0" err="1"/>
              <a:t>zaliha</a:t>
            </a:r>
            <a:r>
              <a:rPr lang="en-GB" sz="1800" dirty="0"/>
              <a:t> za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proizvod</a:t>
            </a:r>
            <a:r>
              <a:rPr lang="en-GB" sz="1800" dirty="0"/>
              <a:t> od </a:t>
            </a:r>
            <a:r>
              <a:rPr lang="en-GB" sz="1800" dirty="0" err="1"/>
              <a:t>šunke</a:t>
            </a:r>
            <a:r>
              <a:rPr lang="en-GB" sz="1800" dirty="0"/>
              <a:t> (</a:t>
            </a:r>
            <a:r>
              <a:rPr lang="en-GB" sz="1800" dirty="0" err="1"/>
              <a:t>dizajn</a:t>
            </a:r>
            <a:r>
              <a:rPr lang="en-GB" sz="1800" dirty="0"/>
              <a:t> </a:t>
            </a:r>
            <a:r>
              <a:rPr lang="en-GB" sz="1800" dirty="0" err="1"/>
              <a:t>inventara</a:t>
            </a:r>
            <a:r>
              <a:rPr lang="en-GB" sz="1800" dirty="0"/>
              <a:t>).Pored toga, DSS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moći</a:t>
            </a:r>
            <a:r>
              <a:rPr lang="en-GB" sz="1800" dirty="0"/>
              <a:t> da </a:t>
            </a:r>
            <a:r>
              <a:rPr lang="en-GB" sz="1800" dirty="0" err="1"/>
              <a:t>pokrene</a:t>
            </a:r>
            <a:r>
              <a:rPr lang="en-GB" sz="1800" dirty="0"/>
              <a:t> </a:t>
            </a:r>
            <a:r>
              <a:rPr lang="en-GB" sz="1800" dirty="0" err="1"/>
              <a:t>proizvodnju</a:t>
            </a:r>
            <a:r>
              <a:rPr lang="en-GB" sz="1800" dirty="0"/>
              <a:t> (</a:t>
            </a:r>
            <a:r>
              <a:rPr lang="en-GB" sz="1800" dirty="0" err="1"/>
              <a:t>pametna</a:t>
            </a:r>
            <a:r>
              <a:rPr lang="en-GB" sz="1800" dirty="0"/>
              <a:t> </a:t>
            </a:r>
            <a:r>
              <a:rPr lang="en-GB" sz="1800" dirty="0" err="1"/>
              <a:t>proizvodnja</a:t>
            </a:r>
            <a:r>
              <a:rPr lang="en-GB" sz="1800" dirty="0"/>
              <a:t>) </a:t>
            </a:r>
            <a:r>
              <a:rPr lang="en-GB" sz="1800" dirty="0" err="1"/>
              <a:t>šunki.Na</a:t>
            </a:r>
            <a:r>
              <a:rPr lang="en-GB" sz="1800" dirty="0"/>
              <a:t> </a:t>
            </a:r>
            <a:r>
              <a:rPr lang="en-GB" sz="1800" dirty="0" err="1"/>
              <a:t>kraju</a:t>
            </a:r>
            <a:r>
              <a:rPr lang="en-GB" sz="1800" dirty="0"/>
              <a:t>, DSS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generisati</a:t>
            </a:r>
            <a:r>
              <a:rPr lang="en-GB" sz="1800" dirty="0"/>
              <a:t> </a:t>
            </a:r>
            <a:r>
              <a:rPr lang="en-GB" sz="1800" dirty="0" err="1"/>
              <a:t>narudžbine</a:t>
            </a:r>
            <a:r>
              <a:rPr lang="en-GB" sz="1800" dirty="0"/>
              <a:t> </a:t>
            </a:r>
            <a:r>
              <a:rPr lang="en-GB" sz="1800" dirty="0" err="1"/>
              <a:t>šunki</a:t>
            </a:r>
            <a:r>
              <a:rPr lang="en-GB" sz="1800" dirty="0"/>
              <a:t> </a:t>
            </a:r>
            <a:r>
              <a:rPr lang="en-GB" sz="1800" dirty="0" err="1"/>
              <a:t>preko</a:t>
            </a:r>
            <a:r>
              <a:rPr lang="en-GB" sz="1800" dirty="0"/>
              <a:t> plana </a:t>
            </a:r>
            <a:r>
              <a:rPr lang="en-GB" sz="1800" dirty="0" err="1"/>
              <a:t>materijalnih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 (MRP), koji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kreirati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narudžbine</a:t>
            </a:r>
            <a:r>
              <a:rPr lang="en-GB" sz="1800" dirty="0"/>
              <a:t> od </a:t>
            </a:r>
            <a:r>
              <a:rPr lang="en-GB" sz="1800" dirty="0" err="1"/>
              <a:t>lokalnih</a:t>
            </a:r>
            <a:r>
              <a:rPr lang="en-GB" sz="1800" dirty="0"/>
              <a:t> </a:t>
            </a:r>
            <a:r>
              <a:rPr lang="en-GB" sz="1800" dirty="0" err="1"/>
              <a:t>proizvođača</a:t>
            </a:r>
            <a:r>
              <a:rPr lang="en-GB" sz="1800" dirty="0"/>
              <a:t> </a:t>
            </a:r>
            <a:r>
              <a:rPr lang="en-GB" sz="1800" dirty="0" err="1"/>
              <a:t>sirovih</a:t>
            </a:r>
            <a:r>
              <a:rPr lang="en-GB" sz="1800" dirty="0"/>
              <a:t> </a:t>
            </a:r>
            <a:r>
              <a:rPr lang="en-GB" sz="1800" dirty="0" err="1"/>
              <a:t>šunki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24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CASE STUDY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Google Shape;3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3429" y="616730"/>
            <a:ext cx="4080933" cy="528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B336F932-B74F-4495-9A8F-2DBD00F98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a92fe6ce-cc5e-4661-b3e6-d9d5535f70b5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9bddfac-6dc9-4958-8f35-4d0da3af229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1031</Words>
  <Application>Microsoft Office PowerPoint</Application>
  <PresentationFormat>Panoramiczny</PresentationFormat>
  <Paragraphs>123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Lato Light</vt:lpstr>
      <vt:lpstr>Noto Sans Symbols</vt:lpstr>
      <vt:lpstr>Tahoma</vt:lpstr>
      <vt:lpstr>Times New Roman</vt:lpstr>
      <vt:lpstr>Motyw pakietu Office</vt:lpstr>
      <vt:lpstr>AI demo</vt:lpstr>
      <vt:lpstr>Pillars:</vt:lpstr>
      <vt:lpstr>Metodologija:</vt:lpstr>
      <vt:lpstr>Facebook’s Prophet u akciji</vt:lpstr>
      <vt:lpstr>Facebook’s Prophet</vt:lpstr>
      <vt:lpstr>AI struktura</vt:lpstr>
      <vt:lpstr>AI struktura</vt:lpstr>
      <vt:lpstr>STUDIJA SLUČAJA</vt:lpstr>
      <vt:lpstr>CASE STUDY</vt:lpstr>
      <vt:lpstr>STUDIJA SLUČAJA</vt:lpstr>
      <vt:lpstr>Prezentacja programu PowerPoint</vt:lpstr>
      <vt:lpstr>Prezentacja programu PowerPoint</vt:lpstr>
      <vt:lpstr>Training and testing data (cross-validation)</vt:lpstr>
      <vt:lpstr>Prezentacja programu PowerPoint</vt:lpstr>
      <vt:lpstr>Prezentacja programu PowerPoint</vt:lpstr>
      <vt:lpstr>ZAKLJUČAK</vt:lpstr>
      <vt:lpstr>Authors:  Dario Šebalj Dejan Mirčetić Michał Adamczak 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50</cp:revision>
  <dcterms:created xsi:type="dcterms:W3CDTF">2023-07-06T12:09:08Z</dcterms:created>
  <dcterms:modified xsi:type="dcterms:W3CDTF">2025-11-04T14:26:10Z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