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256" r:id="rId5"/>
    <p:sldId id="262" r:id="rId6"/>
    <p:sldId id="295" r:id="rId7"/>
    <p:sldId id="305" r:id="rId8"/>
    <p:sldId id="296" r:id="rId9"/>
    <p:sldId id="307" r:id="rId10"/>
    <p:sldId id="308" r:id="rId11"/>
    <p:sldId id="309" r:id="rId12"/>
    <p:sldId id="281" r:id="rId13"/>
    <p:sldId id="311" r:id="rId14"/>
    <p:sldId id="310" r:id="rId15"/>
    <p:sldId id="312" r:id="rId16"/>
    <p:sldId id="284" r:id="rId17"/>
    <p:sldId id="313" r:id="rId18"/>
    <p:sldId id="297" r:id="rId19"/>
    <p:sldId id="299" r:id="rId20"/>
    <p:sldId id="335" r:id="rId21"/>
    <p:sldId id="263" r:id="rId2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8B9E8A-2484-4D9E-8F4A-F3658B108928}" v="9" dt="2023-11-15T12:03:04.3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39" autoAdjust="0"/>
    <p:restoredTop sz="94660"/>
  </p:normalViewPr>
  <p:slideViewPr>
    <p:cSldViewPr snapToGrid="0">
      <p:cViewPr varScale="1">
        <p:scale>
          <a:sx n="95" d="100"/>
          <a:sy n="95" d="100"/>
        </p:scale>
        <p:origin x="1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io Šebalj" userId="a71eced3-786e-4eb6-80ca-f62c4fda7d06" providerId="ADAL" clId="{7F8B9E8A-2484-4D9E-8F4A-F3658B108928}"/>
    <pc:docChg chg="undo custSel addSld delSld modSld sldOrd">
      <pc:chgData name="Dario Šebalj" userId="a71eced3-786e-4eb6-80ca-f62c4fda7d06" providerId="ADAL" clId="{7F8B9E8A-2484-4D9E-8F4A-F3658B108928}" dt="2023-11-15T12:10:08.203" v="1848" actId="27636"/>
      <pc:docMkLst>
        <pc:docMk/>
      </pc:docMkLst>
      <pc:sldChg chg="modSp mod">
        <pc:chgData name="Dario Šebalj" userId="a71eced3-786e-4eb6-80ca-f62c4fda7d06" providerId="ADAL" clId="{7F8B9E8A-2484-4D9E-8F4A-F3658B108928}" dt="2023-11-15T08:30:26.285" v="68" actId="20577"/>
        <pc:sldMkLst>
          <pc:docMk/>
          <pc:sldMk cId="2920479427" sldId="256"/>
        </pc:sldMkLst>
        <pc:spChg chg="mod">
          <ac:chgData name="Dario Šebalj" userId="a71eced3-786e-4eb6-80ca-f62c4fda7d06" providerId="ADAL" clId="{7F8B9E8A-2484-4D9E-8F4A-F3658B108928}" dt="2023-11-15T08:29:59.071" v="20" actId="20577"/>
          <ac:spMkLst>
            <pc:docMk/>
            <pc:sldMk cId="2920479427" sldId="256"/>
            <ac:spMk id="2" creationId="{EB42DF12-B99A-B28D-4CDB-00731913E04F}"/>
          </ac:spMkLst>
        </pc:spChg>
        <pc:spChg chg="mod">
          <ac:chgData name="Dario Šebalj" userId="a71eced3-786e-4eb6-80ca-f62c4fda7d06" providerId="ADAL" clId="{7F8B9E8A-2484-4D9E-8F4A-F3658B108928}" dt="2023-11-15T08:30:08.744" v="61" actId="20577"/>
          <ac:spMkLst>
            <pc:docMk/>
            <pc:sldMk cId="2920479427" sldId="256"/>
            <ac:spMk id="8" creationId="{19348FEB-0D15-F9D5-CC56-88E3DC56F6F1}"/>
          </ac:spMkLst>
        </pc:spChg>
        <pc:spChg chg="mod">
          <ac:chgData name="Dario Šebalj" userId="a71eced3-786e-4eb6-80ca-f62c4fda7d06" providerId="ADAL" clId="{7F8B9E8A-2484-4D9E-8F4A-F3658B108928}" dt="2023-11-15T08:30:26.285" v="68" actId="20577"/>
          <ac:spMkLst>
            <pc:docMk/>
            <pc:sldMk cId="2920479427" sldId="256"/>
            <ac:spMk id="9" creationId="{EE4E65C5-835A-F284-C071-E322E9120233}"/>
          </ac:spMkLst>
        </pc:spChg>
      </pc:sldChg>
      <pc:sldChg chg="addSp delSp modSp mod ord">
        <pc:chgData name="Dario Šebalj" userId="a71eced3-786e-4eb6-80ca-f62c4fda7d06" providerId="ADAL" clId="{7F8B9E8A-2484-4D9E-8F4A-F3658B108928}" dt="2023-11-15T08:43:28.768" v="865" actId="20577"/>
        <pc:sldMkLst>
          <pc:docMk/>
          <pc:sldMk cId="2863694609" sldId="261"/>
        </pc:sldMkLst>
        <pc:spChg chg="mod">
          <ac:chgData name="Dario Šebalj" userId="a71eced3-786e-4eb6-80ca-f62c4fda7d06" providerId="ADAL" clId="{7F8B9E8A-2484-4D9E-8F4A-F3658B108928}" dt="2023-11-15T08:43:11.091" v="852" actId="20577"/>
          <ac:spMkLst>
            <pc:docMk/>
            <pc:sldMk cId="2863694609" sldId="261"/>
            <ac:spMk id="2" creationId="{AF697325-8BCA-B448-0837-308C16D93043}"/>
          </ac:spMkLst>
        </pc:spChg>
        <pc:spChg chg="mod">
          <ac:chgData name="Dario Šebalj" userId="a71eced3-786e-4eb6-80ca-f62c4fda7d06" providerId="ADAL" clId="{7F8B9E8A-2484-4D9E-8F4A-F3658B108928}" dt="2023-11-15T08:43:28.768" v="865" actId="20577"/>
          <ac:spMkLst>
            <pc:docMk/>
            <pc:sldMk cId="2863694609" sldId="261"/>
            <ac:spMk id="4" creationId="{DA80D9A8-F91F-498A-4D74-FA98B65087EC}"/>
          </ac:spMkLst>
        </pc:spChg>
        <pc:picChg chg="del">
          <ac:chgData name="Dario Šebalj" userId="a71eced3-786e-4eb6-80ca-f62c4fda7d06" providerId="ADAL" clId="{7F8B9E8A-2484-4D9E-8F4A-F3658B108928}" dt="2023-11-15T08:43:12.091" v="853" actId="478"/>
          <ac:picMkLst>
            <pc:docMk/>
            <pc:sldMk cId="2863694609" sldId="261"/>
            <ac:picMk id="3" creationId="{5E77643A-CFB1-E7E6-9523-A1109680183C}"/>
          </ac:picMkLst>
        </pc:picChg>
        <pc:picChg chg="add mod">
          <ac:chgData name="Dario Šebalj" userId="a71eced3-786e-4eb6-80ca-f62c4fda7d06" providerId="ADAL" clId="{7F8B9E8A-2484-4D9E-8F4A-F3658B108928}" dt="2023-11-15T08:43:21.591" v="857" actId="1076"/>
          <ac:picMkLst>
            <pc:docMk/>
            <pc:sldMk cId="2863694609" sldId="261"/>
            <ac:picMk id="5" creationId="{DF96AF43-EBBA-2AE3-3E63-E1A81493589E}"/>
          </ac:picMkLst>
        </pc:picChg>
      </pc:sldChg>
      <pc:sldChg chg="delSp modSp mod ord">
        <pc:chgData name="Dario Šebalj" userId="a71eced3-786e-4eb6-80ca-f62c4fda7d06" providerId="ADAL" clId="{7F8B9E8A-2484-4D9E-8F4A-F3658B108928}" dt="2023-11-15T08:34:54.043" v="373" actId="478"/>
        <pc:sldMkLst>
          <pc:docMk/>
          <pc:sldMk cId="1952772968" sldId="262"/>
        </pc:sldMkLst>
        <pc:spChg chg="mod">
          <ac:chgData name="Dario Šebalj" userId="a71eced3-786e-4eb6-80ca-f62c4fda7d06" providerId="ADAL" clId="{7F8B9E8A-2484-4D9E-8F4A-F3658B108928}" dt="2023-11-15T08:32:19.601" v="238" actId="20577"/>
          <ac:spMkLst>
            <pc:docMk/>
            <pc:sldMk cId="1952772968" sldId="262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08:34:31.073" v="365" actId="20577"/>
          <ac:spMkLst>
            <pc:docMk/>
            <pc:sldMk cId="1952772968" sldId="262"/>
            <ac:spMk id="5" creationId="{08B1E3E4-9C4A-4CF8-DBD2-8A61BD597723}"/>
          </ac:spMkLst>
        </pc:spChg>
        <pc:spChg chg="del">
          <ac:chgData name="Dario Šebalj" userId="a71eced3-786e-4eb6-80ca-f62c4fda7d06" providerId="ADAL" clId="{7F8B9E8A-2484-4D9E-8F4A-F3658B108928}" dt="2023-11-15T08:34:54.043" v="373" actId="478"/>
          <ac:spMkLst>
            <pc:docMk/>
            <pc:sldMk cId="1952772968" sldId="262"/>
            <ac:spMk id="6" creationId="{4D0B990B-A015-95E2-DF45-A832FF931C3B}"/>
          </ac:spMkLst>
        </pc:spChg>
      </pc:sldChg>
      <pc:sldChg chg="modSp mod">
        <pc:chgData name="Dario Šebalj" userId="a71eced3-786e-4eb6-80ca-f62c4fda7d06" providerId="ADAL" clId="{7F8B9E8A-2484-4D9E-8F4A-F3658B108928}" dt="2023-11-15T08:31:36.410" v="207" actId="20577"/>
        <pc:sldMkLst>
          <pc:docMk/>
          <pc:sldMk cId="1254930911" sldId="264"/>
        </pc:sldMkLst>
        <pc:spChg chg="mod">
          <ac:chgData name="Dario Šebalj" userId="a71eced3-786e-4eb6-80ca-f62c4fda7d06" providerId="ADAL" clId="{7F8B9E8A-2484-4D9E-8F4A-F3658B108928}" dt="2023-11-15T08:31:36.410" v="207" actId="20577"/>
          <ac:spMkLst>
            <pc:docMk/>
            <pc:sldMk cId="1254930911" sldId="264"/>
            <ac:spMk id="8" creationId="{BA68647D-8959-AECA-FF1C-384AA40B609E}"/>
          </ac:spMkLst>
        </pc:spChg>
      </pc:sldChg>
      <pc:sldChg chg="modSp mod">
        <pc:chgData name="Dario Šebalj" userId="a71eced3-786e-4eb6-80ca-f62c4fda7d06" providerId="ADAL" clId="{7F8B9E8A-2484-4D9E-8F4A-F3658B108928}" dt="2023-11-15T12:09:15.971" v="1834" actId="14100"/>
        <pc:sldMkLst>
          <pc:docMk/>
          <pc:sldMk cId="3298298427" sldId="266"/>
        </pc:sldMkLst>
        <pc:spChg chg="mod">
          <ac:chgData name="Dario Šebalj" userId="a71eced3-786e-4eb6-80ca-f62c4fda7d06" providerId="ADAL" clId="{7F8B9E8A-2484-4D9E-8F4A-F3658B108928}" dt="2023-11-15T12:09:15.971" v="1834" actId="14100"/>
          <ac:spMkLst>
            <pc:docMk/>
            <pc:sldMk cId="3298298427" sldId="266"/>
            <ac:spMk id="8" creationId="{BA68647D-8959-AECA-FF1C-384AA40B609E}"/>
          </ac:spMkLst>
        </pc:spChg>
      </pc:sldChg>
      <pc:sldChg chg="modSp add mod ord">
        <pc:chgData name="Dario Šebalj" userId="a71eced3-786e-4eb6-80ca-f62c4fda7d06" providerId="ADAL" clId="{7F8B9E8A-2484-4D9E-8F4A-F3658B108928}" dt="2023-11-15T12:10:08.203" v="1848" actId="27636"/>
        <pc:sldMkLst>
          <pc:docMk/>
          <pc:sldMk cId="2749841692" sldId="267"/>
        </pc:sldMkLst>
        <pc:spChg chg="mod">
          <ac:chgData name="Dario Šebalj" userId="a71eced3-786e-4eb6-80ca-f62c4fda7d06" providerId="ADAL" clId="{7F8B9E8A-2484-4D9E-8F4A-F3658B108928}" dt="2023-11-15T08:35:59.474" v="425" actId="20577"/>
          <ac:spMkLst>
            <pc:docMk/>
            <pc:sldMk cId="2749841692" sldId="267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10:08.203" v="1848" actId="27636"/>
          <ac:spMkLst>
            <pc:docMk/>
            <pc:sldMk cId="2749841692" sldId="267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39:27.886" v="567" actId="20577"/>
          <ac:spMkLst>
            <pc:docMk/>
            <pc:sldMk cId="2749841692" sldId="267"/>
            <ac:spMk id="6" creationId="{4D0B990B-A015-95E2-DF45-A832FF931C3B}"/>
          </ac:spMkLst>
        </pc:spChg>
      </pc:sldChg>
      <pc:sldChg chg="addSp delSp modSp add mod ord">
        <pc:chgData name="Dario Šebalj" userId="a71eced3-786e-4eb6-80ca-f62c4fda7d06" providerId="ADAL" clId="{7F8B9E8A-2484-4D9E-8F4A-F3658B108928}" dt="2023-11-15T08:35:51.337" v="410"/>
        <pc:sldMkLst>
          <pc:docMk/>
          <pc:sldMk cId="113690816" sldId="268"/>
        </pc:sldMkLst>
        <pc:spChg chg="add del mod">
          <ac:chgData name="Dario Šebalj" userId="a71eced3-786e-4eb6-80ca-f62c4fda7d06" providerId="ADAL" clId="{7F8B9E8A-2484-4D9E-8F4A-F3658B108928}" dt="2023-11-15T08:35:17.661" v="390" actId="478"/>
          <ac:spMkLst>
            <pc:docMk/>
            <pc:sldMk cId="113690816" sldId="268"/>
            <ac:spMk id="3" creationId="{1FB6F12A-8073-1407-83C2-3358B39794D5}"/>
          </ac:spMkLst>
        </pc:spChg>
        <pc:spChg chg="mod">
          <ac:chgData name="Dario Šebalj" userId="a71eced3-786e-4eb6-80ca-f62c4fda7d06" providerId="ADAL" clId="{7F8B9E8A-2484-4D9E-8F4A-F3658B108928}" dt="2023-11-15T08:35:09.388" v="388" actId="20577"/>
          <ac:spMkLst>
            <pc:docMk/>
            <pc:sldMk cId="113690816" sldId="268"/>
            <ac:spMk id="4" creationId="{1B53A616-BC45-7003-D00A-64BD15781752}"/>
          </ac:spMkLst>
        </pc:spChg>
        <pc:spChg chg="del">
          <ac:chgData name="Dario Šebalj" userId="a71eced3-786e-4eb6-80ca-f62c4fda7d06" providerId="ADAL" clId="{7F8B9E8A-2484-4D9E-8F4A-F3658B108928}" dt="2023-11-15T08:35:14.522" v="389" actId="478"/>
          <ac:spMkLst>
            <pc:docMk/>
            <pc:sldMk cId="113690816" sldId="268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35:32.501" v="408" actId="20577"/>
          <ac:spMkLst>
            <pc:docMk/>
            <pc:sldMk cId="113690816" sldId="268"/>
            <ac:spMk id="6" creationId="{4D0B990B-A015-95E2-DF45-A832FF931C3B}"/>
          </ac:spMkLst>
        </pc:spChg>
        <pc:picChg chg="add mod">
          <ac:chgData name="Dario Šebalj" userId="a71eced3-786e-4eb6-80ca-f62c4fda7d06" providerId="ADAL" clId="{7F8B9E8A-2484-4D9E-8F4A-F3658B108928}" dt="2023-11-15T08:35:26.032" v="395" actId="1076"/>
          <ac:picMkLst>
            <pc:docMk/>
            <pc:sldMk cId="113690816" sldId="268"/>
            <ac:picMk id="7" creationId="{98ECB439-F90E-B979-0C13-75CB6839D7A7}"/>
          </ac:picMkLst>
        </pc:picChg>
        <pc:picChg chg="add mod">
          <ac:chgData name="Dario Šebalj" userId="a71eced3-786e-4eb6-80ca-f62c4fda7d06" providerId="ADAL" clId="{7F8B9E8A-2484-4D9E-8F4A-F3658B108928}" dt="2023-11-15T08:35:51.337" v="410"/>
          <ac:picMkLst>
            <pc:docMk/>
            <pc:sldMk cId="113690816" sldId="268"/>
            <ac:picMk id="8" creationId="{07C08915-3052-9F4E-F7B8-945907DB7103}"/>
          </ac:picMkLst>
        </pc:picChg>
      </pc:sldChg>
      <pc:sldChg chg="add del">
        <pc:chgData name="Dario Šebalj" userId="a71eced3-786e-4eb6-80ca-f62c4fda7d06" providerId="ADAL" clId="{7F8B9E8A-2484-4D9E-8F4A-F3658B108928}" dt="2023-11-15T12:01:59.340" v="1688" actId="47"/>
        <pc:sldMkLst>
          <pc:docMk/>
          <pc:sldMk cId="4043668424" sldId="269"/>
        </pc:sldMkLst>
      </pc:sldChg>
      <pc:sldChg chg="modSp add mod ord">
        <pc:chgData name="Dario Šebalj" userId="a71eced3-786e-4eb6-80ca-f62c4fda7d06" providerId="ADAL" clId="{7F8B9E8A-2484-4D9E-8F4A-F3658B108928}" dt="2023-11-15T12:10:01.174" v="1846" actId="403"/>
        <pc:sldMkLst>
          <pc:docMk/>
          <pc:sldMk cId="1088948264" sldId="270"/>
        </pc:sldMkLst>
        <pc:spChg chg="mod">
          <ac:chgData name="Dario Šebalj" userId="a71eced3-786e-4eb6-80ca-f62c4fda7d06" providerId="ADAL" clId="{7F8B9E8A-2484-4D9E-8F4A-F3658B108928}" dt="2023-11-15T08:40:02.780" v="599" actId="20577"/>
          <ac:spMkLst>
            <pc:docMk/>
            <pc:sldMk cId="1088948264" sldId="270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10:01.174" v="1846" actId="403"/>
          <ac:spMkLst>
            <pc:docMk/>
            <pc:sldMk cId="1088948264" sldId="270"/>
            <ac:spMk id="5" creationId="{08B1E3E4-9C4A-4CF8-DBD2-8A61BD597723}"/>
          </ac:spMkLst>
        </pc:spChg>
      </pc:sldChg>
      <pc:sldChg chg="add del">
        <pc:chgData name="Dario Šebalj" userId="a71eced3-786e-4eb6-80ca-f62c4fda7d06" providerId="ADAL" clId="{7F8B9E8A-2484-4D9E-8F4A-F3658B108928}" dt="2023-11-15T12:01:57.332" v="1687" actId="47"/>
        <pc:sldMkLst>
          <pc:docMk/>
          <pc:sldMk cId="1920928991" sldId="271"/>
        </pc:sldMkLst>
      </pc:sldChg>
      <pc:sldChg chg="modSp add mod ord">
        <pc:chgData name="Dario Šebalj" userId="a71eced3-786e-4eb6-80ca-f62c4fda7d06" providerId="ADAL" clId="{7F8B9E8A-2484-4D9E-8F4A-F3658B108928}" dt="2023-11-15T08:51:21.176" v="1015" actId="20577"/>
        <pc:sldMkLst>
          <pc:docMk/>
          <pc:sldMk cId="353431143" sldId="272"/>
        </pc:sldMkLst>
        <pc:spChg chg="mod">
          <ac:chgData name="Dario Šebalj" userId="a71eced3-786e-4eb6-80ca-f62c4fda7d06" providerId="ADAL" clId="{7F8B9E8A-2484-4D9E-8F4A-F3658B108928}" dt="2023-11-15T08:43:47.151" v="878" actId="20577"/>
          <ac:spMkLst>
            <pc:docMk/>
            <pc:sldMk cId="353431143" sldId="272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08:45:53.684" v="995" actId="207"/>
          <ac:spMkLst>
            <pc:docMk/>
            <pc:sldMk cId="353431143" sldId="272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1:21.176" v="1015" actId="20577"/>
          <ac:spMkLst>
            <pc:docMk/>
            <pc:sldMk cId="353431143" sldId="272"/>
            <ac:spMk id="6" creationId="{4D0B990B-A015-95E2-DF45-A832FF931C3B}"/>
          </ac:spMkLst>
        </pc:spChg>
      </pc:sldChg>
      <pc:sldChg chg="modSp add mod">
        <pc:chgData name="Dario Šebalj" userId="a71eced3-786e-4eb6-80ca-f62c4fda7d06" providerId="ADAL" clId="{7F8B9E8A-2484-4D9E-8F4A-F3658B108928}" dt="2023-11-15T12:09:48.019" v="1844" actId="207"/>
        <pc:sldMkLst>
          <pc:docMk/>
          <pc:sldMk cId="890883010" sldId="273"/>
        </pc:sldMkLst>
        <pc:spChg chg="mod">
          <ac:chgData name="Dario Šebalj" userId="a71eced3-786e-4eb6-80ca-f62c4fda7d06" providerId="ADAL" clId="{7F8B9E8A-2484-4D9E-8F4A-F3658B108928}" dt="2023-11-15T08:51:33.326" v="1023" actId="20577"/>
          <ac:spMkLst>
            <pc:docMk/>
            <pc:sldMk cId="890883010" sldId="273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09:48.019" v="1844" actId="207"/>
          <ac:spMkLst>
            <pc:docMk/>
            <pc:sldMk cId="890883010" sldId="273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3:09.432" v="1109"/>
          <ac:spMkLst>
            <pc:docMk/>
            <pc:sldMk cId="890883010" sldId="273"/>
            <ac:spMk id="6" creationId="{4D0B990B-A015-95E2-DF45-A832FF931C3B}"/>
          </ac:spMkLst>
        </pc:spChg>
      </pc:sldChg>
      <pc:sldChg chg="addSp modSp add mod ord">
        <pc:chgData name="Dario Šebalj" userId="a71eced3-786e-4eb6-80ca-f62c4fda7d06" providerId="ADAL" clId="{7F8B9E8A-2484-4D9E-8F4A-F3658B108928}" dt="2023-11-15T12:09:42.309" v="1841" actId="207"/>
        <pc:sldMkLst>
          <pc:docMk/>
          <pc:sldMk cId="603866943" sldId="274"/>
        </pc:sldMkLst>
        <pc:spChg chg="mod">
          <ac:chgData name="Dario Šebalj" userId="a71eced3-786e-4eb6-80ca-f62c4fda7d06" providerId="ADAL" clId="{7F8B9E8A-2484-4D9E-8F4A-F3658B108928}" dt="2023-11-15T08:53:29.898" v="1136" actId="20577"/>
          <ac:spMkLst>
            <pc:docMk/>
            <pc:sldMk cId="603866943" sldId="274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09:42.309" v="1841" actId="207"/>
          <ac:spMkLst>
            <pc:docMk/>
            <pc:sldMk cId="603866943" sldId="274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4:52.828" v="1162" actId="20577"/>
          <ac:spMkLst>
            <pc:docMk/>
            <pc:sldMk cId="603866943" sldId="274"/>
            <ac:spMk id="6" creationId="{4D0B990B-A015-95E2-DF45-A832FF931C3B}"/>
          </ac:spMkLst>
        </pc:spChg>
        <pc:picChg chg="add mod">
          <ac:chgData name="Dario Šebalj" userId="a71eced3-786e-4eb6-80ca-f62c4fda7d06" providerId="ADAL" clId="{7F8B9E8A-2484-4D9E-8F4A-F3658B108928}" dt="2023-11-15T08:54:31.103" v="1150" actId="1076"/>
          <ac:picMkLst>
            <pc:docMk/>
            <pc:sldMk cId="603866943" sldId="274"/>
            <ac:picMk id="2" creationId="{753D4D77-F2E1-CE4C-B8F2-9F9381A79FAB}"/>
          </ac:picMkLst>
        </pc:picChg>
      </pc:sldChg>
      <pc:sldChg chg="delSp modSp add mod">
        <pc:chgData name="Dario Šebalj" userId="a71eced3-786e-4eb6-80ca-f62c4fda7d06" providerId="ADAL" clId="{7F8B9E8A-2484-4D9E-8F4A-F3658B108928}" dt="2023-11-15T11:57:53.700" v="1446" actId="207"/>
        <pc:sldMkLst>
          <pc:docMk/>
          <pc:sldMk cId="3327966016" sldId="275"/>
        </pc:sldMkLst>
        <pc:spChg chg="mod">
          <ac:chgData name="Dario Šebalj" userId="a71eced3-786e-4eb6-80ca-f62c4fda7d06" providerId="ADAL" clId="{7F8B9E8A-2484-4D9E-8F4A-F3658B108928}" dt="2023-11-15T11:57:53.700" v="1446" actId="207"/>
          <ac:spMkLst>
            <pc:docMk/>
            <pc:sldMk cId="3327966016" sldId="275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8:47.294" v="1258" actId="6549"/>
          <ac:spMkLst>
            <pc:docMk/>
            <pc:sldMk cId="3327966016" sldId="275"/>
            <ac:spMk id="6" creationId="{4D0B990B-A015-95E2-DF45-A832FF931C3B}"/>
          </ac:spMkLst>
        </pc:spChg>
        <pc:picChg chg="del">
          <ac:chgData name="Dario Šebalj" userId="a71eced3-786e-4eb6-80ca-f62c4fda7d06" providerId="ADAL" clId="{7F8B9E8A-2484-4D9E-8F4A-F3658B108928}" dt="2023-11-15T08:57:07.794" v="1188" actId="478"/>
          <ac:picMkLst>
            <pc:docMk/>
            <pc:sldMk cId="3327966016" sldId="275"/>
            <ac:picMk id="2" creationId="{753D4D77-F2E1-CE4C-B8F2-9F9381A79FAB}"/>
          </ac:picMkLst>
        </pc:picChg>
      </pc:sldChg>
      <pc:sldChg chg="addSp delSp modSp add mod">
        <pc:chgData name="Dario Šebalj" userId="a71eced3-786e-4eb6-80ca-f62c4fda7d06" providerId="ADAL" clId="{7F8B9E8A-2484-4D9E-8F4A-F3658B108928}" dt="2023-11-15T08:58:27.411" v="1240" actId="20577"/>
        <pc:sldMkLst>
          <pc:docMk/>
          <pc:sldMk cId="926587062" sldId="276"/>
        </pc:sldMkLst>
        <pc:spChg chg="add del mod">
          <ac:chgData name="Dario Šebalj" userId="a71eced3-786e-4eb6-80ca-f62c4fda7d06" providerId="ADAL" clId="{7F8B9E8A-2484-4D9E-8F4A-F3658B108928}" dt="2023-11-15T08:58:17.877" v="1230" actId="478"/>
          <ac:spMkLst>
            <pc:docMk/>
            <pc:sldMk cId="926587062" sldId="276"/>
            <ac:spMk id="3" creationId="{10C26F8E-4B66-3E3F-D618-75DD501D09B2}"/>
          </ac:spMkLst>
        </pc:spChg>
        <pc:spChg chg="mod">
          <ac:chgData name="Dario Šebalj" userId="a71eced3-786e-4eb6-80ca-f62c4fda7d06" providerId="ADAL" clId="{7F8B9E8A-2484-4D9E-8F4A-F3658B108928}" dt="2023-11-15T08:58:14.074" v="1228" actId="20577"/>
          <ac:spMkLst>
            <pc:docMk/>
            <pc:sldMk cId="926587062" sldId="276"/>
            <ac:spMk id="4" creationId="{1B53A616-BC45-7003-D00A-64BD15781752}"/>
          </ac:spMkLst>
        </pc:spChg>
        <pc:spChg chg="del">
          <ac:chgData name="Dario Šebalj" userId="a71eced3-786e-4eb6-80ca-f62c4fda7d06" providerId="ADAL" clId="{7F8B9E8A-2484-4D9E-8F4A-F3658B108928}" dt="2023-11-15T08:58:16.300" v="1229" actId="478"/>
          <ac:spMkLst>
            <pc:docMk/>
            <pc:sldMk cId="926587062" sldId="276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8:27.411" v="1240" actId="20577"/>
          <ac:spMkLst>
            <pc:docMk/>
            <pc:sldMk cId="926587062" sldId="276"/>
            <ac:spMk id="6" creationId="{4D0B990B-A015-95E2-DF45-A832FF931C3B}"/>
          </ac:spMkLst>
        </pc:spChg>
        <pc:picChg chg="add mod">
          <ac:chgData name="Dario Šebalj" userId="a71eced3-786e-4eb6-80ca-f62c4fda7d06" providerId="ADAL" clId="{7F8B9E8A-2484-4D9E-8F4A-F3658B108928}" dt="2023-11-15T08:58:22.961" v="1233" actId="1076"/>
          <ac:picMkLst>
            <pc:docMk/>
            <pc:sldMk cId="926587062" sldId="276"/>
            <ac:picMk id="7" creationId="{B91B1701-C4E7-2745-2B5C-AA85F5112CCA}"/>
          </ac:picMkLst>
        </pc:picChg>
      </pc:sldChg>
      <pc:sldChg chg="addSp delSp modSp add mod ord">
        <pc:chgData name="Dario Šebalj" userId="a71eced3-786e-4eb6-80ca-f62c4fda7d06" providerId="ADAL" clId="{7F8B9E8A-2484-4D9E-8F4A-F3658B108928}" dt="2023-11-15T11:58:18.300" v="1466" actId="1076"/>
        <pc:sldMkLst>
          <pc:docMk/>
          <pc:sldMk cId="844182128" sldId="277"/>
        </pc:sldMkLst>
        <pc:spChg chg="mod">
          <ac:chgData name="Dario Šebalj" userId="a71eced3-786e-4eb6-80ca-f62c4fda7d06" providerId="ADAL" clId="{7F8B9E8A-2484-4D9E-8F4A-F3658B108928}" dt="2023-11-15T11:58:04.739" v="1459" actId="20577"/>
          <ac:spMkLst>
            <pc:docMk/>
            <pc:sldMk cId="844182128" sldId="277"/>
            <ac:spMk id="4" creationId="{1B53A616-BC45-7003-D00A-64BD15781752}"/>
          </ac:spMkLst>
        </pc:spChg>
        <pc:spChg chg="del mod">
          <ac:chgData name="Dario Šebalj" userId="a71eced3-786e-4eb6-80ca-f62c4fda7d06" providerId="ADAL" clId="{7F8B9E8A-2484-4D9E-8F4A-F3658B108928}" dt="2023-11-15T11:58:09.569" v="1460" actId="478"/>
          <ac:spMkLst>
            <pc:docMk/>
            <pc:sldMk cId="844182128" sldId="277"/>
            <ac:spMk id="5" creationId="{08B1E3E4-9C4A-4CF8-DBD2-8A61BD597723}"/>
          </ac:spMkLst>
        </pc:spChg>
        <pc:spChg chg="del">
          <ac:chgData name="Dario Šebalj" userId="a71eced3-786e-4eb6-80ca-f62c4fda7d06" providerId="ADAL" clId="{7F8B9E8A-2484-4D9E-8F4A-F3658B108928}" dt="2023-11-15T11:58:13.805" v="1463" actId="478"/>
          <ac:spMkLst>
            <pc:docMk/>
            <pc:sldMk cId="844182128" sldId="277"/>
            <ac:spMk id="6" creationId="{4D0B990B-A015-95E2-DF45-A832FF931C3B}"/>
          </ac:spMkLst>
        </pc:spChg>
        <pc:spChg chg="add del mod">
          <ac:chgData name="Dario Šebalj" userId="a71eced3-786e-4eb6-80ca-f62c4fda7d06" providerId="ADAL" clId="{7F8B9E8A-2484-4D9E-8F4A-F3658B108928}" dt="2023-11-15T11:58:12.272" v="1461" actId="478"/>
          <ac:spMkLst>
            <pc:docMk/>
            <pc:sldMk cId="844182128" sldId="277"/>
            <ac:spMk id="8" creationId="{0275BB52-C385-25BB-1610-12B37D7B3FDC}"/>
          </ac:spMkLst>
        </pc:spChg>
        <pc:picChg chg="add del mod">
          <ac:chgData name="Dario Šebalj" userId="a71eced3-786e-4eb6-80ca-f62c4fda7d06" providerId="ADAL" clId="{7F8B9E8A-2484-4D9E-8F4A-F3658B108928}" dt="2023-11-15T11:58:13.031" v="1462" actId="478"/>
          <ac:picMkLst>
            <pc:docMk/>
            <pc:sldMk cId="844182128" sldId="277"/>
            <ac:picMk id="3" creationId="{8798FD58-30ED-B3C6-50FE-F7FFE884BD19}"/>
          </ac:picMkLst>
        </pc:picChg>
        <pc:picChg chg="add mod">
          <ac:chgData name="Dario Šebalj" userId="a71eced3-786e-4eb6-80ca-f62c4fda7d06" providerId="ADAL" clId="{7F8B9E8A-2484-4D9E-8F4A-F3658B108928}" dt="2023-11-15T11:58:18.300" v="1466" actId="1076"/>
          <ac:picMkLst>
            <pc:docMk/>
            <pc:sldMk cId="844182128" sldId="277"/>
            <ac:picMk id="9" creationId="{EC9AFFFE-888B-9D3E-A30C-434E8CFF718B}"/>
          </ac:picMkLst>
        </pc:picChg>
      </pc:sldChg>
      <pc:sldChg chg="modSp add mod ord">
        <pc:chgData name="Dario Šebalj" userId="a71eced3-786e-4eb6-80ca-f62c4fda7d06" providerId="ADAL" clId="{7F8B9E8A-2484-4D9E-8F4A-F3658B108928}" dt="2023-11-15T11:58:01.064" v="1449" actId="20577"/>
        <pc:sldMkLst>
          <pc:docMk/>
          <pc:sldMk cId="1935663326" sldId="278"/>
        </pc:sldMkLst>
        <pc:spChg chg="mod">
          <ac:chgData name="Dario Šebalj" userId="a71eced3-786e-4eb6-80ca-f62c4fda7d06" providerId="ADAL" clId="{7F8B9E8A-2484-4D9E-8F4A-F3658B108928}" dt="2023-11-15T11:58:01.064" v="1449" actId="20577"/>
          <ac:spMkLst>
            <pc:docMk/>
            <pc:sldMk cId="1935663326" sldId="278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1:57:44.772" v="1442" actId="207"/>
          <ac:spMkLst>
            <pc:docMk/>
            <pc:sldMk cId="1935663326" sldId="278"/>
            <ac:spMk id="5" creationId="{08B1E3E4-9C4A-4CF8-DBD2-8A61BD597723}"/>
          </ac:spMkLst>
        </pc:spChg>
        <pc:picChg chg="mod">
          <ac:chgData name="Dario Šebalj" userId="a71eced3-786e-4eb6-80ca-f62c4fda7d06" providerId="ADAL" clId="{7F8B9E8A-2484-4D9E-8F4A-F3658B108928}" dt="2023-11-15T11:57:39.347" v="1438" actId="1076"/>
          <ac:picMkLst>
            <pc:docMk/>
            <pc:sldMk cId="1935663326" sldId="278"/>
            <ac:picMk id="3" creationId="{8798FD58-30ED-B3C6-50FE-F7FFE884BD19}"/>
          </ac:picMkLst>
        </pc:picChg>
      </pc:sldChg>
      <pc:sldChg chg="modSp add mod ord">
        <pc:chgData name="Dario Šebalj" userId="a71eced3-786e-4eb6-80ca-f62c4fda7d06" providerId="ADAL" clId="{7F8B9E8A-2484-4D9E-8F4A-F3658B108928}" dt="2023-11-15T12:09:27.635" v="1838" actId="20577"/>
        <pc:sldMkLst>
          <pc:docMk/>
          <pc:sldMk cId="2690682958" sldId="279"/>
        </pc:sldMkLst>
        <pc:spChg chg="mod">
          <ac:chgData name="Dario Šebalj" userId="a71eced3-786e-4eb6-80ca-f62c4fda7d06" providerId="ADAL" clId="{7F8B9E8A-2484-4D9E-8F4A-F3658B108928}" dt="2023-11-15T11:59:01.125" v="1506" actId="20577"/>
          <ac:spMkLst>
            <pc:docMk/>
            <pc:sldMk cId="2690682958" sldId="279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09:27.635" v="1838" actId="20577"/>
          <ac:spMkLst>
            <pc:docMk/>
            <pc:sldMk cId="2690682958" sldId="279"/>
            <ac:spMk id="5" creationId="{08B1E3E4-9C4A-4CF8-DBD2-8A61BD597723}"/>
          </ac:spMkLst>
        </pc:spChg>
      </pc:sldChg>
      <pc:sldChg chg="delSp modSp add mod">
        <pc:chgData name="Dario Šebalj" userId="a71eced3-786e-4eb6-80ca-f62c4fda7d06" providerId="ADAL" clId="{7F8B9E8A-2484-4D9E-8F4A-F3658B108928}" dt="2023-11-15T12:09:23.535" v="1835" actId="20577"/>
        <pc:sldMkLst>
          <pc:docMk/>
          <pc:sldMk cId="821778306" sldId="280"/>
        </pc:sldMkLst>
        <pc:spChg chg="mod">
          <ac:chgData name="Dario Šebalj" userId="a71eced3-786e-4eb6-80ca-f62c4fda7d06" providerId="ADAL" clId="{7F8B9E8A-2484-4D9E-8F4A-F3658B108928}" dt="2023-11-15T12:01:03.511" v="1665" actId="20577"/>
          <ac:spMkLst>
            <pc:docMk/>
            <pc:sldMk cId="821778306" sldId="280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09:23.535" v="1835" actId="20577"/>
          <ac:spMkLst>
            <pc:docMk/>
            <pc:sldMk cId="821778306" sldId="280"/>
            <ac:spMk id="5" creationId="{08B1E3E4-9C4A-4CF8-DBD2-8A61BD597723}"/>
          </ac:spMkLst>
        </pc:spChg>
        <pc:spChg chg="del">
          <ac:chgData name="Dario Šebalj" userId="a71eced3-786e-4eb6-80ca-f62c4fda7d06" providerId="ADAL" clId="{7F8B9E8A-2484-4D9E-8F4A-F3658B108928}" dt="2023-11-15T12:03:11.894" v="1731" actId="478"/>
          <ac:spMkLst>
            <pc:docMk/>
            <pc:sldMk cId="821778306" sldId="280"/>
            <ac:spMk id="6" creationId="{4D0B990B-A015-95E2-DF45-A832FF931C3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FAB234-64BE-4DE7-976E-398884DCFC69}" type="datetimeFigureOut">
              <a:rPr lang="en-GB" smtClean="0"/>
              <a:t>04/11/2025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E68D2-E4AF-4E82-8DBB-389B49001B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0783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6CC5868A-DE7C-E8AD-2E40-2EDF7DE05ADC}"/>
              </a:ext>
            </a:extLst>
          </p:cNvPr>
          <p:cNvGrpSpPr/>
          <p:nvPr userDrawn="1"/>
        </p:nvGrpSpPr>
        <p:grpSpPr>
          <a:xfrm>
            <a:off x="5281161" y="6059342"/>
            <a:ext cx="6813931" cy="814560"/>
            <a:chOff x="5259197" y="6063034"/>
            <a:chExt cx="6813931" cy="814560"/>
          </a:xfrm>
        </p:grpSpPr>
        <p:sp>
          <p:nvSpPr>
            <p:cNvPr id="5" name="pole tekstowe 4">
              <a:extLst>
                <a:ext uri="{FF2B5EF4-FFF2-40B4-BE49-F238E27FC236}">
                  <a16:creationId xmlns:a16="http://schemas.microsoft.com/office/drawing/2014/main" id="{ADFD3177-B603-18DC-5A0D-56E7E474C19C}"/>
                </a:ext>
              </a:extLst>
            </p:cNvPr>
            <p:cNvSpPr txBox="1"/>
            <p:nvPr userDrawn="1"/>
          </p:nvSpPr>
          <p:spPr>
            <a:xfrm>
              <a:off x="5259197" y="6108153"/>
              <a:ext cx="6094602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buNone/>
              </a:pP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Sufinansirano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od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strane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Europske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unije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.</a:t>
              </a:r>
            </a:p>
            <a:p>
              <a:pPr algn="l">
                <a:buNone/>
              </a:pP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Stavovi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i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mišljenja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izraženi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u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ovoj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publikaciji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pripadaju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isključivo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autorima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i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ne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odražavaju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nužno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stavove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Europske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unije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ili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Nacionalne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Agencije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. Ni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Europska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unija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ni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telo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koje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dodjeljuje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sredstva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ne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mogu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se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smatrati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odgovornima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 za </a:t>
              </a:r>
              <a:r>
                <a:rPr lang="pl-PL" sz="1100" b="0" i="0" dirty="0" err="1">
                  <a:solidFill>
                    <a:srgbClr val="000000"/>
                  </a:solidFill>
                  <a:effectLst/>
                  <a:latin typeface="+mn-lt"/>
                </a:rPr>
                <a:t>njih</a:t>
              </a:r>
              <a:r>
                <a:rPr lang="pl-PL" sz="1100" b="0" i="0" dirty="0">
                  <a:solidFill>
                    <a:srgbClr val="000000"/>
                  </a:solidFill>
                  <a:effectLst/>
                  <a:latin typeface="+mn-lt"/>
                </a:rPr>
                <a:t>.</a:t>
              </a:r>
              <a:endParaRPr lang="pl-PL" sz="1100" dirty="0">
                <a:latin typeface="+mn-lt"/>
              </a:endParaRPr>
            </a:p>
          </p:txBody>
        </p:sp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FAFDBDE6-90C3-EC9F-3E2D-60F520499D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53799" y="6063034"/>
              <a:ext cx="719329" cy="7680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en-GB" b="1" dirty="0"/>
              <a:t>AI demo</a:t>
            </a:r>
            <a:endParaRPr lang="pl-PL" b="1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BA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Korišćenje AI u lancima snadbjevanja</a:t>
            </a:r>
            <a:endParaRPr lang="pl-PL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Lecture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i="1" dirty="0">
                <a:latin typeface="Arial"/>
                <a:ea typeface="Arial"/>
                <a:cs typeface="Arial"/>
                <a:sym typeface="Arial"/>
              </a:rPr>
              <a:t>STUDIJA SLUČAJA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Google Shape;336;p6"/>
          <p:cNvSpPr txBox="1">
            <a:spLocks/>
          </p:cNvSpPr>
          <p:nvPr/>
        </p:nvSpPr>
        <p:spPr>
          <a:xfrm>
            <a:off x="1052062" y="760777"/>
            <a:ext cx="9610855" cy="615231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0175" indent="0" algn="just">
              <a:spcBef>
                <a:spcPts val="0"/>
              </a:spcBef>
              <a:buClr>
                <a:schemeClr val="dk1"/>
              </a:buClr>
              <a:buSzPts val="1400"/>
              <a:buFont typeface="Arial" panose="020B0604020202020204" pitchFamily="34" charset="0"/>
              <a:buNone/>
            </a:pPr>
            <a:endParaRPr lang="en-GB" sz="1400" dirty="0">
              <a:latin typeface="Arial"/>
              <a:ea typeface="Arial"/>
              <a:cs typeface="Arial"/>
              <a:sym typeface="Arial"/>
            </a:endParaRPr>
          </a:p>
          <a:p>
            <a:pPr marL="0" indent="0" algn="just">
              <a:buClr>
                <a:srgbClr val="8AD0D6"/>
              </a:buClr>
              <a:buSzPts val="2400"/>
              <a:buFont typeface="Arial" panose="020B0604020202020204" pitchFamily="34" charset="0"/>
              <a:buNone/>
            </a:pP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                </a:t>
            </a:r>
            <a:r>
              <a:rPr lang="sr-Latn-BA" sz="2400" dirty="0">
                <a:latin typeface="Arial"/>
                <a:ea typeface="Arial"/>
                <a:cs typeface="Arial"/>
                <a:sym typeface="Arial"/>
              </a:rPr>
              <a:t>Konzumacija od 2015-2022.</a:t>
            </a:r>
            <a:endParaRPr lang="en-GB" sz="2400" dirty="0">
              <a:latin typeface="Arial"/>
              <a:ea typeface="Arial"/>
              <a:cs typeface="Arial"/>
              <a:sym typeface="Arial"/>
            </a:endParaRPr>
          </a:p>
          <a:p>
            <a:pPr indent="-76200" algn="just">
              <a:buClr>
                <a:srgbClr val="8AD0D6"/>
              </a:buClr>
              <a:buSzPts val="2400"/>
              <a:buFont typeface="Arial" panose="020B0604020202020204" pitchFamily="34" charset="0"/>
              <a:buNone/>
            </a:pPr>
            <a:endParaRPr lang="en-GB" sz="2400" dirty="0">
              <a:latin typeface="Arial"/>
              <a:ea typeface="Arial"/>
              <a:cs typeface="Arial"/>
              <a:sym typeface="Arial"/>
            </a:endParaRPr>
          </a:p>
          <a:p>
            <a:pPr marL="0" indent="0" algn="just">
              <a:buClr>
                <a:srgbClr val="8AD0D6"/>
              </a:buClr>
              <a:buSzPts val="2400"/>
              <a:buFont typeface="Arial" panose="020B0604020202020204" pitchFamily="34" charset="0"/>
              <a:buNone/>
            </a:pPr>
            <a:endParaRPr lang="en-GB" sz="2400" dirty="0">
              <a:latin typeface="Arial"/>
              <a:ea typeface="Arial"/>
              <a:cs typeface="Arial"/>
              <a:sym typeface="Arial"/>
            </a:endParaRPr>
          </a:p>
          <a:p>
            <a:pPr indent="-76200" algn="just">
              <a:buClr>
                <a:srgbClr val="8AD0D6"/>
              </a:buClr>
              <a:buSzPts val="2400"/>
              <a:buFont typeface="Arial" panose="020B0604020202020204" pitchFamily="34" charset="0"/>
              <a:buNone/>
            </a:pPr>
            <a:endParaRPr lang="en-GB" sz="2400" dirty="0">
              <a:latin typeface="Arial"/>
              <a:ea typeface="Arial"/>
              <a:cs typeface="Arial"/>
              <a:sym typeface="Arial"/>
            </a:endParaRPr>
          </a:p>
          <a:p>
            <a:pPr indent="-76200" algn="just">
              <a:buClr>
                <a:srgbClr val="8AD0D6"/>
              </a:buClr>
              <a:buSzPts val="2400"/>
              <a:buFont typeface="Arial" panose="020B0604020202020204" pitchFamily="34" charset="0"/>
              <a:buNone/>
            </a:pPr>
            <a:endParaRPr lang="en-GB" sz="2400" dirty="0">
              <a:latin typeface="Arial"/>
              <a:ea typeface="Arial"/>
              <a:cs typeface="Arial"/>
              <a:sym typeface="Arial"/>
            </a:endParaRPr>
          </a:p>
          <a:p>
            <a:pPr indent="-76200" algn="just">
              <a:buClr>
                <a:srgbClr val="8AD0D6"/>
              </a:buClr>
              <a:buSzPts val="2400"/>
              <a:buFont typeface="Arial" panose="020B0604020202020204" pitchFamily="34" charset="0"/>
              <a:buNone/>
            </a:pPr>
            <a:endParaRPr lang="en-GB" sz="2400" dirty="0">
              <a:latin typeface="Arial"/>
              <a:ea typeface="Arial"/>
              <a:cs typeface="Arial"/>
              <a:sym typeface="Arial"/>
            </a:endParaRPr>
          </a:p>
          <a:p>
            <a:pPr indent="-76200" algn="just">
              <a:buClr>
                <a:srgbClr val="8AD0D6"/>
              </a:buClr>
              <a:buSzPts val="2400"/>
              <a:buFont typeface="Arial" panose="020B0604020202020204" pitchFamily="34" charset="0"/>
              <a:buNone/>
            </a:pPr>
            <a:endParaRPr lang="en-GB" sz="2400" dirty="0">
              <a:latin typeface="Arial"/>
              <a:ea typeface="Arial"/>
              <a:cs typeface="Arial"/>
              <a:sym typeface="Arial"/>
            </a:endParaRPr>
          </a:p>
          <a:p>
            <a:pPr indent="-76200" algn="just">
              <a:buClr>
                <a:srgbClr val="8AD0D6"/>
              </a:buClr>
              <a:buSzPts val="2400"/>
              <a:buFont typeface="Arial" panose="020B0604020202020204" pitchFamily="34" charset="0"/>
              <a:buNone/>
            </a:pPr>
            <a:endParaRPr lang="en-GB" sz="2400" dirty="0">
              <a:latin typeface="Arial"/>
              <a:ea typeface="Arial"/>
              <a:cs typeface="Arial"/>
              <a:sym typeface="Arial"/>
            </a:endParaRPr>
          </a:p>
          <a:p>
            <a:pPr indent="-76200" algn="just">
              <a:buClr>
                <a:srgbClr val="8AD0D6"/>
              </a:buClr>
              <a:buSzPts val="2400"/>
              <a:buFont typeface="Arial" panose="020B0604020202020204" pitchFamily="34" charset="0"/>
              <a:buNone/>
            </a:pPr>
            <a:endParaRPr lang="en-GB" sz="2400" dirty="0">
              <a:latin typeface="Arial"/>
              <a:ea typeface="Arial"/>
              <a:cs typeface="Arial"/>
              <a:sym typeface="Arial"/>
            </a:endParaRPr>
          </a:p>
          <a:p>
            <a:pPr algn="just">
              <a:buClr>
                <a:srgbClr val="8AD0D6"/>
              </a:buClr>
              <a:buSzPts val="1400"/>
            </a:pP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Došlo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je do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značajne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promene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u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potražnji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za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šunkama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od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početka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pandemije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korone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Prvi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lockdown u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Italiji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bio je 21.02.2020,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nakon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čega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je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potražnja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za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prethodno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isečenim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šunkama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eksplodirala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dostigla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istorijski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maksimum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Potražnja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je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konstantno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rasla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dostižući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najviši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vrhunac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20.12.2021,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sa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prodatih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21.280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isečenih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komada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.</a:t>
            </a:r>
            <a:endParaRPr lang="sr-Latn-BA" sz="1400" dirty="0">
              <a:latin typeface="Arial"/>
              <a:ea typeface="Arial"/>
              <a:cs typeface="Arial"/>
              <a:sym typeface="Arial"/>
            </a:endParaRPr>
          </a:p>
          <a:p>
            <a:pPr algn="just">
              <a:buClr>
                <a:srgbClr val="8AD0D6"/>
              </a:buClr>
              <a:buSzPts val="1400"/>
            </a:pP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Dnevna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potražnja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pokazuje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veoma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volatilno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ponašanje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zbog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čega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agregacija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potražnje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kroz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različite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vremenske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horizonte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nedeljni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mesečni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itd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.)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pokazuje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jasno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ubrzavajući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 trend </a:t>
            </a:r>
            <a:r>
              <a:rPr lang="en-GB" sz="1400" dirty="0" err="1">
                <a:latin typeface="Arial"/>
                <a:ea typeface="Arial"/>
                <a:cs typeface="Arial"/>
                <a:sym typeface="Arial"/>
              </a:rPr>
              <a:t>potražnje</a:t>
            </a:r>
            <a:r>
              <a:rPr lang="en-GB" sz="1400" dirty="0">
                <a:latin typeface="Arial"/>
                <a:ea typeface="Arial"/>
                <a:cs typeface="Arial"/>
                <a:sym typeface="Arial"/>
              </a:rPr>
              <a:t>.</a:t>
            </a:r>
            <a:endParaRPr lang="en-GB" sz="20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340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355689" y="1446577"/>
            <a:ext cx="7003602" cy="35952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717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1634066" y="358114"/>
            <a:ext cx="92625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Slika</a:t>
            </a:r>
            <a:r>
              <a:rPr lang="en-US" dirty="0"/>
              <a:t> 3. </a:t>
            </a:r>
            <a:r>
              <a:rPr lang="en-US" dirty="0" err="1"/>
              <a:t>Uporedni</a:t>
            </a:r>
            <a:r>
              <a:rPr lang="en-US" dirty="0"/>
              <a:t> </a:t>
            </a:r>
            <a:r>
              <a:rPr lang="en-US" dirty="0" err="1"/>
              <a:t>prikaz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vremenskih</a:t>
            </a:r>
            <a:r>
              <a:rPr lang="en-US" dirty="0"/>
              <a:t> </a:t>
            </a:r>
            <a:r>
              <a:rPr lang="en-US" dirty="0" err="1"/>
              <a:t>agregacija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(</a:t>
            </a:r>
            <a:r>
              <a:rPr lang="en-US" dirty="0" err="1"/>
              <a:t>prvi</a:t>
            </a:r>
            <a:r>
              <a:rPr lang="en-US" dirty="0"/>
              <a:t> panel – </a:t>
            </a:r>
            <a:r>
              <a:rPr lang="en-US" dirty="0" err="1"/>
              <a:t>nedeljni</a:t>
            </a:r>
            <a:r>
              <a:rPr lang="en-US" dirty="0"/>
              <a:t>, </a:t>
            </a:r>
            <a:r>
              <a:rPr lang="en-US" dirty="0" err="1"/>
              <a:t>drugi</a:t>
            </a:r>
            <a:r>
              <a:rPr lang="en-US" dirty="0"/>
              <a:t> – </a:t>
            </a:r>
            <a:r>
              <a:rPr lang="en-US" dirty="0" err="1"/>
              <a:t>mesečni</a:t>
            </a:r>
            <a:r>
              <a:rPr lang="en-US" dirty="0"/>
              <a:t>, </a:t>
            </a:r>
            <a:r>
              <a:rPr lang="en-US" dirty="0" err="1"/>
              <a:t>treći</a:t>
            </a:r>
            <a:r>
              <a:rPr lang="en-US" dirty="0"/>
              <a:t> – </a:t>
            </a:r>
            <a:r>
              <a:rPr lang="en-US" dirty="0" err="1"/>
              <a:t>potražnja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istorijski</a:t>
            </a:r>
            <a:r>
              <a:rPr lang="en-US" dirty="0"/>
              <a:t> </a:t>
            </a:r>
            <a:r>
              <a:rPr lang="en-US" dirty="0" err="1"/>
              <a:t>proseci</a:t>
            </a:r>
            <a:r>
              <a:rPr lang="en-US" dirty="0"/>
              <a:t> po </a:t>
            </a:r>
            <a:r>
              <a:rPr lang="en-US" dirty="0" err="1"/>
              <a:t>mesecima</a:t>
            </a:r>
            <a:r>
              <a:rPr lang="en-US" dirty="0"/>
              <a:t>)</a:t>
            </a:r>
            <a:endParaRPr lang="en-GB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8BA2DE5-D5FD-5071-B96A-6BC1EC9018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912" y="1423555"/>
            <a:ext cx="8867071" cy="47287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3625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4FF7B1-9496-337B-C64F-58DDE763F4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538" y="457200"/>
            <a:ext cx="7453203" cy="55896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8703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345;p7"/>
          <p:cNvSpPr txBox="1">
            <a:spLocks/>
          </p:cNvSpPr>
          <p:nvPr/>
        </p:nvSpPr>
        <p:spPr>
          <a:xfrm>
            <a:off x="1229791" y="1548649"/>
            <a:ext cx="9402274" cy="74088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2800"/>
              <a:buFont typeface="Arial"/>
              <a:buNone/>
            </a:pPr>
            <a:endParaRPr lang="en-GB" sz="2200" i="1" dirty="0"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Google Shape;346;p7"/>
              <p:cNvSpPr txBox="1">
                <a:spLocks/>
              </p:cNvSpPr>
              <p:nvPr/>
            </p:nvSpPr>
            <p:spPr>
              <a:xfrm>
                <a:off x="1322924" y="774570"/>
                <a:ext cx="9610855" cy="62888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vert="horz" wrap="square" lIns="91425" tIns="45700" rIns="91425" bIns="45700" rtlCol="0" anchor="t" anchorCtr="0">
                <a:normAutofit fontScale="77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Font typeface="Arial" panose="020B0604020202020204" pitchFamily="34" charset="0"/>
                  <a:buNone/>
                </a:pPr>
                <a:endParaRPr lang="en-US" sz="2400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  <a:p>
                <a:pPr marL="285750" indent="-285750" algn="just"/>
                <a:r>
                  <a:rPr lang="en-US" sz="1800" dirty="0">
                    <a:solidFill>
                      <a:schemeClr val="tx1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Training set 1: January 2015 – December 2017; test set 1: January 2018– December 2018</a:t>
                </a:r>
              </a:p>
              <a:p>
                <a:pPr marL="285750" indent="-285750" algn="just"/>
                <a:r>
                  <a:rPr lang="en-US" sz="1800" dirty="0">
                    <a:solidFill>
                      <a:schemeClr val="tx1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Training set 2: January 2015 – December 2018; test set 2: January 2019– December 2019</a:t>
                </a:r>
              </a:p>
              <a:p>
                <a:pPr marL="285750" indent="-285750" algn="just"/>
                <a:r>
                  <a:rPr lang="en-US" sz="1800" dirty="0">
                    <a:solidFill>
                      <a:schemeClr val="tx1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Training set 3: January 2015 – December 2019; test set 3: January 2020– December 2020</a:t>
                </a:r>
              </a:p>
              <a:p>
                <a:pPr marL="285750" indent="-285750" algn="just"/>
                <a:r>
                  <a:rPr lang="en-US" sz="1800" dirty="0">
                    <a:solidFill>
                      <a:schemeClr val="tx1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Training set 4: January 2015 – December 2020; test set 4: January 2021– December 2021</a:t>
                </a:r>
              </a:p>
              <a:p>
                <a:pPr marL="285750" indent="-285750" algn="just"/>
                <a:r>
                  <a:rPr lang="en-US" sz="1800" dirty="0">
                    <a:solidFill>
                      <a:schemeClr val="tx1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Training set 5: January 2015 – December 2021; test set 5: January 2022– December 2022</a:t>
                </a:r>
              </a:p>
              <a:p>
                <a:pPr marL="0" indent="0" algn="just">
                  <a:buFont typeface="Arial" panose="020B0604020202020204" pitchFamily="34" charset="0"/>
                  <a:buNone/>
                </a:pPr>
                <a:endParaRPr lang="en-US" sz="1800" dirty="0">
                  <a:solidFill>
                    <a:schemeClr val="tx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indent="0" algn="just">
                  <a:buFont typeface="Arial" panose="020B0604020202020204" pitchFamily="34" charset="0"/>
                  <a:buNone/>
                </a:pPr>
                <a:r>
                  <a:rPr lang="en-US" sz="1800" dirty="0">
                    <a:solidFill>
                      <a:schemeClr val="tx1"/>
                    </a:solidFill>
                    <a:latin typeface="+mj-lt"/>
                    <a:ea typeface="Times New Roman" panose="02020603050405020304" pitchFamily="18" charset="0"/>
                  </a:rPr>
                  <a:t>In order to compare the given models we have used the following forecasting metrics:</a:t>
                </a:r>
              </a:p>
              <a:p>
                <a:pPr marL="0" indent="0" algn="just">
                  <a:buFont typeface="Arial" panose="020B0604020202020204" pitchFamily="34" charset="0"/>
                  <a:buNone/>
                </a:pPr>
                <a:endParaRPr lang="en-US" sz="1800" dirty="0">
                  <a:solidFill>
                    <a:schemeClr val="tx1"/>
                  </a:solidFill>
                  <a:latin typeface="+mj-lt"/>
                  <a:ea typeface="Times New Roman" panose="02020603050405020304" pitchFamily="18" charset="0"/>
                </a:endParaRPr>
              </a:p>
              <a:p>
                <a:pPr marL="285750" indent="-285750" algn="just"/>
                <a:r>
                  <a:rPr lang="en-US" sz="1800" dirty="0">
                    <a:solidFill>
                      <a:schemeClr val="tx1"/>
                    </a:solidFill>
                    <a:latin typeface="+mj-lt"/>
                    <a:ea typeface="Times New Roman" panose="02020603050405020304" pitchFamily="18" charset="0"/>
                  </a:rPr>
                  <a:t>root mean scaled squared error (RMSSE)</a:t>
                </a:r>
              </a:p>
              <a:p>
                <a:pPr marL="285750" indent="-285750" algn="just"/>
                <a:r>
                  <a:rPr lang="en-US" sz="1800" dirty="0">
                    <a:solidFill>
                      <a:schemeClr val="tx1"/>
                    </a:solidFill>
                    <a:latin typeface="+mj-lt"/>
                    <a:ea typeface="Times New Roman" panose="02020603050405020304" pitchFamily="18" charset="0"/>
                  </a:rPr>
                  <a:t>mean absolute percentage error (MAPE) and </a:t>
                </a:r>
              </a:p>
              <a:p>
                <a:pPr marL="285750" indent="-285750" algn="just"/>
                <a:r>
                  <a:rPr lang="en-US" sz="1800" dirty="0">
                    <a:solidFill>
                      <a:schemeClr val="tx1"/>
                    </a:solidFill>
                    <a:latin typeface="+mj-lt"/>
                    <a:ea typeface="Times New Roman" panose="02020603050405020304" pitchFamily="18" charset="0"/>
                  </a:rPr>
                  <a:t>mean absolute scaled error (MASE) forecasting errors.</a:t>
                </a:r>
              </a:p>
              <a:p>
                <a:pPr marL="0" indent="0" algn="just" fontAlgn="base">
                  <a:buSzPts val="1000"/>
                  <a:buFont typeface="Arial" panose="020B0604020202020204" pitchFamily="34" charset="0"/>
                  <a:buNone/>
                  <a:tabLst>
                    <a:tab pos="457200" algn="l"/>
                  </a:tabLst>
                </a:pPr>
                <a:r>
                  <a:rPr lang="en-US" sz="1800" dirty="0">
                    <a:solidFill>
                      <a:schemeClr val="tx1"/>
                    </a:solidFill>
                    <a:latin typeface="+mj-lt"/>
                    <a:ea typeface="Times New Roman" panose="02020603050405020304" pitchFamily="18" charset="0"/>
                  </a:rPr>
                  <a:t> </a:t>
                </a:r>
              </a:p>
              <a:p>
                <a:pPr marL="0" indent="0" algn="just" fontAlgn="base">
                  <a:buSzPts val="1000"/>
                  <a:buFont typeface="Arial" panose="020B0604020202020204" pitchFamily="34" charset="0"/>
                  <a:buNone/>
                  <a:tabLst>
                    <a:tab pos="457200" algn="l"/>
                  </a:tabLst>
                </a:pPr>
                <a:r>
                  <a:rPr lang="en-US" sz="1800" dirty="0">
                    <a:solidFill>
                      <a:schemeClr val="tx1"/>
                    </a:solidFill>
                    <a:latin typeface="+mj-lt"/>
                    <a:ea typeface="Times New Roman" panose="02020603050405020304" pitchFamily="18" charset="0"/>
                  </a:rPr>
                  <a:t>The metrics are presented in the Equation 5.</a:t>
                </a:r>
              </a:p>
              <a:p>
                <a:pPr indent="0" algn="ctr" fontAlgn="base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𝑅𝑀𝑆𝑆𝐸</m:t>
                    </m:r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radPr>
                      <m:deg/>
                      <m:e>
                        <m:nary>
                          <m:naryPr>
                            <m:chr m:val="∑"/>
                            <m:limLoc m:val="undOvr"/>
                            <m:ctrlPr>
                              <a:rPr lang="ar-AE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ar-AE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ar-AE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ar-AE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ar-AE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</m:sup>
                          <m:e>
                            <m:sSubSup>
                              <m:sSubSupPr>
                                <m:ctrlPr>
                                  <a:rPr lang="ar-AE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ar-AE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ar-AE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𝑗</m:t>
                                </m:r>
                              </m:sub>
                              <m:sup>
                                <m:r>
                                  <a:rPr lang="ar-AE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nary>
                      </m:e>
                    </m:rad>
                  </m:oMath>
                </a14:m>
                <a:r>
                  <a:rPr lang="ar-AE" sz="1800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;</a:t>
                </a:r>
                <a14:m>
                  <m:oMath xmlns:m="http://schemas.openxmlformats.org/officeDocument/2006/math">
                    <m:r>
                      <a:rPr lang="ar-AE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𝑀𝐴𝑃𝐸</m:t>
                    </m:r>
                    <m:r>
                      <a:rPr lang="ar-AE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𝑁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  <m: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=</m:t>
                        </m:r>
                        <m: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𝑛</m:t>
                        </m:r>
                      </m:sup>
                      <m:e>
                        <m:d>
                          <m:dPr>
                            <m:begChr m:val="["/>
                            <m:endChr m:val="]"/>
                            <m:ctrlPr>
                              <a:rPr lang="ar-AE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ar-AE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ar-AE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ar-AE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r>
                  <a:rPr lang="ar-AE" sz="1800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ar-AE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𝑀𝐴𝑆𝐸</m:t>
                    </m:r>
                    <m:r>
                      <a:rPr lang="ar-AE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 </m:t>
                    </m:r>
                    <m:nary>
                      <m:naryPr>
                        <m:chr m:val="∑"/>
                        <m:limLoc m:val="undOvr"/>
                        <m:ctrlP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  <m: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=</m:t>
                        </m:r>
                        <m: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𝑛</m:t>
                        </m:r>
                      </m:sup>
                      <m:e>
                        <m:d>
                          <m:dPr>
                            <m:begChr m:val="|"/>
                            <m:endChr m:val="|"/>
                            <m:ctrlPr>
                              <a:rPr lang="ar-AE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ar-AE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ar-AE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ar-AE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r>
                  <a:rPr lang="ar-AE" sz="1800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;</a:t>
                </a:r>
                <a:r>
                  <a:rPr lang="ar-AE" sz="1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(5)</a:t>
                </a:r>
              </a:p>
              <a:p>
                <a:pPr indent="0" algn="ctr" fontAlgn="base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</m:sub>
                    </m:sSub>
                    <m:r>
                      <a:rPr lang="ar-AE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</m:sub>
                    </m:sSub>
                    <m:r>
                      <a:rPr lang="ar-AE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ar-AE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ar-AE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</m:sub>
                    </m:sSub>
                    <m:r>
                      <a:rPr lang="ar-AE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;</m:t>
                    </m:r>
                  </m:oMath>
                </a14:m>
                <a:r>
                  <a:rPr lang="ar-AE" sz="1800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</a:t>
                </a:r>
                <a:endParaRPr lang="ar-AE" sz="1800" dirty="0">
                  <a:solidFill>
                    <a:schemeClr val="tx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114300" indent="0" algn="just">
                  <a:spcAft>
                    <a:spcPts val="600"/>
                  </a:spcAft>
                  <a:buFont typeface="Arial" panose="020B0604020202020204" pitchFamily="34" charset="0"/>
                  <a:buNone/>
                </a:pPr>
                <a:endParaRPr lang="ar-AE" sz="1800" i="1" dirty="0">
                  <a:solidFill>
                    <a:schemeClr val="tx1"/>
                  </a:solidFill>
                  <a:latin typeface="Cambria Math" panose="02040503050406030204" pitchFamily="18" charset="0"/>
                  <a:ea typeface="Times New Roman" panose="02020603050405020304" pitchFamily="18" charset="0"/>
                </a:endParaRPr>
              </a:p>
              <a:p>
                <a:pPr marL="114300" indent="0" algn="just">
                  <a:spcAft>
                    <a:spcPts val="600"/>
                  </a:spcAft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ar-AE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ar-AE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ar-AE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𝑗</m:t>
                          </m:r>
                        </m:sub>
                        <m:sup>
                          <m:r>
                            <a:rPr lang="ar-AE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2</m:t>
                          </m:r>
                        </m:sup>
                      </m:sSubSup>
                      <m:r>
                        <a:rPr lang="ar-AE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ar-AE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f>
                            <m:fPr>
                              <m:ctrlP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𝑇</m:t>
                              </m:r>
                              <m: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𝑚</m:t>
                              </m:r>
                            </m:den>
                          </m:f>
                          <m:nary>
                            <m:naryPr>
                              <m:chr m:val="∑"/>
                              <m:limLoc m:val="undOvr"/>
                              <m:ctrlP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𝑚</m:t>
                              </m:r>
                              <m: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𝑇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ar-AE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ar-AE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ar-AE" sz="18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ar-AE" sz="18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ar-AE" sz="18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ar-AE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ar-AE" sz="18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ar-AE" sz="18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ar-AE" sz="18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ar-AE" sz="18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ar-AE" sz="18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𝑚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ar-AE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den>
                      </m:f>
                      <m:r>
                        <a:rPr lang="ar-AE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;</m:t>
                      </m:r>
                      <m:sSub>
                        <m:sSubPr>
                          <m:ctrlPr>
                            <a:rPr lang="ar-AE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ar-AE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ar-AE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𝑗</m:t>
                          </m:r>
                        </m:sub>
                      </m:sSub>
                      <m:r>
                        <a:rPr lang="ar-AE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ar-AE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ctrlP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𝑇</m:t>
                              </m:r>
                              <m: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𝑚</m:t>
                              </m:r>
                            </m:den>
                          </m:f>
                          <m:nary>
                            <m:naryPr>
                              <m:chr m:val="∑"/>
                              <m:limLoc m:val="undOvr"/>
                              <m:ctrlP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ar-AE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𝑇</m:t>
                              </m:r>
                            </m:sup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ar-AE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ar-AE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ar-AE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ar-AE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ar-AE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ar-AE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ar-AE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ar-AE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ar-AE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ar-AE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den>
                      </m:f>
                    </m:oMath>
                  </m:oMathPara>
                </a14:m>
                <a:endParaRPr lang="ar-AE" sz="1800" dirty="0">
                  <a:solidFill>
                    <a:schemeClr val="tx1"/>
                  </a:solidFill>
                  <a:latin typeface="+mn-lt"/>
                  <a:ea typeface="Times New Roman" panose="02020603050405020304" pitchFamily="18" charset="0"/>
                </a:endParaRPr>
              </a:p>
              <a:p>
                <a:pPr marL="114300" indent="0" algn="just">
                  <a:spcAft>
                    <a:spcPts val="600"/>
                  </a:spcAft>
                  <a:buFont typeface="Arial" panose="020B0604020202020204" pitchFamily="34" charset="0"/>
                  <a:buNone/>
                </a:pPr>
                <a:r>
                  <a:rPr lang="en-US" sz="1800" spc="15" dirty="0">
                    <a:solidFill>
                      <a:schemeClr val="tx1"/>
                    </a:solidFill>
                    <a:latin typeface="+mn-lt"/>
                    <a:ea typeface="Times New Roman" panose="02020603050405020304" pitchFamily="18" charset="0"/>
                    <a:cs typeface="Helvetica" panose="020B0604020202020204" pitchFamily="34" charset="0"/>
                  </a:rPr>
                  <a:t>Where </a:t>
                </a:r>
                <a:r>
                  <a:rPr lang="en-US" sz="1800" i="1" dirty="0" err="1">
                    <a:solidFill>
                      <a:schemeClr val="tx1"/>
                    </a:solidFill>
                    <a:latin typeface="+mn-lt"/>
                    <a:ea typeface="Times New Roman" panose="02020603050405020304" pitchFamily="18" charset="0"/>
                    <a:cs typeface="Helvetica" panose="020B0604020202020204" pitchFamily="34" charset="0"/>
                  </a:rPr>
                  <a:t>y</a:t>
                </a:r>
                <a:r>
                  <a:rPr lang="en-US" sz="1800" i="1" baseline="-25000" dirty="0" err="1">
                    <a:solidFill>
                      <a:schemeClr val="tx1"/>
                    </a:solidFill>
                    <a:latin typeface="+mn-lt"/>
                    <a:ea typeface="Times New Roman" panose="02020603050405020304" pitchFamily="18" charset="0"/>
                    <a:cs typeface="Helvetica" panose="020B0604020202020204" pitchFamily="34" charset="0"/>
                  </a:rPr>
                  <a:t>t</a:t>
                </a:r>
                <a:r>
                  <a:rPr lang="en-US" sz="1800" spc="15" dirty="0">
                    <a:solidFill>
                      <a:schemeClr val="tx1"/>
                    </a:solidFill>
                    <a:latin typeface="+mn-lt"/>
                    <a:ea typeface="Times New Roman" panose="02020603050405020304" pitchFamily="18" charset="0"/>
                    <a:cs typeface="Helvetica" panose="020B0604020202020204" pitchFamily="34" charset="0"/>
                  </a:rPr>
                  <a:t> represents the real outcome of the observed demand,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ar-AE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ar-AE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ar-AE" sz="1800" dirty="0">
                    <a:solidFill>
                      <a:schemeClr val="tx1"/>
                    </a:solidFill>
                    <a:latin typeface="+mn-lt"/>
                    <a:ea typeface="Times New Roman" panose="02020603050405020304" pitchFamily="18" charset="0"/>
                    <a:cs typeface="Helvetica" panose="020B0604020202020204" pitchFamily="34" charset="0"/>
                  </a:rPr>
                  <a:t> </a:t>
                </a:r>
                <a:r>
                  <a:rPr lang="en-US" sz="1800" dirty="0">
                    <a:solidFill>
                      <a:schemeClr val="tx1"/>
                    </a:solidFill>
                    <a:latin typeface="+mn-lt"/>
                    <a:ea typeface="Times New Roman" panose="02020603050405020304" pitchFamily="18" charset="0"/>
                    <a:cs typeface="Helvetica" panose="020B0604020202020204" pitchFamily="34" charset="0"/>
                  </a:rPr>
                  <a:t>is the forcasted value, </a:t>
                </a:r>
                <a:r>
                  <a:rPr lang="en-US" sz="1800" i="1" dirty="0">
                    <a:solidFill>
                      <a:schemeClr val="tx1"/>
                    </a:solidFill>
                    <a:latin typeface="+mn-lt"/>
                    <a:ea typeface="Times New Roman" panose="02020603050405020304" pitchFamily="18" charset="0"/>
                    <a:cs typeface="Helvetica" panose="020B0604020202020204" pitchFamily="34" charset="0"/>
                  </a:rPr>
                  <a:t>m </a:t>
                </a:r>
                <a:r>
                  <a:rPr lang="en-US" sz="1800" dirty="0">
                    <a:solidFill>
                      <a:schemeClr val="tx1"/>
                    </a:solidFill>
                    <a:latin typeface="+mn-lt"/>
                    <a:ea typeface="Times New Roman" panose="02020603050405020304" pitchFamily="18" charset="0"/>
                    <a:cs typeface="Helvetica" panose="020B0604020202020204" pitchFamily="34" charset="0"/>
                  </a:rPr>
                  <a:t>is the number of seasonal periods, </a:t>
                </a:r>
                <a:r>
                  <a:rPr lang="en-US" sz="1800" i="1" dirty="0">
                    <a:solidFill>
                      <a:schemeClr val="tx1"/>
                    </a:solidFill>
                    <a:latin typeface="+mn-lt"/>
                    <a:ea typeface="Times New Roman" panose="02020603050405020304" pitchFamily="18" charset="0"/>
                    <a:cs typeface="Helvetica" panose="020B0604020202020204" pitchFamily="34" charset="0"/>
                  </a:rPr>
                  <a:t>e</a:t>
                </a:r>
                <a:r>
                  <a:rPr lang="en-US" sz="1800" i="1" baseline="-25000" dirty="0">
                    <a:solidFill>
                      <a:schemeClr val="tx1"/>
                    </a:solidFill>
                    <a:latin typeface="+mn-lt"/>
                    <a:ea typeface="Times New Roman" panose="02020603050405020304" pitchFamily="18" charset="0"/>
                    <a:cs typeface="Helvetica" panose="020B0604020202020204" pitchFamily="34" charset="0"/>
                  </a:rPr>
                  <a:t>j </a:t>
                </a:r>
                <a:r>
                  <a:rPr lang="en-US" sz="1800" dirty="0">
                    <a:solidFill>
                      <a:schemeClr val="tx1"/>
                    </a:solidFill>
                    <a:latin typeface="+mn-lt"/>
                    <a:ea typeface="Times New Roman" panose="02020603050405020304" pitchFamily="18" charset="0"/>
                    <a:cs typeface="Helvetica" panose="020B0604020202020204" pitchFamily="34" charset="0"/>
                  </a:rPr>
                  <a:t>is the </a:t>
                </a:r>
                <a:r>
                  <a:rPr lang="en-US" sz="1800" i="1" dirty="0">
                    <a:solidFill>
                      <a:schemeClr val="tx1"/>
                    </a:solidFill>
                    <a:latin typeface="+mn-lt"/>
                    <a:ea typeface="Times New Roman" panose="02020603050405020304" pitchFamily="18" charset="0"/>
                    <a:cs typeface="Helvetica" panose="020B0604020202020204" pitchFamily="34" charset="0"/>
                  </a:rPr>
                  <a:t>j</a:t>
                </a:r>
                <a:r>
                  <a:rPr lang="en-US" sz="1800" dirty="0">
                    <a:solidFill>
                      <a:schemeClr val="tx1"/>
                    </a:solidFill>
                    <a:latin typeface="+mn-lt"/>
                    <a:ea typeface="Times New Roman" panose="02020603050405020304" pitchFamily="18" charset="0"/>
                    <a:cs typeface="Helvetica" panose="020B0604020202020204" pitchFamily="34" charset="0"/>
                  </a:rPr>
                  <a:t>-th residual,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Helvetica" panose="020B0604020202020204" pitchFamily="34" charset="0"/>
                      </a:rPr>
                      <m:t>𝑗</m:t>
                    </m:r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Helvetica" panose="020B0604020202020204" pitchFamily="34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Helvetica" panose="020B0604020202020204" pitchFamily="34" charset="0"/>
                          </a:rPr>
                        </m:ctrlPr>
                      </m:dPr>
                      <m:e>
                        <m: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Helvetica" panose="020B0604020202020204" pitchFamily="34" charset="0"/>
                          </a:rPr>
                          <m:t>1</m:t>
                        </m:r>
                        <m: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Helvetica" panose="020B0604020202020204" pitchFamily="34" charset="0"/>
                          </a:rPr>
                          <m:t>, </m:t>
                        </m:r>
                        <m: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Helvetica" panose="020B0604020202020204" pitchFamily="34" charset="0"/>
                          </a:rPr>
                          <m:t>2</m:t>
                        </m:r>
                        <m: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Helvetica" panose="020B0604020202020204" pitchFamily="34" charset="0"/>
                          </a:rPr>
                          <m:t>, …</m:t>
                        </m:r>
                        <m:r>
                          <a:rPr lang="ar-AE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Helvetica" panose="020B0604020202020204" pitchFamily="34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ar-AE" sz="1800" dirty="0">
                    <a:solidFill>
                      <a:schemeClr val="tx1"/>
                    </a:solidFill>
                    <a:latin typeface="+mn-lt"/>
                    <a:ea typeface="Times New Roman" panose="02020603050405020304" pitchFamily="18" charset="0"/>
                    <a:cs typeface="Helvetica" panose="020B0604020202020204" pitchFamily="34" charset="0"/>
                  </a:rPr>
                  <a:t>. </a:t>
                </a:r>
                <a:endParaRPr lang="ar-AE" sz="1800" dirty="0">
                  <a:solidFill>
                    <a:schemeClr val="tx1"/>
                  </a:solidFill>
                  <a:latin typeface="+mn-lt"/>
                  <a:ea typeface="Times New Roman" panose="02020603050405020304" pitchFamily="18" charset="0"/>
                </a:endParaRPr>
              </a:p>
              <a:p>
                <a:pPr indent="-76200" algn="just">
                  <a:buClr>
                    <a:srgbClr val="8AD0D6"/>
                  </a:buClr>
                  <a:buSzPts val="2400"/>
                  <a:buFont typeface="Arial" panose="020B0604020202020204" pitchFamily="34" charset="0"/>
                  <a:buNone/>
                </a:pPr>
                <a:endParaRPr lang="ar-AE" sz="2400" dirty="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-76200" algn="just">
                  <a:buClr>
                    <a:srgbClr val="8AD0D6"/>
                  </a:buClr>
                  <a:buSzPts val="2400"/>
                  <a:buFont typeface="Arial" panose="020B0604020202020204" pitchFamily="34" charset="0"/>
                  <a:buNone/>
                </a:pPr>
                <a:endParaRPr lang="ar-AE" sz="2400" dirty="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-76200" algn="just">
                  <a:buClr>
                    <a:srgbClr val="8AD0D6"/>
                  </a:buClr>
                  <a:buSzPts val="2400"/>
                  <a:buFont typeface="Arial" panose="020B0604020202020204" pitchFamily="34" charset="0"/>
                  <a:buNone/>
                </a:pPr>
                <a:endParaRPr lang="ar-AE" sz="2400" dirty="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-76200" algn="just">
                  <a:buClr>
                    <a:srgbClr val="8AD0D6"/>
                  </a:buClr>
                  <a:buSzPts val="2400"/>
                  <a:buFont typeface="Arial" panose="020B0604020202020204" pitchFamily="34" charset="0"/>
                  <a:buNone/>
                </a:pPr>
                <a:endParaRPr lang="ar-AE" sz="2400" dirty="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-76200" algn="just">
                  <a:buClr>
                    <a:srgbClr val="8AD0D6"/>
                  </a:buClr>
                  <a:buSzPts val="2400"/>
                  <a:buFont typeface="Arial" panose="020B0604020202020204" pitchFamily="34" charset="0"/>
                  <a:buNone/>
                </a:pPr>
                <a:endParaRPr lang="ar-AE" sz="2400" dirty="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-139700" algn="just">
                  <a:buClr>
                    <a:srgbClr val="8AD0D6"/>
                  </a:buClr>
                  <a:buSzPts val="1400"/>
                  <a:buFont typeface="Arial" panose="020B0604020202020204" pitchFamily="34" charset="0"/>
                  <a:buNone/>
                </a:pPr>
                <a:endParaRPr lang="ar-AE" sz="1400" dirty="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-76200" algn="just">
                  <a:buClr>
                    <a:srgbClr val="8AD0D6"/>
                  </a:buClr>
                  <a:buSzPts val="2400"/>
                  <a:buFont typeface="Arial" panose="020B0604020202020204" pitchFamily="34" charset="0"/>
                  <a:buNone/>
                </a:pPr>
                <a:endParaRPr lang="ar-AE" sz="2400" dirty="0"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12" name="Google Shape;346;p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2924" y="774570"/>
                <a:ext cx="9610855" cy="6288878"/>
              </a:xfrm>
              <a:prstGeom prst="rect">
                <a:avLst/>
              </a:prstGeom>
              <a:blipFill rotWithShape="0">
                <a:blip r:embed="rId2"/>
                <a:stretch>
                  <a:fillRect l="-190" r="-12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Google Shape;34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</p:txBody>
      </p:sp>
      <p:sp>
        <p:nvSpPr>
          <p:cNvPr id="14" name="Google Shape;348;p7"/>
          <p:cNvSpPr txBox="1"/>
          <p:nvPr/>
        </p:nvSpPr>
        <p:spPr>
          <a:xfrm>
            <a:off x="3612112" y="3097410"/>
            <a:ext cx="3772752" cy="740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1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349;p7"/>
          <p:cNvSpPr txBox="1"/>
          <p:nvPr/>
        </p:nvSpPr>
        <p:spPr>
          <a:xfrm>
            <a:off x="5321385" y="4488347"/>
            <a:ext cx="4363924" cy="265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1397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AD0D6"/>
              </a:buClr>
              <a:buSzPts val="1400"/>
              <a:buFont typeface="Noto Sans Symbols"/>
              <a:buNone/>
            </a:pP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0175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508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AD0D6"/>
              </a:buClr>
              <a:buSzPts val="2800"/>
              <a:buFont typeface="Arial"/>
              <a:buNone/>
            </a:pPr>
            <a:endParaRPr sz="2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AD0D6"/>
              </a:buClr>
              <a:buSzPts val="2800"/>
              <a:buFont typeface="Arial"/>
              <a:buNone/>
            </a:pPr>
            <a:endParaRPr sz="2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508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22924" y="56377"/>
            <a:ext cx="9745133" cy="1116542"/>
          </a:xfrm>
        </p:spPr>
        <p:txBody>
          <a:bodyPr/>
          <a:lstStyle/>
          <a:p>
            <a:r>
              <a:rPr lang="en-GB" i="1" dirty="0">
                <a:latin typeface="Arial"/>
                <a:ea typeface="Arial"/>
                <a:cs typeface="Arial"/>
                <a:sym typeface="Arial"/>
              </a:rPr>
              <a:t>Training and testing data (cross-validation)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9849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1634066" y="358114"/>
            <a:ext cx="92625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Slika</a:t>
            </a:r>
            <a:r>
              <a:rPr lang="en-US" dirty="0"/>
              <a:t> 4. </a:t>
            </a:r>
            <a:r>
              <a:rPr lang="en-US" dirty="0" err="1"/>
              <a:t>Performanse</a:t>
            </a:r>
            <a:r>
              <a:rPr lang="en-US" dirty="0"/>
              <a:t> </a:t>
            </a:r>
            <a:r>
              <a:rPr lang="en-US" dirty="0" err="1"/>
              <a:t>prediktivnih</a:t>
            </a:r>
            <a:r>
              <a:rPr lang="en-US" dirty="0"/>
              <a:t> </a:t>
            </a:r>
            <a:r>
              <a:rPr lang="en-US" dirty="0" err="1"/>
              <a:t>algoritama</a:t>
            </a:r>
            <a:r>
              <a:rPr lang="en-US" dirty="0"/>
              <a:t> za </a:t>
            </a:r>
            <a:r>
              <a:rPr lang="en-US" dirty="0" err="1"/>
              <a:t>prognozu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h </a:t>
            </a:r>
            <a:r>
              <a:rPr lang="en-US" dirty="0" err="1"/>
              <a:t>koraka</a:t>
            </a:r>
            <a:r>
              <a:rPr lang="en-US" dirty="0"/>
              <a:t> </a:t>
            </a:r>
            <a:r>
              <a:rPr lang="en-US" dirty="0" err="1"/>
              <a:t>unapred</a:t>
            </a:r>
            <a:r>
              <a:rPr lang="en-US" dirty="0"/>
              <a:t> (</a:t>
            </a:r>
            <a:r>
              <a:rPr lang="en-US" dirty="0" err="1"/>
              <a:t>prvi</a:t>
            </a:r>
            <a:r>
              <a:rPr lang="en-US" dirty="0"/>
              <a:t> panel – RMSSE, </a:t>
            </a:r>
            <a:r>
              <a:rPr lang="en-US" dirty="0" err="1"/>
              <a:t>drugi</a:t>
            </a:r>
            <a:r>
              <a:rPr lang="en-US" dirty="0"/>
              <a:t> panel – MAPE, </a:t>
            </a:r>
            <a:r>
              <a:rPr lang="en-US" dirty="0" err="1"/>
              <a:t>treći</a:t>
            </a:r>
            <a:r>
              <a:rPr lang="en-US" dirty="0"/>
              <a:t> panel – MASE)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C7962B-C2D6-4A40-7443-E47E6C39D4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043" y="1004445"/>
            <a:ext cx="6819038" cy="51140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35928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65949" y="635001"/>
            <a:ext cx="59750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i="1" dirty="0" err="1">
                <a:ea typeface="Times New Roman" panose="02020603050405020304" pitchFamily="18" charset="0"/>
              </a:rPr>
              <a:t>Tabela</a:t>
            </a:r>
            <a:r>
              <a:rPr lang="en-GB" b="1" i="1" dirty="0">
                <a:ea typeface="Times New Roman" panose="02020603050405020304" pitchFamily="18" charset="0"/>
              </a:rPr>
              <a:t> 1. </a:t>
            </a:r>
            <a:r>
              <a:rPr lang="en-GB" i="1" dirty="0" err="1">
                <a:ea typeface="Times New Roman" panose="02020603050405020304" pitchFamily="18" charset="0"/>
              </a:rPr>
              <a:t>Uporedni</a:t>
            </a:r>
            <a:r>
              <a:rPr lang="en-GB" i="1" dirty="0">
                <a:ea typeface="Times New Roman" panose="02020603050405020304" pitchFamily="18" charset="0"/>
              </a:rPr>
              <a:t> </a:t>
            </a:r>
            <a:r>
              <a:rPr lang="en-GB" i="1" dirty="0" err="1">
                <a:ea typeface="Times New Roman" panose="02020603050405020304" pitchFamily="18" charset="0"/>
              </a:rPr>
              <a:t>pregled</a:t>
            </a:r>
            <a:r>
              <a:rPr lang="en-GB" i="1" dirty="0">
                <a:ea typeface="Times New Roman" panose="02020603050405020304" pitchFamily="18" charset="0"/>
              </a:rPr>
              <a:t> </a:t>
            </a:r>
            <a:r>
              <a:rPr lang="en-GB" i="1" dirty="0" err="1">
                <a:ea typeface="Times New Roman" panose="02020603050405020304" pitchFamily="18" charset="0"/>
              </a:rPr>
              <a:t>različitih</a:t>
            </a:r>
            <a:r>
              <a:rPr lang="en-GB" i="1" dirty="0">
                <a:ea typeface="Times New Roman" panose="02020603050405020304" pitchFamily="18" charset="0"/>
              </a:rPr>
              <a:t> </a:t>
            </a:r>
            <a:r>
              <a:rPr lang="en-GB" i="1" dirty="0" err="1">
                <a:ea typeface="Times New Roman" panose="02020603050405020304" pitchFamily="18" charset="0"/>
              </a:rPr>
              <a:t>prediktivnih</a:t>
            </a:r>
            <a:r>
              <a:rPr lang="en-GB" i="1" dirty="0">
                <a:ea typeface="Times New Roman" panose="02020603050405020304" pitchFamily="18" charset="0"/>
              </a:rPr>
              <a:t> </a:t>
            </a:r>
            <a:r>
              <a:rPr lang="en-GB" i="1" dirty="0" err="1">
                <a:ea typeface="Times New Roman" panose="02020603050405020304" pitchFamily="18" charset="0"/>
              </a:rPr>
              <a:t>algoritama</a:t>
            </a:r>
            <a:r>
              <a:rPr lang="en-GB" i="1" dirty="0">
                <a:ea typeface="Times New Roman" panose="02020603050405020304" pitchFamily="18" charset="0"/>
              </a:rPr>
              <a:t>.</a:t>
            </a:r>
            <a:endParaRPr lang="en-GB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A68A612-DEE5-65EC-9E52-06C525DD7F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0963605"/>
              </p:ext>
            </p:extLst>
          </p:nvPr>
        </p:nvGraphicFramePr>
        <p:xfrm>
          <a:off x="1465949" y="1120931"/>
          <a:ext cx="10515601" cy="9982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9525">
                  <a:extLst>
                    <a:ext uri="{9D8B030D-6E8A-4147-A177-3AD203B41FA5}">
                      <a16:colId xmlns:a16="http://schemas.microsoft.com/office/drawing/2014/main" val="3516097228"/>
                    </a:ext>
                  </a:extLst>
                </a:gridCol>
                <a:gridCol w="3339755">
                  <a:extLst>
                    <a:ext uri="{9D8B030D-6E8A-4147-A177-3AD203B41FA5}">
                      <a16:colId xmlns:a16="http://schemas.microsoft.com/office/drawing/2014/main" val="1039801964"/>
                    </a:ext>
                  </a:extLst>
                </a:gridCol>
                <a:gridCol w="2839212">
                  <a:extLst>
                    <a:ext uri="{9D8B030D-6E8A-4147-A177-3AD203B41FA5}">
                      <a16:colId xmlns:a16="http://schemas.microsoft.com/office/drawing/2014/main" val="3767539436"/>
                    </a:ext>
                  </a:extLst>
                </a:gridCol>
                <a:gridCol w="2837109">
                  <a:extLst>
                    <a:ext uri="{9D8B030D-6E8A-4147-A177-3AD203B41FA5}">
                      <a16:colId xmlns:a16="http://schemas.microsoft.com/office/drawing/2014/main" val="666099416"/>
                    </a:ext>
                  </a:extLst>
                </a:gridCol>
              </a:tblGrid>
              <a:tr h="249555">
                <a:tc>
                  <a:txBody>
                    <a:bodyPr/>
                    <a:lstStyle/>
                    <a:p>
                      <a:pPr algn="just"/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RMSSE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MAPE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MASE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59982273"/>
                  </a:ext>
                </a:extLst>
              </a:tr>
              <a:tr h="249555">
                <a:tc>
                  <a:txBody>
                    <a:bodyPr/>
                    <a:lstStyle/>
                    <a:p>
                      <a:pPr algn="just"/>
                      <a:r>
                        <a:rPr lang="en-GB" sz="1600" dirty="0">
                          <a:effectLst/>
                        </a:rPr>
                        <a:t>NN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0.840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41.9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0.970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92492150"/>
                  </a:ext>
                </a:extLst>
              </a:tr>
              <a:tr h="249555">
                <a:tc>
                  <a:txBody>
                    <a:bodyPr/>
                    <a:lstStyle/>
                    <a:p>
                      <a:pPr algn="just"/>
                      <a:r>
                        <a:rPr lang="en-GB" sz="1600" dirty="0">
                          <a:effectLst/>
                        </a:rPr>
                        <a:t>Prophet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 dirty="0">
                          <a:effectLst/>
                        </a:rPr>
                        <a:t>1.07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38.8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1.11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44964423"/>
                  </a:ext>
                </a:extLst>
              </a:tr>
              <a:tr h="249555">
                <a:tc>
                  <a:txBody>
                    <a:bodyPr/>
                    <a:lstStyle/>
                    <a:p>
                      <a:pPr algn="just"/>
                      <a:r>
                        <a:rPr lang="en-GB" sz="1600" dirty="0">
                          <a:effectLst/>
                        </a:rPr>
                        <a:t>ARIMA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 dirty="0">
                          <a:effectLst/>
                        </a:rPr>
                        <a:t>1.08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 dirty="0">
                          <a:effectLst/>
                        </a:rPr>
                        <a:t>41.2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 dirty="0">
                          <a:effectLst/>
                        </a:rPr>
                        <a:t>1.15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32697796"/>
                  </a:ext>
                </a:extLst>
              </a:tr>
            </a:tbl>
          </a:graphicData>
        </a:graphic>
      </p:graphicFrame>
      <p:sp>
        <p:nvSpPr>
          <p:cNvPr id="7" name="Google Shape;345;p7">
            <a:extLst>
              <a:ext uri="{FF2B5EF4-FFF2-40B4-BE49-F238E27FC236}">
                <a16:creationId xmlns:a16="http://schemas.microsoft.com/office/drawing/2014/main" id="{5B962E39-EA52-360D-D3D6-66E9AFC484C0}"/>
              </a:ext>
            </a:extLst>
          </p:cNvPr>
          <p:cNvSpPr txBox="1">
            <a:spLocks/>
          </p:cNvSpPr>
          <p:nvPr/>
        </p:nvSpPr>
        <p:spPr>
          <a:xfrm>
            <a:off x="1364336" y="2235819"/>
            <a:ext cx="9402274" cy="740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lnSpc>
                <a:spcPct val="120000"/>
              </a:lnSpc>
              <a:buSzPts val="2800"/>
              <a:buFont typeface="Arial"/>
              <a:buNone/>
            </a:pPr>
            <a:r>
              <a:rPr lang="en-US" sz="1600" b="1" i="1" dirty="0" err="1">
                <a:latin typeface="Arial"/>
                <a:ea typeface="Arial"/>
                <a:cs typeface="Arial"/>
                <a:sym typeface="Arial"/>
              </a:rPr>
              <a:t>Slika</a:t>
            </a:r>
            <a:r>
              <a:rPr lang="en-US" sz="1600" b="1" i="1" dirty="0">
                <a:latin typeface="Arial"/>
                <a:ea typeface="Arial"/>
                <a:cs typeface="Arial"/>
                <a:sym typeface="Arial"/>
              </a:rPr>
              <a:t> 5. </a:t>
            </a:r>
            <a:r>
              <a:rPr lang="en-US" sz="1600" i="1" dirty="0" err="1">
                <a:latin typeface="Arial"/>
                <a:ea typeface="Arial"/>
                <a:cs typeface="Arial"/>
                <a:sym typeface="Arial"/>
              </a:rPr>
              <a:t>Prognoze</a:t>
            </a: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 NN </a:t>
            </a:r>
            <a:r>
              <a:rPr lang="en-US" sz="1600" i="1" dirty="0" err="1">
                <a:latin typeface="Arial"/>
                <a:ea typeface="Arial"/>
                <a:cs typeface="Arial"/>
                <a:sym typeface="Arial"/>
              </a:rPr>
              <a:t>modela</a:t>
            </a: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 za </a:t>
            </a:r>
            <a:r>
              <a:rPr lang="en-US" sz="1600" i="1" dirty="0" err="1">
                <a:latin typeface="Arial"/>
                <a:ea typeface="Arial"/>
                <a:cs typeface="Arial"/>
                <a:sym typeface="Arial"/>
              </a:rPr>
              <a:t>narednih</a:t>
            </a: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 12 </a:t>
            </a:r>
            <a:r>
              <a:rPr lang="en-US" sz="1600" i="1" dirty="0" err="1">
                <a:latin typeface="Arial"/>
                <a:ea typeface="Arial"/>
                <a:cs typeface="Arial"/>
                <a:sym typeface="Arial"/>
              </a:rPr>
              <a:t>koraka</a:t>
            </a: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600" i="1" dirty="0" err="1">
                <a:latin typeface="Arial"/>
                <a:ea typeface="Arial"/>
                <a:cs typeface="Arial"/>
                <a:sym typeface="Arial"/>
              </a:rPr>
              <a:t>uz</a:t>
            </a: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i="1" dirty="0" err="1">
                <a:latin typeface="Arial"/>
                <a:ea typeface="Arial"/>
                <a:cs typeface="Arial"/>
                <a:sym typeface="Arial"/>
              </a:rPr>
              <a:t>intervale</a:t>
            </a: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i="1" dirty="0" err="1">
                <a:latin typeface="Arial"/>
                <a:ea typeface="Arial"/>
                <a:cs typeface="Arial"/>
                <a:sym typeface="Arial"/>
              </a:rPr>
              <a:t>poverenja</a:t>
            </a: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 od 80% </a:t>
            </a:r>
            <a:r>
              <a:rPr lang="en-US" sz="1600" i="1" dirty="0" err="1"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 95%, </a:t>
            </a:r>
            <a:r>
              <a:rPr lang="en-US" sz="1600" i="1" dirty="0" err="1">
                <a:latin typeface="Arial"/>
                <a:ea typeface="Arial"/>
                <a:cs typeface="Arial"/>
                <a:sym typeface="Arial"/>
              </a:rPr>
              <a:t>ukazuju</a:t>
            </a: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i="1" dirty="0" err="1"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i="1" dirty="0" err="1">
                <a:latin typeface="Arial"/>
                <a:ea typeface="Arial"/>
                <a:cs typeface="Arial"/>
                <a:sym typeface="Arial"/>
              </a:rPr>
              <a:t>kontinuirani</a:t>
            </a: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i="1" dirty="0" err="1">
                <a:latin typeface="Arial"/>
                <a:ea typeface="Arial"/>
                <a:cs typeface="Arial"/>
                <a:sym typeface="Arial"/>
              </a:rPr>
              <a:t>rast</a:t>
            </a: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i="1" dirty="0" err="1">
                <a:latin typeface="Arial"/>
                <a:ea typeface="Arial"/>
                <a:cs typeface="Arial"/>
                <a:sym typeface="Arial"/>
              </a:rPr>
              <a:t>potražnje</a:t>
            </a: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i="1" dirty="0" err="1">
                <a:latin typeface="Arial"/>
                <a:ea typeface="Arial"/>
                <a:cs typeface="Arial"/>
                <a:sym typeface="Arial"/>
              </a:rPr>
              <a:t>tokom</a:t>
            </a: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i="1" dirty="0" err="1">
                <a:latin typeface="Arial"/>
                <a:ea typeface="Arial"/>
                <a:cs typeface="Arial"/>
                <a:sym typeface="Arial"/>
              </a:rPr>
              <a:t>cele</a:t>
            </a: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 2023. </a:t>
            </a:r>
            <a:r>
              <a:rPr lang="en-US" sz="1600" i="1" dirty="0" err="1">
                <a:latin typeface="Arial"/>
                <a:ea typeface="Arial"/>
                <a:cs typeface="Arial"/>
                <a:sym typeface="Arial"/>
              </a:rPr>
              <a:t>godine</a:t>
            </a: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pic>
        <p:nvPicPr>
          <p:cNvPr id="8" name="Picture 7" descr="fig5">
            <a:extLst>
              <a:ext uri="{FF2B5EF4-FFF2-40B4-BE49-F238E27FC236}">
                <a16:creationId xmlns:a16="http://schemas.microsoft.com/office/drawing/2014/main" id="{1728E4BF-210B-DAC9-A168-4CD760AA74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399" y="2976708"/>
            <a:ext cx="5596467" cy="33616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6941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ZAKLJUČAK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1800" dirty="0"/>
          </a:p>
          <a:p>
            <a:r>
              <a:rPr lang="en-GB" sz="1800" dirty="0" err="1"/>
              <a:t>Nepredvidivost</a:t>
            </a:r>
            <a:r>
              <a:rPr lang="en-GB" sz="1800" dirty="0"/>
              <a:t> </a:t>
            </a:r>
            <a:r>
              <a:rPr lang="en-GB" sz="1800" dirty="0" err="1"/>
              <a:t>tržišnih</a:t>
            </a:r>
            <a:r>
              <a:rPr lang="en-GB" sz="1800" dirty="0"/>
              <a:t> </a:t>
            </a:r>
            <a:r>
              <a:rPr lang="en-GB" sz="1800" dirty="0" err="1"/>
              <a:t>uslova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potražnje</a:t>
            </a:r>
            <a:r>
              <a:rPr lang="en-GB" sz="1800" dirty="0"/>
              <a:t> </a:t>
            </a:r>
            <a:r>
              <a:rPr lang="en-GB" sz="1800" dirty="0" err="1"/>
              <a:t>kupaca</a:t>
            </a:r>
            <a:r>
              <a:rPr lang="en-GB" sz="1800" dirty="0"/>
              <a:t> za </a:t>
            </a:r>
            <a:r>
              <a:rPr lang="en-GB" sz="1800" dirty="0" err="1"/>
              <a:t>proizvodima</a:t>
            </a:r>
            <a:r>
              <a:rPr lang="en-GB" sz="1800" dirty="0"/>
              <a:t> </a:t>
            </a:r>
            <a:r>
              <a:rPr lang="en-GB" sz="1800" dirty="0" err="1"/>
              <a:t>predstavlja</a:t>
            </a:r>
            <a:r>
              <a:rPr lang="en-GB" sz="1800" dirty="0"/>
              <a:t> </a:t>
            </a:r>
            <a:r>
              <a:rPr lang="en-GB" sz="1800" dirty="0" err="1"/>
              <a:t>jedan</a:t>
            </a:r>
            <a:r>
              <a:rPr lang="en-GB" sz="1800" dirty="0"/>
              <a:t> od </a:t>
            </a:r>
            <a:r>
              <a:rPr lang="en-GB" sz="1800" dirty="0" err="1"/>
              <a:t>osnovnih</a:t>
            </a:r>
            <a:r>
              <a:rPr lang="en-GB" sz="1800" dirty="0"/>
              <a:t> </a:t>
            </a:r>
            <a:r>
              <a:rPr lang="en-GB" sz="1800" dirty="0" err="1"/>
              <a:t>izazova</a:t>
            </a:r>
            <a:r>
              <a:rPr lang="en-GB" sz="1800" dirty="0"/>
              <a:t> u </a:t>
            </a:r>
            <a:r>
              <a:rPr lang="en-GB" sz="1800" dirty="0" err="1"/>
              <a:t>optimizaciji</a:t>
            </a:r>
            <a:r>
              <a:rPr lang="en-GB" sz="1800" dirty="0"/>
              <a:t> </a:t>
            </a:r>
            <a:r>
              <a:rPr lang="en-GB" sz="1800" dirty="0" err="1"/>
              <a:t>lanaca</a:t>
            </a:r>
            <a:r>
              <a:rPr lang="en-GB" sz="1800" dirty="0"/>
              <a:t> </a:t>
            </a:r>
            <a:r>
              <a:rPr lang="en-GB" sz="1800" dirty="0" err="1"/>
              <a:t>snabdevanja</a:t>
            </a:r>
            <a:r>
              <a:rPr lang="en-GB" sz="1800" dirty="0"/>
              <a:t> (SC). </a:t>
            </a:r>
            <a:r>
              <a:rPr lang="en-GB" sz="1800" dirty="0" err="1"/>
              <a:t>Kada</a:t>
            </a:r>
            <a:r>
              <a:rPr lang="en-GB" sz="1800" dirty="0"/>
              <a:t> bi </a:t>
            </a:r>
            <a:r>
              <a:rPr lang="en-GB" sz="1800" dirty="0" err="1"/>
              <a:t>potražnja</a:t>
            </a:r>
            <a:r>
              <a:rPr lang="en-GB" sz="1800" dirty="0"/>
              <a:t> </a:t>
            </a:r>
            <a:r>
              <a:rPr lang="en-GB" sz="1800" dirty="0" err="1"/>
              <a:t>mogla</a:t>
            </a:r>
            <a:r>
              <a:rPr lang="en-GB" sz="1800" dirty="0"/>
              <a:t> </a:t>
            </a:r>
            <a:r>
              <a:rPr lang="en-GB" sz="1800" dirty="0" err="1"/>
              <a:t>biti</a:t>
            </a:r>
            <a:r>
              <a:rPr lang="en-GB" sz="1800" dirty="0"/>
              <a:t> </a:t>
            </a:r>
            <a:r>
              <a:rPr lang="en-GB" sz="1800" dirty="0" err="1"/>
              <a:t>sa</a:t>
            </a:r>
            <a:r>
              <a:rPr lang="en-GB" sz="1800" dirty="0"/>
              <a:t> </a:t>
            </a:r>
            <a:r>
              <a:rPr lang="en-GB" sz="1800" dirty="0" err="1"/>
              <a:t>sigurnošću</a:t>
            </a:r>
            <a:r>
              <a:rPr lang="en-GB" sz="1800" dirty="0"/>
              <a:t> </a:t>
            </a:r>
            <a:r>
              <a:rPr lang="en-GB" sz="1800" dirty="0" err="1"/>
              <a:t>predviđena</a:t>
            </a:r>
            <a:r>
              <a:rPr lang="en-GB" sz="1800" dirty="0"/>
              <a:t>, SC </a:t>
            </a:r>
            <a:r>
              <a:rPr lang="en-GB" sz="1800" dirty="0" err="1"/>
              <a:t>procesi</a:t>
            </a:r>
            <a:r>
              <a:rPr lang="en-GB" sz="1800" dirty="0"/>
              <a:t> bi se u </a:t>
            </a:r>
            <a:r>
              <a:rPr lang="en-GB" sz="1800" dirty="0" err="1"/>
              <a:t>suštini</a:t>
            </a:r>
            <a:r>
              <a:rPr lang="en-GB" sz="1800" dirty="0"/>
              <a:t> </a:t>
            </a:r>
            <a:r>
              <a:rPr lang="en-GB" sz="1800" dirty="0" err="1"/>
              <a:t>svodili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planiranje</a:t>
            </a:r>
            <a:r>
              <a:rPr lang="en-GB" sz="1800" dirty="0"/>
              <a:t> </a:t>
            </a:r>
            <a:r>
              <a:rPr lang="en-GB" sz="1800" dirty="0" err="1"/>
              <a:t>aktivnosti.Rezultati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pokazali</a:t>
            </a:r>
            <a:r>
              <a:rPr lang="en-GB" sz="1800" dirty="0"/>
              <a:t> </a:t>
            </a:r>
            <a:r>
              <a:rPr lang="en-GB" sz="1800" dirty="0" err="1"/>
              <a:t>značajan</a:t>
            </a:r>
            <a:r>
              <a:rPr lang="en-GB" sz="1800" dirty="0"/>
              <a:t> </a:t>
            </a:r>
            <a:r>
              <a:rPr lang="en-GB" sz="1800" dirty="0" err="1"/>
              <a:t>potencijal</a:t>
            </a:r>
            <a:r>
              <a:rPr lang="en-GB" sz="1800" dirty="0"/>
              <a:t> za </a:t>
            </a:r>
            <a:r>
              <a:rPr lang="en-GB" sz="1800" dirty="0" err="1"/>
              <a:t>trenutni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budući</a:t>
            </a:r>
            <a:r>
              <a:rPr lang="en-GB" sz="1800" dirty="0"/>
              <a:t> </a:t>
            </a:r>
            <a:r>
              <a:rPr lang="en-GB" sz="1800" dirty="0" err="1"/>
              <a:t>razvoj</a:t>
            </a:r>
            <a:r>
              <a:rPr lang="en-GB" sz="1800" dirty="0"/>
              <a:t> </a:t>
            </a:r>
            <a:r>
              <a:rPr lang="en-GB" sz="1800" dirty="0" err="1"/>
              <a:t>neuronskih</a:t>
            </a:r>
            <a:r>
              <a:rPr lang="en-GB" sz="1800" dirty="0"/>
              <a:t> </a:t>
            </a:r>
            <a:r>
              <a:rPr lang="en-GB" sz="1800" dirty="0" err="1"/>
              <a:t>mreža</a:t>
            </a:r>
            <a:r>
              <a:rPr lang="en-GB" sz="1800" dirty="0"/>
              <a:t> (NN) u </a:t>
            </a:r>
            <a:r>
              <a:rPr lang="en-GB" sz="1800" dirty="0" err="1"/>
              <a:t>kontekstu</a:t>
            </a:r>
            <a:r>
              <a:rPr lang="en-GB" sz="1800" dirty="0"/>
              <a:t> </a:t>
            </a:r>
            <a:r>
              <a:rPr lang="en-GB" sz="1800" dirty="0" err="1"/>
              <a:t>lanaca</a:t>
            </a:r>
            <a:r>
              <a:rPr lang="en-GB" sz="1800" dirty="0"/>
              <a:t> </a:t>
            </a:r>
            <a:r>
              <a:rPr lang="en-GB" sz="1800" dirty="0" err="1"/>
              <a:t>snabdevanja.NN</a:t>
            </a:r>
            <a:r>
              <a:rPr lang="en-GB" sz="1800" dirty="0"/>
              <a:t> model je </a:t>
            </a:r>
            <a:r>
              <a:rPr lang="en-GB" sz="1800" dirty="0" err="1"/>
              <a:t>nadmašio</a:t>
            </a:r>
            <a:r>
              <a:rPr lang="en-GB" sz="1800" dirty="0"/>
              <a:t> </a:t>
            </a:r>
            <a:r>
              <a:rPr lang="en-GB" sz="1800" dirty="0" err="1"/>
              <a:t>tradicionalno</a:t>
            </a:r>
            <a:r>
              <a:rPr lang="en-GB" sz="1800" dirty="0"/>
              <a:t> </a:t>
            </a:r>
            <a:r>
              <a:rPr lang="en-GB" sz="1800" dirty="0" err="1"/>
              <a:t>korišćene</a:t>
            </a:r>
            <a:r>
              <a:rPr lang="en-GB" sz="1800" dirty="0"/>
              <a:t> </a:t>
            </a:r>
            <a:r>
              <a:rPr lang="en-GB" sz="1800" dirty="0" err="1"/>
              <a:t>metode</a:t>
            </a:r>
            <a:r>
              <a:rPr lang="en-GB" sz="1800" dirty="0"/>
              <a:t>,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što</a:t>
            </a:r>
            <a:r>
              <a:rPr lang="en-GB" sz="1800" dirty="0"/>
              <a:t> je ARIMA, </a:t>
            </a:r>
            <a:r>
              <a:rPr lang="en-GB" sz="1800" dirty="0" err="1"/>
              <a:t>koja</a:t>
            </a:r>
            <a:r>
              <a:rPr lang="en-GB" sz="1800" dirty="0"/>
              <a:t> se </a:t>
            </a:r>
            <a:r>
              <a:rPr lang="en-GB" sz="1800" dirty="0" err="1"/>
              <a:t>široko</a:t>
            </a:r>
            <a:r>
              <a:rPr lang="en-GB" sz="1800" dirty="0"/>
              <a:t> </a:t>
            </a:r>
            <a:r>
              <a:rPr lang="en-GB" sz="1800" dirty="0" err="1"/>
              <a:t>koristi</a:t>
            </a:r>
            <a:r>
              <a:rPr lang="en-GB" sz="1800" dirty="0"/>
              <a:t> za </a:t>
            </a:r>
            <a:r>
              <a:rPr lang="en-GB" sz="1800" dirty="0" err="1"/>
              <a:t>prognozu</a:t>
            </a:r>
            <a:r>
              <a:rPr lang="en-GB" sz="1800" dirty="0"/>
              <a:t> </a:t>
            </a:r>
            <a:r>
              <a:rPr lang="en-GB" sz="1800" dirty="0" err="1"/>
              <a:t>vremenskih</a:t>
            </a:r>
            <a:r>
              <a:rPr lang="en-GB" sz="1800" dirty="0"/>
              <a:t> </a:t>
            </a:r>
            <a:r>
              <a:rPr lang="en-GB" sz="1800" dirty="0" err="1"/>
              <a:t>serija</a:t>
            </a:r>
            <a:r>
              <a:rPr lang="en-GB" sz="1800" dirty="0"/>
              <a:t>,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Facebook-</a:t>
            </a:r>
            <a:r>
              <a:rPr lang="en-GB" sz="1800" dirty="0" err="1"/>
              <a:t>ov</a:t>
            </a:r>
            <a:r>
              <a:rPr lang="en-GB" sz="1800" dirty="0"/>
              <a:t> Prophet model, </a:t>
            </a:r>
            <a:r>
              <a:rPr lang="en-GB" sz="1800" dirty="0" err="1"/>
              <a:t>prepoznat</a:t>
            </a:r>
            <a:r>
              <a:rPr lang="en-GB" sz="1800" dirty="0"/>
              <a:t>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jedna</a:t>
            </a:r>
            <a:r>
              <a:rPr lang="en-GB" sz="1800" dirty="0"/>
              <a:t> od </a:t>
            </a:r>
            <a:r>
              <a:rPr lang="en-GB" sz="1800" dirty="0" err="1"/>
              <a:t>najsavremenijih</a:t>
            </a:r>
            <a:r>
              <a:rPr lang="en-GB" sz="1800" dirty="0"/>
              <a:t> </a:t>
            </a:r>
            <a:r>
              <a:rPr lang="en-GB" sz="1800" dirty="0" err="1"/>
              <a:t>tehnika</a:t>
            </a:r>
            <a:r>
              <a:rPr lang="en-GB" sz="1800" dirty="0"/>
              <a:t> za </a:t>
            </a:r>
            <a:r>
              <a:rPr lang="en-GB" sz="1800" dirty="0" err="1"/>
              <a:t>prognozu.Ova</a:t>
            </a:r>
            <a:r>
              <a:rPr lang="en-GB" sz="1800" dirty="0"/>
              <a:t> </a:t>
            </a:r>
            <a:r>
              <a:rPr lang="en-GB" sz="1800" dirty="0" err="1"/>
              <a:t>superiorna</a:t>
            </a:r>
            <a:r>
              <a:rPr lang="en-GB" sz="1800" dirty="0"/>
              <a:t> </a:t>
            </a:r>
            <a:r>
              <a:rPr lang="en-GB" sz="1800" dirty="0" err="1"/>
              <a:t>performansa</a:t>
            </a:r>
            <a:r>
              <a:rPr lang="en-GB" sz="1800" dirty="0"/>
              <a:t> </a:t>
            </a:r>
            <a:r>
              <a:rPr lang="en-GB" sz="1800" dirty="0" err="1"/>
              <a:t>ističe</a:t>
            </a:r>
            <a:r>
              <a:rPr lang="en-GB" sz="1800" dirty="0"/>
              <a:t> </a:t>
            </a:r>
            <a:r>
              <a:rPr lang="en-GB" sz="1800" dirty="0" err="1"/>
              <a:t>sposobnost</a:t>
            </a:r>
            <a:r>
              <a:rPr lang="en-GB" sz="1800" dirty="0"/>
              <a:t> NN da </a:t>
            </a:r>
            <a:r>
              <a:rPr lang="en-GB" sz="1800" dirty="0" err="1"/>
              <a:t>uhvati</a:t>
            </a:r>
            <a:r>
              <a:rPr lang="en-GB" sz="1800" dirty="0"/>
              <a:t> </a:t>
            </a:r>
            <a:r>
              <a:rPr lang="en-GB" sz="1800" dirty="0" err="1"/>
              <a:t>složene</a:t>
            </a:r>
            <a:r>
              <a:rPr lang="en-GB" sz="1800" dirty="0"/>
              <a:t> </a:t>
            </a:r>
            <a:r>
              <a:rPr lang="en-GB" sz="1800" dirty="0" err="1"/>
              <a:t>obrasce</a:t>
            </a:r>
            <a:r>
              <a:rPr lang="en-GB" sz="1800" dirty="0"/>
              <a:t> u </a:t>
            </a:r>
            <a:r>
              <a:rPr lang="en-GB" sz="1800" dirty="0" err="1"/>
              <a:t>podacima</a:t>
            </a:r>
            <a:r>
              <a:rPr lang="en-GB" sz="1800" dirty="0"/>
              <a:t> o </a:t>
            </a:r>
            <a:r>
              <a:rPr lang="en-GB" sz="1800" dirty="0" err="1"/>
              <a:t>potražnji</a:t>
            </a:r>
            <a:r>
              <a:rPr lang="en-GB" sz="1800" dirty="0"/>
              <a:t>, </a:t>
            </a:r>
            <a:r>
              <a:rPr lang="en-GB" sz="1800" dirty="0" err="1"/>
              <a:t>koje</a:t>
            </a:r>
            <a:r>
              <a:rPr lang="en-GB" sz="1800" dirty="0"/>
              <a:t> </a:t>
            </a:r>
            <a:r>
              <a:rPr lang="en-GB" sz="1800" dirty="0" err="1"/>
              <a:t>konvencionalniji</a:t>
            </a:r>
            <a:r>
              <a:rPr lang="en-GB" sz="1800" dirty="0"/>
              <a:t> </a:t>
            </a:r>
            <a:r>
              <a:rPr lang="en-GB" sz="1800" dirty="0" err="1"/>
              <a:t>modeli</a:t>
            </a:r>
            <a:r>
              <a:rPr lang="en-GB" sz="1800" dirty="0"/>
              <a:t> </a:t>
            </a:r>
            <a:r>
              <a:rPr lang="en-GB" sz="1800" dirty="0" err="1"/>
              <a:t>mogu</a:t>
            </a:r>
            <a:r>
              <a:rPr lang="en-GB" sz="1800" dirty="0"/>
              <a:t> </a:t>
            </a:r>
            <a:r>
              <a:rPr lang="en-GB" sz="1800" dirty="0" err="1"/>
              <a:t>prevideti.Trenutno</a:t>
            </a:r>
            <a:r>
              <a:rPr lang="en-GB" sz="1800" dirty="0"/>
              <a:t> se NN model </a:t>
            </a:r>
            <a:r>
              <a:rPr lang="en-GB" sz="1800" dirty="0" err="1"/>
              <a:t>nalazi</a:t>
            </a:r>
            <a:r>
              <a:rPr lang="en-GB" sz="1800" dirty="0"/>
              <a:t> u </a:t>
            </a:r>
            <a:r>
              <a:rPr lang="en-GB" sz="1800" dirty="0" err="1"/>
              <a:t>fazi</a:t>
            </a:r>
            <a:r>
              <a:rPr lang="en-GB" sz="1800" dirty="0"/>
              <a:t> </a:t>
            </a:r>
            <a:r>
              <a:rPr lang="en-GB" sz="1800" dirty="0" err="1"/>
              <a:t>rigoroznog</a:t>
            </a:r>
            <a:r>
              <a:rPr lang="en-GB" sz="1800" dirty="0"/>
              <a:t> </a:t>
            </a:r>
            <a:r>
              <a:rPr lang="en-GB" sz="1800" dirty="0" err="1"/>
              <a:t>testiranja</a:t>
            </a:r>
            <a:r>
              <a:rPr lang="en-GB" sz="1800" dirty="0"/>
              <a:t> </a:t>
            </a:r>
            <a:r>
              <a:rPr lang="en-GB" sz="1800" dirty="0" err="1"/>
              <a:t>kako</a:t>
            </a:r>
            <a:r>
              <a:rPr lang="en-GB" sz="1800" dirty="0"/>
              <a:t> bi </a:t>
            </a:r>
            <a:r>
              <a:rPr lang="en-GB" sz="1800" dirty="0" err="1"/>
              <a:t>mogao</a:t>
            </a:r>
            <a:r>
              <a:rPr lang="en-GB" sz="1800" dirty="0"/>
              <a:t> </a:t>
            </a:r>
            <a:r>
              <a:rPr lang="en-GB" sz="1800" dirty="0" err="1"/>
              <a:t>davati</a:t>
            </a:r>
            <a:r>
              <a:rPr lang="en-GB" sz="1800" dirty="0"/>
              <a:t> </a:t>
            </a:r>
            <a:r>
              <a:rPr lang="en-GB" sz="1800" dirty="0" err="1"/>
              <a:t>pouzdane</a:t>
            </a:r>
            <a:r>
              <a:rPr lang="en-GB" sz="1800" dirty="0"/>
              <a:t> </a:t>
            </a:r>
            <a:r>
              <a:rPr lang="en-GB" sz="1800" dirty="0" err="1"/>
              <a:t>buduće</a:t>
            </a:r>
            <a:r>
              <a:rPr lang="en-GB" sz="1800" dirty="0"/>
              <a:t> </a:t>
            </a:r>
            <a:r>
              <a:rPr lang="en-GB" sz="1800" dirty="0" err="1"/>
              <a:t>prognoze</a:t>
            </a:r>
            <a:r>
              <a:rPr lang="en-GB" sz="1800" dirty="0"/>
              <a:t>. </a:t>
            </a:r>
            <a:r>
              <a:rPr lang="en-GB" sz="1800" dirty="0" err="1"/>
              <a:t>Takođe</a:t>
            </a:r>
            <a:r>
              <a:rPr lang="en-GB" sz="1800" dirty="0"/>
              <a:t>, </a:t>
            </a:r>
            <a:r>
              <a:rPr lang="en-GB" sz="1800" dirty="0" err="1"/>
              <a:t>razvijamo</a:t>
            </a:r>
            <a:r>
              <a:rPr lang="en-GB" sz="1800" dirty="0"/>
              <a:t> </a:t>
            </a:r>
            <a:r>
              <a:rPr lang="en-GB" sz="1800" dirty="0" err="1"/>
              <a:t>karakteristike</a:t>
            </a:r>
            <a:r>
              <a:rPr lang="en-GB" sz="1800" dirty="0"/>
              <a:t> (features) za NN model </a:t>
            </a:r>
            <a:r>
              <a:rPr lang="en-GB" sz="1800" dirty="0" err="1"/>
              <a:t>kako</a:t>
            </a:r>
            <a:r>
              <a:rPr lang="en-GB" sz="1800" dirty="0"/>
              <a:t> bi </a:t>
            </a:r>
            <a:r>
              <a:rPr lang="en-GB" sz="1800" dirty="0" err="1"/>
              <a:t>mogao</a:t>
            </a:r>
            <a:r>
              <a:rPr lang="en-GB" sz="1800" dirty="0"/>
              <a:t> da </a:t>
            </a:r>
            <a:r>
              <a:rPr lang="en-GB" sz="1800" dirty="0" err="1"/>
              <a:t>radi</a:t>
            </a:r>
            <a:r>
              <a:rPr lang="en-GB" sz="1800" dirty="0"/>
              <a:t> </a:t>
            </a:r>
            <a:r>
              <a:rPr lang="en-GB" sz="1800" dirty="0" err="1"/>
              <a:t>zajedno</a:t>
            </a:r>
            <a:r>
              <a:rPr lang="en-GB" sz="1800" dirty="0"/>
              <a:t> </a:t>
            </a:r>
            <a:r>
              <a:rPr lang="en-GB" sz="1800" dirty="0" err="1"/>
              <a:t>sa</a:t>
            </a:r>
            <a:r>
              <a:rPr lang="en-GB" sz="1800" dirty="0"/>
              <a:t> </a:t>
            </a:r>
            <a:r>
              <a:rPr lang="en-GB" sz="1800" dirty="0" err="1"/>
              <a:t>kontrolom</a:t>
            </a:r>
            <a:r>
              <a:rPr lang="en-GB" sz="1800" dirty="0"/>
              <a:t> </a:t>
            </a:r>
            <a:r>
              <a:rPr lang="en-GB" sz="1800" dirty="0" err="1"/>
              <a:t>inventara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generiše</a:t>
            </a:r>
            <a:r>
              <a:rPr lang="en-GB" sz="1800" dirty="0"/>
              <a:t> </a:t>
            </a:r>
            <a:r>
              <a:rPr lang="en-GB" sz="1800" dirty="0" err="1"/>
              <a:t>odluke</a:t>
            </a:r>
            <a:r>
              <a:rPr lang="en-GB" sz="1800" dirty="0"/>
              <a:t> o </a:t>
            </a:r>
            <a:r>
              <a:rPr lang="en-GB" sz="1800" dirty="0" err="1"/>
              <a:t>proizvodnji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naručivanju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osnovu</a:t>
            </a:r>
            <a:r>
              <a:rPr lang="en-GB" sz="1800" dirty="0"/>
              <a:t> </a:t>
            </a:r>
            <a:r>
              <a:rPr lang="en-GB" sz="1800" dirty="0" err="1"/>
              <a:t>željenog</a:t>
            </a:r>
            <a:r>
              <a:rPr lang="en-GB" sz="1800" dirty="0"/>
              <a:t> </a:t>
            </a:r>
            <a:r>
              <a:rPr lang="en-GB" sz="1800" dirty="0" err="1"/>
              <a:t>nivoa</a:t>
            </a:r>
            <a:r>
              <a:rPr lang="en-GB" sz="1800" dirty="0"/>
              <a:t> </a:t>
            </a:r>
            <a:r>
              <a:rPr lang="en-GB" sz="1800" dirty="0" err="1"/>
              <a:t>usluge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potražnje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tržištu</a:t>
            </a:r>
            <a:r>
              <a:rPr lang="en-GB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74719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 err="1"/>
              <a:t>Authors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</a:t>
            </a:r>
            <a:r>
              <a:rPr lang="pl-PL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 err="1"/>
              <a:t>Final</a:t>
            </a:r>
            <a:r>
              <a:rPr lang="pl-PL" sz="4000" dirty="0"/>
              <a:t> version: </a:t>
            </a:r>
            <a:r>
              <a:rPr lang="pl-PL" sz="4000" dirty="0" err="1"/>
              <a:t>June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Hvala na pažnji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Pillars:</a:t>
            </a:r>
            <a:endParaRPr lang="pl-PL" dirty="0"/>
          </a:p>
        </p:txBody>
      </p:sp>
      <p:sp>
        <p:nvSpPr>
          <p:cNvPr id="7" name="Google Shape;103;p2"/>
          <p:cNvSpPr txBox="1">
            <a:spLocks noGrp="1"/>
          </p:cNvSpPr>
          <p:nvPr>
            <p:ph type="sldNum" idx="12"/>
          </p:nvPr>
        </p:nvSpPr>
        <p:spPr>
          <a:xfrm>
            <a:off x="8666509" y="598486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000"/>
              <a:t>2</a:t>
            </a:fld>
            <a:endParaRPr sz="2000"/>
          </a:p>
        </p:txBody>
      </p:sp>
      <p:sp>
        <p:nvSpPr>
          <p:cNvPr id="8" name="Google Shape;174;p2"/>
          <p:cNvSpPr txBox="1"/>
          <p:nvPr/>
        </p:nvSpPr>
        <p:spPr>
          <a:xfrm>
            <a:off x="4647011" y="2140887"/>
            <a:ext cx="166263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16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Ograničenja</a:t>
            </a:r>
            <a:endParaRPr sz="1600" b="1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75;p2"/>
          <p:cNvSpPr txBox="1"/>
          <p:nvPr/>
        </p:nvSpPr>
        <p:spPr>
          <a:xfrm>
            <a:off x="4848836" y="2503105"/>
            <a:ext cx="7055141" cy="623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50" rIns="45700" bIns="22850" anchor="t" anchorCtr="0">
            <a:spAutoFit/>
          </a:bodyPr>
          <a:lstStyle/>
          <a:p>
            <a:pPr marL="285750" marR="0" lvl="0" indent="-28575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sr-Latn-BA" sz="1400" b="1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Podaci dolaze nakon Covida</a:t>
            </a:r>
            <a:endParaRPr sz="1400" b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25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sr-Latn-BA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Promjenjiva situacija na tržištu.</a:t>
            </a:r>
            <a:endParaRPr sz="1400" b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76;p2"/>
          <p:cNvSpPr/>
          <p:nvPr/>
        </p:nvSpPr>
        <p:spPr>
          <a:xfrm>
            <a:off x="3635923" y="2031687"/>
            <a:ext cx="786384" cy="7863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1" name="Google Shape;177;p2"/>
          <p:cNvSpPr txBox="1"/>
          <p:nvPr/>
        </p:nvSpPr>
        <p:spPr>
          <a:xfrm>
            <a:off x="3384866" y="4432966"/>
            <a:ext cx="330212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16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Rezultati</a:t>
            </a:r>
            <a:endParaRPr sz="1600" b="1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78;p2"/>
          <p:cNvSpPr txBox="1"/>
          <p:nvPr/>
        </p:nvSpPr>
        <p:spPr>
          <a:xfrm>
            <a:off x="3455305" y="4755859"/>
            <a:ext cx="8577430" cy="14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50" rIns="45700" bIns="22850" anchor="t" anchorCtr="0">
            <a:spAutoFit/>
          </a:bodyPr>
          <a:lstStyle/>
          <a:p>
            <a:pPr marL="0" marR="0" lvl="0" indent="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dirty="0" err="1">
                <a:solidFill>
                  <a:schemeClr val="dk1"/>
                </a:solidFill>
              </a:rPr>
              <a:t>Ispitani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su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različiti</a:t>
            </a:r>
            <a:r>
              <a:rPr lang="en-US" dirty="0">
                <a:solidFill>
                  <a:schemeClr val="dk1"/>
                </a:solidFill>
              </a:rPr>
              <a:t> AI </a:t>
            </a:r>
            <a:r>
              <a:rPr lang="en-US" dirty="0" err="1">
                <a:solidFill>
                  <a:schemeClr val="dk1"/>
                </a:solidFill>
              </a:rPr>
              <a:t>modeli</a:t>
            </a:r>
            <a:r>
              <a:rPr lang="en-US" dirty="0">
                <a:solidFill>
                  <a:schemeClr val="dk1"/>
                </a:solidFill>
              </a:rPr>
              <a:t>, a </a:t>
            </a:r>
            <a:r>
              <a:rPr lang="en-US" dirty="0" err="1">
                <a:solidFill>
                  <a:schemeClr val="dk1"/>
                </a:solidFill>
              </a:rPr>
              <a:t>kao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ključnog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predstavnika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izabrali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smo</a:t>
            </a:r>
            <a:r>
              <a:rPr lang="en-US" dirty="0">
                <a:solidFill>
                  <a:schemeClr val="dk1"/>
                </a:solidFill>
              </a:rPr>
              <a:t> feed-forward </a:t>
            </a:r>
            <a:r>
              <a:rPr lang="en-US" dirty="0" err="1">
                <a:solidFill>
                  <a:schemeClr val="dk1"/>
                </a:solidFill>
              </a:rPr>
              <a:t>neuronske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mreže</a:t>
            </a:r>
            <a:r>
              <a:rPr lang="en-US" dirty="0">
                <a:solidFill>
                  <a:schemeClr val="dk1"/>
                </a:solidFill>
              </a:rPr>
              <a:t> (NN). Rad </a:t>
            </a:r>
            <a:r>
              <a:rPr lang="en-US" dirty="0" err="1">
                <a:solidFill>
                  <a:schemeClr val="dk1"/>
                </a:solidFill>
              </a:rPr>
              <a:t>uključuje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analizu</a:t>
            </a:r>
            <a:r>
              <a:rPr lang="en-US" dirty="0">
                <a:solidFill>
                  <a:schemeClr val="dk1"/>
                </a:solidFill>
              </a:rPr>
              <a:t> NN u </a:t>
            </a:r>
            <a:r>
              <a:rPr lang="en-US" dirty="0" err="1">
                <a:solidFill>
                  <a:schemeClr val="dk1"/>
                </a:solidFill>
              </a:rPr>
              <a:t>poređenju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sa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najsavremenijim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modelima</a:t>
            </a:r>
            <a:r>
              <a:rPr lang="en-US" dirty="0">
                <a:solidFill>
                  <a:schemeClr val="dk1"/>
                </a:solidFill>
              </a:rPr>
              <a:t> za </a:t>
            </a:r>
            <a:r>
              <a:rPr lang="en-US" dirty="0" err="1">
                <a:solidFill>
                  <a:schemeClr val="dk1"/>
                </a:solidFill>
              </a:rPr>
              <a:t>prognozu</a:t>
            </a:r>
            <a:r>
              <a:rPr lang="en-US" dirty="0">
                <a:solidFill>
                  <a:schemeClr val="dk1"/>
                </a:solidFill>
              </a:rPr>
              <a:t>, </a:t>
            </a:r>
            <a:r>
              <a:rPr lang="en-US" dirty="0" err="1">
                <a:solidFill>
                  <a:schemeClr val="dk1"/>
                </a:solidFill>
              </a:rPr>
              <a:t>konkretno</a:t>
            </a:r>
            <a:r>
              <a:rPr lang="en-US" dirty="0">
                <a:solidFill>
                  <a:schemeClr val="dk1"/>
                </a:solidFill>
              </a:rPr>
              <a:t> Facebook-</a:t>
            </a:r>
            <a:r>
              <a:rPr lang="en-US" dirty="0" err="1">
                <a:solidFill>
                  <a:schemeClr val="dk1"/>
                </a:solidFill>
              </a:rPr>
              <a:t>ovim</a:t>
            </a:r>
            <a:r>
              <a:rPr lang="en-US" dirty="0">
                <a:solidFill>
                  <a:schemeClr val="dk1"/>
                </a:solidFill>
              </a:rPr>
              <a:t> Prophet </a:t>
            </a:r>
            <a:r>
              <a:rPr lang="en-US" dirty="0" err="1">
                <a:solidFill>
                  <a:schemeClr val="dk1"/>
                </a:solidFill>
              </a:rPr>
              <a:t>modelom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i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modelom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autoregresivnog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integrisanog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pomerajućeg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proseka</a:t>
            </a:r>
            <a:r>
              <a:rPr lang="en-US" dirty="0">
                <a:solidFill>
                  <a:schemeClr val="dk1"/>
                </a:solidFill>
              </a:rPr>
              <a:t>.</a:t>
            </a:r>
            <a:endParaRPr lang="en-US" sz="1400" b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79;p2"/>
          <p:cNvSpPr/>
          <p:nvPr/>
        </p:nvSpPr>
        <p:spPr>
          <a:xfrm>
            <a:off x="2583165" y="4501379"/>
            <a:ext cx="786384" cy="78638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4" name="Google Shape;180;p2"/>
          <p:cNvSpPr txBox="1"/>
          <p:nvPr/>
        </p:nvSpPr>
        <p:spPr>
          <a:xfrm>
            <a:off x="5062321" y="416057"/>
            <a:ext cx="69762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16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Cilj</a:t>
            </a:r>
            <a:endParaRPr sz="1600" b="1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81;p2"/>
          <p:cNvSpPr txBox="1"/>
          <p:nvPr/>
        </p:nvSpPr>
        <p:spPr>
          <a:xfrm>
            <a:off x="5062321" y="763208"/>
            <a:ext cx="6951900" cy="1123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50" rIns="45700" bIns="22850" anchor="t" anchorCtr="0">
            <a:spAutoFit/>
          </a:bodyPr>
          <a:lstStyle/>
          <a:p>
            <a:pPr marL="285750" marR="0" lvl="0" indent="-2857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Istražiti</a:t>
            </a:r>
            <a:r>
              <a:rPr lang="en-US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 li </a:t>
            </a:r>
            <a:r>
              <a:rPr lang="en-US" sz="1400" b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aktuelni</a:t>
            </a:r>
            <a:r>
              <a:rPr lang="en-US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obrasci</a:t>
            </a:r>
            <a:r>
              <a:rPr lang="en-US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potražnje</a:t>
            </a:r>
            <a:r>
              <a:rPr lang="en-US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samo</a:t>
            </a:r>
            <a:r>
              <a:rPr lang="en-US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privremene</a:t>
            </a:r>
            <a:r>
              <a:rPr lang="en-US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fluktuacije</a:t>
            </a:r>
            <a:r>
              <a:rPr lang="en-US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ili</a:t>
            </a:r>
            <a:r>
              <a:rPr lang="en-US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ukazuju</a:t>
            </a:r>
            <a:r>
              <a:rPr lang="en-US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novu</a:t>
            </a:r>
            <a:r>
              <a:rPr lang="en-US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realnost</a:t>
            </a:r>
            <a:r>
              <a:rPr lang="en-US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85750" marR="0" lvl="0" indent="-2857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 b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Poseban</a:t>
            </a:r>
            <a:r>
              <a:rPr lang="en-US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akcenat</a:t>
            </a:r>
            <a:r>
              <a:rPr lang="en-US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staviti</a:t>
            </a:r>
            <a:r>
              <a:rPr lang="en-US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testiranje</a:t>
            </a:r>
            <a:r>
              <a:rPr lang="en-US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sposobnosti</a:t>
            </a:r>
            <a:r>
              <a:rPr lang="en-US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performansi</a:t>
            </a:r>
            <a:r>
              <a:rPr lang="en-US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algoritama</a:t>
            </a:r>
            <a:r>
              <a:rPr lang="en-US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veštačke</a:t>
            </a:r>
            <a:r>
              <a:rPr lang="en-US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inteligencije</a:t>
            </a:r>
            <a:r>
              <a:rPr lang="en-US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(AI) u </a:t>
            </a:r>
            <a:r>
              <a:rPr lang="en-US" sz="1400" b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kontekstima</a:t>
            </a:r>
            <a:r>
              <a:rPr lang="en-US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lanaca</a:t>
            </a:r>
            <a:r>
              <a:rPr lang="en-US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snabdevanja</a:t>
            </a:r>
            <a:r>
              <a:rPr lang="en-US" sz="1400" b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(SC).</a:t>
            </a:r>
          </a:p>
        </p:txBody>
      </p:sp>
      <p:sp>
        <p:nvSpPr>
          <p:cNvPr id="16" name="Google Shape;182;p2"/>
          <p:cNvSpPr/>
          <p:nvPr/>
        </p:nvSpPr>
        <p:spPr>
          <a:xfrm>
            <a:off x="4137986" y="763535"/>
            <a:ext cx="786384" cy="78638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7" name="Google Shape;183;p2"/>
          <p:cNvSpPr txBox="1"/>
          <p:nvPr/>
        </p:nvSpPr>
        <p:spPr>
          <a:xfrm>
            <a:off x="4006314" y="3138402"/>
            <a:ext cx="280356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16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Koraci u kreiranju rješenja</a:t>
            </a:r>
            <a:endParaRPr sz="1600" b="1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4;p2"/>
          <p:cNvSpPr txBox="1"/>
          <p:nvPr/>
        </p:nvSpPr>
        <p:spPr>
          <a:xfrm>
            <a:off x="4006314" y="3447851"/>
            <a:ext cx="7940580" cy="931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50" rIns="45700" bIns="22850" anchor="t" anchorCtr="0">
            <a:spAutoFit/>
          </a:bodyPr>
          <a:lstStyle/>
          <a:p>
            <a:pPr marL="285750" marR="0" lvl="0" indent="-28575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sr-Latn-BA" sz="1400" b="0" u="none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Provjera duplikata</a:t>
            </a:r>
            <a:endParaRPr sz="1400" b="0" u="none" dirty="0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285750" marR="0" lvl="0" indent="-285750" algn="just" rtl="0">
              <a:lnSpc>
                <a:spcPct val="125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sr-Latn-BA" sz="1400" b="0" u="none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Istraživanje šablona konzumacije</a:t>
            </a:r>
            <a:endParaRPr sz="1400" b="0" u="none" dirty="0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285750" marR="0" lvl="0" indent="-285750" algn="just" rtl="0">
              <a:lnSpc>
                <a:spcPct val="125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sr-Latn-BA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Testiranje različitih modela</a:t>
            </a:r>
            <a:endParaRPr sz="1400" b="0" u="none" dirty="0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9" name="Google Shape;185;p2"/>
          <p:cNvSpPr/>
          <p:nvPr/>
        </p:nvSpPr>
        <p:spPr>
          <a:xfrm>
            <a:off x="3091525" y="3357516"/>
            <a:ext cx="786384" cy="78638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0" name="Google Shape;186;p2"/>
          <p:cNvSpPr/>
          <p:nvPr/>
        </p:nvSpPr>
        <p:spPr>
          <a:xfrm>
            <a:off x="4346219" y="965749"/>
            <a:ext cx="369919" cy="381957"/>
          </a:xfrm>
          <a:custGeom>
            <a:avLst/>
            <a:gdLst/>
            <a:ahLst/>
            <a:cxnLst/>
            <a:rect l="l" t="t" r="r" b="b"/>
            <a:pathLst>
              <a:path w="158757" h="164742" extrusionOk="0">
                <a:moveTo>
                  <a:pt x="23127" y="29340"/>
                </a:moveTo>
                <a:cubicBezTo>
                  <a:pt x="27072" y="25400"/>
                  <a:pt x="33167" y="25400"/>
                  <a:pt x="36753" y="29340"/>
                </a:cubicBezTo>
                <a:cubicBezTo>
                  <a:pt x="40697" y="32922"/>
                  <a:pt x="40697" y="39012"/>
                  <a:pt x="36753" y="42952"/>
                </a:cubicBezTo>
                <a:cubicBezTo>
                  <a:pt x="13446" y="66235"/>
                  <a:pt x="13446" y="104205"/>
                  <a:pt x="36753" y="127847"/>
                </a:cubicBezTo>
                <a:cubicBezTo>
                  <a:pt x="48227" y="138951"/>
                  <a:pt x="63287" y="145399"/>
                  <a:pt x="79423" y="145399"/>
                </a:cubicBezTo>
                <a:cubicBezTo>
                  <a:pt x="95559" y="145399"/>
                  <a:pt x="110619" y="138951"/>
                  <a:pt x="121735" y="127847"/>
                </a:cubicBezTo>
                <a:cubicBezTo>
                  <a:pt x="145401" y="104205"/>
                  <a:pt x="145401" y="66235"/>
                  <a:pt x="121735" y="42952"/>
                </a:cubicBezTo>
                <a:cubicBezTo>
                  <a:pt x="118149" y="39012"/>
                  <a:pt x="118149" y="32922"/>
                  <a:pt x="121735" y="29340"/>
                </a:cubicBezTo>
                <a:cubicBezTo>
                  <a:pt x="125321" y="25400"/>
                  <a:pt x="131775" y="25400"/>
                  <a:pt x="135361" y="29340"/>
                </a:cubicBezTo>
                <a:cubicBezTo>
                  <a:pt x="166556" y="60146"/>
                  <a:pt x="166556" y="110653"/>
                  <a:pt x="135361" y="141459"/>
                </a:cubicBezTo>
                <a:cubicBezTo>
                  <a:pt x="119942" y="156861"/>
                  <a:pt x="99503" y="164742"/>
                  <a:pt x="79423" y="164742"/>
                </a:cubicBezTo>
                <a:cubicBezTo>
                  <a:pt x="58984" y="164742"/>
                  <a:pt x="38904" y="156861"/>
                  <a:pt x="23127" y="141459"/>
                </a:cubicBezTo>
                <a:cubicBezTo>
                  <a:pt x="-7710" y="110653"/>
                  <a:pt x="-7710" y="60146"/>
                  <a:pt x="23127" y="29340"/>
                </a:cubicBezTo>
                <a:close/>
                <a:moveTo>
                  <a:pt x="79430" y="0"/>
                </a:moveTo>
                <a:cubicBezTo>
                  <a:pt x="84625" y="0"/>
                  <a:pt x="88782" y="4686"/>
                  <a:pt x="88782" y="9733"/>
                </a:cubicBezTo>
                <a:lnTo>
                  <a:pt x="88782" y="72457"/>
                </a:lnTo>
                <a:cubicBezTo>
                  <a:pt x="88782" y="77864"/>
                  <a:pt x="84625" y="82190"/>
                  <a:pt x="79430" y="82190"/>
                </a:cubicBezTo>
                <a:cubicBezTo>
                  <a:pt x="74234" y="82190"/>
                  <a:pt x="70078" y="77864"/>
                  <a:pt x="70078" y="72457"/>
                </a:cubicBezTo>
                <a:lnTo>
                  <a:pt x="70078" y="9733"/>
                </a:lnTo>
                <a:cubicBezTo>
                  <a:pt x="70078" y="4686"/>
                  <a:pt x="74234" y="0"/>
                  <a:pt x="7943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1" name="Google Shape;187;p2"/>
          <p:cNvSpPr/>
          <p:nvPr/>
        </p:nvSpPr>
        <p:spPr>
          <a:xfrm>
            <a:off x="2734655" y="4593014"/>
            <a:ext cx="493588" cy="423546"/>
          </a:xfrm>
          <a:custGeom>
            <a:avLst/>
            <a:gdLst/>
            <a:ahLst/>
            <a:cxnLst/>
            <a:rect l="l" t="t" r="r" b="b"/>
            <a:pathLst>
              <a:path w="212659" h="182199" extrusionOk="0">
                <a:moveTo>
                  <a:pt x="139821" y="109537"/>
                </a:moveTo>
                <a:cubicBezTo>
                  <a:pt x="144670" y="109537"/>
                  <a:pt x="149173" y="113872"/>
                  <a:pt x="149173" y="119290"/>
                </a:cubicBezTo>
                <a:lnTo>
                  <a:pt x="149173" y="159748"/>
                </a:lnTo>
                <a:cubicBezTo>
                  <a:pt x="149173" y="165166"/>
                  <a:pt x="144670" y="169501"/>
                  <a:pt x="139821" y="169501"/>
                </a:cubicBezTo>
                <a:cubicBezTo>
                  <a:pt x="134625" y="169501"/>
                  <a:pt x="130469" y="165166"/>
                  <a:pt x="130469" y="159748"/>
                </a:cubicBezTo>
                <a:lnTo>
                  <a:pt x="130469" y="119290"/>
                </a:lnTo>
                <a:cubicBezTo>
                  <a:pt x="130469" y="113872"/>
                  <a:pt x="134625" y="109537"/>
                  <a:pt x="139821" y="109537"/>
                </a:cubicBezTo>
                <a:close/>
                <a:moveTo>
                  <a:pt x="100129" y="98425"/>
                </a:moveTo>
                <a:cubicBezTo>
                  <a:pt x="112219" y="98425"/>
                  <a:pt x="122176" y="108579"/>
                  <a:pt x="122176" y="120910"/>
                </a:cubicBezTo>
                <a:lnTo>
                  <a:pt x="122176" y="172408"/>
                </a:lnTo>
                <a:cubicBezTo>
                  <a:pt x="122176" y="177847"/>
                  <a:pt x="117909" y="182199"/>
                  <a:pt x="112575" y="182199"/>
                </a:cubicBezTo>
                <a:cubicBezTo>
                  <a:pt x="107241" y="182199"/>
                  <a:pt x="102974" y="177847"/>
                  <a:pt x="102974" y="172408"/>
                </a:cubicBezTo>
                <a:lnTo>
                  <a:pt x="102974" y="120910"/>
                </a:lnTo>
                <a:cubicBezTo>
                  <a:pt x="102974" y="119459"/>
                  <a:pt x="101551" y="118009"/>
                  <a:pt x="100129" y="118009"/>
                </a:cubicBezTo>
                <a:cubicBezTo>
                  <a:pt x="98351" y="118009"/>
                  <a:pt x="96929" y="119459"/>
                  <a:pt x="96929" y="120910"/>
                </a:cubicBezTo>
                <a:lnTo>
                  <a:pt x="96929" y="136504"/>
                </a:lnTo>
                <a:cubicBezTo>
                  <a:pt x="96929" y="141582"/>
                  <a:pt x="93017" y="146296"/>
                  <a:pt x="87327" y="146296"/>
                </a:cubicBezTo>
                <a:cubicBezTo>
                  <a:pt x="82349" y="146296"/>
                  <a:pt x="78082" y="141582"/>
                  <a:pt x="78082" y="136504"/>
                </a:cubicBezTo>
                <a:lnTo>
                  <a:pt x="78082" y="120910"/>
                </a:lnTo>
                <a:cubicBezTo>
                  <a:pt x="78082" y="108579"/>
                  <a:pt x="88039" y="98425"/>
                  <a:pt x="100129" y="98425"/>
                </a:cubicBezTo>
                <a:close/>
                <a:moveTo>
                  <a:pt x="100455" y="63500"/>
                </a:moveTo>
                <a:cubicBezTo>
                  <a:pt x="117437" y="63500"/>
                  <a:pt x="133336" y="71760"/>
                  <a:pt x="143092" y="86126"/>
                </a:cubicBezTo>
                <a:cubicBezTo>
                  <a:pt x="145983" y="90435"/>
                  <a:pt x="144537" y="96541"/>
                  <a:pt x="140201" y="99773"/>
                </a:cubicBezTo>
                <a:cubicBezTo>
                  <a:pt x="135504" y="102646"/>
                  <a:pt x="129723" y="101209"/>
                  <a:pt x="126471" y="96900"/>
                </a:cubicBezTo>
                <a:cubicBezTo>
                  <a:pt x="121051" y="87921"/>
                  <a:pt x="110933" y="82893"/>
                  <a:pt x="100455" y="82893"/>
                </a:cubicBezTo>
                <a:cubicBezTo>
                  <a:pt x="83111" y="82893"/>
                  <a:pt x="69019" y="96541"/>
                  <a:pt x="69019" y="113779"/>
                </a:cubicBezTo>
                <a:lnTo>
                  <a:pt x="69019" y="162981"/>
                </a:lnTo>
                <a:cubicBezTo>
                  <a:pt x="69019" y="168368"/>
                  <a:pt x="64683" y="172678"/>
                  <a:pt x="59263" y="172678"/>
                </a:cubicBezTo>
                <a:cubicBezTo>
                  <a:pt x="53843" y="172678"/>
                  <a:pt x="49507" y="168368"/>
                  <a:pt x="49507" y="162981"/>
                </a:cubicBezTo>
                <a:lnTo>
                  <a:pt x="49507" y="113779"/>
                </a:lnTo>
                <a:cubicBezTo>
                  <a:pt x="49507" y="85766"/>
                  <a:pt x="72271" y="63500"/>
                  <a:pt x="100455" y="63500"/>
                </a:cubicBezTo>
                <a:close/>
                <a:moveTo>
                  <a:pt x="19937" y="46037"/>
                </a:moveTo>
                <a:cubicBezTo>
                  <a:pt x="24255" y="49212"/>
                  <a:pt x="25334" y="54856"/>
                  <a:pt x="22455" y="59090"/>
                </a:cubicBezTo>
                <a:cubicBezTo>
                  <a:pt x="20656" y="61559"/>
                  <a:pt x="19577" y="63676"/>
                  <a:pt x="18138" y="66145"/>
                </a:cubicBezTo>
                <a:cubicBezTo>
                  <a:pt x="16338" y="68967"/>
                  <a:pt x="13100" y="71084"/>
                  <a:pt x="9502" y="71084"/>
                </a:cubicBezTo>
                <a:cubicBezTo>
                  <a:pt x="8062" y="71084"/>
                  <a:pt x="6263" y="70731"/>
                  <a:pt x="4824" y="69673"/>
                </a:cubicBezTo>
                <a:cubicBezTo>
                  <a:pt x="146" y="67204"/>
                  <a:pt x="-1293" y="61206"/>
                  <a:pt x="1226" y="56620"/>
                </a:cubicBezTo>
                <a:cubicBezTo>
                  <a:pt x="2665" y="54151"/>
                  <a:pt x="4464" y="50976"/>
                  <a:pt x="6263" y="48506"/>
                </a:cubicBezTo>
                <a:cubicBezTo>
                  <a:pt x="9502" y="43920"/>
                  <a:pt x="15619" y="42862"/>
                  <a:pt x="19937" y="46037"/>
                </a:cubicBezTo>
                <a:close/>
                <a:moveTo>
                  <a:pt x="63645" y="39027"/>
                </a:moveTo>
                <a:cubicBezTo>
                  <a:pt x="68379" y="36512"/>
                  <a:pt x="74206" y="38667"/>
                  <a:pt x="76755" y="43338"/>
                </a:cubicBezTo>
                <a:cubicBezTo>
                  <a:pt x="79305" y="48367"/>
                  <a:pt x="77120" y="54115"/>
                  <a:pt x="72021" y="56630"/>
                </a:cubicBezTo>
                <a:cubicBezTo>
                  <a:pt x="50898" y="67048"/>
                  <a:pt x="37423" y="88244"/>
                  <a:pt x="37423" y="111955"/>
                </a:cubicBezTo>
                <a:lnTo>
                  <a:pt x="37423" y="143928"/>
                </a:lnTo>
                <a:cubicBezTo>
                  <a:pt x="37423" y="149317"/>
                  <a:pt x="32689" y="153628"/>
                  <a:pt x="27226" y="153628"/>
                </a:cubicBezTo>
                <a:cubicBezTo>
                  <a:pt x="22127" y="153628"/>
                  <a:pt x="17757" y="149317"/>
                  <a:pt x="17757" y="143928"/>
                </a:cubicBezTo>
                <a:lnTo>
                  <a:pt x="17757" y="111955"/>
                </a:lnTo>
                <a:cubicBezTo>
                  <a:pt x="17757" y="80700"/>
                  <a:pt x="35238" y="53037"/>
                  <a:pt x="63645" y="39027"/>
                </a:cubicBezTo>
                <a:close/>
                <a:moveTo>
                  <a:pt x="98981" y="31750"/>
                </a:moveTo>
                <a:cubicBezTo>
                  <a:pt x="143932" y="31750"/>
                  <a:pt x="180907" y="68297"/>
                  <a:pt x="180907" y="113529"/>
                </a:cubicBezTo>
                <a:lnTo>
                  <a:pt x="180907" y="169255"/>
                </a:lnTo>
                <a:cubicBezTo>
                  <a:pt x="180907" y="174683"/>
                  <a:pt x="176557" y="179025"/>
                  <a:pt x="171119" y="179025"/>
                </a:cubicBezTo>
                <a:cubicBezTo>
                  <a:pt x="165682" y="179025"/>
                  <a:pt x="161332" y="174683"/>
                  <a:pt x="161332" y="169255"/>
                </a:cubicBezTo>
                <a:lnTo>
                  <a:pt x="161332" y="113529"/>
                </a:lnTo>
                <a:cubicBezTo>
                  <a:pt x="161332" y="79153"/>
                  <a:pt x="133419" y="51290"/>
                  <a:pt x="98981" y="51290"/>
                </a:cubicBezTo>
                <a:cubicBezTo>
                  <a:pt x="93544" y="51290"/>
                  <a:pt x="89194" y="46948"/>
                  <a:pt x="89194" y="41520"/>
                </a:cubicBezTo>
                <a:cubicBezTo>
                  <a:pt x="89194" y="36092"/>
                  <a:pt x="93544" y="31750"/>
                  <a:pt x="98981" y="31750"/>
                </a:cubicBezTo>
                <a:close/>
                <a:moveTo>
                  <a:pt x="99273" y="0"/>
                </a:moveTo>
                <a:cubicBezTo>
                  <a:pt x="161546" y="0"/>
                  <a:pt x="212659" y="50902"/>
                  <a:pt x="212659" y="113717"/>
                </a:cubicBezTo>
                <a:cubicBezTo>
                  <a:pt x="212659" y="119132"/>
                  <a:pt x="208340" y="123464"/>
                  <a:pt x="202940" y="123464"/>
                </a:cubicBezTo>
                <a:cubicBezTo>
                  <a:pt x="197541" y="123464"/>
                  <a:pt x="193222" y="119132"/>
                  <a:pt x="193222" y="113717"/>
                </a:cubicBezTo>
                <a:cubicBezTo>
                  <a:pt x="193222" y="61732"/>
                  <a:pt x="151107" y="19494"/>
                  <a:pt x="99273" y="19494"/>
                </a:cubicBezTo>
                <a:cubicBezTo>
                  <a:pt x="79475" y="19494"/>
                  <a:pt x="60038" y="25631"/>
                  <a:pt x="44200" y="37184"/>
                </a:cubicBezTo>
                <a:cubicBezTo>
                  <a:pt x="39880" y="40433"/>
                  <a:pt x="33761" y="39350"/>
                  <a:pt x="30522" y="35379"/>
                </a:cubicBezTo>
                <a:cubicBezTo>
                  <a:pt x="27282" y="30685"/>
                  <a:pt x="28362" y="24548"/>
                  <a:pt x="32681" y="21660"/>
                </a:cubicBezTo>
                <a:cubicBezTo>
                  <a:pt x="52119" y="7220"/>
                  <a:pt x="75156" y="0"/>
                  <a:pt x="992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2" name="Google Shape;188;p2"/>
          <p:cNvSpPr/>
          <p:nvPr/>
        </p:nvSpPr>
        <p:spPr>
          <a:xfrm>
            <a:off x="3326024" y="3532657"/>
            <a:ext cx="317386" cy="419168"/>
          </a:xfrm>
          <a:custGeom>
            <a:avLst/>
            <a:gdLst/>
            <a:ahLst/>
            <a:cxnLst/>
            <a:rect l="l" t="t" r="r" b="b"/>
            <a:pathLst>
              <a:path w="136167" h="180612" extrusionOk="0">
                <a:moveTo>
                  <a:pt x="9675" y="73025"/>
                </a:moveTo>
                <a:cubicBezTo>
                  <a:pt x="15050" y="73025"/>
                  <a:pt x="19350" y="77307"/>
                  <a:pt x="19350" y="82302"/>
                </a:cubicBezTo>
                <a:cubicBezTo>
                  <a:pt x="19350" y="109421"/>
                  <a:pt x="41208" y="131187"/>
                  <a:pt x="68084" y="131187"/>
                </a:cubicBezTo>
                <a:cubicBezTo>
                  <a:pt x="94959" y="131187"/>
                  <a:pt x="116817" y="109421"/>
                  <a:pt x="116817" y="82302"/>
                </a:cubicBezTo>
                <a:cubicBezTo>
                  <a:pt x="116817" y="77307"/>
                  <a:pt x="121117" y="73025"/>
                  <a:pt x="126492" y="73025"/>
                </a:cubicBezTo>
                <a:cubicBezTo>
                  <a:pt x="131867" y="73025"/>
                  <a:pt x="136167" y="77307"/>
                  <a:pt x="136167" y="82302"/>
                </a:cubicBezTo>
                <a:cubicBezTo>
                  <a:pt x="136167" y="110670"/>
                  <a:pt x="119034" y="134822"/>
                  <a:pt x="94595" y="145125"/>
                </a:cubicBezTo>
                <a:lnTo>
                  <a:pt x="77442" y="148574"/>
                </a:lnTo>
                <a:lnTo>
                  <a:pt x="77442" y="170796"/>
                </a:lnTo>
                <a:cubicBezTo>
                  <a:pt x="77442" y="176249"/>
                  <a:pt x="73286" y="180612"/>
                  <a:pt x="68090" y="180612"/>
                </a:cubicBezTo>
                <a:cubicBezTo>
                  <a:pt x="62895" y="180612"/>
                  <a:pt x="58738" y="176249"/>
                  <a:pt x="58738" y="170796"/>
                </a:cubicBezTo>
                <a:lnTo>
                  <a:pt x="58738" y="148566"/>
                </a:lnTo>
                <a:lnTo>
                  <a:pt x="41723" y="145125"/>
                </a:lnTo>
                <a:cubicBezTo>
                  <a:pt x="17334" y="134822"/>
                  <a:pt x="0" y="110670"/>
                  <a:pt x="0" y="82302"/>
                </a:cubicBezTo>
                <a:cubicBezTo>
                  <a:pt x="0" y="77307"/>
                  <a:pt x="4300" y="73025"/>
                  <a:pt x="9675" y="73025"/>
                </a:cubicBezTo>
                <a:close/>
                <a:moveTo>
                  <a:pt x="67291" y="19434"/>
                </a:moveTo>
                <a:cubicBezTo>
                  <a:pt x="59428" y="19434"/>
                  <a:pt x="52637" y="25913"/>
                  <a:pt x="52637" y="34190"/>
                </a:cubicBezTo>
                <a:lnTo>
                  <a:pt x="52637" y="81337"/>
                </a:lnTo>
                <a:cubicBezTo>
                  <a:pt x="52637" y="89255"/>
                  <a:pt x="59428" y="96093"/>
                  <a:pt x="67291" y="96093"/>
                </a:cubicBezTo>
                <a:cubicBezTo>
                  <a:pt x="75511" y="96093"/>
                  <a:pt x="81944" y="89255"/>
                  <a:pt x="81944" y="81337"/>
                </a:cubicBezTo>
                <a:lnTo>
                  <a:pt x="81944" y="34190"/>
                </a:lnTo>
                <a:cubicBezTo>
                  <a:pt x="81944" y="25913"/>
                  <a:pt x="75511" y="19434"/>
                  <a:pt x="67291" y="19434"/>
                </a:cubicBezTo>
                <a:close/>
                <a:moveTo>
                  <a:pt x="67291" y="0"/>
                </a:moveTo>
                <a:cubicBezTo>
                  <a:pt x="86232" y="0"/>
                  <a:pt x="101243" y="15476"/>
                  <a:pt x="101243" y="34190"/>
                </a:cubicBezTo>
                <a:lnTo>
                  <a:pt x="101243" y="81337"/>
                </a:lnTo>
                <a:cubicBezTo>
                  <a:pt x="101243" y="100051"/>
                  <a:pt x="86232" y="115527"/>
                  <a:pt x="67291" y="115527"/>
                </a:cubicBezTo>
                <a:cubicBezTo>
                  <a:pt x="48706" y="115527"/>
                  <a:pt x="33338" y="100051"/>
                  <a:pt x="33338" y="81337"/>
                </a:cubicBezTo>
                <a:lnTo>
                  <a:pt x="33338" y="34190"/>
                </a:lnTo>
                <a:cubicBezTo>
                  <a:pt x="33338" y="15476"/>
                  <a:pt x="48706" y="0"/>
                  <a:pt x="6729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3" name="Google Shape;189;p2"/>
          <p:cNvSpPr/>
          <p:nvPr/>
        </p:nvSpPr>
        <p:spPr>
          <a:xfrm>
            <a:off x="3831570" y="2315249"/>
            <a:ext cx="395089" cy="241869"/>
          </a:xfrm>
          <a:custGeom>
            <a:avLst/>
            <a:gdLst/>
            <a:ahLst/>
            <a:cxnLst/>
            <a:rect l="l" t="t" r="r" b="b"/>
            <a:pathLst>
              <a:path w="169501" h="104417" extrusionOk="0">
                <a:moveTo>
                  <a:pt x="66502" y="23812"/>
                </a:moveTo>
                <a:cubicBezTo>
                  <a:pt x="71351" y="23812"/>
                  <a:pt x="75854" y="28073"/>
                  <a:pt x="75854" y="33400"/>
                </a:cubicBezTo>
                <a:lnTo>
                  <a:pt x="75854" y="67844"/>
                </a:lnTo>
                <a:cubicBezTo>
                  <a:pt x="75854" y="73171"/>
                  <a:pt x="71351" y="77432"/>
                  <a:pt x="66502" y="77432"/>
                </a:cubicBezTo>
                <a:cubicBezTo>
                  <a:pt x="61307" y="77432"/>
                  <a:pt x="57150" y="73171"/>
                  <a:pt x="57150" y="67844"/>
                </a:cubicBezTo>
                <a:lnTo>
                  <a:pt x="57150" y="33400"/>
                </a:lnTo>
                <a:cubicBezTo>
                  <a:pt x="57150" y="28073"/>
                  <a:pt x="61307" y="23812"/>
                  <a:pt x="66502" y="23812"/>
                </a:cubicBezTo>
                <a:close/>
                <a:moveTo>
                  <a:pt x="36937" y="23812"/>
                </a:moveTo>
                <a:cubicBezTo>
                  <a:pt x="42465" y="23812"/>
                  <a:pt x="47256" y="28073"/>
                  <a:pt x="47256" y="33400"/>
                </a:cubicBezTo>
                <a:lnTo>
                  <a:pt x="47256" y="67844"/>
                </a:lnTo>
                <a:cubicBezTo>
                  <a:pt x="47256" y="73171"/>
                  <a:pt x="42465" y="77432"/>
                  <a:pt x="36937" y="77432"/>
                </a:cubicBezTo>
                <a:cubicBezTo>
                  <a:pt x="31409" y="77432"/>
                  <a:pt x="26987" y="73171"/>
                  <a:pt x="26987" y="67844"/>
                </a:cubicBezTo>
                <a:lnTo>
                  <a:pt x="26987" y="33400"/>
                </a:lnTo>
                <a:cubicBezTo>
                  <a:pt x="26987" y="28073"/>
                  <a:pt x="31409" y="23812"/>
                  <a:pt x="36937" y="23812"/>
                </a:cubicBezTo>
                <a:close/>
                <a:moveTo>
                  <a:pt x="19877" y="19310"/>
                </a:moveTo>
                <a:lnTo>
                  <a:pt x="19877" y="85107"/>
                </a:lnTo>
                <a:lnTo>
                  <a:pt x="137335" y="85107"/>
                </a:lnTo>
                <a:lnTo>
                  <a:pt x="137335" y="70804"/>
                </a:lnTo>
                <a:cubicBezTo>
                  <a:pt x="137335" y="65797"/>
                  <a:pt x="140227" y="60791"/>
                  <a:pt x="145286" y="60791"/>
                </a:cubicBezTo>
                <a:lnTo>
                  <a:pt x="149623" y="60791"/>
                </a:lnTo>
                <a:lnTo>
                  <a:pt x="149623" y="41123"/>
                </a:lnTo>
                <a:lnTo>
                  <a:pt x="145286" y="41123"/>
                </a:lnTo>
                <a:cubicBezTo>
                  <a:pt x="140227" y="41123"/>
                  <a:pt x="137335" y="37547"/>
                  <a:pt x="137335" y="32184"/>
                </a:cubicBezTo>
                <a:lnTo>
                  <a:pt x="137335" y="19310"/>
                </a:lnTo>
                <a:lnTo>
                  <a:pt x="19877" y="19310"/>
                </a:lnTo>
                <a:close/>
                <a:moveTo>
                  <a:pt x="9035" y="0"/>
                </a:moveTo>
                <a:lnTo>
                  <a:pt x="145286" y="0"/>
                </a:lnTo>
                <a:cubicBezTo>
                  <a:pt x="150708" y="0"/>
                  <a:pt x="157213" y="3933"/>
                  <a:pt x="157213" y="9297"/>
                </a:cubicBezTo>
                <a:lnTo>
                  <a:pt x="157213" y="21813"/>
                </a:lnTo>
                <a:lnTo>
                  <a:pt x="156852" y="21813"/>
                </a:lnTo>
                <a:cubicBezTo>
                  <a:pt x="162634" y="21813"/>
                  <a:pt x="169501" y="27177"/>
                  <a:pt x="169501" y="32184"/>
                </a:cubicBezTo>
                <a:lnTo>
                  <a:pt x="169501" y="70804"/>
                </a:lnTo>
                <a:cubicBezTo>
                  <a:pt x="169501" y="76168"/>
                  <a:pt x="162634" y="80101"/>
                  <a:pt x="156852" y="80101"/>
                </a:cubicBezTo>
                <a:lnTo>
                  <a:pt x="157213" y="80101"/>
                </a:lnTo>
                <a:lnTo>
                  <a:pt x="157213" y="94047"/>
                </a:lnTo>
                <a:cubicBezTo>
                  <a:pt x="157213" y="99411"/>
                  <a:pt x="150708" y="104417"/>
                  <a:pt x="145286" y="104417"/>
                </a:cubicBezTo>
                <a:lnTo>
                  <a:pt x="9035" y="104417"/>
                </a:lnTo>
                <a:cubicBezTo>
                  <a:pt x="3252" y="104417"/>
                  <a:pt x="0" y="99411"/>
                  <a:pt x="0" y="94047"/>
                </a:cubicBezTo>
                <a:lnTo>
                  <a:pt x="0" y="9297"/>
                </a:lnTo>
                <a:cubicBezTo>
                  <a:pt x="0" y="3933"/>
                  <a:pt x="3252" y="0"/>
                  <a:pt x="903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</a:t>
            </a:r>
            <a:r>
              <a:rPr lang="sr-Latn-BA" dirty="0"/>
              <a:t>etodologija</a:t>
            </a:r>
            <a:r>
              <a:rPr lang="en-GB" dirty="0"/>
              <a:t>: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  <p:pic>
        <p:nvPicPr>
          <p:cNvPr id="7" name="Google Shape;330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87934" y="1224624"/>
            <a:ext cx="8715375" cy="43529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0031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Facebook’s Prophet u akciji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  <p:sp>
        <p:nvSpPr>
          <p:cNvPr id="2" name="Rectangle 1"/>
          <p:cNvSpPr/>
          <p:nvPr/>
        </p:nvSpPr>
        <p:spPr>
          <a:xfrm>
            <a:off x="1608665" y="1358181"/>
            <a:ext cx="8314267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Clr>
                <a:srgbClr val="8AD0D6"/>
              </a:buClr>
              <a:buSzPts val="2400"/>
              <a:buChar char="•"/>
            </a:pPr>
            <a:r>
              <a:rPr lang="sr-Latn-BA" dirty="0">
                <a:latin typeface="Arial"/>
                <a:ea typeface="Arial"/>
                <a:cs typeface="Arial"/>
                <a:sym typeface="Arial"/>
              </a:rPr>
              <a:t>Otvoren kod na 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GitHub</a:t>
            </a:r>
            <a:r>
              <a:rPr lang="sr-Latn-BA" dirty="0">
                <a:latin typeface="Arial"/>
                <a:ea typeface="Arial"/>
                <a:cs typeface="Arial"/>
                <a:sym typeface="Arial"/>
              </a:rPr>
              <a:t>-u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FF4EFB-1681-CB02-20B8-0AF984183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1630" y="1920155"/>
            <a:ext cx="6553716" cy="3587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247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Facebook</a:t>
            </a:r>
            <a:r>
              <a:rPr lang="en-US" altLang="en-US" i="1" dirty="0">
                <a:solidFill>
                  <a:schemeClr val="tx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’s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Prophet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Prophet </a:t>
            </a:r>
            <a:r>
              <a:rPr lang="sr-Latn-BA" sz="1800" dirty="0"/>
              <a:t>se može posmatrati kao nelinearna regresija</a:t>
            </a:r>
            <a:r>
              <a:rPr lang="en-GB" sz="1800" dirty="0"/>
              <a:t>:</a:t>
            </a:r>
          </a:p>
          <a:p>
            <a:pPr marL="0" indent="0">
              <a:buNone/>
            </a:pPr>
            <a:br>
              <a:rPr lang="en-GB" sz="1800" dirty="0"/>
            </a:br>
            <a:br>
              <a:rPr lang="en-GB" sz="1800" dirty="0"/>
            </a:br>
            <a:endParaRPr lang="en-GB" sz="1800" dirty="0"/>
          </a:p>
          <a:p>
            <a:r>
              <a:rPr lang="en-GB" sz="1800" dirty="0"/>
              <a:t>g(t) </a:t>
            </a:r>
            <a:r>
              <a:rPr lang="en-GB" sz="1800" dirty="0" err="1"/>
              <a:t>opisuje</a:t>
            </a:r>
            <a:r>
              <a:rPr lang="en-GB" sz="1800" dirty="0"/>
              <a:t> </a:t>
            </a:r>
            <a:r>
              <a:rPr lang="en-GB" sz="1800" dirty="0" err="1"/>
              <a:t>komadno</a:t>
            </a:r>
            <a:r>
              <a:rPr lang="en-GB" sz="1800" dirty="0"/>
              <a:t> </a:t>
            </a:r>
            <a:r>
              <a:rPr lang="en-GB" sz="1800" dirty="0" err="1"/>
              <a:t>linearan</a:t>
            </a:r>
            <a:r>
              <a:rPr lang="en-GB" sz="1800" dirty="0"/>
              <a:t> trend (</a:t>
            </a:r>
            <a:r>
              <a:rPr lang="en-GB" sz="1800" dirty="0" err="1"/>
              <a:t>ili</a:t>
            </a:r>
            <a:r>
              <a:rPr lang="en-GB" sz="1800" dirty="0"/>
              <a:t> „</a:t>
            </a:r>
            <a:r>
              <a:rPr lang="en-GB" sz="1800" dirty="0" err="1"/>
              <a:t>termin</a:t>
            </a:r>
            <a:r>
              <a:rPr lang="en-GB" sz="1800" dirty="0"/>
              <a:t> </a:t>
            </a:r>
            <a:r>
              <a:rPr lang="en-GB" sz="1800" dirty="0" err="1"/>
              <a:t>rasta</a:t>
            </a:r>
            <a:r>
              <a:rPr lang="en-GB" sz="1800" dirty="0"/>
              <a:t>“),</a:t>
            </a:r>
            <a:r>
              <a:rPr lang="sr-Latn-BA" sz="1800" dirty="0"/>
              <a:t> </a:t>
            </a:r>
            <a:r>
              <a:rPr lang="en-GB" sz="1800" dirty="0"/>
              <a:t>s(t) </a:t>
            </a:r>
            <a:r>
              <a:rPr lang="en-GB" sz="1800" dirty="0" err="1"/>
              <a:t>opisuje</a:t>
            </a:r>
            <a:r>
              <a:rPr lang="en-GB" sz="1800" dirty="0"/>
              <a:t> </a:t>
            </a:r>
            <a:r>
              <a:rPr lang="en-GB" sz="1800" dirty="0" err="1"/>
              <a:t>različite</a:t>
            </a:r>
            <a:r>
              <a:rPr lang="en-GB" sz="1800" dirty="0"/>
              <a:t> </a:t>
            </a:r>
            <a:r>
              <a:rPr lang="en-GB" sz="1800" dirty="0" err="1"/>
              <a:t>sezonske</a:t>
            </a:r>
            <a:r>
              <a:rPr lang="en-GB" sz="1800" dirty="0"/>
              <a:t> </a:t>
            </a:r>
            <a:r>
              <a:rPr lang="en-GB" sz="1800" dirty="0" err="1"/>
              <a:t>obrasce</a:t>
            </a:r>
            <a:r>
              <a:rPr lang="en-GB" sz="1800" dirty="0"/>
              <a:t>,</a:t>
            </a:r>
            <a:r>
              <a:rPr lang="sr-Latn-BA" sz="1800" dirty="0"/>
              <a:t> </a:t>
            </a:r>
            <a:r>
              <a:rPr lang="en-GB" sz="1800" dirty="0"/>
              <a:t>h(t) </a:t>
            </a:r>
            <a:r>
              <a:rPr lang="en-GB" sz="1800" dirty="0" err="1"/>
              <a:t>beleži</a:t>
            </a:r>
            <a:r>
              <a:rPr lang="en-GB" sz="1800" dirty="0"/>
              <a:t> </a:t>
            </a:r>
            <a:r>
              <a:rPr lang="en-GB" sz="1800" dirty="0" err="1"/>
              <a:t>efekte</a:t>
            </a:r>
            <a:r>
              <a:rPr lang="en-GB" sz="1800" dirty="0"/>
              <a:t> </a:t>
            </a:r>
            <a:r>
              <a:rPr lang="en-GB" sz="1800" dirty="0" err="1"/>
              <a:t>praznika,a</a:t>
            </a:r>
            <a:r>
              <a:rPr lang="en-GB" sz="1800" dirty="0"/>
              <a:t> </a:t>
            </a:r>
            <a:r>
              <a:rPr lang="el-GR" sz="1800" dirty="0"/>
              <a:t>ε</a:t>
            </a:r>
            <a:r>
              <a:rPr lang="en-GB" sz="1800" dirty="0"/>
              <a:t>t je </a:t>
            </a:r>
            <a:r>
              <a:rPr lang="en-GB" sz="1800" dirty="0" err="1"/>
              <a:t>šum</a:t>
            </a:r>
            <a:r>
              <a:rPr lang="en-GB" sz="1800" dirty="0"/>
              <a:t> (white noise)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greška</a:t>
            </a:r>
            <a:r>
              <a:rPr lang="en-GB" sz="1800" dirty="0"/>
              <a:t>.</a:t>
            </a:r>
            <a:r>
              <a:rPr lang="sr-Latn-BA" sz="1800" dirty="0"/>
              <a:t> </a:t>
            </a:r>
            <a:r>
              <a:rPr lang="en-GB" sz="1800" dirty="0"/>
              <a:t>Prophet se </a:t>
            </a:r>
            <a:r>
              <a:rPr lang="en-GB" sz="1800" dirty="0" err="1"/>
              <a:t>koristi</a:t>
            </a:r>
            <a:r>
              <a:rPr lang="en-GB" sz="1800" dirty="0"/>
              <a:t> u </a:t>
            </a:r>
            <a:r>
              <a:rPr lang="en-GB" sz="1800" dirty="0" err="1"/>
              <a:t>mnogim</a:t>
            </a:r>
            <a:r>
              <a:rPr lang="en-GB" sz="1800" dirty="0"/>
              <a:t> </a:t>
            </a:r>
            <a:r>
              <a:rPr lang="en-GB" sz="1800" dirty="0" err="1"/>
              <a:t>aplikacijama</a:t>
            </a:r>
            <a:r>
              <a:rPr lang="en-GB" sz="1800" dirty="0"/>
              <a:t> </a:t>
            </a:r>
            <a:r>
              <a:rPr lang="en-GB" sz="1800" dirty="0" err="1"/>
              <a:t>unutar</a:t>
            </a:r>
            <a:r>
              <a:rPr lang="en-GB" sz="1800" dirty="0"/>
              <a:t> Facebook-a za </a:t>
            </a:r>
            <a:r>
              <a:rPr lang="en-GB" sz="1800" dirty="0" err="1"/>
              <a:t>pravljenje</a:t>
            </a:r>
            <a:r>
              <a:rPr lang="en-GB" sz="1800" dirty="0"/>
              <a:t> </a:t>
            </a:r>
            <a:r>
              <a:rPr lang="en-GB" sz="1800" dirty="0" err="1"/>
              <a:t>pouzdanih</a:t>
            </a:r>
            <a:r>
              <a:rPr lang="en-GB" sz="1800" dirty="0"/>
              <a:t> </a:t>
            </a:r>
            <a:r>
              <a:rPr lang="en-GB" sz="1800" dirty="0" err="1"/>
              <a:t>prognoza</a:t>
            </a:r>
            <a:r>
              <a:rPr lang="en-GB" sz="1800" dirty="0"/>
              <a:t> u </a:t>
            </a:r>
            <a:r>
              <a:rPr lang="en-GB" sz="1800" dirty="0" err="1"/>
              <a:t>svrhu</a:t>
            </a:r>
            <a:r>
              <a:rPr lang="en-GB" sz="1800" dirty="0"/>
              <a:t> </a:t>
            </a:r>
            <a:r>
              <a:rPr lang="en-GB" sz="1800" dirty="0" err="1"/>
              <a:t>planiranja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postavljanja</a:t>
            </a:r>
            <a:r>
              <a:rPr lang="en-GB" sz="1800" dirty="0"/>
              <a:t> </a:t>
            </a:r>
            <a:r>
              <a:rPr lang="en-GB" sz="1800" dirty="0" err="1"/>
              <a:t>ciljeva</a:t>
            </a:r>
            <a:r>
              <a:rPr lang="en-GB" sz="1800" dirty="0"/>
              <a:t>. Facebook je </a:t>
            </a:r>
            <a:r>
              <a:rPr lang="en-GB" sz="1800" dirty="0" err="1"/>
              <a:t>utvrdio</a:t>
            </a:r>
            <a:r>
              <a:rPr lang="en-GB" sz="1800" dirty="0"/>
              <a:t> da Prophet u </a:t>
            </a:r>
            <a:r>
              <a:rPr lang="en-GB" sz="1800" dirty="0" err="1"/>
              <a:t>većini</a:t>
            </a:r>
            <a:r>
              <a:rPr lang="en-GB" sz="1800" dirty="0"/>
              <a:t> </a:t>
            </a:r>
            <a:r>
              <a:rPr lang="en-GB" sz="1800" dirty="0" err="1"/>
              <a:t>slučajeva</a:t>
            </a:r>
            <a:r>
              <a:rPr lang="en-GB" sz="1800" dirty="0"/>
              <a:t> </a:t>
            </a:r>
            <a:r>
              <a:rPr lang="en-GB" sz="1800" dirty="0" err="1"/>
              <a:t>daje</a:t>
            </a:r>
            <a:r>
              <a:rPr lang="en-GB" sz="1800" dirty="0"/>
              <a:t> </a:t>
            </a:r>
            <a:r>
              <a:rPr lang="en-GB" sz="1800" dirty="0" err="1"/>
              <a:t>bolje</a:t>
            </a:r>
            <a:r>
              <a:rPr lang="en-GB" sz="1800" dirty="0"/>
              <a:t> </a:t>
            </a:r>
            <a:r>
              <a:rPr lang="en-GB" sz="1800" dirty="0" err="1"/>
              <a:t>rezultate</a:t>
            </a:r>
            <a:r>
              <a:rPr lang="en-GB" sz="1800" dirty="0"/>
              <a:t> </a:t>
            </a:r>
            <a:r>
              <a:rPr lang="en-GB" sz="1800" dirty="0" err="1"/>
              <a:t>nego</a:t>
            </a:r>
            <a:r>
              <a:rPr lang="en-GB" sz="1800" dirty="0"/>
              <a:t> </a:t>
            </a:r>
            <a:r>
              <a:rPr lang="en-GB" sz="1800" dirty="0" err="1"/>
              <a:t>bilo</a:t>
            </a:r>
            <a:r>
              <a:rPr lang="en-GB" sz="1800" dirty="0"/>
              <a:t> koji </a:t>
            </a:r>
            <a:r>
              <a:rPr lang="en-GB" sz="1800" dirty="0" err="1"/>
              <a:t>drugi</a:t>
            </a:r>
            <a:r>
              <a:rPr lang="en-GB" sz="1800" dirty="0"/>
              <a:t> </a:t>
            </a:r>
            <a:r>
              <a:rPr lang="en-GB" sz="1800" dirty="0" err="1"/>
              <a:t>pristup</a:t>
            </a:r>
            <a:r>
              <a:rPr lang="en-GB" sz="1800" dirty="0"/>
              <a:t>.</a:t>
            </a:r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3996" y="2383895"/>
            <a:ext cx="2962275" cy="4476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397A3D-EEE6-2A0E-C6DA-6AF9F8EF14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731" y="4484311"/>
            <a:ext cx="3782071" cy="215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993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AI </a:t>
            </a:r>
            <a:r>
              <a:rPr lang="sr-Latn-BA" i="1" dirty="0">
                <a:latin typeface="Arial"/>
                <a:ea typeface="Arial"/>
                <a:cs typeface="Arial"/>
                <a:sym typeface="Arial"/>
              </a:rPr>
              <a:t>struktura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1800" dirty="0"/>
              <a:t>Glavne oblasti i podpolja:</a:t>
            </a:r>
            <a:endParaRPr lang="en-GB" sz="1800" dirty="0"/>
          </a:p>
          <a:p>
            <a:pPr marL="0" indent="0">
              <a:buNone/>
            </a:pPr>
            <a:br>
              <a:rPr lang="en-GB" sz="1800" dirty="0"/>
            </a:br>
            <a:br>
              <a:rPr lang="en-GB" sz="1800" dirty="0"/>
            </a:br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3370B5-4822-E9D0-78DC-E5C8F9FEAE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534" y="1275263"/>
            <a:ext cx="5650565" cy="43074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5048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AI </a:t>
            </a:r>
            <a:r>
              <a:rPr lang="sr-Latn-BA" i="1" dirty="0">
                <a:latin typeface="Arial"/>
                <a:ea typeface="Arial"/>
                <a:cs typeface="Arial"/>
                <a:sym typeface="Arial"/>
              </a:rPr>
              <a:t>struktura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br>
              <a:rPr lang="en-GB" sz="1800" dirty="0"/>
            </a:br>
            <a:br>
              <a:rPr lang="en-GB" sz="1800" dirty="0"/>
            </a:br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28E703-69E8-6BD8-872C-0E9CB3EB7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667" y="2292489"/>
            <a:ext cx="4859867" cy="40310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833534" y="1860689"/>
                <a:ext cx="5215466" cy="30095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270510" algn="just"/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NN </a:t>
                </a:r>
                <a:r>
                  <a:rPr lang="en-US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modeli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nude </a:t>
                </a:r>
                <a:r>
                  <a:rPr lang="en-US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širok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spektar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mogućnosti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</a:t>
                </a:r>
                <a:r>
                  <a:rPr lang="en-US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ali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za </a:t>
                </a:r>
                <a:r>
                  <a:rPr lang="en-US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potrebe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ovog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istraživanja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fokusirali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smo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se </a:t>
                </a:r>
                <a:r>
                  <a:rPr lang="en-US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na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feed-forward </a:t>
                </a:r>
                <a:r>
                  <a:rPr lang="en-US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mreže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sa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jednim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skrivenim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slojem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 NN je </a:t>
                </a:r>
                <a:r>
                  <a:rPr lang="en-US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predstavljen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jednačinom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:</a:t>
                </a:r>
              </a:p>
              <a:p>
                <a:pPr indent="270510" algn="just"/>
                <a:endParaRPr lang="en-US" sz="28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𝑖</m:t>
                        </m:r>
                        <m:r>
                          <a:rPr lang="en-GB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=</m:t>
                        </m:r>
                        <m:r>
                          <a:rPr lang="en-GB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GB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GB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GB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                    </a:t>
                </a:r>
                <a:endParaRPr lang="en-US" sz="28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just"/>
                <a:r>
                  <a:rPr lang="en-GB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 </a:t>
                </a:r>
                <a:endParaRPr lang="en-US" sz="28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indent="270510"/>
                <a:r>
                  <a:rPr lang="sr-Latn-BA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Sa aktivacionom funkcijom</a:t>
                </a:r>
                <a:r>
                  <a:rPr lang="en-GB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: </a:t>
                </a:r>
                <a:endParaRPr lang="en-US" sz="28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𝑧</m:t>
                          </m:r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</m:t>
                          </m:r>
                          <m:r>
                            <a:rPr lang="en-GB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𝑧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3534" y="1860689"/>
                <a:ext cx="5215466" cy="3009542"/>
              </a:xfrm>
              <a:prstGeom prst="rect">
                <a:avLst/>
              </a:prstGeom>
              <a:blipFill>
                <a:blip r:embed="rId3"/>
                <a:stretch>
                  <a:fillRect l="-1051" t="-1012" r="-9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3413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i="1" dirty="0">
                <a:latin typeface="Arial"/>
                <a:ea typeface="Arial"/>
                <a:cs typeface="Arial"/>
                <a:sym typeface="Arial"/>
              </a:rPr>
              <a:t>STUDIJA SLUČAJA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161395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r-Latn-BA" sz="1800" dirty="0"/>
          </a:p>
          <a:p>
            <a:r>
              <a:rPr lang="en-GB" sz="1800" dirty="0" err="1"/>
              <a:t>Imajući</a:t>
            </a:r>
            <a:r>
              <a:rPr lang="en-GB" sz="1800" dirty="0"/>
              <a:t> u </a:t>
            </a:r>
            <a:r>
              <a:rPr lang="en-GB" sz="1800" dirty="0" err="1"/>
              <a:t>vidu</a:t>
            </a:r>
            <a:r>
              <a:rPr lang="en-GB" sz="1800" dirty="0"/>
              <a:t> </a:t>
            </a:r>
            <a:r>
              <a:rPr lang="en-GB" sz="1800" dirty="0" err="1"/>
              <a:t>promenljivo</a:t>
            </a:r>
            <a:r>
              <a:rPr lang="en-GB" sz="1800" dirty="0"/>
              <a:t> </a:t>
            </a:r>
            <a:r>
              <a:rPr lang="en-GB" sz="1800" dirty="0" err="1"/>
              <a:t>tržišno</a:t>
            </a:r>
            <a:r>
              <a:rPr lang="en-GB" sz="1800" dirty="0"/>
              <a:t> </a:t>
            </a:r>
            <a:r>
              <a:rPr lang="en-GB" sz="1800" dirty="0" err="1"/>
              <a:t>okruženje</a:t>
            </a:r>
            <a:r>
              <a:rPr lang="en-GB" sz="1800" dirty="0"/>
              <a:t>, NN </a:t>
            </a:r>
            <a:r>
              <a:rPr lang="en-GB" sz="1800" dirty="0" err="1"/>
              <a:t>će</a:t>
            </a:r>
            <a:r>
              <a:rPr lang="en-GB" sz="1800" dirty="0"/>
              <a:t> </a:t>
            </a:r>
            <a:r>
              <a:rPr lang="en-GB" sz="1800" dirty="0" err="1"/>
              <a:t>koristiti</a:t>
            </a:r>
            <a:r>
              <a:rPr lang="en-GB" sz="1800" dirty="0"/>
              <a:t> </a:t>
            </a:r>
            <a:r>
              <a:rPr lang="en-GB" sz="1800" dirty="0" err="1"/>
              <a:t>različite</a:t>
            </a:r>
            <a:r>
              <a:rPr lang="en-GB" sz="1800" dirty="0"/>
              <a:t> </a:t>
            </a:r>
            <a:r>
              <a:rPr lang="en-GB" sz="1800" dirty="0" err="1"/>
              <a:t>ulazne</a:t>
            </a:r>
            <a:r>
              <a:rPr lang="en-GB" sz="1800" dirty="0"/>
              <a:t> </a:t>
            </a:r>
            <a:r>
              <a:rPr lang="en-GB" sz="1800" dirty="0" err="1"/>
              <a:t>podatke</a:t>
            </a:r>
            <a:r>
              <a:rPr lang="en-GB" sz="1800" dirty="0"/>
              <a:t> (</a:t>
            </a:r>
            <a:r>
              <a:rPr lang="en-GB" sz="1800" dirty="0" err="1"/>
              <a:t>istorijske</a:t>
            </a:r>
            <a:r>
              <a:rPr lang="en-GB" sz="1800" dirty="0"/>
              <a:t> </a:t>
            </a:r>
            <a:r>
              <a:rPr lang="en-GB" sz="1800" dirty="0" err="1"/>
              <a:t>podatke</a:t>
            </a:r>
            <a:r>
              <a:rPr lang="en-GB" sz="1800" dirty="0"/>
              <a:t>, </a:t>
            </a:r>
            <a:r>
              <a:rPr lang="en-GB" sz="1800" dirty="0" err="1"/>
              <a:t>društvene</a:t>
            </a:r>
            <a:r>
              <a:rPr lang="en-GB" sz="1800" dirty="0"/>
              <a:t> </a:t>
            </a:r>
            <a:r>
              <a:rPr lang="en-GB" sz="1800" dirty="0" err="1"/>
              <a:t>faktore</a:t>
            </a:r>
            <a:r>
              <a:rPr lang="en-GB" sz="1800" dirty="0"/>
              <a:t>, </a:t>
            </a:r>
            <a:r>
              <a:rPr lang="en-GB" sz="1800" dirty="0" err="1"/>
              <a:t>podatke</a:t>
            </a:r>
            <a:r>
              <a:rPr lang="en-GB" sz="1800" dirty="0"/>
              <a:t> o Covid-19, </a:t>
            </a:r>
            <a:r>
              <a:rPr lang="en-GB" sz="1800" dirty="0" err="1"/>
              <a:t>indeks</a:t>
            </a:r>
            <a:r>
              <a:rPr lang="en-GB" sz="1800" dirty="0"/>
              <a:t> </a:t>
            </a:r>
            <a:r>
              <a:rPr lang="en-GB" sz="1800" dirty="0" err="1"/>
              <a:t>potrošačkih</a:t>
            </a:r>
            <a:r>
              <a:rPr lang="en-GB" sz="1800" dirty="0"/>
              <a:t> </a:t>
            </a:r>
            <a:r>
              <a:rPr lang="en-GB" sz="1800" dirty="0" err="1"/>
              <a:t>cena</a:t>
            </a:r>
            <a:r>
              <a:rPr lang="en-GB" sz="1800" dirty="0"/>
              <a:t>, </a:t>
            </a:r>
            <a:r>
              <a:rPr lang="en-GB" sz="1800" dirty="0" err="1"/>
              <a:t>maloprodajne</a:t>
            </a:r>
            <a:r>
              <a:rPr lang="en-GB" sz="1800" dirty="0"/>
              <a:t> </a:t>
            </a:r>
            <a:r>
              <a:rPr lang="en-GB" sz="1800" dirty="0" err="1"/>
              <a:t>cene</a:t>
            </a:r>
            <a:r>
              <a:rPr lang="en-GB" sz="1800" dirty="0"/>
              <a:t>, </a:t>
            </a:r>
            <a:r>
              <a:rPr lang="en-GB" sz="1800" dirty="0" err="1"/>
              <a:t>promocije</a:t>
            </a:r>
            <a:r>
              <a:rPr lang="en-GB" sz="1800" dirty="0"/>
              <a:t>, </a:t>
            </a:r>
            <a:r>
              <a:rPr lang="en-GB" sz="1800" dirty="0" err="1"/>
              <a:t>itd</a:t>
            </a:r>
            <a:r>
              <a:rPr lang="en-GB" sz="1800" dirty="0"/>
              <a:t>.).NN </a:t>
            </a:r>
            <a:r>
              <a:rPr lang="en-GB" sz="1800" dirty="0" err="1"/>
              <a:t>će</a:t>
            </a:r>
            <a:r>
              <a:rPr lang="en-GB" sz="1800" dirty="0"/>
              <a:t> </a:t>
            </a:r>
            <a:r>
              <a:rPr lang="en-GB" sz="1800" dirty="0" err="1"/>
              <a:t>generisati</a:t>
            </a:r>
            <a:r>
              <a:rPr lang="en-GB" sz="1800" dirty="0"/>
              <a:t> </a:t>
            </a:r>
            <a:r>
              <a:rPr lang="en-GB" sz="1800" dirty="0" err="1"/>
              <a:t>buduće</a:t>
            </a:r>
            <a:r>
              <a:rPr lang="en-GB" sz="1800" dirty="0"/>
              <a:t> </a:t>
            </a:r>
            <a:r>
              <a:rPr lang="en-GB" sz="1800" dirty="0" err="1"/>
              <a:t>prognoze</a:t>
            </a:r>
            <a:r>
              <a:rPr lang="en-GB" sz="1800" dirty="0"/>
              <a:t> </a:t>
            </a:r>
            <a:r>
              <a:rPr lang="en-GB" sz="1800" dirty="0" err="1"/>
              <a:t>potražnje</a:t>
            </a:r>
            <a:r>
              <a:rPr lang="en-GB" sz="1800" dirty="0"/>
              <a:t> za </a:t>
            </a:r>
            <a:r>
              <a:rPr lang="en-GB" sz="1800" dirty="0" err="1"/>
              <a:t>svaki</a:t>
            </a:r>
            <a:r>
              <a:rPr lang="en-GB" sz="1800" dirty="0"/>
              <a:t> </a:t>
            </a:r>
            <a:r>
              <a:rPr lang="en-GB" sz="1800" dirty="0" err="1"/>
              <a:t>proizvod</a:t>
            </a:r>
            <a:r>
              <a:rPr lang="en-GB" sz="1800" dirty="0"/>
              <a:t> od </a:t>
            </a:r>
            <a:r>
              <a:rPr lang="en-GB" sz="1800" dirty="0" err="1"/>
              <a:t>šunke</a:t>
            </a:r>
            <a:r>
              <a:rPr lang="en-GB" sz="1800" dirty="0"/>
              <a:t>, za </a:t>
            </a:r>
            <a:r>
              <a:rPr lang="en-GB" sz="1800" dirty="0" err="1"/>
              <a:t>svaku</a:t>
            </a:r>
            <a:r>
              <a:rPr lang="en-GB" sz="1800" dirty="0"/>
              <a:t> </a:t>
            </a:r>
            <a:r>
              <a:rPr lang="en-GB" sz="1800" dirty="0" err="1"/>
              <a:t>kategoriju</a:t>
            </a:r>
            <a:r>
              <a:rPr lang="en-GB" sz="1800" dirty="0"/>
              <a:t> </a:t>
            </a:r>
            <a:r>
              <a:rPr lang="en-GB" sz="1800" dirty="0" err="1"/>
              <a:t>proizvoda</a:t>
            </a:r>
            <a:r>
              <a:rPr lang="en-GB" sz="1800" dirty="0"/>
              <a:t> od </a:t>
            </a:r>
            <a:r>
              <a:rPr lang="en-GB" sz="1800" dirty="0" err="1"/>
              <a:t>šunke</a:t>
            </a:r>
            <a:r>
              <a:rPr lang="en-GB" sz="1800" dirty="0"/>
              <a:t>, za </a:t>
            </a:r>
            <a:r>
              <a:rPr lang="en-GB" sz="1800" dirty="0" err="1"/>
              <a:t>svakog</a:t>
            </a:r>
            <a:r>
              <a:rPr lang="en-GB" sz="1800" dirty="0"/>
              <a:t> </a:t>
            </a:r>
            <a:r>
              <a:rPr lang="en-GB" sz="1800" dirty="0" err="1"/>
              <a:t>kupca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ukupnom</a:t>
            </a:r>
            <a:r>
              <a:rPr lang="en-GB" sz="1800" dirty="0"/>
              <a:t> </a:t>
            </a:r>
            <a:r>
              <a:rPr lang="en-GB" sz="1800" dirty="0" err="1"/>
              <a:t>nivou</a:t>
            </a:r>
            <a:r>
              <a:rPr lang="en-GB" sz="1800" dirty="0"/>
              <a:t> (</a:t>
            </a:r>
            <a:r>
              <a:rPr lang="en-GB" sz="1800" dirty="0" err="1"/>
              <a:t>nivo</a:t>
            </a:r>
            <a:r>
              <a:rPr lang="en-GB" sz="1800" dirty="0"/>
              <a:t> </a:t>
            </a:r>
            <a:r>
              <a:rPr lang="en-GB" sz="1800" dirty="0" err="1"/>
              <a:t>proizvodnje</a:t>
            </a:r>
            <a:r>
              <a:rPr lang="en-GB" sz="1800" dirty="0"/>
              <a:t>).</a:t>
            </a:r>
            <a:endParaRPr lang="sr-Latn-BA" sz="1800" dirty="0"/>
          </a:p>
          <a:p>
            <a:endParaRPr lang="sr-Latn-BA" sz="1800" dirty="0"/>
          </a:p>
          <a:p>
            <a:r>
              <a:rPr lang="en-GB" sz="1800" b="1" dirty="0" err="1"/>
              <a:t>Buduće</a:t>
            </a:r>
            <a:r>
              <a:rPr lang="en-GB" sz="1800" b="1" dirty="0"/>
              <a:t> </a:t>
            </a:r>
            <a:r>
              <a:rPr lang="en-GB" sz="1800" b="1" dirty="0" err="1"/>
              <a:t>akcije</a:t>
            </a:r>
            <a:r>
              <a:rPr lang="en-GB" sz="1800" b="1" dirty="0"/>
              <a:t> (</a:t>
            </a:r>
            <a:r>
              <a:rPr lang="en-GB" sz="1800" b="1" dirty="0" err="1"/>
              <a:t>koje</a:t>
            </a:r>
            <a:r>
              <a:rPr lang="en-GB" sz="1800" b="1" dirty="0"/>
              <a:t> </a:t>
            </a:r>
            <a:r>
              <a:rPr lang="en-GB" sz="1800" b="1" dirty="0" err="1"/>
              <a:t>treba</a:t>
            </a:r>
            <a:r>
              <a:rPr lang="en-GB" sz="1800" b="1" dirty="0"/>
              <a:t> </a:t>
            </a:r>
            <a:r>
              <a:rPr lang="en-GB" sz="1800" b="1" dirty="0" err="1"/>
              <a:t>preduzeti</a:t>
            </a:r>
            <a:r>
              <a:rPr lang="en-GB" sz="1800" b="1" dirty="0"/>
              <a:t>):</a:t>
            </a:r>
            <a:r>
              <a:rPr lang="en-GB" sz="1800" dirty="0"/>
              <a:t>DSS </a:t>
            </a:r>
            <a:r>
              <a:rPr lang="en-GB" sz="1800" dirty="0" err="1"/>
              <a:t>će</a:t>
            </a:r>
            <a:r>
              <a:rPr lang="en-GB" sz="1800" dirty="0"/>
              <a:t> </a:t>
            </a:r>
            <a:r>
              <a:rPr lang="en-GB" sz="1800" dirty="0" err="1"/>
              <a:t>trenutno</a:t>
            </a:r>
            <a:r>
              <a:rPr lang="en-GB" sz="1800" dirty="0"/>
              <a:t> </a:t>
            </a:r>
            <a:r>
              <a:rPr lang="en-GB" sz="1800" dirty="0" err="1"/>
              <a:t>odrediti</a:t>
            </a:r>
            <a:r>
              <a:rPr lang="en-GB" sz="1800" dirty="0"/>
              <a:t> </a:t>
            </a:r>
            <a:r>
              <a:rPr lang="en-GB" sz="1800" dirty="0" err="1"/>
              <a:t>optimalne</a:t>
            </a:r>
            <a:r>
              <a:rPr lang="en-GB" sz="1800" dirty="0"/>
              <a:t> </a:t>
            </a:r>
            <a:r>
              <a:rPr lang="en-GB" sz="1800" dirty="0" err="1"/>
              <a:t>nivoe</a:t>
            </a:r>
            <a:r>
              <a:rPr lang="en-GB" sz="1800" dirty="0"/>
              <a:t> </a:t>
            </a:r>
            <a:r>
              <a:rPr lang="en-GB" sz="1800" dirty="0" err="1"/>
              <a:t>zaliha</a:t>
            </a:r>
            <a:r>
              <a:rPr lang="en-GB" sz="1800" dirty="0"/>
              <a:t> za </a:t>
            </a:r>
            <a:r>
              <a:rPr lang="en-GB" sz="1800" dirty="0" err="1"/>
              <a:t>svaki</a:t>
            </a:r>
            <a:r>
              <a:rPr lang="en-GB" sz="1800" dirty="0"/>
              <a:t> </a:t>
            </a:r>
            <a:r>
              <a:rPr lang="en-GB" sz="1800" dirty="0" err="1"/>
              <a:t>proizvod</a:t>
            </a:r>
            <a:r>
              <a:rPr lang="en-GB" sz="1800" dirty="0"/>
              <a:t> od </a:t>
            </a:r>
            <a:r>
              <a:rPr lang="en-GB" sz="1800" dirty="0" err="1"/>
              <a:t>šunke</a:t>
            </a:r>
            <a:r>
              <a:rPr lang="en-GB" sz="1800" dirty="0"/>
              <a:t> (</a:t>
            </a:r>
            <a:r>
              <a:rPr lang="en-GB" sz="1800" dirty="0" err="1"/>
              <a:t>dizajn</a:t>
            </a:r>
            <a:r>
              <a:rPr lang="en-GB" sz="1800" dirty="0"/>
              <a:t> </a:t>
            </a:r>
            <a:r>
              <a:rPr lang="en-GB" sz="1800" dirty="0" err="1"/>
              <a:t>inventara</a:t>
            </a:r>
            <a:r>
              <a:rPr lang="en-GB" sz="1800" dirty="0"/>
              <a:t>).Pored toga, DSS </a:t>
            </a:r>
            <a:r>
              <a:rPr lang="en-GB" sz="1800" dirty="0" err="1"/>
              <a:t>će</a:t>
            </a:r>
            <a:r>
              <a:rPr lang="en-GB" sz="1800" dirty="0"/>
              <a:t> </a:t>
            </a:r>
            <a:r>
              <a:rPr lang="en-GB" sz="1800" dirty="0" err="1"/>
              <a:t>moći</a:t>
            </a:r>
            <a:r>
              <a:rPr lang="en-GB" sz="1800" dirty="0"/>
              <a:t> da </a:t>
            </a:r>
            <a:r>
              <a:rPr lang="en-GB" sz="1800" dirty="0" err="1"/>
              <a:t>pokrene</a:t>
            </a:r>
            <a:r>
              <a:rPr lang="en-GB" sz="1800" dirty="0"/>
              <a:t> </a:t>
            </a:r>
            <a:r>
              <a:rPr lang="en-GB" sz="1800" dirty="0" err="1"/>
              <a:t>proizvodnju</a:t>
            </a:r>
            <a:r>
              <a:rPr lang="en-GB" sz="1800" dirty="0"/>
              <a:t> (</a:t>
            </a:r>
            <a:r>
              <a:rPr lang="en-GB" sz="1800" dirty="0" err="1"/>
              <a:t>pametna</a:t>
            </a:r>
            <a:r>
              <a:rPr lang="en-GB" sz="1800" dirty="0"/>
              <a:t> </a:t>
            </a:r>
            <a:r>
              <a:rPr lang="en-GB" sz="1800" dirty="0" err="1"/>
              <a:t>proizvodnja</a:t>
            </a:r>
            <a:r>
              <a:rPr lang="en-GB" sz="1800" dirty="0"/>
              <a:t>) </a:t>
            </a:r>
            <a:r>
              <a:rPr lang="en-GB" sz="1800" dirty="0" err="1"/>
              <a:t>šunki.Na</a:t>
            </a:r>
            <a:r>
              <a:rPr lang="en-GB" sz="1800" dirty="0"/>
              <a:t> </a:t>
            </a:r>
            <a:r>
              <a:rPr lang="en-GB" sz="1800" dirty="0" err="1"/>
              <a:t>kraju</a:t>
            </a:r>
            <a:r>
              <a:rPr lang="en-GB" sz="1800" dirty="0"/>
              <a:t>, DSS </a:t>
            </a:r>
            <a:r>
              <a:rPr lang="en-GB" sz="1800" dirty="0" err="1"/>
              <a:t>će</a:t>
            </a:r>
            <a:r>
              <a:rPr lang="en-GB" sz="1800" dirty="0"/>
              <a:t> </a:t>
            </a:r>
            <a:r>
              <a:rPr lang="en-GB" sz="1800" dirty="0" err="1"/>
              <a:t>generisati</a:t>
            </a:r>
            <a:r>
              <a:rPr lang="en-GB" sz="1800" dirty="0"/>
              <a:t> </a:t>
            </a:r>
            <a:r>
              <a:rPr lang="en-GB" sz="1800" dirty="0" err="1"/>
              <a:t>narudžbine</a:t>
            </a:r>
            <a:r>
              <a:rPr lang="en-GB" sz="1800" dirty="0"/>
              <a:t> </a:t>
            </a:r>
            <a:r>
              <a:rPr lang="en-GB" sz="1800" dirty="0" err="1"/>
              <a:t>šunki</a:t>
            </a:r>
            <a:r>
              <a:rPr lang="en-GB" sz="1800" dirty="0"/>
              <a:t> </a:t>
            </a:r>
            <a:r>
              <a:rPr lang="en-GB" sz="1800" dirty="0" err="1"/>
              <a:t>preko</a:t>
            </a:r>
            <a:r>
              <a:rPr lang="en-GB" sz="1800" dirty="0"/>
              <a:t> plana </a:t>
            </a:r>
            <a:r>
              <a:rPr lang="en-GB" sz="1800" dirty="0" err="1"/>
              <a:t>materijalnih</a:t>
            </a:r>
            <a:r>
              <a:rPr lang="en-GB" sz="1800" dirty="0"/>
              <a:t> </a:t>
            </a:r>
            <a:r>
              <a:rPr lang="en-GB" sz="1800" dirty="0" err="1"/>
              <a:t>resursa</a:t>
            </a:r>
            <a:r>
              <a:rPr lang="en-GB" sz="1800" dirty="0"/>
              <a:t> (MRP), koji </a:t>
            </a:r>
            <a:r>
              <a:rPr lang="en-GB" sz="1800" dirty="0" err="1"/>
              <a:t>će</a:t>
            </a:r>
            <a:r>
              <a:rPr lang="en-GB" sz="1800" dirty="0"/>
              <a:t> </a:t>
            </a:r>
            <a:r>
              <a:rPr lang="en-GB" sz="1800" dirty="0" err="1"/>
              <a:t>kreirati</a:t>
            </a:r>
            <a:r>
              <a:rPr lang="en-GB" sz="1800" dirty="0"/>
              <a:t> </a:t>
            </a:r>
            <a:r>
              <a:rPr lang="en-GB" sz="1800" dirty="0" err="1"/>
              <a:t>buduće</a:t>
            </a:r>
            <a:r>
              <a:rPr lang="en-GB" sz="1800" dirty="0"/>
              <a:t> </a:t>
            </a:r>
            <a:r>
              <a:rPr lang="en-GB" sz="1800" dirty="0" err="1"/>
              <a:t>narudžbine</a:t>
            </a:r>
            <a:r>
              <a:rPr lang="en-GB" sz="1800" dirty="0"/>
              <a:t> od </a:t>
            </a:r>
            <a:r>
              <a:rPr lang="en-GB" sz="1800" dirty="0" err="1"/>
              <a:t>lokalnih</a:t>
            </a:r>
            <a:r>
              <a:rPr lang="en-GB" sz="1800" dirty="0"/>
              <a:t> </a:t>
            </a:r>
            <a:r>
              <a:rPr lang="en-GB" sz="1800" dirty="0" err="1"/>
              <a:t>proizvođača</a:t>
            </a:r>
            <a:r>
              <a:rPr lang="en-GB" sz="1800" dirty="0"/>
              <a:t> </a:t>
            </a:r>
            <a:r>
              <a:rPr lang="en-GB" sz="1800" dirty="0" err="1"/>
              <a:t>sirovih</a:t>
            </a:r>
            <a:r>
              <a:rPr lang="en-GB" sz="1800" dirty="0"/>
              <a:t> </a:t>
            </a:r>
            <a:r>
              <a:rPr lang="en-GB" sz="1800" dirty="0" err="1"/>
              <a:t>šunki</a:t>
            </a:r>
            <a:r>
              <a:rPr lang="en-GB" sz="1800" dirty="0"/>
              <a:t>.</a:t>
            </a:r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16243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CASE STUDY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7" name="Google Shape;318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23429" y="616730"/>
            <a:ext cx="4080933" cy="5282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142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D1A4C46F9DF340B00409C6B9ED12C1" ma:contentTypeVersion="15" ma:contentTypeDescription="Create a new document." ma:contentTypeScope="" ma:versionID="f77c99be7a86767cf8852e2977576506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290e7152641fe702006229a94e3f9e1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B336F932-B74F-4495-9A8F-2DBD00F983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purl.org/dc/elements/1.1/"/>
    <ds:schemaRef ds:uri="http://schemas.microsoft.com/office/2006/metadata/properties"/>
    <ds:schemaRef ds:uri="http://schemas.microsoft.com/office/infopath/2007/PartnerControls"/>
    <ds:schemaRef ds:uri="a92fe6ce-cc5e-4661-b3e6-d9d5535f70b5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d9bddfac-6dc9-4958-8f35-4d0da3af229b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4272</TotalTime>
  <Words>1031</Words>
  <Application>Microsoft Office PowerPoint</Application>
  <PresentationFormat>Panoramiczny</PresentationFormat>
  <Paragraphs>123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6" baseType="lpstr">
      <vt:lpstr>Arial</vt:lpstr>
      <vt:lpstr>Calibri</vt:lpstr>
      <vt:lpstr>Cambria Math</vt:lpstr>
      <vt:lpstr>Lato Light</vt:lpstr>
      <vt:lpstr>Noto Sans Symbols</vt:lpstr>
      <vt:lpstr>Tahoma</vt:lpstr>
      <vt:lpstr>Times New Roman</vt:lpstr>
      <vt:lpstr>Motyw pakietu Office</vt:lpstr>
      <vt:lpstr>AI demo</vt:lpstr>
      <vt:lpstr>Pillars:</vt:lpstr>
      <vt:lpstr>Metodologija:</vt:lpstr>
      <vt:lpstr>Facebook’s Prophet u akciji</vt:lpstr>
      <vt:lpstr>Facebook’s Prophet</vt:lpstr>
      <vt:lpstr>AI struktura</vt:lpstr>
      <vt:lpstr>AI struktura</vt:lpstr>
      <vt:lpstr>STUDIJA SLUČAJA</vt:lpstr>
      <vt:lpstr>CASE STUDY</vt:lpstr>
      <vt:lpstr>STUDIJA SLUČAJA</vt:lpstr>
      <vt:lpstr>Prezentacja programu PowerPoint</vt:lpstr>
      <vt:lpstr>Prezentacja programu PowerPoint</vt:lpstr>
      <vt:lpstr>Training and testing data (cross-validation)</vt:lpstr>
      <vt:lpstr>Prezentacja programu PowerPoint</vt:lpstr>
      <vt:lpstr>Prezentacja programu PowerPoint</vt:lpstr>
      <vt:lpstr>ZAKLJUČAK</vt:lpstr>
      <vt:lpstr>Authors:  Dario Šebalj Dejan Mirčetić Michał Adamczak   Final version: June 2025</vt:lpstr>
      <vt:lpstr>Hvala na pažnji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KRS</cp:lastModifiedBy>
  <cp:revision>50</cp:revision>
  <dcterms:created xsi:type="dcterms:W3CDTF">2023-07-06T12:09:08Z</dcterms:created>
  <dcterms:modified xsi:type="dcterms:W3CDTF">2025-11-04T14:26:10Z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</Properties>
</file>