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96" r:id="rId10"/>
    <p:sldId id="281" r:id="rId11"/>
    <p:sldId id="284" r:id="rId12"/>
    <p:sldId id="297" r:id="rId13"/>
    <p:sldId id="298" r:id="rId14"/>
    <p:sldId id="299" r:id="rId15"/>
    <p:sldId id="300" r:id="rId16"/>
    <p:sldId id="301" r:id="rId17"/>
    <p:sldId id="303" r:id="rId18"/>
    <p:sldId id="304" r:id="rId19"/>
    <p:sldId id="334" r:id="rId20"/>
    <p:sldId id="263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DBD"/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BDE6A-1B5B-8049-7204-85A6CAF5B0E9}" v="2" dt="2025-10-16T07:03:22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Cyplik" userId="S::piotr.cyplik@put.poznan.pl::21bb8c41-e480-4f34-92de-aa52479c6f55" providerId="AD" clId="Web-{EFDBDE6A-1B5B-8049-7204-85A6CAF5B0E9}"/>
    <pc:docChg chg="modSld">
      <pc:chgData name="Piotr Cyplik" userId="S::piotr.cyplik@put.poznan.pl::21bb8c41-e480-4f34-92de-aa52479c6f55" providerId="AD" clId="Web-{EFDBDE6A-1B5B-8049-7204-85A6CAF5B0E9}" dt="2025-10-16T07:03:22.223" v="0" actId="20577"/>
      <pc:docMkLst>
        <pc:docMk/>
      </pc:docMkLst>
      <pc:sldChg chg="modSp">
        <pc:chgData name="Piotr Cyplik" userId="S::piotr.cyplik@put.poznan.pl::21bb8c41-e480-4f34-92de-aa52479c6f55" providerId="AD" clId="Web-{EFDBDE6A-1B5B-8049-7204-85A6CAF5B0E9}" dt="2025-10-16T07:03:22.223" v="0" actId="20577"/>
        <pc:sldMkLst>
          <pc:docMk/>
          <pc:sldMk cId="2920479427" sldId="256"/>
        </pc:sldMkLst>
        <pc:spChg chg="mod">
          <ac:chgData name="Piotr Cyplik" userId="S::piotr.cyplik@put.poznan.pl::21bb8c41-e480-4f34-92de-aa52479c6f55" providerId="AD" clId="Web-{EFDBDE6A-1B5B-8049-7204-85A6CAF5B0E9}" dt="2025-10-16T07:03:22.223" v="0" actId="20577"/>
          <ac:spMkLst>
            <pc:docMk/>
            <pc:sldMk cId="2920479427" sldId="256"/>
            <ac:spMk id="5" creationId="{9AC256C7-DE57-3D54-E589-F59329555D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A3B5A5A-DCCC-EDFD-FC4F-EA7683F811F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10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C967C3CE-C9C8-0D69-5CE4-A30401ECCE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Business Analytics Skills </a:t>
            </a:r>
            <a:b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for the 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Future-proof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Supply Chains </a:t>
            </a:r>
            <a:endParaRPr lang="pl-PL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 projektu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Eksploracja </a:t>
            </a:r>
            <a:r>
              <a:rPr lang="pl-PL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danych </a:t>
            </a:r>
            <a:br>
              <a:rPr lang="pl-PL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odkrywanie wiedzy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891B202-6315-832D-CFCD-5C2F099EBB4B}"/>
              </a:ext>
            </a:extLst>
          </p:cNvPr>
          <p:cNvSpPr/>
          <p:nvPr/>
        </p:nvSpPr>
        <p:spPr>
          <a:xfrm>
            <a:off x="6807199" y="6105429"/>
            <a:ext cx="5292437" cy="714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8305421-2999-E35D-4E8E-833AD38CC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91" y="5709926"/>
            <a:ext cx="4480662" cy="853008"/>
          </a:xfrm>
          <a:prstGeom prst="rect">
            <a:avLst/>
          </a:prstGeom>
        </p:spPr>
      </p:pic>
      <p:pic>
        <p:nvPicPr>
          <p:cNvPr id="12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4A58755B-BEFE-1ABF-7CEA-D64CD34EB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55496"/>
            <a:ext cx="112906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Kroki do przeprowadzenia metody delfickiej</a:t>
            </a:r>
          </a:p>
        </p:txBody>
      </p:sp>
      <p:sp>
        <p:nvSpPr>
          <p:cNvPr id="3" name="Rectangle 2"/>
          <p:cNvSpPr/>
          <p:nvPr/>
        </p:nvSpPr>
        <p:spPr>
          <a:xfrm>
            <a:off x="3706562" y="4837912"/>
            <a:ext cx="3844514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pl-PL" sz="1200" dirty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Rysunek. Kroki do przeprowadzenia metody delfickiej.</a:t>
            </a:r>
            <a:endParaRPr lang="en-GB" sz="1200" dirty="0">
              <a:solidFill>
                <a:srgbClr val="7F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50FF06B-B62B-359A-219A-0A6C436931BD}"/>
              </a:ext>
            </a:extLst>
          </p:cNvPr>
          <p:cNvSpPr txBox="1"/>
          <p:nvPr/>
        </p:nvSpPr>
        <p:spPr>
          <a:xfrm>
            <a:off x="4390556" y="5203610"/>
            <a:ext cx="2476526" cy="25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pl-PL" dirty="0"/>
              <a:t>Źródło: opracowanie własne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C7F59BD-517F-636D-FF39-949612ADB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99" y="2114884"/>
            <a:ext cx="10538171" cy="24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1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Kroki do przeprowadzenia metody delfickiej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sz="2400" dirty="0"/>
              <a:t>Krok 1 zapewnia, że cele badania Delphi są jasno określone, co pomaga utrzymać koncentrację i trafność w całym procesie.
Krok 2 podkreśla znaczenie wyboru zrównoważonej i zróżnicowanej grupy ekspertów, którzy mogą dostarczyć cennych spostrzeżeń z różnych perspektyw.
Krok 3 obejmuje opracowanie i uruchomienie kwestionariuszy, które umożliwiają ekspertom swobodne dzielenie się swoimi opiniami i iteracyjne doprecyzowywanie odpowiedzi w celu osiągnięcia konsensusu.
Krok 4 obejmuje analizę i wykorzystanie uzyskanych wyników do świadomego podejmowania decyzji, prognozowania lub opracowywania polityki, korzystając z bezstronności zapewnianej przez anonimowość procesu delfickiego.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3747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Ilościowe podejście do eksploracji danych na potrzeby odkrywania wiedzy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sz="1800" dirty="0"/>
              <a:t>Eksploracja danych ilościowych opiera się w dużej mierze na formalnych narzędziach matematycznych, </a:t>
            </a:r>
            <a:br>
              <a:rPr lang="pl-PL" sz="1800" dirty="0"/>
            </a:br>
            <a:r>
              <a:rPr lang="pl-PL" sz="1800" dirty="0"/>
              <a:t>w szczególności statystycznych, w celu wyodrębnienia rzeczywistych wzorców i wygenerowania przydatnych spostrzeżeń na podstawie danych biznesowych lub danych dotyczących łańcucha dostaw.
Jednak często występuje znaczna rozbieżność między założeniami teorii statystycznej a rozkładami </a:t>
            </a:r>
            <a:br>
              <a:rPr lang="pl-PL" sz="1800" dirty="0"/>
            </a:br>
            <a:r>
              <a:rPr lang="pl-PL" sz="1800" dirty="0"/>
              <a:t>i wzorcami obecnymi w rzeczywistych danych biznesowych, co prowadzi do potencjalnych błędów </a:t>
            </a:r>
            <a:br>
              <a:rPr lang="pl-PL" sz="1800" dirty="0"/>
            </a:br>
            <a:r>
              <a:rPr lang="pl-PL" sz="1800" dirty="0"/>
              <a:t>w analizie.
Niezwykle ważne jest, aby dane spełniały teoretyczne założenia matematyczne dla prawidłowych wyników modelu i świadomego podejmowania decyzji.
Eksploracja danych, kluczowy składnik procesu odkrywania wiedzy w bazach danych (KDD), jest </a:t>
            </a:r>
            <a:r>
              <a:rPr lang="pl-PL" sz="1800" dirty="0" err="1"/>
              <a:t>multidyscyplinarna</a:t>
            </a:r>
            <a:r>
              <a:rPr lang="pl-PL" sz="1800" dirty="0"/>
              <a:t>, a jej metody analityczne opierają się na matematyce i statystyce.
Statystyka odgrywa istotną rolę w analizie danych, szczególnie w fazie ich przygotowania, stanowiąc podstawę dla różnych metod eksploracji danych.
Zadania eksploracji danych są podzielone na pięć kategorii: grupowanie, klasyfikacja, regresja, reguły asocjacji i uogólnianie, z których każda służy innym celom w odkrywaniu wzorców i relacji w zestawach danych.
Typowe techniki eksploracji danych obejmują między innymi reguły klasyfikacji lub drzewa decyzyjne, regresję, grupowanie, algorytmy genetyczne i modelowanie oparte na agentach.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3010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Ilościowe podejście do eksploracji danych na potrzeby odkrywania wiedzy</a:t>
            </a:r>
          </a:p>
        </p:txBody>
      </p:sp>
      <p:pic>
        <p:nvPicPr>
          <p:cNvPr id="6" name="Picture 5" descr="A diagram of different types of data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81" y="1946187"/>
            <a:ext cx="6079011" cy="3169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2384" y="5272412"/>
            <a:ext cx="348582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pl-PL" sz="1200" dirty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Rysunek. Zadania eksploracji danych</a:t>
            </a:r>
            <a:endParaRPr lang="en-GB" sz="1200" dirty="0">
              <a:solidFill>
                <a:srgbClr val="7F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88D8DE-850C-9DFE-82F1-DA1E71133F86}"/>
              </a:ext>
            </a:extLst>
          </p:cNvPr>
          <p:cNvSpPr txBox="1"/>
          <p:nvPr/>
        </p:nvSpPr>
        <p:spPr>
          <a:xfrm>
            <a:off x="2919424" y="2949200"/>
            <a:ext cx="18357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Grupowanie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F90E8D-7CC8-7656-E76E-E878134F3BFC}"/>
              </a:ext>
            </a:extLst>
          </p:cNvPr>
          <p:cNvSpPr txBox="1"/>
          <p:nvPr/>
        </p:nvSpPr>
        <p:spPr>
          <a:xfrm>
            <a:off x="6096000" y="3073610"/>
            <a:ext cx="18357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Klasyfikowanie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92B3175-906E-FD26-40FF-F2B0C88003FE}"/>
              </a:ext>
            </a:extLst>
          </p:cNvPr>
          <p:cNvSpPr txBox="1"/>
          <p:nvPr/>
        </p:nvSpPr>
        <p:spPr>
          <a:xfrm>
            <a:off x="2847706" y="4714288"/>
            <a:ext cx="18357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Regresja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5160929-9D03-FB5C-764E-D14CF780CB16}"/>
              </a:ext>
            </a:extLst>
          </p:cNvPr>
          <p:cNvSpPr txBox="1"/>
          <p:nvPr/>
        </p:nvSpPr>
        <p:spPr>
          <a:xfrm>
            <a:off x="6095999" y="4651178"/>
            <a:ext cx="18357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Generalizacja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08321F5-154F-BA07-7A02-473C7D3CDE60}"/>
              </a:ext>
            </a:extLst>
          </p:cNvPr>
          <p:cNvSpPr txBox="1"/>
          <p:nvPr/>
        </p:nvSpPr>
        <p:spPr>
          <a:xfrm>
            <a:off x="4363723" y="5655354"/>
            <a:ext cx="2476526" cy="25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pl-PL" dirty="0"/>
              <a:t>Źródło: </a:t>
            </a:r>
            <a:r>
              <a:rPr lang="pl-PL" dirty="0" err="1"/>
              <a:t>Su</a:t>
            </a:r>
            <a:r>
              <a:rPr lang="pl-PL" dirty="0"/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15363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Ilościowe podejście do eksploracji danych na potrzeby odkrywania wiedzy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1401" y="5279224"/>
            <a:ext cx="3527504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pl-PL" sz="1200" dirty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Rysunek. Kroki, które składają się na proces KDD</a:t>
            </a:r>
            <a:endParaRPr lang="en-GB" sz="1200" dirty="0">
              <a:solidFill>
                <a:srgbClr val="7F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 diagram of data processing process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4" y="1464344"/>
            <a:ext cx="5244439" cy="365135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B13FBB7-0C7E-7584-E0A7-CDB66EE75350}"/>
              </a:ext>
            </a:extLst>
          </p:cNvPr>
          <p:cNvSpPr txBox="1"/>
          <p:nvPr/>
        </p:nvSpPr>
        <p:spPr>
          <a:xfrm>
            <a:off x="2957384" y="3290500"/>
            <a:ext cx="11076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Selekcja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A6FBD98-2498-30C0-A4A6-CFFD3A6FE663}"/>
              </a:ext>
            </a:extLst>
          </p:cNvPr>
          <p:cNvSpPr txBox="1"/>
          <p:nvPr/>
        </p:nvSpPr>
        <p:spPr>
          <a:xfrm>
            <a:off x="4675465" y="2285369"/>
            <a:ext cx="11076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Transformacja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A426A23-277A-F540-5851-F89720A2D24C}"/>
              </a:ext>
            </a:extLst>
          </p:cNvPr>
          <p:cNvSpPr txBox="1"/>
          <p:nvPr/>
        </p:nvSpPr>
        <p:spPr>
          <a:xfrm>
            <a:off x="6330604" y="2978203"/>
            <a:ext cx="11076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Przykłady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ABA3E3A-6E28-1766-F450-7C94B8BE3729}"/>
              </a:ext>
            </a:extLst>
          </p:cNvPr>
          <p:cNvSpPr txBox="1"/>
          <p:nvPr/>
        </p:nvSpPr>
        <p:spPr>
          <a:xfrm>
            <a:off x="5413743" y="3488922"/>
            <a:ext cx="1471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Przetworzone dane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6018F0B-82CF-5B8D-F47B-9533A735D321}"/>
              </a:ext>
            </a:extLst>
          </p:cNvPr>
          <p:cNvSpPr txBox="1"/>
          <p:nvPr/>
        </p:nvSpPr>
        <p:spPr>
          <a:xfrm>
            <a:off x="5520834" y="1905426"/>
            <a:ext cx="110764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1200" dirty="0"/>
              <a:t>Data </a:t>
            </a:r>
            <a:r>
              <a:rPr lang="pl-PL" sz="1200" dirty="0" err="1"/>
              <a:t>mining</a:t>
            </a:r>
            <a:endParaRPr lang="pl-PL" sz="1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05F3057-28A8-F2C9-B970-2AA6C67B8F32}"/>
              </a:ext>
            </a:extLst>
          </p:cNvPr>
          <p:cNvSpPr txBox="1"/>
          <p:nvPr/>
        </p:nvSpPr>
        <p:spPr>
          <a:xfrm>
            <a:off x="6023342" y="1464344"/>
            <a:ext cx="17221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Interpretacja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A26A7DB-2952-0CE5-A5EA-E9C56B5037F4}"/>
              </a:ext>
            </a:extLst>
          </p:cNvPr>
          <p:cNvSpPr txBox="1"/>
          <p:nvPr/>
        </p:nvSpPr>
        <p:spPr>
          <a:xfrm>
            <a:off x="7239610" y="2554445"/>
            <a:ext cx="11076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Wiedza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1F1A274-250F-201B-A4E8-10CDDA74B345}"/>
              </a:ext>
            </a:extLst>
          </p:cNvPr>
          <p:cNvSpPr txBox="1"/>
          <p:nvPr/>
        </p:nvSpPr>
        <p:spPr>
          <a:xfrm>
            <a:off x="3116648" y="2796800"/>
            <a:ext cx="18357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Przetworzenie wstępne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7F24018-8888-93D6-9D29-3C77FEA3AD8C}"/>
              </a:ext>
            </a:extLst>
          </p:cNvPr>
          <p:cNvSpPr txBox="1"/>
          <p:nvPr/>
        </p:nvSpPr>
        <p:spPr>
          <a:xfrm>
            <a:off x="4629702" y="3784202"/>
            <a:ext cx="12277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Wstępnie przetworzone dane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178DBE3-B73B-69F7-13C0-9381EA71E87A}"/>
              </a:ext>
            </a:extLst>
          </p:cNvPr>
          <p:cNvSpPr txBox="1"/>
          <p:nvPr/>
        </p:nvSpPr>
        <p:spPr>
          <a:xfrm>
            <a:off x="3951401" y="4277902"/>
            <a:ext cx="8267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Wybrane </a:t>
            </a:r>
            <a:br>
              <a:rPr lang="pl-PL" sz="1200" dirty="0"/>
            </a:br>
            <a:r>
              <a:rPr lang="pl-PL" sz="1200" dirty="0"/>
              <a:t>dane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35C988-83D5-DF21-A114-7EA1DAA04A47}"/>
              </a:ext>
            </a:extLst>
          </p:cNvPr>
          <p:cNvSpPr/>
          <p:nvPr/>
        </p:nvSpPr>
        <p:spPr>
          <a:xfrm>
            <a:off x="3358718" y="4290873"/>
            <a:ext cx="325514" cy="155359"/>
          </a:xfrm>
          <a:prstGeom prst="rect">
            <a:avLst/>
          </a:prstGeom>
          <a:solidFill>
            <a:srgbClr val="BDBDBD"/>
          </a:solidFill>
          <a:ln>
            <a:solidFill>
              <a:srgbClr val="BDBD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ole tekstowe 13">
            <a:extLst>
              <a:ext uri="{FF2B5EF4-FFF2-40B4-BE49-F238E27FC236}">
                <a16:creationId xmlns:a16="http://schemas.microsoft.com/office/drawing/2014/main" id="{0A49B5D5-52D0-B4E3-E739-3967386EBE29}"/>
              </a:ext>
            </a:extLst>
          </p:cNvPr>
          <p:cNvSpPr txBox="1"/>
          <p:nvPr/>
        </p:nvSpPr>
        <p:spPr>
          <a:xfrm>
            <a:off x="3095455" y="4236149"/>
            <a:ext cx="82678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/>
              <a:t>Dane</a:t>
            </a:r>
            <a:endParaRPr lang="en-US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90B8DE9-5A9E-96A6-2A51-64ABD44A0F0F}"/>
              </a:ext>
            </a:extLst>
          </p:cNvPr>
          <p:cNvSpPr txBox="1"/>
          <p:nvPr/>
        </p:nvSpPr>
        <p:spPr>
          <a:xfrm>
            <a:off x="4363723" y="5655354"/>
            <a:ext cx="2476526" cy="25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pl-PL" dirty="0"/>
              <a:t>Źródło: </a:t>
            </a:r>
            <a:r>
              <a:rPr lang="pl-PL" dirty="0" err="1"/>
              <a:t>Fayyad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. (1996)</a:t>
            </a:r>
          </a:p>
        </p:txBody>
      </p:sp>
    </p:spTree>
    <p:extLst>
      <p:ext uri="{BB962C8B-B14F-4D97-AF65-F5344CB8AC3E}">
        <p14:creationId xmlns:p14="http://schemas.microsoft.com/office/powerpoint/2010/main" val="946765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Ilościowe podejście do eksploracji danych na potrzeby odkrywania wiedzy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l-PL" sz="1800" dirty="0"/>
              <a:t>Model CRISP-DM jest powszechnie używany do opisywania etapów procesu odkrywania wiedzy w bazach danych (KDD), służąc jako wiodący model przemysłowy.
Techniki eksploracji danych powszechnie stosowane w łańcuchach dostaw obejmują drzewa decyzyjne, regresję, reguły asocjacji, algorytmy genetyczne i algorytmy grupowania, z których każdy ma określone zastosowania, takie jak prognozowanie, identyfikacja usterek i optymalizacja produkcji.
Wiedza uzyskana w wyniku eksploracji danych jest często przechowywana i prezentowana za pomocą systemów eksperckich (ES), wyrafinowanych systemów wiedzy zaprojektowanych w celu naśladowania ludzkiej wiedzy specjalistycznej w różnych dziedzinach.
Systemy eksperckie (ES) naśladują ludzkie myślenie w celu wyciągania wniosków, wspierania decydentów, a nawet zastępowania ich w określonych kontekstach, co czyni je szeroko stosowaną i odnoszącą sukcesy komercyjne technologią sztucznej inteligencji.
ES są uważane za część systemów wspomagania decyzji (DSS), systemów komputerowych łączących modele i dane w celu rozwiązywania częściowo ustrukturyzowanych i nieustrukturyzowanych problemów przy dużym zaangażowaniu użytkowników.
Uczenie maszynowe (ML) jest omawiane jako pomost między wynikami eksploracji danych a narzędziami Business </a:t>
            </a:r>
            <a:r>
              <a:rPr lang="pl-PL" sz="1800" dirty="0" err="1"/>
              <a:t>Intelligence</a:t>
            </a:r>
            <a:r>
              <a:rPr lang="pl-PL" sz="1800" dirty="0"/>
              <a:t>, umożliwiający komputerom uczenie się i przedstawianie wiedzy na podstawie danych wejściowych.
Uczenie maszynowe ułatwia prezentację wskaźników sprawozdawczości kierowniczej w formacie, który umożliwia menedżerom podejmowanie świadomych decyzji biznesowych, zwiększając użyteczność wglądu w eksplorację danych.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49226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</a:t>
            </a:r>
            <a:r>
              <a:rPr lang="pl-PL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Co to jest eksploracja danych? 
Odkrywanie wiedzy w logistyce i zarządzaniu łańcuchem dostaw
Podejście delfickie do tworzenia wiedzy
Ilościowe podejście do eksploracji danych na potrzeby odkrywania wiedzy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jest eksploracja danych?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sz="2400" dirty="0"/>
              <a:t>Eksploracja danych jest niezbędna we współczesnych firmach do wydobywania cennych informacji z ogromnych zbiorów danych, wpływając na decyzje operacyjne, taktyczne i strategiczne.
Ilość danych na świecie szybko rośnie, a znaczna ich część istnieje w formatach nieustrukturyzowanych i jest podatna na błędy.
Pomimo wyzwań, Data </a:t>
            </a:r>
            <a:r>
              <a:rPr lang="pl-PL" sz="2400" dirty="0" err="1"/>
              <a:t>Mining</a:t>
            </a:r>
            <a:r>
              <a:rPr lang="pl-PL" sz="2400" dirty="0"/>
              <a:t> służy zwiększaniu przychodów i obniżaniu kosztów poprzez wydobywanie przydatnej wiedzy i spostrzeżeń biznesowych.
Obejmuje iteracyjny i interaktywny proces mający na celu odkrywanie ważnej, nowatorskiej i użytecznej wiedzy w ogromnych bazach danych.
Eksploracja danych obejmuje różne techniki analityczne, w tym statystykę, sztuczną inteligencję i uczenie maszynowe, w celu odkrycia ukrytych wzorców </a:t>
            </a:r>
            <a:br>
              <a:rPr lang="pl-PL" sz="2400" dirty="0"/>
            </a:br>
            <a:r>
              <a:rPr lang="pl-PL" sz="2400" dirty="0"/>
              <a:t>w zestawach danych.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jest eksploracja danych?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/>
              <a:t>Jest to kluczowy składnik procesu Knowledge Discovery in Databases (KDD), współpracujący z analityką biznesową (BA) w celu wspierania procesu podejmowania decyzji.
Eksploracja danych wykorzystuje algorytmy do identyfikowania trendów, reguł i innych cennych informacji, wyodrębnionych z różnych źródeł danych przechowywanych w różnych formatach.
Proces KDD obejmuje zrozumienie biznesu, zrozumienie danych, przygotowanie, modelowanie i ocenę danych.
Ostatecznie eksploracja danych zapewnia organizacjom praktyczną wiedzę, wykorzystując postępy w technologiach przechowywania danych, sztucznej inteligencji i RPA (Robot </a:t>
            </a:r>
            <a:r>
              <a:rPr lang="pl-PL" sz="2400" dirty="0" err="1"/>
              <a:t>Process</a:t>
            </a:r>
            <a:r>
              <a:rPr lang="pl-PL" sz="2400" dirty="0"/>
              <a:t> Automation).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1244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jest eksploracja danych?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38" y="1606378"/>
            <a:ext cx="4205939" cy="38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946824" y="5688556"/>
            <a:ext cx="816137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pl-PL" sz="1200" dirty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Rysunek. Międzybranżowy standardowy proces eksploracji danych (CRISP-DM)</a:t>
            </a:r>
            <a:endParaRPr lang="en-GB" sz="1200" dirty="0">
              <a:solidFill>
                <a:srgbClr val="7F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6B150CC-28AD-B50D-4008-65721BDB0A4D}"/>
              </a:ext>
            </a:extLst>
          </p:cNvPr>
          <p:cNvSpPr txBox="1"/>
          <p:nvPr/>
        </p:nvSpPr>
        <p:spPr>
          <a:xfrm>
            <a:off x="5412643" y="4001294"/>
            <a:ext cx="6833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Dane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16378EF-B72B-360B-4D6E-E23CD5AAA760}"/>
              </a:ext>
            </a:extLst>
          </p:cNvPr>
          <p:cNvSpPr txBox="1"/>
          <p:nvPr/>
        </p:nvSpPr>
        <p:spPr>
          <a:xfrm>
            <a:off x="5412642" y="4649477"/>
            <a:ext cx="6833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Ewaluacja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3BBE4A4-059A-1208-F034-AAE15F620B95}"/>
              </a:ext>
            </a:extLst>
          </p:cNvPr>
          <p:cNvSpPr txBox="1"/>
          <p:nvPr/>
        </p:nvSpPr>
        <p:spPr>
          <a:xfrm>
            <a:off x="6443376" y="3640913"/>
            <a:ext cx="6833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Modelowanie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1372277-AC0D-FF58-E749-D8D3FFD63F4A}"/>
              </a:ext>
            </a:extLst>
          </p:cNvPr>
          <p:cNvSpPr txBox="1"/>
          <p:nvPr/>
        </p:nvSpPr>
        <p:spPr>
          <a:xfrm>
            <a:off x="4748369" y="2289142"/>
            <a:ext cx="6833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Zrozumienie biznesu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1A1C8E1-7EA1-9A38-515D-5A89EB83C4D6}"/>
              </a:ext>
            </a:extLst>
          </p:cNvPr>
          <p:cNvSpPr txBox="1"/>
          <p:nvPr/>
        </p:nvSpPr>
        <p:spPr>
          <a:xfrm>
            <a:off x="6170345" y="2298107"/>
            <a:ext cx="6833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Zrozumienie danych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C08F65F-BBD0-E64C-B99E-9622FFC087AA}"/>
              </a:ext>
            </a:extLst>
          </p:cNvPr>
          <p:cNvSpPr txBox="1"/>
          <p:nvPr/>
        </p:nvSpPr>
        <p:spPr>
          <a:xfrm>
            <a:off x="6403291" y="2940089"/>
            <a:ext cx="76352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Przygotowanie danych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DC2989C-A448-3289-C2A7-13B061F4C842}"/>
              </a:ext>
            </a:extLst>
          </p:cNvPr>
          <p:cNvSpPr txBox="1"/>
          <p:nvPr/>
        </p:nvSpPr>
        <p:spPr>
          <a:xfrm>
            <a:off x="4161346" y="3383691"/>
            <a:ext cx="7635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Zastosowanie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5284AE1-A0C5-0F0B-E8E7-477E3651FC7D}"/>
              </a:ext>
            </a:extLst>
          </p:cNvPr>
          <p:cNvSpPr txBox="1"/>
          <p:nvPr/>
        </p:nvSpPr>
        <p:spPr>
          <a:xfrm>
            <a:off x="4543110" y="5947088"/>
            <a:ext cx="609600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</a:t>
            </a:r>
            <a:r>
              <a:rPr lang="pl-PL" dirty="0" err="1"/>
              <a:t>Rahman</a:t>
            </a:r>
            <a:r>
              <a:rPr lang="pl-PL" dirty="0"/>
              <a:t> i in. (2016).</a:t>
            </a:r>
          </a:p>
        </p:txBody>
      </p:sp>
    </p:spTree>
    <p:extLst>
      <p:ext uri="{BB962C8B-B14F-4D97-AF65-F5344CB8AC3E}">
        <p14:creationId xmlns:p14="http://schemas.microsoft.com/office/powerpoint/2010/main" val="211003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Odkrywanie wiedzy w logistyce i zarządzaniu łańcuchem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W łańcuchu dostaw i logistyce Data </a:t>
            </a:r>
            <a:r>
              <a:rPr lang="pl-PL" sz="1800" dirty="0" err="1"/>
              <a:t>Mining</a:t>
            </a:r>
            <a:r>
              <a:rPr lang="pl-PL" sz="1800" dirty="0"/>
              <a:t> różni się różnorodnością źródeł i struktur danych, co stanowi wyzwanie dla projektowania rozwiązań do modelowania.
Odkrywanie i generowanie wiedzy na podstawie danych w tym kontekście zależy w dużym stopniu od źródła wiedzy i można je podzielić na podejścia oceniające i statystyczne.
Podejście statystyczne opiera się na danych ilościowych, obfitujących w łańcuch dostaw i logistykę, ułatwiając eksplorację danych w celu uzyskania przydatnych informacji zwrotnych.
Z drugiej strony, </a:t>
            </a:r>
            <a:r>
              <a:rPr lang="pl-PL" sz="1800" dirty="0" err="1"/>
              <a:t>nieilościowe</a:t>
            </a:r>
            <a:r>
              <a:rPr lang="pl-PL" sz="1800" dirty="0"/>
              <a:t> źródła danych w tej dziedzinie często opierają się na panelach oceniających ekspertów, takich jak metoda delficka, przy podejmowaniu decyzji.
Proces generowania wiedzy na podstawie danych w łańcuchu dostaw i logistyce obejmuje poruszanie się między podejściami ilościowymi i jakościowymi, z których każde ma swój własny zestaw wyzwań i korzyści.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8299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Odkrywanie wiedzy w logistyce i zarządzaniu łańcuchem dostaw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27438" y="5578010"/>
            <a:ext cx="3214919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Rysunek. Zasady ekstrakcji wiedzy z danych.</a:t>
            </a:r>
            <a:endParaRPr lang="en-GB" sz="1200" dirty="0">
              <a:solidFill>
                <a:srgbClr val="7F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:\Users\Logistika\AppData\Local\Microsoft\Windows\INetCache\Content.Word\sl_2-11a_e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32" y="1647507"/>
            <a:ext cx="5753735" cy="35629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0C32D8B-320D-65AF-05E8-66C329C6B46F}"/>
              </a:ext>
            </a:extLst>
          </p:cNvPr>
          <p:cNvSpPr txBox="1"/>
          <p:nvPr/>
        </p:nvSpPr>
        <p:spPr>
          <a:xfrm>
            <a:off x="5787285" y="1702473"/>
            <a:ext cx="10952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Źródła wiedzy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1951759-32F8-A0E6-7464-8BF51AD522C5}"/>
              </a:ext>
            </a:extLst>
          </p:cNvPr>
          <p:cNvSpPr txBox="1"/>
          <p:nvPr/>
        </p:nvSpPr>
        <p:spPr>
          <a:xfrm>
            <a:off x="6882508" y="1924964"/>
            <a:ext cx="10952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Statystyczne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31FA687-3A21-E472-2D0F-FA8B3405FF3A}"/>
              </a:ext>
            </a:extLst>
          </p:cNvPr>
          <p:cNvSpPr txBox="1"/>
          <p:nvPr/>
        </p:nvSpPr>
        <p:spPr>
          <a:xfrm>
            <a:off x="7977731" y="3367444"/>
            <a:ext cx="10952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Wielowariantowe modele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C06DA18-51D6-7A37-F416-13E832B11506}"/>
              </a:ext>
            </a:extLst>
          </p:cNvPr>
          <p:cNvSpPr txBox="1"/>
          <p:nvPr/>
        </p:nvSpPr>
        <p:spPr>
          <a:xfrm>
            <a:off x="6708016" y="4891044"/>
            <a:ext cx="6430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System ekspercki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4E91638-3FFF-6390-E7C9-E5E923C35A98}"/>
              </a:ext>
            </a:extLst>
          </p:cNvPr>
          <p:cNvSpPr txBox="1"/>
          <p:nvPr/>
        </p:nvSpPr>
        <p:spPr>
          <a:xfrm>
            <a:off x="7499346" y="4815036"/>
            <a:ext cx="9567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Modele ekonometryczne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562B768-72CB-7EF1-758B-D6A2BE245432}"/>
              </a:ext>
            </a:extLst>
          </p:cNvPr>
          <p:cNvSpPr txBox="1"/>
          <p:nvPr/>
        </p:nvSpPr>
        <p:spPr>
          <a:xfrm>
            <a:off x="6053715" y="3804578"/>
            <a:ext cx="56236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Analogie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ECA61EB-91D4-B107-4BC0-933128A86BD3}"/>
              </a:ext>
            </a:extLst>
          </p:cNvPr>
          <p:cNvSpPr txBox="1"/>
          <p:nvPr/>
        </p:nvSpPr>
        <p:spPr>
          <a:xfrm>
            <a:off x="4419666" y="3397622"/>
            <a:ext cx="5713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Intencje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AA4BE66-C224-DC43-16B5-F4F7DA8B6CDA}"/>
              </a:ext>
            </a:extLst>
          </p:cNvPr>
          <p:cNvSpPr txBox="1"/>
          <p:nvPr/>
        </p:nvSpPr>
        <p:spPr>
          <a:xfrm>
            <a:off x="5085011" y="2365157"/>
            <a:ext cx="40646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Inne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E61929C-A784-6EF6-8404-CF881A6DA14E}"/>
              </a:ext>
            </a:extLst>
          </p:cNvPr>
          <p:cNvSpPr txBox="1"/>
          <p:nvPr/>
        </p:nvSpPr>
        <p:spPr>
          <a:xfrm>
            <a:off x="4664263" y="1816616"/>
            <a:ext cx="10952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Przechwytujące / Oceniające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D54A6D8-97A2-77A2-534A-F9FFF9E75309}"/>
              </a:ext>
            </a:extLst>
          </p:cNvPr>
          <p:cNvSpPr txBox="1"/>
          <p:nvPr/>
        </p:nvSpPr>
        <p:spPr>
          <a:xfrm>
            <a:off x="4087907" y="2365157"/>
            <a:ext cx="75905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Samodzielne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59E10CB-1034-B467-3D00-02A46248BB80}"/>
              </a:ext>
            </a:extLst>
          </p:cNvPr>
          <p:cNvSpPr txBox="1"/>
          <p:nvPr/>
        </p:nvSpPr>
        <p:spPr>
          <a:xfrm>
            <a:off x="3678991" y="3428999"/>
            <a:ext cx="5713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Rola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3807EA2-BCA2-54E4-4CD2-130B3BE0358F}"/>
              </a:ext>
            </a:extLst>
          </p:cNvPr>
          <p:cNvSpPr txBox="1"/>
          <p:nvPr/>
        </p:nvSpPr>
        <p:spPr>
          <a:xfrm>
            <a:off x="4419666" y="2774746"/>
            <a:ext cx="5713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Rola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BC724E4-A7E5-397A-39D3-DDE85CB669B8}"/>
              </a:ext>
            </a:extLst>
          </p:cNvPr>
          <p:cNvSpPr txBox="1"/>
          <p:nvPr/>
        </p:nvSpPr>
        <p:spPr>
          <a:xfrm>
            <a:off x="3802244" y="2777843"/>
            <a:ext cx="5713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Brak roli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0B74DD5-6A3D-2AB8-86A2-340C2FD1760E}"/>
              </a:ext>
            </a:extLst>
          </p:cNvPr>
          <p:cNvSpPr txBox="1"/>
          <p:nvPr/>
        </p:nvSpPr>
        <p:spPr>
          <a:xfrm>
            <a:off x="7708160" y="2365157"/>
            <a:ext cx="10952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Wielowariantowe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50CB678-A19F-03A0-F76F-F83133DC6A0C}"/>
              </a:ext>
            </a:extLst>
          </p:cNvPr>
          <p:cNvSpPr txBox="1"/>
          <p:nvPr/>
        </p:nvSpPr>
        <p:spPr>
          <a:xfrm>
            <a:off x="6481232" y="2398665"/>
            <a:ext cx="10952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Jednowariantowe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11B51CD-91E3-0538-C7B3-367838BBA681}"/>
              </a:ext>
            </a:extLst>
          </p:cNvPr>
          <p:cNvSpPr txBox="1"/>
          <p:nvPr/>
        </p:nvSpPr>
        <p:spPr>
          <a:xfrm>
            <a:off x="5268007" y="3366825"/>
            <a:ext cx="6608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Opinie ekspertów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E2ED19C-F5D9-D14C-2A6E-2E2AE58F390B}"/>
              </a:ext>
            </a:extLst>
          </p:cNvPr>
          <p:cNvSpPr txBox="1"/>
          <p:nvPr/>
        </p:nvSpPr>
        <p:spPr>
          <a:xfrm>
            <a:off x="6593670" y="3305889"/>
            <a:ext cx="7573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Modele ekstrapolacji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46991B0-5604-6B34-0AD0-56C06721F7FF}"/>
              </a:ext>
            </a:extLst>
          </p:cNvPr>
          <p:cNvSpPr txBox="1"/>
          <p:nvPr/>
        </p:nvSpPr>
        <p:spPr>
          <a:xfrm>
            <a:off x="4250316" y="4192816"/>
            <a:ext cx="7573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Połączona analiza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2AB072F-6B61-49A2-40F9-EBBC99615A6E}"/>
              </a:ext>
            </a:extLst>
          </p:cNvPr>
          <p:cNvSpPr txBox="1"/>
          <p:nvPr/>
        </p:nvSpPr>
        <p:spPr>
          <a:xfrm>
            <a:off x="4868495" y="4191640"/>
            <a:ext cx="9403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Przechwytywanie wiedzy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BE9B7894-8EE1-41F9-C324-811FBA2CFF83}"/>
              </a:ext>
            </a:extLst>
          </p:cNvPr>
          <p:cNvSpPr txBox="1"/>
          <p:nvPr/>
        </p:nvSpPr>
        <p:spPr>
          <a:xfrm>
            <a:off x="6535626" y="4158385"/>
            <a:ext cx="10757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Prognozowanie oparte na regułach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96702711-8747-A600-EFCD-55D7C9FAE0C2}"/>
              </a:ext>
            </a:extLst>
          </p:cNvPr>
          <p:cNvSpPr/>
          <p:nvPr/>
        </p:nvSpPr>
        <p:spPr>
          <a:xfrm>
            <a:off x="2740991" y="2586324"/>
            <a:ext cx="861540" cy="3120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EC577F8E-31B6-9F49-C413-29EDD3D20BED}"/>
              </a:ext>
            </a:extLst>
          </p:cNvPr>
          <p:cNvSpPr txBox="1"/>
          <p:nvPr/>
        </p:nvSpPr>
        <p:spPr>
          <a:xfrm>
            <a:off x="5185582" y="5843269"/>
            <a:ext cx="2476526" cy="25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pl-PL" dirty="0"/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Podejście Delphi do osądzającego tworzenia wiedzy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1800" dirty="0"/>
              <a:t>Cenne spostrzeżenia doświadczonych profesjonalistów w dziedzinie łańcucha dostaw i logistyki często pozostają nierozpoznane.
Te spostrzeżenia powinny być udostępniane mniej doświadczonym profesjonalistom w tej dziedzinie.
Metoda delficka jest jednym z podejść do gromadzenia i rozpowszechniania wiedzy eksperckiej.
Nazwana na cześć wyroczni delfickiej w starożytnej Grecji, metoda delficka ewoluowała w latach pięćdziesiątych XX wieku, aby osiągnąć konsensus wśród ekspertów.
"Projekt Delphi", finansowany przez Siły Powietrzne Stanów Zjednoczonych, był pierwszym projektem, w którym wykorzystano tę metodę do prognozowania rozwoju technologicznego.
Od tego czasu metoda delficka ewoluowała i znalazła zastosowanie w różnych dyscyplinach naukowych.
Ma ona na celu osiągnięcie wiarygodnego konsensusu ekspertów, często służącego jako substytut dowodów empirycznych.
Technika delficka to proces iteracyjny, w którym eksperci anonimowo wydają osądy na temat danej kwestii.
Gromadzi konsensus i różnice zdań wraz z uzasadnieniami ekspertów.
Według </a:t>
            </a:r>
            <a:r>
              <a:rPr lang="pl-PL" sz="1800" dirty="0" err="1"/>
              <a:t>Paivarinta</a:t>
            </a:r>
            <a:r>
              <a:rPr lang="pl-PL" sz="1800" dirty="0"/>
              <a:t> i in. (2011) metoda delficka jest szeroko stosowana w badaniach nad systemami informatycznymi.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Podejście Delphi do osądzającego tworzenia wiedzy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sz="1800" dirty="0"/>
              <a:t>Jest stosowana w różnych aspektach, takich jak wybór projektów, ustalanie priorytetów </a:t>
            </a:r>
            <a:r>
              <a:rPr lang="pl-PL" sz="1800" dirty="0" err="1"/>
              <a:t>ryzyk</a:t>
            </a:r>
            <a:r>
              <a:rPr lang="pl-PL" sz="1800" dirty="0"/>
              <a:t> związanych z projektami rozwoju oprogramowania i definiowanie wymagań projektu.
Metoda delficka jest standardową praktyką ilościowego określania wyników.
Jest ona wykorzystywana w różnych dyscyplinach do prognozowania trendów, ustalania priorytetów obszarów badawczych i oceny potencjalnych skutków różnych wyborów politycznych.
W łańcuchu dostaw i logistyce metoda Delphi jest zalecana do identyfikacji ryzyka dostaw, oceny procesów logistycznych i podejmowania decyzji strategicznych.
Cztery kluczowe cechy metody delfickiej obejmują iteracyjne i wieloetapowe procesy, anonimowe informacje zwrotne od uczestników oraz statystyczne określenie reakcji grupy.
Typowy proces delficki polega na przedstawieniu serii pytań w wielu rundach.
</a:t>
            </a:r>
            <a:r>
              <a:rPr lang="pl-PL" sz="1800" dirty="0" err="1"/>
              <a:t>Paneliści</a:t>
            </a:r>
            <a:r>
              <a:rPr lang="pl-PL" sz="1800" dirty="0"/>
              <a:t> odpowiadają anonimowo, a po każdej rundzie następuje informacja zwrotna na temat zagregowanych odpowiedzi.
</a:t>
            </a:r>
            <a:r>
              <a:rPr lang="pl-PL" sz="1800" dirty="0" err="1"/>
              <a:t>Paneliści</a:t>
            </a:r>
            <a:r>
              <a:rPr lang="pl-PL" sz="1800" dirty="0"/>
              <a:t> mogą dostosowywać swoje odpowiedzi na podstawie informacji zwrotnych w kolejnych rundach.
Proces iteracyjny trwa do momentu osiągnięcia konsensusu lub zakończenia z góry określonej liczby rund.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069412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318980-AC96-4111-A218-77319B218E64}"/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1514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Motyw pakietu Office</vt:lpstr>
      <vt:lpstr>Business Intelligence</vt:lpstr>
      <vt:lpstr>Agenda</vt:lpstr>
      <vt:lpstr>Co to jest eksploracja danych?</vt:lpstr>
      <vt:lpstr>Co to jest eksploracja danych?</vt:lpstr>
      <vt:lpstr>Co to jest eksploracja danych?</vt:lpstr>
      <vt:lpstr>Odkrywanie wiedzy w logistyce i zarządzaniu łańcuchem dostaw</vt:lpstr>
      <vt:lpstr>Odkrywanie wiedzy w logistyce i zarządzaniu łańcuchem dostaw</vt:lpstr>
      <vt:lpstr>Podejście Delphi do osądzającego tworzenia wiedzy</vt:lpstr>
      <vt:lpstr>Podejście Delphi do osądzającego tworzenia wiedzy</vt:lpstr>
      <vt:lpstr>Kroki do przeprowadzenia metody delfickiej</vt:lpstr>
      <vt:lpstr>Kroki do przeprowadzenia metody delfickiej</vt:lpstr>
      <vt:lpstr>Ilościowe podejście do eksploracji danych na potrzeby odkrywania wiedzy</vt:lpstr>
      <vt:lpstr>Ilościowe podejście do eksploracji danych na potrzeby odkrywania wiedzy</vt:lpstr>
      <vt:lpstr>Ilościowe podejście do eksploracji danych na potrzeby odkrywania wiedzy</vt:lpstr>
      <vt:lpstr>Ilościowe podejście do eksploracji danych na potrzeby odkrywania wiedzy</vt:lpstr>
      <vt:lpstr>Autorzy:  Dario Šebalj Dejan Mirčetić Michał Adamczak 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57</cp:revision>
  <dcterms:created xsi:type="dcterms:W3CDTF">2023-07-06T12:09:08Z</dcterms:created>
  <dcterms:modified xsi:type="dcterms:W3CDTF">2025-10-16T07:03:22Z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