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4" r:id="rId6"/>
    <p:sldId id="262" r:id="rId7"/>
    <p:sldId id="294" r:id="rId8"/>
    <p:sldId id="295" r:id="rId9"/>
    <p:sldId id="281" r:id="rId10"/>
    <p:sldId id="296" r:id="rId11"/>
    <p:sldId id="297" r:id="rId12"/>
    <p:sldId id="298" r:id="rId13"/>
    <p:sldId id="301" r:id="rId14"/>
    <p:sldId id="302" r:id="rId15"/>
    <p:sldId id="299" r:id="rId16"/>
    <p:sldId id="300" r:id="rId17"/>
    <p:sldId id="303" r:id="rId18"/>
    <p:sldId id="266" r:id="rId19"/>
    <p:sldId id="290" r:id="rId20"/>
    <p:sldId id="263" r:id="rId21"/>
  </p:sldIdLst>
  <p:sldSz cx="12192000" cy="6858000"/>
  <p:notesSz cx="6858000" cy="9144000"/>
  <p:defaultTextStyle>
    <a:defPPr>
      <a:defRPr lang="h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065AB"/>
    <a:srgbClr val="7F7F7F"/>
    <a:srgbClr val="AEAEAE"/>
    <a:srgbClr val="292928"/>
    <a:srgbClr val="015BA6"/>
    <a:srgbClr val="F24D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39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lena franjković" userId="db421b58-4577-4f18-b93d-16e533ccff6a" providerId="ADAL" clId="{C1CBAAA2-CC68-46AA-9E3F-C7521A91940E}"/>
    <pc:docChg chg="custSel modSld">
      <pc:chgData name="jelena franjković" userId="db421b58-4577-4f18-b93d-16e533ccff6a" providerId="ADAL" clId="{C1CBAAA2-CC68-46AA-9E3F-C7521A91940E}" dt="2025-10-27T06:51:21.397" v="16"/>
      <pc:docMkLst>
        <pc:docMk/>
      </pc:docMkLst>
      <pc:sldChg chg="addSp delSp">
        <pc:chgData name="jelena franjković" userId="db421b58-4577-4f18-b93d-16e533ccff6a" providerId="ADAL" clId="{C1CBAAA2-CC68-46AA-9E3F-C7521A91940E}" dt="2025-10-27T06:50:37.532" v="1"/>
        <pc:sldMkLst>
          <pc:docMk/>
          <pc:sldMk cId="2920479427" sldId="256"/>
        </pc:sldMkLst>
        <pc:spChg chg="add">
          <ac:chgData name="jelena franjković" userId="db421b58-4577-4f18-b93d-16e533ccff6a" providerId="ADAL" clId="{C1CBAAA2-CC68-46AA-9E3F-C7521A91940E}" dt="2025-10-27T06:50:37.532" v="1"/>
          <ac:spMkLst>
            <pc:docMk/>
            <pc:sldMk cId="2920479427" sldId="256"/>
            <ac:spMk id="17" creationId="{5FD703A3-5DA3-440F-9842-2DA1F8542D2D}"/>
          </ac:spMkLst>
        </pc:spChg>
        <pc:picChg chg="del">
          <ac:chgData name="jelena franjković" userId="db421b58-4577-4f18-b93d-16e533ccff6a" providerId="ADAL" clId="{C1CBAAA2-CC68-46AA-9E3F-C7521A91940E}" dt="2025-10-27T06:50:35.422" v="0" actId="478"/>
          <ac:picMkLst>
            <pc:docMk/>
            <pc:sldMk cId="2920479427" sldId="256"/>
            <ac:picMk id="15" creationId="{D7224C4C-24EB-12AA-C4A4-857DC41FB544}"/>
          </ac:picMkLst>
        </pc:picChg>
      </pc:sldChg>
      <pc:sldChg chg="addSp">
        <pc:chgData name="jelena franjković" userId="db421b58-4577-4f18-b93d-16e533ccff6a" providerId="ADAL" clId="{C1CBAAA2-CC68-46AA-9E3F-C7521A91940E}" dt="2025-10-27T06:50:52.010" v="3"/>
        <pc:sldMkLst>
          <pc:docMk/>
          <pc:sldMk cId="1952772968" sldId="262"/>
        </pc:sldMkLst>
        <pc:spChg chg="add">
          <ac:chgData name="jelena franjković" userId="db421b58-4577-4f18-b93d-16e533ccff6a" providerId="ADAL" clId="{C1CBAAA2-CC68-46AA-9E3F-C7521A91940E}" dt="2025-10-27T06:50:52.010" v="3"/>
          <ac:spMkLst>
            <pc:docMk/>
            <pc:sldMk cId="1952772968" sldId="262"/>
            <ac:spMk id="6" creationId="{CD8824CE-DD61-4AFA-AEF0-94517C18F8BE}"/>
          </ac:spMkLst>
        </pc:spChg>
      </pc:sldChg>
      <pc:sldChg chg="addSp">
        <pc:chgData name="jelena franjković" userId="db421b58-4577-4f18-b93d-16e533ccff6a" providerId="ADAL" clId="{C1CBAAA2-CC68-46AA-9E3F-C7521A91940E}" dt="2025-10-27T06:51:21.397" v="16"/>
        <pc:sldMkLst>
          <pc:docMk/>
          <pc:sldMk cId="4020019421" sldId="263"/>
        </pc:sldMkLst>
        <pc:spChg chg="add">
          <ac:chgData name="jelena franjković" userId="db421b58-4577-4f18-b93d-16e533ccff6a" providerId="ADAL" clId="{C1CBAAA2-CC68-46AA-9E3F-C7521A91940E}" dt="2025-10-27T06:51:21.397" v="16"/>
          <ac:spMkLst>
            <pc:docMk/>
            <pc:sldMk cId="4020019421" sldId="263"/>
            <ac:spMk id="4" creationId="{28EE0881-E81B-4292-91C1-428AD6C5C91B}"/>
          </ac:spMkLst>
        </pc:spChg>
      </pc:sldChg>
      <pc:sldChg chg="addSp">
        <pc:chgData name="jelena franjković" userId="db421b58-4577-4f18-b93d-16e533ccff6a" providerId="ADAL" clId="{C1CBAAA2-CC68-46AA-9E3F-C7521A91940E}" dt="2025-10-27T06:50:49.562" v="2"/>
        <pc:sldMkLst>
          <pc:docMk/>
          <pc:sldMk cId="1254930911" sldId="264"/>
        </pc:sldMkLst>
        <pc:spChg chg="add">
          <ac:chgData name="jelena franjković" userId="db421b58-4577-4f18-b93d-16e533ccff6a" providerId="ADAL" clId="{C1CBAAA2-CC68-46AA-9E3F-C7521A91940E}" dt="2025-10-27T06:50:49.562" v="2"/>
          <ac:spMkLst>
            <pc:docMk/>
            <pc:sldMk cId="1254930911" sldId="264"/>
            <ac:spMk id="4" creationId="{063C15B4-13D6-4879-8498-E868B82FDA64}"/>
          </ac:spMkLst>
        </pc:spChg>
      </pc:sldChg>
      <pc:sldChg chg="addSp">
        <pc:chgData name="jelena franjković" userId="db421b58-4577-4f18-b93d-16e533ccff6a" providerId="ADAL" clId="{C1CBAAA2-CC68-46AA-9E3F-C7521A91940E}" dt="2025-10-27T06:51:19.280" v="15"/>
        <pc:sldMkLst>
          <pc:docMk/>
          <pc:sldMk cId="3298298427" sldId="266"/>
        </pc:sldMkLst>
        <pc:spChg chg="add">
          <ac:chgData name="jelena franjković" userId="db421b58-4577-4f18-b93d-16e533ccff6a" providerId="ADAL" clId="{C1CBAAA2-CC68-46AA-9E3F-C7521A91940E}" dt="2025-10-27T06:51:19.280" v="15"/>
          <ac:spMkLst>
            <pc:docMk/>
            <pc:sldMk cId="3298298427" sldId="266"/>
            <ac:spMk id="4" creationId="{3FDB9757-258F-4E56-9EC9-C73BBB3E2381}"/>
          </ac:spMkLst>
        </pc:spChg>
      </pc:sldChg>
      <pc:sldChg chg="addSp">
        <pc:chgData name="jelena franjković" userId="db421b58-4577-4f18-b93d-16e533ccff6a" providerId="ADAL" clId="{C1CBAAA2-CC68-46AA-9E3F-C7521A91940E}" dt="2025-10-27T06:50:58.835" v="6"/>
        <pc:sldMkLst>
          <pc:docMk/>
          <pc:sldMk cId="1021420716" sldId="281"/>
        </pc:sldMkLst>
        <pc:spChg chg="add">
          <ac:chgData name="jelena franjković" userId="db421b58-4577-4f18-b93d-16e533ccff6a" providerId="ADAL" clId="{C1CBAAA2-CC68-46AA-9E3F-C7521A91940E}" dt="2025-10-27T06:50:58.835" v="6"/>
          <ac:spMkLst>
            <pc:docMk/>
            <pc:sldMk cId="1021420716" sldId="281"/>
            <ac:spMk id="7" creationId="{F4A6797C-6D49-4332-85EE-7966AABE4ED3}"/>
          </ac:spMkLst>
        </pc:spChg>
      </pc:sldChg>
      <pc:sldChg chg="addSp">
        <pc:chgData name="jelena franjković" userId="db421b58-4577-4f18-b93d-16e533ccff6a" providerId="ADAL" clId="{C1CBAAA2-CC68-46AA-9E3F-C7521A91940E}" dt="2025-10-27T06:50:54.331" v="4"/>
        <pc:sldMkLst>
          <pc:docMk/>
          <pc:sldMk cId="3739626067" sldId="294"/>
        </pc:sldMkLst>
        <pc:spChg chg="add">
          <ac:chgData name="jelena franjković" userId="db421b58-4577-4f18-b93d-16e533ccff6a" providerId="ADAL" clId="{C1CBAAA2-CC68-46AA-9E3F-C7521A91940E}" dt="2025-10-27T06:50:54.331" v="4"/>
          <ac:spMkLst>
            <pc:docMk/>
            <pc:sldMk cId="3739626067" sldId="294"/>
            <ac:spMk id="6" creationId="{32D0E0BE-7B88-4704-AA45-6CA2FB534A8A}"/>
          </ac:spMkLst>
        </pc:spChg>
      </pc:sldChg>
      <pc:sldChg chg="addSp">
        <pc:chgData name="jelena franjković" userId="db421b58-4577-4f18-b93d-16e533ccff6a" providerId="ADAL" clId="{C1CBAAA2-CC68-46AA-9E3F-C7521A91940E}" dt="2025-10-27T06:50:56.446" v="5"/>
        <pc:sldMkLst>
          <pc:docMk/>
          <pc:sldMk cId="2734370229" sldId="295"/>
        </pc:sldMkLst>
        <pc:spChg chg="add">
          <ac:chgData name="jelena franjković" userId="db421b58-4577-4f18-b93d-16e533ccff6a" providerId="ADAL" clId="{C1CBAAA2-CC68-46AA-9E3F-C7521A91940E}" dt="2025-10-27T06:50:56.446" v="5"/>
          <ac:spMkLst>
            <pc:docMk/>
            <pc:sldMk cId="2734370229" sldId="295"/>
            <ac:spMk id="6" creationId="{F4D7534D-EBA8-4953-8827-B23C09FD785D}"/>
          </ac:spMkLst>
        </pc:spChg>
      </pc:sldChg>
      <pc:sldChg chg="addSp">
        <pc:chgData name="jelena franjković" userId="db421b58-4577-4f18-b93d-16e533ccff6a" providerId="ADAL" clId="{C1CBAAA2-CC68-46AA-9E3F-C7521A91940E}" dt="2025-10-27T06:51:01.120" v="7"/>
        <pc:sldMkLst>
          <pc:docMk/>
          <pc:sldMk cId="53975263" sldId="296"/>
        </pc:sldMkLst>
        <pc:spChg chg="add">
          <ac:chgData name="jelena franjković" userId="db421b58-4577-4f18-b93d-16e533ccff6a" providerId="ADAL" clId="{C1CBAAA2-CC68-46AA-9E3F-C7521A91940E}" dt="2025-10-27T06:51:01.120" v="7"/>
          <ac:spMkLst>
            <pc:docMk/>
            <pc:sldMk cId="53975263" sldId="296"/>
            <ac:spMk id="6" creationId="{19EED9B8-3D01-49B0-97C4-B153842E9765}"/>
          </ac:spMkLst>
        </pc:spChg>
      </pc:sldChg>
      <pc:sldChg chg="addSp">
        <pc:chgData name="jelena franjković" userId="db421b58-4577-4f18-b93d-16e533ccff6a" providerId="ADAL" clId="{C1CBAAA2-CC68-46AA-9E3F-C7521A91940E}" dt="2025-10-27T06:51:03.332" v="8"/>
        <pc:sldMkLst>
          <pc:docMk/>
          <pc:sldMk cId="99929863" sldId="297"/>
        </pc:sldMkLst>
        <pc:spChg chg="add">
          <ac:chgData name="jelena franjković" userId="db421b58-4577-4f18-b93d-16e533ccff6a" providerId="ADAL" clId="{C1CBAAA2-CC68-46AA-9E3F-C7521A91940E}" dt="2025-10-27T06:51:03.332" v="8"/>
          <ac:spMkLst>
            <pc:docMk/>
            <pc:sldMk cId="99929863" sldId="297"/>
            <ac:spMk id="6" creationId="{1DD3B075-B5F5-4013-B93F-75E93BD7A002}"/>
          </ac:spMkLst>
        </pc:spChg>
      </pc:sldChg>
      <pc:sldChg chg="addSp">
        <pc:chgData name="jelena franjković" userId="db421b58-4577-4f18-b93d-16e533ccff6a" providerId="ADAL" clId="{C1CBAAA2-CC68-46AA-9E3F-C7521A91940E}" dt="2025-10-27T06:51:05.602" v="9"/>
        <pc:sldMkLst>
          <pc:docMk/>
          <pc:sldMk cId="119928956" sldId="298"/>
        </pc:sldMkLst>
        <pc:spChg chg="add">
          <ac:chgData name="jelena franjković" userId="db421b58-4577-4f18-b93d-16e533ccff6a" providerId="ADAL" clId="{C1CBAAA2-CC68-46AA-9E3F-C7521A91940E}" dt="2025-10-27T06:51:05.602" v="9"/>
          <ac:spMkLst>
            <pc:docMk/>
            <pc:sldMk cId="119928956" sldId="298"/>
            <ac:spMk id="10" creationId="{EE61682E-DE0D-410D-8B25-4B88CD906905}"/>
          </ac:spMkLst>
        </pc:spChg>
      </pc:sldChg>
      <pc:sldChg chg="addSp">
        <pc:chgData name="jelena franjković" userId="db421b58-4577-4f18-b93d-16e533ccff6a" providerId="ADAL" clId="{C1CBAAA2-CC68-46AA-9E3F-C7521A91940E}" dt="2025-10-27T06:51:12.169" v="12"/>
        <pc:sldMkLst>
          <pc:docMk/>
          <pc:sldMk cId="93253723" sldId="299"/>
        </pc:sldMkLst>
        <pc:spChg chg="add">
          <ac:chgData name="jelena franjković" userId="db421b58-4577-4f18-b93d-16e533ccff6a" providerId="ADAL" clId="{C1CBAAA2-CC68-46AA-9E3F-C7521A91940E}" dt="2025-10-27T06:51:12.169" v="12"/>
          <ac:spMkLst>
            <pc:docMk/>
            <pc:sldMk cId="93253723" sldId="299"/>
            <ac:spMk id="8" creationId="{C7598496-8D0D-4EB7-89A9-EBD8E49ABA95}"/>
          </ac:spMkLst>
        </pc:spChg>
      </pc:sldChg>
      <pc:sldChg chg="addSp">
        <pc:chgData name="jelena franjković" userId="db421b58-4577-4f18-b93d-16e533ccff6a" providerId="ADAL" clId="{C1CBAAA2-CC68-46AA-9E3F-C7521A91940E}" dt="2025-10-27T06:51:14.590" v="13"/>
        <pc:sldMkLst>
          <pc:docMk/>
          <pc:sldMk cId="3534469839" sldId="300"/>
        </pc:sldMkLst>
        <pc:spChg chg="add">
          <ac:chgData name="jelena franjković" userId="db421b58-4577-4f18-b93d-16e533ccff6a" providerId="ADAL" clId="{C1CBAAA2-CC68-46AA-9E3F-C7521A91940E}" dt="2025-10-27T06:51:14.590" v="13"/>
          <ac:spMkLst>
            <pc:docMk/>
            <pc:sldMk cId="3534469839" sldId="300"/>
            <ac:spMk id="8" creationId="{54FB24E6-248D-4CE6-A86B-8547C8D39FCC}"/>
          </ac:spMkLst>
        </pc:spChg>
      </pc:sldChg>
      <pc:sldChg chg="addSp">
        <pc:chgData name="jelena franjković" userId="db421b58-4577-4f18-b93d-16e533ccff6a" providerId="ADAL" clId="{C1CBAAA2-CC68-46AA-9E3F-C7521A91940E}" dt="2025-10-27T06:51:07.780" v="10"/>
        <pc:sldMkLst>
          <pc:docMk/>
          <pc:sldMk cId="3531301968" sldId="301"/>
        </pc:sldMkLst>
        <pc:spChg chg="add">
          <ac:chgData name="jelena franjković" userId="db421b58-4577-4f18-b93d-16e533ccff6a" providerId="ADAL" clId="{C1CBAAA2-CC68-46AA-9E3F-C7521A91940E}" dt="2025-10-27T06:51:07.780" v="10"/>
          <ac:spMkLst>
            <pc:docMk/>
            <pc:sldMk cId="3531301968" sldId="301"/>
            <ac:spMk id="24" creationId="{39B843CA-42A9-4D67-834A-9956B9B8590E}"/>
          </ac:spMkLst>
        </pc:spChg>
      </pc:sldChg>
      <pc:sldChg chg="addSp">
        <pc:chgData name="jelena franjković" userId="db421b58-4577-4f18-b93d-16e533ccff6a" providerId="ADAL" clId="{C1CBAAA2-CC68-46AA-9E3F-C7521A91940E}" dt="2025-10-27T06:51:09.953" v="11"/>
        <pc:sldMkLst>
          <pc:docMk/>
          <pc:sldMk cId="2664226028" sldId="302"/>
        </pc:sldMkLst>
        <pc:spChg chg="add">
          <ac:chgData name="jelena franjković" userId="db421b58-4577-4f18-b93d-16e533ccff6a" providerId="ADAL" clId="{C1CBAAA2-CC68-46AA-9E3F-C7521A91940E}" dt="2025-10-27T06:51:09.953" v="11"/>
          <ac:spMkLst>
            <pc:docMk/>
            <pc:sldMk cId="2664226028" sldId="302"/>
            <ac:spMk id="7" creationId="{422C22AB-5E94-4EA7-95CD-E71F26F2F5F1}"/>
          </ac:spMkLst>
        </pc:spChg>
      </pc:sldChg>
      <pc:sldChg chg="addSp">
        <pc:chgData name="jelena franjković" userId="db421b58-4577-4f18-b93d-16e533ccff6a" providerId="ADAL" clId="{C1CBAAA2-CC68-46AA-9E3F-C7521A91940E}" dt="2025-10-27T06:51:17.294" v="14"/>
        <pc:sldMkLst>
          <pc:docMk/>
          <pc:sldMk cId="420293385" sldId="303"/>
        </pc:sldMkLst>
        <pc:spChg chg="add">
          <ac:chgData name="jelena franjković" userId="db421b58-4577-4f18-b93d-16e533ccff6a" providerId="ADAL" clId="{C1CBAAA2-CC68-46AA-9E3F-C7521A91940E}" dt="2025-10-27T06:51:17.294" v="14"/>
          <ac:spMkLst>
            <pc:docMk/>
            <pc:sldMk cId="420293385" sldId="303"/>
            <ac:spMk id="7" creationId="{9A51D598-E5F8-49F8-9637-351EC857FED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E58A5AF-3F45-5069-5FAB-2D79521587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rgbClr val="015BA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343BB85A-E454-8451-FB5E-F4FFB49387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7F7F7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dirty="0"/>
              <a:t>Kliknij, aby edytować styl wzorca podtytułu</a:t>
            </a:r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0EF36B9-4F40-EC5C-6839-D90FF0327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1399" y="6159042"/>
            <a:ext cx="2743200" cy="365125"/>
          </a:xfrm>
        </p:spPr>
        <p:txBody>
          <a:bodyPr/>
          <a:lstStyle/>
          <a:p>
            <a:fld id="{CC0460F1-09F6-4975-B8E5-8A0710446645}" type="slidenum">
              <a:rPr lang="pl-PL" smtClean="0"/>
              <a:t>‹#›</a:t>
            </a:fld>
            <a:endParaRPr lang="pl-PL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3F0F9927-E26B-6CAA-9B92-9AB85EA58C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9112" y="169232"/>
            <a:ext cx="1098176" cy="1023609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88C548BB-0F84-4B1A-DCFA-9ED5B237D21D}"/>
              </a:ext>
            </a:extLst>
          </p:cNvPr>
          <p:cNvSpPr txBox="1"/>
          <p:nvPr userDrawn="1"/>
        </p:nvSpPr>
        <p:spPr>
          <a:xfrm>
            <a:off x="0" y="1172173"/>
            <a:ext cx="167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chemeClr val="bg1">
                    <a:lumMod val="50000"/>
                  </a:schemeClr>
                </a:solidFill>
              </a:rPr>
              <a:t>BAS4SC</a:t>
            </a:r>
          </a:p>
        </p:txBody>
      </p:sp>
    </p:spTree>
    <p:extLst>
      <p:ext uri="{BB962C8B-B14F-4D97-AF65-F5344CB8AC3E}">
        <p14:creationId xmlns:p14="http://schemas.microsoft.com/office/powerpoint/2010/main" val="2469039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58662E8-C0F6-01F7-3135-55754D954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4672" y="262905"/>
            <a:ext cx="9390352" cy="836261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4A73EC7-14A4-45CC-5E00-8767B1FCAB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201D473C-60C7-F335-6DD1-5CC8ADB7F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7168" y="6352531"/>
            <a:ext cx="2743200" cy="365125"/>
          </a:xfrm>
        </p:spPr>
        <p:txBody>
          <a:bodyPr/>
          <a:lstStyle>
            <a:lvl1pPr algn="l">
              <a:defRPr/>
            </a:lvl1pPr>
          </a:lstStyle>
          <a:p>
            <a:fld id="{CC0460F1-09F6-4975-B8E5-8A0710446645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odtytuł 2">
            <a:extLst>
              <a:ext uri="{FF2B5EF4-FFF2-40B4-BE49-F238E27FC236}">
                <a16:creationId xmlns:a16="http://schemas.microsoft.com/office/drawing/2014/main" id="{5E51F10D-98CF-2694-6381-FBA42C9A040F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5249333" y="4114000"/>
            <a:ext cx="4967366" cy="943069"/>
          </a:xfrm>
        </p:spPr>
        <p:txBody>
          <a:bodyPr>
            <a:normAutofit fontScale="92500"/>
          </a:bodyPr>
          <a:lstStyle/>
          <a:p>
            <a:pPr algn="l"/>
            <a:endParaRPr lang="pl-PL" sz="1000" dirty="0"/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7C3B84C6-E4A9-0972-31AD-1FB1FFB75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9112" y="169232"/>
            <a:ext cx="1098176" cy="1023609"/>
          </a:xfrm>
          <a:prstGeom prst="rect">
            <a:avLst/>
          </a:prstGeom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3A62EFDB-9E47-3314-96E8-A69158CEE9B9}"/>
              </a:ext>
            </a:extLst>
          </p:cNvPr>
          <p:cNvSpPr txBox="1"/>
          <p:nvPr userDrawn="1"/>
        </p:nvSpPr>
        <p:spPr>
          <a:xfrm>
            <a:off x="0" y="1172173"/>
            <a:ext cx="167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chemeClr val="bg1">
                    <a:lumMod val="50000"/>
                  </a:schemeClr>
                </a:solidFill>
              </a:rPr>
              <a:t>BAS4SC</a:t>
            </a:r>
          </a:p>
        </p:txBody>
      </p:sp>
    </p:spTree>
    <p:extLst>
      <p:ext uri="{BB962C8B-B14F-4D97-AF65-F5344CB8AC3E}">
        <p14:creationId xmlns:p14="http://schemas.microsoft.com/office/powerpoint/2010/main" val="4123543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DE4255F-DD1D-AA20-3912-D196BD51C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A1F961F0-8208-CAAD-19DB-E16F6E377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399" y="6356350"/>
            <a:ext cx="2743200" cy="365125"/>
          </a:xfrm>
        </p:spPr>
        <p:txBody>
          <a:bodyPr/>
          <a:lstStyle/>
          <a:p>
            <a:fld id="{CC0460F1-09F6-4975-B8E5-8A0710446645}" type="slidenum">
              <a:rPr lang="pl-PL" smtClean="0"/>
              <a:t>‹#›</a:t>
            </a:fld>
            <a:endParaRPr lang="pl-PL"/>
          </a:p>
        </p:txBody>
      </p:sp>
      <p:sp>
        <p:nvSpPr>
          <p:cNvPr id="7" name="Symbol zastępczy zawartości 2">
            <a:extLst>
              <a:ext uri="{FF2B5EF4-FFF2-40B4-BE49-F238E27FC236}">
                <a16:creationId xmlns:a16="http://schemas.microsoft.com/office/drawing/2014/main" id="{37583371-04E1-2146-3E36-12C9771D5F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712746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DE4255F-DD1D-AA20-3912-D196BD51C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A1F961F0-8208-CAAD-19DB-E16F6E377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399" y="6356350"/>
            <a:ext cx="2743200" cy="365125"/>
          </a:xfrm>
        </p:spPr>
        <p:txBody>
          <a:bodyPr/>
          <a:lstStyle/>
          <a:p>
            <a:fld id="{CC0460F1-09F6-4975-B8E5-8A071044664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00523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Onl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DE4255F-DD1D-AA20-3912-D196BD51C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A1F961F0-8208-CAAD-19DB-E16F6E377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399" y="6356350"/>
            <a:ext cx="2743200" cy="365125"/>
          </a:xfrm>
        </p:spPr>
        <p:txBody>
          <a:bodyPr/>
          <a:lstStyle/>
          <a:p>
            <a:fld id="{CC0460F1-09F6-4975-B8E5-8A071044664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22179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960E9BA3-BDB4-BCD5-B127-3BFFA4E30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8666" y="365126"/>
            <a:ext cx="9745133" cy="11165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0A06F91-E7B2-48F4-EA7A-6A09E7BE93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64076C3-5CF8-AC0A-9E17-2F51A1E9DE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460F1-09F6-4975-B8E5-8A0710446645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3B821523-8AB1-0531-2AF3-4D0D0548DC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9112" y="169232"/>
            <a:ext cx="1098176" cy="1023609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DA14F0DB-9ADC-C937-0F1A-1E8A90B74801}"/>
              </a:ext>
            </a:extLst>
          </p:cNvPr>
          <p:cNvSpPr txBox="1"/>
          <p:nvPr userDrawn="1"/>
        </p:nvSpPr>
        <p:spPr>
          <a:xfrm>
            <a:off x="0" y="1172173"/>
            <a:ext cx="167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chemeClr val="bg1">
                    <a:lumMod val="50000"/>
                  </a:schemeClr>
                </a:solidFill>
              </a:rPr>
              <a:t>BAS4SC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852D5100-0245-C5D2-9C08-70C8FF7B5272}"/>
              </a:ext>
            </a:extLst>
          </p:cNvPr>
          <p:cNvSpPr txBox="1"/>
          <p:nvPr userDrawn="1"/>
        </p:nvSpPr>
        <p:spPr>
          <a:xfrm>
            <a:off x="7359162" y="6200486"/>
            <a:ext cx="39946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Suf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inancirano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sredstvima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Europske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unije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Izneseni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stavovi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mišljenja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stavovi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mišljenja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autora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ne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moraju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se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podudarati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stavovima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mišljenjima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Europske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unije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ili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Nacionalne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agencije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(NA). Ni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Europska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unija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NA ne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mogu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se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smatrati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odgovornima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za </a:t>
            </a:r>
            <a:r>
              <a:rPr lang="en-US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njih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pic>
        <p:nvPicPr>
          <p:cNvPr id="5" name="Picture 9" descr="A blue flag with yellow stars&#10;&#10;AI-generated content may be incorrect.">
            <a:extLst>
              <a:ext uri="{FF2B5EF4-FFF2-40B4-BE49-F238E27FC236}">
                <a16:creationId xmlns:a16="http://schemas.microsoft.com/office/drawing/2014/main" id="{389F9523-76CD-4133-E175-0FD2BF82C7D7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799" y="6178259"/>
            <a:ext cx="785255" cy="647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77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60" r:id="rId4"/>
    <p:sldLayoutId id="2147483658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1065A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015BA6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15BA6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15BA6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15BA6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15BA6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6BD86EEC-9260-C0D2-A1CF-EC9FE5B2B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104" y="908526"/>
            <a:ext cx="4518672" cy="4211849"/>
          </a:xfrm>
          <a:prstGeom prst="rect">
            <a:avLst/>
          </a:prstGeo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9AC256C7-DE57-3D54-E589-F59329555D7C}"/>
              </a:ext>
            </a:extLst>
          </p:cNvPr>
          <p:cNvSpPr txBox="1"/>
          <p:nvPr/>
        </p:nvSpPr>
        <p:spPr>
          <a:xfrm>
            <a:off x="411916" y="5378273"/>
            <a:ext cx="479213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" sz="2800" b="1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BAS4SC</a:t>
            </a:r>
          </a:p>
          <a:p>
            <a:pPr algn="ctr"/>
            <a:r>
              <a:rPr lang="en-US" sz="1800" b="1" dirty="0">
                <a:solidFill>
                  <a:schemeClr val="bg1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Business Analytics Skills </a:t>
            </a:r>
            <a:br>
              <a:rPr lang="en-US" sz="1800" b="1" dirty="0">
                <a:solidFill>
                  <a:schemeClr val="bg1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800" b="1" dirty="0">
                <a:solidFill>
                  <a:schemeClr val="bg1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the Future-proof Supply Chains </a:t>
            </a:r>
          </a:p>
          <a:p>
            <a:pPr algn="ctr"/>
            <a:endParaRPr lang="pl-PL" b="1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107C3CB1-E1E2-9C03-3E4A-5B5EE4BCCCCA}"/>
              </a:ext>
            </a:extLst>
          </p:cNvPr>
          <p:cNvSpPr txBox="1"/>
          <p:nvPr/>
        </p:nvSpPr>
        <p:spPr>
          <a:xfrm>
            <a:off x="-170560" y="6462648"/>
            <a:ext cx="6096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 algn="ctr">
              <a:defRPr sz="28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hr" sz="1600" b="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Broj </a:t>
            </a:r>
            <a:r>
              <a:rPr lang="hr" sz="1600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projekta – 2022-1-PL01-KA220-HED-000088856</a:t>
            </a:r>
          </a:p>
        </p:txBody>
      </p:sp>
      <p:pic>
        <p:nvPicPr>
          <p:cNvPr id="10" name="Obraz 9" descr="Obraz zawierający symbol, Czcionka, Grafika, zrzut ekranu&#10;&#10;Opis wygenerowany automatycznie">
            <a:extLst>
              <a:ext uri="{FF2B5EF4-FFF2-40B4-BE49-F238E27FC236}">
                <a16:creationId xmlns:a16="http://schemas.microsoft.com/office/drawing/2014/main" id="{AB13C490-E78D-83E1-749C-E0D7C5A763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4589" y="0"/>
            <a:ext cx="1227411" cy="429442"/>
          </a:xfrm>
          <a:prstGeom prst="rect">
            <a:avLst/>
          </a:prstGeom>
        </p:spPr>
      </p:pic>
      <p:sp>
        <p:nvSpPr>
          <p:cNvPr id="11" name="Dowolny kształt: kształt 10">
            <a:extLst>
              <a:ext uri="{FF2B5EF4-FFF2-40B4-BE49-F238E27FC236}">
                <a16:creationId xmlns:a16="http://schemas.microsoft.com/office/drawing/2014/main" id="{E8D1704C-0375-DFA9-1EDB-A9723DA7A992}"/>
              </a:ext>
            </a:extLst>
          </p:cNvPr>
          <p:cNvSpPr/>
          <p:nvPr/>
        </p:nvSpPr>
        <p:spPr>
          <a:xfrm>
            <a:off x="169333" y="93133"/>
            <a:ext cx="1625600" cy="1600200"/>
          </a:xfrm>
          <a:custGeom>
            <a:avLst/>
            <a:gdLst>
              <a:gd name="connsiteX0" fmla="*/ 0 w 1625600"/>
              <a:gd name="connsiteY0" fmla="*/ 16934 h 1600200"/>
              <a:gd name="connsiteX1" fmla="*/ 0 w 1625600"/>
              <a:gd name="connsiteY1" fmla="*/ 16934 h 1600200"/>
              <a:gd name="connsiteX2" fmla="*/ 448734 w 1625600"/>
              <a:gd name="connsiteY2" fmla="*/ 25400 h 1600200"/>
              <a:gd name="connsiteX3" fmla="*/ 567267 w 1625600"/>
              <a:gd name="connsiteY3" fmla="*/ 0 h 1600200"/>
              <a:gd name="connsiteX4" fmla="*/ 1625600 w 1625600"/>
              <a:gd name="connsiteY4" fmla="*/ 135467 h 1600200"/>
              <a:gd name="connsiteX5" fmla="*/ 1447800 w 1625600"/>
              <a:gd name="connsiteY5" fmla="*/ 931334 h 1600200"/>
              <a:gd name="connsiteX6" fmla="*/ 1143000 w 1625600"/>
              <a:gd name="connsiteY6" fmla="*/ 1312334 h 1600200"/>
              <a:gd name="connsiteX7" fmla="*/ 778934 w 1625600"/>
              <a:gd name="connsiteY7" fmla="*/ 1583267 h 1600200"/>
              <a:gd name="connsiteX8" fmla="*/ 135467 w 1625600"/>
              <a:gd name="connsiteY8" fmla="*/ 1600200 h 1600200"/>
              <a:gd name="connsiteX9" fmla="*/ 0 w 1625600"/>
              <a:gd name="connsiteY9" fmla="*/ 16934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25600" h="1600200">
                <a:moveTo>
                  <a:pt x="0" y="16934"/>
                </a:moveTo>
                <a:lnTo>
                  <a:pt x="0" y="16934"/>
                </a:lnTo>
                <a:cubicBezTo>
                  <a:pt x="200584" y="35168"/>
                  <a:pt x="226250" y="45177"/>
                  <a:pt x="448734" y="25400"/>
                </a:cubicBezTo>
                <a:cubicBezTo>
                  <a:pt x="488983" y="21822"/>
                  <a:pt x="527756" y="8467"/>
                  <a:pt x="567267" y="0"/>
                </a:cubicBezTo>
                <a:lnTo>
                  <a:pt x="1625600" y="135467"/>
                </a:lnTo>
                <a:lnTo>
                  <a:pt x="1447800" y="931334"/>
                </a:lnTo>
                <a:lnTo>
                  <a:pt x="1143000" y="1312334"/>
                </a:lnTo>
                <a:lnTo>
                  <a:pt x="778934" y="1583267"/>
                </a:lnTo>
                <a:lnTo>
                  <a:pt x="135467" y="1600200"/>
                </a:lnTo>
                <a:lnTo>
                  <a:pt x="0" y="1693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Tytuł 1">
            <a:extLst>
              <a:ext uri="{FF2B5EF4-FFF2-40B4-BE49-F238E27FC236}">
                <a16:creationId xmlns:a16="http://schemas.microsoft.com/office/drawing/2014/main" id="{95EC64E4-931A-A117-F444-CDA4C6CEA2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15000" y="659349"/>
            <a:ext cx="5858896" cy="2183467"/>
          </a:xfrm>
        </p:spPr>
        <p:txBody>
          <a:bodyPr>
            <a:normAutofit fontScale="90000"/>
          </a:bodyPr>
          <a:lstStyle/>
          <a:p>
            <a:pPr lvl="0"/>
            <a:r>
              <a:rPr lang="hr" dirty="0"/>
              <a:t>Statističke metode za analizu logističkih podataka</a:t>
            </a:r>
            <a:endParaRPr lang="sl-SI" dirty="0"/>
          </a:p>
        </p:txBody>
      </p:sp>
      <p:sp>
        <p:nvSpPr>
          <p:cNvPr id="13" name="Tytuł 1">
            <a:extLst>
              <a:ext uri="{FF2B5EF4-FFF2-40B4-BE49-F238E27FC236}">
                <a16:creationId xmlns:a16="http://schemas.microsoft.com/office/drawing/2014/main" id="{7B4F5984-C2B0-3590-7865-CB4BA0E6AA74}"/>
              </a:ext>
            </a:extLst>
          </p:cNvPr>
          <p:cNvSpPr txBox="1">
            <a:spLocks/>
          </p:cNvSpPr>
          <p:nvPr/>
        </p:nvSpPr>
        <p:spPr>
          <a:xfrm>
            <a:off x="6402763" y="4201919"/>
            <a:ext cx="4967366" cy="8425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r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Predavanje</a:t>
            </a:r>
          </a:p>
        </p:txBody>
      </p:sp>
      <p:sp>
        <p:nvSpPr>
          <p:cNvPr id="16" name="Tytuł 1">
            <a:extLst>
              <a:ext uri="{FF2B5EF4-FFF2-40B4-BE49-F238E27FC236}">
                <a16:creationId xmlns:a16="http://schemas.microsoft.com/office/drawing/2014/main" id="{62413D7D-77F6-1ABF-2BB1-1BB99E27BCD7}"/>
              </a:ext>
            </a:extLst>
          </p:cNvPr>
          <p:cNvSpPr txBox="1">
            <a:spLocks/>
          </p:cNvSpPr>
          <p:nvPr/>
        </p:nvSpPr>
        <p:spPr>
          <a:xfrm>
            <a:off x="5204050" y="3172628"/>
            <a:ext cx="6764260" cy="8425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r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Predviđanje potražnje, vizualizacija i inženjering značajki vremenskih serija u </a:t>
            </a: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</a:t>
            </a:r>
            <a:r>
              <a:rPr lang="hr-HR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pskrbnim</a:t>
            </a:r>
            <a:r>
              <a:rPr lang="hr-HR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r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lancima</a:t>
            </a:r>
          </a:p>
        </p:txBody>
      </p:sp>
    </p:spTree>
    <p:extLst>
      <p:ext uri="{BB962C8B-B14F-4D97-AF65-F5344CB8AC3E}">
        <p14:creationId xmlns:p14="http://schemas.microsoft.com/office/powerpoint/2010/main" val="2920479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>
            <a:extLst>
              <a:ext uri="{FF2B5EF4-FFF2-40B4-BE49-F238E27FC236}">
                <a16:creationId xmlns:a16="http://schemas.microsoft.com/office/drawing/2014/main" id="{0CB6B79D-13A1-418A-3CD7-076077286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Agenda</a:t>
            </a:r>
          </a:p>
        </p:txBody>
      </p:sp>
      <p:sp>
        <p:nvSpPr>
          <p:cNvPr id="8" name="Symbol zastępczy zawartości 7">
            <a:extLst>
              <a:ext uri="{FF2B5EF4-FFF2-40B4-BE49-F238E27FC236}">
                <a16:creationId xmlns:a16="http://schemas.microsoft.com/office/drawing/2014/main" id="{BA68647D-8959-AECA-FF1C-384AA40B60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4600" y="1842559"/>
            <a:ext cx="10947400" cy="3626908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hr" sz="2000" dirty="0"/>
              <a:t>Što je predviđanje potražnje?</a:t>
            </a:r>
            <a:endParaRPr lang="sr-Latn-RS" sz="2000" dirty="0"/>
          </a:p>
          <a:p>
            <a:r>
              <a:rPr lang="hr" sz="2000" dirty="0"/>
              <a:t>Kako možemo učinkovito vizualizirati i donositi zaključke o podacima o kupcima?</a:t>
            </a:r>
            <a:endParaRPr lang="sr-Latn-RS" sz="2000" dirty="0"/>
          </a:p>
          <a:p>
            <a:r>
              <a:rPr lang="hr" sz="2000" dirty="0"/>
              <a:t>Kako provesti inženjering značajki vremenskih serija?</a:t>
            </a:r>
            <a:endParaRPr lang="sr-Latn-RS" sz="2000" dirty="0"/>
          </a:p>
        </p:txBody>
      </p:sp>
    </p:spTree>
    <p:extLst>
      <p:ext uri="{BB962C8B-B14F-4D97-AF65-F5344CB8AC3E}">
        <p14:creationId xmlns:p14="http://schemas.microsoft.com/office/powerpoint/2010/main" val="1254930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1B53A616-BC45-7003-D00A-64BD15781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Što je potražnja kupaca i predviđanje potražnje?</a:t>
            </a:r>
            <a:endParaRPr lang="pl-PL" dirty="0"/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08B1E3E4-9C4A-4CF8-DBD2-8A61BD5977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hr" sz="1800" dirty="0"/>
              <a:t>Potražnja krajnjeg kupca pokreće cijeli lanac opskrbe, što je čini ključnom komponentom za planiranje svih logističkih procesa unutar </a:t>
            </a:r>
            <a:r>
              <a:rPr lang="en-GB" sz="1800" dirty="0"/>
              <a:t>o</a:t>
            </a:r>
            <a:r>
              <a:rPr lang="hr-HR" sz="1800" dirty="0" err="1"/>
              <a:t>pskrbnog</a:t>
            </a:r>
            <a:r>
              <a:rPr lang="hr-HR" sz="1800" dirty="0"/>
              <a:t> l</a:t>
            </a:r>
            <a:r>
              <a:rPr lang="hr" sz="1800" dirty="0"/>
              <a:t>anca. Razumijevanje i predviđanje potražnje kupaca ključno je za menadžere </a:t>
            </a:r>
            <a:r>
              <a:rPr lang="en-GB" sz="1800" dirty="0"/>
              <a:t>o</a:t>
            </a:r>
            <a:r>
              <a:rPr lang="hr-HR" sz="1800" dirty="0" err="1"/>
              <a:t>pskrbnog</a:t>
            </a:r>
            <a:r>
              <a:rPr lang="hr-HR" sz="1800" dirty="0"/>
              <a:t> </a:t>
            </a:r>
            <a:r>
              <a:rPr lang="hr" sz="1800" dirty="0"/>
              <a:t>lanca jer izravno utječe na učinkovitost i djelotvornost operacija </a:t>
            </a:r>
            <a:r>
              <a:rPr lang="en-GB" sz="1800" dirty="0"/>
              <a:t>o</a:t>
            </a:r>
            <a:r>
              <a:rPr lang="hr-HR" sz="1800" dirty="0" err="1"/>
              <a:t>pskrbnog</a:t>
            </a:r>
            <a:r>
              <a:rPr lang="hr-HR" sz="1800" dirty="0"/>
              <a:t> l</a:t>
            </a:r>
            <a:r>
              <a:rPr lang="hr" sz="1800" dirty="0"/>
              <a:t>anca (Syntetos i sur., 2016.). Točni modeli predviđanja potražnje ključni su za planiranje i raspoređivanje logističkih aktivnosti, jer pomažu u smanjenju logističkih troškova pružanjem pouzdanih procjena potražnje kupaca (Mircetic i sur., 2017.).</a:t>
            </a:r>
            <a:endParaRPr lang="sr-Latn-RS" sz="1800" dirty="0"/>
          </a:p>
          <a:p>
            <a:pPr algn="just"/>
            <a:r>
              <a:rPr lang="hr" sz="1800" dirty="0"/>
              <a:t>Predviđanje potražnje u </a:t>
            </a:r>
            <a:r>
              <a:rPr lang="en-GB" sz="1800" dirty="0"/>
              <a:t>o</a:t>
            </a:r>
            <a:r>
              <a:rPr lang="hr-HR" sz="1800" dirty="0" err="1"/>
              <a:t>pskrbnim</a:t>
            </a:r>
            <a:r>
              <a:rPr lang="hr-HR" sz="1800" dirty="0"/>
              <a:t> </a:t>
            </a:r>
            <a:r>
              <a:rPr lang="hr" sz="1800" dirty="0"/>
              <a:t>lancima nadilazi puko predviđanje zahtjeva potražnje u jednoj točki. Uključuje složene izazove poput koordinacije lanca opskrbe i osiguravanja učinkovite razmjene informacija između više dionika (Syntetos i sur., 2016.). Ovu složenost pokreću inherentne neizvjesnosti u potražnji, na koje utječu različiti čimbenici i koje upravljanje </a:t>
            </a:r>
            <a:r>
              <a:rPr lang="en-GB" sz="1800" dirty="0"/>
              <a:t>o</a:t>
            </a:r>
            <a:r>
              <a:rPr lang="hr-HR" sz="1800" dirty="0" err="1"/>
              <a:t>pskrbnim</a:t>
            </a:r>
            <a:r>
              <a:rPr lang="hr-HR" sz="1800" dirty="0"/>
              <a:t> </a:t>
            </a:r>
            <a:r>
              <a:rPr lang="hr" sz="1800" dirty="0"/>
              <a:t>lancem čine posebno izazovnim (Rostami-Tabar, 2013.). Menadžeri se moraju pozabaviti tim neizvjesnostima kako bi uspješno planirali i sinkronizirali operacije unutar </a:t>
            </a:r>
            <a:r>
              <a:rPr lang="en-GB" sz="1800" dirty="0"/>
              <a:t>o</a:t>
            </a:r>
            <a:r>
              <a:rPr lang="hr-HR" sz="1800" dirty="0" err="1"/>
              <a:t>pskrbnog</a:t>
            </a:r>
            <a:r>
              <a:rPr lang="hr-HR" sz="1800" dirty="0"/>
              <a:t> </a:t>
            </a:r>
            <a:r>
              <a:rPr lang="hr" sz="1800" dirty="0"/>
              <a:t>lanca (Mircetic, 2018.).</a:t>
            </a:r>
            <a:endParaRPr lang="pl-PL" sz="1800" dirty="0"/>
          </a:p>
        </p:txBody>
      </p:sp>
    </p:spTree>
    <p:extLst>
      <p:ext uri="{BB962C8B-B14F-4D97-AF65-F5344CB8AC3E}">
        <p14:creationId xmlns:p14="http://schemas.microsoft.com/office/powerpoint/2010/main" val="1952772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1B53A616-BC45-7003-D00A-64BD15781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Što je potražnja kupaca i predviđanje potražnje?</a:t>
            </a:r>
            <a:endParaRPr lang="pl-PL" dirty="0"/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08B1E3E4-9C4A-4CF8-DBD2-8A61BD5977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hr" sz="1800" dirty="0"/>
              <a:t>Jedan od najznačajnijih izazova za moderne </a:t>
            </a:r>
            <a:r>
              <a:rPr lang="en-GB" sz="1800" dirty="0"/>
              <a:t>o</a:t>
            </a:r>
            <a:r>
              <a:rPr lang="hr-HR" sz="1800" dirty="0" err="1"/>
              <a:t>pskrbne</a:t>
            </a:r>
            <a:r>
              <a:rPr lang="hr-HR" sz="1800" dirty="0"/>
              <a:t> </a:t>
            </a:r>
            <a:r>
              <a:rPr lang="hr" sz="1800" dirty="0"/>
              <a:t>lance je neizvjesnost potražnje. Ovaj problem je istaknut tijekom nedavne pandemije COVID-19, koja je uzrokovala raširene poremećaje i komplicirano planiranje i kontrolu lanca (Nikolopoulos i sur., 2020.). Prognoziranje potražnje ne odnosi se samo na procjenu buduće potražnje, već uključuje i predviđanje potražnje za brojnim artiklima u cijelom </a:t>
            </a:r>
            <a:r>
              <a:rPr lang="en-GB" sz="1800" dirty="0"/>
              <a:t>o</a:t>
            </a:r>
            <a:r>
              <a:rPr lang="hr-HR" sz="1800" dirty="0" err="1"/>
              <a:t>pskrbnom</a:t>
            </a:r>
            <a:r>
              <a:rPr lang="hr" sz="1800" dirty="0"/>
              <a:t> lancu. Prognozeri često ekstrapoliraju podatke vremenskih serija za svaku skladišnu jedinicu (SKU) pojedinačno, što zahtijeva detaljnu i točnu analizu podataka (Mircetic i sur., 2022.).</a:t>
            </a:r>
            <a:endParaRPr lang="sr-Latn-RS" sz="1800" dirty="0"/>
          </a:p>
          <a:p>
            <a:pPr algn="just"/>
            <a:r>
              <a:rPr lang="hr" sz="1800" dirty="0"/>
              <a:t>U praktičnom smislu, predviđanje potražnje u </a:t>
            </a:r>
            <a:r>
              <a:rPr lang="en-GB" sz="1800" dirty="0"/>
              <a:t>o</a:t>
            </a:r>
            <a:r>
              <a:rPr lang="hr-HR" sz="1800" dirty="0" err="1"/>
              <a:t>pskrbnim</a:t>
            </a:r>
            <a:r>
              <a:rPr lang="hr-HR" sz="1800" dirty="0"/>
              <a:t> </a:t>
            </a:r>
            <a:r>
              <a:rPr lang="hr" sz="1800" dirty="0"/>
              <a:t>lancima može se ilustrirati načinom na koji trgovci koriste podatke s prodajnih mjesta za generiranje prognoza na razini pojedinačnih </a:t>
            </a:r>
            <a:r>
              <a:rPr lang="en-GB" sz="1800" dirty="0"/>
              <a:t>p</a:t>
            </a:r>
            <a:r>
              <a:rPr lang="hr-HR" sz="1800" dirty="0" err="1"/>
              <a:t>rodavaonica</a:t>
            </a:r>
            <a:r>
              <a:rPr lang="hr" sz="1800" dirty="0"/>
              <a:t>. Ovaj pristup naglašava potrebu za točnim prikupljanjem i analizom podataka kako bi se predvidjela potražnja kupaca na granularnoj razini, osiguravajući da su operacije </a:t>
            </a:r>
            <a:r>
              <a:rPr lang="en-GB" sz="1800" dirty="0"/>
              <a:t>o</a:t>
            </a:r>
            <a:r>
              <a:rPr lang="hr-HR" sz="1800" dirty="0" err="1"/>
              <a:t>pskrbnog</a:t>
            </a:r>
            <a:r>
              <a:rPr lang="hr-HR" sz="1800" dirty="0"/>
              <a:t> </a:t>
            </a:r>
            <a:r>
              <a:rPr lang="hr" sz="1800" dirty="0"/>
              <a:t>lanca responzivne i učinkovite (Mircetic i sur., 2022.). Učinkovitost ovih napora predviđanja ključna je za održavanje koordinacije </a:t>
            </a:r>
            <a:r>
              <a:rPr lang="en-GB" sz="1800" dirty="0"/>
              <a:t>o</a:t>
            </a:r>
            <a:r>
              <a:rPr lang="hr-HR" sz="1800" dirty="0" err="1"/>
              <a:t>pskrbnog</a:t>
            </a:r>
            <a:r>
              <a:rPr lang="hr-HR" sz="1800" dirty="0"/>
              <a:t> </a:t>
            </a:r>
            <a:r>
              <a:rPr lang="hr" sz="1800" dirty="0"/>
              <a:t>lanca i smanjenje troškova.</a:t>
            </a:r>
            <a:endParaRPr lang="pl-PL" sz="1800" dirty="0"/>
          </a:p>
        </p:txBody>
      </p:sp>
    </p:spTree>
    <p:extLst>
      <p:ext uri="{BB962C8B-B14F-4D97-AF65-F5344CB8AC3E}">
        <p14:creationId xmlns:p14="http://schemas.microsoft.com/office/powerpoint/2010/main" val="3739626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1B53A616-BC45-7003-D00A-64BD15781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Što je potražnja kupaca i predviđanje potražnje?</a:t>
            </a:r>
            <a:endParaRPr lang="pl-PL" dirty="0"/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08B1E3E4-9C4A-4CF8-DBD2-8A61BD5977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hr" sz="1800" dirty="0"/>
              <a:t>Varijabilnost i neizvjesnost povezane s potražnjom čine je izazovnim aspektom upravljanja </a:t>
            </a:r>
            <a:r>
              <a:rPr lang="en-GB" sz="1800" dirty="0"/>
              <a:t>o</a:t>
            </a:r>
            <a:r>
              <a:rPr lang="hr-HR" sz="1800" dirty="0" err="1"/>
              <a:t>pskrbnim</a:t>
            </a:r>
            <a:r>
              <a:rPr lang="hr-HR" sz="1800" dirty="0"/>
              <a:t> </a:t>
            </a:r>
            <a:r>
              <a:rPr lang="hr" sz="1800" dirty="0"/>
              <a:t>lancem. Kad bi potražnja kupaca bila konstantna ili bi se mogla sa sigurnošću predvidjeti, operacije </a:t>
            </a:r>
            <a:r>
              <a:rPr lang="en-GB" sz="1800" dirty="0"/>
              <a:t>o</a:t>
            </a:r>
            <a:r>
              <a:rPr lang="hr-HR" sz="1800" dirty="0" err="1"/>
              <a:t>pskrbnog</a:t>
            </a:r>
            <a:r>
              <a:rPr lang="hr-HR" sz="1800" dirty="0"/>
              <a:t> </a:t>
            </a:r>
            <a:r>
              <a:rPr lang="hr" sz="1800" dirty="0"/>
              <a:t>lanca bile bi daleko jednostavnije. Međutim, budući da potražnja fluktuira i često je nepredvidiva, točno predviđanje je ključno kako bi se izbjegli poremećaji i neučinkovitost (Syntetos i sur., 2016.). Uspjeh operacija </a:t>
            </a:r>
            <a:r>
              <a:rPr lang="en-GB" sz="1800" dirty="0"/>
              <a:t>o</a:t>
            </a:r>
            <a:r>
              <a:rPr lang="hr-HR" sz="1800" dirty="0" err="1"/>
              <a:t>pskrbnog</a:t>
            </a:r>
            <a:r>
              <a:rPr lang="hr-HR" sz="1800" dirty="0"/>
              <a:t> </a:t>
            </a:r>
            <a:r>
              <a:rPr lang="hr" sz="1800" dirty="0"/>
              <a:t>lanca ovisi o sposobnosti učinkovitog predviđanja i reagiranja na te fluktuacije.</a:t>
            </a:r>
            <a:endParaRPr lang="sr-Latn-RS" sz="1800" dirty="0"/>
          </a:p>
          <a:p>
            <a:pPr algn="just"/>
            <a:r>
              <a:rPr lang="hr" sz="1800" dirty="0"/>
              <a:t>Zaključno, sposobnost točnog predviđanja potražnje kupaca ključni je čimbenik uspjeha </a:t>
            </a:r>
            <a:r>
              <a:rPr lang="en-GB" sz="1800" dirty="0"/>
              <a:t>o</a:t>
            </a:r>
            <a:r>
              <a:rPr lang="hr-HR" sz="1800" dirty="0" err="1"/>
              <a:t>pskrbnih</a:t>
            </a:r>
            <a:r>
              <a:rPr lang="hr-HR" sz="1800" dirty="0"/>
              <a:t> </a:t>
            </a:r>
            <a:r>
              <a:rPr lang="hr" sz="1800" dirty="0"/>
              <a:t>lanaca. Ne utječe samo na troškove i učinkovitost logistike, već igra i ključnu ulogu u osiguravanju da su operacije </a:t>
            </a:r>
            <a:r>
              <a:rPr lang="en-GB" sz="1800" dirty="0"/>
              <a:t>o</a:t>
            </a:r>
            <a:r>
              <a:rPr lang="hr-HR" sz="1800" dirty="0" err="1"/>
              <a:t>pskrbnog</a:t>
            </a:r>
            <a:r>
              <a:rPr lang="hr-HR" sz="1800" dirty="0"/>
              <a:t> </a:t>
            </a:r>
            <a:r>
              <a:rPr lang="hr" sz="1800" dirty="0"/>
              <a:t>lanca dobro koordinirane i da odgovaraju na tržišne zahtjeve. Kako </a:t>
            </a:r>
            <a:r>
              <a:rPr lang="en-GB" sz="1800" dirty="0"/>
              <a:t>o</a:t>
            </a:r>
            <a:r>
              <a:rPr lang="hr-HR" sz="1800" dirty="0" err="1"/>
              <a:t>pskrbni</a:t>
            </a:r>
            <a:r>
              <a:rPr lang="hr-HR" sz="1800" dirty="0"/>
              <a:t> </a:t>
            </a:r>
            <a:r>
              <a:rPr lang="hr" sz="1800" dirty="0"/>
              <a:t>lanci postaju sve složeniji i međusobno povezani, važnost predviđanja potražnje i izazovi povezani s njim nastavit će rasti.</a:t>
            </a:r>
            <a:endParaRPr lang="pl-PL" sz="1800" dirty="0"/>
          </a:p>
        </p:txBody>
      </p:sp>
    </p:spTree>
    <p:extLst>
      <p:ext uri="{BB962C8B-B14F-4D97-AF65-F5344CB8AC3E}">
        <p14:creationId xmlns:p14="http://schemas.microsoft.com/office/powerpoint/2010/main" val="2734370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1B53A616-BC45-7003-D00A-64BD15781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Koraci predviđanja potražnje u </a:t>
            </a:r>
            <a:r>
              <a:rPr lang="en-GB" dirty="0"/>
              <a:t>o</a:t>
            </a:r>
            <a:r>
              <a:rPr lang="hr-HR" dirty="0" err="1"/>
              <a:t>pskrbnim</a:t>
            </a:r>
            <a:r>
              <a:rPr lang="hr-HR" dirty="0"/>
              <a:t> </a:t>
            </a:r>
            <a:r>
              <a:rPr lang="hr" dirty="0"/>
              <a:t>lancima?</a:t>
            </a:r>
            <a:endParaRPr lang="pl-PL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521039" y="5961453"/>
            <a:ext cx="4727576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hr" sz="11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</a:rPr>
              <a:t>Slika. </a:t>
            </a:r>
            <a:r>
              <a:rPr lang="hr" sz="1100" dirty="0">
                <a:solidFill>
                  <a:srgbClr val="231F2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Osnovni koraci za pravilnu implementaciju prognoza unutar tvrtke .</a:t>
            </a:r>
            <a:endParaRPr kumimoji="0" lang="en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8FAEFBB0-3945-4A58-820B-21789C428C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9903" y="1612473"/>
            <a:ext cx="4088712" cy="434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420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1B53A616-BC45-7003-D00A-64BD15781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Prognoziranje potražnje u prehrambenoj industriji</a:t>
            </a:r>
            <a:endParaRPr lang="pl-PL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674796" y="5846976"/>
            <a:ext cx="3934090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hr" sz="11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</a:rPr>
              <a:t>Slika. </a:t>
            </a:r>
            <a:r>
              <a:rPr lang="hr" sz="1100" dirty="0">
                <a:solidFill>
                  <a:srgbClr val="231F2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Podaci o potražnji za promatranu prehrambenu tvrtku.</a:t>
            </a:r>
            <a:endParaRPr kumimoji="0" lang="en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A7F5D7AF-1407-49A1-B23F-1F5ED0F647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2720" y="1846794"/>
            <a:ext cx="6947804" cy="3654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75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1B53A616-BC45-7003-D00A-64BD15781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Prognoziranje potražnje u prehrambenoj industriji</a:t>
            </a:r>
            <a:endParaRPr lang="pl-PL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423364" y="5504076"/>
            <a:ext cx="2959465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hr" sz="11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</a:rPr>
              <a:t>Slika. </a:t>
            </a:r>
            <a:r>
              <a:rPr lang="hr" sz="1100" dirty="0"/>
              <a:t>STL dekompozicija podataka o potražnji</a:t>
            </a:r>
            <a:r>
              <a:rPr lang="hr" sz="1100" dirty="0">
                <a:solidFill>
                  <a:srgbClr val="231F2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.</a:t>
            </a:r>
            <a:endParaRPr kumimoji="0" lang="en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2345267" y="1481668"/>
            <a:ext cx="6758093" cy="383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29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1B53A616-BC45-7003-D00A-64BD15781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Prognoziranje potražnje u prehrambenoj industriji</a:t>
            </a:r>
            <a:endParaRPr lang="pl-PL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157133" y="14816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0656198"/>
              </p:ext>
            </p:extLst>
          </p:nvPr>
        </p:nvGraphicFramePr>
        <p:xfrm>
          <a:off x="3998597" y="1558929"/>
          <a:ext cx="3565097" cy="287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073400" imgH="241300" progId="Equation.3">
                  <p:embed/>
                </p:oleObj>
              </mc:Choice>
              <mc:Fallback>
                <p:oleObj name="Equation" r:id="rId2" imgW="3073400" imgH="241300" progId="Equation.3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8597" y="1558929"/>
                        <a:ext cx="3565097" cy="2878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8000" y="2090164"/>
            <a:ext cx="2841095" cy="9509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00" y="3102152"/>
            <a:ext cx="1656292" cy="192863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2332" y="5104056"/>
            <a:ext cx="1570567" cy="679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28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1B53A616-BC45-7003-D00A-64BD15781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Prognoziranje potražnje u prehrambenoj industriji</a:t>
            </a:r>
            <a:endParaRPr lang="pl-PL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157133" y="14816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30B4404-DBA2-5785-972F-F3CE6AACB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234" y="1385469"/>
            <a:ext cx="2308677" cy="51074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AD9654D-7E12-75BD-3DFF-BB3500E2B7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00" y="2101699"/>
            <a:ext cx="3205285" cy="1723272"/>
          </a:xfrm>
          <a:prstGeom prst="rect">
            <a:avLst/>
          </a:prstGeom>
        </p:spPr>
      </p:pic>
      <p:sp>
        <p:nvSpPr>
          <p:cNvPr id="6" name="Pravokutnik 5">
            <a:extLst>
              <a:ext uri="{FF2B5EF4-FFF2-40B4-BE49-F238E27FC236}">
                <a16:creationId xmlns:a16="http://schemas.microsoft.com/office/drawing/2014/main" id="{9BD3B8E7-406F-42E5-8EF0-E1B26A5E6876}"/>
              </a:ext>
            </a:extLst>
          </p:cNvPr>
          <p:cNvSpPr/>
          <p:nvPr/>
        </p:nvSpPr>
        <p:spPr>
          <a:xfrm>
            <a:off x="4922872" y="1481668"/>
            <a:ext cx="1549400" cy="2455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700" dirty="0">
                <a:solidFill>
                  <a:schemeClr val="tx1"/>
                </a:solidFill>
              </a:rPr>
              <a:t>Iscrtajte podatke, identificirajte neobična opažanja. Shvatite obrasce.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10" name="Pravokutnik 9">
            <a:extLst>
              <a:ext uri="{FF2B5EF4-FFF2-40B4-BE49-F238E27FC236}">
                <a16:creationId xmlns:a16="http://schemas.microsoft.com/office/drawing/2014/main" id="{064438B5-EF60-44E6-9C6D-553E291FFBA3}"/>
              </a:ext>
            </a:extLst>
          </p:cNvPr>
          <p:cNvSpPr/>
          <p:nvPr/>
        </p:nvSpPr>
        <p:spPr>
          <a:xfrm>
            <a:off x="4868561" y="1869412"/>
            <a:ext cx="1658022" cy="2455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700" dirty="0">
                <a:solidFill>
                  <a:schemeClr val="tx1"/>
                </a:solidFill>
              </a:rPr>
              <a:t>Ako je potrebno, upotrijebite </a:t>
            </a:r>
            <a:r>
              <a:rPr lang="hr-HR" sz="700" dirty="0" err="1">
                <a:solidFill>
                  <a:schemeClr val="tx1"/>
                </a:solidFill>
              </a:rPr>
              <a:t>Box</a:t>
            </a:r>
            <a:r>
              <a:rPr lang="hr-HR" sz="700" dirty="0">
                <a:solidFill>
                  <a:schemeClr val="tx1"/>
                </a:solidFill>
              </a:rPr>
              <a:t>-Cox transformaciju za stabilizaciju varijance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11" name="Pravokutnik 10">
            <a:extLst>
              <a:ext uri="{FF2B5EF4-FFF2-40B4-BE49-F238E27FC236}">
                <a16:creationId xmlns:a16="http://schemas.microsoft.com/office/drawing/2014/main" id="{1440614E-48C5-4CCA-A6AE-8DC5108B63ED}"/>
              </a:ext>
            </a:extLst>
          </p:cNvPr>
          <p:cNvSpPr/>
          <p:nvPr/>
        </p:nvSpPr>
        <p:spPr>
          <a:xfrm>
            <a:off x="4908092" y="2902949"/>
            <a:ext cx="1573140" cy="44928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700" dirty="0">
                <a:solidFill>
                  <a:schemeClr val="tx1"/>
                </a:solidFill>
              </a:rPr>
              <a:t>Nacrtajte ACF/PACF diferenciranih podataka i pokušajte odrediti moguće modele kandidata. 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12" name="Pravokutnik 11">
            <a:extLst>
              <a:ext uri="{FF2B5EF4-FFF2-40B4-BE49-F238E27FC236}">
                <a16:creationId xmlns:a16="http://schemas.microsoft.com/office/drawing/2014/main" id="{45E8521A-6F91-431A-A8E9-41A75B968CCA}"/>
              </a:ext>
            </a:extLst>
          </p:cNvPr>
          <p:cNvSpPr/>
          <p:nvPr/>
        </p:nvSpPr>
        <p:spPr>
          <a:xfrm>
            <a:off x="4638646" y="2379918"/>
            <a:ext cx="2143153" cy="2755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700" dirty="0">
                <a:solidFill>
                  <a:schemeClr val="tx1"/>
                </a:solidFill>
              </a:rPr>
              <a:t>Ako je potrebno, diferencirajte podatke dok se ne počnu stacionirati. Koristite testove jediničnog korijena ako niste sigurni. 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14" name="Pravokutnik 13">
            <a:extLst>
              <a:ext uri="{FF2B5EF4-FFF2-40B4-BE49-F238E27FC236}">
                <a16:creationId xmlns:a16="http://schemas.microsoft.com/office/drawing/2014/main" id="{0327CE1E-4161-45DD-B67D-6205E6724FC4}"/>
              </a:ext>
            </a:extLst>
          </p:cNvPr>
          <p:cNvSpPr/>
          <p:nvPr/>
        </p:nvSpPr>
        <p:spPr>
          <a:xfrm>
            <a:off x="4855042" y="3583731"/>
            <a:ext cx="1671541" cy="2455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700" dirty="0">
                <a:solidFill>
                  <a:schemeClr val="tx1"/>
                </a:solidFill>
              </a:rPr>
              <a:t>Isprobajte odabrani mode(e) i upotrijebite AIC za traženje boljeg modela 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15" name="Pravokutnik 14">
            <a:extLst>
              <a:ext uri="{FF2B5EF4-FFF2-40B4-BE49-F238E27FC236}">
                <a16:creationId xmlns:a16="http://schemas.microsoft.com/office/drawing/2014/main" id="{C178307B-9FE4-4747-9DE9-D284723450E7}"/>
              </a:ext>
            </a:extLst>
          </p:cNvPr>
          <p:cNvSpPr/>
          <p:nvPr/>
        </p:nvSpPr>
        <p:spPr>
          <a:xfrm>
            <a:off x="5051960" y="4099054"/>
            <a:ext cx="1291224" cy="60711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700" dirty="0">
                <a:solidFill>
                  <a:schemeClr val="tx1"/>
                </a:solidFill>
              </a:rPr>
              <a:t>Provjerite ostatke iz vašeg odabranog modela iscrtavanjem ACF ostataka i izvođenjem </a:t>
            </a:r>
            <a:r>
              <a:rPr lang="hr-HR" sz="700" dirty="0" err="1">
                <a:solidFill>
                  <a:schemeClr val="tx1"/>
                </a:solidFill>
              </a:rPr>
              <a:t>portmanteau</a:t>
            </a:r>
            <a:r>
              <a:rPr lang="hr-HR" sz="700" dirty="0">
                <a:solidFill>
                  <a:schemeClr val="tx1"/>
                </a:solidFill>
              </a:rPr>
              <a:t> testa </a:t>
            </a:r>
            <a:r>
              <a:rPr lang="hr-HR" sz="700" dirty="0" err="1">
                <a:solidFill>
                  <a:schemeClr val="tx1"/>
                </a:solidFill>
              </a:rPr>
              <a:t>reziduala</a:t>
            </a:r>
            <a:r>
              <a:rPr lang="hr-HR" sz="700" dirty="0">
                <a:solidFill>
                  <a:schemeClr val="tx1"/>
                </a:solidFill>
              </a:rPr>
              <a:t> 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16" name="Pravokutnik 15">
            <a:extLst>
              <a:ext uri="{FF2B5EF4-FFF2-40B4-BE49-F238E27FC236}">
                <a16:creationId xmlns:a16="http://schemas.microsoft.com/office/drawing/2014/main" id="{22D71207-1724-4D77-8E02-CFA03970A664}"/>
              </a:ext>
            </a:extLst>
          </p:cNvPr>
          <p:cNvSpPr/>
          <p:nvPr/>
        </p:nvSpPr>
        <p:spPr>
          <a:xfrm>
            <a:off x="4881258" y="5038302"/>
            <a:ext cx="341403" cy="2455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700" dirty="0">
                <a:solidFill>
                  <a:schemeClr val="tx1"/>
                </a:solidFill>
              </a:rPr>
              <a:t>Ne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17" name="Romb 16">
            <a:extLst>
              <a:ext uri="{FF2B5EF4-FFF2-40B4-BE49-F238E27FC236}">
                <a16:creationId xmlns:a16="http://schemas.microsoft.com/office/drawing/2014/main" id="{51DA6679-7A3E-4CF3-9A7B-68C81E1A1D71}"/>
              </a:ext>
            </a:extLst>
          </p:cNvPr>
          <p:cNvSpPr/>
          <p:nvPr/>
        </p:nvSpPr>
        <p:spPr>
          <a:xfrm>
            <a:off x="5176684" y="4791560"/>
            <a:ext cx="1017639" cy="1070923"/>
          </a:xfrm>
          <a:prstGeom prst="diamond">
            <a:avLst/>
          </a:prstGeom>
          <a:solidFill>
            <a:srgbClr val="FFFFFF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 err="1">
                <a:solidFill>
                  <a:schemeClr val="tx1"/>
                </a:solidFill>
              </a:rPr>
              <a:t>Izgleda</a:t>
            </a:r>
            <a:r>
              <a:rPr lang="hr-HR" sz="700" dirty="0">
                <a:solidFill>
                  <a:schemeClr val="tx1"/>
                </a:solidFill>
              </a:rPr>
              <a:t>j</a:t>
            </a:r>
            <a:r>
              <a:rPr lang="en-GB" sz="700" dirty="0">
                <a:solidFill>
                  <a:schemeClr val="tx1"/>
                </a:solidFill>
              </a:rPr>
              <a:t>u li </a:t>
            </a:r>
            <a:r>
              <a:rPr lang="en-GB" sz="700" dirty="0" err="1">
                <a:solidFill>
                  <a:schemeClr val="tx1"/>
                </a:solidFill>
              </a:rPr>
              <a:t>ostaci</a:t>
            </a:r>
            <a:r>
              <a:rPr lang="en-GB" sz="700" dirty="0">
                <a:solidFill>
                  <a:schemeClr val="tx1"/>
                </a:solidFill>
              </a:rPr>
              <a:t> </a:t>
            </a:r>
            <a:r>
              <a:rPr lang="en-GB" sz="700" dirty="0" err="1">
                <a:solidFill>
                  <a:schemeClr val="tx1"/>
                </a:solidFill>
              </a:rPr>
              <a:t>poput</a:t>
            </a:r>
            <a:r>
              <a:rPr lang="en-GB" sz="700" dirty="0">
                <a:solidFill>
                  <a:schemeClr val="tx1"/>
                </a:solidFill>
              </a:rPr>
              <a:t> </a:t>
            </a:r>
            <a:r>
              <a:rPr lang="en-GB" sz="700" dirty="0" err="1">
                <a:solidFill>
                  <a:schemeClr val="tx1"/>
                </a:solidFill>
              </a:rPr>
              <a:t>bijelog</a:t>
            </a:r>
            <a:r>
              <a:rPr lang="en-GB" sz="700" dirty="0">
                <a:solidFill>
                  <a:schemeClr val="tx1"/>
                </a:solidFill>
              </a:rPr>
              <a:t> </a:t>
            </a:r>
            <a:r>
              <a:rPr lang="en-GB" sz="700" dirty="0" err="1">
                <a:solidFill>
                  <a:schemeClr val="tx1"/>
                </a:solidFill>
              </a:rPr>
              <a:t>šuma</a:t>
            </a:r>
            <a:r>
              <a:rPr lang="en-GB" sz="7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Pravokutnik 17">
            <a:extLst>
              <a:ext uri="{FF2B5EF4-FFF2-40B4-BE49-F238E27FC236}">
                <a16:creationId xmlns:a16="http://schemas.microsoft.com/office/drawing/2014/main" id="{E2B13ABD-D857-42FD-9F92-CF558364DB4C}"/>
              </a:ext>
            </a:extLst>
          </p:cNvPr>
          <p:cNvSpPr/>
          <p:nvPr/>
        </p:nvSpPr>
        <p:spPr>
          <a:xfrm>
            <a:off x="5717372" y="5947875"/>
            <a:ext cx="293146" cy="12276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700" dirty="0">
                <a:solidFill>
                  <a:schemeClr val="tx1"/>
                </a:solidFill>
              </a:rPr>
              <a:t>Da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19" name="Pravokutnik 18">
            <a:extLst>
              <a:ext uri="{FF2B5EF4-FFF2-40B4-BE49-F238E27FC236}">
                <a16:creationId xmlns:a16="http://schemas.microsoft.com/office/drawing/2014/main" id="{EF7050D4-9F48-42BE-8707-9C4B834B715E}"/>
              </a:ext>
            </a:extLst>
          </p:cNvPr>
          <p:cNvSpPr/>
          <p:nvPr/>
        </p:nvSpPr>
        <p:spPr>
          <a:xfrm>
            <a:off x="5261770" y="6156030"/>
            <a:ext cx="865784" cy="2455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700" dirty="0">
                <a:solidFill>
                  <a:schemeClr val="tx1"/>
                </a:solidFill>
              </a:rPr>
              <a:t>Izračunajte prognoze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21" name="Pravokutnik 20">
            <a:extLst>
              <a:ext uri="{FF2B5EF4-FFF2-40B4-BE49-F238E27FC236}">
                <a16:creationId xmlns:a16="http://schemas.microsoft.com/office/drawing/2014/main" id="{450BD0CD-F939-45CE-A97E-A8AA7BB37290}"/>
              </a:ext>
            </a:extLst>
          </p:cNvPr>
          <p:cNvSpPr/>
          <p:nvPr/>
        </p:nvSpPr>
        <p:spPr>
          <a:xfrm>
            <a:off x="8834115" y="2186609"/>
            <a:ext cx="1288654" cy="4041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700" dirty="0">
                <a:solidFill>
                  <a:schemeClr val="tx1"/>
                </a:solidFill>
              </a:rPr>
              <a:t>Koristite Casanova-</a:t>
            </a:r>
            <a:r>
              <a:rPr lang="hr-HR" sz="700" dirty="0" err="1">
                <a:solidFill>
                  <a:schemeClr val="tx1"/>
                </a:solidFill>
              </a:rPr>
              <a:t>Hansen</a:t>
            </a:r>
            <a:r>
              <a:rPr lang="hr-HR" sz="700" dirty="0">
                <a:solidFill>
                  <a:schemeClr val="tx1"/>
                </a:solidFill>
              </a:rPr>
              <a:t> test za odabir D u okviru ARIMA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22" name="Pravokutnik 21">
            <a:extLst>
              <a:ext uri="{FF2B5EF4-FFF2-40B4-BE49-F238E27FC236}">
                <a16:creationId xmlns:a16="http://schemas.microsoft.com/office/drawing/2014/main" id="{943277EB-B8C1-48E8-83AD-8102F9FF9DAC}"/>
              </a:ext>
            </a:extLst>
          </p:cNvPr>
          <p:cNvSpPr/>
          <p:nvPr/>
        </p:nvSpPr>
        <p:spPr>
          <a:xfrm>
            <a:off x="7927451" y="2907824"/>
            <a:ext cx="3101008" cy="2455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700" dirty="0">
                <a:solidFill>
                  <a:schemeClr val="tx1"/>
                </a:solidFill>
              </a:rPr>
              <a:t>Odaberite d primjenom uzastopnih KPSS testova jediničnog korijena na sezonski diferencirane podatke (ako je D=1) ili izvorne podatke (ako je D=2). 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23" name="Pravokutnik 22">
            <a:extLst>
              <a:ext uri="{FF2B5EF4-FFF2-40B4-BE49-F238E27FC236}">
                <a16:creationId xmlns:a16="http://schemas.microsoft.com/office/drawing/2014/main" id="{241A2B25-6641-471E-B125-B52643263E00}"/>
              </a:ext>
            </a:extLst>
          </p:cNvPr>
          <p:cNvSpPr/>
          <p:nvPr/>
        </p:nvSpPr>
        <p:spPr>
          <a:xfrm>
            <a:off x="8011889" y="3470462"/>
            <a:ext cx="2905251" cy="29491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700" dirty="0">
                <a:solidFill>
                  <a:schemeClr val="tx1"/>
                </a:solidFill>
              </a:rPr>
              <a:t>Odaberite vrijednosti p, q. Pi Q minimiziranjem AIC. Dopuštamo termin interakcije za modele gdje je d + D &lt;2.</a:t>
            </a:r>
            <a:endParaRPr lang="en-GB" sz="7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301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1B53A616-BC45-7003-D00A-64BD15781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Prognoziranje potražnje u prehrambenoj industriji</a:t>
            </a:r>
            <a:endParaRPr lang="pl-PL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157133" y="14816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F8E37C-90CE-5040-413D-944926B875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874" y="1269333"/>
            <a:ext cx="8780184" cy="458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2260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1B53A616-BC45-7003-D00A-64BD15781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Prognoziranje potražnje u prehrambenoj industriji</a:t>
            </a:r>
            <a:endParaRPr lang="pl-PL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157133" y="14816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675565"/>
              </p:ext>
            </p:extLst>
          </p:nvPr>
        </p:nvGraphicFramePr>
        <p:xfrm>
          <a:off x="668866" y="1846793"/>
          <a:ext cx="10515600" cy="1520638"/>
        </p:xfrm>
        <a:graphic>
          <a:graphicData uri="http://schemas.openxmlformats.org/drawingml/2006/table">
            <a:tbl>
              <a:tblPr firstRow="1" firstCol="1" bandRow="1"/>
              <a:tblGrid>
                <a:gridCol w="3524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1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78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53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61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04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 dirty="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Modeli </a:t>
                      </a:r>
                      <a:r>
                        <a:rPr lang="hr" sz="1100" b="1" baseline="30000" dirty="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a</a:t>
                      </a:r>
                      <a:r>
                        <a:rPr lang="hr" sz="1100" dirty="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 </a:t>
                      </a:r>
                      <a:endParaRPr lang="en-GB" sz="1100" dirty="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 dirty="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RMSE</a:t>
                      </a:r>
                      <a:endParaRPr lang="en-GB" sz="1100" dirty="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 b="1" dirty="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hr" sz="1100" dirty="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MAPE</a:t>
                      </a:r>
                      <a:endParaRPr lang="en-GB" sz="1100" dirty="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 dirty="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MASE</a:t>
                      </a:r>
                      <a:endParaRPr lang="en-GB" sz="1100" dirty="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50000"/>
                        </a:lnSpc>
                        <a:spcAft>
                          <a:spcPts val="60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hr" sz="1100" dirty="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 AIC</a:t>
                      </a:r>
                      <a:endParaRPr lang="en-GB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50000"/>
                        </a:lnSpc>
                        <a:spcAft>
                          <a:spcPts val="60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  BIC</a:t>
                      </a:r>
                      <a:endParaRPr lang="en-GB" sz="11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S- ARIMA (5,0,1)(1,0,0) </a:t>
                      </a:r>
                      <a:r>
                        <a:rPr lang="hr" sz="1100" baseline="-250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52 </a:t>
                      </a:r>
                      <a:r>
                        <a:rPr lang="hr" sz="1100" baseline="300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b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1023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14,18 %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0,60 %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86,62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110,5 0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S- ARIMA (4,0,0)(1,0,0) </a:t>
                      </a:r>
                      <a:r>
                        <a:rPr lang="hr" sz="1100" baseline="-250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52 </a:t>
                      </a:r>
                      <a:r>
                        <a:rPr lang="hr" sz="1100" baseline="300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c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1041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14,53 %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0,62 %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86,73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105,31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S- ARIMA (4,0,0)(0,1,1) </a:t>
                      </a:r>
                      <a:r>
                        <a:rPr lang="hr" sz="1100" baseline="-250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52 </a:t>
                      </a:r>
                      <a:r>
                        <a:rPr lang="hr" sz="1100" baseline="300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dana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1882.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22,12 %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1,05 %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41,74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53,56 0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S- ARIMA (4,0,1)(1,0,0) </a:t>
                      </a:r>
                      <a:r>
                        <a:rPr lang="hr" sz="1100" baseline="-250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52 </a:t>
                      </a:r>
                      <a:r>
                        <a:rPr lang="hr" sz="1100" baseline="300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e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1050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14,18 %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0,60 %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88,23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109,47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S- ARIMA (0,0,1)(0,1,0) </a:t>
                      </a:r>
                      <a:r>
                        <a:rPr lang="hr" sz="1100" baseline="-250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52 </a:t>
                      </a:r>
                      <a:r>
                        <a:rPr lang="hr" sz="1100" baseline="300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f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1797.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21,42 %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1,02 %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36,52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40,46 0</a:t>
                      </a:r>
                      <a:endParaRPr lang="en-GB" sz="110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 gridSpan="5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hr" sz="1100" i="1" baseline="30000" dirty="0">
                          <a:effectLst/>
                          <a:latin typeface="Tahom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133" y="3436673"/>
            <a:ext cx="4583546" cy="1575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53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1B53A616-BC45-7003-D00A-64BD15781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Prognoze buduće potražnje</a:t>
            </a:r>
            <a:endParaRPr lang="pl-PL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157133" y="14816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818354" y="6132381"/>
            <a:ext cx="4903908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hr" sz="11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</a:rPr>
              <a:t>Slika. </a:t>
            </a:r>
            <a:r>
              <a:rPr lang="en-GB" sz="1100" dirty="0" err="1"/>
              <a:t>Obuka</a:t>
            </a:r>
            <a:r>
              <a:rPr lang="en-GB" sz="1100" dirty="0"/>
              <a:t>, </a:t>
            </a:r>
            <a:r>
              <a:rPr lang="en-GB" sz="1100" dirty="0" err="1"/>
              <a:t>testiranje</a:t>
            </a:r>
            <a:r>
              <a:rPr lang="en-GB" sz="1100" dirty="0"/>
              <a:t> i </a:t>
            </a:r>
            <a:r>
              <a:rPr lang="en-GB" sz="1100" dirty="0" err="1"/>
              <a:t>predviđena</a:t>
            </a:r>
            <a:r>
              <a:rPr lang="en-GB" sz="1100" dirty="0"/>
              <a:t> potražnja S-ARIMA (5,0,1)(1,0,0) 52 </a:t>
            </a:r>
            <a:r>
              <a:rPr lang="en-GB" sz="1100" dirty="0" err="1"/>
              <a:t>modela</a:t>
            </a:r>
            <a:r>
              <a:rPr lang="en-GB" sz="1100" dirty="0"/>
              <a:t>.</a:t>
            </a:r>
            <a:endParaRPr kumimoji="0" lang="en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71FCFB18-1574-4C27-B330-148F3C46F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8666" y="1846792"/>
            <a:ext cx="8124935" cy="39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4698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1B53A616-BC45-7003-D00A-64BD15781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/>
              <a:t>Prognoziranje potražnje u prehrambenoj industriji</a:t>
            </a:r>
            <a:endParaRPr lang="pl-PL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157133" y="14816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6DD55E-7FCB-CA79-2CA4-889A8BF36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036" y="1296376"/>
            <a:ext cx="9350543" cy="4831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933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>
            <a:extLst>
              <a:ext uri="{FF2B5EF4-FFF2-40B4-BE49-F238E27FC236}">
                <a16:creationId xmlns:a16="http://schemas.microsoft.com/office/drawing/2014/main" id="{0CB6B79D-13A1-418A-3CD7-076077286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" dirty="0" err="1"/>
              <a:t>Sažetak</a:t>
            </a:r>
            <a:endParaRPr lang="pl-PL" dirty="0"/>
          </a:p>
        </p:txBody>
      </p:sp>
      <p:sp>
        <p:nvSpPr>
          <p:cNvPr id="8" name="Symbol zastępczy zawartości 7">
            <a:extLst>
              <a:ext uri="{FF2B5EF4-FFF2-40B4-BE49-F238E27FC236}">
                <a16:creationId xmlns:a16="http://schemas.microsoft.com/office/drawing/2014/main" id="{BA68647D-8959-AECA-FF1C-384AA40B60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4600" y="1842559"/>
            <a:ext cx="10298651" cy="3626908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hr" sz="1800" dirty="0">
                <a:ea typeface="Calibri" panose="020F0502020204030204" pitchFamily="34" charset="0"/>
                <a:cs typeface="Times New Roman" panose="02020603050405020304" pitchFamily="18" charset="0"/>
              </a:rPr>
              <a:t>Potražnja kupaca je glavni pokretač operacija </a:t>
            </a:r>
            <a:r>
              <a:rPr lang="en-GB" sz="1800" dirty="0"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hr-HR" sz="1800" dirty="0" err="1">
                <a:ea typeface="Calibri" panose="020F0502020204030204" pitchFamily="34" charset="0"/>
                <a:cs typeface="Times New Roman" panose="02020603050405020304" pitchFamily="18" charset="0"/>
              </a:rPr>
              <a:t>pskrbnog</a:t>
            </a:r>
            <a:r>
              <a:rPr lang="hr" sz="1800" dirty="0">
                <a:ea typeface="Calibri" panose="020F0502020204030204" pitchFamily="34" charset="0"/>
                <a:cs typeface="Times New Roman" panose="02020603050405020304" pitchFamily="18" charset="0"/>
              </a:rPr>
              <a:t> lanca.</a:t>
            </a:r>
          </a:p>
          <a:p>
            <a:pPr algn="just"/>
            <a:r>
              <a:rPr lang="hr" sz="1800" dirty="0">
                <a:ea typeface="Calibri" panose="020F0502020204030204" pitchFamily="34" charset="0"/>
                <a:cs typeface="Times New Roman" panose="02020603050405020304" pitchFamily="18" charset="0"/>
              </a:rPr>
              <a:t>Točno predviđanje potražnje ključno je za smanjenje troškova logistike.</a:t>
            </a:r>
          </a:p>
          <a:p>
            <a:pPr algn="just"/>
            <a:r>
              <a:rPr lang="hr" sz="1800" dirty="0">
                <a:ea typeface="Calibri" panose="020F0502020204030204" pitchFamily="34" charset="0"/>
                <a:cs typeface="Times New Roman" panose="02020603050405020304" pitchFamily="18" charset="0"/>
              </a:rPr>
              <a:t>Predviđanje potražnje uključuje složenu koordinaciju među dionicima u </a:t>
            </a:r>
            <a:r>
              <a:rPr lang="en-GB" sz="1800" dirty="0"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hr-HR" sz="1800" dirty="0" err="1">
                <a:ea typeface="Calibri" panose="020F0502020204030204" pitchFamily="34" charset="0"/>
                <a:cs typeface="Times New Roman" panose="02020603050405020304" pitchFamily="18" charset="0"/>
              </a:rPr>
              <a:t>pskrbnom</a:t>
            </a:r>
            <a:r>
              <a:rPr lang="hr-HR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" sz="1800" dirty="0">
                <a:ea typeface="Calibri" panose="020F0502020204030204" pitchFamily="34" charset="0"/>
                <a:cs typeface="Times New Roman" panose="02020603050405020304" pitchFamily="18" charset="0"/>
              </a:rPr>
              <a:t>lancu.</a:t>
            </a:r>
          </a:p>
          <a:p>
            <a:pPr algn="just"/>
            <a:r>
              <a:rPr lang="hr" sz="1800" dirty="0">
                <a:ea typeface="Calibri" panose="020F0502020204030204" pitchFamily="34" charset="0"/>
                <a:cs typeface="Times New Roman" panose="02020603050405020304" pitchFamily="18" charset="0"/>
              </a:rPr>
              <a:t>Neizvjesnosti u potražnji otežavaju upravljanje </a:t>
            </a:r>
            <a:r>
              <a:rPr lang="en-GB" sz="1800" dirty="0"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hr-HR" sz="1800" dirty="0" err="1">
                <a:ea typeface="Calibri" panose="020F0502020204030204" pitchFamily="34" charset="0"/>
                <a:cs typeface="Times New Roman" panose="02020603050405020304" pitchFamily="18" charset="0"/>
              </a:rPr>
              <a:t>pskrbnim</a:t>
            </a:r>
            <a:r>
              <a:rPr lang="hr-HR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" sz="1800" dirty="0">
                <a:ea typeface="Calibri" panose="020F0502020204030204" pitchFamily="34" charset="0"/>
                <a:cs typeface="Times New Roman" panose="02020603050405020304" pitchFamily="18" charset="0"/>
              </a:rPr>
              <a:t>lancem.</a:t>
            </a:r>
          </a:p>
          <a:p>
            <a:pPr algn="just"/>
            <a:r>
              <a:rPr lang="hr" sz="1800" dirty="0">
                <a:ea typeface="Calibri" panose="020F0502020204030204" pitchFamily="34" charset="0"/>
                <a:cs typeface="Times New Roman" panose="02020603050405020304" pitchFamily="18" charset="0"/>
              </a:rPr>
              <a:t>Pandemija COVID-19 istaknula je važnost upravljanja neizvjesnošću potražnje.</a:t>
            </a:r>
          </a:p>
          <a:p>
            <a:pPr algn="just"/>
            <a:r>
              <a:rPr lang="hr" sz="1800" dirty="0">
                <a:ea typeface="Calibri" panose="020F0502020204030204" pitchFamily="34" charset="0"/>
                <a:cs typeface="Times New Roman" panose="02020603050405020304" pitchFamily="18" charset="0"/>
              </a:rPr>
              <a:t>Učinkovito rješavanje ovih neizvjesnosti ključno je za uspjeh </a:t>
            </a:r>
            <a:r>
              <a:rPr lang="en-GB" sz="1800" dirty="0"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hr-HR" sz="1800" dirty="0" err="1">
                <a:ea typeface="Calibri" panose="020F0502020204030204" pitchFamily="34" charset="0"/>
                <a:cs typeface="Times New Roman" panose="02020603050405020304" pitchFamily="18" charset="0"/>
              </a:rPr>
              <a:t>pskrbnog</a:t>
            </a:r>
            <a:r>
              <a:rPr lang="hr-HR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" sz="1800" dirty="0">
                <a:ea typeface="Calibri" panose="020F0502020204030204" pitchFamily="34" charset="0"/>
                <a:cs typeface="Times New Roman" panose="02020603050405020304" pitchFamily="18" charset="0"/>
              </a:rPr>
              <a:t>lanca.</a:t>
            </a:r>
            <a:endParaRPr lang="sr-Latn-RS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hr" sz="1800" dirty="0">
                <a:ea typeface="Calibri" panose="020F0502020204030204" pitchFamily="34" charset="0"/>
                <a:cs typeface="Times New Roman" panose="02020603050405020304" pitchFamily="18" charset="0"/>
              </a:rPr>
              <a:t>Najtočniji model </a:t>
            </a:r>
            <a:r>
              <a:rPr lang="hr" sz="1800" dirty="0"/>
              <a:t>bio je S- ARIMA (5,0,1)(1,0,0) </a:t>
            </a:r>
            <a:r>
              <a:rPr lang="hr" sz="1800" baseline="-25000" dirty="0"/>
              <a:t>52 .</a:t>
            </a:r>
            <a:endParaRPr lang="sr-Latn-RS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l-PL" sz="1800" dirty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2984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2">
            <a:extLst>
              <a:ext uri="{FF2B5EF4-FFF2-40B4-BE49-F238E27FC236}">
                <a16:creationId xmlns:a16="http://schemas.microsoft.com/office/drawing/2014/main" id="{4111F4BD-3358-46B1-9609-9F31A909894F}"/>
              </a:ext>
            </a:extLst>
          </p:cNvPr>
          <p:cNvSpPr txBox="1">
            <a:spLocks/>
          </p:cNvSpPr>
          <p:nvPr/>
        </p:nvSpPr>
        <p:spPr>
          <a:xfrm>
            <a:off x="1524000" y="1335773"/>
            <a:ext cx="9144000" cy="47691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1065A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pl-PL" sz="4000" dirty="0"/>
              <a:t>Autori:</a:t>
            </a:r>
            <a:br>
              <a:rPr lang="pl-PL" sz="4000" dirty="0"/>
            </a:br>
            <a:br>
              <a:rPr lang="pl-PL" sz="4000" dirty="0"/>
            </a:br>
            <a:r>
              <a:rPr lang="pl-PL" sz="3700" b="0" dirty="0">
                <a:solidFill>
                  <a:schemeClr val="tx1"/>
                </a:solidFill>
              </a:rPr>
              <a:t>Sanja Bojić, Kristijan Brglez, Maja Fošner, Roman Gumzej, Rebeka Kovačič Lukman, Benjamin Marcen, Marinko Maslarić, Boško Matović, Dejan Mirčetić</a:t>
            </a:r>
            <a:r>
              <a:rPr lang="pl-PL" sz="4000" b="0" dirty="0">
                <a:solidFill>
                  <a:schemeClr val="tx1"/>
                </a:solidFill>
              </a:rPr>
              <a:t>​</a:t>
            </a:r>
          </a:p>
          <a:p>
            <a:pPr algn="ctr"/>
            <a:br>
              <a:rPr lang="pl-PL" sz="4000" b="0" dirty="0">
                <a:solidFill>
                  <a:schemeClr val="tx1"/>
                </a:solidFill>
              </a:rPr>
            </a:br>
            <a:r>
              <a:rPr lang="pl-PL" sz="4000" dirty="0"/>
              <a:t>Zadnja verzija: Lipanj 2025</a:t>
            </a:r>
          </a:p>
        </p:txBody>
      </p:sp>
    </p:spTree>
    <p:extLst>
      <p:ext uri="{BB962C8B-B14F-4D97-AF65-F5344CB8AC3E}">
        <p14:creationId xmlns:p14="http://schemas.microsoft.com/office/powerpoint/2010/main" val="6498925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>
            <a:extLst>
              <a:ext uri="{FF2B5EF4-FFF2-40B4-BE49-F238E27FC236}">
                <a16:creationId xmlns:a16="http://schemas.microsoft.com/office/drawing/2014/main" id="{5736179A-2A6B-1BB5-3527-A969A8C3E86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r" dirty="0"/>
              <a:t>Hvala na pažnji</a:t>
            </a:r>
            <a:endParaRPr lang="pl-PL" dirty="0"/>
          </a:p>
        </p:txBody>
      </p:sp>
      <p:pic>
        <p:nvPicPr>
          <p:cNvPr id="5" name="Obraz 4" descr="Obraz zawierający symbol, Czcionka, Grafika, zrzut ekranu&#10;&#10;Opis wygenerowany automatycznie">
            <a:extLst>
              <a:ext uri="{FF2B5EF4-FFF2-40B4-BE49-F238E27FC236}">
                <a16:creationId xmlns:a16="http://schemas.microsoft.com/office/drawing/2014/main" id="{219FB407-FBDE-B3A7-7F61-3F9311B8C7B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4589" y="0"/>
            <a:ext cx="1227411" cy="42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19421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5D1A4C46F9DF340B00409C6B9ED12C1" ma:contentTypeVersion="15" ma:contentTypeDescription="Create a new document." ma:contentTypeScope="" ma:versionID="3a4bc1c2e803e34ab25283c57d356cd6">
  <xsd:schema xmlns:xsd="http://www.w3.org/2001/XMLSchema" xmlns:xs="http://www.w3.org/2001/XMLSchema" xmlns:p="http://schemas.microsoft.com/office/2006/metadata/properties" xmlns:ns2="a92fe6ce-cc5e-4661-b3e6-d9d5535f70b5" xmlns:ns3="d9bddfac-6dc9-4958-8f35-4d0da3af229b" targetNamespace="http://schemas.microsoft.com/office/2006/metadata/properties" ma:root="true" ma:fieldsID="78687c9cd23a33d19b0c7b75dbe954e0" ns2:_="" ns3:_="">
    <xsd:import namespace="a92fe6ce-cc5e-4661-b3e6-d9d5535f70b5"/>
    <xsd:import namespace="d9bddfac-6dc9-4958-8f35-4d0da3af22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CR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2fe6ce-cc5e-4661-b3e6-d9d5535f70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dfb4df37-903f-415b-817d-12eb03f331f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ddfac-6dc9-4958-8f35-4d0da3af229b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f4652e19-0f91-4064-a28d-12f01e91685a}" ma:internalName="TaxCatchAll" ma:showField="CatchAllData" ma:web="d9bddfac-6dc9-4958-8f35-4d0da3af229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92fe6ce-cc5e-4661-b3e6-d9d5535f70b5">
      <Terms xmlns="http://schemas.microsoft.com/office/infopath/2007/PartnerControls"/>
    </lcf76f155ced4ddcb4097134ff3c332f>
    <TaxCatchAll xmlns="d9bddfac-6dc9-4958-8f35-4d0da3af229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5C226FE-FF57-4E7D-8238-6200A946DD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92fe6ce-cc5e-4661-b3e6-d9d5535f70b5"/>
    <ds:schemaRef ds:uri="d9bddfac-6dc9-4958-8f35-4d0da3af22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1A76C46-9B09-438D-B5F8-A1AC0A7C518F}">
  <ds:schemaRefs>
    <ds:schemaRef ds:uri="http://www.w3.org/XML/1998/namespace"/>
    <ds:schemaRef ds:uri="d9bddfac-6dc9-4958-8f35-4d0da3af229b"/>
    <ds:schemaRef ds:uri="http://schemas.microsoft.com/office/2006/documentManagement/types"/>
    <ds:schemaRef ds:uri="a92fe6ce-cc5e-4661-b3e6-d9d5535f70b5"/>
    <ds:schemaRef ds:uri="http://schemas.openxmlformats.org/package/2006/metadata/core-properties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96409C96-AFBA-4E6E-B02B-1A32F856FE9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2872</TotalTime>
  <Words>1046</Words>
  <Application>Microsoft Office PowerPoint</Application>
  <PresentationFormat>Panoramiczny</PresentationFormat>
  <Paragraphs>93</Paragraphs>
  <Slides>17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2" baseType="lpstr">
      <vt:lpstr>Arial</vt:lpstr>
      <vt:lpstr>Calibri</vt:lpstr>
      <vt:lpstr>Tahoma</vt:lpstr>
      <vt:lpstr>Motyw pakietu Office</vt:lpstr>
      <vt:lpstr>Equation</vt:lpstr>
      <vt:lpstr>Statističke metode za analizu logističkih podataka</vt:lpstr>
      <vt:lpstr>Agenda</vt:lpstr>
      <vt:lpstr>Što je potražnja kupaca i predviđanje potražnje?</vt:lpstr>
      <vt:lpstr>Što je potražnja kupaca i predviđanje potražnje?</vt:lpstr>
      <vt:lpstr>Što je potražnja kupaca i predviđanje potražnje?</vt:lpstr>
      <vt:lpstr>Koraci predviđanja potražnje u opskrbnim lancima?</vt:lpstr>
      <vt:lpstr>Prognoziranje potražnje u prehrambenoj industriji</vt:lpstr>
      <vt:lpstr>Prognoziranje potražnje u prehrambenoj industriji</vt:lpstr>
      <vt:lpstr>Prognoziranje potražnje u prehrambenoj industriji</vt:lpstr>
      <vt:lpstr>Prognoziranje potražnje u prehrambenoj industriji</vt:lpstr>
      <vt:lpstr>Prognoziranje potražnje u prehrambenoj industriji</vt:lpstr>
      <vt:lpstr>Prognoziranje potražnje u prehrambenoj industriji</vt:lpstr>
      <vt:lpstr>Prognoze buduće potražnje</vt:lpstr>
      <vt:lpstr>Prognoziranje potražnje u prehrambenoj industriji</vt:lpstr>
      <vt:lpstr>Sažetak</vt:lpstr>
      <vt:lpstr>Prezentacja programu PowerPoint</vt:lpstr>
      <vt:lpstr>Hvala na pažnji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Michał Adamczak | Wyższa Szkoła Logistyki</dc:creator>
  <cp:lastModifiedBy>Katarzyna Ragin-Skorecka</cp:lastModifiedBy>
  <cp:revision>31</cp:revision>
  <dcterms:created xsi:type="dcterms:W3CDTF">2023-07-06T12:09:08Z</dcterms:created>
  <dcterms:modified xsi:type="dcterms:W3CDTF">2025-11-07T16:09:30Z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0x010100C5D1A4C46F9DF340B00409C6B9ED12C1</vt:lpwstr>
  </property>
  <property fmtid="{D5CDD505-2E9C-101B-9397-08002B2CF9AE}" pid="3" name="MediaServiceImageTags">
    <vt:lpwstr/>
  </property>
</Properties>
</file>