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94" r:id="rId8"/>
    <p:sldId id="295" r:id="rId9"/>
    <p:sldId id="281" r:id="rId10"/>
    <p:sldId id="296" r:id="rId11"/>
    <p:sldId id="297" r:id="rId12"/>
    <p:sldId id="298" r:id="rId13"/>
    <p:sldId id="301" r:id="rId14"/>
    <p:sldId id="302" r:id="rId15"/>
    <p:sldId id="299" r:id="rId16"/>
    <p:sldId id="300" r:id="rId17"/>
    <p:sldId id="303" r:id="rId18"/>
    <p:sldId id="266" r:id="rId19"/>
    <p:sldId id="335" r:id="rId20"/>
    <p:sldId id="263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8B9E8A-2484-4D9E-8F4A-F3658B108928}" v="9" dt="2023-11-15T12:03:04.3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9" autoAdjust="0"/>
    <p:restoredTop sz="94660"/>
  </p:normalViewPr>
  <p:slideViewPr>
    <p:cSldViewPr snapToGrid="0">
      <p:cViewPr varScale="1">
        <p:scale>
          <a:sx n="81" d="100"/>
          <a:sy n="81" d="100"/>
        </p:scale>
        <p:origin x="59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Šebalj" userId="a71eced3-786e-4eb6-80ca-f62c4fda7d06" providerId="ADAL" clId="{7F8B9E8A-2484-4D9E-8F4A-F3658B108928}"/>
    <pc:docChg chg="undo custSel addSld delSld modSld sldOrd">
      <pc:chgData name="Dario Šebalj" userId="a71eced3-786e-4eb6-80ca-f62c4fda7d06" providerId="ADAL" clId="{7F8B9E8A-2484-4D9E-8F4A-F3658B108928}" dt="2023-11-15T12:10:08.203" v="1848" actId="27636"/>
      <pc:docMkLst>
        <pc:docMk/>
      </pc:docMkLst>
      <pc:sldChg chg="modSp mod">
        <pc:chgData name="Dario Šebalj" userId="a71eced3-786e-4eb6-80ca-f62c4fda7d06" providerId="ADAL" clId="{7F8B9E8A-2484-4D9E-8F4A-F3658B108928}" dt="2023-11-15T08:30:26.285" v="68" actId="20577"/>
        <pc:sldMkLst>
          <pc:docMk/>
          <pc:sldMk cId="2920479427" sldId="256"/>
        </pc:sldMkLst>
        <pc:spChg chg="mod">
          <ac:chgData name="Dario Šebalj" userId="a71eced3-786e-4eb6-80ca-f62c4fda7d06" providerId="ADAL" clId="{7F8B9E8A-2484-4D9E-8F4A-F3658B108928}" dt="2023-11-15T08:29:59.071" v="20" actId="20577"/>
          <ac:spMkLst>
            <pc:docMk/>
            <pc:sldMk cId="2920479427" sldId="256"/>
            <ac:spMk id="2" creationId="{EB42DF12-B99A-B28D-4CDB-00731913E04F}"/>
          </ac:spMkLst>
        </pc:spChg>
        <pc:spChg chg="mod">
          <ac:chgData name="Dario Šebalj" userId="a71eced3-786e-4eb6-80ca-f62c4fda7d06" providerId="ADAL" clId="{7F8B9E8A-2484-4D9E-8F4A-F3658B108928}" dt="2023-11-15T08:30:08.744" v="61" actId="20577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Dario Šebalj" userId="a71eced3-786e-4eb6-80ca-f62c4fda7d06" providerId="ADAL" clId="{7F8B9E8A-2484-4D9E-8F4A-F3658B108928}" dt="2023-11-15T08:30:26.285" v="68" actId="20577"/>
          <ac:spMkLst>
            <pc:docMk/>
            <pc:sldMk cId="2920479427" sldId="256"/>
            <ac:spMk id="9" creationId="{EE4E65C5-835A-F284-C071-E322E9120233}"/>
          </ac:spMkLst>
        </pc:spChg>
      </pc:sldChg>
      <pc:sldChg chg="addSp delSp modSp mod ord">
        <pc:chgData name="Dario Šebalj" userId="a71eced3-786e-4eb6-80ca-f62c4fda7d06" providerId="ADAL" clId="{7F8B9E8A-2484-4D9E-8F4A-F3658B108928}" dt="2023-11-15T08:43:28.768" v="865" actId="20577"/>
        <pc:sldMkLst>
          <pc:docMk/>
          <pc:sldMk cId="2863694609" sldId="261"/>
        </pc:sldMkLst>
        <pc:spChg chg="mod">
          <ac:chgData name="Dario Šebalj" userId="a71eced3-786e-4eb6-80ca-f62c4fda7d06" providerId="ADAL" clId="{7F8B9E8A-2484-4D9E-8F4A-F3658B108928}" dt="2023-11-15T08:43:11.091" v="852" actId="20577"/>
          <ac:spMkLst>
            <pc:docMk/>
            <pc:sldMk cId="2863694609" sldId="261"/>
            <ac:spMk id="2" creationId="{AF697325-8BCA-B448-0837-308C16D93043}"/>
          </ac:spMkLst>
        </pc:spChg>
        <pc:spChg chg="mod">
          <ac:chgData name="Dario Šebalj" userId="a71eced3-786e-4eb6-80ca-f62c4fda7d06" providerId="ADAL" clId="{7F8B9E8A-2484-4D9E-8F4A-F3658B108928}" dt="2023-11-15T08:43:28.768" v="865" actId="20577"/>
          <ac:spMkLst>
            <pc:docMk/>
            <pc:sldMk cId="2863694609" sldId="261"/>
            <ac:spMk id="4" creationId="{DA80D9A8-F91F-498A-4D74-FA98B65087EC}"/>
          </ac:spMkLst>
        </pc:spChg>
        <pc:picChg chg="del">
          <ac:chgData name="Dario Šebalj" userId="a71eced3-786e-4eb6-80ca-f62c4fda7d06" providerId="ADAL" clId="{7F8B9E8A-2484-4D9E-8F4A-F3658B108928}" dt="2023-11-15T08:43:12.091" v="853" actId="478"/>
          <ac:picMkLst>
            <pc:docMk/>
            <pc:sldMk cId="2863694609" sldId="261"/>
            <ac:picMk id="3" creationId="{5E77643A-CFB1-E7E6-9523-A1109680183C}"/>
          </ac:picMkLst>
        </pc:picChg>
        <pc:picChg chg="add mod">
          <ac:chgData name="Dario Šebalj" userId="a71eced3-786e-4eb6-80ca-f62c4fda7d06" providerId="ADAL" clId="{7F8B9E8A-2484-4D9E-8F4A-F3658B108928}" dt="2023-11-15T08:43:21.591" v="857" actId="1076"/>
          <ac:picMkLst>
            <pc:docMk/>
            <pc:sldMk cId="2863694609" sldId="261"/>
            <ac:picMk id="5" creationId="{DF96AF43-EBBA-2AE3-3E63-E1A81493589E}"/>
          </ac:picMkLst>
        </pc:picChg>
      </pc:sldChg>
      <pc:sldChg chg="delSp modSp mod ord">
        <pc:chgData name="Dario Šebalj" userId="a71eced3-786e-4eb6-80ca-f62c4fda7d06" providerId="ADAL" clId="{7F8B9E8A-2484-4D9E-8F4A-F3658B108928}" dt="2023-11-15T08:34:54.043" v="373" actId="478"/>
        <pc:sldMkLst>
          <pc:docMk/>
          <pc:sldMk cId="1952772968" sldId="262"/>
        </pc:sldMkLst>
        <pc:spChg chg="mod">
          <ac:chgData name="Dario Šebalj" userId="a71eced3-786e-4eb6-80ca-f62c4fda7d06" providerId="ADAL" clId="{7F8B9E8A-2484-4D9E-8F4A-F3658B108928}" dt="2023-11-15T08:32:19.601" v="238" actId="20577"/>
          <ac:spMkLst>
            <pc:docMk/>
            <pc:sldMk cId="1952772968" sldId="262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08:34:31.073" v="365" actId="20577"/>
          <ac:spMkLst>
            <pc:docMk/>
            <pc:sldMk cId="1952772968" sldId="262"/>
            <ac:spMk id="5" creationId="{08B1E3E4-9C4A-4CF8-DBD2-8A61BD597723}"/>
          </ac:spMkLst>
        </pc:spChg>
        <pc:spChg chg="del">
          <ac:chgData name="Dario Šebalj" userId="a71eced3-786e-4eb6-80ca-f62c4fda7d06" providerId="ADAL" clId="{7F8B9E8A-2484-4D9E-8F4A-F3658B108928}" dt="2023-11-15T08:34:54.043" v="373" actId="478"/>
          <ac:spMkLst>
            <pc:docMk/>
            <pc:sldMk cId="1952772968" sldId="262"/>
            <ac:spMk id="6" creationId="{4D0B990B-A015-95E2-DF45-A832FF931C3B}"/>
          </ac:spMkLst>
        </pc:spChg>
      </pc:sldChg>
      <pc:sldChg chg="modSp mod">
        <pc:chgData name="Dario Šebalj" userId="a71eced3-786e-4eb6-80ca-f62c4fda7d06" providerId="ADAL" clId="{7F8B9E8A-2484-4D9E-8F4A-F3658B108928}" dt="2023-11-15T08:31:36.410" v="207" actId="20577"/>
        <pc:sldMkLst>
          <pc:docMk/>
          <pc:sldMk cId="1254930911" sldId="264"/>
        </pc:sldMkLst>
        <pc:spChg chg="mod">
          <ac:chgData name="Dario Šebalj" userId="a71eced3-786e-4eb6-80ca-f62c4fda7d06" providerId="ADAL" clId="{7F8B9E8A-2484-4D9E-8F4A-F3658B108928}" dt="2023-11-15T08:31:36.410" v="207" actId="20577"/>
          <ac:spMkLst>
            <pc:docMk/>
            <pc:sldMk cId="1254930911" sldId="264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7F8B9E8A-2484-4D9E-8F4A-F3658B108928}" dt="2023-11-15T12:09:15.971" v="1834" actId="14100"/>
        <pc:sldMkLst>
          <pc:docMk/>
          <pc:sldMk cId="3298298427" sldId="266"/>
        </pc:sldMkLst>
        <pc:spChg chg="mod">
          <ac:chgData name="Dario Šebalj" userId="a71eced3-786e-4eb6-80ca-f62c4fda7d06" providerId="ADAL" clId="{7F8B9E8A-2484-4D9E-8F4A-F3658B108928}" dt="2023-11-15T12:09:15.971" v="1834" actId="14100"/>
          <ac:spMkLst>
            <pc:docMk/>
            <pc:sldMk cId="3298298427" sldId="266"/>
            <ac:spMk id="8" creationId="{BA68647D-8959-AECA-FF1C-384AA40B609E}"/>
          </ac:spMkLst>
        </pc:spChg>
      </pc:sldChg>
      <pc:sldChg chg="modSp add mod ord">
        <pc:chgData name="Dario Šebalj" userId="a71eced3-786e-4eb6-80ca-f62c4fda7d06" providerId="ADAL" clId="{7F8B9E8A-2484-4D9E-8F4A-F3658B108928}" dt="2023-11-15T12:10:08.203" v="1848" actId="27636"/>
        <pc:sldMkLst>
          <pc:docMk/>
          <pc:sldMk cId="2749841692" sldId="267"/>
        </pc:sldMkLst>
        <pc:spChg chg="mod">
          <ac:chgData name="Dario Šebalj" userId="a71eced3-786e-4eb6-80ca-f62c4fda7d06" providerId="ADAL" clId="{7F8B9E8A-2484-4D9E-8F4A-F3658B108928}" dt="2023-11-15T08:35:59.474" v="425" actId="20577"/>
          <ac:spMkLst>
            <pc:docMk/>
            <pc:sldMk cId="2749841692" sldId="267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10:08.203" v="1848" actId="27636"/>
          <ac:spMkLst>
            <pc:docMk/>
            <pc:sldMk cId="2749841692" sldId="267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39:27.886" v="567" actId="20577"/>
          <ac:spMkLst>
            <pc:docMk/>
            <pc:sldMk cId="2749841692" sldId="267"/>
            <ac:spMk id="6" creationId="{4D0B990B-A015-95E2-DF45-A832FF931C3B}"/>
          </ac:spMkLst>
        </pc:spChg>
      </pc:sldChg>
      <pc:sldChg chg="addSp delSp modSp add mod ord">
        <pc:chgData name="Dario Šebalj" userId="a71eced3-786e-4eb6-80ca-f62c4fda7d06" providerId="ADAL" clId="{7F8B9E8A-2484-4D9E-8F4A-F3658B108928}" dt="2023-11-15T08:35:51.337" v="410"/>
        <pc:sldMkLst>
          <pc:docMk/>
          <pc:sldMk cId="113690816" sldId="268"/>
        </pc:sldMkLst>
        <pc:spChg chg="add del mod">
          <ac:chgData name="Dario Šebalj" userId="a71eced3-786e-4eb6-80ca-f62c4fda7d06" providerId="ADAL" clId="{7F8B9E8A-2484-4D9E-8F4A-F3658B108928}" dt="2023-11-15T08:35:17.661" v="390" actId="478"/>
          <ac:spMkLst>
            <pc:docMk/>
            <pc:sldMk cId="113690816" sldId="268"/>
            <ac:spMk id="3" creationId="{1FB6F12A-8073-1407-83C2-3358B39794D5}"/>
          </ac:spMkLst>
        </pc:spChg>
        <pc:spChg chg="mod">
          <ac:chgData name="Dario Šebalj" userId="a71eced3-786e-4eb6-80ca-f62c4fda7d06" providerId="ADAL" clId="{7F8B9E8A-2484-4D9E-8F4A-F3658B108928}" dt="2023-11-15T08:35:09.388" v="388" actId="20577"/>
          <ac:spMkLst>
            <pc:docMk/>
            <pc:sldMk cId="113690816" sldId="268"/>
            <ac:spMk id="4" creationId="{1B53A616-BC45-7003-D00A-64BD15781752}"/>
          </ac:spMkLst>
        </pc:spChg>
        <pc:spChg chg="del">
          <ac:chgData name="Dario Šebalj" userId="a71eced3-786e-4eb6-80ca-f62c4fda7d06" providerId="ADAL" clId="{7F8B9E8A-2484-4D9E-8F4A-F3658B108928}" dt="2023-11-15T08:35:14.522" v="389" actId="478"/>
          <ac:spMkLst>
            <pc:docMk/>
            <pc:sldMk cId="113690816" sldId="268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35:32.501" v="408" actId="20577"/>
          <ac:spMkLst>
            <pc:docMk/>
            <pc:sldMk cId="113690816" sldId="268"/>
            <ac:spMk id="6" creationId="{4D0B990B-A015-95E2-DF45-A832FF931C3B}"/>
          </ac:spMkLst>
        </pc:spChg>
        <pc:picChg chg="add mod">
          <ac:chgData name="Dario Šebalj" userId="a71eced3-786e-4eb6-80ca-f62c4fda7d06" providerId="ADAL" clId="{7F8B9E8A-2484-4D9E-8F4A-F3658B108928}" dt="2023-11-15T08:35:26.032" v="395" actId="1076"/>
          <ac:picMkLst>
            <pc:docMk/>
            <pc:sldMk cId="113690816" sldId="268"/>
            <ac:picMk id="7" creationId="{98ECB439-F90E-B979-0C13-75CB6839D7A7}"/>
          </ac:picMkLst>
        </pc:picChg>
        <pc:picChg chg="add mod">
          <ac:chgData name="Dario Šebalj" userId="a71eced3-786e-4eb6-80ca-f62c4fda7d06" providerId="ADAL" clId="{7F8B9E8A-2484-4D9E-8F4A-F3658B108928}" dt="2023-11-15T08:35:51.337" v="410"/>
          <ac:picMkLst>
            <pc:docMk/>
            <pc:sldMk cId="113690816" sldId="268"/>
            <ac:picMk id="8" creationId="{07C08915-3052-9F4E-F7B8-945907DB7103}"/>
          </ac:picMkLst>
        </pc:picChg>
      </pc:sldChg>
      <pc:sldChg chg="add del">
        <pc:chgData name="Dario Šebalj" userId="a71eced3-786e-4eb6-80ca-f62c4fda7d06" providerId="ADAL" clId="{7F8B9E8A-2484-4D9E-8F4A-F3658B108928}" dt="2023-11-15T12:01:59.340" v="1688" actId="47"/>
        <pc:sldMkLst>
          <pc:docMk/>
          <pc:sldMk cId="4043668424" sldId="269"/>
        </pc:sldMkLst>
      </pc:sldChg>
      <pc:sldChg chg="modSp add mod ord">
        <pc:chgData name="Dario Šebalj" userId="a71eced3-786e-4eb6-80ca-f62c4fda7d06" providerId="ADAL" clId="{7F8B9E8A-2484-4D9E-8F4A-F3658B108928}" dt="2023-11-15T12:10:01.174" v="1846" actId="403"/>
        <pc:sldMkLst>
          <pc:docMk/>
          <pc:sldMk cId="1088948264" sldId="270"/>
        </pc:sldMkLst>
        <pc:spChg chg="mod">
          <ac:chgData name="Dario Šebalj" userId="a71eced3-786e-4eb6-80ca-f62c4fda7d06" providerId="ADAL" clId="{7F8B9E8A-2484-4D9E-8F4A-F3658B108928}" dt="2023-11-15T08:40:02.780" v="599" actId="20577"/>
          <ac:spMkLst>
            <pc:docMk/>
            <pc:sldMk cId="1088948264" sldId="270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10:01.174" v="1846" actId="403"/>
          <ac:spMkLst>
            <pc:docMk/>
            <pc:sldMk cId="1088948264" sldId="270"/>
            <ac:spMk id="5" creationId="{08B1E3E4-9C4A-4CF8-DBD2-8A61BD597723}"/>
          </ac:spMkLst>
        </pc:spChg>
      </pc:sldChg>
      <pc:sldChg chg="add del">
        <pc:chgData name="Dario Šebalj" userId="a71eced3-786e-4eb6-80ca-f62c4fda7d06" providerId="ADAL" clId="{7F8B9E8A-2484-4D9E-8F4A-F3658B108928}" dt="2023-11-15T12:01:57.332" v="1687" actId="47"/>
        <pc:sldMkLst>
          <pc:docMk/>
          <pc:sldMk cId="1920928991" sldId="271"/>
        </pc:sldMkLst>
      </pc:sldChg>
      <pc:sldChg chg="modSp add mod ord">
        <pc:chgData name="Dario Šebalj" userId="a71eced3-786e-4eb6-80ca-f62c4fda7d06" providerId="ADAL" clId="{7F8B9E8A-2484-4D9E-8F4A-F3658B108928}" dt="2023-11-15T08:51:21.176" v="1015" actId="20577"/>
        <pc:sldMkLst>
          <pc:docMk/>
          <pc:sldMk cId="353431143" sldId="272"/>
        </pc:sldMkLst>
        <pc:spChg chg="mod">
          <ac:chgData name="Dario Šebalj" userId="a71eced3-786e-4eb6-80ca-f62c4fda7d06" providerId="ADAL" clId="{7F8B9E8A-2484-4D9E-8F4A-F3658B108928}" dt="2023-11-15T08:43:47.151" v="878" actId="20577"/>
          <ac:spMkLst>
            <pc:docMk/>
            <pc:sldMk cId="353431143" sldId="272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08:45:53.684" v="995" actId="207"/>
          <ac:spMkLst>
            <pc:docMk/>
            <pc:sldMk cId="353431143" sldId="272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1:21.176" v="1015" actId="20577"/>
          <ac:spMkLst>
            <pc:docMk/>
            <pc:sldMk cId="353431143" sldId="272"/>
            <ac:spMk id="6" creationId="{4D0B990B-A015-95E2-DF45-A832FF931C3B}"/>
          </ac:spMkLst>
        </pc:spChg>
      </pc:sldChg>
      <pc:sldChg chg="modSp add mod">
        <pc:chgData name="Dario Šebalj" userId="a71eced3-786e-4eb6-80ca-f62c4fda7d06" providerId="ADAL" clId="{7F8B9E8A-2484-4D9E-8F4A-F3658B108928}" dt="2023-11-15T12:09:48.019" v="1844" actId="207"/>
        <pc:sldMkLst>
          <pc:docMk/>
          <pc:sldMk cId="890883010" sldId="273"/>
        </pc:sldMkLst>
        <pc:spChg chg="mod">
          <ac:chgData name="Dario Šebalj" userId="a71eced3-786e-4eb6-80ca-f62c4fda7d06" providerId="ADAL" clId="{7F8B9E8A-2484-4D9E-8F4A-F3658B108928}" dt="2023-11-15T08:51:33.326" v="1023" actId="20577"/>
          <ac:spMkLst>
            <pc:docMk/>
            <pc:sldMk cId="890883010" sldId="273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48.019" v="1844" actId="207"/>
          <ac:spMkLst>
            <pc:docMk/>
            <pc:sldMk cId="890883010" sldId="273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3:09.432" v="1109"/>
          <ac:spMkLst>
            <pc:docMk/>
            <pc:sldMk cId="890883010" sldId="273"/>
            <ac:spMk id="6" creationId="{4D0B990B-A015-95E2-DF45-A832FF931C3B}"/>
          </ac:spMkLst>
        </pc:spChg>
      </pc:sldChg>
      <pc:sldChg chg="addSp modSp add mod ord">
        <pc:chgData name="Dario Šebalj" userId="a71eced3-786e-4eb6-80ca-f62c4fda7d06" providerId="ADAL" clId="{7F8B9E8A-2484-4D9E-8F4A-F3658B108928}" dt="2023-11-15T12:09:42.309" v="1841" actId="207"/>
        <pc:sldMkLst>
          <pc:docMk/>
          <pc:sldMk cId="603866943" sldId="274"/>
        </pc:sldMkLst>
        <pc:spChg chg="mod">
          <ac:chgData name="Dario Šebalj" userId="a71eced3-786e-4eb6-80ca-f62c4fda7d06" providerId="ADAL" clId="{7F8B9E8A-2484-4D9E-8F4A-F3658B108928}" dt="2023-11-15T08:53:29.898" v="1136" actId="20577"/>
          <ac:spMkLst>
            <pc:docMk/>
            <pc:sldMk cId="603866943" sldId="274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42.309" v="1841" actId="207"/>
          <ac:spMkLst>
            <pc:docMk/>
            <pc:sldMk cId="603866943" sldId="274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4:52.828" v="1162" actId="20577"/>
          <ac:spMkLst>
            <pc:docMk/>
            <pc:sldMk cId="603866943" sldId="274"/>
            <ac:spMk id="6" creationId="{4D0B990B-A015-95E2-DF45-A832FF931C3B}"/>
          </ac:spMkLst>
        </pc:spChg>
        <pc:picChg chg="add mod">
          <ac:chgData name="Dario Šebalj" userId="a71eced3-786e-4eb6-80ca-f62c4fda7d06" providerId="ADAL" clId="{7F8B9E8A-2484-4D9E-8F4A-F3658B108928}" dt="2023-11-15T08:54:31.103" v="1150" actId="1076"/>
          <ac:picMkLst>
            <pc:docMk/>
            <pc:sldMk cId="603866943" sldId="274"/>
            <ac:picMk id="2" creationId="{753D4D77-F2E1-CE4C-B8F2-9F9381A79FAB}"/>
          </ac:picMkLst>
        </pc:picChg>
      </pc:sldChg>
      <pc:sldChg chg="delSp modSp add mod">
        <pc:chgData name="Dario Šebalj" userId="a71eced3-786e-4eb6-80ca-f62c4fda7d06" providerId="ADAL" clId="{7F8B9E8A-2484-4D9E-8F4A-F3658B108928}" dt="2023-11-15T11:57:53.700" v="1446" actId="207"/>
        <pc:sldMkLst>
          <pc:docMk/>
          <pc:sldMk cId="3327966016" sldId="275"/>
        </pc:sldMkLst>
        <pc:spChg chg="mod">
          <ac:chgData name="Dario Šebalj" userId="a71eced3-786e-4eb6-80ca-f62c4fda7d06" providerId="ADAL" clId="{7F8B9E8A-2484-4D9E-8F4A-F3658B108928}" dt="2023-11-15T11:57:53.700" v="1446" actId="207"/>
          <ac:spMkLst>
            <pc:docMk/>
            <pc:sldMk cId="3327966016" sldId="275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8:47.294" v="1258" actId="6549"/>
          <ac:spMkLst>
            <pc:docMk/>
            <pc:sldMk cId="3327966016" sldId="275"/>
            <ac:spMk id="6" creationId="{4D0B990B-A015-95E2-DF45-A832FF931C3B}"/>
          </ac:spMkLst>
        </pc:spChg>
        <pc:picChg chg="del">
          <ac:chgData name="Dario Šebalj" userId="a71eced3-786e-4eb6-80ca-f62c4fda7d06" providerId="ADAL" clId="{7F8B9E8A-2484-4D9E-8F4A-F3658B108928}" dt="2023-11-15T08:57:07.794" v="1188" actId="478"/>
          <ac:picMkLst>
            <pc:docMk/>
            <pc:sldMk cId="3327966016" sldId="275"/>
            <ac:picMk id="2" creationId="{753D4D77-F2E1-CE4C-B8F2-9F9381A79FAB}"/>
          </ac:picMkLst>
        </pc:picChg>
      </pc:sldChg>
      <pc:sldChg chg="addSp delSp modSp add mod">
        <pc:chgData name="Dario Šebalj" userId="a71eced3-786e-4eb6-80ca-f62c4fda7d06" providerId="ADAL" clId="{7F8B9E8A-2484-4D9E-8F4A-F3658B108928}" dt="2023-11-15T08:58:27.411" v="1240" actId="20577"/>
        <pc:sldMkLst>
          <pc:docMk/>
          <pc:sldMk cId="926587062" sldId="276"/>
        </pc:sldMkLst>
        <pc:spChg chg="add del mod">
          <ac:chgData name="Dario Šebalj" userId="a71eced3-786e-4eb6-80ca-f62c4fda7d06" providerId="ADAL" clId="{7F8B9E8A-2484-4D9E-8F4A-F3658B108928}" dt="2023-11-15T08:58:17.877" v="1230" actId="478"/>
          <ac:spMkLst>
            <pc:docMk/>
            <pc:sldMk cId="926587062" sldId="276"/>
            <ac:spMk id="3" creationId="{10C26F8E-4B66-3E3F-D618-75DD501D09B2}"/>
          </ac:spMkLst>
        </pc:spChg>
        <pc:spChg chg="mod">
          <ac:chgData name="Dario Šebalj" userId="a71eced3-786e-4eb6-80ca-f62c4fda7d06" providerId="ADAL" clId="{7F8B9E8A-2484-4D9E-8F4A-F3658B108928}" dt="2023-11-15T08:58:14.074" v="1228" actId="20577"/>
          <ac:spMkLst>
            <pc:docMk/>
            <pc:sldMk cId="926587062" sldId="276"/>
            <ac:spMk id="4" creationId="{1B53A616-BC45-7003-D00A-64BD15781752}"/>
          </ac:spMkLst>
        </pc:spChg>
        <pc:spChg chg="del">
          <ac:chgData name="Dario Šebalj" userId="a71eced3-786e-4eb6-80ca-f62c4fda7d06" providerId="ADAL" clId="{7F8B9E8A-2484-4D9E-8F4A-F3658B108928}" dt="2023-11-15T08:58:16.300" v="1229" actId="478"/>
          <ac:spMkLst>
            <pc:docMk/>
            <pc:sldMk cId="926587062" sldId="276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8:27.411" v="1240" actId="20577"/>
          <ac:spMkLst>
            <pc:docMk/>
            <pc:sldMk cId="926587062" sldId="276"/>
            <ac:spMk id="6" creationId="{4D0B990B-A015-95E2-DF45-A832FF931C3B}"/>
          </ac:spMkLst>
        </pc:spChg>
        <pc:picChg chg="add mod">
          <ac:chgData name="Dario Šebalj" userId="a71eced3-786e-4eb6-80ca-f62c4fda7d06" providerId="ADAL" clId="{7F8B9E8A-2484-4D9E-8F4A-F3658B108928}" dt="2023-11-15T08:58:22.961" v="1233" actId="1076"/>
          <ac:picMkLst>
            <pc:docMk/>
            <pc:sldMk cId="926587062" sldId="276"/>
            <ac:picMk id="7" creationId="{B91B1701-C4E7-2745-2B5C-AA85F5112CCA}"/>
          </ac:picMkLst>
        </pc:picChg>
      </pc:sldChg>
      <pc:sldChg chg="addSp delSp modSp add mod ord">
        <pc:chgData name="Dario Šebalj" userId="a71eced3-786e-4eb6-80ca-f62c4fda7d06" providerId="ADAL" clId="{7F8B9E8A-2484-4D9E-8F4A-F3658B108928}" dt="2023-11-15T11:58:18.300" v="1466" actId="1076"/>
        <pc:sldMkLst>
          <pc:docMk/>
          <pc:sldMk cId="844182128" sldId="277"/>
        </pc:sldMkLst>
        <pc:spChg chg="mod">
          <ac:chgData name="Dario Šebalj" userId="a71eced3-786e-4eb6-80ca-f62c4fda7d06" providerId="ADAL" clId="{7F8B9E8A-2484-4D9E-8F4A-F3658B108928}" dt="2023-11-15T11:58:04.739" v="1459" actId="20577"/>
          <ac:spMkLst>
            <pc:docMk/>
            <pc:sldMk cId="844182128" sldId="277"/>
            <ac:spMk id="4" creationId="{1B53A616-BC45-7003-D00A-64BD15781752}"/>
          </ac:spMkLst>
        </pc:spChg>
        <pc:spChg chg="del mod">
          <ac:chgData name="Dario Šebalj" userId="a71eced3-786e-4eb6-80ca-f62c4fda7d06" providerId="ADAL" clId="{7F8B9E8A-2484-4D9E-8F4A-F3658B108928}" dt="2023-11-15T11:58:09.569" v="1460" actId="478"/>
          <ac:spMkLst>
            <pc:docMk/>
            <pc:sldMk cId="844182128" sldId="277"/>
            <ac:spMk id="5" creationId="{08B1E3E4-9C4A-4CF8-DBD2-8A61BD597723}"/>
          </ac:spMkLst>
        </pc:spChg>
        <pc:spChg chg="del">
          <ac:chgData name="Dario Šebalj" userId="a71eced3-786e-4eb6-80ca-f62c4fda7d06" providerId="ADAL" clId="{7F8B9E8A-2484-4D9E-8F4A-F3658B108928}" dt="2023-11-15T11:58:13.805" v="1463" actId="478"/>
          <ac:spMkLst>
            <pc:docMk/>
            <pc:sldMk cId="844182128" sldId="277"/>
            <ac:spMk id="6" creationId="{4D0B990B-A015-95E2-DF45-A832FF931C3B}"/>
          </ac:spMkLst>
        </pc:spChg>
        <pc:spChg chg="add del mod">
          <ac:chgData name="Dario Šebalj" userId="a71eced3-786e-4eb6-80ca-f62c4fda7d06" providerId="ADAL" clId="{7F8B9E8A-2484-4D9E-8F4A-F3658B108928}" dt="2023-11-15T11:58:12.272" v="1461" actId="478"/>
          <ac:spMkLst>
            <pc:docMk/>
            <pc:sldMk cId="844182128" sldId="277"/>
            <ac:spMk id="8" creationId="{0275BB52-C385-25BB-1610-12B37D7B3FDC}"/>
          </ac:spMkLst>
        </pc:spChg>
        <pc:picChg chg="add del mod">
          <ac:chgData name="Dario Šebalj" userId="a71eced3-786e-4eb6-80ca-f62c4fda7d06" providerId="ADAL" clId="{7F8B9E8A-2484-4D9E-8F4A-F3658B108928}" dt="2023-11-15T11:58:13.031" v="1462" actId="478"/>
          <ac:picMkLst>
            <pc:docMk/>
            <pc:sldMk cId="844182128" sldId="277"/>
            <ac:picMk id="3" creationId="{8798FD58-30ED-B3C6-50FE-F7FFE884BD19}"/>
          </ac:picMkLst>
        </pc:picChg>
        <pc:picChg chg="add mod">
          <ac:chgData name="Dario Šebalj" userId="a71eced3-786e-4eb6-80ca-f62c4fda7d06" providerId="ADAL" clId="{7F8B9E8A-2484-4D9E-8F4A-F3658B108928}" dt="2023-11-15T11:58:18.300" v="1466" actId="1076"/>
          <ac:picMkLst>
            <pc:docMk/>
            <pc:sldMk cId="844182128" sldId="277"/>
            <ac:picMk id="9" creationId="{EC9AFFFE-888B-9D3E-A30C-434E8CFF718B}"/>
          </ac:picMkLst>
        </pc:picChg>
      </pc:sldChg>
      <pc:sldChg chg="modSp add mod ord">
        <pc:chgData name="Dario Šebalj" userId="a71eced3-786e-4eb6-80ca-f62c4fda7d06" providerId="ADAL" clId="{7F8B9E8A-2484-4D9E-8F4A-F3658B108928}" dt="2023-11-15T11:58:01.064" v="1449" actId="20577"/>
        <pc:sldMkLst>
          <pc:docMk/>
          <pc:sldMk cId="1935663326" sldId="278"/>
        </pc:sldMkLst>
        <pc:spChg chg="mod">
          <ac:chgData name="Dario Šebalj" userId="a71eced3-786e-4eb6-80ca-f62c4fda7d06" providerId="ADAL" clId="{7F8B9E8A-2484-4D9E-8F4A-F3658B108928}" dt="2023-11-15T11:58:01.064" v="1449" actId="20577"/>
          <ac:spMkLst>
            <pc:docMk/>
            <pc:sldMk cId="1935663326" sldId="278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1:57:44.772" v="1442" actId="207"/>
          <ac:spMkLst>
            <pc:docMk/>
            <pc:sldMk cId="1935663326" sldId="278"/>
            <ac:spMk id="5" creationId="{08B1E3E4-9C4A-4CF8-DBD2-8A61BD597723}"/>
          </ac:spMkLst>
        </pc:spChg>
        <pc:picChg chg="mod">
          <ac:chgData name="Dario Šebalj" userId="a71eced3-786e-4eb6-80ca-f62c4fda7d06" providerId="ADAL" clId="{7F8B9E8A-2484-4D9E-8F4A-F3658B108928}" dt="2023-11-15T11:57:39.347" v="1438" actId="1076"/>
          <ac:picMkLst>
            <pc:docMk/>
            <pc:sldMk cId="1935663326" sldId="278"/>
            <ac:picMk id="3" creationId="{8798FD58-30ED-B3C6-50FE-F7FFE884BD19}"/>
          </ac:picMkLst>
        </pc:picChg>
      </pc:sldChg>
      <pc:sldChg chg="modSp add mod ord">
        <pc:chgData name="Dario Šebalj" userId="a71eced3-786e-4eb6-80ca-f62c4fda7d06" providerId="ADAL" clId="{7F8B9E8A-2484-4D9E-8F4A-F3658B108928}" dt="2023-11-15T12:09:27.635" v="1838" actId="20577"/>
        <pc:sldMkLst>
          <pc:docMk/>
          <pc:sldMk cId="2690682958" sldId="279"/>
        </pc:sldMkLst>
        <pc:spChg chg="mod">
          <ac:chgData name="Dario Šebalj" userId="a71eced3-786e-4eb6-80ca-f62c4fda7d06" providerId="ADAL" clId="{7F8B9E8A-2484-4D9E-8F4A-F3658B108928}" dt="2023-11-15T11:59:01.125" v="1506" actId="20577"/>
          <ac:spMkLst>
            <pc:docMk/>
            <pc:sldMk cId="2690682958" sldId="279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27.635" v="1838" actId="20577"/>
          <ac:spMkLst>
            <pc:docMk/>
            <pc:sldMk cId="2690682958" sldId="279"/>
            <ac:spMk id="5" creationId="{08B1E3E4-9C4A-4CF8-DBD2-8A61BD597723}"/>
          </ac:spMkLst>
        </pc:spChg>
      </pc:sldChg>
      <pc:sldChg chg="delSp modSp add mod">
        <pc:chgData name="Dario Šebalj" userId="a71eced3-786e-4eb6-80ca-f62c4fda7d06" providerId="ADAL" clId="{7F8B9E8A-2484-4D9E-8F4A-F3658B108928}" dt="2023-11-15T12:09:23.535" v="1835" actId="20577"/>
        <pc:sldMkLst>
          <pc:docMk/>
          <pc:sldMk cId="821778306" sldId="280"/>
        </pc:sldMkLst>
        <pc:spChg chg="mod">
          <ac:chgData name="Dario Šebalj" userId="a71eced3-786e-4eb6-80ca-f62c4fda7d06" providerId="ADAL" clId="{7F8B9E8A-2484-4D9E-8F4A-F3658B108928}" dt="2023-11-15T12:01:03.511" v="1665" actId="20577"/>
          <ac:spMkLst>
            <pc:docMk/>
            <pc:sldMk cId="821778306" sldId="280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23.535" v="1835" actId="20577"/>
          <ac:spMkLst>
            <pc:docMk/>
            <pc:sldMk cId="821778306" sldId="280"/>
            <ac:spMk id="5" creationId="{08B1E3E4-9C4A-4CF8-DBD2-8A61BD597723}"/>
          </ac:spMkLst>
        </pc:spChg>
        <pc:spChg chg="del">
          <ac:chgData name="Dario Šebalj" userId="a71eced3-786e-4eb6-80ca-f62c4fda7d06" providerId="ADAL" clId="{7F8B9E8A-2484-4D9E-8F4A-F3658B108928}" dt="2023-11-15T12:03:11.894" v="1731" actId="478"/>
          <ac:spMkLst>
            <pc:docMk/>
            <pc:sldMk cId="821778306" sldId="280"/>
            <ac:spMk id="6" creationId="{4D0B990B-A015-95E2-DF45-A832FF931C3B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752E6B-CCAF-7AC5-8DB8-6D7A63E93B92}"/>
              </a:ext>
            </a:extLst>
          </p:cNvPr>
          <p:cNvSpPr txBox="1"/>
          <p:nvPr userDrawn="1"/>
        </p:nvSpPr>
        <p:spPr>
          <a:xfrm>
            <a:off x="8297587" y="6228532"/>
            <a:ext cx="3136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err="1"/>
              <a:t>Sufinansirano</a:t>
            </a:r>
            <a:r>
              <a:rPr lang="en-US" sz="800" dirty="0"/>
              <a:t> od </a:t>
            </a:r>
            <a:r>
              <a:rPr lang="en-US" sz="800" dirty="0" err="1"/>
              <a:t>strane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. </a:t>
            </a:r>
            <a:r>
              <a:rPr lang="en-US" sz="800" dirty="0" err="1"/>
              <a:t>Stavovi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</a:t>
            </a:r>
            <a:r>
              <a:rPr lang="en-US" sz="800" dirty="0" err="1"/>
              <a:t>mišljenja</a:t>
            </a:r>
            <a:r>
              <a:rPr lang="en-US" sz="800" dirty="0"/>
              <a:t> </a:t>
            </a:r>
            <a:r>
              <a:rPr lang="en-US" sz="800" dirty="0" err="1"/>
              <a:t>izneti</a:t>
            </a:r>
            <a:r>
              <a:rPr lang="en-US" sz="800" dirty="0"/>
              <a:t> u </a:t>
            </a:r>
            <a:r>
              <a:rPr lang="en-US" sz="800" dirty="0" err="1"/>
              <a:t>ovoj</a:t>
            </a:r>
            <a:r>
              <a:rPr lang="en-US" sz="800" dirty="0"/>
              <a:t> </a:t>
            </a:r>
            <a:r>
              <a:rPr lang="en-US" sz="800" dirty="0" err="1"/>
              <a:t>publikaciji</a:t>
            </a:r>
            <a:r>
              <a:rPr lang="en-US" sz="800" dirty="0"/>
              <a:t> </a:t>
            </a:r>
            <a:r>
              <a:rPr lang="en-US" sz="800" dirty="0" err="1"/>
              <a:t>isključiva</a:t>
            </a:r>
            <a:r>
              <a:rPr lang="en-US" sz="800" dirty="0"/>
              <a:t> </a:t>
            </a:r>
            <a:r>
              <a:rPr lang="en-US" sz="800" dirty="0" err="1"/>
              <a:t>su</a:t>
            </a:r>
            <a:r>
              <a:rPr lang="en-US" sz="800" dirty="0"/>
              <a:t> </a:t>
            </a:r>
            <a:r>
              <a:rPr lang="en-US" sz="800" dirty="0" err="1"/>
              <a:t>odgovornost</a:t>
            </a:r>
            <a:r>
              <a:rPr lang="en-US" sz="800" dirty="0"/>
              <a:t> </a:t>
            </a:r>
            <a:r>
              <a:rPr lang="en-US" sz="800" dirty="0" err="1"/>
              <a:t>autora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ne </a:t>
            </a:r>
            <a:r>
              <a:rPr lang="en-US" sz="800" dirty="0" err="1"/>
              <a:t>odražavaju</a:t>
            </a:r>
            <a:r>
              <a:rPr lang="en-US" sz="800" dirty="0"/>
              <a:t> </a:t>
            </a:r>
            <a:r>
              <a:rPr lang="en-US" sz="800" dirty="0" err="1"/>
              <a:t>nužno</a:t>
            </a:r>
            <a:r>
              <a:rPr lang="en-US" sz="800" dirty="0"/>
              <a:t> </a:t>
            </a:r>
            <a:r>
              <a:rPr lang="en-US" sz="800" dirty="0" err="1"/>
              <a:t>stavove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 </a:t>
            </a:r>
            <a:r>
              <a:rPr lang="en-US" sz="800" dirty="0" err="1"/>
              <a:t>ili</a:t>
            </a:r>
            <a:r>
              <a:rPr lang="en-US" sz="800" dirty="0"/>
              <a:t> </a:t>
            </a:r>
            <a:r>
              <a:rPr lang="en-US" sz="800" dirty="0" err="1"/>
              <a:t>Nacionalne</a:t>
            </a:r>
            <a:r>
              <a:rPr lang="en-US" sz="800" dirty="0"/>
              <a:t> </a:t>
            </a:r>
            <a:r>
              <a:rPr lang="en-US" sz="800" dirty="0" err="1"/>
              <a:t>agencije</a:t>
            </a:r>
            <a:r>
              <a:rPr lang="en-US" sz="800" dirty="0"/>
              <a:t>. </a:t>
            </a:r>
            <a:r>
              <a:rPr lang="en-US" sz="800" dirty="0" err="1"/>
              <a:t>Evropska</a:t>
            </a:r>
            <a:r>
              <a:rPr lang="en-US" sz="800" dirty="0"/>
              <a:t> </a:t>
            </a:r>
            <a:r>
              <a:rPr lang="en-US" sz="800" dirty="0" err="1"/>
              <a:t>unija</a:t>
            </a:r>
            <a:r>
              <a:rPr lang="en-US" sz="800" dirty="0"/>
              <a:t> </a:t>
            </a:r>
            <a:r>
              <a:rPr lang="en-US" sz="800" dirty="0" err="1"/>
              <a:t>niti</a:t>
            </a:r>
            <a:r>
              <a:rPr lang="en-US" sz="800" dirty="0"/>
              <a:t> </a:t>
            </a:r>
            <a:r>
              <a:rPr lang="en-US" sz="800" dirty="0" err="1"/>
              <a:t>telo</a:t>
            </a:r>
            <a:r>
              <a:rPr lang="en-US" sz="800" dirty="0"/>
              <a:t> </a:t>
            </a:r>
            <a:r>
              <a:rPr lang="en-US" sz="800" dirty="0" err="1"/>
              <a:t>koje</a:t>
            </a:r>
            <a:r>
              <a:rPr lang="en-US" sz="800" dirty="0"/>
              <a:t> </a:t>
            </a:r>
            <a:r>
              <a:rPr lang="en-US" sz="800" dirty="0" err="1"/>
              <a:t>dodeljuje</a:t>
            </a:r>
            <a:r>
              <a:rPr lang="en-US" sz="800" dirty="0"/>
              <a:t> </a:t>
            </a:r>
            <a:r>
              <a:rPr lang="en-US" sz="800" dirty="0" err="1"/>
              <a:t>sredstva</a:t>
            </a:r>
            <a:r>
              <a:rPr lang="en-US" sz="800" dirty="0"/>
              <a:t> ne </a:t>
            </a:r>
            <a:r>
              <a:rPr lang="en-US" sz="800" dirty="0" err="1"/>
              <a:t>mogu</a:t>
            </a:r>
            <a:r>
              <a:rPr lang="en-US" sz="800" dirty="0"/>
              <a:t> se </a:t>
            </a:r>
            <a:r>
              <a:rPr lang="en-US" sz="800" dirty="0" err="1"/>
              <a:t>smatrati</a:t>
            </a:r>
            <a:r>
              <a:rPr lang="en-US" sz="800" dirty="0"/>
              <a:t> </a:t>
            </a:r>
            <a:r>
              <a:rPr lang="en-US" sz="800" dirty="0" err="1"/>
              <a:t>odgovornim</a:t>
            </a:r>
            <a:r>
              <a:rPr lang="en-US" sz="800" dirty="0"/>
              <a:t> za </a:t>
            </a:r>
            <a:r>
              <a:rPr lang="en-US" sz="800" dirty="0" err="1"/>
              <a:t>njih</a:t>
            </a:r>
            <a:r>
              <a:rPr lang="en-US" sz="800" dirty="0"/>
              <a:t>.</a:t>
            </a:r>
          </a:p>
        </p:txBody>
      </p:sp>
      <p:pic>
        <p:nvPicPr>
          <p:cNvPr id="5" name="Obraz 8">
            <a:extLst>
              <a:ext uri="{FF2B5EF4-FFF2-40B4-BE49-F238E27FC236}">
                <a16:creationId xmlns:a16="http://schemas.microsoft.com/office/drawing/2014/main" id="{46456053-00BF-9E70-443A-75E8C5454D4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1275" y="6088380"/>
            <a:ext cx="720725" cy="769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45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95EC64E4-931A-A117-F444-CDA4C6CEA2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5546" y="555037"/>
            <a:ext cx="6150733" cy="2183467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</a:pPr>
            <a:r>
              <a:rPr lang="pl-PL" sz="4000" dirty="0"/>
              <a:t>Statističke metode za analizu logističkih podataka.</a:t>
            </a:r>
            <a:endParaRPr lang="sl-SI" sz="4000" dirty="0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7B4F5984-C2B0-3590-7865-CB4BA0E6AA74}"/>
              </a:ext>
            </a:extLst>
          </p:cNvPr>
          <p:cNvSpPr txBox="1">
            <a:spLocks/>
          </p:cNvSpPr>
          <p:nvPr/>
        </p:nvSpPr>
        <p:spPr>
          <a:xfrm>
            <a:off x="6402763" y="4201919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ytuł 1">
            <a:extLst>
              <a:ext uri="{FF2B5EF4-FFF2-40B4-BE49-F238E27FC236}">
                <a16:creationId xmlns:a16="http://schemas.microsoft.com/office/drawing/2014/main" id="{62413D7D-77F6-1ABF-2BB1-1BB99E27BCD7}"/>
              </a:ext>
            </a:extLst>
          </p:cNvPr>
          <p:cNvSpPr txBox="1">
            <a:spLocks/>
          </p:cNvSpPr>
          <p:nvPr/>
        </p:nvSpPr>
        <p:spPr>
          <a:xfrm>
            <a:off x="5278783" y="3195666"/>
            <a:ext cx="6764260" cy="14275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Prognoziranje potražnje, vizualizacija i inženjering karakteristika vremenskih serija u lancima snabdevanja.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E8074A-2FA3-DA20-85BA-B6C744A99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200" y="6077662"/>
            <a:ext cx="3692151" cy="78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Prognoziranje</a:t>
            </a:r>
            <a:r>
              <a:rPr lang="en-GB" dirty="0"/>
              <a:t> </a:t>
            </a:r>
            <a:r>
              <a:rPr lang="en-GB" dirty="0" err="1"/>
              <a:t>potražnje</a:t>
            </a:r>
            <a:r>
              <a:rPr lang="en-GB" dirty="0"/>
              <a:t> u </a:t>
            </a:r>
            <a:r>
              <a:rPr lang="en-GB" dirty="0" err="1"/>
              <a:t>prehrambenoj</a:t>
            </a:r>
            <a:r>
              <a:rPr lang="en-GB" dirty="0"/>
              <a:t> </a:t>
            </a:r>
            <a:r>
              <a:rPr lang="en-GB" dirty="0" err="1"/>
              <a:t>industriji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157133" y="14816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0B4404-DBA2-5785-972F-F3CE6AACB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234" y="1385469"/>
            <a:ext cx="2308677" cy="5107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D9654D-7E12-75BD-3DFF-BB3500E2B7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800" y="2101699"/>
            <a:ext cx="3205285" cy="172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301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Prognoziranje</a:t>
            </a:r>
            <a:r>
              <a:rPr lang="en-GB" dirty="0"/>
              <a:t> </a:t>
            </a:r>
            <a:r>
              <a:rPr lang="en-GB" dirty="0" err="1"/>
              <a:t>potražnje</a:t>
            </a:r>
            <a:r>
              <a:rPr lang="en-GB" dirty="0"/>
              <a:t> u </a:t>
            </a:r>
            <a:r>
              <a:rPr lang="en-GB" dirty="0" err="1"/>
              <a:t>prehrambenoj</a:t>
            </a:r>
            <a:r>
              <a:rPr lang="en-GB" dirty="0"/>
              <a:t> </a:t>
            </a:r>
            <a:r>
              <a:rPr lang="en-GB" dirty="0" err="1"/>
              <a:t>industriji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157133" y="14816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F8E37C-90CE-5040-413D-944926B87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874" y="1269333"/>
            <a:ext cx="8780184" cy="458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26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Prognoziranje</a:t>
            </a:r>
            <a:r>
              <a:rPr lang="en-GB" dirty="0"/>
              <a:t> </a:t>
            </a:r>
            <a:r>
              <a:rPr lang="en-GB" dirty="0" err="1"/>
              <a:t>potražnje</a:t>
            </a:r>
            <a:r>
              <a:rPr lang="en-GB" dirty="0"/>
              <a:t> u </a:t>
            </a:r>
            <a:r>
              <a:rPr lang="en-GB" dirty="0" err="1"/>
              <a:t>prehrambenoj</a:t>
            </a:r>
            <a:r>
              <a:rPr lang="en-GB" dirty="0"/>
              <a:t> </a:t>
            </a:r>
            <a:r>
              <a:rPr lang="en-GB" dirty="0" err="1"/>
              <a:t>industriji</a:t>
            </a:r>
            <a:r>
              <a:rPr lang="en-GB" dirty="0"/>
              <a:t>.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157133" y="14816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675565"/>
              </p:ext>
            </p:extLst>
          </p:nvPr>
        </p:nvGraphicFramePr>
        <p:xfrm>
          <a:off x="668866" y="1846793"/>
          <a:ext cx="10515600" cy="1520638"/>
        </p:xfrm>
        <a:graphic>
          <a:graphicData uri="http://schemas.openxmlformats.org/drawingml/2006/table">
            <a:tbl>
              <a:tblPr firstRow="1" firstCol="1" bandRow="1"/>
              <a:tblGrid>
                <a:gridCol w="3524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1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8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53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61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0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Models</a:t>
                      </a:r>
                      <a:r>
                        <a:rPr lang="sr-Cyrl-CS" sz="1100" b="1" baseline="300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r>
                        <a:rPr lang="sr-Cyrl-CS" sz="1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 </a:t>
                      </a:r>
                      <a:endParaRPr lang="en-GB" sz="1100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RMSE</a:t>
                      </a:r>
                      <a:endParaRPr lang="en-GB" sz="1100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 b="1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GB" sz="1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MAPE</a:t>
                      </a:r>
                      <a:endParaRPr lang="en-GB" sz="1100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 MASE     </a:t>
                      </a:r>
                      <a:endParaRPr lang="en-GB" sz="1100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1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sr-Cyrl-CS" sz="1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AIC</a:t>
                      </a:r>
                      <a:endParaRPr lang="en-GB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  </a:t>
                      </a: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BIC</a:t>
                      </a:r>
                      <a:endParaRPr lang="en-GB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S-</a:t>
                      </a: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ARIMA (5,0,1)(1,0,0)</a:t>
                      </a:r>
                      <a:r>
                        <a:rPr lang="sr-Cyrl-CS" sz="1100" baseline="-250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52</a:t>
                      </a:r>
                      <a:r>
                        <a:rPr lang="sr-Cyrl-CS" sz="1100" baseline="300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b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1023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14.18</a:t>
                      </a:r>
                      <a:r>
                        <a:rPr lang="en-GB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 %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0.60</a:t>
                      </a:r>
                      <a:r>
                        <a:rPr lang="en-GB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 %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86.62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110.5</a:t>
                      </a:r>
                      <a:r>
                        <a:rPr lang="en-GB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S-</a:t>
                      </a: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ARIMA (4,0,0)(1,0,0)</a:t>
                      </a:r>
                      <a:r>
                        <a:rPr lang="sr-Cyrl-CS" sz="1100" baseline="-250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52</a:t>
                      </a:r>
                      <a:r>
                        <a:rPr lang="sr-Cyrl-CS" sz="1100" baseline="300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1041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14.53</a:t>
                      </a:r>
                      <a:r>
                        <a:rPr lang="en-GB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 %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0.62</a:t>
                      </a:r>
                      <a:r>
                        <a:rPr lang="en-GB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 %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86.73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105.31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S-</a:t>
                      </a: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ARIMA (4,0,0)(0,1,1)</a:t>
                      </a:r>
                      <a:r>
                        <a:rPr lang="sr-Cyrl-CS" sz="1100" baseline="-250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52</a:t>
                      </a:r>
                      <a:r>
                        <a:rPr lang="sr-Cyrl-CS" sz="1100" baseline="300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d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1882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22.12</a:t>
                      </a:r>
                      <a:r>
                        <a:rPr lang="en-GB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 %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1.05</a:t>
                      </a:r>
                      <a:r>
                        <a:rPr lang="en-GB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 %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41.74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53.56</a:t>
                      </a:r>
                      <a:r>
                        <a:rPr lang="en-GB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S-</a:t>
                      </a: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ARIMA (4,0,1)(1,0,0)</a:t>
                      </a:r>
                      <a:r>
                        <a:rPr lang="sr-Cyrl-CS" sz="1100" baseline="-250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52</a:t>
                      </a:r>
                      <a:r>
                        <a:rPr lang="sr-Cyrl-CS" sz="1100" baseline="300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e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1050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14.18</a:t>
                      </a:r>
                      <a:r>
                        <a:rPr lang="en-GB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 %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0.60</a:t>
                      </a:r>
                      <a:r>
                        <a:rPr lang="en-GB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 %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88.23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109.47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S-</a:t>
                      </a: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ARIMA (0,0,1)(0,1,0)</a:t>
                      </a:r>
                      <a:r>
                        <a:rPr lang="sr-Cyrl-CS" sz="1100" baseline="-250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52</a:t>
                      </a:r>
                      <a:r>
                        <a:rPr lang="sr-Cyrl-CS" sz="1100" baseline="300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f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1797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21.42</a:t>
                      </a:r>
                      <a:r>
                        <a:rPr lang="en-GB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 %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1.02</a:t>
                      </a:r>
                      <a:r>
                        <a:rPr lang="en-GB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 %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36.52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40.46</a:t>
                      </a:r>
                      <a:r>
                        <a:rPr lang="en-GB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 i="1" baseline="300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33" y="3436673"/>
            <a:ext cx="4583546" cy="157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3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Prognoze</a:t>
            </a:r>
            <a:r>
              <a:rPr lang="en-GB" dirty="0"/>
              <a:t> </a:t>
            </a:r>
            <a:r>
              <a:rPr lang="en-GB" dirty="0" err="1"/>
              <a:t>buduće</a:t>
            </a:r>
            <a:r>
              <a:rPr lang="en-GB" dirty="0"/>
              <a:t> </a:t>
            </a:r>
            <a:r>
              <a:rPr lang="en-GB" dirty="0" err="1"/>
              <a:t>potražnje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157133" y="14816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8" name="Google Shape;865;p16">
            <a:extLst>
              <a:ext uri="{FF2B5EF4-FFF2-40B4-BE49-F238E27FC236}">
                <a16:creationId xmlns:a16="http://schemas.microsoft.com/office/drawing/2014/main" id="{AAB04687-4476-4451-ACA1-67C2BE1B729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665" y="1294977"/>
            <a:ext cx="8365067" cy="486875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634018" y="6139730"/>
            <a:ext cx="513954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sz="11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Figur</a:t>
            </a:r>
            <a:r>
              <a:rPr kumimoji="0" lang="sr-Latn-RS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a. </a:t>
            </a:r>
            <a:r>
              <a:rPr lang="it-IT" sz="1100" dirty="0"/>
              <a:t>Obučena, testirana i prognozirana potražnja modela S-ARIMA (5,0,1)(1,0,0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)</a:t>
            </a:r>
            <a:r>
              <a:rPr lang="en-US" sz="1100" b="0" i="0" u="none" strike="noStrike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52</a:t>
            </a:r>
            <a:r>
              <a:rPr lang="it-IT" sz="1100" dirty="0"/>
              <a:t>.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469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Prognoziranje</a:t>
            </a:r>
            <a:r>
              <a:rPr lang="en-GB" dirty="0"/>
              <a:t> </a:t>
            </a:r>
            <a:r>
              <a:rPr lang="en-GB" dirty="0" err="1"/>
              <a:t>potražnje</a:t>
            </a:r>
            <a:r>
              <a:rPr lang="en-GB" dirty="0"/>
              <a:t> u </a:t>
            </a:r>
            <a:r>
              <a:rPr lang="en-GB" dirty="0" err="1"/>
              <a:t>prehrambenoj</a:t>
            </a:r>
            <a:r>
              <a:rPr lang="en-GB" dirty="0"/>
              <a:t> </a:t>
            </a:r>
            <a:r>
              <a:rPr lang="en-GB" dirty="0" err="1"/>
              <a:t>industriji</a:t>
            </a:r>
            <a:r>
              <a:rPr lang="en-GB" dirty="0"/>
              <a:t>.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157133" y="14816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6DD55E-7FCB-CA79-2CA4-889A8BF36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036" y="1296376"/>
            <a:ext cx="9350543" cy="483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3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Zaključak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298651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Potražnja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kupaca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primarni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pokretač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operacija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lancu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snabdevanja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Precizno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prognoziranje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potražnje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ključno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smanjenje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logističkih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troškova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Prognoziranje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potražnje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podrazumeva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složenu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koordinaciju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među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učesnicima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lancu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snabdevanja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Neizvesnosti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potražnji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čine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upravljanje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lancem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snabdevanja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izazovnim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Pandemija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COVID-19 je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naglasila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značaj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upravljanja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neizvesnošću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potražnje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Efikasno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upravljanje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neizvesnostima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je od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suštinskog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značaja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uspeh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lanca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snabdevanja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Najprecizniji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model bio je S-ARIMA (5,0,1)(1,0,0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)</a:t>
            </a:r>
            <a:r>
              <a:rPr lang="en-US" sz="1800" b="0" i="0" u="none" strike="noStrike" baseline="-2500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52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Autori:</a:t>
            </a:r>
            <a:br>
              <a:rPr lang="pl-PL" sz="4000" dirty="0"/>
            </a:br>
            <a:br>
              <a:rPr lang="pl-PL" sz="4000" dirty="0"/>
            </a:br>
            <a:r>
              <a:rPr lang="en-GB" sz="4000" b="0" dirty="0">
                <a:solidFill>
                  <a:schemeClr val="tx1"/>
                </a:solidFill>
              </a:rPr>
              <a:t>Sanja Bojić, </a:t>
            </a:r>
            <a:r>
              <a:rPr lang="sr-Latn-BA" sz="4000" b="0" dirty="0">
                <a:solidFill>
                  <a:schemeClr val="tx1"/>
                </a:solidFill>
              </a:rPr>
              <a:t>Svetlana Nikoličić, </a:t>
            </a:r>
            <a:r>
              <a:rPr lang="en-GB" sz="4000" b="0" dirty="0" err="1">
                <a:solidFill>
                  <a:schemeClr val="tx1"/>
                </a:solidFill>
              </a:rPr>
              <a:t>Kristijan</a:t>
            </a:r>
            <a:r>
              <a:rPr lang="en-GB" sz="4000" b="0" dirty="0">
                <a:solidFill>
                  <a:schemeClr val="tx1"/>
                </a:solidFill>
              </a:rPr>
              <a:t> Brglez , Maja </a:t>
            </a:r>
            <a:r>
              <a:rPr lang="en-GB" sz="4000" b="0" dirty="0" err="1">
                <a:solidFill>
                  <a:schemeClr val="tx1"/>
                </a:solidFill>
              </a:rPr>
              <a:t>Fošner</a:t>
            </a:r>
            <a:r>
              <a:rPr lang="en-GB" sz="4000" b="0" dirty="0">
                <a:solidFill>
                  <a:schemeClr val="tx1"/>
                </a:solidFill>
              </a:rPr>
              <a:t>, Roman </a:t>
            </a:r>
            <a:r>
              <a:rPr lang="en-GB" sz="4000" b="0" dirty="0" err="1">
                <a:solidFill>
                  <a:schemeClr val="tx1"/>
                </a:solidFill>
              </a:rPr>
              <a:t>Gumzej</a:t>
            </a:r>
            <a:r>
              <a:rPr lang="en-GB" sz="4000" b="0" dirty="0">
                <a:solidFill>
                  <a:schemeClr val="tx1"/>
                </a:solidFill>
              </a:rPr>
              <a:t>, Rebeka Kovačič Lukman, Benjamin </a:t>
            </a:r>
            <a:r>
              <a:rPr lang="en-GB" sz="4000" b="0" dirty="0" err="1">
                <a:solidFill>
                  <a:schemeClr val="tx1"/>
                </a:solidFill>
              </a:rPr>
              <a:t>Marcen</a:t>
            </a:r>
            <a:r>
              <a:rPr lang="en-GB" sz="4000" b="0" dirty="0">
                <a:solidFill>
                  <a:schemeClr val="tx1"/>
                </a:solidFill>
              </a:rPr>
              <a:t>, Marinko </a:t>
            </a:r>
            <a:r>
              <a:rPr lang="en-GB" sz="4000" b="0" dirty="0" err="1">
                <a:solidFill>
                  <a:schemeClr val="tx1"/>
                </a:solidFill>
              </a:rPr>
              <a:t>Maslarić</a:t>
            </a:r>
            <a:r>
              <a:rPr lang="en-GB" sz="4000" b="0" dirty="0">
                <a:solidFill>
                  <a:schemeClr val="tx1"/>
                </a:solidFill>
              </a:rPr>
              <a:t>, Boško </a:t>
            </a:r>
            <a:r>
              <a:rPr lang="en-GB" sz="4000" b="0" dirty="0" err="1">
                <a:solidFill>
                  <a:schemeClr val="tx1"/>
                </a:solidFill>
              </a:rPr>
              <a:t>Matović</a:t>
            </a:r>
            <a:r>
              <a:rPr lang="en-GB" sz="4000" b="0" dirty="0">
                <a:solidFill>
                  <a:schemeClr val="tx1"/>
                </a:solidFill>
              </a:rPr>
              <a:t>, Dejan </a:t>
            </a:r>
            <a:r>
              <a:rPr lang="en-GB" sz="4000" b="0" dirty="0" err="1">
                <a:solidFill>
                  <a:schemeClr val="tx1"/>
                </a:solidFill>
              </a:rPr>
              <a:t>Mirčetić</a:t>
            </a: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Finala verzija: jun 2025</a:t>
            </a:r>
          </a:p>
        </p:txBody>
      </p:sp>
    </p:spTree>
    <p:extLst>
      <p:ext uri="{BB962C8B-B14F-4D97-AF65-F5344CB8AC3E}">
        <p14:creationId xmlns:p14="http://schemas.microsoft.com/office/powerpoint/2010/main" val="3113628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Hvala </a:t>
            </a:r>
            <a:r>
              <a:rPr lang="en-US" dirty="0" err="1"/>
              <a:t>na</a:t>
            </a:r>
            <a:r>
              <a:rPr lang="en-US" dirty="0"/>
              <a:t> pa</a:t>
            </a:r>
            <a:r>
              <a:rPr lang="sr-Latn-RS" dirty="0"/>
              <a:t>žnji!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GB" sz="2000" dirty="0" err="1"/>
              <a:t>Šta</a:t>
            </a:r>
            <a:r>
              <a:rPr lang="en-GB" sz="2000" dirty="0"/>
              <a:t> je </a:t>
            </a:r>
            <a:r>
              <a:rPr lang="en-GB" sz="2000" dirty="0" err="1"/>
              <a:t>prognoziranje</a:t>
            </a:r>
            <a:r>
              <a:rPr lang="en-GB" sz="2000" dirty="0"/>
              <a:t> </a:t>
            </a:r>
            <a:r>
              <a:rPr lang="en-GB" sz="2000" dirty="0" err="1"/>
              <a:t>potražnje</a:t>
            </a:r>
            <a:r>
              <a:rPr lang="en-GB" sz="2000" dirty="0"/>
              <a:t>?</a:t>
            </a:r>
          </a:p>
          <a:p>
            <a:r>
              <a:rPr lang="en-GB" sz="2000" dirty="0"/>
              <a:t>Kako </a:t>
            </a:r>
            <a:r>
              <a:rPr lang="en-GB" sz="2000" dirty="0" err="1"/>
              <a:t>možemo</a:t>
            </a:r>
            <a:r>
              <a:rPr lang="en-GB" sz="2000" dirty="0"/>
              <a:t> </a:t>
            </a:r>
            <a:r>
              <a:rPr lang="en-GB" sz="2000" dirty="0" err="1"/>
              <a:t>efikasno</a:t>
            </a:r>
            <a:r>
              <a:rPr lang="en-GB" sz="2000" dirty="0"/>
              <a:t> </a:t>
            </a:r>
            <a:r>
              <a:rPr lang="en-GB" sz="2000" dirty="0" err="1"/>
              <a:t>vizualizovati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donositi</a:t>
            </a:r>
            <a:r>
              <a:rPr lang="en-GB" sz="2000" dirty="0"/>
              <a:t> </a:t>
            </a:r>
            <a:r>
              <a:rPr lang="en-GB" sz="2000" dirty="0" err="1"/>
              <a:t>zaključke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osnovu</a:t>
            </a:r>
            <a:r>
              <a:rPr lang="en-GB" sz="2000" dirty="0"/>
              <a:t> </a:t>
            </a:r>
            <a:r>
              <a:rPr lang="en-GB" sz="2000" dirty="0" err="1"/>
              <a:t>podataka</a:t>
            </a:r>
            <a:r>
              <a:rPr lang="en-GB" sz="2000" dirty="0"/>
              <a:t> o </a:t>
            </a:r>
            <a:r>
              <a:rPr lang="en-GB" sz="2000" dirty="0" err="1"/>
              <a:t>kupcima</a:t>
            </a:r>
            <a:r>
              <a:rPr lang="en-GB" sz="2000" dirty="0"/>
              <a:t>?</a:t>
            </a:r>
          </a:p>
          <a:p>
            <a:r>
              <a:rPr lang="en-GB" sz="2000" dirty="0"/>
              <a:t>Kako se </a:t>
            </a:r>
            <a:r>
              <a:rPr lang="en-GB" sz="2000" dirty="0" err="1"/>
              <a:t>sprovodi</a:t>
            </a:r>
            <a:r>
              <a:rPr lang="en-GB" sz="2000" dirty="0"/>
              <a:t> </a:t>
            </a:r>
            <a:r>
              <a:rPr lang="en-GB" sz="2000" dirty="0" err="1"/>
              <a:t>inženjering</a:t>
            </a:r>
            <a:r>
              <a:rPr lang="en-GB" sz="2000" dirty="0"/>
              <a:t> </a:t>
            </a:r>
            <a:r>
              <a:rPr lang="en-GB" sz="2000" dirty="0" err="1"/>
              <a:t>karakteristika</a:t>
            </a:r>
            <a:r>
              <a:rPr lang="en-GB" sz="2000" dirty="0"/>
              <a:t> </a:t>
            </a:r>
            <a:r>
              <a:rPr lang="en-GB" sz="2000" dirty="0" err="1"/>
              <a:t>vremenskih</a:t>
            </a:r>
            <a:r>
              <a:rPr lang="en-GB" sz="2000" dirty="0"/>
              <a:t> </a:t>
            </a:r>
            <a:r>
              <a:rPr lang="en-GB" sz="2000" dirty="0" err="1"/>
              <a:t>serija</a:t>
            </a:r>
            <a:r>
              <a:rPr lang="en-GB" sz="2000" dirty="0"/>
              <a:t>?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Šta je potražnja kupaca i prognoziranje potražnje?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err="1"/>
              <a:t>Konačna</a:t>
            </a:r>
            <a:r>
              <a:rPr lang="en-GB" sz="1800" dirty="0"/>
              <a:t> </a:t>
            </a:r>
            <a:r>
              <a:rPr lang="en-GB" sz="1800" dirty="0" err="1"/>
              <a:t>potražnja</a:t>
            </a:r>
            <a:r>
              <a:rPr lang="en-GB" sz="1800" dirty="0"/>
              <a:t> </a:t>
            </a:r>
            <a:r>
              <a:rPr lang="en-GB" sz="1800" dirty="0" err="1"/>
              <a:t>kupaca</a:t>
            </a:r>
            <a:r>
              <a:rPr lang="en-GB" sz="1800" dirty="0"/>
              <a:t> </a:t>
            </a:r>
            <a:r>
              <a:rPr lang="en-GB" sz="1800" dirty="0" err="1"/>
              <a:t>pokreće</a:t>
            </a:r>
            <a:r>
              <a:rPr lang="en-GB" sz="1800" dirty="0"/>
              <a:t> </a:t>
            </a:r>
            <a:r>
              <a:rPr lang="en-GB" sz="1800" dirty="0" err="1"/>
              <a:t>čitav</a:t>
            </a:r>
            <a:r>
              <a:rPr lang="en-GB" sz="1800" dirty="0"/>
              <a:t> </a:t>
            </a:r>
            <a:r>
              <a:rPr lang="en-GB" sz="1800" dirty="0" err="1"/>
              <a:t>lanac</a:t>
            </a:r>
            <a:r>
              <a:rPr lang="en-GB" sz="1800" dirty="0"/>
              <a:t> </a:t>
            </a:r>
            <a:r>
              <a:rPr lang="en-GB" sz="1800" dirty="0" err="1"/>
              <a:t>snabdevanja</a:t>
            </a:r>
            <a:r>
              <a:rPr lang="en-GB" sz="1800" dirty="0"/>
              <a:t>, </a:t>
            </a:r>
            <a:r>
              <a:rPr lang="en-GB" sz="1800" dirty="0" err="1"/>
              <a:t>što</a:t>
            </a:r>
            <a:r>
              <a:rPr lang="en-GB" sz="1800" dirty="0"/>
              <a:t> je </a:t>
            </a:r>
            <a:r>
              <a:rPr lang="en-GB" sz="1800" dirty="0" err="1"/>
              <a:t>čini</a:t>
            </a:r>
            <a:r>
              <a:rPr lang="en-GB" sz="1800" dirty="0"/>
              <a:t> </a:t>
            </a:r>
            <a:r>
              <a:rPr lang="en-GB" sz="1800" dirty="0" err="1"/>
              <a:t>ključnom</a:t>
            </a:r>
            <a:r>
              <a:rPr lang="en-GB" sz="1800" dirty="0"/>
              <a:t> </a:t>
            </a:r>
            <a:r>
              <a:rPr lang="en-GB" sz="1800" dirty="0" err="1"/>
              <a:t>komponentom</a:t>
            </a:r>
            <a:r>
              <a:rPr lang="en-GB" sz="1800" dirty="0"/>
              <a:t> za </a:t>
            </a:r>
            <a:r>
              <a:rPr lang="en-GB" sz="1800" dirty="0" err="1"/>
              <a:t>planiranje</a:t>
            </a:r>
            <a:r>
              <a:rPr lang="en-GB" sz="1800" dirty="0"/>
              <a:t> </a:t>
            </a:r>
            <a:r>
              <a:rPr lang="en-GB" sz="1800" dirty="0" err="1"/>
              <a:t>svih</a:t>
            </a:r>
            <a:r>
              <a:rPr lang="en-GB" sz="1800" dirty="0"/>
              <a:t> </a:t>
            </a:r>
            <a:r>
              <a:rPr lang="en-GB" sz="1800" dirty="0" err="1"/>
              <a:t>logističkih</a:t>
            </a:r>
            <a:r>
              <a:rPr lang="en-GB" sz="1800" dirty="0"/>
              <a:t> </a:t>
            </a:r>
            <a:r>
              <a:rPr lang="en-GB" sz="1800" dirty="0" err="1"/>
              <a:t>procesa</a:t>
            </a:r>
            <a:r>
              <a:rPr lang="en-GB" sz="1800" dirty="0"/>
              <a:t> </a:t>
            </a:r>
            <a:r>
              <a:rPr lang="en-GB" sz="1800" dirty="0" err="1"/>
              <a:t>unutar</a:t>
            </a:r>
            <a:r>
              <a:rPr lang="en-GB" sz="1800" dirty="0"/>
              <a:t> </a:t>
            </a:r>
            <a:r>
              <a:rPr lang="en-GB" sz="1800" dirty="0" err="1"/>
              <a:t>lanca</a:t>
            </a:r>
            <a:r>
              <a:rPr lang="en-GB" sz="1800" dirty="0"/>
              <a:t> </a:t>
            </a:r>
            <a:r>
              <a:rPr lang="en-GB" sz="1800" dirty="0" err="1"/>
              <a:t>snabdevanja</a:t>
            </a:r>
            <a:r>
              <a:rPr lang="en-GB" sz="1800" dirty="0"/>
              <a:t>. </a:t>
            </a:r>
            <a:r>
              <a:rPr lang="en-GB" sz="1800" dirty="0" err="1"/>
              <a:t>Razumevanje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prognoziranje</a:t>
            </a:r>
            <a:r>
              <a:rPr lang="en-GB" sz="1800" dirty="0"/>
              <a:t> </a:t>
            </a:r>
            <a:r>
              <a:rPr lang="en-GB" sz="1800" dirty="0" err="1"/>
              <a:t>potražnje</a:t>
            </a:r>
            <a:r>
              <a:rPr lang="en-GB" sz="1800" dirty="0"/>
              <a:t> </a:t>
            </a:r>
            <a:r>
              <a:rPr lang="en-GB" sz="1800" dirty="0" err="1"/>
              <a:t>kupaca</a:t>
            </a:r>
            <a:r>
              <a:rPr lang="en-GB" sz="1800" dirty="0"/>
              <a:t> od </a:t>
            </a:r>
            <a:r>
              <a:rPr lang="en-GB" sz="1800" dirty="0" err="1"/>
              <a:t>suštinskog</a:t>
            </a:r>
            <a:r>
              <a:rPr lang="en-GB" sz="1800" dirty="0"/>
              <a:t> je </a:t>
            </a:r>
            <a:r>
              <a:rPr lang="en-GB" sz="1800" dirty="0" err="1"/>
              <a:t>značaja</a:t>
            </a:r>
            <a:r>
              <a:rPr lang="en-GB" sz="1800" dirty="0"/>
              <a:t> za </a:t>
            </a:r>
            <a:r>
              <a:rPr lang="en-GB" sz="1800" dirty="0" err="1"/>
              <a:t>menadžere</a:t>
            </a:r>
            <a:r>
              <a:rPr lang="en-GB" sz="1800" dirty="0"/>
              <a:t> </a:t>
            </a:r>
            <a:r>
              <a:rPr lang="en-GB" sz="1800" dirty="0" err="1"/>
              <a:t>lanaca</a:t>
            </a:r>
            <a:r>
              <a:rPr lang="en-GB" sz="1800" dirty="0"/>
              <a:t> </a:t>
            </a:r>
            <a:r>
              <a:rPr lang="en-GB" sz="1800" dirty="0" err="1"/>
              <a:t>snabdevanja</a:t>
            </a:r>
            <a:r>
              <a:rPr lang="en-GB" sz="1800" dirty="0"/>
              <a:t>, </a:t>
            </a:r>
            <a:r>
              <a:rPr lang="en-GB" sz="1800" dirty="0" err="1"/>
              <a:t>jer</a:t>
            </a:r>
            <a:r>
              <a:rPr lang="en-GB" sz="1800" dirty="0"/>
              <a:t> </a:t>
            </a:r>
            <a:r>
              <a:rPr lang="en-GB" sz="1800" dirty="0" err="1"/>
              <a:t>direktno</a:t>
            </a:r>
            <a:r>
              <a:rPr lang="en-GB" sz="1800" dirty="0"/>
              <a:t> </a:t>
            </a:r>
            <a:r>
              <a:rPr lang="en-GB" sz="1800" dirty="0" err="1"/>
              <a:t>utiče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efikasnost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efektivnost</a:t>
            </a:r>
            <a:r>
              <a:rPr lang="en-GB" sz="1800" dirty="0"/>
              <a:t> </a:t>
            </a:r>
            <a:r>
              <a:rPr lang="en-GB" sz="1800" dirty="0" err="1"/>
              <a:t>operacija</a:t>
            </a:r>
            <a:r>
              <a:rPr lang="en-GB" sz="1800" dirty="0"/>
              <a:t> u </a:t>
            </a:r>
            <a:r>
              <a:rPr lang="en-GB" sz="1800" dirty="0" err="1"/>
              <a:t>lancu</a:t>
            </a:r>
            <a:r>
              <a:rPr lang="en-GB" sz="1800" dirty="0"/>
              <a:t> </a:t>
            </a:r>
            <a:r>
              <a:rPr lang="en-GB" sz="1800" dirty="0" err="1"/>
              <a:t>snabdevanja</a:t>
            </a:r>
            <a:r>
              <a:rPr lang="en-GB" sz="1800" dirty="0"/>
              <a:t> (</a:t>
            </a:r>
            <a:r>
              <a:rPr lang="en-GB" sz="1800" dirty="0" err="1"/>
              <a:t>Syntetos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sar</a:t>
            </a:r>
            <a:r>
              <a:rPr lang="en-GB" sz="1800" dirty="0"/>
              <a:t>., 2016). </a:t>
            </a:r>
            <a:r>
              <a:rPr lang="en-GB" sz="1800" dirty="0" err="1"/>
              <a:t>Precizni</a:t>
            </a:r>
            <a:r>
              <a:rPr lang="en-GB" sz="1800" dirty="0"/>
              <a:t> </a:t>
            </a:r>
            <a:r>
              <a:rPr lang="en-GB" sz="1800" dirty="0" err="1"/>
              <a:t>modeli</a:t>
            </a:r>
            <a:r>
              <a:rPr lang="en-GB" sz="1800" dirty="0"/>
              <a:t> </a:t>
            </a:r>
            <a:r>
              <a:rPr lang="en-GB" sz="1800" dirty="0" err="1"/>
              <a:t>prognoziranja</a:t>
            </a:r>
            <a:r>
              <a:rPr lang="en-GB" sz="1800" dirty="0"/>
              <a:t> </a:t>
            </a:r>
            <a:r>
              <a:rPr lang="en-GB" sz="1800" dirty="0" err="1"/>
              <a:t>potražnje</a:t>
            </a:r>
            <a:r>
              <a:rPr lang="en-GB" sz="1800" dirty="0"/>
              <a:t> </a:t>
            </a:r>
            <a:r>
              <a:rPr lang="en-GB" sz="1800" dirty="0" err="1"/>
              <a:t>su</a:t>
            </a:r>
            <a:r>
              <a:rPr lang="en-GB" sz="1800" dirty="0"/>
              <a:t> od </a:t>
            </a:r>
            <a:r>
              <a:rPr lang="en-GB" sz="1800" dirty="0" err="1"/>
              <a:t>suštinskog</a:t>
            </a:r>
            <a:r>
              <a:rPr lang="en-GB" sz="1800" dirty="0"/>
              <a:t> </a:t>
            </a:r>
            <a:r>
              <a:rPr lang="en-GB" sz="1800" dirty="0" err="1"/>
              <a:t>značaja</a:t>
            </a:r>
            <a:r>
              <a:rPr lang="en-GB" sz="1800" dirty="0"/>
              <a:t> za </a:t>
            </a:r>
            <a:r>
              <a:rPr lang="en-GB" sz="1800" dirty="0" err="1"/>
              <a:t>planiranje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raspoređivanje</a:t>
            </a:r>
            <a:r>
              <a:rPr lang="en-GB" sz="1800" dirty="0"/>
              <a:t> </a:t>
            </a:r>
            <a:r>
              <a:rPr lang="en-GB" sz="1800" dirty="0" err="1"/>
              <a:t>logističkih</a:t>
            </a:r>
            <a:r>
              <a:rPr lang="en-GB" sz="1800" dirty="0"/>
              <a:t> </a:t>
            </a:r>
            <a:r>
              <a:rPr lang="en-GB" sz="1800" dirty="0" err="1"/>
              <a:t>aktivnosti</a:t>
            </a:r>
            <a:r>
              <a:rPr lang="en-GB" sz="1800" dirty="0"/>
              <a:t>, </a:t>
            </a:r>
            <a:r>
              <a:rPr lang="en-GB" sz="1800" dirty="0" err="1"/>
              <a:t>jer</a:t>
            </a:r>
            <a:r>
              <a:rPr lang="en-GB" sz="1800" dirty="0"/>
              <a:t> </a:t>
            </a:r>
            <a:r>
              <a:rPr lang="en-GB" sz="1800" dirty="0" err="1"/>
              <a:t>pomažu</a:t>
            </a:r>
            <a:r>
              <a:rPr lang="en-GB" sz="1800" dirty="0"/>
              <a:t> u </a:t>
            </a:r>
            <a:r>
              <a:rPr lang="en-GB" sz="1800" dirty="0" err="1"/>
              <a:t>smanjenju</a:t>
            </a:r>
            <a:r>
              <a:rPr lang="en-GB" sz="1800" dirty="0"/>
              <a:t> </a:t>
            </a:r>
            <a:r>
              <a:rPr lang="en-GB" sz="1800" dirty="0" err="1"/>
              <a:t>logističkih</a:t>
            </a:r>
            <a:r>
              <a:rPr lang="en-GB" sz="1800" dirty="0"/>
              <a:t> </a:t>
            </a:r>
            <a:r>
              <a:rPr lang="en-GB" sz="1800" dirty="0" err="1"/>
              <a:t>troškova</a:t>
            </a:r>
            <a:r>
              <a:rPr lang="en-GB" sz="1800" dirty="0"/>
              <a:t> </a:t>
            </a:r>
            <a:r>
              <a:rPr lang="en-GB" sz="1800" dirty="0" err="1"/>
              <a:t>pružajući</a:t>
            </a:r>
            <a:r>
              <a:rPr lang="en-GB" sz="1800" dirty="0"/>
              <a:t> </a:t>
            </a:r>
            <a:r>
              <a:rPr lang="en-GB" sz="1800" dirty="0" err="1"/>
              <a:t>pouzdane</a:t>
            </a:r>
            <a:r>
              <a:rPr lang="en-GB" sz="1800" dirty="0"/>
              <a:t> </a:t>
            </a:r>
            <a:r>
              <a:rPr lang="en-GB" sz="1800" dirty="0" err="1"/>
              <a:t>procene</a:t>
            </a:r>
            <a:r>
              <a:rPr lang="en-GB" sz="1800" dirty="0"/>
              <a:t> </a:t>
            </a:r>
            <a:r>
              <a:rPr lang="en-GB" sz="1800" dirty="0" err="1"/>
              <a:t>potražnje</a:t>
            </a:r>
            <a:r>
              <a:rPr lang="en-GB" sz="1800" dirty="0"/>
              <a:t> </a:t>
            </a:r>
            <a:r>
              <a:rPr lang="en-GB" sz="1800" dirty="0" err="1"/>
              <a:t>kupaca</a:t>
            </a:r>
            <a:r>
              <a:rPr lang="en-GB" sz="1800" dirty="0"/>
              <a:t> (</a:t>
            </a:r>
            <a:r>
              <a:rPr lang="en-GB" sz="1800" dirty="0" err="1"/>
              <a:t>Mircetić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sar</a:t>
            </a:r>
            <a:r>
              <a:rPr lang="en-GB" sz="1800" dirty="0"/>
              <a:t>., 2017).</a:t>
            </a:r>
          </a:p>
          <a:p>
            <a:r>
              <a:rPr lang="en-GB" sz="1800" dirty="0" err="1"/>
              <a:t>Prognoziranje</a:t>
            </a:r>
            <a:r>
              <a:rPr lang="en-GB" sz="1800" dirty="0"/>
              <a:t> </a:t>
            </a:r>
            <a:r>
              <a:rPr lang="en-GB" sz="1800" dirty="0" err="1"/>
              <a:t>potražnje</a:t>
            </a:r>
            <a:r>
              <a:rPr lang="en-GB" sz="1800" dirty="0"/>
              <a:t> u </a:t>
            </a:r>
            <a:r>
              <a:rPr lang="en-GB" sz="1800" dirty="0" err="1"/>
              <a:t>lancima</a:t>
            </a:r>
            <a:r>
              <a:rPr lang="en-GB" sz="1800" dirty="0"/>
              <a:t> </a:t>
            </a:r>
            <a:r>
              <a:rPr lang="en-GB" sz="1800" dirty="0" err="1"/>
              <a:t>snabdevanja</a:t>
            </a:r>
            <a:r>
              <a:rPr lang="en-GB" sz="1800" dirty="0"/>
              <a:t> </a:t>
            </a:r>
            <a:r>
              <a:rPr lang="en-GB" sz="1800" dirty="0" err="1"/>
              <a:t>prevazilazi</a:t>
            </a:r>
            <a:r>
              <a:rPr lang="en-GB" sz="1800" dirty="0"/>
              <a:t> </a:t>
            </a:r>
            <a:r>
              <a:rPr lang="en-GB" sz="1800" dirty="0" err="1"/>
              <a:t>jednostavno</a:t>
            </a:r>
            <a:r>
              <a:rPr lang="en-GB" sz="1800" dirty="0"/>
              <a:t> </a:t>
            </a:r>
            <a:r>
              <a:rPr lang="en-GB" sz="1800" dirty="0" err="1"/>
              <a:t>predviđanje</a:t>
            </a:r>
            <a:r>
              <a:rPr lang="en-GB" sz="1800" dirty="0"/>
              <a:t> </a:t>
            </a:r>
            <a:r>
              <a:rPr lang="en-GB" sz="1800" dirty="0" err="1"/>
              <a:t>potreba</a:t>
            </a:r>
            <a:r>
              <a:rPr lang="en-GB" sz="1800" dirty="0"/>
              <a:t> za </a:t>
            </a:r>
            <a:r>
              <a:rPr lang="en-GB" sz="1800" dirty="0" err="1"/>
              <a:t>potražnjom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jednom</a:t>
            </a:r>
            <a:r>
              <a:rPr lang="en-GB" sz="1800" dirty="0"/>
              <a:t> </a:t>
            </a:r>
            <a:r>
              <a:rPr lang="en-GB" sz="1800" dirty="0" err="1"/>
              <a:t>mestu</a:t>
            </a:r>
            <a:r>
              <a:rPr lang="en-GB" sz="1800" dirty="0"/>
              <a:t>. Ono </a:t>
            </a:r>
            <a:r>
              <a:rPr lang="en-GB" sz="1800" dirty="0" err="1"/>
              <a:t>podrazumeva</a:t>
            </a:r>
            <a:r>
              <a:rPr lang="en-GB" sz="1800" dirty="0"/>
              <a:t> </a:t>
            </a:r>
            <a:r>
              <a:rPr lang="en-GB" sz="1800" dirty="0" err="1"/>
              <a:t>složene</a:t>
            </a:r>
            <a:r>
              <a:rPr lang="en-GB" sz="1800" dirty="0"/>
              <a:t> </a:t>
            </a:r>
            <a:r>
              <a:rPr lang="en-GB" sz="1800" dirty="0" err="1"/>
              <a:t>izazove</a:t>
            </a:r>
            <a:r>
              <a:rPr lang="en-GB" sz="1800" dirty="0"/>
              <a:t> </a:t>
            </a:r>
            <a:r>
              <a:rPr lang="en-GB" sz="1800" dirty="0" err="1"/>
              <a:t>kao</a:t>
            </a:r>
            <a:r>
              <a:rPr lang="en-GB" sz="1800" dirty="0"/>
              <a:t> </a:t>
            </a:r>
            <a:r>
              <a:rPr lang="en-GB" sz="1800" dirty="0" err="1"/>
              <a:t>što</a:t>
            </a:r>
            <a:r>
              <a:rPr lang="en-GB" sz="1800" dirty="0"/>
              <a:t> </a:t>
            </a:r>
            <a:r>
              <a:rPr lang="en-GB" sz="1800" dirty="0" err="1"/>
              <a:t>su</a:t>
            </a:r>
            <a:r>
              <a:rPr lang="en-GB" sz="1800" dirty="0"/>
              <a:t> </a:t>
            </a:r>
            <a:r>
              <a:rPr lang="en-GB" sz="1800" dirty="0" err="1"/>
              <a:t>koordinacija</a:t>
            </a:r>
            <a:r>
              <a:rPr lang="en-GB" sz="1800" dirty="0"/>
              <a:t> </a:t>
            </a:r>
            <a:r>
              <a:rPr lang="en-GB" sz="1800" dirty="0" err="1"/>
              <a:t>lanca</a:t>
            </a:r>
            <a:r>
              <a:rPr lang="en-GB" sz="1800" dirty="0"/>
              <a:t> </a:t>
            </a:r>
            <a:r>
              <a:rPr lang="en-GB" sz="1800" dirty="0" err="1"/>
              <a:t>snabdevanja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obezbeđivanje</a:t>
            </a:r>
            <a:r>
              <a:rPr lang="en-GB" sz="1800" dirty="0"/>
              <a:t> </a:t>
            </a:r>
            <a:r>
              <a:rPr lang="en-GB" sz="1800" dirty="0" err="1"/>
              <a:t>efikasne</a:t>
            </a:r>
            <a:r>
              <a:rPr lang="en-GB" sz="1800" dirty="0"/>
              <a:t> </a:t>
            </a:r>
            <a:r>
              <a:rPr lang="en-GB" sz="1800" dirty="0" err="1"/>
              <a:t>razmene</a:t>
            </a:r>
            <a:r>
              <a:rPr lang="en-GB" sz="1800" dirty="0"/>
              <a:t> </a:t>
            </a:r>
            <a:r>
              <a:rPr lang="en-GB" sz="1800" dirty="0" err="1"/>
              <a:t>informacija</a:t>
            </a:r>
            <a:r>
              <a:rPr lang="en-GB" sz="1800" dirty="0"/>
              <a:t> </a:t>
            </a:r>
            <a:r>
              <a:rPr lang="en-GB" sz="1800" dirty="0" err="1"/>
              <a:t>između</a:t>
            </a:r>
            <a:r>
              <a:rPr lang="en-GB" sz="1800" dirty="0"/>
              <a:t> </a:t>
            </a:r>
            <a:r>
              <a:rPr lang="en-GB" sz="1800" dirty="0" err="1"/>
              <a:t>više</a:t>
            </a:r>
            <a:r>
              <a:rPr lang="en-GB" sz="1800" dirty="0"/>
              <a:t> </a:t>
            </a:r>
            <a:r>
              <a:rPr lang="en-GB" sz="1800" dirty="0" err="1"/>
              <a:t>zainteresovanih</a:t>
            </a:r>
            <a:r>
              <a:rPr lang="en-GB" sz="1800" dirty="0"/>
              <a:t> </a:t>
            </a:r>
            <a:r>
              <a:rPr lang="en-GB" sz="1800" dirty="0" err="1"/>
              <a:t>strana</a:t>
            </a:r>
            <a:r>
              <a:rPr lang="en-GB" sz="1800" dirty="0"/>
              <a:t> (</a:t>
            </a:r>
            <a:r>
              <a:rPr lang="en-GB" sz="1800" dirty="0" err="1"/>
              <a:t>Syntetos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sar</a:t>
            </a:r>
            <a:r>
              <a:rPr lang="en-GB" sz="1800" dirty="0"/>
              <a:t>., 2016). Ova </a:t>
            </a:r>
            <a:r>
              <a:rPr lang="en-GB" sz="1800" dirty="0" err="1"/>
              <a:t>složenost</a:t>
            </a:r>
            <a:r>
              <a:rPr lang="en-GB" sz="1800" dirty="0"/>
              <a:t> je </a:t>
            </a:r>
            <a:r>
              <a:rPr lang="en-GB" sz="1800" dirty="0" err="1"/>
              <a:t>podstaknuta</a:t>
            </a:r>
            <a:r>
              <a:rPr lang="en-GB" sz="1800" dirty="0"/>
              <a:t> </a:t>
            </a:r>
            <a:r>
              <a:rPr lang="en-GB" sz="1800" dirty="0" err="1"/>
              <a:t>urođenim</a:t>
            </a:r>
            <a:r>
              <a:rPr lang="en-GB" sz="1800" dirty="0"/>
              <a:t> </a:t>
            </a:r>
            <a:r>
              <a:rPr lang="en-GB" sz="1800" dirty="0" err="1"/>
              <a:t>neizvesnostima</a:t>
            </a:r>
            <a:r>
              <a:rPr lang="en-GB" sz="1800" dirty="0"/>
              <a:t> u </a:t>
            </a:r>
            <a:r>
              <a:rPr lang="en-GB" sz="1800" dirty="0" err="1"/>
              <a:t>potražnji</a:t>
            </a:r>
            <a:r>
              <a:rPr lang="en-GB" sz="1800" dirty="0"/>
              <a:t>, </a:t>
            </a:r>
            <a:r>
              <a:rPr lang="en-GB" sz="1800" dirty="0" err="1"/>
              <a:t>koje</a:t>
            </a:r>
            <a:r>
              <a:rPr lang="en-GB" sz="1800" dirty="0"/>
              <a:t> </a:t>
            </a:r>
            <a:r>
              <a:rPr lang="en-GB" sz="1800" dirty="0" err="1"/>
              <a:t>su</a:t>
            </a:r>
            <a:r>
              <a:rPr lang="en-GB" sz="1800" dirty="0"/>
              <a:t> pod </a:t>
            </a:r>
            <a:r>
              <a:rPr lang="en-GB" sz="1800" dirty="0" err="1"/>
              <a:t>uticajem</a:t>
            </a:r>
            <a:r>
              <a:rPr lang="en-GB" sz="1800" dirty="0"/>
              <a:t> </a:t>
            </a:r>
            <a:r>
              <a:rPr lang="en-GB" sz="1800" dirty="0" err="1"/>
              <a:t>različitih</a:t>
            </a:r>
            <a:r>
              <a:rPr lang="en-GB" sz="1800" dirty="0"/>
              <a:t> </a:t>
            </a:r>
            <a:r>
              <a:rPr lang="en-GB" sz="1800" dirty="0" err="1"/>
              <a:t>faktora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čine</a:t>
            </a:r>
            <a:r>
              <a:rPr lang="en-GB" sz="1800" dirty="0"/>
              <a:t> </a:t>
            </a:r>
            <a:r>
              <a:rPr lang="en-GB" sz="1800" dirty="0" err="1"/>
              <a:t>upravljanje</a:t>
            </a:r>
            <a:r>
              <a:rPr lang="en-GB" sz="1800" dirty="0"/>
              <a:t> </a:t>
            </a:r>
            <a:r>
              <a:rPr lang="en-GB" sz="1800" dirty="0" err="1"/>
              <a:t>lancem</a:t>
            </a:r>
            <a:r>
              <a:rPr lang="en-GB" sz="1800" dirty="0"/>
              <a:t> </a:t>
            </a:r>
            <a:r>
              <a:rPr lang="en-GB" sz="1800" dirty="0" err="1"/>
              <a:t>snabdevanja</a:t>
            </a:r>
            <a:r>
              <a:rPr lang="en-GB" sz="1800" dirty="0"/>
              <a:t> </a:t>
            </a:r>
            <a:r>
              <a:rPr lang="en-GB" sz="1800" dirty="0" err="1"/>
              <a:t>naročito</a:t>
            </a:r>
            <a:r>
              <a:rPr lang="en-GB" sz="1800" dirty="0"/>
              <a:t> </a:t>
            </a:r>
            <a:r>
              <a:rPr lang="en-GB" sz="1800" dirty="0" err="1"/>
              <a:t>izazovnim</a:t>
            </a:r>
            <a:r>
              <a:rPr lang="en-GB" sz="1800" dirty="0"/>
              <a:t> (Rostami-Tabar, 2013). </a:t>
            </a:r>
            <a:r>
              <a:rPr lang="en-GB" sz="1800" dirty="0" err="1"/>
              <a:t>Menadžeri</a:t>
            </a:r>
            <a:r>
              <a:rPr lang="en-GB" sz="1800" dirty="0"/>
              <a:t> </a:t>
            </a:r>
            <a:r>
              <a:rPr lang="en-GB" sz="1800" dirty="0" err="1"/>
              <a:t>moraju</a:t>
            </a:r>
            <a:r>
              <a:rPr lang="en-GB" sz="1800" dirty="0"/>
              <a:t> da se </a:t>
            </a:r>
            <a:r>
              <a:rPr lang="en-GB" sz="1800" dirty="0" err="1"/>
              <a:t>izbore</a:t>
            </a:r>
            <a:r>
              <a:rPr lang="en-GB" sz="1800" dirty="0"/>
              <a:t> </a:t>
            </a:r>
            <a:r>
              <a:rPr lang="en-GB" sz="1800" dirty="0" err="1"/>
              <a:t>sa</a:t>
            </a:r>
            <a:r>
              <a:rPr lang="en-GB" sz="1800" dirty="0"/>
              <a:t> </a:t>
            </a:r>
            <a:r>
              <a:rPr lang="en-GB" sz="1800" dirty="0" err="1"/>
              <a:t>tim</a:t>
            </a:r>
            <a:r>
              <a:rPr lang="en-GB" sz="1800" dirty="0"/>
              <a:t> </a:t>
            </a:r>
            <a:r>
              <a:rPr lang="en-GB" sz="1800" dirty="0" err="1"/>
              <a:t>neizvesnostima</a:t>
            </a:r>
            <a:r>
              <a:rPr lang="en-GB" sz="1800" dirty="0"/>
              <a:t> </a:t>
            </a:r>
            <a:r>
              <a:rPr lang="en-GB" sz="1800" dirty="0" err="1"/>
              <a:t>kako</a:t>
            </a:r>
            <a:r>
              <a:rPr lang="en-GB" sz="1800" dirty="0"/>
              <a:t> bi </a:t>
            </a:r>
            <a:r>
              <a:rPr lang="en-GB" sz="1800" dirty="0" err="1"/>
              <a:t>uspešno</a:t>
            </a:r>
            <a:r>
              <a:rPr lang="en-GB" sz="1800" dirty="0"/>
              <a:t> </a:t>
            </a:r>
            <a:r>
              <a:rPr lang="en-GB" sz="1800" dirty="0" err="1"/>
              <a:t>planirali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uskladili</a:t>
            </a:r>
            <a:r>
              <a:rPr lang="en-GB" sz="1800" dirty="0"/>
              <a:t> </a:t>
            </a:r>
            <a:r>
              <a:rPr lang="en-GB" sz="1800" dirty="0" err="1"/>
              <a:t>operacije</a:t>
            </a:r>
            <a:r>
              <a:rPr lang="en-GB" sz="1800" dirty="0"/>
              <a:t> </a:t>
            </a:r>
            <a:r>
              <a:rPr lang="en-GB" sz="1800" dirty="0" err="1"/>
              <a:t>unutar</a:t>
            </a:r>
            <a:r>
              <a:rPr lang="en-GB" sz="1800" dirty="0"/>
              <a:t> </a:t>
            </a:r>
            <a:r>
              <a:rPr lang="en-GB" sz="1800" dirty="0" err="1"/>
              <a:t>lanca</a:t>
            </a:r>
            <a:r>
              <a:rPr lang="en-GB" sz="1800" dirty="0"/>
              <a:t> </a:t>
            </a:r>
            <a:r>
              <a:rPr lang="en-GB" sz="1800" dirty="0" err="1"/>
              <a:t>snabdevanja</a:t>
            </a:r>
            <a:r>
              <a:rPr lang="en-GB" sz="1800" dirty="0"/>
              <a:t> (</a:t>
            </a:r>
            <a:r>
              <a:rPr lang="en-GB" sz="1800" dirty="0" err="1"/>
              <a:t>Mircetić</a:t>
            </a:r>
            <a:r>
              <a:rPr lang="en-GB" sz="1800" dirty="0"/>
              <a:t>, 2018).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Šta je potražnja kupaca i prognoziranje potražnje?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Jedan od </a:t>
            </a:r>
            <a:r>
              <a:rPr lang="en-GB" sz="1800" dirty="0" err="1"/>
              <a:t>najozbiljnijih</a:t>
            </a:r>
            <a:r>
              <a:rPr lang="en-GB" sz="1800" dirty="0"/>
              <a:t> </a:t>
            </a:r>
            <a:r>
              <a:rPr lang="en-GB" sz="1800" dirty="0" err="1"/>
              <a:t>izazova</a:t>
            </a:r>
            <a:r>
              <a:rPr lang="en-GB" sz="1800" dirty="0"/>
              <a:t> za </a:t>
            </a:r>
            <a:r>
              <a:rPr lang="en-GB" sz="1800" dirty="0" err="1"/>
              <a:t>moderne</a:t>
            </a:r>
            <a:r>
              <a:rPr lang="en-GB" sz="1800" dirty="0"/>
              <a:t> lance </a:t>
            </a:r>
            <a:r>
              <a:rPr lang="en-GB" sz="1800" dirty="0" err="1"/>
              <a:t>snabdevanja</a:t>
            </a:r>
            <a:r>
              <a:rPr lang="en-GB" sz="1800" dirty="0"/>
              <a:t> </a:t>
            </a:r>
            <a:r>
              <a:rPr lang="en-GB" sz="1800" dirty="0" err="1"/>
              <a:t>jeste</a:t>
            </a:r>
            <a:r>
              <a:rPr lang="en-GB" sz="1800" dirty="0"/>
              <a:t> </a:t>
            </a:r>
            <a:r>
              <a:rPr lang="en-GB" sz="1800" dirty="0" err="1"/>
              <a:t>neizvesnost</a:t>
            </a:r>
            <a:r>
              <a:rPr lang="en-GB" sz="1800" dirty="0"/>
              <a:t> u </a:t>
            </a:r>
            <a:r>
              <a:rPr lang="en-GB" sz="1800" dirty="0" err="1"/>
              <a:t>potražnji</a:t>
            </a:r>
            <a:r>
              <a:rPr lang="en-GB" sz="1800" dirty="0"/>
              <a:t>. Ovaj problem je </a:t>
            </a:r>
            <a:r>
              <a:rPr lang="en-GB" sz="1800" dirty="0" err="1"/>
              <a:t>naročito</a:t>
            </a:r>
            <a:r>
              <a:rPr lang="en-GB" sz="1800" dirty="0"/>
              <a:t> </a:t>
            </a:r>
            <a:r>
              <a:rPr lang="en-GB" sz="1800" dirty="0" err="1"/>
              <a:t>došao</a:t>
            </a:r>
            <a:r>
              <a:rPr lang="en-GB" sz="1800" dirty="0"/>
              <a:t> do </a:t>
            </a:r>
            <a:r>
              <a:rPr lang="en-GB" sz="1800" dirty="0" err="1"/>
              <a:t>izražaja</a:t>
            </a:r>
            <a:r>
              <a:rPr lang="en-GB" sz="1800" dirty="0"/>
              <a:t> </a:t>
            </a:r>
            <a:r>
              <a:rPr lang="en-GB" sz="1800" dirty="0" err="1"/>
              <a:t>tokom</a:t>
            </a:r>
            <a:r>
              <a:rPr lang="en-GB" sz="1800" dirty="0"/>
              <a:t> </a:t>
            </a:r>
            <a:r>
              <a:rPr lang="en-GB" sz="1800" dirty="0" err="1"/>
              <a:t>nedavne</a:t>
            </a:r>
            <a:r>
              <a:rPr lang="en-GB" sz="1800" dirty="0"/>
              <a:t> </a:t>
            </a:r>
            <a:r>
              <a:rPr lang="en-GB" sz="1800" dirty="0" err="1"/>
              <a:t>pandemije</a:t>
            </a:r>
            <a:r>
              <a:rPr lang="en-GB" sz="1800" dirty="0"/>
              <a:t> COVID-19, </a:t>
            </a:r>
            <a:r>
              <a:rPr lang="en-GB" sz="1800" dirty="0" err="1"/>
              <a:t>koja</a:t>
            </a:r>
            <a:r>
              <a:rPr lang="en-GB" sz="1800" dirty="0"/>
              <a:t> je </a:t>
            </a:r>
            <a:r>
              <a:rPr lang="en-GB" sz="1800" dirty="0" err="1"/>
              <a:t>izazvala</a:t>
            </a:r>
            <a:r>
              <a:rPr lang="en-GB" sz="1800" dirty="0"/>
              <a:t> </a:t>
            </a:r>
            <a:r>
              <a:rPr lang="en-GB" sz="1800" dirty="0" err="1"/>
              <a:t>široko</a:t>
            </a:r>
            <a:r>
              <a:rPr lang="en-GB" sz="1800" dirty="0"/>
              <a:t> </a:t>
            </a:r>
            <a:r>
              <a:rPr lang="en-GB" sz="1800" dirty="0" err="1"/>
              <a:t>rasprostranjene</a:t>
            </a:r>
            <a:r>
              <a:rPr lang="en-GB" sz="1800" dirty="0"/>
              <a:t> </a:t>
            </a:r>
            <a:r>
              <a:rPr lang="en-GB" sz="1800" dirty="0" err="1"/>
              <a:t>poremećaje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dodatno</a:t>
            </a:r>
            <a:r>
              <a:rPr lang="en-GB" sz="1800" dirty="0"/>
              <a:t> </a:t>
            </a:r>
            <a:r>
              <a:rPr lang="en-GB" sz="1800" dirty="0" err="1"/>
              <a:t>zakomplikovala</a:t>
            </a:r>
            <a:r>
              <a:rPr lang="en-GB" sz="1800" dirty="0"/>
              <a:t> </a:t>
            </a:r>
            <a:r>
              <a:rPr lang="en-GB" sz="1800" dirty="0" err="1"/>
              <a:t>planiranje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kontrolu</a:t>
            </a:r>
            <a:r>
              <a:rPr lang="en-GB" sz="1800" dirty="0"/>
              <a:t> </a:t>
            </a:r>
            <a:r>
              <a:rPr lang="en-GB" sz="1800" dirty="0" err="1"/>
              <a:t>lanca</a:t>
            </a:r>
            <a:r>
              <a:rPr lang="en-GB" sz="1800" dirty="0"/>
              <a:t> </a:t>
            </a:r>
            <a:r>
              <a:rPr lang="en-GB" sz="1800" dirty="0" err="1"/>
              <a:t>snabdevanja</a:t>
            </a:r>
            <a:r>
              <a:rPr lang="en-GB" sz="1800" dirty="0"/>
              <a:t> (Nikolopoulos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sar</a:t>
            </a:r>
            <a:r>
              <a:rPr lang="en-GB" sz="1800" dirty="0"/>
              <a:t>., 2020). </a:t>
            </a:r>
            <a:r>
              <a:rPr lang="en-GB" sz="1800" dirty="0" err="1"/>
              <a:t>Prognoziranje</a:t>
            </a:r>
            <a:r>
              <a:rPr lang="en-GB" sz="1800" dirty="0"/>
              <a:t> </a:t>
            </a:r>
            <a:r>
              <a:rPr lang="en-GB" sz="1800" dirty="0" err="1"/>
              <a:t>potražnje</a:t>
            </a:r>
            <a:r>
              <a:rPr lang="en-GB" sz="1800" dirty="0"/>
              <a:t> ne </a:t>
            </a:r>
            <a:r>
              <a:rPr lang="en-GB" sz="1800" dirty="0" err="1"/>
              <a:t>podrazumeva</a:t>
            </a:r>
            <a:r>
              <a:rPr lang="en-GB" sz="1800" dirty="0"/>
              <a:t> </a:t>
            </a:r>
            <a:r>
              <a:rPr lang="en-GB" sz="1800" dirty="0" err="1"/>
              <a:t>samo</a:t>
            </a:r>
            <a:r>
              <a:rPr lang="en-GB" sz="1800" dirty="0"/>
              <a:t> </a:t>
            </a:r>
            <a:r>
              <a:rPr lang="en-GB" sz="1800" dirty="0" err="1"/>
              <a:t>procenu</a:t>
            </a:r>
            <a:r>
              <a:rPr lang="en-GB" sz="1800" dirty="0"/>
              <a:t> </a:t>
            </a:r>
            <a:r>
              <a:rPr lang="en-GB" sz="1800" dirty="0" err="1"/>
              <a:t>buduće</a:t>
            </a:r>
            <a:r>
              <a:rPr lang="en-GB" sz="1800" dirty="0"/>
              <a:t> </a:t>
            </a:r>
            <a:r>
              <a:rPr lang="en-GB" sz="1800" dirty="0" err="1"/>
              <a:t>potražnje</a:t>
            </a:r>
            <a:r>
              <a:rPr lang="en-GB" sz="1800" dirty="0"/>
              <a:t>, </a:t>
            </a:r>
            <a:r>
              <a:rPr lang="en-GB" sz="1800" dirty="0" err="1"/>
              <a:t>već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predviđanje</a:t>
            </a:r>
            <a:r>
              <a:rPr lang="en-GB" sz="1800" dirty="0"/>
              <a:t> </a:t>
            </a:r>
            <a:r>
              <a:rPr lang="en-GB" sz="1800" dirty="0" err="1"/>
              <a:t>potražnje</a:t>
            </a:r>
            <a:r>
              <a:rPr lang="en-GB" sz="1800" dirty="0"/>
              <a:t> za </a:t>
            </a:r>
            <a:r>
              <a:rPr lang="en-GB" sz="1800" dirty="0" err="1"/>
              <a:t>brojnim</a:t>
            </a:r>
            <a:r>
              <a:rPr lang="en-GB" sz="1800" dirty="0"/>
              <a:t> </a:t>
            </a:r>
            <a:r>
              <a:rPr lang="en-GB" sz="1800" dirty="0" err="1"/>
              <a:t>artiklima</a:t>
            </a:r>
            <a:r>
              <a:rPr lang="en-GB" sz="1800" dirty="0"/>
              <a:t> </a:t>
            </a:r>
            <a:r>
              <a:rPr lang="en-GB" sz="1800" dirty="0" err="1"/>
              <a:t>širom</a:t>
            </a:r>
            <a:r>
              <a:rPr lang="en-GB" sz="1800" dirty="0"/>
              <a:t> </a:t>
            </a:r>
            <a:r>
              <a:rPr lang="en-GB" sz="1800" dirty="0" err="1"/>
              <a:t>lanca</a:t>
            </a:r>
            <a:r>
              <a:rPr lang="en-GB" sz="1800" dirty="0"/>
              <a:t> </a:t>
            </a:r>
            <a:r>
              <a:rPr lang="en-GB" sz="1800" dirty="0" err="1"/>
              <a:t>snabdevanja</a:t>
            </a:r>
            <a:r>
              <a:rPr lang="en-GB" sz="1800" dirty="0"/>
              <a:t>. </a:t>
            </a:r>
            <a:r>
              <a:rPr lang="en-GB" sz="1800" dirty="0" err="1"/>
              <a:t>Prognozeri</a:t>
            </a:r>
            <a:r>
              <a:rPr lang="en-GB" sz="1800" dirty="0"/>
              <a:t> </a:t>
            </a:r>
            <a:r>
              <a:rPr lang="en-GB" sz="1800" dirty="0" err="1"/>
              <a:t>često</a:t>
            </a:r>
            <a:r>
              <a:rPr lang="en-GB" sz="1800" dirty="0"/>
              <a:t> </a:t>
            </a:r>
            <a:r>
              <a:rPr lang="en-GB" sz="1800" dirty="0" err="1"/>
              <a:t>ekstrapoliraju</a:t>
            </a:r>
            <a:r>
              <a:rPr lang="en-GB" sz="1800" dirty="0"/>
              <a:t> </a:t>
            </a:r>
            <a:r>
              <a:rPr lang="en-GB" sz="1800" dirty="0" err="1"/>
              <a:t>podatke</a:t>
            </a:r>
            <a:r>
              <a:rPr lang="en-GB" sz="1800" dirty="0"/>
              <a:t> </a:t>
            </a:r>
            <a:r>
              <a:rPr lang="en-GB" sz="1800" dirty="0" err="1"/>
              <a:t>vremenskih</a:t>
            </a:r>
            <a:r>
              <a:rPr lang="en-GB" sz="1800" dirty="0"/>
              <a:t> </a:t>
            </a:r>
            <a:r>
              <a:rPr lang="en-GB" sz="1800" dirty="0" err="1"/>
              <a:t>serija</a:t>
            </a:r>
            <a:r>
              <a:rPr lang="en-GB" sz="1800" dirty="0"/>
              <a:t> za </a:t>
            </a:r>
            <a:r>
              <a:rPr lang="en-GB" sz="1800" dirty="0" err="1"/>
              <a:t>svaku</a:t>
            </a:r>
            <a:r>
              <a:rPr lang="en-GB" sz="1800" dirty="0"/>
              <a:t> </a:t>
            </a:r>
            <a:r>
              <a:rPr lang="en-GB" sz="1800" dirty="0" err="1"/>
              <a:t>jedinstvenu</a:t>
            </a:r>
            <a:r>
              <a:rPr lang="en-GB" sz="1800" dirty="0"/>
              <a:t> </a:t>
            </a:r>
            <a:r>
              <a:rPr lang="en-GB" sz="1800" dirty="0" err="1"/>
              <a:t>šifru</a:t>
            </a:r>
            <a:r>
              <a:rPr lang="en-GB" sz="1800" dirty="0"/>
              <a:t> </a:t>
            </a:r>
            <a:r>
              <a:rPr lang="en-GB" sz="1800" dirty="0" err="1"/>
              <a:t>proizvoda</a:t>
            </a:r>
            <a:r>
              <a:rPr lang="en-GB" sz="1800" dirty="0"/>
              <a:t> (SKU) </a:t>
            </a:r>
            <a:r>
              <a:rPr lang="en-GB" sz="1800" dirty="0" err="1"/>
              <a:t>pojedinačno</a:t>
            </a:r>
            <a:r>
              <a:rPr lang="en-GB" sz="1800" dirty="0"/>
              <a:t>, </a:t>
            </a:r>
            <a:r>
              <a:rPr lang="en-GB" sz="1800" dirty="0" err="1"/>
              <a:t>što</a:t>
            </a:r>
            <a:r>
              <a:rPr lang="en-GB" sz="1800" dirty="0"/>
              <a:t> </a:t>
            </a:r>
            <a:r>
              <a:rPr lang="en-GB" sz="1800" dirty="0" err="1"/>
              <a:t>zahteva</a:t>
            </a:r>
            <a:r>
              <a:rPr lang="en-GB" sz="1800" dirty="0"/>
              <a:t> </a:t>
            </a:r>
            <a:r>
              <a:rPr lang="en-GB" sz="1800" dirty="0" err="1"/>
              <a:t>detaljnu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tačnu</a:t>
            </a:r>
            <a:r>
              <a:rPr lang="en-GB" sz="1800" dirty="0"/>
              <a:t> </a:t>
            </a:r>
            <a:r>
              <a:rPr lang="en-GB" sz="1800" dirty="0" err="1"/>
              <a:t>analizu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(</a:t>
            </a:r>
            <a:r>
              <a:rPr lang="en-GB" sz="1800" dirty="0" err="1"/>
              <a:t>Mircetić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sar</a:t>
            </a:r>
            <a:r>
              <a:rPr lang="en-GB" sz="1800" dirty="0"/>
              <a:t>., 2022).</a:t>
            </a:r>
            <a:endParaRPr lang="sr-Latn-RS" sz="1800" dirty="0"/>
          </a:p>
          <a:p>
            <a:r>
              <a:rPr lang="en-GB" sz="1800" dirty="0"/>
              <a:t>U </a:t>
            </a:r>
            <a:r>
              <a:rPr lang="en-GB" sz="1800" dirty="0" err="1"/>
              <a:t>praktičnom</a:t>
            </a:r>
            <a:r>
              <a:rPr lang="en-GB" sz="1800" dirty="0"/>
              <a:t> </a:t>
            </a:r>
            <a:r>
              <a:rPr lang="en-GB" sz="1800" dirty="0" err="1"/>
              <a:t>smislu</a:t>
            </a:r>
            <a:r>
              <a:rPr lang="en-GB" sz="1800" dirty="0"/>
              <a:t>, </a:t>
            </a:r>
            <a:r>
              <a:rPr lang="en-GB" sz="1800" dirty="0" err="1"/>
              <a:t>prognoziranje</a:t>
            </a:r>
            <a:r>
              <a:rPr lang="en-GB" sz="1800" dirty="0"/>
              <a:t> </a:t>
            </a:r>
            <a:r>
              <a:rPr lang="en-GB" sz="1800" dirty="0" err="1"/>
              <a:t>potražnje</a:t>
            </a:r>
            <a:r>
              <a:rPr lang="en-GB" sz="1800" dirty="0"/>
              <a:t> u </a:t>
            </a:r>
            <a:r>
              <a:rPr lang="en-GB" sz="1800" dirty="0" err="1"/>
              <a:t>lancima</a:t>
            </a:r>
            <a:r>
              <a:rPr lang="en-GB" sz="1800" dirty="0"/>
              <a:t> </a:t>
            </a:r>
            <a:r>
              <a:rPr lang="en-GB" sz="1800" dirty="0" err="1"/>
              <a:t>snabdevanja</a:t>
            </a:r>
            <a:r>
              <a:rPr lang="en-GB" sz="1800" dirty="0"/>
              <a:t> </a:t>
            </a:r>
            <a:r>
              <a:rPr lang="en-GB" sz="1800" dirty="0" err="1"/>
              <a:t>može</a:t>
            </a:r>
            <a:r>
              <a:rPr lang="en-GB" sz="1800" dirty="0"/>
              <a:t> se </a:t>
            </a:r>
            <a:r>
              <a:rPr lang="en-GB" sz="1800" dirty="0" err="1"/>
              <a:t>ilustrovati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primeru</a:t>
            </a:r>
            <a:r>
              <a:rPr lang="en-GB" sz="1800" dirty="0"/>
              <a:t> </a:t>
            </a:r>
            <a:r>
              <a:rPr lang="en-GB" sz="1800" dirty="0" err="1"/>
              <a:t>kako</a:t>
            </a:r>
            <a:r>
              <a:rPr lang="en-GB" sz="1800" dirty="0"/>
              <a:t> </a:t>
            </a:r>
            <a:r>
              <a:rPr lang="en-GB" sz="1800" dirty="0" err="1"/>
              <a:t>trgovci</a:t>
            </a:r>
            <a:r>
              <a:rPr lang="en-GB" sz="1800" dirty="0"/>
              <a:t> </a:t>
            </a:r>
            <a:r>
              <a:rPr lang="en-GB" sz="1800" dirty="0" err="1"/>
              <a:t>koriste</a:t>
            </a:r>
            <a:r>
              <a:rPr lang="en-GB" sz="1800" dirty="0"/>
              <a:t> </a:t>
            </a:r>
            <a:r>
              <a:rPr lang="en-GB" sz="1800" dirty="0" err="1"/>
              <a:t>podatke</a:t>
            </a:r>
            <a:r>
              <a:rPr lang="en-GB" sz="1800" dirty="0"/>
              <a:t> </a:t>
            </a:r>
            <a:r>
              <a:rPr lang="en-GB" sz="1800" dirty="0" err="1"/>
              <a:t>sa</a:t>
            </a:r>
            <a:r>
              <a:rPr lang="en-GB" sz="1800" dirty="0"/>
              <a:t> </a:t>
            </a:r>
            <a:r>
              <a:rPr lang="en-GB" sz="1800" dirty="0" err="1"/>
              <a:t>mesta</a:t>
            </a:r>
            <a:r>
              <a:rPr lang="en-GB" sz="1800" dirty="0"/>
              <a:t> </a:t>
            </a:r>
            <a:r>
              <a:rPr lang="en-GB" sz="1800" dirty="0" err="1"/>
              <a:t>prodaje</a:t>
            </a:r>
            <a:r>
              <a:rPr lang="en-GB" sz="1800" dirty="0"/>
              <a:t> (POS) za </a:t>
            </a:r>
            <a:r>
              <a:rPr lang="en-GB" sz="1800" dirty="0" err="1"/>
              <a:t>generisanje</a:t>
            </a:r>
            <a:r>
              <a:rPr lang="en-GB" sz="1800" dirty="0"/>
              <a:t> </a:t>
            </a:r>
            <a:r>
              <a:rPr lang="en-GB" sz="1800" dirty="0" err="1"/>
              <a:t>prognoza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nivou</a:t>
            </a:r>
            <a:r>
              <a:rPr lang="en-GB" sz="1800" dirty="0"/>
              <a:t> </a:t>
            </a:r>
            <a:r>
              <a:rPr lang="en-GB" sz="1800" dirty="0" err="1"/>
              <a:t>pojedinačnih</a:t>
            </a:r>
            <a:r>
              <a:rPr lang="en-GB" sz="1800" dirty="0"/>
              <a:t> </a:t>
            </a:r>
            <a:r>
              <a:rPr lang="en-GB" sz="1800" dirty="0" err="1"/>
              <a:t>prodavnica</a:t>
            </a:r>
            <a:r>
              <a:rPr lang="en-GB" sz="1800" dirty="0"/>
              <a:t>. Ovaj </a:t>
            </a:r>
            <a:r>
              <a:rPr lang="en-GB" sz="1800" dirty="0" err="1"/>
              <a:t>pristup</a:t>
            </a:r>
            <a:r>
              <a:rPr lang="en-GB" sz="1800" dirty="0"/>
              <a:t> </a:t>
            </a:r>
            <a:r>
              <a:rPr lang="en-GB" sz="1800" dirty="0" err="1"/>
              <a:t>naglašava</a:t>
            </a:r>
            <a:r>
              <a:rPr lang="en-GB" sz="1800" dirty="0"/>
              <a:t> </a:t>
            </a:r>
            <a:r>
              <a:rPr lang="en-GB" sz="1800" dirty="0" err="1"/>
              <a:t>potrebu</a:t>
            </a:r>
            <a:r>
              <a:rPr lang="en-GB" sz="1800" dirty="0"/>
              <a:t> za </a:t>
            </a:r>
            <a:r>
              <a:rPr lang="en-GB" sz="1800" dirty="0" err="1"/>
              <a:t>preciznim</a:t>
            </a:r>
            <a:r>
              <a:rPr lang="en-GB" sz="1800" dirty="0"/>
              <a:t> </a:t>
            </a:r>
            <a:r>
              <a:rPr lang="en-GB" sz="1800" dirty="0" err="1"/>
              <a:t>prikupljanjem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analizom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</a:t>
            </a:r>
            <a:r>
              <a:rPr lang="en-GB" sz="1800" dirty="0" err="1"/>
              <a:t>kako</a:t>
            </a:r>
            <a:r>
              <a:rPr lang="en-GB" sz="1800" dirty="0"/>
              <a:t> bi se </a:t>
            </a:r>
            <a:r>
              <a:rPr lang="en-GB" sz="1800" dirty="0" err="1"/>
              <a:t>potražnja</a:t>
            </a:r>
            <a:r>
              <a:rPr lang="en-GB" sz="1800" dirty="0"/>
              <a:t> </a:t>
            </a:r>
            <a:r>
              <a:rPr lang="en-GB" sz="1800" dirty="0" err="1"/>
              <a:t>kupaca</a:t>
            </a:r>
            <a:r>
              <a:rPr lang="en-GB" sz="1800" dirty="0"/>
              <a:t> </a:t>
            </a:r>
            <a:r>
              <a:rPr lang="en-GB" sz="1800" dirty="0" err="1"/>
              <a:t>predvidela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detaljnom</a:t>
            </a:r>
            <a:r>
              <a:rPr lang="en-GB" sz="1800" dirty="0"/>
              <a:t> </a:t>
            </a:r>
            <a:r>
              <a:rPr lang="en-GB" sz="1800" dirty="0" err="1"/>
              <a:t>nivou</a:t>
            </a:r>
            <a:r>
              <a:rPr lang="en-GB" sz="1800" dirty="0"/>
              <a:t>, </a:t>
            </a:r>
            <a:r>
              <a:rPr lang="en-GB" sz="1800" dirty="0" err="1"/>
              <a:t>što</a:t>
            </a:r>
            <a:r>
              <a:rPr lang="en-GB" sz="1800" dirty="0"/>
              <a:t> </a:t>
            </a:r>
            <a:r>
              <a:rPr lang="en-GB" sz="1800" dirty="0" err="1"/>
              <a:t>omogućava</a:t>
            </a:r>
            <a:r>
              <a:rPr lang="en-GB" sz="1800" dirty="0"/>
              <a:t> da </a:t>
            </a:r>
            <a:r>
              <a:rPr lang="en-GB" sz="1800" dirty="0" err="1"/>
              <a:t>operacije</a:t>
            </a:r>
            <a:r>
              <a:rPr lang="en-GB" sz="1800" dirty="0"/>
              <a:t> u </a:t>
            </a:r>
            <a:r>
              <a:rPr lang="en-GB" sz="1800" dirty="0" err="1"/>
              <a:t>lancu</a:t>
            </a:r>
            <a:r>
              <a:rPr lang="en-GB" sz="1800" dirty="0"/>
              <a:t> </a:t>
            </a:r>
            <a:r>
              <a:rPr lang="en-GB" sz="1800" dirty="0" err="1"/>
              <a:t>snabdevanja</a:t>
            </a:r>
            <a:r>
              <a:rPr lang="en-GB" sz="1800" dirty="0"/>
              <a:t> </a:t>
            </a:r>
            <a:r>
              <a:rPr lang="en-GB" sz="1800" dirty="0" err="1"/>
              <a:t>budu</a:t>
            </a:r>
            <a:r>
              <a:rPr lang="en-GB" sz="1800" dirty="0"/>
              <a:t> </a:t>
            </a:r>
            <a:r>
              <a:rPr lang="en-GB" sz="1800" dirty="0" err="1"/>
              <a:t>odgovorne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efikasne</a:t>
            </a:r>
            <a:r>
              <a:rPr lang="en-GB" sz="1800" dirty="0"/>
              <a:t> (</a:t>
            </a:r>
            <a:r>
              <a:rPr lang="en-GB" sz="1800" dirty="0" err="1"/>
              <a:t>Mircetić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sar</a:t>
            </a:r>
            <a:r>
              <a:rPr lang="en-GB" sz="1800" dirty="0"/>
              <a:t>., 2022). </a:t>
            </a:r>
            <a:r>
              <a:rPr lang="en-GB" sz="1800" dirty="0" err="1"/>
              <a:t>Efikasnost</a:t>
            </a:r>
            <a:r>
              <a:rPr lang="en-GB" sz="1800" dirty="0"/>
              <a:t> </a:t>
            </a:r>
            <a:r>
              <a:rPr lang="en-GB" sz="1800" dirty="0" err="1"/>
              <a:t>ovih</a:t>
            </a:r>
            <a:r>
              <a:rPr lang="en-GB" sz="1800" dirty="0"/>
              <a:t> </a:t>
            </a:r>
            <a:r>
              <a:rPr lang="en-GB" sz="1800" dirty="0" err="1"/>
              <a:t>napora</a:t>
            </a:r>
            <a:r>
              <a:rPr lang="en-GB" sz="1800" dirty="0"/>
              <a:t> u </a:t>
            </a:r>
            <a:r>
              <a:rPr lang="en-GB" sz="1800" dirty="0" err="1"/>
              <a:t>prognoziranju</a:t>
            </a:r>
            <a:r>
              <a:rPr lang="en-GB" sz="1800" dirty="0"/>
              <a:t> je </a:t>
            </a:r>
            <a:r>
              <a:rPr lang="en-GB" sz="1800" dirty="0" err="1"/>
              <a:t>ključna</a:t>
            </a:r>
            <a:r>
              <a:rPr lang="en-GB" sz="1800" dirty="0"/>
              <a:t> za </a:t>
            </a:r>
            <a:r>
              <a:rPr lang="en-GB" sz="1800" dirty="0" err="1"/>
              <a:t>očuvanje</a:t>
            </a:r>
            <a:r>
              <a:rPr lang="en-GB" sz="1800" dirty="0"/>
              <a:t> </a:t>
            </a:r>
            <a:r>
              <a:rPr lang="en-GB" sz="1800" dirty="0" err="1"/>
              <a:t>koordinacije</a:t>
            </a:r>
            <a:r>
              <a:rPr lang="en-GB" sz="1800" dirty="0"/>
              <a:t> </a:t>
            </a:r>
            <a:r>
              <a:rPr lang="en-GB" sz="1800" dirty="0" err="1"/>
              <a:t>lanca</a:t>
            </a:r>
            <a:r>
              <a:rPr lang="en-GB" sz="1800" dirty="0"/>
              <a:t> </a:t>
            </a:r>
            <a:r>
              <a:rPr lang="en-GB" sz="1800" dirty="0" err="1"/>
              <a:t>snabdevanja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smanjenje</a:t>
            </a:r>
            <a:r>
              <a:rPr lang="en-GB" sz="1800" dirty="0"/>
              <a:t> </a:t>
            </a:r>
            <a:r>
              <a:rPr lang="en-GB" sz="1800" dirty="0" err="1"/>
              <a:t>troškova</a:t>
            </a:r>
            <a:r>
              <a:rPr lang="en-GB" sz="1800" dirty="0"/>
              <a:t>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739626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Šta je potražnja kupaca i prognoziranje potražnje?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err="1"/>
              <a:t>Promenljivost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neizvesnost</a:t>
            </a:r>
            <a:r>
              <a:rPr lang="en-GB" sz="1800" dirty="0"/>
              <a:t> </a:t>
            </a:r>
            <a:r>
              <a:rPr lang="en-GB" sz="1800" dirty="0" err="1"/>
              <a:t>povezane</a:t>
            </a:r>
            <a:r>
              <a:rPr lang="en-GB" sz="1800" dirty="0"/>
              <a:t> </a:t>
            </a:r>
            <a:r>
              <a:rPr lang="en-GB" sz="1800" dirty="0" err="1"/>
              <a:t>sa</a:t>
            </a:r>
            <a:r>
              <a:rPr lang="en-GB" sz="1800" dirty="0"/>
              <a:t> </a:t>
            </a:r>
            <a:r>
              <a:rPr lang="en-GB" sz="1800" dirty="0" err="1"/>
              <a:t>potražnjom</a:t>
            </a:r>
            <a:r>
              <a:rPr lang="en-GB" sz="1800" dirty="0"/>
              <a:t> </a:t>
            </a:r>
            <a:r>
              <a:rPr lang="en-GB" sz="1800" dirty="0" err="1"/>
              <a:t>čine</a:t>
            </a:r>
            <a:r>
              <a:rPr lang="en-GB" sz="1800" dirty="0"/>
              <a:t> je </a:t>
            </a:r>
            <a:r>
              <a:rPr lang="en-GB" sz="1800" dirty="0" err="1"/>
              <a:t>izazovnim</a:t>
            </a:r>
            <a:r>
              <a:rPr lang="en-GB" sz="1800" dirty="0"/>
              <a:t> </a:t>
            </a:r>
            <a:r>
              <a:rPr lang="en-GB" sz="1800" dirty="0" err="1"/>
              <a:t>aspektom</a:t>
            </a:r>
            <a:r>
              <a:rPr lang="en-GB" sz="1800" dirty="0"/>
              <a:t> </a:t>
            </a:r>
            <a:r>
              <a:rPr lang="en-GB" sz="1800" dirty="0" err="1"/>
              <a:t>upravljanja</a:t>
            </a:r>
            <a:r>
              <a:rPr lang="en-GB" sz="1800" dirty="0"/>
              <a:t> </a:t>
            </a:r>
            <a:r>
              <a:rPr lang="en-GB" sz="1800" dirty="0" err="1"/>
              <a:t>lancem</a:t>
            </a:r>
            <a:r>
              <a:rPr lang="en-GB" sz="1800" dirty="0"/>
              <a:t> </a:t>
            </a:r>
            <a:r>
              <a:rPr lang="en-GB" sz="1800" dirty="0" err="1"/>
              <a:t>snabdevanja</a:t>
            </a:r>
            <a:r>
              <a:rPr lang="en-GB" sz="1800" dirty="0"/>
              <a:t>. Kada bi </a:t>
            </a:r>
            <a:r>
              <a:rPr lang="en-GB" sz="1800" dirty="0" err="1"/>
              <a:t>potražnja</a:t>
            </a:r>
            <a:r>
              <a:rPr lang="en-GB" sz="1800" dirty="0"/>
              <a:t> </a:t>
            </a:r>
            <a:r>
              <a:rPr lang="en-GB" sz="1800" dirty="0" err="1"/>
              <a:t>kupaca</a:t>
            </a:r>
            <a:r>
              <a:rPr lang="en-GB" sz="1800" dirty="0"/>
              <a:t> </a:t>
            </a:r>
            <a:r>
              <a:rPr lang="en-GB" sz="1800" dirty="0" err="1"/>
              <a:t>bila</a:t>
            </a:r>
            <a:r>
              <a:rPr lang="en-GB" sz="1800" dirty="0"/>
              <a:t> </a:t>
            </a:r>
            <a:r>
              <a:rPr lang="en-GB" sz="1800" dirty="0" err="1"/>
              <a:t>konstantna</a:t>
            </a:r>
            <a:r>
              <a:rPr lang="en-GB" sz="1800" dirty="0"/>
              <a:t> </a:t>
            </a:r>
            <a:r>
              <a:rPr lang="en-GB" sz="1800" dirty="0" err="1"/>
              <a:t>ili</a:t>
            </a:r>
            <a:r>
              <a:rPr lang="en-GB" sz="1800" dirty="0"/>
              <a:t> se </a:t>
            </a:r>
            <a:r>
              <a:rPr lang="en-GB" sz="1800" dirty="0" err="1"/>
              <a:t>mogla</a:t>
            </a:r>
            <a:r>
              <a:rPr lang="en-GB" sz="1800" dirty="0"/>
              <a:t> </a:t>
            </a:r>
            <a:r>
              <a:rPr lang="en-GB" sz="1800" dirty="0" err="1"/>
              <a:t>sa</a:t>
            </a:r>
            <a:r>
              <a:rPr lang="en-GB" sz="1800" dirty="0"/>
              <a:t> </a:t>
            </a:r>
            <a:r>
              <a:rPr lang="en-GB" sz="1800" dirty="0" err="1"/>
              <a:t>sigurnošću</a:t>
            </a:r>
            <a:r>
              <a:rPr lang="en-GB" sz="1800" dirty="0"/>
              <a:t> </a:t>
            </a:r>
            <a:r>
              <a:rPr lang="en-GB" sz="1800" dirty="0" err="1"/>
              <a:t>predvideti</a:t>
            </a:r>
            <a:r>
              <a:rPr lang="en-GB" sz="1800" dirty="0"/>
              <a:t>, </a:t>
            </a:r>
            <a:r>
              <a:rPr lang="en-GB" sz="1800" dirty="0" err="1"/>
              <a:t>operacije</a:t>
            </a:r>
            <a:r>
              <a:rPr lang="en-GB" sz="1800" dirty="0"/>
              <a:t> u </a:t>
            </a:r>
            <a:r>
              <a:rPr lang="en-GB" sz="1800" dirty="0" err="1"/>
              <a:t>lancu</a:t>
            </a:r>
            <a:r>
              <a:rPr lang="en-GB" sz="1800" dirty="0"/>
              <a:t> </a:t>
            </a:r>
            <a:r>
              <a:rPr lang="en-GB" sz="1800" dirty="0" err="1"/>
              <a:t>snabdevanja</a:t>
            </a:r>
            <a:r>
              <a:rPr lang="en-GB" sz="1800" dirty="0"/>
              <a:t> bile bi </a:t>
            </a:r>
            <a:r>
              <a:rPr lang="en-GB" sz="1800" dirty="0" err="1"/>
              <a:t>znatno</a:t>
            </a:r>
            <a:r>
              <a:rPr lang="en-GB" sz="1800" dirty="0"/>
              <a:t> </a:t>
            </a:r>
            <a:r>
              <a:rPr lang="en-GB" sz="1800" dirty="0" err="1"/>
              <a:t>jednostavnije</a:t>
            </a:r>
            <a:r>
              <a:rPr lang="en-GB" sz="1800" dirty="0"/>
              <a:t>. </a:t>
            </a:r>
            <a:r>
              <a:rPr lang="en-GB" sz="1800" dirty="0" err="1"/>
              <a:t>Međutim</a:t>
            </a:r>
            <a:r>
              <a:rPr lang="en-GB" sz="1800" dirty="0"/>
              <a:t>, </a:t>
            </a:r>
            <a:r>
              <a:rPr lang="en-GB" sz="1800" dirty="0" err="1"/>
              <a:t>pošto</a:t>
            </a:r>
            <a:r>
              <a:rPr lang="en-GB" sz="1800" dirty="0"/>
              <a:t> </a:t>
            </a:r>
            <a:r>
              <a:rPr lang="en-GB" sz="1800" dirty="0" err="1"/>
              <a:t>potražnja</a:t>
            </a:r>
            <a:r>
              <a:rPr lang="en-GB" sz="1800" dirty="0"/>
              <a:t> </a:t>
            </a:r>
            <a:r>
              <a:rPr lang="en-GB" sz="1800" dirty="0" err="1"/>
              <a:t>varira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često</a:t>
            </a:r>
            <a:r>
              <a:rPr lang="en-GB" sz="1800" dirty="0"/>
              <a:t> je </a:t>
            </a:r>
            <a:r>
              <a:rPr lang="en-GB" sz="1800" dirty="0" err="1"/>
              <a:t>nepredvidiva</a:t>
            </a:r>
            <a:r>
              <a:rPr lang="en-GB" sz="1800" dirty="0"/>
              <a:t>, </a:t>
            </a:r>
            <a:r>
              <a:rPr lang="en-GB" sz="1800" dirty="0" err="1"/>
              <a:t>precizno</a:t>
            </a:r>
            <a:r>
              <a:rPr lang="en-GB" sz="1800" dirty="0"/>
              <a:t> </a:t>
            </a:r>
            <a:r>
              <a:rPr lang="en-GB" sz="1800" dirty="0" err="1"/>
              <a:t>prognoziranje</a:t>
            </a:r>
            <a:r>
              <a:rPr lang="en-GB" sz="1800" dirty="0"/>
              <a:t> je od </a:t>
            </a:r>
            <a:r>
              <a:rPr lang="en-GB" sz="1800" dirty="0" err="1"/>
              <a:t>ključnog</a:t>
            </a:r>
            <a:r>
              <a:rPr lang="en-GB" sz="1800" dirty="0"/>
              <a:t> </a:t>
            </a:r>
            <a:r>
              <a:rPr lang="en-GB" sz="1800" dirty="0" err="1"/>
              <a:t>značaja</a:t>
            </a:r>
            <a:r>
              <a:rPr lang="en-GB" sz="1800" dirty="0"/>
              <a:t> </a:t>
            </a:r>
            <a:r>
              <a:rPr lang="en-GB" sz="1800" dirty="0" err="1"/>
              <a:t>kako</a:t>
            </a:r>
            <a:r>
              <a:rPr lang="en-GB" sz="1800" dirty="0"/>
              <a:t> bi se </a:t>
            </a:r>
            <a:r>
              <a:rPr lang="en-GB" sz="1800" dirty="0" err="1"/>
              <a:t>izbegli</a:t>
            </a:r>
            <a:r>
              <a:rPr lang="en-GB" sz="1800" dirty="0"/>
              <a:t> </a:t>
            </a:r>
            <a:r>
              <a:rPr lang="en-GB" sz="1800" dirty="0" err="1"/>
              <a:t>poremećaji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neefikasnosti</a:t>
            </a:r>
            <a:r>
              <a:rPr lang="en-GB" sz="1800" dirty="0"/>
              <a:t> (</a:t>
            </a:r>
            <a:r>
              <a:rPr lang="en-GB" sz="1800" dirty="0" err="1"/>
              <a:t>Syntetos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sar</a:t>
            </a:r>
            <a:r>
              <a:rPr lang="en-GB" sz="1800" dirty="0"/>
              <a:t>., 2016). </a:t>
            </a:r>
            <a:r>
              <a:rPr lang="en-GB" sz="1800" dirty="0" err="1"/>
              <a:t>Uspeh</a:t>
            </a:r>
            <a:r>
              <a:rPr lang="en-GB" sz="1800" dirty="0"/>
              <a:t> </a:t>
            </a:r>
            <a:r>
              <a:rPr lang="en-GB" sz="1800" dirty="0" err="1"/>
              <a:t>operacija</a:t>
            </a:r>
            <a:r>
              <a:rPr lang="en-GB" sz="1800" dirty="0"/>
              <a:t> u </a:t>
            </a:r>
            <a:r>
              <a:rPr lang="en-GB" sz="1800" dirty="0" err="1"/>
              <a:t>lancu</a:t>
            </a:r>
            <a:r>
              <a:rPr lang="en-GB" sz="1800" dirty="0"/>
              <a:t> </a:t>
            </a:r>
            <a:r>
              <a:rPr lang="en-GB" sz="1800" dirty="0" err="1"/>
              <a:t>snabdevanja</a:t>
            </a:r>
            <a:r>
              <a:rPr lang="en-GB" sz="1800" dirty="0"/>
              <a:t> </a:t>
            </a:r>
            <a:r>
              <a:rPr lang="en-GB" sz="1800" dirty="0" err="1"/>
              <a:t>zavisi</a:t>
            </a:r>
            <a:r>
              <a:rPr lang="en-GB" sz="1800" dirty="0"/>
              <a:t> od </a:t>
            </a:r>
            <a:r>
              <a:rPr lang="en-GB" sz="1800" dirty="0" err="1"/>
              <a:t>sposobnosti</a:t>
            </a:r>
            <a:r>
              <a:rPr lang="en-GB" sz="1800" dirty="0"/>
              <a:t> da se </a:t>
            </a:r>
            <a:r>
              <a:rPr lang="en-GB" sz="1800" dirty="0" err="1"/>
              <a:t>ove</a:t>
            </a:r>
            <a:r>
              <a:rPr lang="en-GB" sz="1800" dirty="0"/>
              <a:t> </a:t>
            </a:r>
            <a:r>
              <a:rPr lang="en-GB" sz="1800" dirty="0" err="1"/>
              <a:t>promene</a:t>
            </a:r>
            <a:r>
              <a:rPr lang="en-GB" sz="1800" dirty="0"/>
              <a:t> </a:t>
            </a:r>
            <a:r>
              <a:rPr lang="en-GB" sz="1800" dirty="0" err="1"/>
              <a:t>unapred</a:t>
            </a:r>
            <a:r>
              <a:rPr lang="en-GB" sz="1800" dirty="0"/>
              <a:t> </a:t>
            </a:r>
            <a:r>
              <a:rPr lang="en-GB" sz="1800" dirty="0" err="1"/>
              <a:t>sagledaju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efikasno</a:t>
            </a:r>
            <a:r>
              <a:rPr lang="en-GB" sz="1800" dirty="0"/>
              <a:t> </a:t>
            </a:r>
            <a:r>
              <a:rPr lang="en-GB" sz="1800" dirty="0" err="1"/>
              <a:t>odgovori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njih</a:t>
            </a:r>
            <a:r>
              <a:rPr lang="en-GB" sz="1800" dirty="0"/>
              <a:t>.</a:t>
            </a:r>
            <a:endParaRPr lang="sr-Latn-RS" sz="1800" dirty="0"/>
          </a:p>
          <a:p>
            <a:r>
              <a:rPr lang="en-GB" sz="1800" dirty="0" err="1"/>
              <a:t>Zaključno</a:t>
            </a:r>
            <a:r>
              <a:rPr lang="en-GB" sz="1800" dirty="0"/>
              <a:t>, </a:t>
            </a:r>
            <a:r>
              <a:rPr lang="en-GB" sz="1800" dirty="0" err="1"/>
              <a:t>sposobnost</a:t>
            </a:r>
            <a:r>
              <a:rPr lang="en-GB" sz="1800" dirty="0"/>
              <a:t> </a:t>
            </a:r>
            <a:r>
              <a:rPr lang="en-GB" sz="1800" dirty="0" err="1"/>
              <a:t>tačnog</a:t>
            </a:r>
            <a:r>
              <a:rPr lang="en-GB" sz="1800" dirty="0"/>
              <a:t> </a:t>
            </a:r>
            <a:r>
              <a:rPr lang="en-GB" sz="1800" dirty="0" err="1"/>
              <a:t>prognoziranja</a:t>
            </a:r>
            <a:r>
              <a:rPr lang="en-GB" sz="1800" dirty="0"/>
              <a:t> </a:t>
            </a:r>
            <a:r>
              <a:rPr lang="en-GB" sz="1800" dirty="0" err="1"/>
              <a:t>potražnje</a:t>
            </a:r>
            <a:r>
              <a:rPr lang="en-GB" sz="1800" dirty="0"/>
              <a:t> </a:t>
            </a:r>
            <a:r>
              <a:rPr lang="en-GB" sz="1800" dirty="0" err="1"/>
              <a:t>kupaca</a:t>
            </a:r>
            <a:r>
              <a:rPr lang="en-GB" sz="1800" dirty="0"/>
              <a:t> </a:t>
            </a:r>
            <a:r>
              <a:rPr lang="en-GB" sz="1800" dirty="0" err="1"/>
              <a:t>predstavlja</a:t>
            </a:r>
            <a:r>
              <a:rPr lang="en-GB" sz="1800" dirty="0"/>
              <a:t> </a:t>
            </a:r>
            <a:r>
              <a:rPr lang="en-GB" sz="1800" dirty="0" err="1"/>
              <a:t>ključni</a:t>
            </a:r>
            <a:r>
              <a:rPr lang="en-GB" sz="1800" dirty="0"/>
              <a:t> </a:t>
            </a:r>
            <a:r>
              <a:rPr lang="en-GB" sz="1800" dirty="0" err="1"/>
              <a:t>faktor</a:t>
            </a:r>
            <a:r>
              <a:rPr lang="en-GB" sz="1800" dirty="0"/>
              <a:t> </a:t>
            </a:r>
            <a:r>
              <a:rPr lang="en-GB" sz="1800" dirty="0" err="1"/>
              <a:t>uspeha</a:t>
            </a:r>
            <a:r>
              <a:rPr lang="en-GB" sz="1800" dirty="0"/>
              <a:t> </a:t>
            </a:r>
            <a:r>
              <a:rPr lang="en-GB" sz="1800" dirty="0" err="1"/>
              <a:t>lanaca</a:t>
            </a:r>
            <a:r>
              <a:rPr lang="en-GB" sz="1800" dirty="0"/>
              <a:t> </a:t>
            </a:r>
            <a:r>
              <a:rPr lang="en-GB" sz="1800" dirty="0" err="1"/>
              <a:t>snabdevanja</a:t>
            </a:r>
            <a:r>
              <a:rPr lang="en-GB" sz="1800" dirty="0"/>
              <a:t>. Ona ne </a:t>
            </a:r>
            <a:r>
              <a:rPr lang="en-GB" sz="1800" dirty="0" err="1"/>
              <a:t>samo</a:t>
            </a:r>
            <a:r>
              <a:rPr lang="en-GB" sz="1800" dirty="0"/>
              <a:t> da </a:t>
            </a:r>
            <a:r>
              <a:rPr lang="en-GB" sz="1800" dirty="0" err="1"/>
              <a:t>utiče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troškove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efikasnost</a:t>
            </a:r>
            <a:r>
              <a:rPr lang="en-GB" sz="1800" dirty="0"/>
              <a:t> </a:t>
            </a:r>
            <a:r>
              <a:rPr lang="en-GB" sz="1800" dirty="0" err="1"/>
              <a:t>logistike</a:t>
            </a:r>
            <a:r>
              <a:rPr lang="en-GB" sz="1800" dirty="0"/>
              <a:t>, </a:t>
            </a:r>
            <a:r>
              <a:rPr lang="en-GB" sz="1800" dirty="0" err="1"/>
              <a:t>već</a:t>
            </a:r>
            <a:r>
              <a:rPr lang="en-GB" sz="1800" dirty="0"/>
              <a:t> </a:t>
            </a:r>
            <a:r>
              <a:rPr lang="en-GB" sz="1800" dirty="0" err="1"/>
              <a:t>ima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presudnu</a:t>
            </a:r>
            <a:r>
              <a:rPr lang="en-GB" sz="1800" dirty="0"/>
              <a:t> </a:t>
            </a:r>
            <a:r>
              <a:rPr lang="en-GB" sz="1800" dirty="0" err="1"/>
              <a:t>ulogu</a:t>
            </a:r>
            <a:r>
              <a:rPr lang="en-GB" sz="1800" dirty="0"/>
              <a:t> u </a:t>
            </a:r>
            <a:r>
              <a:rPr lang="en-GB" sz="1800" dirty="0" err="1"/>
              <a:t>obezbeđivanju</a:t>
            </a:r>
            <a:r>
              <a:rPr lang="en-GB" sz="1800" dirty="0"/>
              <a:t> da </a:t>
            </a:r>
            <a:r>
              <a:rPr lang="en-GB" sz="1800" dirty="0" err="1"/>
              <a:t>su</a:t>
            </a:r>
            <a:r>
              <a:rPr lang="en-GB" sz="1800" dirty="0"/>
              <a:t> </a:t>
            </a:r>
            <a:r>
              <a:rPr lang="en-GB" sz="1800" dirty="0" err="1"/>
              <a:t>operacije</a:t>
            </a:r>
            <a:r>
              <a:rPr lang="en-GB" sz="1800" dirty="0"/>
              <a:t> u </a:t>
            </a:r>
            <a:r>
              <a:rPr lang="en-GB" sz="1800" dirty="0" err="1"/>
              <a:t>lancu</a:t>
            </a:r>
            <a:r>
              <a:rPr lang="en-GB" sz="1800" dirty="0"/>
              <a:t> </a:t>
            </a:r>
            <a:r>
              <a:rPr lang="en-GB" sz="1800" dirty="0" err="1"/>
              <a:t>snabdevanja</a:t>
            </a:r>
            <a:r>
              <a:rPr lang="en-GB" sz="1800" dirty="0"/>
              <a:t> dobro </a:t>
            </a:r>
            <a:r>
              <a:rPr lang="en-GB" sz="1800" dirty="0" err="1"/>
              <a:t>usklađene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odgovorne</a:t>
            </a:r>
            <a:r>
              <a:rPr lang="en-GB" sz="1800" dirty="0"/>
              <a:t> </a:t>
            </a:r>
            <a:r>
              <a:rPr lang="en-GB" sz="1800" dirty="0" err="1"/>
              <a:t>prema</a:t>
            </a:r>
            <a:r>
              <a:rPr lang="en-GB" sz="1800" dirty="0"/>
              <a:t> </a:t>
            </a:r>
            <a:r>
              <a:rPr lang="en-GB" sz="1800" dirty="0" err="1"/>
              <a:t>zahtevima</a:t>
            </a:r>
            <a:r>
              <a:rPr lang="en-GB" sz="1800" dirty="0"/>
              <a:t> </a:t>
            </a:r>
            <a:r>
              <a:rPr lang="en-GB" sz="1800" dirty="0" err="1"/>
              <a:t>tržišta</a:t>
            </a:r>
            <a:r>
              <a:rPr lang="en-GB" sz="1800" dirty="0"/>
              <a:t>. Kako </a:t>
            </a:r>
            <a:r>
              <a:rPr lang="en-GB" sz="1800" dirty="0" err="1"/>
              <a:t>lanci</a:t>
            </a:r>
            <a:r>
              <a:rPr lang="en-GB" sz="1800" dirty="0"/>
              <a:t> </a:t>
            </a:r>
            <a:r>
              <a:rPr lang="en-GB" sz="1800" dirty="0" err="1"/>
              <a:t>snabdevanja</a:t>
            </a:r>
            <a:r>
              <a:rPr lang="en-GB" sz="1800" dirty="0"/>
              <a:t> </a:t>
            </a:r>
            <a:r>
              <a:rPr lang="en-GB" sz="1800" dirty="0" err="1"/>
              <a:t>postaju</a:t>
            </a:r>
            <a:r>
              <a:rPr lang="en-GB" sz="1800" dirty="0"/>
              <a:t> </a:t>
            </a:r>
            <a:r>
              <a:rPr lang="en-GB" sz="1800" dirty="0" err="1"/>
              <a:t>sve</a:t>
            </a:r>
            <a:r>
              <a:rPr lang="en-GB" sz="1800" dirty="0"/>
              <a:t> </a:t>
            </a:r>
            <a:r>
              <a:rPr lang="en-GB" sz="1800" dirty="0" err="1"/>
              <a:t>složeniji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međusobno</a:t>
            </a:r>
            <a:r>
              <a:rPr lang="en-GB" sz="1800" dirty="0"/>
              <a:t> </a:t>
            </a:r>
            <a:r>
              <a:rPr lang="en-GB" sz="1800" dirty="0" err="1"/>
              <a:t>povezaniji</a:t>
            </a:r>
            <a:r>
              <a:rPr lang="en-GB" sz="1800" dirty="0"/>
              <a:t>, </a:t>
            </a:r>
            <a:r>
              <a:rPr lang="en-GB" sz="1800" dirty="0" err="1"/>
              <a:t>značaj</a:t>
            </a:r>
            <a:r>
              <a:rPr lang="en-GB" sz="1800" dirty="0"/>
              <a:t> </a:t>
            </a:r>
            <a:r>
              <a:rPr lang="en-GB" sz="1800" dirty="0" err="1"/>
              <a:t>prognoziranja</a:t>
            </a:r>
            <a:r>
              <a:rPr lang="en-GB" sz="1800" dirty="0"/>
              <a:t> </a:t>
            </a:r>
            <a:r>
              <a:rPr lang="en-GB" sz="1800" dirty="0" err="1"/>
              <a:t>potražnje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izazovi</a:t>
            </a:r>
            <a:r>
              <a:rPr lang="en-GB" sz="1800" dirty="0"/>
              <a:t> </a:t>
            </a:r>
            <a:r>
              <a:rPr lang="en-GB" sz="1800" dirty="0" err="1"/>
              <a:t>povezani</a:t>
            </a:r>
            <a:r>
              <a:rPr lang="en-GB" sz="1800" dirty="0"/>
              <a:t> s </a:t>
            </a:r>
            <a:r>
              <a:rPr lang="en-GB" sz="1800" dirty="0" err="1"/>
              <a:t>tim</a:t>
            </a:r>
            <a:r>
              <a:rPr lang="en-GB" sz="1800" dirty="0"/>
              <a:t> </a:t>
            </a:r>
            <a:r>
              <a:rPr lang="en-GB" sz="1800" dirty="0" err="1"/>
              <a:t>nastaviće</a:t>
            </a:r>
            <a:r>
              <a:rPr lang="en-GB" sz="1800" dirty="0"/>
              <a:t> da </a:t>
            </a:r>
            <a:r>
              <a:rPr lang="en-GB" sz="1800" dirty="0" err="1"/>
              <a:t>rastu</a:t>
            </a:r>
            <a:r>
              <a:rPr lang="en-GB" sz="1800" dirty="0"/>
              <a:t>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2734370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Koraci</a:t>
            </a:r>
            <a:r>
              <a:rPr lang="en-GB" dirty="0"/>
              <a:t> </a:t>
            </a:r>
            <a:r>
              <a:rPr lang="en-GB" dirty="0" err="1"/>
              <a:t>prognoziranja</a:t>
            </a:r>
            <a:r>
              <a:rPr lang="en-GB" dirty="0"/>
              <a:t> </a:t>
            </a:r>
            <a:r>
              <a:rPr lang="en-GB" dirty="0" err="1"/>
              <a:t>potražnje</a:t>
            </a:r>
            <a:r>
              <a:rPr lang="en-GB" dirty="0"/>
              <a:t> u </a:t>
            </a:r>
            <a:r>
              <a:rPr lang="en-GB" dirty="0" err="1"/>
              <a:t>lancima</a:t>
            </a:r>
            <a:r>
              <a:rPr lang="en-GB" dirty="0"/>
              <a:t> </a:t>
            </a:r>
            <a:r>
              <a:rPr lang="en-GB" dirty="0" err="1"/>
              <a:t>snabdevanja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290844" y="5504076"/>
            <a:ext cx="522450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Figu</a:t>
            </a:r>
            <a:r>
              <a:rPr lang="sr-Latn-RS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ra</a:t>
            </a:r>
            <a:r>
              <a:rPr kumimoji="0" lang="sr-Latn-RS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.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en-GB" sz="1100" dirty="0" err="1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Osnovni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en-GB" sz="1100" dirty="0" err="1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koraci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 za </a:t>
            </a:r>
            <a:r>
              <a:rPr lang="en-GB" sz="1100" dirty="0" err="1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pravilnu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en-GB" sz="1100" dirty="0" err="1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implementaciju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en-GB" sz="1100" dirty="0" err="1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prognoza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en-GB" sz="1100" dirty="0" err="1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unutar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en-GB" sz="1100" dirty="0" err="1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kompanije</a:t>
            </a:r>
            <a:r>
              <a:rPr lang="sr-Latn-RS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427" y="1388533"/>
            <a:ext cx="3724473" cy="411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20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Prognoziranje</a:t>
            </a:r>
            <a:r>
              <a:rPr lang="en-GB" dirty="0"/>
              <a:t> </a:t>
            </a:r>
            <a:r>
              <a:rPr lang="en-GB" dirty="0" err="1"/>
              <a:t>potražnje</a:t>
            </a:r>
            <a:r>
              <a:rPr lang="en-GB" dirty="0"/>
              <a:t> u </a:t>
            </a:r>
            <a:r>
              <a:rPr lang="en-GB" dirty="0" err="1"/>
              <a:t>prehrambenoj</a:t>
            </a:r>
            <a:r>
              <a:rPr lang="en-GB" dirty="0"/>
              <a:t> </a:t>
            </a:r>
            <a:r>
              <a:rPr lang="en-GB" dirty="0" err="1"/>
              <a:t>industriji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707625" y="5504076"/>
            <a:ext cx="439094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sz="11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Figur</a:t>
            </a:r>
            <a:r>
              <a:rPr kumimoji="0" lang="sr-Latn-RS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a.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pl-PL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Podaci o potražnji za posmatranu prehrambenu kompaniju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 descr="D:\Atina\slike\Fig 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666" y="1408961"/>
            <a:ext cx="7941734" cy="40951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975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Prognoziranje</a:t>
            </a:r>
            <a:r>
              <a:rPr lang="en-GB" dirty="0"/>
              <a:t> </a:t>
            </a:r>
            <a:r>
              <a:rPr lang="en-GB" dirty="0" err="1"/>
              <a:t>potražnje</a:t>
            </a:r>
            <a:r>
              <a:rPr lang="en-GB" dirty="0"/>
              <a:t> u </a:t>
            </a:r>
            <a:r>
              <a:rPr lang="en-GB" dirty="0" err="1"/>
              <a:t>prehrambenoj</a:t>
            </a:r>
            <a:r>
              <a:rPr lang="en-GB" dirty="0"/>
              <a:t> </a:t>
            </a:r>
            <a:r>
              <a:rPr lang="en-GB" dirty="0" err="1"/>
              <a:t>industriji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406533" y="5504076"/>
            <a:ext cx="299312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sz="11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Figur</a:t>
            </a:r>
            <a:r>
              <a:rPr kumimoji="0" lang="sr-Latn-RS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a.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pl-PL" sz="1100" dirty="0"/>
              <a:t>STL dekompozicija podataka o potražnji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345267" y="1481668"/>
            <a:ext cx="6758093" cy="383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9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Prognoziranje</a:t>
            </a:r>
            <a:r>
              <a:rPr lang="en-GB" dirty="0"/>
              <a:t> </a:t>
            </a:r>
            <a:r>
              <a:rPr lang="en-GB" dirty="0" err="1"/>
              <a:t>potražnje</a:t>
            </a:r>
            <a:r>
              <a:rPr lang="en-GB" dirty="0"/>
              <a:t> u </a:t>
            </a:r>
            <a:r>
              <a:rPr lang="en-GB" dirty="0" err="1"/>
              <a:t>prehrambenoj</a:t>
            </a:r>
            <a:r>
              <a:rPr lang="en-GB" dirty="0"/>
              <a:t> </a:t>
            </a:r>
            <a:r>
              <a:rPr lang="en-GB" dirty="0" err="1"/>
              <a:t>industriji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157133" y="14816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656198"/>
              </p:ext>
            </p:extLst>
          </p:nvPr>
        </p:nvGraphicFramePr>
        <p:xfrm>
          <a:off x="3998597" y="1558929"/>
          <a:ext cx="3565097" cy="287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3073400" imgH="241300" progId="Equation.3">
                  <p:embed/>
                </p:oleObj>
              </mc:Choice>
              <mc:Fallback>
                <p:oleObj name="Equation" r:id="rId3" imgW="3073400" imgH="2413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8597" y="1558929"/>
                        <a:ext cx="3565097" cy="2878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8000" y="2090164"/>
            <a:ext cx="2841095" cy="9509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3102152"/>
            <a:ext cx="1656292" cy="192863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2332" y="5104056"/>
            <a:ext cx="1570567" cy="67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895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86103960ca44d5c9df2a8fb84c243902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f0b528dcbc4ce96b8fc80b5cec964086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4EE961-BB78-4F13-89E6-0E557DF33E62}"/>
</file>

<file path=customXml/itemProps3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2865</TotalTime>
  <Words>896</Words>
  <Application>Microsoft Office PowerPoint</Application>
  <PresentationFormat>Panoramiczny</PresentationFormat>
  <Paragraphs>78</Paragraphs>
  <Slides>17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Arial</vt:lpstr>
      <vt:lpstr>Calibri</vt:lpstr>
      <vt:lpstr>Tahoma</vt:lpstr>
      <vt:lpstr>Motyw pakietu Office</vt:lpstr>
      <vt:lpstr>Equation</vt:lpstr>
      <vt:lpstr>Statističke metode za analizu logističkih podataka.</vt:lpstr>
      <vt:lpstr>Agenda</vt:lpstr>
      <vt:lpstr>Šta je potražnja kupaca i prognoziranje potražnje?</vt:lpstr>
      <vt:lpstr>Šta je potražnja kupaca i prognoziranje potražnje?</vt:lpstr>
      <vt:lpstr>Šta je potražnja kupaca i prognoziranje potražnje?</vt:lpstr>
      <vt:lpstr>Koraci prognoziranja potražnje u lancima snabdevanja</vt:lpstr>
      <vt:lpstr>Prognoziranje potražnje u prehrambenoj industriji</vt:lpstr>
      <vt:lpstr>Prognoziranje potražnje u prehrambenoj industriji</vt:lpstr>
      <vt:lpstr>Prognoziranje potražnje u prehrambenoj industriji</vt:lpstr>
      <vt:lpstr>Prognoziranje potražnje u prehrambenoj industriji</vt:lpstr>
      <vt:lpstr>Prognoziranje potražnje u prehrambenoj industriji</vt:lpstr>
      <vt:lpstr>Prognoziranje potražnje u prehrambenoj industriji.</vt:lpstr>
      <vt:lpstr>Prognoze buduće potražnje</vt:lpstr>
      <vt:lpstr>Prognoziranje potražnje u prehrambenoj industriji.</vt:lpstr>
      <vt:lpstr>Zaključak</vt:lpstr>
      <vt:lpstr>Autori:  Sanja Bojić, Svetlana Nikoličić, Kristijan Brglez , Maja Fošner, Roman Gumzej, Rebeka Kovačič Lukman, Benjamin Marcen, Marinko Maslarić, Boško Matović, Dejan Mirčetić  Finala verzija: jun 2025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Katarzyna Siemieniak</cp:lastModifiedBy>
  <cp:revision>31</cp:revision>
  <dcterms:created xsi:type="dcterms:W3CDTF">2023-07-06T12:09:08Z</dcterms:created>
  <dcterms:modified xsi:type="dcterms:W3CDTF">2025-11-07T13:54:10Z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