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87" r:id="rId25"/>
    <p:sldId id="288" r:id="rId26"/>
    <p:sldId id="289" r:id="rId27"/>
    <p:sldId id="290" r:id="rId28"/>
    <p:sldId id="317" r:id="rId29"/>
    <p:sldId id="293" r:id="rId30"/>
    <p:sldId id="294" r:id="rId31"/>
    <p:sldId id="295" r:id="rId32"/>
    <p:sldId id="296" r:id="rId33"/>
    <p:sldId id="318" r:id="rId34"/>
    <p:sldId id="298" r:id="rId35"/>
    <p:sldId id="299" r:id="rId36"/>
    <p:sldId id="300" r:id="rId37"/>
    <p:sldId id="301" r:id="rId38"/>
    <p:sldId id="302" r:id="rId39"/>
    <p:sldId id="303" r:id="rId40"/>
    <p:sldId id="319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66" r:id="rId53"/>
    <p:sldId id="334" r:id="rId54"/>
    <p:sldId id="263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347CB8"/>
    <a:srgbClr val="F24D0B"/>
    <a:srgbClr val="7F7F7F"/>
    <a:srgbClr val="AEAEAE"/>
    <a:srgbClr val="FFFFFF"/>
    <a:srgbClr val="292928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2ED5C-7B87-4F88-BCF1-81AD53F7D82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9AA4D3-F8B3-4DCC-A15B-DE0A7EFD8855}">
      <dgm:prSet phldrT="[Tekst]"/>
      <dgm:spPr/>
      <dgm:t>
        <a:bodyPr/>
        <a:lstStyle/>
        <a:p>
          <a:r>
            <a:rPr lang="pl-PL" dirty="0"/>
            <a:t>Metody prognozowania</a:t>
          </a:r>
        </a:p>
      </dgm:t>
    </dgm:pt>
    <dgm:pt modelId="{9071B4FE-5EFE-46E5-92BA-8BC45739E77D}" type="parTrans" cxnId="{94CC7688-81F8-4669-9772-B09EA76D9600}">
      <dgm:prSet/>
      <dgm:spPr/>
      <dgm:t>
        <a:bodyPr/>
        <a:lstStyle/>
        <a:p>
          <a:endParaRPr lang="pl-PL"/>
        </a:p>
      </dgm:t>
    </dgm:pt>
    <dgm:pt modelId="{44BCACB2-B3F5-4A99-9417-3980A1B37494}" type="sibTrans" cxnId="{94CC7688-81F8-4669-9772-B09EA76D9600}">
      <dgm:prSet/>
      <dgm:spPr/>
      <dgm:t>
        <a:bodyPr/>
        <a:lstStyle/>
        <a:p>
          <a:endParaRPr lang="pl-PL"/>
        </a:p>
      </dgm:t>
    </dgm:pt>
    <dgm:pt modelId="{C0B02317-F3A2-47E1-B213-82AEA5B1A0BC}">
      <dgm:prSet phldrT="[Tekst]"/>
      <dgm:spPr/>
      <dgm:t>
        <a:bodyPr/>
        <a:lstStyle/>
        <a:p>
          <a:r>
            <a:rPr lang="pl-PL" dirty="0"/>
            <a:t>Metody ilościowe</a:t>
          </a:r>
        </a:p>
      </dgm:t>
    </dgm:pt>
    <dgm:pt modelId="{D4CB3F7C-57BE-4A63-89BA-FD32D4212A09}" type="parTrans" cxnId="{B70EB256-00C5-4E92-AB97-B3CEF1C1312F}">
      <dgm:prSet/>
      <dgm:spPr/>
      <dgm:t>
        <a:bodyPr/>
        <a:lstStyle/>
        <a:p>
          <a:endParaRPr lang="pl-PL"/>
        </a:p>
      </dgm:t>
    </dgm:pt>
    <dgm:pt modelId="{379A6AAE-2AA6-429B-86EA-DB210D40872B}" type="sibTrans" cxnId="{B70EB256-00C5-4E92-AB97-B3CEF1C1312F}">
      <dgm:prSet/>
      <dgm:spPr/>
      <dgm:t>
        <a:bodyPr/>
        <a:lstStyle/>
        <a:p>
          <a:endParaRPr lang="pl-PL"/>
        </a:p>
      </dgm:t>
    </dgm:pt>
    <dgm:pt modelId="{FD6A4DC0-DF5B-46EB-915F-0085BC8CD79E}">
      <dgm:prSet phldrT="[Tekst]"/>
      <dgm:spPr/>
      <dgm:t>
        <a:bodyPr/>
        <a:lstStyle/>
        <a:p>
          <a:r>
            <a:rPr lang="pl-PL" dirty="0"/>
            <a:t>Metody jakościowe </a:t>
          </a:r>
        </a:p>
      </dgm:t>
    </dgm:pt>
    <dgm:pt modelId="{7E9248DE-B100-4974-A5A5-061E6EC59F2B}" type="parTrans" cxnId="{E50AD0B5-7188-4B88-9C8A-3868F6D8535D}">
      <dgm:prSet/>
      <dgm:spPr/>
      <dgm:t>
        <a:bodyPr/>
        <a:lstStyle/>
        <a:p>
          <a:endParaRPr lang="pl-PL"/>
        </a:p>
      </dgm:t>
    </dgm:pt>
    <dgm:pt modelId="{511E40D6-C6C5-4BEE-9A1B-2DA0A1FB9E3A}" type="sibTrans" cxnId="{E50AD0B5-7188-4B88-9C8A-3868F6D8535D}">
      <dgm:prSet/>
      <dgm:spPr/>
      <dgm:t>
        <a:bodyPr/>
        <a:lstStyle/>
        <a:p>
          <a:endParaRPr lang="pl-PL"/>
        </a:p>
      </dgm:t>
    </dgm:pt>
    <dgm:pt modelId="{F84C7038-2A2D-4284-A676-141A2A158317}" type="pres">
      <dgm:prSet presAssocID="{7FC2ED5C-7B87-4F88-BCF1-81AD53F7D82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635FCA-4DFA-4C4E-98D7-762C85F29113}" type="pres">
      <dgm:prSet presAssocID="{329AA4D3-F8B3-4DCC-A15B-DE0A7EFD8855}" presName="hierRoot1" presStyleCnt="0">
        <dgm:presLayoutVars>
          <dgm:hierBranch val="init"/>
        </dgm:presLayoutVars>
      </dgm:prSet>
      <dgm:spPr/>
    </dgm:pt>
    <dgm:pt modelId="{9D4FFCE7-3E3B-4E7B-AAB6-BBEAA837F01A}" type="pres">
      <dgm:prSet presAssocID="{329AA4D3-F8B3-4DCC-A15B-DE0A7EFD8855}" presName="rootComposite1" presStyleCnt="0"/>
      <dgm:spPr/>
    </dgm:pt>
    <dgm:pt modelId="{0FBA2424-134B-4736-B014-57C167320322}" type="pres">
      <dgm:prSet presAssocID="{329AA4D3-F8B3-4DCC-A15B-DE0A7EFD8855}" presName="rootText1" presStyleLbl="alignAcc1" presStyleIdx="0" presStyleCnt="0">
        <dgm:presLayoutVars>
          <dgm:chPref val="3"/>
        </dgm:presLayoutVars>
      </dgm:prSet>
      <dgm:spPr/>
    </dgm:pt>
    <dgm:pt modelId="{B5095466-2DC4-40E4-8C48-38284A42C463}" type="pres">
      <dgm:prSet presAssocID="{329AA4D3-F8B3-4DCC-A15B-DE0A7EFD8855}" presName="topArc1" presStyleLbl="parChTrans1D1" presStyleIdx="0" presStyleCnt="6"/>
      <dgm:spPr/>
    </dgm:pt>
    <dgm:pt modelId="{A084D926-2046-4036-BB3B-DCB5CC6E980C}" type="pres">
      <dgm:prSet presAssocID="{329AA4D3-F8B3-4DCC-A15B-DE0A7EFD8855}" presName="bottomArc1" presStyleLbl="parChTrans1D1" presStyleIdx="1" presStyleCnt="6"/>
      <dgm:spPr/>
    </dgm:pt>
    <dgm:pt modelId="{055983D2-B1ED-4E7B-9B95-F9EE85D7D6A1}" type="pres">
      <dgm:prSet presAssocID="{329AA4D3-F8B3-4DCC-A15B-DE0A7EFD8855}" presName="topConnNode1" presStyleLbl="node1" presStyleIdx="0" presStyleCnt="0"/>
      <dgm:spPr/>
    </dgm:pt>
    <dgm:pt modelId="{FDFA1036-76AC-4705-9D03-A264F505503D}" type="pres">
      <dgm:prSet presAssocID="{329AA4D3-F8B3-4DCC-A15B-DE0A7EFD8855}" presName="hierChild2" presStyleCnt="0"/>
      <dgm:spPr/>
    </dgm:pt>
    <dgm:pt modelId="{1081EC78-BFC2-4589-A0B8-2610AF39F448}" type="pres">
      <dgm:prSet presAssocID="{D4CB3F7C-57BE-4A63-89BA-FD32D4212A09}" presName="Name28" presStyleLbl="parChTrans1D2" presStyleIdx="0" presStyleCnt="2"/>
      <dgm:spPr/>
    </dgm:pt>
    <dgm:pt modelId="{B59B7B52-6C16-41FA-A0D8-64D08742C2A6}" type="pres">
      <dgm:prSet presAssocID="{C0B02317-F3A2-47E1-B213-82AEA5B1A0BC}" presName="hierRoot2" presStyleCnt="0">
        <dgm:presLayoutVars>
          <dgm:hierBranch val="init"/>
        </dgm:presLayoutVars>
      </dgm:prSet>
      <dgm:spPr/>
    </dgm:pt>
    <dgm:pt modelId="{9317C0D8-FBFE-4B51-9F32-5D3250247437}" type="pres">
      <dgm:prSet presAssocID="{C0B02317-F3A2-47E1-B213-82AEA5B1A0BC}" presName="rootComposite2" presStyleCnt="0"/>
      <dgm:spPr/>
    </dgm:pt>
    <dgm:pt modelId="{99EE8776-C841-40CA-A68D-FB604B44341B}" type="pres">
      <dgm:prSet presAssocID="{C0B02317-F3A2-47E1-B213-82AEA5B1A0BC}" presName="rootText2" presStyleLbl="alignAcc1" presStyleIdx="0" presStyleCnt="0">
        <dgm:presLayoutVars>
          <dgm:chPref val="3"/>
        </dgm:presLayoutVars>
      </dgm:prSet>
      <dgm:spPr/>
    </dgm:pt>
    <dgm:pt modelId="{1446FC49-E2D7-49AE-B2EF-067A86605EA1}" type="pres">
      <dgm:prSet presAssocID="{C0B02317-F3A2-47E1-B213-82AEA5B1A0BC}" presName="topArc2" presStyleLbl="parChTrans1D1" presStyleIdx="2" presStyleCnt="6"/>
      <dgm:spPr/>
    </dgm:pt>
    <dgm:pt modelId="{633DD2DB-726A-4899-8B17-2DA3FD1FEE9A}" type="pres">
      <dgm:prSet presAssocID="{C0B02317-F3A2-47E1-B213-82AEA5B1A0BC}" presName="bottomArc2" presStyleLbl="parChTrans1D1" presStyleIdx="3" presStyleCnt="6"/>
      <dgm:spPr/>
    </dgm:pt>
    <dgm:pt modelId="{611DC87D-06C8-4B2B-9C53-02BE247BA731}" type="pres">
      <dgm:prSet presAssocID="{C0B02317-F3A2-47E1-B213-82AEA5B1A0BC}" presName="topConnNode2" presStyleLbl="node2" presStyleIdx="0" presStyleCnt="0"/>
      <dgm:spPr/>
    </dgm:pt>
    <dgm:pt modelId="{32008FE3-09A6-469C-AD33-9CAD219ED163}" type="pres">
      <dgm:prSet presAssocID="{C0B02317-F3A2-47E1-B213-82AEA5B1A0BC}" presName="hierChild4" presStyleCnt="0"/>
      <dgm:spPr/>
    </dgm:pt>
    <dgm:pt modelId="{6294ADC2-2ECD-44E0-BD63-EB0C8F7D5B3A}" type="pres">
      <dgm:prSet presAssocID="{C0B02317-F3A2-47E1-B213-82AEA5B1A0BC}" presName="hierChild5" presStyleCnt="0"/>
      <dgm:spPr/>
    </dgm:pt>
    <dgm:pt modelId="{A7F9D32B-CA83-4055-B593-4FE74C00DF9B}" type="pres">
      <dgm:prSet presAssocID="{7E9248DE-B100-4974-A5A5-061E6EC59F2B}" presName="Name28" presStyleLbl="parChTrans1D2" presStyleIdx="1" presStyleCnt="2"/>
      <dgm:spPr/>
    </dgm:pt>
    <dgm:pt modelId="{29422DFC-4DBB-4BAD-A422-2453C8F486B4}" type="pres">
      <dgm:prSet presAssocID="{FD6A4DC0-DF5B-46EB-915F-0085BC8CD79E}" presName="hierRoot2" presStyleCnt="0">
        <dgm:presLayoutVars>
          <dgm:hierBranch val="init"/>
        </dgm:presLayoutVars>
      </dgm:prSet>
      <dgm:spPr/>
    </dgm:pt>
    <dgm:pt modelId="{455ACF2B-AFC1-4BEB-B1C4-ED8BEA19E2C0}" type="pres">
      <dgm:prSet presAssocID="{FD6A4DC0-DF5B-46EB-915F-0085BC8CD79E}" presName="rootComposite2" presStyleCnt="0"/>
      <dgm:spPr/>
    </dgm:pt>
    <dgm:pt modelId="{7476A993-5A99-4498-AEE4-4AB26A525BD3}" type="pres">
      <dgm:prSet presAssocID="{FD6A4DC0-DF5B-46EB-915F-0085BC8CD79E}" presName="rootText2" presStyleLbl="alignAcc1" presStyleIdx="0" presStyleCnt="0">
        <dgm:presLayoutVars>
          <dgm:chPref val="3"/>
        </dgm:presLayoutVars>
      </dgm:prSet>
      <dgm:spPr/>
    </dgm:pt>
    <dgm:pt modelId="{73EFA021-C89B-47D3-AB70-BED8D03405A5}" type="pres">
      <dgm:prSet presAssocID="{FD6A4DC0-DF5B-46EB-915F-0085BC8CD79E}" presName="topArc2" presStyleLbl="parChTrans1D1" presStyleIdx="4" presStyleCnt="6"/>
      <dgm:spPr/>
    </dgm:pt>
    <dgm:pt modelId="{BD506FCB-82F0-4067-9EA1-164E591E5461}" type="pres">
      <dgm:prSet presAssocID="{FD6A4DC0-DF5B-46EB-915F-0085BC8CD79E}" presName="bottomArc2" presStyleLbl="parChTrans1D1" presStyleIdx="5" presStyleCnt="6"/>
      <dgm:spPr/>
    </dgm:pt>
    <dgm:pt modelId="{55791A90-C1D6-4C94-9285-4C2B16F77344}" type="pres">
      <dgm:prSet presAssocID="{FD6A4DC0-DF5B-46EB-915F-0085BC8CD79E}" presName="topConnNode2" presStyleLbl="node2" presStyleIdx="0" presStyleCnt="0"/>
      <dgm:spPr/>
    </dgm:pt>
    <dgm:pt modelId="{476939D0-4FC4-4D23-BD0B-A1694F9168B8}" type="pres">
      <dgm:prSet presAssocID="{FD6A4DC0-DF5B-46EB-915F-0085BC8CD79E}" presName="hierChild4" presStyleCnt="0"/>
      <dgm:spPr/>
    </dgm:pt>
    <dgm:pt modelId="{F1E30B7B-4750-46B7-9CE1-605534C1368D}" type="pres">
      <dgm:prSet presAssocID="{FD6A4DC0-DF5B-46EB-915F-0085BC8CD79E}" presName="hierChild5" presStyleCnt="0"/>
      <dgm:spPr/>
    </dgm:pt>
    <dgm:pt modelId="{403E328D-A01E-44BC-BB3B-05044FA97085}" type="pres">
      <dgm:prSet presAssocID="{329AA4D3-F8B3-4DCC-A15B-DE0A7EFD8855}" presName="hierChild3" presStyleCnt="0"/>
      <dgm:spPr/>
    </dgm:pt>
  </dgm:ptLst>
  <dgm:cxnLst>
    <dgm:cxn modelId="{E695385B-E84E-493A-8FD1-527BA865003B}" type="presOf" srcId="{D4CB3F7C-57BE-4A63-89BA-FD32D4212A09}" destId="{1081EC78-BFC2-4589-A0B8-2610AF39F448}" srcOrd="0" destOrd="0" presId="urn:microsoft.com/office/officeart/2008/layout/HalfCircleOrganizationChart"/>
    <dgm:cxn modelId="{1295A343-BF0F-49D6-B31C-7276C1B62F68}" type="presOf" srcId="{FD6A4DC0-DF5B-46EB-915F-0085BC8CD79E}" destId="{7476A993-5A99-4498-AEE4-4AB26A525BD3}" srcOrd="0" destOrd="0" presId="urn:microsoft.com/office/officeart/2008/layout/HalfCircleOrganizationChart"/>
    <dgm:cxn modelId="{45E9B266-22B1-4933-BDF8-D7D4082DDB8F}" type="presOf" srcId="{329AA4D3-F8B3-4DCC-A15B-DE0A7EFD8855}" destId="{055983D2-B1ED-4E7B-9B95-F9EE85D7D6A1}" srcOrd="1" destOrd="0" presId="urn:microsoft.com/office/officeart/2008/layout/HalfCircleOrganizationChart"/>
    <dgm:cxn modelId="{D8FE144E-6D45-4566-9EEE-27B814B475D5}" type="presOf" srcId="{C0B02317-F3A2-47E1-B213-82AEA5B1A0BC}" destId="{99EE8776-C841-40CA-A68D-FB604B44341B}" srcOrd="0" destOrd="0" presId="urn:microsoft.com/office/officeart/2008/layout/HalfCircleOrganizationChart"/>
    <dgm:cxn modelId="{83FBBD71-ECD8-43D9-A3D5-B39E17536CE8}" type="presOf" srcId="{C0B02317-F3A2-47E1-B213-82AEA5B1A0BC}" destId="{611DC87D-06C8-4B2B-9C53-02BE247BA731}" srcOrd="1" destOrd="0" presId="urn:microsoft.com/office/officeart/2008/layout/HalfCircleOrganizationChart"/>
    <dgm:cxn modelId="{B70EB256-00C5-4E92-AB97-B3CEF1C1312F}" srcId="{329AA4D3-F8B3-4DCC-A15B-DE0A7EFD8855}" destId="{C0B02317-F3A2-47E1-B213-82AEA5B1A0BC}" srcOrd="0" destOrd="0" parTransId="{D4CB3F7C-57BE-4A63-89BA-FD32D4212A09}" sibTransId="{379A6AAE-2AA6-429B-86EA-DB210D40872B}"/>
    <dgm:cxn modelId="{4E9D5358-C5B7-43FC-81D5-70990F68EF57}" type="presOf" srcId="{7E9248DE-B100-4974-A5A5-061E6EC59F2B}" destId="{A7F9D32B-CA83-4055-B593-4FE74C00DF9B}" srcOrd="0" destOrd="0" presId="urn:microsoft.com/office/officeart/2008/layout/HalfCircleOrganizationChart"/>
    <dgm:cxn modelId="{94CC7688-81F8-4669-9772-B09EA76D9600}" srcId="{7FC2ED5C-7B87-4F88-BCF1-81AD53F7D823}" destId="{329AA4D3-F8B3-4DCC-A15B-DE0A7EFD8855}" srcOrd="0" destOrd="0" parTransId="{9071B4FE-5EFE-46E5-92BA-8BC45739E77D}" sibTransId="{44BCACB2-B3F5-4A99-9417-3980A1B37494}"/>
    <dgm:cxn modelId="{9A8EB3A8-59EB-4CAC-A3CB-6EC6B1C41EF4}" type="presOf" srcId="{7FC2ED5C-7B87-4F88-BCF1-81AD53F7D823}" destId="{F84C7038-2A2D-4284-A676-141A2A158317}" srcOrd="0" destOrd="0" presId="urn:microsoft.com/office/officeart/2008/layout/HalfCircleOrganizationChart"/>
    <dgm:cxn modelId="{0F0C88B0-5372-4C3B-95AB-CD48BBD47A97}" type="presOf" srcId="{FD6A4DC0-DF5B-46EB-915F-0085BC8CD79E}" destId="{55791A90-C1D6-4C94-9285-4C2B16F77344}" srcOrd="1" destOrd="0" presId="urn:microsoft.com/office/officeart/2008/layout/HalfCircleOrganizationChart"/>
    <dgm:cxn modelId="{E50AD0B5-7188-4B88-9C8A-3868F6D8535D}" srcId="{329AA4D3-F8B3-4DCC-A15B-DE0A7EFD8855}" destId="{FD6A4DC0-DF5B-46EB-915F-0085BC8CD79E}" srcOrd="1" destOrd="0" parTransId="{7E9248DE-B100-4974-A5A5-061E6EC59F2B}" sibTransId="{511E40D6-C6C5-4BEE-9A1B-2DA0A1FB9E3A}"/>
    <dgm:cxn modelId="{4902CEBF-E79E-4C3D-AC57-6D4D8051B24A}" type="presOf" srcId="{329AA4D3-F8B3-4DCC-A15B-DE0A7EFD8855}" destId="{0FBA2424-134B-4736-B014-57C167320322}" srcOrd="0" destOrd="0" presId="urn:microsoft.com/office/officeart/2008/layout/HalfCircleOrganizationChart"/>
    <dgm:cxn modelId="{C2BC9576-3913-441E-BE2E-F63F00F17AE3}" type="presParOf" srcId="{F84C7038-2A2D-4284-A676-141A2A158317}" destId="{B9635FCA-4DFA-4C4E-98D7-762C85F29113}" srcOrd="0" destOrd="0" presId="urn:microsoft.com/office/officeart/2008/layout/HalfCircleOrganizationChart"/>
    <dgm:cxn modelId="{B30FE31F-CF57-48ED-A8FF-22ACA1A84570}" type="presParOf" srcId="{B9635FCA-4DFA-4C4E-98D7-762C85F29113}" destId="{9D4FFCE7-3E3B-4E7B-AAB6-BBEAA837F01A}" srcOrd="0" destOrd="0" presId="urn:microsoft.com/office/officeart/2008/layout/HalfCircleOrganizationChart"/>
    <dgm:cxn modelId="{12EEB561-17FA-409B-B477-5B7F998B30D7}" type="presParOf" srcId="{9D4FFCE7-3E3B-4E7B-AAB6-BBEAA837F01A}" destId="{0FBA2424-134B-4736-B014-57C167320322}" srcOrd="0" destOrd="0" presId="urn:microsoft.com/office/officeart/2008/layout/HalfCircleOrganizationChart"/>
    <dgm:cxn modelId="{3B05EB6E-B01C-4478-AFBF-6F2C758DFC31}" type="presParOf" srcId="{9D4FFCE7-3E3B-4E7B-AAB6-BBEAA837F01A}" destId="{B5095466-2DC4-40E4-8C48-38284A42C463}" srcOrd="1" destOrd="0" presId="urn:microsoft.com/office/officeart/2008/layout/HalfCircleOrganizationChart"/>
    <dgm:cxn modelId="{D6359398-8D48-431E-A0D2-7F9890558CBA}" type="presParOf" srcId="{9D4FFCE7-3E3B-4E7B-AAB6-BBEAA837F01A}" destId="{A084D926-2046-4036-BB3B-DCB5CC6E980C}" srcOrd="2" destOrd="0" presId="urn:microsoft.com/office/officeart/2008/layout/HalfCircleOrganizationChart"/>
    <dgm:cxn modelId="{5981CCAF-62ED-4A22-BB2D-CAB0E92F9FCC}" type="presParOf" srcId="{9D4FFCE7-3E3B-4E7B-AAB6-BBEAA837F01A}" destId="{055983D2-B1ED-4E7B-9B95-F9EE85D7D6A1}" srcOrd="3" destOrd="0" presId="urn:microsoft.com/office/officeart/2008/layout/HalfCircleOrganizationChart"/>
    <dgm:cxn modelId="{88E4A383-FFEC-4D39-88A2-9EC6B6192032}" type="presParOf" srcId="{B9635FCA-4DFA-4C4E-98D7-762C85F29113}" destId="{FDFA1036-76AC-4705-9D03-A264F505503D}" srcOrd="1" destOrd="0" presId="urn:microsoft.com/office/officeart/2008/layout/HalfCircleOrganizationChart"/>
    <dgm:cxn modelId="{C91B7D57-9D12-40B8-A5BE-8FCCFB096B3A}" type="presParOf" srcId="{FDFA1036-76AC-4705-9D03-A264F505503D}" destId="{1081EC78-BFC2-4589-A0B8-2610AF39F448}" srcOrd="0" destOrd="0" presId="urn:microsoft.com/office/officeart/2008/layout/HalfCircleOrganizationChart"/>
    <dgm:cxn modelId="{8070E26C-2B0B-4C8F-9D89-95BF1C997BB7}" type="presParOf" srcId="{FDFA1036-76AC-4705-9D03-A264F505503D}" destId="{B59B7B52-6C16-41FA-A0D8-64D08742C2A6}" srcOrd="1" destOrd="0" presId="urn:microsoft.com/office/officeart/2008/layout/HalfCircleOrganizationChart"/>
    <dgm:cxn modelId="{B7C8A9AC-2854-4762-9008-18CE9E431667}" type="presParOf" srcId="{B59B7B52-6C16-41FA-A0D8-64D08742C2A6}" destId="{9317C0D8-FBFE-4B51-9F32-5D3250247437}" srcOrd="0" destOrd="0" presId="urn:microsoft.com/office/officeart/2008/layout/HalfCircleOrganizationChart"/>
    <dgm:cxn modelId="{BFAEB534-DE29-47CF-9BEE-5A2EA1FAE127}" type="presParOf" srcId="{9317C0D8-FBFE-4B51-9F32-5D3250247437}" destId="{99EE8776-C841-40CA-A68D-FB604B44341B}" srcOrd="0" destOrd="0" presId="urn:microsoft.com/office/officeart/2008/layout/HalfCircleOrganizationChart"/>
    <dgm:cxn modelId="{3FB72FDB-E4B9-4C57-BEE6-72F84151B528}" type="presParOf" srcId="{9317C0D8-FBFE-4B51-9F32-5D3250247437}" destId="{1446FC49-E2D7-49AE-B2EF-067A86605EA1}" srcOrd="1" destOrd="0" presId="urn:microsoft.com/office/officeart/2008/layout/HalfCircleOrganizationChart"/>
    <dgm:cxn modelId="{F8107059-A21C-4A96-B127-CCC040DBCC03}" type="presParOf" srcId="{9317C0D8-FBFE-4B51-9F32-5D3250247437}" destId="{633DD2DB-726A-4899-8B17-2DA3FD1FEE9A}" srcOrd="2" destOrd="0" presId="urn:microsoft.com/office/officeart/2008/layout/HalfCircleOrganizationChart"/>
    <dgm:cxn modelId="{0FB22A2E-98D7-4A4A-9957-ECAC3F1E5D0E}" type="presParOf" srcId="{9317C0D8-FBFE-4B51-9F32-5D3250247437}" destId="{611DC87D-06C8-4B2B-9C53-02BE247BA731}" srcOrd="3" destOrd="0" presId="urn:microsoft.com/office/officeart/2008/layout/HalfCircleOrganizationChart"/>
    <dgm:cxn modelId="{76F43F3C-D0B9-4066-8922-BEADD5F4E882}" type="presParOf" srcId="{B59B7B52-6C16-41FA-A0D8-64D08742C2A6}" destId="{32008FE3-09A6-469C-AD33-9CAD219ED163}" srcOrd="1" destOrd="0" presId="urn:microsoft.com/office/officeart/2008/layout/HalfCircleOrganizationChart"/>
    <dgm:cxn modelId="{C1807BAB-A4D8-4964-9209-82BB62CC3D12}" type="presParOf" srcId="{B59B7B52-6C16-41FA-A0D8-64D08742C2A6}" destId="{6294ADC2-2ECD-44E0-BD63-EB0C8F7D5B3A}" srcOrd="2" destOrd="0" presId="urn:microsoft.com/office/officeart/2008/layout/HalfCircleOrganizationChart"/>
    <dgm:cxn modelId="{FC3ED0CB-4E60-42EF-96A7-62135A494472}" type="presParOf" srcId="{FDFA1036-76AC-4705-9D03-A264F505503D}" destId="{A7F9D32B-CA83-4055-B593-4FE74C00DF9B}" srcOrd="2" destOrd="0" presId="urn:microsoft.com/office/officeart/2008/layout/HalfCircleOrganizationChart"/>
    <dgm:cxn modelId="{A12EA97D-AD09-4157-982A-9079973E80DA}" type="presParOf" srcId="{FDFA1036-76AC-4705-9D03-A264F505503D}" destId="{29422DFC-4DBB-4BAD-A422-2453C8F486B4}" srcOrd="3" destOrd="0" presId="urn:microsoft.com/office/officeart/2008/layout/HalfCircleOrganizationChart"/>
    <dgm:cxn modelId="{E3C4826C-5FEF-4A05-9274-0E5B7674D415}" type="presParOf" srcId="{29422DFC-4DBB-4BAD-A422-2453C8F486B4}" destId="{455ACF2B-AFC1-4BEB-B1C4-ED8BEA19E2C0}" srcOrd="0" destOrd="0" presId="urn:microsoft.com/office/officeart/2008/layout/HalfCircleOrganizationChart"/>
    <dgm:cxn modelId="{AB7B4250-9139-46E8-8303-95483C196BBA}" type="presParOf" srcId="{455ACF2B-AFC1-4BEB-B1C4-ED8BEA19E2C0}" destId="{7476A993-5A99-4498-AEE4-4AB26A525BD3}" srcOrd="0" destOrd="0" presId="urn:microsoft.com/office/officeart/2008/layout/HalfCircleOrganizationChart"/>
    <dgm:cxn modelId="{8E5BD2DB-0889-446F-ACE6-9ED14B85D95A}" type="presParOf" srcId="{455ACF2B-AFC1-4BEB-B1C4-ED8BEA19E2C0}" destId="{73EFA021-C89B-47D3-AB70-BED8D03405A5}" srcOrd="1" destOrd="0" presId="urn:microsoft.com/office/officeart/2008/layout/HalfCircleOrganizationChart"/>
    <dgm:cxn modelId="{9031FB65-CABF-4AE1-ABE8-D0BA243D3629}" type="presParOf" srcId="{455ACF2B-AFC1-4BEB-B1C4-ED8BEA19E2C0}" destId="{BD506FCB-82F0-4067-9EA1-164E591E5461}" srcOrd="2" destOrd="0" presId="urn:microsoft.com/office/officeart/2008/layout/HalfCircleOrganizationChart"/>
    <dgm:cxn modelId="{020348E9-3F53-4975-B3C4-07B2B672ED7B}" type="presParOf" srcId="{455ACF2B-AFC1-4BEB-B1C4-ED8BEA19E2C0}" destId="{55791A90-C1D6-4C94-9285-4C2B16F77344}" srcOrd="3" destOrd="0" presId="urn:microsoft.com/office/officeart/2008/layout/HalfCircleOrganizationChart"/>
    <dgm:cxn modelId="{AFAC2FC1-D8E1-434C-A998-76F05DEC0FA2}" type="presParOf" srcId="{29422DFC-4DBB-4BAD-A422-2453C8F486B4}" destId="{476939D0-4FC4-4D23-BD0B-A1694F9168B8}" srcOrd="1" destOrd="0" presId="urn:microsoft.com/office/officeart/2008/layout/HalfCircleOrganizationChart"/>
    <dgm:cxn modelId="{FCB9C856-3909-4AA3-880F-1FEEC8A1490D}" type="presParOf" srcId="{29422DFC-4DBB-4BAD-A422-2453C8F486B4}" destId="{F1E30B7B-4750-46B7-9CE1-605534C1368D}" srcOrd="2" destOrd="0" presId="urn:microsoft.com/office/officeart/2008/layout/HalfCircleOrganizationChart"/>
    <dgm:cxn modelId="{D614A2B4-9287-48D5-A41E-C3B4C3CCCF0D}" type="presParOf" srcId="{B9635FCA-4DFA-4C4E-98D7-762C85F29113}" destId="{403E328D-A01E-44BC-BB3B-05044FA970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80AA9-9FA4-46A1-B816-C1E2BFA617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4555B7-D6EF-411A-8F24-AAB0BE0535B8}">
      <dgm:prSet phldrT="[Tekst]"/>
      <dgm:spPr/>
      <dgm:t>
        <a:bodyPr anchor="ctr" anchorCtr="0"/>
        <a:lstStyle/>
        <a:p>
          <a:r>
            <a:rPr lang="pl-PL" dirty="0"/>
            <a:t>Prognozy ilościowe</a:t>
          </a:r>
        </a:p>
      </dgm:t>
    </dgm:pt>
    <dgm:pt modelId="{1A6FEDC1-A859-4E76-B4CA-28A5602898BC}" type="parTrans" cxnId="{1D2C719D-0192-4CEE-A88E-3180D0C046E6}">
      <dgm:prSet/>
      <dgm:spPr/>
      <dgm:t>
        <a:bodyPr/>
        <a:lstStyle/>
        <a:p>
          <a:endParaRPr lang="pl-PL"/>
        </a:p>
      </dgm:t>
    </dgm:pt>
    <dgm:pt modelId="{857492CB-3123-477C-93F6-9006E91D249C}" type="sibTrans" cxnId="{1D2C719D-0192-4CEE-A88E-3180D0C046E6}">
      <dgm:prSet/>
      <dgm:spPr/>
      <dgm:t>
        <a:bodyPr/>
        <a:lstStyle/>
        <a:p>
          <a:endParaRPr lang="pl-PL"/>
        </a:p>
      </dgm:t>
    </dgm:pt>
    <dgm:pt modelId="{68002FE6-E3A5-48E0-9594-0AA4356FF6E7}">
      <dgm:prSet phldrT="[Tekst]"/>
      <dgm:spPr/>
      <dgm:t>
        <a:bodyPr/>
        <a:lstStyle/>
        <a:p>
          <a:r>
            <a:rPr lang="pl-PL" dirty="0"/>
            <a:t>Modele szeregów czasowych</a:t>
          </a:r>
        </a:p>
      </dgm:t>
    </dgm:pt>
    <dgm:pt modelId="{C525CDD5-6EAD-4A5F-84A6-3D2D86A1AADE}" type="parTrans" cxnId="{22A24472-72CA-455F-A356-3BE6515AAE01}">
      <dgm:prSet/>
      <dgm:spPr/>
      <dgm:t>
        <a:bodyPr/>
        <a:lstStyle/>
        <a:p>
          <a:endParaRPr lang="pl-PL"/>
        </a:p>
      </dgm:t>
    </dgm:pt>
    <dgm:pt modelId="{2B3D80FA-11A0-483D-8CAA-436147AA5455}" type="sibTrans" cxnId="{22A24472-72CA-455F-A356-3BE6515AAE01}">
      <dgm:prSet/>
      <dgm:spPr/>
      <dgm:t>
        <a:bodyPr/>
        <a:lstStyle/>
        <a:p>
          <a:endParaRPr lang="pl-PL"/>
        </a:p>
      </dgm:t>
    </dgm:pt>
    <dgm:pt modelId="{C985D01C-EF4E-4A92-8E7E-F7D3A537A9D7}">
      <dgm:prSet phldrT="[Tekst]"/>
      <dgm:spPr/>
      <dgm:t>
        <a:bodyPr/>
        <a:lstStyle/>
        <a:p>
          <a:r>
            <a:rPr lang="pl-PL" dirty="0"/>
            <a:t>Modele ekonometryczne</a:t>
          </a:r>
        </a:p>
      </dgm:t>
    </dgm:pt>
    <dgm:pt modelId="{20B9CF6E-DB93-4565-BE8B-AC4BAB6348DB}" type="parTrans" cxnId="{236D07A6-6DE3-45A1-9569-3EC2A6C9BE5A}">
      <dgm:prSet/>
      <dgm:spPr/>
      <dgm:t>
        <a:bodyPr/>
        <a:lstStyle/>
        <a:p>
          <a:endParaRPr lang="pl-PL"/>
        </a:p>
      </dgm:t>
    </dgm:pt>
    <dgm:pt modelId="{B858716A-AE97-4C88-BDAD-2D707107B5EE}" type="sibTrans" cxnId="{236D07A6-6DE3-45A1-9569-3EC2A6C9BE5A}">
      <dgm:prSet/>
      <dgm:spPr/>
      <dgm:t>
        <a:bodyPr/>
        <a:lstStyle/>
        <a:p>
          <a:endParaRPr lang="pl-PL"/>
        </a:p>
      </dgm:t>
    </dgm:pt>
    <dgm:pt modelId="{270175D5-6594-41F5-A21F-9E67D5006D58}">
      <dgm:prSet phldrT="[Tekst]"/>
      <dgm:spPr/>
      <dgm:t>
        <a:bodyPr/>
        <a:lstStyle/>
        <a:p>
          <a:r>
            <a:rPr lang="pl-PL" dirty="0"/>
            <a:t>Modele analogowe</a:t>
          </a:r>
        </a:p>
      </dgm:t>
    </dgm:pt>
    <dgm:pt modelId="{B364EC1B-5863-4031-A8C8-903BE59002FD}" type="parTrans" cxnId="{8974A7BF-A102-46A4-9D54-880444B4CC2C}">
      <dgm:prSet/>
      <dgm:spPr/>
      <dgm:t>
        <a:bodyPr/>
        <a:lstStyle/>
        <a:p>
          <a:endParaRPr lang="pl-PL"/>
        </a:p>
      </dgm:t>
    </dgm:pt>
    <dgm:pt modelId="{22CBBD21-08CD-4BEA-8141-43D34CEE7138}" type="sibTrans" cxnId="{8974A7BF-A102-46A4-9D54-880444B4CC2C}">
      <dgm:prSet/>
      <dgm:spPr/>
      <dgm:t>
        <a:bodyPr/>
        <a:lstStyle/>
        <a:p>
          <a:endParaRPr lang="pl-PL"/>
        </a:p>
      </dgm:t>
    </dgm:pt>
    <dgm:pt modelId="{F57CE37A-64A2-424E-AD34-73383F85A3EA}">
      <dgm:prSet phldrT="[Tekst]"/>
      <dgm:spPr/>
      <dgm:t>
        <a:bodyPr/>
        <a:lstStyle/>
        <a:p>
          <a:r>
            <a:rPr lang="pl-PL" dirty="0"/>
            <a:t>Modele zmiennych wiodących</a:t>
          </a:r>
        </a:p>
      </dgm:t>
    </dgm:pt>
    <dgm:pt modelId="{F548B215-AD16-4159-817A-58D038B99562}" type="parTrans" cxnId="{470CE322-3B35-455E-989A-C3924D41CB19}">
      <dgm:prSet/>
      <dgm:spPr/>
      <dgm:t>
        <a:bodyPr/>
        <a:lstStyle/>
        <a:p>
          <a:endParaRPr lang="pl-PL"/>
        </a:p>
      </dgm:t>
    </dgm:pt>
    <dgm:pt modelId="{F683F6EA-FDAE-408D-8D12-950454B3B793}" type="sibTrans" cxnId="{470CE322-3B35-455E-989A-C3924D41CB19}">
      <dgm:prSet/>
      <dgm:spPr/>
      <dgm:t>
        <a:bodyPr/>
        <a:lstStyle/>
        <a:p>
          <a:endParaRPr lang="pl-PL"/>
        </a:p>
      </dgm:t>
    </dgm:pt>
    <dgm:pt modelId="{BF45F728-9FEA-4221-83F4-573AFC515947}">
      <dgm:prSet phldrT="[Tekst]"/>
      <dgm:spPr/>
      <dgm:t>
        <a:bodyPr/>
        <a:lstStyle/>
        <a:p>
          <a:r>
            <a:rPr lang="pl-PL" dirty="0"/>
            <a:t>Modele analizy </a:t>
          </a:r>
          <a:r>
            <a:rPr lang="pl-PL" dirty="0" err="1"/>
            <a:t>kohortowej</a:t>
          </a:r>
          <a:endParaRPr lang="pl-PL" dirty="0"/>
        </a:p>
      </dgm:t>
    </dgm:pt>
    <dgm:pt modelId="{7502BC54-51A8-4234-AA1E-C831B5FBA7DD}" type="parTrans" cxnId="{CC65F911-AEE8-487D-9335-0481C9F59E65}">
      <dgm:prSet/>
      <dgm:spPr/>
      <dgm:t>
        <a:bodyPr/>
        <a:lstStyle/>
        <a:p>
          <a:endParaRPr lang="pl-PL"/>
        </a:p>
      </dgm:t>
    </dgm:pt>
    <dgm:pt modelId="{BBB2C6D0-4BE7-48F6-9313-730CFD741D28}" type="sibTrans" cxnId="{CC65F911-AEE8-487D-9335-0481C9F59E65}">
      <dgm:prSet/>
      <dgm:spPr/>
      <dgm:t>
        <a:bodyPr/>
        <a:lstStyle/>
        <a:p>
          <a:endParaRPr lang="pl-PL"/>
        </a:p>
      </dgm:t>
    </dgm:pt>
    <dgm:pt modelId="{945797DC-A83B-4CAE-A76C-96F7541465AD}">
      <dgm:prSet phldrT="[Tekst]"/>
      <dgm:spPr/>
      <dgm:t>
        <a:bodyPr/>
        <a:lstStyle/>
        <a:p>
          <a:r>
            <a:rPr lang="pl-PL" dirty="0"/>
            <a:t>Testy rynkowe</a:t>
          </a:r>
        </a:p>
      </dgm:t>
    </dgm:pt>
    <dgm:pt modelId="{DEC14E2F-2DD8-4B3E-A73D-3261300E5E76}" type="parTrans" cxnId="{59AFBC75-0344-487B-AB6F-6545C9B01C96}">
      <dgm:prSet/>
      <dgm:spPr/>
      <dgm:t>
        <a:bodyPr/>
        <a:lstStyle/>
        <a:p>
          <a:endParaRPr lang="pl-PL"/>
        </a:p>
      </dgm:t>
    </dgm:pt>
    <dgm:pt modelId="{E85D2C59-BF9C-43BE-90B0-85CE51EB2830}" type="sibTrans" cxnId="{59AFBC75-0344-487B-AB6F-6545C9B01C96}">
      <dgm:prSet/>
      <dgm:spPr/>
      <dgm:t>
        <a:bodyPr/>
        <a:lstStyle/>
        <a:p>
          <a:endParaRPr lang="pl-PL"/>
        </a:p>
      </dgm:t>
    </dgm:pt>
    <dgm:pt modelId="{E404A934-07E0-4C02-94E6-7B119621F280}" type="pres">
      <dgm:prSet presAssocID="{B8B80AA9-9FA4-46A1-B816-C1E2BFA617FE}" presName="vert0" presStyleCnt="0">
        <dgm:presLayoutVars>
          <dgm:dir/>
          <dgm:animOne val="branch"/>
          <dgm:animLvl val="lvl"/>
        </dgm:presLayoutVars>
      </dgm:prSet>
      <dgm:spPr/>
    </dgm:pt>
    <dgm:pt modelId="{89E77C49-6A38-44CA-A6A9-37B6002855FA}" type="pres">
      <dgm:prSet presAssocID="{614555B7-D6EF-411A-8F24-AAB0BE0535B8}" presName="thickLine" presStyleLbl="alignNode1" presStyleIdx="0" presStyleCnt="1"/>
      <dgm:spPr/>
    </dgm:pt>
    <dgm:pt modelId="{77F5599C-650E-4A16-9376-EC16E33B0F69}" type="pres">
      <dgm:prSet presAssocID="{614555B7-D6EF-411A-8F24-AAB0BE0535B8}" presName="horz1" presStyleCnt="0"/>
      <dgm:spPr/>
    </dgm:pt>
    <dgm:pt modelId="{C5DA89DC-61D5-423B-BA99-3795843DD7B6}" type="pres">
      <dgm:prSet presAssocID="{614555B7-D6EF-411A-8F24-AAB0BE0535B8}" presName="tx1" presStyleLbl="revTx" presStyleIdx="0" presStyleCnt="7"/>
      <dgm:spPr/>
    </dgm:pt>
    <dgm:pt modelId="{4C04A5D9-6C92-4C46-B9E1-E1B1FDF16888}" type="pres">
      <dgm:prSet presAssocID="{614555B7-D6EF-411A-8F24-AAB0BE0535B8}" presName="vert1" presStyleCnt="0"/>
      <dgm:spPr/>
    </dgm:pt>
    <dgm:pt modelId="{006FDBD6-5741-4091-9230-41EE5A4B0887}" type="pres">
      <dgm:prSet presAssocID="{68002FE6-E3A5-48E0-9594-0AA4356FF6E7}" presName="vertSpace2a" presStyleCnt="0"/>
      <dgm:spPr/>
    </dgm:pt>
    <dgm:pt modelId="{45D01CF2-3FFF-4AF6-8388-BF7111C5F5CA}" type="pres">
      <dgm:prSet presAssocID="{68002FE6-E3A5-48E0-9594-0AA4356FF6E7}" presName="horz2" presStyleCnt="0"/>
      <dgm:spPr/>
    </dgm:pt>
    <dgm:pt modelId="{DBF64260-47B0-4D0D-A4AD-3DAB2CF90CDD}" type="pres">
      <dgm:prSet presAssocID="{68002FE6-E3A5-48E0-9594-0AA4356FF6E7}" presName="horzSpace2" presStyleCnt="0"/>
      <dgm:spPr/>
    </dgm:pt>
    <dgm:pt modelId="{EFE34C64-293B-4A28-9E05-F70006FE9C68}" type="pres">
      <dgm:prSet presAssocID="{68002FE6-E3A5-48E0-9594-0AA4356FF6E7}" presName="tx2" presStyleLbl="revTx" presStyleIdx="1" presStyleCnt="7"/>
      <dgm:spPr/>
    </dgm:pt>
    <dgm:pt modelId="{FB6B01C4-C9E8-4A26-95F6-FFBC7D885704}" type="pres">
      <dgm:prSet presAssocID="{68002FE6-E3A5-48E0-9594-0AA4356FF6E7}" presName="vert2" presStyleCnt="0"/>
      <dgm:spPr/>
    </dgm:pt>
    <dgm:pt modelId="{D14D70E5-69FA-4508-9526-F1AB99799F35}" type="pres">
      <dgm:prSet presAssocID="{68002FE6-E3A5-48E0-9594-0AA4356FF6E7}" presName="thinLine2b" presStyleLbl="callout" presStyleIdx="0" presStyleCnt="6"/>
      <dgm:spPr/>
    </dgm:pt>
    <dgm:pt modelId="{0064EF36-62C5-45BA-A732-C6350C2252BB}" type="pres">
      <dgm:prSet presAssocID="{68002FE6-E3A5-48E0-9594-0AA4356FF6E7}" presName="vertSpace2b" presStyleCnt="0"/>
      <dgm:spPr/>
    </dgm:pt>
    <dgm:pt modelId="{1E0B0815-1EEC-479D-AEE1-D2440E6DC628}" type="pres">
      <dgm:prSet presAssocID="{C985D01C-EF4E-4A92-8E7E-F7D3A537A9D7}" presName="horz2" presStyleCnt="0"/>
      <dgm:spPr/>
    </dgm:pt>
    <dgm:pt modelId="{D85D9FFC-7365-4958-811B-637B3D011EF5}" type="pres">
      <dgm:prSet presAssocID="{C985D01C-EF4E-4A92-8E7E-F7D3A537A9D7}" presName="horzSpace2" presStyleCnt="0"/>
      <dgm:spPr/>
    </dgm:pt>
    <dgm:pt modelId="{81667CEF-AFD7-4058-8CF5-FC2B46712023}" type="pres">
      <dgm:prSet presAssocID="{C985D01C-EF4E-4A92-8E7E-F7D3A537A9D7}" presName="tx2" presStyleLbl="revTx" presStyleIdx="2" presStyleCnt="7"/>
      <dgm:spPr/>
    </dgm:pt>
    <dgm:pt modelId="{23B020BD-5B7D-4E7B-AB61-733E3F7E8222}" type="pres">
      <dgm:prSet presAssocID="{C985D01C-EF4E-4A92-8E7E-F7D3A537A9D7}" presName="vert2" presStyleCnt="0"/>
      <dgm:spPr/>
    </dgm:pt>
    <dgm:pt modelId="{46D80F00-CB4E-4920-B5E8-FD69954A30DD}" type="pres">
      <dgm:prSet presAssocID="{C985D01C-EF4E-4A92-8E7E-F7D3A537A9D7}" presName="thinLine2b" presStyleLbl="callout" presStyleIdx="1" presStyleCnt="6"/>
      <dgm:spPr/>
    </dgm:pt>
    <dgm:pt modelId="{313C84C6-1C41-44E4-8B8D-79BD20FC85C5}" type="pres">
      <dgm:prSet presAssocID="{C985D01C-EF4E-4A92-8E7E-F7D3A537A9D7}" presName="vertSpace2b" presStyleCnt="0"/>
      <dgm:spPr/>
    </dgm:pt>
    <dgm:pt modelId="{0818D739-641D-4E17-A504-6E3BCE8C6EB3}" type="pres">
      <dgm:prSet presAssocID="{270175D5-6594-41F5-A21F-9E67D5006D58}" presName="horz2" presStyleCnt="0"/>
      <dgm:spPr/>
    </dgm:pt>
    <dgm:pt modelId="{F5030493-2E1E-483F-9B2F-BE4ADA58EB98}" type="pres">
      <dgm:prSet presAssocID="{270175D5-6594-41F5-A21F-9E67D5006D58}" presName="horzSpace2" presStyleCnt="0"/>
      <dgm:spPr/>
    </dgm:pt>
    <dgm:pt modelId="{A612DC7D-AC09-4201-A357-5F110716DC86}" type="pres">
      <dgm:prSet presAssocID="{270175D5-6594-41F5-A21F-9E67D5006D58}" presName="tx2" presStyleLbl="revTx" presStyleIdx="3" presStyleCnt="7"/>
      <dgm:spPr/>
    </dgm:pt>
    <dgm:pt modelId="{CE0412E4-B7B2-4FC3-B5C0-6FB5277DECAC}" type="pres">
      <dgm:prSet presAssocID="{270175D5-6594-41F5-A21F-9E67D5006D58}" presName="vert2" presStyleCnt="0"/>
      <dgm:spPr/>
    </dgm:pt>
    <dgm:pt modelId="{883AC621-F60E-4E0F-A570-80BF3C900D57}" type="pres">
      <dgm:prSet presAssocID="{270175D5-6594-41F5-A21F-9E67D5006D58}" presName="thinLine2b" presStyleLbl="callout" presStyleIdx="2" presStyleCnt="6"/>
      <dgm:spPr/>
    </dgm:pt>
    <dgm:pt modelId="{C1BC0A8B-1B08-4B50-9A94-FDDCDE4F0431}" type="pres">
      <dgm:prSet presAssocID="{270175D5-6594-41F5-A21F-9E67D5006D58}" presName="vertSpace2b" presStyleCnt="0"/>
      <dgm:spPr/>
    </dgm:pt>
    <dgm:pt modelId="{412115D3-ACE5-4D19-8090-65DCAC5BDE3D}" type="pres">
      <dgm:prSet presAssocID="{F57CE37A-64A2-424E-AD34-73383F85A3EA}" presName="horz2" presStyleCnt="0"/>
      <dgm:spPr/>
    </dgm:pt>
    <dgm:pt modelId="{52856842-68C7-4582-8066-A9987E6BC8DE}" type="pres">
      <dgm:prSet presAssocID="{F57CE37A-64A2-424E-AD34-73383F85A3EA}" presName="horzSpace2" presStyleCnt="0"/>
      <dgm:spPr/>
    </dgm:pt>
    <dgm:pt modelId="{2E6AF362-9A25-4A3A-8604-BED165E08B06}" type="pres">
      <dgm:prSet presAssocID="{F57CE37A-64A2-424E-AD34-73383F85A3EA}" presName="tx2" presStyleLbl="revTx" presStyleIdx="4" presStyleCnt="7"/>
      <dgm:spPr/>
    </dgm:pt>
    <dgm:pt modelId="{080E5508-2087-469D-ABAF-EB83A5D5496C}" type="pres">
      <dgm:prSet presAssocID="{F57CE37A-64A2-424E-AD34-73383F85A3EA}" presName="vert2" presStyleCnt="0"/>
      <dgm:spPr/>
    </dgm:pt>
    <dgm:pt modelId="{A165486E-4A07-4213-8B59-DE9116E976C9}" type="pres">
      <dgm:prSet presAssocID="{F57CE37A-64A2-424E-AD34-73383F85A3EA}" presName="thinLine2b" presStyleLbl="callout" presStyleIdx="3" presStyleCnt="6"/>
      <dgm:spPr/>
    </dgm:pt>
    <dgm:pt modelId="{CEFFB04D-A622-4183-8F3A-92246A3CD290}" type="pres">
      <dgm:prSet presAssocID="{F57CE37A-64A2-424E-AD34-73383F85A3EA}" presName="vertSpace2b" presStyleCnt="0"/>
      <dgm:spPr/>
    </dgm:pt>
    <dgm:pt modelId="{8D493A53-B117-47D2-A6A3-CB3946D37954}" type="pres">
      <dgm:prSet presAssocID="{BF45F728-9FEA-4221-83F4-573AFC515947}" presName="horz2" presStyleCnt="0"/>
      <dgm:spPr/>
    </dgm:pt>
    <dgm:pt modelId="{1DDAEA5A-9D8C-4153-982C-7E341C419762}" type="pres">
      <dgm:prSet presAssocID="{BF45F728-9FEA-4221-83F4-573AFC515947}" presName="horzSpace2" presStyleCnt="0"/>
      <dgm:spPr/>
    </dgm:pt>
    <dgm:pt modelId="{9D601BE6-2B5D-4CED-95F1-E1C3E25F23CB}" type="pres">
      <dgm:prSet presAssocID="{BF45F728-9FEA-4221-83F4-573AFC515947}" presName="tx2" presStyleLbl="revTx" presStyleIdx="5" presStyleCnt="7"/>
      <dgm:spPr/>
    </dgm:pt>
    <dgm:pt modelId="{D1CB98EE-23A7-4661-8D73-A46831D8D88C}" type="pres">
      <dgm:prSet presAssocID="{BF45F728-9FEA-4221-83F4-573AFC515947}" presName="vert2" presStyleCnt="0"/>
      <dgm:spPr/>
    </dgm:pt>
    <dgm:pt modelId="{BAEE37E4-3459-42B3-AC00-1DD2F49A51A9}" type="pres">
      <dgm:prSet presAssocID="{BF45F728-9FEA-4221-83F4-573AFC515947}" presName="thinLine2b" presStyleLbl="callout" presStyleIdx="4" presStyleCnt="6"/>
      <dgm:spPr/>
    </dgm:pt>
    <dgm:pt modelId="{191DCC2A-BCDF-4DE6-AD8E-C69DD6448931}" type="pres">
      <dgm:prSet presAssocID="{BF45F728-9FEA-4221-83F4-573AFC515947}" presName="vertSpace2b" presStyleCnt="0"/>
      <dgm:spPr/>
    </dgm:pt>
    <dgm:pt modelId="{F6269822-AEDC-484E-B009-787854469280}" type="pres">
      <dgm:prSet presAssocID="{945797DC-A83B-4CAE-A76C-96F7541465AD}" presName="horz2" presStyleCnt="0"/>
      <dgm:spPr/>
    </dgm:pt>
    <dgm:pt modelId="{A6400B41-5C89-42CC-A720-0B1D4BA25D79}" type="pres">
      <dgm:prSet presAssocID="{945797DC-A83B-4CAE-A76C-96F7541465AD}" presName="horzSpace2" presStyleCnt="0"/>
      <dgm:spPr/>
    </dgm:pt>
    <dgm:pt modelId="{A4367D56-22DD-47B1-987F-8EFCF1644CB4}" type="pres">
      <dgm:prSet presAssocID="{945797DC-A83B-4CAE-A76C-96F7541465AD}" presName="tx2" presStyleLbl="revTx" presStyleIdx="6" presStyleCnt="7"/>
      <dgm:spPr/>
    </dgm:pt>
    <dgm:pt modelId="{E7C25693-8753-447B-948E-9CA2505FA743}" type="pres">
      <dgm:prSet presAssocID="{945797DC-A83B-4CAE-A76C-96F7541465AD}" presName="vert2" presStyleCnt="0"/>
      <dgm:spPr/>
    </dgm:pt>
    <dgm:pt modelId="{BFE38FC5-F9F0-40A1-9551-799EADE0A6B9}" type="pres">
      <dgm:prSet presAssocID="{945797DC-A83B-4CAE-A76C-96F7541465AD}" presName="thinLine2b" presStyleLbl="callout" presStyleIdx="5" presStyleCnt="6"/>
      <dgm:spPr/>
    </dgm:pt>
    <dgm:pt modelId="{38345291-34A3-403A-9500-FC02D1A5F00C}" type="pres">
      <dgm:prSet presAssocID="{945797DC-A83B-4CAE-A76C-96F7541465AD}" presName="vertSpace2b" presStyleCnt="0"/>
      <dgm:spPr/>
    </dgm:pt>
  </dgm:ptLst>
  <dgm:cxnLst>
    <dgm:cxn modelId="{CC65F911-AEE8-487D-9335-0481C9F59E65}" srcId="{614555B7-D6EF-411A-8F24-AAB0BE0535B8}" destId="{BF45F728-9FEA-4221-83F4-573AFC515947}" srcOrd="4" destOrd="0" parTransId="{7502BC54-51A8-4234-AA1E-C831B5FBA7DD}" sibTransId="{BBB2C6D0-4BE7-48F6-9313-730CFD741D28}"/>
    <dgm:cxn modelId="{3C45B116-9A49-4EBD-A0B9-45F3E5574218}" type="presOf" srcId="{68002FE6-E3A5-48E0-9594-0AA4356FF6E7}" destId="{EFE34C64-293B-4A28-9E05-F70006FE9C68}" srcOrd="0" destOrd="0" presId="urn:microsoft.com/office/officeart/2008/layout/LinedList"/>
    <dgm:cxn modelId="{5CF55822-C668-4DB9-B03A-65F99C23B00C}" type="presOf" srcId="{F57CE37A-64A2-424E-AD34-73383F85A3EA}" destId="{2E6AF362-9A25-4A3A-8604-BED165E08B06}" srcOrd="0" destOrd="0" presId="urn:microsoft.com/office/officeart/2008/layout/LinedList"/>
    <dgm:cxn modelId="{470CE322-3B35-455E-989A-C3924D41CB19}" srcId="{614555B7-D6EF-411A-8F24-AAB0BE0535B8}" destId="{F57CE37A-64A2-424E-AD34-73383F85A3EA}" srcOrd="3" destOrd="0" parTransId="{F548B215-AD16-4159-817A-58D038B99562}" sibTransId="{F683F6EA-FDAE-408D-8D12-950454B3B793}"/>
    <dgm:cxn modelId="{098E2740-DD77-4031-B23F-2EE38E37F0E7}" type="presOf" srcId="{C985D01C-EF4E-4A92-8E7E-F7D3A537A9D7}" destId="{81667CEF-AFD7-4058-8CF5-FC2B46712023}" srcOrd="0" destOrd="0" presId="urn:microsoft.com/office/officeart/2008/layout/LinedList"/>
    <dgm:cxn modelId="{2894E65F-A37F-4DAB-83DD-781C27E9C20F}" type="presOf" srcId="{945797DC-A83B-4CAE-A76C-96F7541465AD}" destId="{A4367D56-22DD-47B1-987F-8EFCF1644CB4}" srcOrd="0" destOrd="0" presId="urn:microsoft.com/office/officeart/2008/layout/LinedList"/>
    <dgm:cxn modelId="{22A24472-72CA-455F-A356-3BE6515AAE01}" srcId="{614555B7-D6EF-411A-8F24-AAB0BE0535B8}" destId="{68002FE6-E3A5-48E0-9594-0AA4356FF6E7}" srcOrd="0" destOrd="0" parTransId="{C525CDD5-6EAD-4A5F-84A6-3D2D86A1AADE}" sibTransId="{2B3D80FA-11A0-483D-8CAA-436147AA5455}"/>
    <dgm:cxn modelId="{59AFBC75-0344-487B-AB6F-6545C9B01C96}" srcId="{614555B7-D6EF-411A-8F24-AAB0BE0535B8}" destId="{945797DC-A83B-4CAE-A76C-96F7541465AD}" srcOrd="5" destOrd="0" parTransId="{DEC14E2F-2DD8-4B3E-A73D-3261300E5E76}" sibTransId="{E85D2C59-BF9C-43BE-90B0-85CE51EB2830}"/>
    <dgm:cxn modelId="{9503237E-CBCE-4DAE-8B80-72F5DC7F51BA}" type="presOf" srcId="{B8B80AA9-9FA4-46A1-B816-C1E2BFA617FE}" destId="{E404A934-07E0-4C02-94E6-7B119621F280}" srcOrd="0" destOrd="0" presId="urn:microsoft.com/office/officeart/2008/layout/LinedList"/>
    <dgm:cxn modelId="{492E4780-B409-4C09-B299-8BBF45188D61}" type="presOf" srcId="{270175D5-6594-41F5-A21F-9E67D5006D58}" destId="{A612DC7D-AC09-4201-A357-5F110716DC86}" srcOrd="0" destOrd="0" presId="urn:microsoft.com/office/officeart/2008/layout/LinedList"/>
    <dgm:cxn modelId="{0077428A-23C7-4FE2-96AF-5326384700FA}" type="presOf" srcId="{BF45F728-9FEA-4221-83F4-573AFC515947}" destId="{9D601BE6-2B5D-4CED-95F1-E1C3E25F23CB}" srcOrd="0" destOrd="0" presId="urn:microsoft.com/office/officeart/2008/layout/LinedList"/>
    <dgm:cxn modelId="{1D2C719D-0192-4CEE-A88E-3180D0C046E6}" srcId="{B8B80AA9-9FA4-46A1-B816-C1E2BFA617FE}" destId="{614555B7-D6EF-411A-8F24-AAB0BE0535B8}" srcOrd="0" destOrd="0" parTransId="{1A6FEDC1-A859-4E76-B4CA-28A5602898BC}" sibTransId="{857492CB-3123-477C-93F6-9006E91D249C}"/>
    <dgm:cxn modelId="{236D07A6-6DE3-45A1-9569-3EC2A6C9BE5A}" srcId="{614555B7-D6EF-411A-8F24-AAB0BE0535B8}" destId="{C985D01C-EF4E-4A92-8E7E-F7D3A537A9D7}" srcOrd="1" destOrd="0" parTransId="{20B9CF6E-DB93-4565-BE8B-AC4BAB6348DB}" sibTransId="{B858716A-AE97-4C88-BDAD-2D707107B5EE}"/>
    <dgm:cxn modelId="{8974A7BF-A102-46A4-9D54-880444B4CC2C}" srcId="{614555B7-D6EF-411A-8F24-AAB0BE0535B8}" destId="{270175D5-6594-41F5-A21F-9E67D5006D58}" srcOrd="2" destOrd="0" parTransId="{B364EC1B-5863-4031-A8C8-903BE59002FD}" sibTransId="{22CBBD21-08CD-4BEA-8141-43D34CEE7138}"/>
    <dgm:cxn modelId="{F51D3DFB-9BE1-4E62-84B4-FCA0EF626B78}" type="presOf" srcId="{614555B7-D6EF-411A-8F24-AAB0BE0535B8}" destId="{C5DA89DC-61D5-423B-BA99-3795843DD7B6}" srcOrd="0" destOrd="0" presId="urn:microsoft.com/office/officeart/2008/layout/LinedList"/>
    <dgm:cxn modelId="{3735C774-F992-4E15-BD4B-1C3AAE45508C}" type="presParOf" srcId="{E404A934-07E0-4C02-94E6-7B119621F280}" destId="{89E77C49-6A38-44CA-A6A9-37B6002855FA}" srcOrd="0" destOrd="0" presId="urn:microsoft.com/office/officeart/2008/layout/LinedList"/>
    <dgm:cxn modelId="{E7E1DEB9-2B7B-4949-81BB-5EDA92C7AE10}" type="presParOf" srcId="{E404A934-07E0-4C02-94E6-7B119621F280}" destId="{77F5599C-650E-4A16-9376-EC16E33B0F69}" srcOrd="1" destOrd="0" presId="urn:microsoft.com/office/officeart/2008/layout/LinedList"/>
    <dgm:cxn modelId="{497654CC-7B72-40D3-8EE7-B4AC8B5AAEFB}" type="presParOf" srcId="{77F5599C-650E-4A16-9376-EC16E33B0F69}" destId="{C5DA89DC-61D5-423B-BA99-3795843DD7B6}" srcOrd="0" destOrd="0" presId="urn:microsoft.com/office/officeart/2008/layout/LinedList"/>
    <dgm:cxn modelId="{C75E076A-A1A1-42EE-8DF9-57CCED463C27}" type="presParOf" srcId="{77F5599C-650E-4A16-9376-EC16E33B0F69}" destId="{4C04A5D9-6C92-4C46-B9E1-E1B1FDF16888}" srcOrd="1" destOrd="0" presId="urn:microsoft.com/office/officeart/2008/layout/LinedList"/>
    <dgm:cxn modelId="{1D657A83-7EF6-45B0-80AC-79372A8C7CC3}" type="presParOf" srcId="{4C04A5D9-6C92-4C46-B9E1-E1B1FDF16888}" destId="{006FDBD6-5741-4091-9230-41EE5A4B0887}" srcOrd="0" destOrd="0" presId="urn:microsoft.com/office/officeart/2008/layout/LinedList"/>
    <dgm:cxn modelId="{9EAB1D17-4DA6-4F73-9825-94EBE4DE69D3}" type="presParOf" srcId="{4C04A5D9-6C92-4C46-B9E1-E1B1FDF16888}" destId="{45D01CF2-3FFF-4AF6-8388-BF7111C5F5CA}" srcOrd="1" destOrd="0" presId="urn:microsoft.com/office/officeart/2008/layout/LinedList"/>
    <dgm:cxn modelId="{4DCDA731-0E4C-4270-85CF-BA2D0BFB60CC}" type="presParOf" srcId="{45D01CF2-3FFF-4AF6-8388-BF7111C5F5CA}" destId="{DBF64260-47B0-4D0D-A4AD-3DAB2CF90CDD}" srcOrd="0" destOrd="0" presId="urn:microsoft.com/office/officeart/2008/layout/LinedList"/>
    <dgm:cxn modelId="{4BD81A22-E028-4051-8D55-FDFF552C1A7E}" type="presParOf" srcId="{45D01CF2-3FFF-4AF6-8388-BF7111C5F5CA}" destId="{EFE34C64-293B-4A28-9E05-F70006FE9C68}" srcOrd="1" destOrd="0" presId="urn:microsoft.com/office/officeart/2008/layout/LinedList"/>
    <dgm:cxn modelId="{CDDB4793-CF8D-4262-A1DA-B5AD5A281F06}" type="presParOf" srcId="{45D01CF2-3FFF-4AF6-8388-BF7111C5F5CA}" destId="{FB6B01C4-C9E8-4A26-95F6-FFBC7D885704}" srcOrd="2" destOrd="0" presId="urn:microsoft.com/office/officeart/2008/layout/LinedList"/>
    <dgm:cxn modelId="{79E298E9-B333-4539-9371-8F00EE459C3A}" type="presParOf" srcId="{4C04A5D9-6C92-4C46-B9E1-E1B1FDF16888}" destId="{D14D70E5-69FA-4508-9526-F1AB99799F35}" srcOrd="2" destOrd="0" presId="urn:microsoft.com/office/officeart/2008/layout/LinedList"/>
    <dgm:cxn modelId="{73C363C9-BF49-4F1E-8565-19DC52EAE83F}" type="presParOf" srcId="{4C04A5D9-6C92-4C46-B9E1-E1B1FDF16888}" destId="{0064EF36-62C5-45BA-A732-C6350C2252BB}" srcOrd="3" destOrd="0" presId="urn:microsoft.com/office/officeart/2008/layout/LinedList"/>
    <dgm:cxn modelId="{B0A86860-F4C5-497C-8856-7E3D75FE0879}" type="presParOf" srcId="{4C04A5D9-6C92-4C46-B9E1-E1B1FDF16888}" destId="{1E0B0815-1EEC-479D-AEE1-D2440E6DC628}" srcOrd="4" destOrd="0" presId="urn:microsoft.com/office/officeart/2008/layout/LinedList"/>
    <dgm:cxn modelId="{76FACA7B-38C2-4060-A650-3BCA2E0F03CF}" type="presParOf" srcId="{1E0B0815-1EEC-479D-AEE1-D2440E6DC628}" destId="{D85D9FFC-7365-4958-811B-637B3D011EF5}" srcOrd="0" destOrd="0" presId="urn:microsoft.com/office/officeart/2008/layout/LinedList"/>
    <dgm:cxn modelId="{473E18B0-E6C9-4D96-9C34-CE67D7B21526}" type="presParOf" srcId="{1E0B0815-1EEC-479D-AEE1-D2440E6DC628}" destId="{81667CEF-AFD7-4058-8CF5-FC2B46712023}" srcOrd="1" destOrd="0" presId="urn:microsoft.com/office/officeart/2008/layout/LinedList"/>
    <dgm:cxn modelId="{2994CA38-48CE-4A61-9768-5031A6C3D836}" type="presParOf" srcId="{1E0B0815-1EEC-479D-AEE1-D2440E6DC628}" destId="{23B020BD-5B7D-4E7B-AB61-733E3F7E8222}" srcOrd="2" destOrd="0" presId="urn:microsoft.com/office/officeart/2008/layout/LinedList"/>
    <dgm:cxn modelId="{B882AC8B-8C67-47E1-B75C-A7E8CD5109E9}" type="presParOf" srcId="{4C04A5D9-6C92-4C46-B9E1-E1B1FDF16888}" destId="{46D80F00-CB4E-4920-B5E8-FD69954A30DD}" srcOrd="5" destOrd="0" presId="urn:microsoft.com/office/officeart/2008/layout/LinedList"/>
    <dgm:cxn modelId="{5D7E3FC0-E4D0-4F44-B2B6-671739418592}" type="presParOf" srcId="{4C04A5D9-6C92-4C46-B9E1-E1B1FDF16888}" destId="{313C84C6-1C41-44E4-8B8D-79BD20FC85C5}" srcOrd="6" destOrd="0" presId="urn:microsoft.com/office/officeart/2008/layout/LinedList"/>
    <dgm:cxn modelId="{7964C3FA-2EBF-4E2F-8B88-0498699DDA11}" type="presParOf" srcId="{4C04A5D9-6C92-4C46-B9E1-E1B1FDF16888}" destId="{0818D739-641D-4E17-A504-6E3BCE8C6EB3}" srcOrd="7" destOrd="0" presId="urn:microsoft.com/office/officeart/2008/layout/LinedList"/>
    <dgm:cxn modelId="{3F18CBD6-1F46-4CD3-947B-7210647C48CD}" type="presParOf" srcId="{0818D739-641D-4E17-A504-6E3BCE8C6EB3}" destId="{F5030493-2E1E-483F-9B2F-BE4ADA58EB98}" srcOrd="0" destOrd="0" presId="urn:microsoft.com/office/officeart/2008/layout/LinedList"/>
    <dgm:cxn modelId="{6EE18402-D49F-4654-9B00-DE650387B457}" type="presParOf" srcId="{0818D739-641D-4E17-A504-6E3BCE8C6EB3}" destId="{A612DC7D-AC09-4201-A357-5F110716DC86}" srcOrd="1" destOrd="0" presId="urn:microsoft.com/office/officeart/2008/layout/LinedList"/>
    <dgm:cxn modelId="{7BB5A7D1-24C0-43C9-9102-3469D0604A0E}" type="presParOf" srcId="{0818D739-641D-4E17-A504-6E3BCE8C6EB3}" destId="{CE0412E4-B7B2-4FC3-B5C0-6FB5277DECAC}" srcOrd="2" destOrd="0" presId="urn:microsoft.com/office/officeart/2008/layout/LinedList"/>
    <dgm:cxn modelId="{36A068A7-EA1F-4F3A-8E34-6BE43014DA89}" type="presParOf" srcId="{4C04A5D9-6C92-4C46-B9E1-E1B1FDF16888}" destId="{883AC621-F60E-4E0F-A570-80BF3C900D57}" srcOrd="8" destOrd="0" presId="urn:microsoft.com/office/officeart/2008/layout/LinedList"/>
    <dgm:cxn modelId="{7EF61F7A-1C3F-4099-9441-C2206F1C7FCF}" type="presParOf" srcId="{4C04A5D9-6C92-4C46-B9E1-E1B1FDF16888}" destId="{C1BC0A8B-1B08-4B50-9A94-FDDCDE4F0431}" srcOrd="9" destOrd="0" presId="urn:microsoft.com/office/officeart/2008/layout/LinedList"/>
    <dgm:cxn modelId="{1F101CB7-A3B1-4F8B-9553-90A6F61F3DBA}" type="presParOf" srcId="{4C04A5D9-6C92-4C46-B9E1-E1B1FDF16888}" destId="{412115D3-ACE5-4D19-8090-65DCAC5BDE3D}" srcOrd="10" destOrd="0" presId="urn:microsoft.com/office/officeart/2008/layout/LinedList"/>
    <dgm:cxn modelId="{65827320-3DD4-4FE4-86B8-97339DD3015B}" type="presParOf" srcId="{412115D3-ACE5-4D19-8090-65DCAC5BDE3D}" destId="{52856842-68C7-4582-8066-A9987E6BC8DE}" srcOrd="0" destOrd="0" presId="urn:microsoft.com/office/officeart/2008/layout/LinedList"/>
    <dgm:cxn modelId="{D6AAD491-28C3-4ACD-837D-2C1A12DC7CA2}" type="presParOf" srcId="{412115D3-ACE5-4D19-8090-65DCAC5BDE3D}" destId="{2E6AF362-9A25-4A3A-8604-BED165E08B06}" srcOrd="1" destOrd="0" presId="urn:microsoft.com/office/officeart/2008/layout/LinedList"/>
    <dgm:cxn modelId="{80AB5AF0-C6E0-4D7A-A9B9-3C83776EA6E2}" type="presParOf" srcId="{412115D3-ACE5-4D19-8090-65DCAC5BDE3D}" destId="{080E5508-2087-469D-ABAF-EB83A5D5496C}" srcOrd="2" destOrd="0" presId="urn:microsoft.com/office/officeart/2008/layout/LinedList"/>
    <dgm:cxn modelId="{5959955E-0B2D-4A1A-9C45-10B11030FC35}" type="presParOf" srcId="{4C04A5D9-6C92-4C46-B9E1-E1B1FDF16888}" destId="{A165486E-4A07-4213-8B59-DE9116E976C9}" srcOrd="11" destOrd="0" presId="urn:microsoft.com/office/officeart/2008/layout/LinedList"/>
    <dgm:cxn modelId="{715B6403-EC2C-45C7-A16A-95063EC3ADC8}" type="presParOf" srcId="{4C04A5D9-6C92-4C46-B9E1-E1B1FDF16888}" destId="{CEFFB04D-A622-4183-8F3A-92246A3CD290}" srcOrd="12" destOrd="0" presId="urn:microsoft.com/office/officeart/2008/layout/LinedList"/>
    <dgm:cxn modelId="{AFE324CB-E99C-4781-906F-0B221CA494A4}" type="presParOf" srcId="{4C04A5D9-6C92-4C46-B9E1-E1B1FDF16888}" destId="{8D493A53-B117-47D2-A6A3-CB3946D37954}" srcOrd="13" destOrd="0" presId="urn:microsoft.com/office/officeart/2008/layout/LinedList"/>
    <dgm:cxn modelId="{4134C351-A653-4531-80A9-2B31C7BFE6F7}" type="presParOf" srcId="{8D493A53-B117-47D2-A6A3-CB3946D37954}" destId="{1DDAEA5A-9D8C-4153-982C-7E341C419762}" srcOrd="0" destOrd="0" presId="urn:microsoft.com/office/officeart/2008/layout/LinedList"/>
    <dgm:cxn modelId="{5D2A3C4D-C647-43D8-BA53-93C3CDD18450}" type="presParOf" srcId="{8D493A53-B117-47D2-A6A3-CB3946D37954}" destId="{9D601BE6-2B5D-4CED-95F1-E1C3E25F23CB}" srcOrd="1" destOrd="0" presId="urn:microsoft.com/office/officeart/2008/layout/LinedList"/>
    <dgm:cxn modelId="{5E8377D9-C5EE-4506-A0CB-F63907732633}" type="presParOf" srcId="{8D493A53-B117-47D2-A6A3-CB3946D37954}" destId="{D1CB98EE-23A7-4661-8D73-A46831D8D88C}" srcOrd="2" destOrd="0" presId="urn:microsoft.com/office/officeart/2008/layout/LinedList"/>
    <dgm:cxn modelId="{53CA7594-12C5-4F50-847D-1B96F20F098E}" type="presParOf" srcId="{4C04A5D9-6C92-4C46-B9E1-E1B1FDF16888}" destId="{BAEE37E4-3459-42B3-AC00-1DD2F49A51A9}" srcOrd="14" destOrd="0" presId="urn:microsoft.com/office/officeart/2008/layout/LinedList"/>
    <dgm:cxn modelId="{B436C4F2-D22F-4464-B6A1-163E2B64A0A1}" type="presParOf" srcId="{4C04A5D9-6C92-4C46-B9E1-E1B1FDF16888}" destId="{191DCC2A-BCDF-4DE6-AD8E-C69DD6448931}" srcOrd="15" destOrd="0" presId="urn:microsoft.com/office/officeart/2008/layout/LinedList"/>
    <dgm:cxn modelId="{195E83B0-F787-4257-8AA8-7AD64FBD396E}" type="presParOf" srcId="{4C04A5D9-6C92-4C46-B9E1-E1B1FDF16888}" destId="{F6269822-AEDC-484E-B009-787854469280}" srcOrd="16" destOrd="0" presId="urn:microsoft.com/office/officeart/2008/layout/LinedList"/>
    <dgm:cxn modelId="{4FF75D0C-251E-4607-A453-C8AE4BBEFA8D}" type="presParOf" srcId="{F6269822-AEDC-484E-B009-787854469280}" destId="{A6400B41-5C89-42CC-A720-0B1D4BA25D79}" srcOrd="0" destOrd="0" presId="urn:microsoft.com/office/officeart/2008/layout/LinedList"/>
    <dgm:cxn modelId="{CF9899B9-3FD4-4FD9-AABE-E9FA64E73DE9}" type="presParOf" srcId="{F6269822-AEDC-484E-B009-787854469280}" destId="{A4367D56-22DD-47B1-987F-8EFCF1644CB4}" srcOrd="1" destOrd="0" presId="urn:microsoft.com/office/officeart/2008/layout/LinedList"/>
    <dgm:cxn modelId="{1D4A5744-1623-47C2-8400-AAB4A741FF70}" type="presParOf" srcId="{F6269822-AEDC-484E-B009-787854469280}" destId="{E7C25693-8753-447B-948E-9CA2505FA743}" srcOrd="2" destOrd="0" presId="urn:microsoft.com/office/officeart/2008/layout/LinedList"/>
    <dgm:cxn modelId="{685B73FB-726E-4758-AA10-88E23F7EFA1F}" type="presParOf" srcId="{4C04A5D9-6C92-4C46-B9E1-E1B1FDF16888}" destId="{BFE38FC5-F9F0-40A1-9551-799EADE0A6B9}" srcOrd="17" destOrd="0" presId="urn:microsoft.com/office/officeart/2008/layout/LinedList"/>
    <dgm:cxn modelId="{630C2581-01EB-43C2-A52E-733035F476EF}" type="presParOf" srcId="{4C04A5D9-6C92-4C46-B9E1-E1B1FDF16888}" destId="{38345291-34A3-403A-9500-FC02D1A5F00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Popyt o charakterze stałym</a:t>
          </a:r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F474E-B85D-498C-8087-7DD90CC251AA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</a:p>
      </dgm:t>
    </dgm:pt>
    <dgm:pt modelId="{AE6EC414-5610-4338-BE57-9CBF4D9BBECE}" type="parTrans" cxnId="{6547A042-354A-4A3C-928D-AFEF43666227}">
      <dgm:prSet/>
      <dgm:spPr/>
      <dgm:t>
        <a:bodyPr/>
        <a:lstStyle/>
        <a:p>
          <a:endParaRPr lang="pl-PL"/>
        </a:p>
      </dgm:t>
    </dgm:pt>
    <dgm:pt modelId="{C49D54A2-EB48-426A-8F72-08E2309CF136}" type="sibTrans" cxnId="{6547A042-354A-4A3C-928D-AFEF43666227}">
      <dgm:prSet/>
      <dgm:spPr/>
      <dgm:t>
        <a:bodyPr/>
        <a:lstStyle/>
        <a:p>
          <a:endParaRPr lang="pl-PL"/>
        </a:p>
      </dgm:t>
    </dgm:pt>
    <dgm:pt modelId="{7A099296-9C85-4E1F-8E31-018831FAAFFB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</a:p>
      </dgm:t>
    </dgm:pt>
    <dgm:pt modelId="{46E40F6E-6813-4704-B8D4-F972C661FC0B}" type="parTrans" cxnId="{EB188AFE-D617-4540-977E-2B11BAD298AB}">
      <dgm:prSet/>
      <dgm:spPr/>
      <dgm:t>
        <a:bodyPr/>
        <a:lstStyle/>
        <a:p>
          <a:endParaRPr lang="pl-PL"/>
        </a:p>
      </dgm:t>
    </dgm:pt>
    <dgm:pt modelId="{B84FCF4B-57F0-43EC-85A7-53BB4787F354}" type="sibTrans" cxnId="{EB188AFE-D617-4540-977E-2B11BAD298AB}">
      <dgm:prSet/>
      <dgm:spPr/>
      <dgm:t>
        <a:bodyPr/>
        <a:lstStyle/>
        <a:p>
          <a:endParaRPr lang="pl-PL"/>
        </a:p>
      </dgm:t>
    </dgm:pt>
    <dgm:pt modelId="{9CB2D01F-8BB7-40BB-BC11-46D62D6E3C28}">
      <dgm:prSet phldrT="[Tekst]"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(Browna) 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90F76-F474-49C8-B4DC-1C135A411986}" type="parTrans" cxnId="{F0F0536A-69BD-47CA-AA08-94CC9241FC27}">
      <dgm:prSet/>
      <dgm:spPr/>
      <dgm:t>
        <a:bodyPr/>
        <a:lstStyle/>
        <a:p>
          <a:endParaRPr lang="pl-PL"/>
        </a:p>
      </dgm:t>
    </dgm:pt>
    <dgm:pt modelId="{428FC68A-8ED0-4C8B-B9FF-8C996A420228}" type="sibTrans" cxnId="{F0F0536A-69BD-47CA-AA08-94CC9241FC27}">
      <dgm:prSet/>
      <dgm:spPr/>
      <dgm:t>
        <a:bodyPr/>
        <a:lstStyle/>
        <a:p>
          <a:endParaRPr lang="pl-PL"/>
        </a:p>
      </dgm:t>
    </dgm:pt>
    <dgm:pt modelId="{56F826F6-0E26-481F-8029-CF2D9A44CB90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gm:t>
    </dgm:pt>
    <dgm:pt modelId="{5EF938F7-A9B9-4D7F-AE70-C04F7F3A2DDD}" type="parTrans" cxnId="{87C7545E-EB68-4B88-93BA-9A95D258077B}">
      <dgm:prSet/>
      <dgm:spPr/>
      <dgm:t>
        <a:bodyPr/>
        <a:lstStyle/>
        <a:p>
          <a:endParaRPr lang="pl-PL"/>
        </a:p>
      </dgm:t>
    </dgm:pt>
    <dgm:pt modelId="{2011059C-FD53-443B-A7D2-29053D939228}" type="sibTrans" cxnId="{87C7545E-EB68-4B88-93BA-9A95D258077B}">
      <dgm:prSet/>
      <dgm:spPr/>
      <dgm:t>
        <a:bodyPr/>
        <a:lstStyle/>
        <a:p>
          <a:endParaRPr lang="pl-PL"/>
        </a:p>
      </dgm:t>
    </dgm:pt>
    <dgm:pt modelId="{DBF65878-DB24-4B26-AE45-ABC9255F2BAB}">
      <dgm:prSet phldrT="[Tekst]"/>
      <dgm:spPr/>
      <dgm:t>
        <a:bodyPr anchor="ctr" anchorCtr="0"/>
        <a:lstStyle/>
        <a:p>
          <a:r>
            <a:rPr lang="pl-PL" altLang="pl-PL" dirty="0">
              <a:latin typeface="Arial" panose="020B0604020202020204" pitchFamily="34" charset="0"/>
              <a:cs typeface="Arial" panose="020B0604020202020204" pitchFamily="34" charset="0"/>
            </a:rPr>
            <a:t>Popyt o charakterze trendu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03B94-CD14-4D1A-8BF4-E448B4589A7E}" type="parTrans" cxnId="{F984E581-B0C1-4873-9548-A58DD017953C}">
      <dgm:prSet/>
      <dgm:spPr/>
      <dgm:t>
        <a:bodyPr/>
        <a:lstStyle/>
        <a:p>
          <a:endParaRPr lang="pl-PL"/>
        </a:p>
      </dgm:t>
    </dgm:pt>
    <dgm:pt modelId="{237CD591-202B-4164-BF32-DD119A57745A}" type="sibTrans" cxnId="{F984E581-B0C1-4873-9548-A58DD017953C}">
      <dgm:prSet/>
      <dgm:spPr/>
      <dgm:t>
        <a:bodyPr/>
        <a:lstStyle/>
        <a:p>
          <a:endParaRPr lang="pl-PL"/>
        </a:p>
      </dgm:t>
    </dgm:pt>
    <dgm:pt modelId="{41B8B1B0-2D6E-4964-84F5-3634A3E11160}">
      <dgm:prSet phldrT="[Tekst]"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</a:t>
          </a:r>
          <a:r>
            <a:rPr lang="pl-PL" sz="1600" dirty="0" err="1">
              <a:latin typeface="Arial" panose="020B0604020202020204" pitchFamily="34" charset="0"/>
              <a:cs typeface="Arial" panose="020B0604020202020204" pitchFamily="34" charset="0"/>
            </a:rPr>
            <a:t>Holta)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C2196-EF12-454B-974D-705462399506}" type="parTrans" cxnId="{97F957DC-E2F2-4762-99F7-9EB6B259BD9B}">
      <dgm:prSet/>
      <dgm:spPr/>
      <dgm:t>
        <a:bodyPr/>
        <a:lstStyle/>
        <a:p>
          <a:endParaRPr lang="pl-PL"/>
        </a:p>
      </dgm:t>
    </dgm:pt>
    <dgm:pt modelId="{B70860CD-3B1E-446A-8999-F3EF5A988D18}" type="sibTrans" cxnId="{97F957DC-E2F2-4762-99F7-9EB6B259BD9B}">
      <dgm:prSet/>
      <dgm:spPr/>
      <dgm:t>
        <a:bodyPr/>
        <a:lstStyle/>
        <a:p>
          <a:endParaRPr lang="pl-PL"/>
        </a:p>
      </dgm:t>
    </dgm:pt>
    <dgm:pt modelId="{3452E72F-0A19-4E54-B07F-331AD6EE16C1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Metoda prostej regresji liniowej</a:t>
          </a:r>
        </a:p>
      </dgm:t>
    </dgm:pt>
    <dgm:pt modelId="{AB5F54C0-072B-4A8F-9603-E165EB33215D}" type="parTrans" cxnId="{351F362D-670C-4142-A822-E699EC6DB5F2}">
      <dgm:prSet/>
      <dgm:spPr/>
      <dgm:t>
        <a:bodyPr/>
        <a:lstStyle/>
        <a:p>
          <a:endParaRPr lang="pl-PL"/>
        </a:p>
      </dgm:t>
    </dgm:pt>
    <dgm:pt modelId="{AEA51C22-14B8-4FCF-BC83-2BDD8AE0FA30}" type="sibTrans" cxnId="{351F362D-670C-4142-A822-E699EC6DB5F2}">
      <dgm:prSet/>
      <dgm:spPr/>
      <dgm:t>
        <a:bodyPr/>
        <a:lstStyle/>
        <a:p>
          <a:endParaRPr lang="pl-PL"/>
        </a:p>
      </dgm:t>
    </dgm:pt>
    <dgm:pt modelId="{25663D3C-1A2A-47EC-8665-BDBBAA1B6255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gm:t>
    </dgm:pt>
    <dgm:pt modelId="{69977D48-AB70-4D66-B9A4-EFC1355A89AC}" type="parTrans" cxnId="{34C32678-8703-4C5D-A57E-CC458299768C}">
      <dgm:prSet/>
      <dgm:spPr/>
      <dgm:t>
        <a:bodyPr/>
        <a:lstStyle/>
        <a:p>
          <a:endParaRPr lang="pl-PL"/>
        </a:p>
      </dgm:t>
    </dgm:pt>
    <dgm:pt modelId="{3B01F44A-080E-42EB-8316-B06FBF58C084}" type="sibTrans" cxnId="{34C32678-8703-4C5D-A57E-CC458299768C}">
      <dgm:prSet/>
      <dgm:spPr/>
      <dgm:t>
        <a:bodyPr/>
        <a:lstStyle/>
        <a:p>
          <a:endParaRPr lang="pl-PL"/>
        </a:p>
      </dgm:t>
    </dgm:pt>
    <dgm:pt modelId="{73CE183F-22FF-4438-AA21-3382407545A6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Model RW</a:t>
          </a:r>
        </a:p>
      </dgm:t>
    </dgm:pt>
    <dgm:pt modelId="{BC987B57-F29D-4810-AC34-9D233877B2F7}" type="parTrans" cxnId="{6FD0D42E-15C6-476F-8FD0-5633F74BA2CB}">
      <dgm:prSet/>
      <dgm:spPr/>
      <dgm:t>
        <a:bodyPr/>
        <a:lstStyle/>
        <a:p>
          <a:endParaRPr lang="pl-PL"/>
        </a:p>
      </dgm:t>
    </dgm:pt>
    <dgm:pt modelId="{10DA8C47-A178-439D-BF50-F20740700561}" type="sibTrans" cxnId="{6FD0D42E-15C6-476F-8FD0-5633F74BA2CB}">
      <dgm:prSet/>
      <dgm:spPr/>
      <dgm:t>
        <a:bodyPr/>
        <a:lstStyle/>
        <a:p>
          <a:endParaRPr lang="pl-PL"/>
        </a:p>
      </dgm:t>
    </dgm:pt>
    <dgm:pt modelId="{D51617BE-34AE-451F-B275-9A88F3B9F9EA}">
      <dgm:prSet phldrT="[Tekst]"/>
      <dgm:spPr/>
      <dgm:t>
        <a:bodyPr anchor="ctr" anchorCtr="0"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Popyt o charakterze sezonowym</a:t>
          </a:r>
        </a:p>
      </dgm:t>
    </dgm:pt>
    <dgm:pt modelId="{C552A094-95BB-4263-8DEE-4724A7B7B85D}" type="parTrans" cxnId="{5BBE99A0-7F22-4A10-A226-6D1A9C4F352F}">
      <dgm:prSet/>
      <dgm:spPr/>
      <dgm:t>
        <a:bodyPr/>
        <a:lstStyle/>
        <a:p>
          <a:endParaRPr lang="pl-PL"/>
        </a:p>
      </dgm:t>
    </dgm:pt>
    <dgm:pt modelId="{0850D0E4-E8EA-4E60-8E35-A18BFD473F5B}" type="sibTrans" cxnId="{5BBE99A0-7F22-4A10-A226-6D1A9C4F352F}">
      <dgm:prSet/>
      <dgm:spPr/>
      <dgm:t>
        <a:bodyPr/>
        <a:lstStyle/>
        <a:p>
          <a:endParaRPr lang="pl-PL"/>
        </a:p>
      </dgm:t>
    </dgm:pt>
    <dgm:pt modelId="{64EEDAFF-D1B3-42D2-9373-1BCFD0D96EA2}">
      <dgm:prSet phldrT="[Tekst]" custT="1"/>
      <dgm:spPr/>
      <dgm:t>
        <a:bodyPr anchor="ctr" anchorCtr="0"/>
        <a:lstStyle/>
        <a:p>
          <a:r>
            <a:rPr lang="pl-PL" sz="1500" dirty="0">
              <a:latin typeface="Arial" panose="020B0604020202020204" pitchFamily="34" charset="0"/>
              <a:cs typeface="Arial" panose="020B0604020202020204" pitchFamily="34" charset="0"/>
            </a:rPr>
            <a:t>Metoda </a:t>
          </a:r>
          <a:r>
            <a:rPr lang="pl-PL" altLang="pl-PL" sz="1500" dirty="0">
              <a:latin typeface="Arial" panose="020B0604020202020204" pitchFamily="34" charset="0"/>
              <a:cs typeface="Arial" panose="020B0604020202020204" pitchFamily="34" charset="0"/>
            </a:rPr>
            <a:t>wygładzania wykładniczego (Holta-</a:t>
          </a:r>
          <a:r>
            <a:rPr lang="pl-PL" sz="1500" dirty="0">
              <a:latin typeface="Arial" panose="020B0604020202020204" pitchFamily="34" charset="0"/>
              <a:cs typeface="Arial" panose="020B0604020202020204" pitchFamily="34" charset="0"/>
            </a:rPr>
            <a:t>Wintersa)</a:t>
          </a:r>
        </a:p>
      </dgm:t>
    </dgm:pt>
    <dgm:pt modelId="{564AB730-D1C9-456D-9202-6344D96B0BC3}" type="parTrans" cxnId="{62A0D32A-6824-457F-B610-A0A40C565086}">
      <dgm:prSet/>
      <dgm:spPr/>
      <dgm:t>
        <a:bodyPr/>
        <a:lstStyle/>
        <a:p>
          <a:endParaRPr lang="pl-PL"/>
        </a:p>
      </dgm:t>
    </dgm:pt>
    <dgm:pt modelId="{CDDA22BC-7F07-492E-B07B-E4AAB926692E}" type="sibTrans" cxnId="{62A0D32A-6824-457F-B610-A0A40C565086}">
      <dgm:prSet/>
      <dgm:spPr/>
      <dgm:t>
        <a:bodyPr/>
        <a:lstStyle/>
        <a:p>
          <a:endParaRPr lang="pl-PL"/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3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12"/>
      <dgm:spPr/>
    </dgm:pt>
    <dgm:pt modelId="{9CC99002-8D9F-443F-A58C-299D18C75338}" type="pres">
      <dgm:prSet presAssocID="{C88DAED9-06D3-4C41-9ACD-A33A9DB9DB05}" presName="vert1" presStyleCnt="0"/>
      <dgm:spPr/>
    </dgm:pt>
    <dgm:pt modelId="{026C9647-7A29-4A39-9238-1677E1A33CE1}" type="pres">
      <dgm:prSet presAssocID="{79FF474E-B85D-498C-8087-7DD90CC251AA}" presName="vertSpace2a" presStyleCnt="0"/>
      <dgm:spPr/>
    </dgm:pt>
    <dgm:pt modelId="{7B0A8586-5801-4B14-A831-67B09E6CB79F}" type="pres">
      <dgm:prSet presAssocID="{79FF474E-B85D-498C-8087-7DD90CC251AA}" presName="horz2" presStyleCnt="0"/>
      <dgm:spPr/>
    </dgm:pt>
    <dgm:pt modelId="{9E7C1131-DE2F-47A8-8AF7-919CF2020870}" type="pres">
      <dgm:prSet presAssocID="{79FF474E-B85D-498C-8087-7DD90CC251AA}" presName="horzSpace2" presStyleCnt="0"/>
      <dgm:spPr/>
    </dgm:pt>
    <dgm:pt modelId="{9E9ACD9B-B568-4BDB-9B75-9DEE36FDBFC3}" type="pres">
      <dgm:prSet presAssocID="{79FF474E-B85D-498C-8087-7DD90CC251AA}" presName="tx2" presStyleLbl="revTx" presStyleIdx="1" presStyleCnt="12"/>
      <dgm:spPr/>
    </dgm:pt>
    <dgm:pt modelId="{865D2CCF-F90A-453E-88AF-369A6476DCBA}" type="pres">
      <dgm:prSet presAssocID="{79FF474E-B85D-498C-8087-7DD90CC251AA}" presName="vert2" presStyleCnt="0"/>
      <dgm:spPr/>
    </dgm:pt>
    <dgm:pt modelId="{428E3B98-D1D7-4E06-9500-2C7D73CC320C}" type="pres">
      <dgm:prSet presAssocID="{79FF474E-B85D-498C-8087-7DD90CC251AA}" presName="thinLine2b" presStyleLbl="callout" presStyleIdx="0" presStyleCnt="9"/>
      <dgm:spPr/>
    </dgm:pt>
    <dgm:pt modelId="{949998EA-625D-4F31-9DCD-C846A7101D51}" type="pres">
      <dgm:prSet presAssocID="{79FF474E-B85D-498C-8087-7DD90CC251AA}" presName="vertSpace2b" presStyleCnt="0"/>
      <dgm:spPr/>
    </dgm:pt>
    <dgm:pt modelId="{CBD510E2-DE98-490E-BD04-1D6556C0EBE6}" type="pres">
      <dgm:prSet presAssocID="{7A099296-9C85-4E1F-8E31-018831FAAFFB}" presName="horz2" presStyleCnt="0"/>
      <dgm:spPr/>
    </dgm:pt>
    <dgm:pt modelId="{CB764B80-DADF-4EFF-9D11-862DF350DF70}" type="pres">
      <dgm:prSet presAssocID="{7A099296-9C85-4E1F-8E31-018831FAAFFB}" presName="horzSpace2" presStyleCnt="0"/>
      <dgm:spPr/>
    </dgm:pt>
    <dgm:pt modelId="{8E81AEA4-7FDB-4C69-B50A-C740C221139A}" type="pres">
      <dgm:prSet presAssocID="{7A099296-9C85-4E1F-8E31-018831FAAFFB}" presName="tx2" presStyleLbl="revTx" presStyleIdx="2" presStyleCnt="12"/>
      <dgm:spPr/>
    </dgm:pt>
    <dgm:pt modelId="{23D4C245-D3AE-47C7-A64D-11950B79D8F3}" type="pres">
      <dgm:prSet presAssocID="{7A099296-9C85-4E1F-8E31-018831FAAFFB}" presName="vert2" presStyleCnt="0"/>
      <dgm:spPr/>
    </dgm:pt>
    <dgm:pt modelId="{F67A1C4A-3068-406E-9462-1314F267475C}" type="pres">
      <dgm:prSet presAssocID="{7A099296-9C85-4E1F-8E31-018831FAAFFB}" presName="thinLine2b" presStyleLbl="callout" presStyleIdx="1" presStyleCnt="9"/>
      <dgm:spPr/>
    </dgm:pt>
    <dgm:pt modelId="{410E39DB-896D-4BB5-9C22-6EC6593BD6D0}" type="pres">
      <dgm:prSet presAssocID="{7A099296-9C85-4E1F-8E31-018831FAAFFB}" presName="vertSpace2b" presStyleCnt="0"/>
      <dgm:spPr/>
    </dgm:pt>
    <dgm:pt modelId="{80EBEAA5-C76C-46AB-A2A4-59D73878C213}" type="pres">
      <dgm:prSet presAssocID="{9CB2D01F-8BB7-40BB-BC11-46D62D6E3C28}" presName="horz2" presStyleCnt="0"/>
      <dgm:spPr/>
    </dgm:pt>
    <dgm:pt modelId="{F63FD257-B714-458D-A7DB-31B98BFB2E33}" type="pres">
      <dgm:prSet presAssocID="{9CB2D01F-8BB7-40BB-BC11-46D62D6E3C28}" presName="horzSpace2" presStyleCnt="0"/>
      <dgm:spPr/>
    </dgm:pt>
    <dgm:pt modelId="{E4D0FEDD-866A-42EE-890B-4B097A707CD5}" type="pres">
      <dgm:prSet presAssocID="{9CB2D01F-8BB7-40BB-BC11-46D62D6E3C28}" presName="tx2" presStyleLbl="revTx" presStyleIdx="3" presStyleCnt="12"/>
      <dgm:spPr/>
    </dgm:pt>
    <dgm:pt modelId="{C50D77C6-30D9-4761-B485-614FB573668D}" type="pres">
      <dgm:prSet presAssocID="{9CB2D01F-8BB7-40BB-BC11-46D62D6E3C28}" presName="vert2" presStyleCnt="0"/>
      <dgm:spPr/>
    </dgm:pt>
    <dgm:pt modelId="{CD595378-7287-48DF-83A2-19413B5F09DD}" type="pres">
      <dgm:prSet presAssocID="{9CB2D01F-8BB7-40BB-BC11-46D62D6E3C28}" presName="thinLine2b" presStyleLbl="callout" presStyleIdx="2" presStyleCnt="9"/>
      <dgm:spPr/>
    </dgm:pt>
    <dgm:pt modelId="{CCC5C181-3FD4-4637-A70E-529DB13EB31B}" type="pres">
      <dgm:prSet presAssocID="{9CB2D01F-8BB7-40BB-BC11-46D62D6E3C28}" presName="vertSpace2b" presStyleCnt="0"/>
      <dgm:spPr/>
    </dgm:pt>
    <dgm:pt modelId="{54AA9877-4AD3-47D3-9F79-7CF02F24BBD4}" type="pres">
      <dgm:prSet presAssocID="{56F826F6-0E26-481F-8029-CF2D9A44CB90}" presName="horz2" presStyleCnt="0"/>
      <dgm:spPr/>
    </dgm:pt>
    <dgm:pt modelId="{F864E3D6-A447-4F0E-BB4A-18D38A925965}" type="pres">
      <dgm:prSet presAssocID="{56F826F6-0E26-481F-8029-CF2D9A44CB90}" presName="horzSpace2" presStyleCnt="0"/>
      <dgm:spPr/>
    </dgm:pt>
    <dgm:pt modelId="{9208C658-099C-47CE-91DC-59EAE2AE8637}" type="pres">
      <dgm:prSet presAssocID="{56F826F6-0E26-481F-8029-CF2D9A44CB90}" presName="tx2" presStyleLbl="revTx" presStyleIdx="4" presStyleCnt="12"/>
      <dgm:spPr/>
    </dgm:pt>
    <dgm:pt modelId="{F5570F02-6A9D-4047-80A6-3A42F7B72D85}" type="pres">
      <dgm:prSet presAssocID="{56F826F6-0E26-481F-8029-CF2D9A44CB90}" presName="vert2" presStyleCnt="0"/>
      <dgm:spPr/>
    </dgm:pt>
    <dgm:pt modelId="{A93124D1-40BB-49EE-9714-7806AA1E62F7}" type="pres">
      <dgm:prSet presAssocID="{56F826F6-0E26-481F-8029-CF2D9A44CB90}" presName="thinLine2b" presStyleLbl="callout" presStyleIdx="3" presStyleCnt="9"/>
      <dgm:spPr/>
    </dgm:pt>
    <dgm:pt modelId="{15D9487E-51B0-4532-AB31-A0529A5F6999}" type="pres">
      <dgm:prSet presAssocID="{56F826F6-0E26-481F-8029-CF2D9A44CB90}" presName="vertSpace2b" presStyleCnt="0"/>
      <dgm:spPr/>
    </dgm:pt>
    <dgm:pt modelId="{3952B24A-5EA1-42AD-A1A9-8A926232E228}" type="pres">
      <dgm:prSet presAssocID="{DBF65878-DB24-4B26-AE45-ABC9255F2BAB}" presName="thickLine" presStyleLbl="alignNode1" presStyleIdx="1" presStyleCnt="3"/>
      <dgm:spPr/>
    </dgm:pt>
    <dgm:pt modelId="{9284B32B-DB5B-4994-BF36-F5444D05CA76}" type="pres">
      <dgm:prSet presAssocID="{DBF65878-DB24-4B26-AE45-ABC9255F2BAB}" presName="horz1" presStyleCnt="0"/>
      <dgm:spPr/>
    </dgm:pt>
    <dgm:pt modelId="{1FB1C71C-DEEB-4E0F-BF73-3D71A86EF130}" type="pres">
      <dgm:prSet presAssocID="{DBF65878-DB24-4B26-AE45-ABC9255F2BAB}" presName="tx1" presStyleLbl="revTx" presStyleIdx="5" presStyleCnt="12"/>
      <dgm:spPr/>
    </dgm:pt>
    <dgm:pt modelId="{47DA17DC-1745-4E4D-A414-CBAFA7FD3343}" type="pres">
      <dgm:prSet presAssocID="{DBF65878-DB24-4B26-AE45-ABC9255F2BAB}" presName="vert1" presStyleCnt="0"/>
      <dgm:spPr/>
    </dgm:pt>
    <dgm:pt modelId="{7463A342-1A8F-444C-BCB4-E0CEFAABC460}" type="pres">
      <dgm:prSet presAssocID="{41B8B1B0-2D6E-4964-84F5-3634A3E11160}" presName="vertSpace2a" presStyleCnt="0"/>
      <dgm:spPr/>
    </dgm:pt>
    <dgm:pt modelId="{479066D5-013B-4C2B-BAA4-50F4FBBDC1D6}" type="pres">
      <dgm:prSet presAssocID="{41B8B1B0-2D6E-4964-84F5-3634A3E11160}" presName="horz2" presStyleCnt="0"/>
      <dgm:spPr/>
    </dgm:pt>
    <dgm:pt modelId="{B64249AE-106E-46A0-BB3A-4377A5FF4CFC}" type="pres">
      <dgm:prSet presAssocID="{41B8B1B0-2D6E-4964-84F5-3634A3E11160}" presName="horzSpace2" presStyleCnt="0"/>
      <dgm:spPr/>
    </dgm:pt>
    <dgm:pt modelId="{6324D7F1-7303-4924-9985-096E5B70A95D}" type="pres">
      <dgm:prSet presAssocID="{41B8B1B0-2D6E-4964-84F5-3634A3E11160}" presName="tx2" presStyleLbl="revTx" presStyleIdx="6" presStyleCnt="12"/>
      <dgm:spPr/>
    </dgm:pt>
    <dgm:pt modelId="{5424B77F-DDCE-41CC-8212-C8287156CB2B}" type="pres">
      <dgm:prSet presAssocID="{41B8B1B0-2D6E-4964-84F5-3634A3E11160}" presName="vert2" presStyleCnt="0"/>
      <dgm:spPr/>
    </dgm:pt>
    <dgm:pt modelId="{585B68F4-3855-4C09-A1D0-FA0DDB2F7330}" type="pres">
      <dgm:prSet presAssocID="{41B8B1B0-2D6E-4964-84F5-3634A3E11160}" presName="thinLine2b" presStyleLbl="callout" presStyleIdx="4" presStyleCnt="9"/>
      <dgm:spPr/>
    </dgm:pt>
    <dgm:pt modelId="{FBD9474B-9E0E-4370-A88C-4C2D69C3CDC7}" type="pres">
      <dgm:prSet presAssocID="{41B8B1B0-2D6E-4964-84F5-3634A3E11160}" presName="vertSpace2b" presStyleCnt="0"/>
      <dgm:spPr/>
    </dgm:pt>
    <dgm:pt modelId="{ADC91426-56F1-46BE-9B60-05FD4B39E3FA}" type="pres">
      <dgm:prSet presAssocID="{3452E72F-0A19-4E54-B07F-331AD6EE16C1}" presName="horz2" presStyleCnt="0"/>
      <dgm:spPr/>
    </dgm:pt>
    <dgm:pt modelId="{3262DCF4-2BCA-42B3-B350-80D0AFFD1EAB}" type="pres">
      <dgm:prSet presAssocID="{3452E72F-0A19-4E54-B07F-331AD6EE16C1}" presName="horzSpace2" presStyleCnt="0"/>
      <dgm:spPr/>
    </dgm:pt>
    <dgm:pt modelId="{8184E65D-7F5B-4F0D-B668-4D064C7C0175}" type="pres">
      <dgm:prSet presAssocID="{3452E72F-0A19-4E54-B07F-331AD6EE16C1}" presName="tx2" presStyleLbl="revTx" presStyleIdx="7" presStyleCnt="12"/>
      <dgm:spPr/>
    </dgm:pt>
    <dgm:pt modelId="{D91E16D6-4833-46EA-83DE-5037823CC051}" type="pres">
      <dgm:prSet presAssocID="{3452E72F-0A19-4E54-B07F-331AD6EE16C1}" presName="vert2" presStyleCnt="0"/>
      <dgm:spPr/>
    </dgm:pt>
    <dgm:pt modelId="{3AA9D786-6768-4033-81D4-535BED36D966}" type="pres">
      <dgm:prSet presAssocID="{3452E72F-0A19-4E54-B07F-331AD6EE16C1}" presName="thinLine2b" presStyleLbl="callout" presStyleIdx="5" presStyleCnt="9"/>
      <dgm:spPr/>
    </dgm:pt>
    <dgm:pt modelId="{681D57D0-B69E-4729-910E-F0EFDEE0900F}" type="pres">
      <dgm:prSet presAssocID="{3452E72F-0A19-4E54-B07F-331AD6EE16C1}" presName="vertSpace2b" presStyleCnt="0"/>
      <dgm:spPr/>
    </dgm:pt>
    <dgm:pt modelId="{0C756F96-131F-4FDC-B471-23D39F378E01}" type="pres">
      <dgm:prSet presAssocID="{25663D3C-1A2A-47EC-8665-BDBBAA1B6255}" presName="horz2" presStyleCnt="0"/>
      <dgm:spPr/>
    </dgm:pt>
    <dgm:pt modelId="{F00CDF35-C855-45BA-A301-88533E4E42AC}" type="pres">
      <dgm:prSet presAssocID="{25663D3C-1A2A-47EC-8665-BDBBAA1B6255}" presName="horzSpace2" presStyleCnt="0"/>
      <dgm:spPr/>
    </dgm:pt>
    <dgm:pt modelId="{AA7875FE-46D1-4DFA-A6CD-AC3241F635DD}" type="pres">
      <dgm:prSet presAssocID="{25663D3C-1A2A-47EC-8665-BDBBAA1B6255}" presName="tx2" presStyleLbl="revTx" presStyleIdx="8" presStyleCnt="12"/>
      <dgm:spPr/>
    </dgm:pt>
    <dgm:pt modelId="{665BCA15-D5DC-4F3A-88B0-58DBDD4D19AF}" type="pres">
      <dgm:prSet presAssocID="{25663D3C-1A2A-47EC-8665-BDBBAA1B6255}" presName="vert2" presStyleCnt="0"/>
      <dgm:spPr/>
    </dgm:pt>
    <dgm:pt modelId="{DFAC6EAB-D6CB-410D-B2E0-6D1E924EAA10}" type="pres">
      <dgm:prSet presAssocID="{25663D3C-1A2A-47EC-8665-BDBBAA1B6255}" presName="thinLine2b" presStyleLbl="callout" presStyleIdx="6" presStyleCnt="9"/>
      <dgm:spPr/>
    </dgm:pt>
    <dgm:pt modelId="{1DCA5BC9-CEF0-485E-95BE-4D9A7CD0B768}" type="pres">
      <dgm:prSet presAssocID="{25663D3C-1A2A-47EC-8665-BDBBAA1B6255}" presName="vertSpace2b" presStyleCnt="0"/>
      <dgm:spPr/>
    </dgm:pt>
    <dgm:pt modelId="{A09B83F8-81D2-4384-AE6E-256C091829EC}" type="pres">
      <dgm:prSet presAssocID="{73CE183F-22FF-4438-AA21-3382407545A6}" presName="horz2" presStyleCnt="0"/>
      <dgm:spPr/>
    </dgm:pt>
    <dgm:pt modelId="{1C889003-7F96-462B-85FB-DACACA86EC21}" type="pres">
      <dgm:prSet presAssocID="{73CE183F-22FF-4438-AA21-3382407545A6}" presName="horzSpace2" presStyleCnt="0"/>
      <dgm:spPr/>
    </dgm:pt>
    <dgm:pt modelId="{D01F1595-A09E-46CE-ACCD-E79FB6467F78}" type="pres">
      <dgm:prSet presAssocID="{73CE183F-22FF-4438-AA21-3382407545A6}" presName="tx2" presStyleLbl="revTx" presStyleIdx="9" presStyleCnt="12"/>
      <dgm:spPr/>
    </dgm:pt>
    <dgm:pt modelId="{6508877F-5D5A-4F47-9F31-CFA2265361F0}" type="pres">
      <dgm:prSet presAssocID="{73CE183F-22FF-4438-AA21-3382407545A6}" presName="vert2" presStyleCnt="0"/>
      <dgm:spPr/>
    </dgm:pt>
    <dgm:pt modelId="{88579F99-C74F-4A38-B85C-A098D355076F}" type="pres">
      <dgm:prSet presAssocID="{73CE183F-22FF-4438-AA21-3382407545A6}" presName="thinLine2b" presStyleLbl="callout" presStyleIdx="7" presStyleCnt="9"/>
      <dgm:spPr/>
    </dgm:pt>
    <dgm:pt modelId="{4D1F1820-51C5-46A9-B2F4-CC5E0A3AFA7A}" type="pres">
      <dgm:prSet presAssocID="{73CE183F-22FF-4438-AA21-3382407545A6}" presName="vertSpace2b" presStyleCnt="0"/>
      <dgm:spPr/>
    </dgm:pt>
    <dgm:pt modelId="{EC8DFCFF-F2C7-40A2-BFA9-3EAE3609B18D}" type="pres">
      <dgm:prSet presAssocID="{D51617BE-34AE-451F-B275-9A88F3B9F9EA}" presName="thickLine" presStyleLbl="alignNode1" presStyleIdx="2" presStyleCnt="3"/>
      <dgm:spPr/>
    </dgm:pt>
    <dgm:pt modelId="{3DB84C96-C484-47B8-BE65-F468BBC6DFBE}" type="pres">
      <dgm:prSet presAssocID="{D51617BE-34AE-451F-B275-9A88F3B9F9EA}" presName="horz1" presStyleCnt="0"/>
      <dgm:spPr/>
    </dgm:pt>
    <dgm:pt modelId="{EF3A157C-6529-4E1B-BDD9-5B29D0E5542E}" type="pres">
      <dgm:prSet presAssocID="{D51617BE-34AE-451F-B275-9A88F3B9F9EA}" presName="tx1" presStyleLbl="revTx" presStyleIdx="10" presStyleCnt="12"/>
      <dgm:spPr/>
    </dgm:pt>
    <dgm:pt modelId="{54AF39B0-787B-4C98-8382-F9142EA18C21}" type="pres">
      <dgm:prSet presAssocID="{D51617BE-34AE-451F-B275-9A88F3B9F9EA}" presName="vert1" presStyleCnt="0"/>
      <dgm:spPr/>
    </dgm:pt>
    <dgm:pt modelId="{2DD778E8-66B6-4C0B-9CA4-A65C9875D631}" type="pres">
      <dgm:prSet presAssocID="{64EEDAFF-D1B3-42D2-9373-1BCFD0D96EA2}" presName="vertSpace2a" presStyleCnt="0"/>
      <dgm:spPr/>
    </dgm:pt>
    <dgm:pt modelId="{C1D43043-8D77-4C10-A152-AA5CBBEA5091}" type="pres">
      <dgm:prSet presAssocID="{64EEDAFF-D1B3-42D2-9373-1BCFD0D96EA2}" presName="horz2" presStyleCnt="0"/>
      <dgm:spPr/>
    </dgm:pt>
    <dgm:pt modelId="{BC54BB25-0805-4F69-8F3D-6A821E061A1F}" type="pres">
      <dgm:prSet presAssocID="{64EEDAFF-D1B3-42D2-9373-1BCFD0D96EA2}" presName="horzSpace2" presStyleCnt="0"/>
      <dgm:spPr/>
    </dgm:pt>
    <dgm:pt modelId="{BE92B5A8-7ADF-4BAF-AEB0-D1295B199F22}" type="pres">
      <dgm:prSet presAssocID="{64EEDAFF-D1B3-42D2-9373-1BCFD0D96EA2}" presName="tx2" presStyleLbl="revTx" presStyleIdx="11" presStyleCnt="12"/>
      <dgm:spPr/>
    </dgm:pt>
    <dgm:pt modelId="{88897CCC-06B3-4A09-9DC0-90AABEE2D72C}" type="pres">
      <dgm:prSet presAssocID="{64EEDAFF-D1B3-42D2-9373-1BCFD0D96EA2}" presName="vert2" presStyleCnt="0"/>
      <dgm:spPr/>
    </dgm:pt>
    <dgm:pt modelId="{516D840A-6E8B-43DD-8FDE-D959B1E506D1}" type="pres">
      <dgm:prSet presAssocID="{64EEDAFF-D1B3-42D2-9373-1BCFD0D96EA2}" presName="thinLine2b" presStyleLbl="callout" presStyleIdx="8" presStyleCnt="9"/>
      <dgm:spPr/>
    </dgm:pt>
    <dgm:pt modelId="{D60B759E-D5F2-4C55-8CB8-D6CAC65084C6}" type="pres">
      <dgm:prSet presAssocID="{64EEDAFF-D1B3-42D2-9373-1BCFD0D96EA2}" presName="vertSpace2b" presStyleCnt="0"/>
      <dgm:spPr/>
    </dgm:pt>
  </dgm:ptLst>
  <dgm:cxnLst>
    <dgm:cxn modelId="{53230F15-A126-4160-A2F4-8E0DF90C4BE8}" type="presOf" srcId="{7A099296-9C85-4E1F-8E31-018831FAAFFB}" destId="{8E81AEA4-7FDB-4C69-B50A-C740C221139A}" srcOrd="0" destOrd="0" presId="urn:microsoft.com/office/officeart/2008/layout/LinedList"/>
    <dgm:cxn modelId="{264F391A-E6B6-4F60-845E-AA5851990B92}" type="presOf" srcId="{25663D3C-1A2A-47EC-8665-BDBBAA1B6255}" destId="{AA7875FE-46D1-4DFA-A6CD-AC3241F635DD}" srcOrd="0" destOrd="0" presId="urn:microsoft.com/office/officeart/2008/layout/LinedList"/>
    <dgm:cxn modelId="{E0CC1F28-795D-4BD4-8D5D-AB9CE6284902}" type="presOf" srcId="{41B8B1B0-2D6E-4964-84F5-3634A3E11160}" destId="{6324D7F1-7303-4924-9985-096E5B70A95D}" srcOrd="0" destOrd="0" presId="urn:microsoft.com/office/officeart/2008/layout/LinedList"/>
    <dgm:cxn modelId="{62A0D32A-6824-457F-B610-A0A40C565086}" srcId="{D51617BE-34AE-451F-B275-9A88F3B9F9EA}" destId="{64EEDAFF-D1B3-42D2-9373-1BCFD0D96EA2}" srcOrd="0" destOrd="0" parTransId="{564AB730-D1C9-456D-9202-6344D96B0BC3}" sibTransId="{CDDA22BC-7F07-492E-B07B-E4AAB926692E}"/>
    <dgm:cxn modelId="{351F362D-670C-4142-A822-E699EC6DB5F2}" srcId="{DBF65878-DB24-4B26-AE45-ABC9255F2BAB}" destId="{3452E72F-0A19-4E54-B07F-331AD6EE16C1}" srcOrd="1" destOrd="0" parTransId="{AB5F54C0-072B-4A8F-9603-E165EB33215D}" sibTransId="{AEA51C22-14B8-4FCF-BC83-2BDD8AE0FA30}"/>
    <dgm:cxn modelId="{6FD0D42E-15C6-476F-8FD0-5633F74BA2CB}" srcId="{DBF65878-DB24-4B26-AE45-ABC9255F2BAB}" destId="{73CE183F-22FF-4438-AA21-3382407545A6}" srcOrd="3" destOrd="0" parTransId="{BC987B57-F29D-4810-AC34-9D233877B2F7}" sibTransId="{10DA8C47-A178-439D-BF50-F20740700561}"/>
    <dgm:cxn modelId="{87C7545E-EB68-4B88-93BA-9A95D258077B}" srcId="{C88DAED9-06D3-4C41-9ACD-A33A9DB9DB05}" destId="{56F826F6-0E26-481F-8029-CF2D9A44CB90}" srcOrd="3" destOrd="0" parTransId="{5EF938F7-A9B9-4D7F-AE70-C04F7F3A2DDD}" sibTransId="{2011059C-FD53-443B-A7D2-29053D939228}"/>
    <dgm:cxn modelId="{6547A042-354A-4A3C-928D-AFEF43666227}" srcId="{C88DAED9-06D3-4C41-9ACD-A33A9DB9DB05}" destId="{79FF474E-B85D-498C-8087-7DD90CC251AA}" srcOrd="0" destOrd="0" parTransId="{AE6EC414-5610-4338-BE57-9CBF4D9BBECE}" sibTransId="{C49D54A2-EB48-426A-8F72-08E2309CF136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F0F0536A-69BD-47CA-AA08-94CC9241FC27}" srcId="{C88DAED9-06D3-4C41-9ACD-A33A9DB9DB05}" destId="{9CB2D01F-8BB7-40BB-BC11-46D62D6E3C28}" srcOrd="2" destOrd="0" parTransId="{1D390F76-F474-49C8-B4DC-1C135A411986}" sibTransId="{428FC68A-8ED0-4C8B-B9FF-8C996A420228}"/>
    <dgm:cxn modelId="{CC36824A-574B-4F0A-A4B6-2F3173E01698}" type="presOf" srcId="{9CB2D01F-8BB7-40BB-BC11-46D62D6E3C28}" destId="{E4D0FEDD-866A-42EE-890B-4B097A707CD5}" srcOrd="0" destOrd="0" presId="urn:microsoft.com/office/officeart/2008/layout/LinedList"/>
    <dgm:cxn modelId="{40EF266B-9DE3-40E1-B209-A8C0C9DA6DDC}" type="presOf" srcId="{D51617BE-34AE-451F-B275-9A88F3B9F9EA}" destId="{EF3A157C-6529-4E1B-BDD9-5B29D0E5542E}" srcOrd="0" destOrd="0" presId="urn:microsoft.com/office/officeart/2008/layout/LinedList"/>
    <dgm:cxn modelId="{C4963C4E-FB08-4ECA-BD02-4B121D130F05}" type="presOf" srcId="{3452E72F-0A19-4E54-B07F-331AD6EE16C1}" destId="{8184E65D-7F5B-4F0D-B668-4D064C7C0175}" srcOrd="0" destOrd="0" presId="urn:microsoft.com/office/officeart/2008/layout/LinedList"/>
    <dgm:cxn modelId="{AA06C94E-7D2C-4CDA-989B-EFD75772494C}" type="presOf" srcId="{56F826F6-0E26-481F-8029-CF2D9A44CB90}" destId="{9208C658-099C-47CE-91DC-59EAE2AE8637}" srcOrd="0" destOrd="0" presId="urn:microsoft.com/office/officeart/2008/layout/LinedList"/>
    <dgm:cxn modelId="{D0DB7372-29EA-486C-89A9-2D949138A45C}" type="presOf" srcId="{79FF474E-B85D-498C-8087-7DD90CC251AA}" destId="{9E9ACD9B-B568-4BDB-9B75-9DEE36FDBFC3}" srcOrd="0" destOrd="0" presId="urn:microsoft.com/office/officeart/2008/layout/LinedList"/>
    <dgm:cxn modelId="{438A6256-2A0E-4906-9453-3E091C224B29}" type="presOf" srcId="{64EEDAFF-D1B3-42D2-9373-1BCFD0D96EA2}" destId="{BE92B5A8-7ADF-4BAF-AEB0-D1295B199F22}" srcOrd="0" destOrd="0" presId="urn:microsoft.com/office/officeart/2008/layout/LinedList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34C32678-8703-4C5D-A57E-CC458299768C}" srcId="{DBF65878-DB24-4B26-AE45-ABC9255F2BAB}" destId="{25663D3C-1A2A-47EC-8665-BDBBAA1B6255}" srcOrd="2" destOrd="0" parTransId="{69977D48-AB70-4D66-B9A4-EFC1355A89AC}" sibTransId="{3B01F44A-080E-42EB-8316-B06FBF58C084}"/>
    <dgm:cxn modelId="{F984E581-B0C1-4873-9548-A58DD017953C}" srcId="{56FC0B3A-E777-4F5E-A040-30B9DDEEDCF4}" destId="{DBF65878-DB24-4B26-AE45-ABC9255F2BAB}" srcOrd="1" destOrd="0" parTransId="{BD803B94-CD14-4D1A-8BF4-E448B4589A7E}" sibTransId="{237CD591-202B-4164-BF32-DD119A57745A}"/>
    <dgm:cxn modelId="{5BBE99A0-7F22-4A10-A226-6D1A9C4F352F}" srcId="{56FC0B3A-E777-4F5E-A040-30B9DDEEDCF4}" destId="{D51617BE-34AE-451F-B275-9A88F3B9F9EA}" srcOrd="2" destOrd="0" parTransId="{C552A094-95BB-4263-8DEE-4724A7B7B85D}" sibTransId="{0850D0E4-E8EA-4E60-8E35-A18BFD473F5B}"/>
    <dgm:cxn modelId="{824560B6-3892-4027-8AF9-2C86DDE98B86}" type="presOf" srcId="{73CE183F-22FF-4438-AA21-3382407545A6}" destId="{D01F1595-A09E-46CE-ACCD-E79FB6467F78}" srcOrd="0" destOrd="0" presId="urn:microsoft.com/office/officeart/2008/layout/LinedList"/>
    <dgm:cxn modelId="{65712AC7-294A-45A9-A1EC-F0673BFE9BAB}" type="presOf" srcId="{DBF65878-DB24-4B26-AE45-ABC9255F2BAB}" destId="{1FB1C71C-DEEB-4E0F-BF73-3D71A86EF130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97F957DC-E2F2-4762-99F7-9EB6B259BD9B}" srcId="{DBF65878-DB24-4B26-AE45-ABC9255F2BAB}" destId="{41B8B1B0-2D6E-4964-84F5-3634A3E11160}" srcOrd="0" destOrd="0" parTransId="{947C2196-EF12-454B-974D-705462399506}" sibTransId="{B70860CD-3B1E-446A-8999-F3EF5A988D18}"/>
    <dgm:cxn modelId="{EB188AFE-D617-4540-977E-2B11BAD298AB}" srcId="{C88DAED9-06D3-4C41-9ACD-A33A9DB9DB05}" destId="{7A099296-9C85-4E1F-8E31-018831FAAFFB}" srcOrd="1" destOrd="0" parTransId="{46E40F6E-6813-4704-B8D4-F972C661FC0B}" sibTransId="{B84FCF4B-57F0-43EC-85A7-53BB4787F354}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76ABF08B-AE09-4419-ACE7-025580A7D612}" type="presParOf" srcId="{9CC99002-8D9F-443F-A58C-299D18C75338}" destId="{026C9647-7A29-4A39-9238-1677E1A33CE1}" srcOrd="0" destOrd="0" presId="urn:microsoft.com/office/officeart/2008/layout/LinedList"/>
    <dgm:cxn modelId="{902C786A-B7D1-47FA-81E6-54E013FCA9C7}" type="presParOf" srcId="{9CC99002-8D9F-443F-A58C-299D18C75338}" destId="{7B0A8586-5801-4B14-A831-67B09E6CB79F}" srcOrd="1" destOrd="0" presId="urn:microsoft.com/office/officeart/2008/layout/LinedList"/>
    <dgm:cxn modelId="{BD917B88-9702-45F3-A065-5311F546A842}" type="presParOf" srcId="{7B0A8586-5801-4B14-A831-67B09E6CB79F}" destId="{9E7C1131-DE2F-47A8-8AF7-919CF2020870}" srcOrd="0" destOrd="0" presId="urn:microsoft.com/office/officeart/2008/layout/LinedList"/>
    <dgm:cxn modelId="{CA924EB9-871D-479C-ADFF-23752273D310}" type="presParOf" srcId="{7B0A8586-5801-4B14-A831-67B09E6CB79F}" destId="{9E9ACD9B-B568-4BDB-9B75-9DEE36FDBFC3}" srcOrd="1" destOrd="0" presId="urn:microsoft.com/office/officeart/2008/layout/LinedList"/>
    <dgm:cxn modelId="{7E91C805-C61E-4D09-91C5-38EB9D23B755}" type="presParOf" srcId="{7B0A8586-5801-4B14-A831-67B09E6CB79F}" destId="{865D2CCF-F90A-453E-88AF-369A6476DCBA}" srcOrd="2" destOrd="0" presId="urn:microsoft.com/office/officeart/2008/layout/LinedList"/>
    <dgm:cxn modelId="{847993DF-271E-455E-B4CB-3BE2AC7A3718}" type="presParOf" srcId="{9CC99002-8D9F-443F-A58C-299D18C75338}" destId="{428E3B98-D1D7-4E06-9500-2C7D73CC320C}" srcOrd="2" destOrd="0" presId="urn:microsoft.com/office/officeart/2008/layout/LinedList"/>
    <dgm:cxn modelId="{761B51DB-181E-455F-B069-B2938A5516E9}" type="presParOf" srcId="{9CC99002-8D9F-443F-A58C-299D18C75338}" destId="{949998EA-625D-4F31-9DCD-C846A7101D51}" srcOrd="3" destOrd="0" presId="urn:microsoft.com/office/officeart/2008/layout/LinedList"/>
    <dgm:cxn modelId="{ED5388BF-1444-43CD-B9C0-AA366637684D}" type="presParOf" srcId="{9CC99002-8D9F-443F-A58C-299D18C75338}" destId="{CBD510E2-DE98-490E-BD04-1D6556C0EBE6}" srcOrd="4" destOrd="0" presId="urn:microsoft.com/office/officeart/2008/layout/LinedList"/>
    <dgm:cxn modelId="{D7344300-3FE4-464C-BB07-F4D5731F7A64}" type="presParOf" srcId="{CBD510E2-DE98-490E-BD04-1D6556C0EBE6}" destId="{CB764B80-DADF-4EFF-9D11-862DF350DF70}" srcOrd="0" destOrd="0" presId="urn:microsoft.com/office/officeart/2008/layout/LinedList"/>
    <dgm:cxn modelId="{57D89F5C-EE44-4963-AEDA-9C79A7604732}" type="presParOf" srcId="{CBD510E2-DE98-490E-BD04-1D6556C0EBE6}" destId="{8E81AEA4-7FDB-4C69-B50A-C740C221139A}" srcOrd="1" destOrd="0" presId="urn:microsoft.com/office/officeart/2008/layout/LinedList"/>
    <dgm:cxn modelId="{5A939439-0C58-4377-9B1C-2D8A9065A48B}" type="presParOf" srcId="{CBD510E2-DE98-490E-BD04-1D6556C0EBE6}" destId="{23D4C245-D3AE-47C7-A64D-11950B79D8F3}" srcOrd="2" destOrd="0" presId="urn:microsoft.com/office/officeart/2008/layout/LinedList"/>
    <dgm:cxn modelId="{3E5FB618-3CA4-4368-94CA-E198D0C4AA2C}" type="presParOf" srcId="{9CC99002-8D9F-443F-A58C-299D18C75338}" destId="{F67A1C4A-3068-406E-9462-1314F267475C}" srcOrd="5" destOrd="0" presId="urn:microsoft.com/office/officeart/2008/layout/LinedList"/>
    <dgm:cxn modelId="{782C6E14-02BC-4456-9ABE-B713EF4BF34C}" type="presParOf" srcId="{9CC99002-8D9F-443F-A58C-299D18C75338}" destId="{410E39DB-896D-4BB5-9C22-6EC6593BD6D0}" srcOrd="6" destOrd="0" presId="urn:microsoft.com/office/officeart/2008/layout/LinedList"/>
    <dgm:cxn modelId="{D3961CBA-6B37-4631-8DCF-A40D7AE668E5}" type="presParOf" srcId="{9CC99002-8D9F-443F-A58C-299D18C75338}" destId="{80EBEAA5-C76C-46AB-A2A4-59D73878C213}" srcOrd="7" destOrd="0" presId="urn:microsoft.com/office/officeart/2008/layout/LinedList"/>
    <dgm:cxn modelId="{62B2999C-F8EB-4728-9016-9A050076A8D0}" type="presParOf" srcId="{80EBEAA5-C76C-46AB-A2A4-59D73878C213}" destId="{F63FD257-B714-458D-A7DB-31B98BFB2E33}" srcOrd="0" destOrd="0" presId="urn:microsoft.com/office/officeart/2008/layout/LinedList"/>
    <dgm:cxn modelId="{64293EF3-EE12-480A-BA76-B53F48E64F11}" type="presParOf" srcId="{80EBEAA5-C76C-46AB-A2A4-59D73878C213}" destId="{E4D0FEDD-866A-42EE-890B-4B097A707CD5}" srcOrd="1" destOrd="0" presId="urn:microsoft.com/office/officeart/2008/layout/LinedList"/>
    <dgm:cxn modelId="{743EBDB3-9182-4356-BF6C-35C714ECF2C7}" type="presParOf" srcId="{80EBEAA5-C76C-46AB-A2A4-59D73878C213}" destId="{C50D77C6-30D9-4761-B485-614FB573668D}" srcOrd="2" destOrd="0" presId="urn:microsoft.com/office/officeart/2008/layout/LinedList"/>
    <dgm:cxn modelId="{6E6FAE8E-1D79-4E38-9B29-0157A18B5AAB}" type="presParOf" srcId="{9CC99002-8D9F-443F-A58C-299D18C75338}" destId="{CD595378-7287-48DF-83A2-19413B5F09DD}" srcOrd="8" destOrd="0" presId="urn:microsoft.com/office/officeart/2008/layout/LinedList"/>
    <dgm:cxn modelId="{0209D3EF-BA57-4C42-BCCE-4FF56EDF1A7D}" type="presParOf" srcId="{9CC99002-8D9F-443F-A58C-299D18C75338}" destId="{CCC5C181-3FD4-4637-A70E-529DB13EB31B}" srcOrd="9" destOrd="0" presId="urn:microsoft.com/office/officeart/2008/layout/LinedList"/>
    <dgm:cxn modelId="{4B217DF1-F927-434E-9C72-308C46CF127E}" type="presParOf" srcId="{9CC99002-8D9F-443F-A58C-299D18C75338}" destId="{54AA9877-4AD3-47D3-9F79-7CF02F24BBD4}" srcOrd="10" destOrd="0" presId="urn:microsoft.com/office/officeart/2008/layout/LinedList"/>
    <dgm:cxn modelId="{F8A9B2E9-DE19-4FEC-BDD8-82D407818101}" type="presParOf" srcId="{54AA9877-4AD3-47D3-9F79-7CF02F24BBD4}" destId="{F864E3D6-A447-4F0E-BB4A-18D38A925965}" srcOrd="0" destOrd="0" presId="urn:microsoft.com/office/officeart/2008/layout/LinedList"/>
    <dgm:cxn modelId="{19A30ADA-00CD-46F8-8D51-0D2685831112}" type="presParOf" srcId="{54AA9877-4AD3-47D3-9F79-7CF02F24BBD4}" destId="{9208C658-099C-47CE-91DC-59EAE2AE8637}" srcOrd="1" destOrd="0" presId="urn:microsoft.com/office/officeart/2008/layout/LinedList"/>
    <dgm:cxn modelId="{87EE1D9F-EF0B-4D74-AED1-AC49363DBF36}" type="presParOf" srcId="{54AA9877-4AD3-47D3-9F79-7CF02F24BBD4}" destId="{F5570F02-6A9D-4047-80A6-3A42F7B72D85}" srcOrd="2" destOrd="0" presId="urn:microsoft.com/office/officeart/2008/layout/LinedList"/>
    <dgm:cxn modelId="{AC346BF0-C86D-4923-80ED-A439D1CEF50F}" type="presParOf" srcId="{9CC99002-8D9F-443F-A58C-299D18C75338}" destId="{A93124D1-40BB-49EE-9714-7806AA1E62F7}" srcOrd="11" destOrd="0" presId="urn:microsoft.com/office/officeart/2008/layout/LinedList"/>
    <dgm:cxn modelId="{FF53450B-D53A-44A2-9147-50E8341D5BD6}" type="presParOf" srcId="{9CC99002-8D9F-443F-A58C-299D18C75338}" destId="{15D9487E-51B0-4532-AB31-A0529A5F6999}" srcOrd="12" destOrd="0" presId="urn:microsoft.com/office/officeart/2008/layout/LinedList"/>
    <dgm:cxn modelId="{5DFC513E-8A71-4EF0-91FE-5885E96ACAA7}" type="presParOf" srcId="{4FB9E643-D5DB-49C2-BAAA-FE93EFAFBE8D}" destId="{3952B24A-5EA1-42AD-A1A9-8A926232E228}" srcOrd="2" destOrd="0" presId="urn:microsoft.com/office/officeart/2008/layout/LinedList"/>
    <dgm:cxn modelId="{17B963BC-A8C0-40C7-AA1C-A04749D5C5E1}" type="presParOf" srcId="{4FB9E643-D5DB-49C2-BAAA-FE93EFAFBE8D}" destId="{9284B32B-DB5B-4994-BF36-F5444D05CA76}" srcOrd="3" destOrd="0" presId="urn:microsoft.com/office/officeart/2008/layout/LinedList"/>
    <dgm:cxn modelId="{A2C78D3F-5303-4771-BBB3-F691B93FE219}" type="presParOf" srcId="{9284B32B-DB5B-4994-BF36-F5444D05CA76}" destId="{1FB1C71C-DEEB-4E0F-BF73-3D71A86EF130}" srcOrd="0" destOrd="0" presId="urn:microsoft.com/office/officeart/2008/layout/LinedList"/>
    <dgm:cxn modelId="{80601C91-9DBA-4407-903F-EB71449DF627}" type="presParOf" srcId="{9284B32B-DB5B-4994-BF36-F5444D05CA76}" destId="{47DA17DC-1745-4E4D-A414-CBAFA7FD3343}" srcOrd="1" destOrd="0" presId="urn:microsoft.com/office/officeart/2008/layout/LinedList"/>
    <dgm:cxn modelId="{FAC18FCB-565C-43C2-BDD6-E313E667A0BE}" type="presParOf" srcId="{47DA17DC-1745-4E4D-A414-CBAFA7FD3343}" destId="{7463A342-1A8F-444C-BCB4-E0CEFAABC460}" srcOrd="0" destOrd="0" presId="urn:microsoft.com/office/officeart/2008/layout/LinedList"/>
    <dgm:cxn modelId="{CB1121B2-968E-400E-89FA-98FCC812A6D5}" type="presParOf" srcId="{47DA17DC-1745-4E4D-A414-CBAFA7FD3343}" destId="{479066D5-013B-4C2B-BAA4-50F4FBBDC1D6}" srcOrd="1" destOrd="0" presId="urn:microsoft.com/office/officeart/2008/layout/LinedList"/>
    <dgm:cxn modelId="{920DB4C4-7D3B-4E46-BFE3-D6D41F30B750}" type="presParOf" srcId="{479066D5-013B-4C2B-BAA4-50F4FBBDC1D6}" destId="{B64249AE-106E-46A0-BB3A-4377A5FF4CFC}" srcOrd="0" destOrd="0" presId="urn:microsoft.com/office/officeart/2008/layout/LinedList"/>
    <dgm:cxn modelId="{A4CC19FB-763F-4CD6-BD8C-3BC9D5D296C8}" type="presParOf" srcId="{479066D5-013B-4C2B-BAA4-50F4FBBDC1D6}" destId="{6324D7F1-7303-4924-9985-096E5B70A95D}" srcOrd="1" destOrd="0" presId="urn:microsoft.com/office/officeart/2008/layout/LinedList"/>
    <dgm:cxn modelId="{CF32114D-3023-4AD7-B139-80FAFC83C176}" type="presParOf" srcId="{479066D5-013B-4C2B-BAA4-50F4FBBDC1D6}" destId="{5424B77F-DDCE-41CC-8212-C8287156CB2B}" srcOrd="2" destOrd="0" presId="urn:microsoft.com/office/officeart/2008/layout/LinedList"/>
    <dgm:cxn modelId="{F7FD2B9F-E827-4EB6-82CD-EA3135919E1E}" type="presParOf" srcId="{47DA17DC-1745-4E4D-A414-CBAFA7FD3343}" destId="{585B68F4-3855-4C09-A1D0-FA0DDB2F7330}" srcOrd="2" destOrd="0" presId="urn:microsoft.com/office/officeart/2008/layout/LinedList"/>
    <dgm:cxn modelId="{9C1863DD-557F-4DC0-9756-D72415B0C225}" type="presParOf" srcId="{47DA17DC-1745-4E4D-A414-CBAFA7FD3343}" destId="{FBD9474B-9E0E-4370-A88C-4C2D69C3CDC7}" srcOrd="3" destOrd="0" presId="urn:microsoft.com/office/officeart/2008/layout/LinedList"/>
    <dgm:cxn modelId="{69F87287-91AE-4AE4-8CEB-F014B73E1198}" type="presParOf" srcId="{47DA17DC-1745-4E4D-A414-CBAFA7FD3343}" destId="{ADC91426-56F1-46BE-9B60-05FD4B39E3FA}" srcOrd="4" destOrd="0" presId="urn:microsoft.com/office/officeart/2008/layout/LinedList"/>
    <dgm:cxn modelId="{2CB9D1E6-706A-409A-9269-E3F8F882E1DF}" type="presParOf" srcId="{ADC91426-56F1-46BE-9B60-05FD4B39E3FA}" destId="{3262DCF4-2BCA-42B3-B350-80D0AFFD1EAB}" srcOrd="0" destOrd="0" presId="urn:microsoft.com/office/officeart/2008/layout/LinedList"/>
    <dgm:cxn modelId="{4F193978-C8D5-4371-94A2-00EBDB90075B}" type="presParOf" srcId="{ADC91426-56F1-46BE-9B60-05FD4B39E3FA}" destId="{8184E65D-7F5B-4F0D-B668-4D064C7C0175}" srcOrd="1" destOrd="0" presId="urn:microsoft.com/office/officeart/2008/layout/LinedList"/>
    <dgm:cxn modelId="{2B50F18F-A623-4EFB-9E22-3E1BC122CB2C}" type="presParOf" srcId="{ADC91426-56F1-46BE-9B60-05FD4B39E3FA}" destId="{D91E16D6-4833-46EA-83DE-5037823CC051}" srcOrd="2" destOrd="0" presId="urn:microsoft.com/office/officeart/2008/layout/LinedList"/>
    <dgm:cxn modelId="{239DBA87-891E-4F96-8004-CA2D56032B3D}" type="presParOf" srcId="{47DA17DC-1745-4E4D-A414-CBAFA7FD3343}" destId="{3AA9D786-6768-4033-81D4-535BED36D966}" srcOrd="5" destOrd="0" presId="urn:microsoft.com/office/officeart/2008/layout/LinedList"/>
    <dgm:cxn modelId="{648F1007-1ACF-4CC2-B1EE-EC4BD5CC3403}" type="presParOf" srcId="{47DA17DC-1745-4E4D-A414-CBAFA7FD3343}" destId="{681D57D0-B69E-4729-910E-F0EFDEE0900F}" srcOrd="6" destOrd="0" presId="urn:microsoft.com/office/officeart/2008/layout/LinedList"/>
    <dgm:cxn modelId="{75E017D5-C219-49B2-9504-59830505DF29}" type="presParOf" srcId="{47DA17DC-1745-4E4D-A414-CBAFA7FD3343}" destId="{0C756F96-131F-4FDC-B471-23D39F378E01}" srcOrd="7" destOrd="0" presId="urn:microsoft.com/office/officeart/2008/layout/LinedList"/>
    <dgm:cxn modelId="{3254D037-4895-4DF0-9891-E0D5F2378F31}" type="presParOf" srcId="{0C756F96-131F-4FDC-B471-23D39F378E01}" destId="{F00CDF35-C855-45BA-A301-88533E4E42AC}" srcOrd="0" destOrd="0" presId="urn:microsoft.com/office/officeart/2008/layout/LinedList"/>
    <dgm:cxn modelId="{06B1FFEB-8924-4D98-8A31-04180890FAE5}" type="presParOf" srcId="{0C756F96-131F-4FDC-B471-23D39F378E01}" destId="{AA7875FE-46D1-4DFA-A6CD-AC3241F635DD}" srcOrd="1" destOrd="0" presId="urn:microsoft.com/office/officeart/2008/layout/LinedList"/>
    <dgm:cxn modelId="{AE273276-B895-486E-9994-86EC883249AD}" type="presParOf" srcId="{0C756F96-131F-4FDC-B471-23D39F378E01}" destId="{665BCA15-D5DC-4F3A-88B0-58DBDD4D19AF}" srcOrd="2" destOrd="0" presId="urn:microsoft.com/office/officeart/2008/layout/LinedList"/>
    <dgm:cxn modelId="{FB5901E0-8D76-421F-B682-F1192822F29A}" type="presParOf" srcId="{47DA17DC-1745-4E4D-A414-CBAFA7FD3343}" destId="{DFAC6EAB-D6CB-410D-B2E0-6D1E924EAA10}" srcOrd="8" destOrd="0" presId="urn:microsoft.com/office/officeart/2008/layout/LinedList"/>
    <dgm:cxn modelId="{2B09D4A8-72A5-421B-8D34-F86D3A423FB0}" type="presParOf" srcId="{47DA17DC-1745-4E4D-A414-CBAFA7FD3343}" destId="{1DCA5BC9-CEF0-485E-95BE-4D9A7CD0B768}" srcOrd="9" destOrd="0" presId="urn:microsoft.com/office/officeart/2008/layout/LinedList"/>
    <dgm:cxn modelId="{C883CCA0-3078-4F41-870A-96D1A8AD02FB}" type="presParOf" srcId="{47DA17DC-1745-4E4D-A414-CBAFA7FD3343}" destId="{A09B83F8-81D2-4384-AE6E-256C091829EC}" srcOrd="10" destOrd="0" presId="urn:microsoft.com/office/officeart/2008/layout/LinedList"/>
    <dgm:cxn modelId="{B33E715D-C3D1-444C-9A32-151320F096B5}" type="presParOf" srcId="{A09B83F8-81D2-4384-AE6E-256C091829EC}" destId="{1C889003-7F96-462B-85FB-DACACA86EC21}" srcOrd="0" destOrd="0" presId="urn:microsoft.com/office/officeart/2008/layout/LinedList"/>
    <dgm:cxn modelId="{ECFD2526-239B-449B-B8B7-D6D866ECFD1C}" type="presParOf" srcId="{A09B83F8-81D2-4384-AE6E-256C091829EC}" destId="{D01F1595-A09E-46CE-ACCD-E79FB6467F78}" srcOrd="1" destOrd="0" presId="urn:microsoft.com/office/officeart/2008/layout/LinedList"/>
    <dgm:cxn modelId="{5A11C657-2277-489E-BB8D-460EF21892CC}" type="presParOf" srcId="{A09B83F8-81D2-4384-AE6E-256C091829EC}" destId="{6508877F-5D5A-4F47-9F31-CFA2265361F0}" srcOrd="2" destOrd="0" presId="urn:microsoft.com/office/officeart/2008/layout/LinedList"/>
    <dgm:cxn modelId="{CD7DE420-B358-43C9-9FDB-402D4CA7C601}" type="presParOf" srcId="{47DA17DC-1745-4E4D-A414-CBAFA7FD3343}" destId="{88579F99-C74F-4A38-B85C-A098D355076F}" srcOrd="11" destOrd="0" presId="urn:microsoft.com/office/officeart/2008/layout/LinedList"/>
    <dgm:cxn modelId="{B9C95E2B-50E7-48A4-B1E9-B218C246E459}" type="presParOf" srcId="{47DA17DC-1745-4E4D-A414-CBAFA7FD3343}" destId="{4D1F1820-51C5-46A9-B2F4-CC5E0A3AFA7A}" srcOrd="12" destOrd="0" presId="urn:microsoft.com/office/officeart/2008/layout/LinedList"/>
    <dgm:cxn modelId="{7B654C57-0F02-4835-9CC1-BEC5AF78D42C}" type="presParOf" srcId="{4FB9E643-D5DB-49C2-BAAA-FE93EFAFBE8D}" destId="{EC8DFCFF-F2C7-40A2-BFA9-3EAE3609B18D}" srcOrd="4" destOrd="0" presId="urn:microsoft.com/office/officeart/2008/layout/LinedList"/>
    <dgm:cxn modelId="{F335DAA7-B178-4A76-87F1-75F88889DB72}" type="presParOf" srcId="{4FB9E643-D5DB-49C2-BAAA-FE93EFAFBE8D}" destId="{3DB84C96-C484-47B8-BE65-F468BBC6DFBE}" srcOrd="5" destOrd="0" presId="urn:microsoft.com/office/officeart/2008/layout/LinedList"/>
    <dgm:cxn modelId="{29126A26-9BBA-4FC4-9639-8B282F81940E}" type="presParOf" srcId="{3DB84C96-C484-47B8-BE65-F468BBC6DFBE}" destId="{EF3A157C-6529-4E1B-BDD9-5B29D0E5542E}" srcOrd="0" destOrd="0" presId="urn:microsoft.com/office/officeart/2008/layout/LinedList"/>
    <dgm:cxn modelId="{AC0DDA8C-B3C1-418C-A93A-817FF64A4FEB}" type="presParOf" srcId="{3DB84C96-C484-47B8-BE65-F468BBC6DFBE}" destId="{54AF39B0-787B-4C98-8382-F9142EA18C21}" srcOrd="1" destOrd="0" presId="urn:microsoft.com/office/officeart/2008/layout/LinedList"/>
    <dgm:cxn modelId="{A50BA9DC-5709-437A-8722-91B5ADBF4F37}" type="presParOf" srcId="{54AF39B0-787B-4C98-8382-F9142EA18C21}" destId="{2DD778E8-66B6-4C0B-9CA4-A65C9875D631}" srcOrd="0" destOrd="0" presId="urn:microsoft.com/office/officeart/2008/layout/LinedList"/>
    <dgm:cxn modelId="{9FE40B6D-20A4-4379-A3D5-7A72D4CE48E6}" type="presParOf" srcId="{54AF39B0-787B-4C98-8382-F9142EA18C21}" destId="{C1D43043-8D77-4C10-A152-AA5CBBEA5091}" srcOrd="1" destOrd="0" presId="urn:microsoft.com/office/officeart/2008/layout/LinedList"/>
    <dgm:cxn modelId="{F77CACDC-5CD6-457A-84E0-B070117BF7AA}" type="presParOf" srcId="{C1D43043-8D77-4C10-A152-AA5CBBEA5091}" destId="{BC54BB25-0805-4F69-8F3D-6A821E061A1F}" srcOrd="0" destOrd="0" presId="urn:microsoft.com/office/officeart/2008/layout/LinedList"/>
    <dgm:cxn modelId="{B0C4B51B-8451-4B88-9325-0FB0FE7C1195}" type="presParOf" srcId="{C1D43043-8D77-4C10-A152-AA5CBBEA5091}" destId="{BE92B5A8-7ADF-4BAF-AEB0-D1295B199F22}" srcOrd="1" destOrd="0" presId="urn:microsoft.com/office/officeart/2008/layout/LinedList"/>
    <dgm:cxn modelId="{C42CE00E-9303-4DD9-995E-C577BE5B08BE}" type="presParOf" srcId="{C1D43043-8D77-4C10-A152-AA5CBBEA5091}" destId="{88897CCC-06B3-4A09-9DC0-90AABEE2D72C}" srcOrd="2" destOrd="0" presId="urn:microsoft.com/office/officeart/2008/layout/LinedList"/>
    <dgm:cxn modelId="{5A8A41FE-8592-4B2D-BB5E-7A3D81A20CC5}" type="presParOf" srcId="{54AF39B0-787B-4C98-8382-F9142EA18C21}" destId="{516D840A-6E8B-43DD-8FDE-D959B1E506D1}" srcOrd="2" destOrd="0" presId="urn:microsoft.com/office/officeart/2008/layout/LinedList"/>
    <dgm:cxn modelId="{6C48A64B-F0BC-4A1E-B96B-BCFFF24BB516}" type="presParOf" srcId="{54AF39B0-787B-4C98-8382-F9142EA18C21}" destId="{D60B759E-D5F2-4C55-8CB8-D6CAC65084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 anchor="ctr" anchorCtr="0"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naiwna prosta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4DF94-C199-4762-97E7-DB169E28C4B8}">
      <dgm:prSet phldrT="[Tekst]" custT="1"/>
      <dgm:spPr/>
      <dgm:t>
        <a:bodyPr anchor="ctr" anchorCtr="0"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dryfu</a:t>
          </a:r>
        </a:p>
      </dgm:t>
    </dgm:pt>
    <dgm:pt modelId="{34BCB093-81DE-4FB5-9BD9-1CB34723417E}" type="par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66B29-CE70-42D8-90E6-097BD28A7978}" type="sib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E95C0-7EA7-4B83-B4CB-E997845DE538}">
      <dgm:prSet phldrT="[Tekst]" custT="1"/>
      <dgm:spPr/>
      <dgm:t>
        <a:bodyPr anchor="ctr" anchorCtr="0"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Sezonowa metoda naiwna</a:t>
          </a:r>
        </a:p>
      </dgm:t>
    </dgm:pt>
    <dgm:pt modelId="{683ED010-E0A9-42B9-BC11-4C03A6261F15}" type="par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8758-6BA8-4CC8-BED5-21897885D8B9}" type="sib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C0F1129A-3416-443F-9319-54A173B1EBB0}" type="pres">
      <dgm:prSet presAssocID="{62AE95C0-7EA7-4B83-B4CB-E997845DE538}" presName="horz2" presStyleCnt="0"/>
      <dgm:spPr/>
    </dgm:pt>
    <dgm:pt modelId="{631BB7E9-7D68-4108-86B8-30C9860CD5A9}" type="pres">
      <dgm:prSet presAssocID="{62AE95C0-7EA7-4B83-B4CB-E997845DE538}" presName="horzSpace2" presStyleCnt="0"/>
      <dgm:spPr/>
    </dgm:pt>
    <dgm:pt modelId="{C9D2457C-3296-44EC-A919-71A2A27ACE84}" type="pres">
      <dgm:prSet presAssocID="{62AE95C0-7EA7-4B83-B4CB-E997845DE538}" presName="tx2" presStyleLbl="revTx" presStyleIdx="2" presStyleCnt="4"/>
      <dgm:spPr/>
    </dgm:pt>
    <dgm:pt modelId="{DDDCB809-699A-49DB-ADD6-9C22CAC9EF22}" type="pres">
      <dgm:prSet presAssocID="{62AE95C0-7EA7-4B83-B4CB-E997845DE538}" presName="vert2" presStyleCnt="0"/>
      <dgm:spPr/>
    </dgm:pt>
    <dgm:pt modelId="{54E17A4C-992F-4604-9BF5-4D3E674BFAC4}" type="pres">
      <dgm:prSet presAssocID="{62AE95C0-7EA7-4B83-B4CB-E997845DE538}" presName="thinLine2b" presStyleLbl="callout" presStyleIdx="1" presStyleCnt="3"/>
      <dgm:spPr/>
    </dgm:pt>
    <dgm:pt modelId="{4FD2BFD6-B69A-4FB6-A0E6-4791C22F6AE1}" type="pres">
      <dgm:prSet presAssocID="{62AE95C0-7EA7-4B83-B4CB-E997845DE538}" presName="vertSpace2b" presStyleCnt="0"/>
      <dgm:spPr/>
    </dgm:pt>
    <dgm:pt modelId="{C739A095-261E-4485-BD99-91C82DC55012}" type="pres">
      <dgm:prSet presAssocID="{B444DF94-C199-4762-97E7-DB169E28C4B8}" presName="horz2" presStyleCnt="0"/>
      <dgm:spPr/>
    </dgm:pt>
    <dgm:pt modelId="{38BD2508-321E-49D6-9F13-CD6196F1AE40}" type="pres">
      <dgm:prSet presAssocID="{B444DF94-C199-4762-97E7-DB169E28C4B8}" presName="horzSpace2" presStyleCnt="0"/>
      <dgm:spPr/>
    </dgm:pt>
    <dgm:pt modelId="{5AB5C7EB-A0D5-46CE-A2FC-F1E5056F7928}" type="pres">
      <dgm:prSet presAssocID="{B444DF94-C199-4762-97E7-DB169E28C4B8}" presName="tx2" presStyleLbl="revTx" presStyleIdx="3" presStyleCnt="4"/>
      <dgm:spPr/>
    </dgm:pt>
    <dgm:pt modelId="{1580C0D3-35F8-4D4E-93F3-BF46221C069A}" type="pres">
      <dgm:prSet presAssocID="{B444DF94-C199-4762-97E7-DB169E28C4B8}" presName="vert2" presStyleCnt="0"/>
      <dgm:spPr/>
    </dgm:pt>
    <dgm:pt modelId="{3FA619F6-BE32-4672-BF4A-2E5F44193847}" type="pres">
      <dgm:prSet presAssocID="{B444DF94-C199-4762-97E7-DB169E28C4B8}" presName="thinLine2b" presStyleLbl="callout" presStyleIdx="2" presStyleCnt="3"/>
      <dgm:spPr/>
    </dgm:pt>
    <dgm:pt modelId="{33C047E4-2985-4A42-852B-E5D2BBC48348}" type="pres">
      <dgm:prSet presAssocID="{B444DF94-C199-4762-97E7-DB169E28C4B8}" presName="vertSpace2b" presStyleCnt="0"/>
      <dgm:spPr/>
    </dgm:pt>
  </dgm:ptLst>
  <dgm:cxnLst>
    <dgm:cxn modelId="{F1072A30-1500-4724-9961-E74EC5000BD4}" srcId="{C88DAED9-06D3-4C41-9ACD-A33A9DB9DB05}" destId="{B444DF94-C199-4762-97E7-DB169E28C4B8}" srcOrd="2" destOrd="0" parTransId="{34BCB093-81DE-4FB5-9BD9-1CB34723417E}" sibTransId="{BF166B29-CE70-42D8-90E6-097BD28A7978}"/>
    <dgm:cxn modelId="{7309BF45-4BA9-4BBC-9872-00BC77ACC165}" type="presOf" srcId="{62AE95C0-7EA7-4B83-B4CB-E997845DE538}" destId="{C9D2457C-3296-44EC-A919-71A2A27ACE84}" srcOrd="0" destOrd="0" presId="urn:microsoft.com/office/officeart/2008/layout/LinedList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C43EFCA4-8CCA-4E33-A835-7CFC8A2C6F10}" srcId="{C88DAED9-06D3-4C41-9ACD-A33A9DB9DB05}" destId="{62AE95C0-7EA7-4B83-B4CB-E997845DE538}" srcOrd="1" destOrd="0" parTransId="{683ED010-E0A9-42B9-BC11-4C03A6261F15}" sibTransId="{33A08758-6BA8-4CC8-BED5-21897885D8B9}"/>
    <dgm:cxn modelId="{27ADC3B2-13AC-4651-8141-349B54233CA7}" type="presOf" srcId="{B444DF94-C199-4762-97E7-DB169E28C4B8}" destId="{5AB5C7EB-A0D5-46CE-A2FC-F1E5056F7928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333A9470-11B0-4ACE-BDEE-D07DDDB5BEA4}" type="presParOf" srcId="{9CC99002-8D9F-443F-A58C-299D18C75338}" destId="{C0F1129A-3416-443F-9319-54A173B1EBB0}" srcOrd="4" destOrd="0" presId="urn:microsoft.com/office/officeart/2008/layout/LinedList"/>
    <dgm:cxn modelId="{BA098803-DD9D-4299-8BCE-B3D3A015F528}" type="presParOf" srcId="{C0F1129A-3416-443F-9319-54A173B1EBB0}" destId="{631BB7E9-7D68-4108-86B8-30C9860CD5A9}" srcOrd="0" destOrd="0" presId="urn:microsoft.com/office/officeart/2008/layout/LinedList"/>
    <dgm:cxn modelId="{DF2C9CE1-6DBC-4906-A1AA-306D428BDE4C}" type="presParOf" srcId="{C0F1129A-3416-443F-9319-54A173B1EBB0}" destId="{C9D2457C-3296-44EC-A919-71A2A27ACE84}" srcOrd="1" destOrd="0" presId="urn:microsoft.com/office/officeart/2008/layout/LinedList"/>
    <dgm:cxn modelId="{6EFF331C-A47B-456D-890B-5BA2BD9875AB}" type="presParOf" srcId="{C0F1129A-3416-443F-9319-54A173B1EBB0}" destId="{DDDCB809-699A-49DB-ADD6-9C22CAC9EF22}" srcOrd="2" destOrd="0" presId="urn:microsoft.com/office/officeart/2008/layout/LinedList"/>
    <dgm:cxn modelId="{64BD38C1-AD48-47FC-A542-E2C0F6836961}" type="presParOf" srcId="{9CC99002-8D9F-443F-A58C-299D18C75338}" destId="{54E17A4C-992F-4604-9BF5-4D3E674BFAC4}" srcOrd="5" destOrd="0" presId="urn:microsoft.com/office/officeart/2008/layout/LinedList"/>
    <dgm:cxn modelId="{C36FAF17-3A84-499A-890A-924A63E1C866}" type="presParOf" srcId="{9CC99002-8D9F-443F-A58C-299D18C75338}" destId="{4FD2BFD6-B69A-4FB6-A0E6-4791C22F6AE1}" srcOrd="6" destOrd="0" presId="urn:microsoft.com/office/officeart/2008/layout/LinedList"/>
    <dgm:cxn modelId="{DCED6D9F-5074-4AC7-9CF9-3A6BDCF12415}" type="presParOf" srcId="{9CC99002-8D9F-443F-A58C-299D18C75338}" destId="{C739A095-261E-4485-BD99-91C82DC55012}" srcOrd="7" destOrd="0" presId="urn:microsoft.com/office/officeart/2008/layout/LinedList"/>
    <dgm:cxn modelId="{DC143672-7BDB-4FB2-A477-2175214830C6}" type="presParOf" srcId="{C739A095-261E-4485-BD99-91C82DC55012}" destId="{38BD2508-321E-49D6-9F13-CD6196F1AE40}" srcOrd="0" destOrd="0" presId="urn:microsoft.com/office/officeart/2008/layout/LinedList"/>
    <dgm:cxn modelId="{93763902-D0A5-4C9F-8B62-50BE1099F8A4}" type="presParOf" srcId="{C739A095-261E-4485-BD99-91C82DC55012}" destId="{5AB5C7EB-A0D5-46CE-A2FC-F1E5056F7928}" srcOrd="1" destOrd="0" presId="urn:microsoft.com/office/officeart/2008/layout/LinedList"/>
    <dgm:cxn modelId="{077A2E77-61F5-4D17-9212-30FE332011B7}" type="presParOf" srcId="{C739A095-261E-4485-BD99-91C82DC55012}" destId="{1580C0D3-35F8-4D4E-93F3-BF46221C069A}" srcOrd="2" destOrd="0" presId="urn:microsoft.com/office/officeart/2008/layout/LinedList"/>
    <dgm:cxn modelId="{57C89909-4674-449A-8088-160675B9FBDE}" type="presParOf" srcId="{9CC99002-8D9F-443F-A58C-299D18C75338}" destId="{3FA619F6-BE32-4672-BF4A-2E5F44193847}" srcOrd="8" destOrd="0" presId="urn:microsoft.com/office/officeart/2008/layout/LinedList"/>
    <dgm:cxn modelId="{4712785B-4D28-4F9A-9398-B7B701FF7F57}" type="presParOf" srcId="{9CC99002-8D9F-443F-A58C-299D18C75338}" destId="{33C047E4-2985-4A42-852B-E5D2BBC4834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r>
            <a:rPr lang="pl-PL" sz="2800" b="0" i="0" dirty="0">
              <a:noFill/>
              <a:latin typeface="Arial" panose="020B0604020202020204" pitchFamily="34" charset="0"/>
              <a:cs typeface="Arial" panose="020B0604020202020204" pitchFamily="34" charset="0"/>
            </a:rPr>
            <a:t>Metody</a:t>
          </a:r>
          <a:r>
            <a:rPr lang="pl-PL" sz="2800" b="0" i="0" dirty="0">
              <a:latin typeface="Arial" panose="020B0604020202020204" pitchFamily="34" charset="0"/>
              <a:cs typeface="Arial" panose="020B0604020202020204" pitchFamily="34" charset="0"/>
            </a:rPr>
            <a:t> średniej</a:t>
          </a:r>
          <a:endParaRPr lang="pl-PL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średniej globalnej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4DF94-C199-4762-97E7-DB169E28C4B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średniej ruchomej ważonej, WMA</a:t>
          </a:r>
        </a:p>
      </dgm:t>
    </dgm:pt>
    <dgm:pt modelId="{34BCB093-81DE-4FB5-9BD9-1CB34723417E}" type="par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66B29-CE70-42D8-90E6-097BD28A7978}" type="sibTrans" cxnId="{F1072A30-1500-4724-9961-E74EC5000BD4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9ACB6-0EDC-4994-AAFD-DD9AC277B9B9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prostej średniej ruchomej, SMA</a:t>
          </a:r>
        </a:p>
      </dgm:t>
    </dgm:pt>
    <dgm:pt modelId="{5FE9D2A0-0152-4E6C-8B93-67E221EE5E9A}" type="parTrans" cxnId="{2F36BAA1-B41F-49ED-B402-81F762154659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92054-6140-4CD9-96C1-D0297F7A87CD}" type="sibTrans" cxnId="{2F36BAA1-B41F-49ED-B402-81F762154659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E95C0-7EA7-4B83-B4CB-E997845DE538}">
      <dgm:prSet phldrT="[Tekst]" custT="1"/>
      <dgm:spPr/>
      <dgm:t>
        <a:bodyPr/>
        <a:lstStyle/>
        <a:p>
          <a:r>
            <a:rPr lang="pl-PL" sz="2800" b="0" dirty="0">
              <a:latin typeface="Arial" panose="020B0604020202020204" pitchFamily="34" charset="0"/>
              <a:cs typeface="Arial" panose="020B0604020202020204" pitchFamily="34" charset="0"/>
            </a:rPr>
            <a:t>Metoda wykładniczej średniej ruchomej, EMA</a:t>
          </a:r>
        </a:p>
      </dgm:t>
    </dgm:pt>
    <dgm:pt modelId="{683ED010-E0A9-42B9-BC11-4C03A6261F15}" type="par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08758-6BA8-4CC8-BED5-21897885D8B9}" type="sibTrans" cxnId="{C43EFCA4-8CCA-4E33-A835-7CFC8A2C6F10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5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5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4"/>
      <dgm:spPr/>
    </dgm:pt>
    <dgm:pt modelId="{CE14D0B5-AB15-4035-BCE7-02BC58E27FBA}" type="pres">
      <dgm:prSet presAssocID="{8F4439A3-51D9-4FC5-A48E-3CF99977E102}" presName="vertSpace2b" presStyleCnt="0"/>
      <dgm:spPr/>
    </dgm:pt>
    <dgm:pt modelId="{3BB90E6C-DD11-4C1B-A9AB-AE0D8005FFC3}" type="pres">
      <dgm:prSet presAssocID="{5BE9ACB6-0EDC-4994-AAFD-DD9AC277B9B9}" presName="horz2" presStyleCnt="0"/>
      <dgm:spPr/>
    </dgm:pt>
    <dgm:pt modelId="{B4B0355D-2C44-4854-9E15-EB606E44580B}" type="pres">
      <dgm:prSet presAssocID="{5BE9ACB6-0EDC-4994-AAFD-DD9AC277B9B9}" presName="horzSpace2" presStyleCnt="0"/>
      <dgm:spPr/>
    </dgm:pt>
    <dgm:pt modelId="{0C62D524-CB0B-4B6F-8607-FF354CE1D86E}" type="pres">
      <dgm:prSet presAssocID="{5BE9ACB6-0EDC-4994-AAFD-DD9AC277B9B9}" presName="tx2" presStyleLbl="revTx" presStyleIdx="2" presStyleCnt="5"/>
      <dgm:spPr/>
    </dgm:pt>
    <dgm:pt modelId="{E913B0AD-3372-456D-8EFE-8CF9503A4182}" type="pres">
      <dgm:prSet presAssocID="{5BE9ACB6-0EDC-4994-AAFD-DD9AC277B9B9}" presName="vert2" presStyleCnt="0"/>
      <dgm:spPr/>
    </dgm:pt>
    <dgm:pt modelId="{1A4C8F95-D5FA-4D27-A602-57C2AF9827CC}" type="pres">
      <dgm:prSet presAssocID="{5BE9ACB6-0EDC-4994-AAFD-DD9AC277B9B9}" presName="thinLine2b" presStyleLbl="callout" presStyleIdx="1" presStyleCnt="4"/>
      <dgm:spPr/>
    </dgm:pt>
    <dgm:pt modelId="{13DC93E2-6067-4815-A83C-792AF6163116}" type="pres">
      <dgm:prSet presAssocID="{5BE9ACB6-0EDC-4994-AAFD-DD9AC277B9B9}" presName="vertSpace2b" presStyleCnt="0"/>
      <dgm:spPr/>
    </dgm:pt>
    <dgm:pt modelId="{C0F1129A-3416-443F-9319-54A173B1EBB0}" type="pres">
      <dgm:prSet presAssocID="{62AE95C0-7EA7-4B83-B4CB-E997845DE538}" presName="horz2" presStyleCnt="0"/>
      <dgm:spPr/>
    </dgm:pt>
    <dgm:pt modelId="{631BB7E9-7D68-4108-86B8-30C9860CD5A9}" type="pres">
      <dgm:prSet presAssocID="{62AE95C0-7EA7-4B83-B4CB-E997845DE538}" presName="horzSpace2" presStyleCnt="0"/>
      <dgm:spPr/>
    </dgm:pt>
    <dgm:pt modelId="{C9D2457C-3296-44EC-A919-71A2A27ACE84}" type="pres">
      <dgm:prSet presAssocID="{62AE95C0-7EA7-4B83-B4CB-E997845DE538}" presName="tx2" presStyleLbl="revTx" presStyleIdx="3" presStyleCnt="5"/>
      <dgm:spPr/>
    </dgm:pt>
    <dgm:pt modelId="{DDDCB809-699A-49DB-ADD6-9C22CAC9EF22}" type="pres">
      <dgm:prSet presAssocID="{62AE95C0-7EA7-4B83-B4CB-E997845DE538}" presName="vert2" presStyleCnt="0"/>
      <dgm:spPr/>
    </dgm:pt>
    <dgm:pt modelId="{54E17A4C-992F-4604-9BF5-4D3E674BFAC4}" type="pres">
      <dgm:prSet presAssocID="{62AE95C0-7EA7-4B83-B4CB-E997845DE538}" presName="thinLine2b" presStyleLbl="callout" presStyleIdx="2" presStyleCnt="4"/>
      <dgm:spPr/>
    </dgm:pt>
    <dgm:pt modelId="{4FD2BFD6-B69A-4FB6-A0E6-4791C22F6AE1}" type="pres">
      <dgm:prSet presAssocID="{62AE95C0-7EA7-4B83-B4CB-E997845DE538}" presName="vertSpace2b" presStyleCnt="0"/>
      <dgm:spPr/>
    </dgm:pt>
    <dgm:pt modelId="{C739A095-261E-4485-BD99-91C82DC55012}" type="pres">
      <dgm:prSet presAssocID="{B444DF94-C199-4762-97E7-DB169E28C4B8}" presName="horz2" presStyleCnt="0"/>
      <dgm:spPr/>
    </dgm:pt>
    <dgm:pt modelId="{38BD2508-321E-49D6-9F13-CD6196F1AE40}" type="pres">
      <dgm:prSet presAssocID="{B444DF94-C199-4762-97E7-DB169E28C4B8}" presName="horzSpace2" presStyleCnt="0"/>
      <dgm:spPr/>
    </dgm:pt>
    <dgm:pt modelId="{5AB5C7EB-A0D5-46CE-A2FC-F1E5056F7928}" type="pres">
      <dgm:prSet presAssocID="{B444DF94-C199-4762-97E7-DB169E28C4B8}" presName="tx2" presStyleLbl="revTx" presStyleIdx="4" presStyleCnt="5"/>
      <dgm:spPr/>
    </dgm:pt>
    <dgm:pt modelId="{1580C0D3-35F8-4D4E-93F3-BF46221C069A}" type="pres">
      <dgm:prSet presAssocID="{B444DF94-C199-4762-97E7-DB169E28C4B8}" presName="vert2" presStyleCnt="0"/>
      <dgm:spPr/>
    </dgm:pt>
    <dgm:pt modelId="{3FA619F6-BE32-4672-BF4A-2E5F44193847}" type="pres">
      <dgm:prSet presAssocID="{B444DF94-C199-4762-97E7-DB169E28C4B8}" presName="thinLine2b" presStyleLbl="callout" presStyleIdx="3" presStyleCnt="4"/>
      <dgm:spPr/>
    </dgm:pt>
    <dgm:pt modelId="{33C047E4-2985-4A42-852B-E5D2BBC48348}" type="pres">
      <dgm:prSet presAssocID="{B444DF94-C199-4762-97E7-DB169E28C4B8}" presName="vertSpace2b" presStyleCnt="0"/>
      <dgm:spPr/>
    </dgm:pt>
  </dgm:ptLst>
  <dgm:cxnLst>
    <dgm:cxn modelId="{F1072A30-1500-4724-9961-E74EC5000BD4}" srcId="{C88DAED9-06D3-4C41-9ACD-A33A9DB9DB05}" destId="{B444DF94-C199-4762-97E7-DB169E28C4B8}" srcOrd="3" destOrd="0" parTransId="{34BCB093-81DE-4FB5-9BD9-1CB34723417E}" sibTransId="{BF166B29-CE70-42D8-90E6-097BD28A7978}"/>
    <dgm:cxn modelId="{7309BF45-4BA9-4BBC-9872-00BC77ACC165}" type="presOf" srcId="{62AE95C0-7EA7-4B83-B4CB-E997845DE538}" destId="{C9D2457C-3296-44EC-A919-71A2A27ACE84}" srcOrd="0" destOrd="0" presId="urn:microsoft.com/office/officeart/2008/layout/LinedList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2F36BAA1-B41F-49ED-B402-81F762154659}" srcId="{C88DAED9-06D3-4C41-9ACD-A33A9DB9DB05}" destId="{5BE9ACB6-0EDC-4994-AAFD-DD9AC277B9B9}" srcOrd="1" destOrd="0" parTransId="{5FE9D2A0-0152-4E6C-8B93-67E221EE5E9A}" sibTransId="{ED892054-6140-4CD9-96C1-D0297F7A87CD}"/>
    <dgm:cxn modelId="{C43EFCA4-8CCA-4E33-A835-7CFC8A2C6F10}" srcId="{C88DAED9-06D3-4C41-9ACD-A33A9DB9DB05}" destId="{62AE95C0-7EA7-4B83-B4CB-E997845DE538}" srcOrd="2" destOrd="0" parTransId="{683ED010-E0A9-42B9-BC11-4C03A6261F15}" sibTransId="{33A08758-6BA8-4CC8-BED5-21897885D8B9}"/>
    <dgm:cxn modelId="{283A90B1-08CE-4E99-A427-79848CDF5421}" type="presOf" srcId="{5BE9ACB6-0EDC-4994-AAFD-DD9AC277B9B9}" destId="{0C62D524-CB0B-4B6F-8607-FF354CE1D86E}" srcOrd="0" destOrd="0" presId="urn:microsoft.com/office/officeart/2008/layout/LinedList"/>
    <dgm:cxn modelId="{27ADC3B2-13AC-4651-8141-349B54233CA7}" type="presOf" srcId="{B444DF94-C199-4762-97E7-DB169E28C4B8}" destId="{5AB5C7EB-A0D5-46CE-A2FC-F1E5056F7928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5928392F-4604-4328-99F6-92EA20AC8822}" type="presParOf" srcId="{9CC99002-8D9F-443F-A58C-299D18C75338}" destId="{3BB90E6C-DD11-4C1B-A9AB-AE0D8005FFC3}" srcOrd="4" destOrd="0" presId="urn:microsoft.com/office/officeart/2008/layout/LinedList"/>
    <dgm:cxn modelId="{584BBFD8-3A57-4A11-9B09-EEF3BF19C65C}" type="presParOf" srcId="{3BB90E6C-DD11-4C1B-A9AB-AE0D8005FFC3}" destId="{B4B0355D-2C44-4854-9E15-EB606E44580B}" srcOrd="0" destOrd="0" presId="urn:microsoft.com/office/officeart/2008/layout/LinedList"/>
    <dgm:cxn modelId="{115FB8E9-7A00-4E64-886E-934956BBE996}" type="presParOf" srcId="{3BB90E6C-DD11-4C1B-A9AB-AE0D8005FFC3}" destId="{0C62D524-CB0B-4B6F-8607-FF354CE1D86E}" srcOrd="1" destOrd="0" presId="urn:microsoft.com/office/officeart/2008/layout/LinedList"/>
    <dgm:cxn modelId="{DD0F39E7-0B4F-4F63-8F9E-D93AEE7C1E6E}" type="presParOf" srcId="{3BB90E6C-DD11-4C1B-A9AB-AE0D8005FFC3}" destId="{E913B0AD-3372-456D-8EFE-8CF9503A4182}" srcOrd="2" destOrd="0" presId="urn:microsoft.com/office/officeart/2008/layout/LinedList"/>
    <dgm:cxn modelId="{DAAFB7E4-BD4E-42A4-948A-008B6F519954}" type="presParOf" srcId="{9CC99002-8D9F-443F-A58C-299D18C75338}" destId="{1A4C8F95-D5FA-4D27-A602-57C2AF9827CC}" srcOrd="5" destOrd="0" presId="urn:microsoft.com/office/officeart/2008/layout/LinedList"/>
    <dgm:cxn modelId="{DFA7C8BB-D450-4205-9117-DE96D2904094}" type="presParOf" srcId="{9CC99002-8D9F-443F-A58C-299D18C75338}" destId="{13DC93E2-6067-4815-A83C-792AF6163116}" srcOrd="6" destOrd="0" presId="urn:microsoft.com/office/officeart/2008/layout/LinedList"/>
    <dgm:cxn modelId="{333A9470-11B0-4ACE-BDEE-D07DDDB5BEA4}" type="presParOf" srcId="{9CC99002-8D9F-443F-A58C-299D18C75338}" destId="{C0F1129A-3416-443F-9319-54A173B1EBB0}" srcOrd="7" destOrd="0" presId="urn:microsoft.com/office/officeart/2008/layout/LinedList"/>
    <dgm:cxn modelId="{BA098803-DD9D-4299-8BCE-B3D3A015F528}" type="presParOf" srcId="{C0F1129A-3416-443F-9319-54A173B1EBB0}" destId="{631BB7E9-7D68-4108-86B8-30C9860CD5A9}" srcOrd="0" destOrd="0" presId="urn:microsoft.com/office/officeart/2008/layout/LinedList"/>
    <dgm:cxn modelId="{DF2C9CE1-6DBC-4906-A1AA-306D428BDE4C}" type="presParOf" srcId="{C0F1129A-3416-443F-9319-54A173B1EBB0}" destId="{C9D2457C-3296-44EC-A919-71A2A27ACE84}" srcOrd="1" destOrd="0" presId="urn:microsoft.com/office/officeart/2008/layout/LinedList"/>
    <dgm:cxn modelId="{6EFF331C-A47B-456D-890B-5BA2BD9875AB}" type="presParOf" srcId="{C0F1129A-3416-443F-9319-54A173B1EBB0}" destId="{DDDCB809-699A-49DB-ADD6-9C22CAC9EF22}" srcOrd="2" destOrd="0" presId="urn:microsoft.com/office/officeart/2008/layout/LinedList"/>
    <dgm:cxn modelId="{64BD38C1-AD48-47FC-A542-E2C0F6836961}" type="presParOf" srcId="{9CC99002-8D9F-443F-A58C-299D18C75338}" destId="{54E17A4C-992F-4604-9BF5-4D3E674BFAC4}" srcOrd="8" destOrd="0" presId="urn:microsoft.com/office/officeart/2008/layout/LinedList"/>
    <dgm:cxn modelId="{C36FAF17-3A84-499A-890A-924A63E1C866}" type="presParOf" srcId="{9CC99002-8D9F-443F-A58C-299D18C75338}" destId="{4FD2BFD6-B69A-4FB6-A0E6-4791C22F6AE1}" srcOrd="9" destOrd="0" presId="urn:microsoft.com/office/officeart/2008/layout/LinedList"/>
    <dgm:cxn modelId="{DCED6D9F-5074-4AC7-9CF9-3A6BDCF12415}" type="presParOf" srcId="{9CC99002-8D9F-443F-A58C-299D18C75338}" destId="{C739A095-261E-4485-BD99-91C82DC55012}" srcOrd="10" destOrd="0" presId="urn:microsoft.com/office/officeart/2008/layout/LinedList"/>
    <dgm:cxn modelId="{DC143672-7BDB-4FB2-A477-2175214830C6}" type="presParOf" srcId="{C739A095-261E-4485-BD99-91C82DC55012}" destId="{38BD2508-321E-49D6-9F13-CD6196F1AE40}" srcOrd="0" destOrd="0" presId="urn:microsoft.com/office/officeart/2008/layout/LinedList"/>
    <dgm:cxn modelId="{93763902-D0A5-4C9F-8B62-50BE1099F8A4}" type="presParOf" srcId="{C739A095-261E-4485-BD99-91C82DC55012}" destId="{5AB5C7EB-A0D5-46CE-A2FC-F1E5056F7928}" srcOrd="1" destOrd="0" presId="urn:microsoft.com/office/officeart/2008/layout/LinedList"/>
    <dgm:cxn modelId="{077A2E77-61F5-4D17-9212-30FE332011B7}" type="presParOf" srcId="{C739A095-261E-4485-BD99-91C82DC55012}" destId="{1580C0D3-35F8-4D4E-93F3-BF46221C069A}" srcOrd="2" destOrd="0" presId="urn:microsoft.com/office/officeart/2008/layout/LinedList"/>
    <dgm:cxn modelId="{57C89909-4674-449A-8088-160675B9FBDE}" type="presParOf" srcId="{9CC99002-8D9F-443F-A58C-299D18C75338}" destId="{3FA619F6-BE32-4672-BF4A-2E5F44193847}" srcOrd="11" destOrd="0" presId="urn:microsoft.com/office/officeart/2008/layout/LinedList"/>
    <dgm:cxn modelId="{4712785B-4D28-4F9A-9398-B7B701FF7F57}" type="presParOf" srcId="{9CC99002-8D9F-443F-A58C-299D18C75338}" destId="{33C047E4-2985-4A42-852B-E5D2BBC4834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pPr algn="ctr"/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Metody wygładzania wykładniczego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300" b="0" dirty="0">
              <a:latin typeface="Arial" panose="020B0604020202020204" pitchFamily="34" charset="0"/>
              <a:cs typeface="Arial" panose="020B0604020202020204" pitchFamily="34" charset="0"/>
            </a:rPr>
            <a:t>Metoda prostego wygładzania wykładniczego, SES (Model Browna</a:t>
          </a: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8B099-2FED-44BD-9884-076F29E641C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Metoda podwójnego wygładzania wykładniczego, LES (Model </a:t>
          </a:r>
          <a:r>
            <a:rPr lang="pl-PL" sz="2300" b="0" i="0" dirty="0" err="1">
              <a:latin typeface="Arial" panose="020B0604020202020204" pitchFamily="34" charset="0"/>
              <a:cs typeface="Arial" panose="020B0604020202020204" pitchFamily="34" charset="0"/>
            </a:rPr>
            <a:t>Holta</a:t>
          </a:r>
          <a:r>
            <a:rPr lang="pl-PL" sz="23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>
            <a:buFont typeface="+mj-lt"/>
            <a:buAutoNum type="arabicPeriod"/>
          </a:pPr>
          <a:endParaRPr lang="pl-PL" sz="23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11028-D6AD-47CC-9B35-C9090C839367}" type="parTrans" cxnId="{00C1840D-9C3D-4DBC-9A7B-134D570C27BE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B9D3-EE79-4FF9-961D-29B756319CD1}" type="sibTrans" cxnId="{00C1840D-9C3D-4DBC-9A7B-134D570C27BE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99494-69E5-4648-8AA3-23415BBCF24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2100" b="0" i="0" dirty="0">
              <a:latin typeface="Arial" panose="020B0604020202020204" pitchFamily="34" charset="0"/>
              <a:cs typeface="Arial" panose="020B0604020202020204" pitchFamily="34" charset="0"/>
            </a:rPr>
            <a:t>Metoda sezonowego wygładzania wykładniczego (Model </a:t>
          </a:r>
          <a:r>
            <a:rPr lang="pl-PL" sz="2100" b="0" i="0" dirty="0" err="1">
              <a:latin typeface="Arial" panose="020B0604020202020204" pitchFamily="34" charset="0"/>
              <a:cs typeface="Arial" panose="020B0604020202020204" pitchFamily="34" charset="0"/>
            </a:rPr>
            <a:t>Holta-Wintersa</a:t>
          </a:r>
          <a:r>
            <a:rPr lang="pl-PL" sz="21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54316A5C-A9CF-42A0-8725-2BE9B2D6DFDB}" type="parTrans" cxnId="{ABF83C5C-566D-4369-BFA3-DA203C614A08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1AAFB-E5D0-47A1-A7CC-93EED30B6A3A}" type="sibTrans" cxnId="{ABF83C5C-566D-4369-BFA3-DA203C614A08}">
      <dgm:prSet/>
      <dgm:spPr/>
      <dgm:t>
        <a:bodyPr/>
        <a:lstStyle/>
        <a:p>
          <a:endParaRPr lang="pl-PL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8C449C3A-1F5B-4331-9F11-8D375BD31BBF}" type="pres">
      <dgm:prSet presAssocID="{9EE8B099-2FED-44BD-9884-076F29E641CD}" presName="horz2" presStyleCnt="0"/>
      <dgm:spPr/>
    </dgm:pt>
    <dgm:pt modelId="{F4E72CB5-B3E0-4B76-8B15-DFD31A4A8EDD}" type="pres">
      <dgm:prSet presAssocID="{9EE8B099-2FED-44BD-9884-076F29E641CD}" presName="horzSpace2" presStyleCnt="0"/>
      <dgm:spPr/>
    </dgm:pt>
    <dgm:pt modelId="{0085E882-BEFA-443D-8ED6-3693FE64ABA5}" type="pres">
      <dgm:prSet presAssocID="{9EE8B099-2FED-44BD-9884-076F29E641CD}" presName="tx2" presStyleLbl="revTx" presStyleIdx="2" presStyleCnt="4"/>
      <dgm:spPr/>
    </dgm:pt>
    <dgm:pt modelId="{62759347-4FA2-4051-B83A-080ACCBA6E6D}" type="pres">
      <dgm:prSet presAssocID="{9EE8B099-2FED-44BD-9884-076F29E641CD}" presName="vert2" presStyleCnt="0"/>
      <dgm:spPr/>
    </dgm:pt>
    <dgm:pt modelId="{451F7A10-DF48-4CF4-8CA3-B30ED2E344E0}" type="pres">
      <dgm:prSet presAssocID="{9EE8B099-2FED-44BD-9884-076F29E641CD}" presName="thinLine2b" presStyleLbl="callout" presStyleIdx="1" presStyleCnt="3"/>
      <dgm:spPr/>
    </dgm:pt>
    <dgm:pt modelId="{FC7EB849-BF67-4572-8EEE-D6D8264F403F}" type="pres">
      <dgm:prSet presAssocID="{9EE8B099-2FED-44BD-9884-076F29E641CD}" presName="vertSpace2b" presStyleCnt="0"/>
      <dgm:spPr/>
    </dgm:pt>
    <dgm:pt modelId="{84EDF9B9-229A-465F-9E1F-213D6E4C5C5A}" type="pres">
      <dgm:prSet presAssocID="{02D99494-69E5-4648-8AA3-23415BBCF242}" presName="horz2" presStyleCnt="0"/>
      <dgm:spPr/>
    </dgm:pt>
    <dgm:pt modelId="{C8A2AD5B-87A3-43CA-BF3E-AB765456D534}" type="pres">
      <dgm:prSet presAssocID="{02D99494-69E5-4648-8AA3-23415BBCF242}" presName="horzSpace2" presStyleCnt="0"/>
      <dgm:spPr/>
    </dgm:pt>
    <dgm:pt modelId="{5DFADDE7-5589-43A5-AD76-FF9DF2094AE4}" type="pres">
      <dgm:prSet presAssocID="{02D99494-69E5-4648-8AA3-23415BBCF242}" presName="tx2" presStyleLbl="revTx" presStyleIdx="3" presStyleCnt="4"/>
      <dgm:spPr/>
    </dgm:pt>
    <dgm:pt modelId="{AD8CF26E-D6FC-493E-82DF-72B3D8D8DF22}" type="pres">
      <dgm:prSet presAssocID="{02D99494-69E5-4648-8AA3-23415BBCF242}" presName="vert2" presStyleCnt="0"/>
      <dgm:spPr/>
    </dgm:pt>
    <dgm:pt modelId="{86B220C7-E4D9-44C3-9FAB-F1B589C5F0AF}" type="pres">
      <dgm:prSet presAssocID="{02D99494-69E5-4648-8AA3-23415BBCF242}" presName="thinLine2b" presStyleLbl="callout" presStyleIdx="2" presStyleCnt="3"/>
      <dgm:spPr/>
    </dgm:pt>
    <dgm:pt modelId="{D67E8411-3D65-4E76-B3C0-7E9777CCE663}" type="pres">
      <dgm:prSet presAssocID="{02D99494-69E5-4648-8AA3-23415BBCF242}" presName="vertSpace2b" presStyleCnt="0"/>
      <dgm:spPr/>
    </dgm:pt>
  </dgm:ptLst>
  <dgm:cxnLst>
    <dgm:cxn modelId="{A53F6B07-110F-4343-A2A3-D0F24E20473F}" type="presOf" srcId="{02D99494-69E5-4648-8AA3-23415BBCF242}" destId="{5DFADDE7-5589-43A5-AD76-FF9DF2094AE4}" srcOrd="0" destOrd="0" presId="urn:microsoft.com/office/officeart/2008/layout/LinedList"/>
    <dgm:cxn modelId="{00C1840D-9C3D-4DBC-9A7B-134D570C27BE}" srcId="{C88DAED9-06D3-4C41-9ACD-A33A9DB9DB05}" destId="{9EE8B099-2FED-44BD-9884-076F29E641CD}" srcOrd="1" destOrd="0" parTransId="{D3E11028-D6AD-47CC-9B35-C9090C839367}" sibTransId="{B976B9D3-EE79-4FF9-961D-29B756319CD1}"/>
    <dgm:cxn modelId="{ABF83C5C-566D-4369-BFA3-DA203C614A08}" srcId="{C88DAED9-06D3-4C41-9ACD-A33A9DB9DB05}" destId="{02D99494-69E5-4648-8AA3-23415BBCF242}" srcOrd="2" destOrd="0" parTransId="{54316A5C-A9CF-42A0-8725-2BE9B2D6DFDB}" sibTransId="{E8D1AAFB-E5D0-47A1-A7CC-93EED30B6A3A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FA9A1EA3-6BD2-4C28-9556-39BDC9711F98}" type="presOf" srcId="{9EE8B099-2FED-44BD-9884-076F29E641CD}" destId="{0085E882-BEFA-443D-8ED6-3693FE64ABA5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F86C2F53-B435-4D22-97C8-5CC7523E68AA}" type="presParOf" srcId="{9CC99002-8D9F-443F-A58C-299D18C75338}" destId="{8C449C3A-1F5B-4331-9F11-8D375BD31BBF}" srcOrd="4" destOrd="0" presId="urn:microsoft.com/office/officeart/2008/layout/LinedList"/>
    <dgm:cxn modelId="{5AD6C182-3D1B-40B9-9E8D-ECE3EA37F0F8}" type="presParOf" srcId="{8C449C3A-1F5B-4331-9F11-8D375BD31BBF}" destId="{F4E72CB5-B3E0-4B76-8B15-DFD31A4A8EDD}" srcOrd="0" destOrd="0" presId="urn:microsoft.com/office/officeart/2008/layout/LinedList"/>
    <dgm:cxn modelId="{DEFFB520-4876-422C-8F82-29E8EF650ED8}" type="presParOf" srcId="{8C449C3A-1F5B-4331-9F11-8D375BD31BBF}" destId="{0085E882-BEFA-443D-8ED6-3693FE64ABA5}" srcOrd="1" destOrd="0" presId="urn:microsoft.com/office/officeart/2008/layout/LinedList"/>
    <dgm:cxn modelId="{FD3C0EC0-4F5A-4A5A-BE88-012082B33933}" type="presParOf" srcId="{8C449C3A-1F5B-4331-9F11-8D375BD31BBF}" destId="{62759347-4FA2-4051-B83A-080ACCBA6E6D}" srcOrd="2" destOrd="0" presId="urn:microsoft.com/office/officeart/2008/layout/LinedList"/>
    <dgm:cxn modelId="{718313EE-0A99-45A2-977B-B9E41F3BF102}" type="presParOf" srcId="{9CC99002-8D9F-443F-A58C-299D18C75338}" destId="{451F7A10-DF48-4CF4-8CA3-B30ED2E344E0}" srcOrd="5" destOrd="0" presId="urn:microsoft.com/office/officeart/2008/layout/LinedList"/>
    <dgm:cxn modelId="{A4C3A89B-F03F-45F7-9A92-762EE30AAE34}" type="presParOf" srcId="{9CC99002-8D9F-443F-A58C-299D18C75338}" destId="{FC7EB849-BF67-4572-8EEE-D6D8264F403F}" srcOrd="6" destOrd="0" presId="urn:microsoft.com/office/officeart/2008/layout/LinedList"/>
    <dgm:cxn modelId="{9CC60B12-28AB-442C-B5D9-473802F33273}" type="presParOf" srcId="{9CC99002-8D9F-443F-A58C-299D18C75338}" destId="{84EDF9B9-229A-465F-9E1F-213D6E4C5C5A}" srcOrd="7" destOrd="0" presId="urn:microsoft.com/office/officeart/2008/layout/LinedList"/>
    <dgm:cxn modelId="{9E2374CA-8323-404A-834D-07FB7D544490}" type="presParOf" srcId="{84EDF9B9-229A-465F-9E1F-213D6E4C5C5A}" destId="{C8A2AD5B-87A3-43CA-BF3E-AB765456D534}" srcOrd="0" destOrd="0" presId="urn:microsoft.com/office/officeart/2008/layout/LinedList"/>
    <dgm:cxn modelId="{317E67DC-B7A2-4F88-843F-FCA32F973EE6}" type="presParOf" srcId="{84EDF9B9-229A-465F-9E1F-213D6E4C5C5A}" destId="{5DFADDE7-5589-43A5-AD76-FF9DF2094AE4}" srcOrd="1" destOrd="0" presId="urn:microsoft.com/office/officeart/2008/layout/LinedList"/>
    <dgm:cxn modelId="{29DF4E53-6EBE-423B-BCDC-6A8C662DC0F2}" type="presParOf" srcId="{84EDF9B9-229A-465F-9E1F-213D6E4C5C5A}" destId="{AD8CF26E-D6FC-493E-82DF-72B3D8D8DF22}" srcOrd="2" destOrd="0" presId="urn:microsoft.com/office/officeart/2008/layout/LinedList"/>
    <dgm:cxn modelId="{3E66156E-061F-4BAA-BB27-0308B955CDCB}" type="presParOf" srcId="{9CC99002-8D9F-443F-A58C-299D18C75338}" destId="{86B220C7-E4D9-44C3-9FAB-F1B589C5F0AF}" srcOrd="8" destOrd="0" presId="urn:microsoft.com/office/officeart/2008/layout/LinedList"/>
    <dgm:cxn modelId="{4F3C7FCD-F4E4-494E-B876-5726EF3C05D1}" type="presParOf" srcId="{9CC99002-8D9F-443F-A58C-299D18C75338}" destId="{D67E8411-3D65-4E76-B3C0-7E9777CCE6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Metody autoregresyjne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2400" b="0" i="0" dirty="0">
              <a:latin typeface="Arial" panose="020B0604020202020204" pitchFamily="34" charset="0"/>
              <a:cs typeface="Arial" panose="020B0604020202020204" pitchFamily="34" charset="0"/>
            </a:rPr>
            <a:t>Autoregresyjna zintegrowana średnia ruchoma (ARIMA)</a:t>
          </a:r>
        </a:p>
        <a:p>
          <a:endParaRPr lang="pl-PL" sz="2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19020-B7C9-4777-9430-1A5236F75DE6}">
      <dgm:prSet phldrT="[Tekst]" custT="1"/>
      <dgm:spPr/>
      <dgm:t>
        <a:bodyPr/>
        <a:lstStyle/>
        <a:p>
          <a:r>
            <a:rPr lang="pl-PL" sz="2400" b="0" i="0" dirty="0">
              <a:latin typeface="Arial" panose="020B0604020202020204" pitchFamily="34" charset="0"/>
              <a:cs typeface="Arial" panose="020B0604020202020204" pitchFamily="34" charset="0"/>
            </a:rPr>
            <a:t>Autoregresyjna średnia ruchoma (ARMA)</a:t>
          </a:r>
        </a:p>
      </dgm:t>
    </dgm:pt>
    <dgm:pt modelId="{30CC0E2E-52C6-462A-843B-602D7AABF6C0}" type="parTrans" cxnId="{7DF4D15C-2CED-48FE-9471-2C7DB5C4FC2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DBE7B-9114-439C-8A1A-D5290451B08E}" type="sibTrans" cxnId="{7DF4D15C-2CED-48FE-9471-2C7DB5C4FC2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D4FBF-7533-4369-88B6-3FE067CEFFA7}">
      <dgm:prSet phldrT="[Tekst]" custT="1"/>
      <dgm:spPr/>
      <dgm:t>
        <a:bodyPr/>
        <a:lstStyle/>
        <a:p>
          <a:r>
            <a:rPr lang="pl-PL" sz="2400" b="0" dirty="0">
              <a:latin typeface="Arial" panose="020B0604020202020204" pitchFamily="34" charset="0"/>
              <a:cs typeface="Arial" panose="020B0604020202020204" pitchFamily="34" charset="0"/>
            </a:rPr>
            <a:t>Model błądzenia losowego (RW</a:t>
          </a:r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4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96B0C-B1F7-4B63-BE7C-71ACD772726E}" type="parTrans" cxnId="{D9884880-7A64-45CB-AB56-35C73529864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07000-D49E-44B8-81C4-3E55B593C41A}" type="sibTrans" cxnId="{D9884880-7A64-45CB-AB56-35C735298644}">
      <dgm:prSet/>
      <dgm:spPr/>
      <dgm:t>
        <a:bodyPr/>
        <a:lstStyle/>
        <a:p>
          <a:endParaRPr lang="pl-PL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C181E6D9-BB9C-4D11-94FC-E4F367459125}" type="pres">
      <dgm:prSet presAssocID="{06719020-B7C9-4777-9430-1A5236F75DE6}" presName="vertSpace2a" presStyleCnt="0"/>
      <dgm:spPr/>
    </dgm:pt>
    <dgm:pt modelId="{2599D0C5-BE06-4DEE-9029-5F1E03E491DE}" type="pres">
      <dgm:prSet presAssocID="{06719020-B7C9-4777-9430-1A5236F75DE6}" presName="horz2" presStyleCnt="0"/>
      <dgm:spPr/>
    </dgm:pt>
    <dgm:pt modelId="{9EC619D3-0F93-4CDF-871D-F77D25E3FA8A}" type="pres">
      <dgm:prSet presAssocID="{06719020-B7C9-4777-9430-1A5236F75DE6}" presName="horzSpace2" presStyleCnt="0"/>
      <dgm:spPr/>
    </dgm:pt>
    <dgm:pt modelId="{73FD6DF1-BB38-44C1-940D-80817738EB3F}" type="pres">
      <dgm:prSet presAssocID="{06719020-B7C9-4777-9430-1A5236F75DE6}" presName="tx2" presStyleLbl="revTx" presStyleIdx="1" presStyleCnt="4"/>
      <dgm:spPr/>
    </dgm:pt>
    <dgm:pt modelId="{E8CFEF52-F746-4039-BE19-0EA356C9BDBD}" type="pres">
      <dgm:prSet presAssocID="{06719020-B7C9-4777-9430-1A5236F75DE6}" presName="vert2" presStyleCnt="0"/>
      <dgm:spPr/>
    </dgm:pt>
    <dgm:pt modelId="{711C6B1A-C594-4A13-9A72-4757D9CBDD87}" type="pres">
      <dgm:prSet presAssocID="{06719020-B7C9-4777-9430-1A5236F75DE6}" presName="thinLine2b" presStyleLbl="callout" presStyleIdx="0" presStyleCnt="3"/>
      <dgm:spPr/>
    </dgm:pt>
    <dgm:pt modelId="{732BC80E-8967-48A4-8337-AE1EBE97B76E}" type="pres">
      <dgm:prSet presAssocID="{06719020-B7C9-4777-9430-1A5236F75DE6}" presName="vertSpace2b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2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1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BF4083AF-E9CD-4ED2-BC91-49B81DF98D29}" type="pres">
      <dgm:prSet presAssocID="{B00D4FBF-7533-4369-88B6-3FE067CEFFA7}" presName="horz2" presStyleCnt="0"/>
      <dgm:spPr/>
    </dgm:pt>
    <dgm:pt modelId="{A1FECFC4-C92E-4369-A8F3-F96C896806E5}" type="pres">
      <dgm:prSet presAssocID="{B00D4FBF-7533-4369-88B6-3FE067CEFFA7}" presName="horzSpace2" presStyleCnt="0"/>
      <dgm:spPr/>
    </dgm:pt>
    <dgm:pt modelId="{E7CAE548-D311-4DA3-8CE0-C0B4A421DF72}" type="pres">
      <dgm:prSet presAssocID="{B00D4FBF-7533-4369-88B6-3FE067CEFFA7}" presName="tx2" presStyleLbl="revTx" presStyleIdx="3" presStyleCnt="4"/>
      <dgm:spPr/>
    </dgm:pt>
    <dgm:pt modelId="{72E944D5-A4CE-4105-82FA-3F2726059366}" type="pres">
      <dgm:prSet presAssocID="{B00D4FBF-7533-4369-88B6-3FE067CEFFA7}" presName="vert2" presStyleCnt="0"/>
      <dgm:spPr/>
    </dgm:pt>
    <dgm:pt modelId="{70C585B9-6E35-470D-BC29-16B5C391E32B}" type="pres">
      <dgm:prSet presAssocID="{B00D4FBF-7533-4369-88B6-3FE067CEFFA7}" presName="thinLine2b" presStyleLbl="callout" presStyleIdx="2" presStyleCnt="3"/>
      <dgm:spPr/>
    </dgm:pt>
    <dgm:pt modelId="{84CB9839-ABF7-427E-961F-A27F1288710E}" type="pres">
      <dgm:prSet presAssocID="{B00D4FBF-7533-4369-88B6-3FE067CEFFA7}" presName="vertSpace2b" presStyleCnt="0"/>
      <dgm:spPr/>
    </dgm:pt>
  </dgm:ptLst>
  <dgm:cxnLst>
    <dgm:cxn modelId="{1BA87218-5083-4E75-8305-54644CABF22A}" type="presOf" srcId="{06719020-B7C9-4777-9430-1A5236F75DE6}" destId="{73FD6DF1-BB38-44C1-940D-80817738EB3F}" srcOrd="0" destOrd="0" presId="urn:microsoft.com/office/officeart/2008/layout/LinedList"/>
    <dgm:cxn modelId="{7DF4D15C-2CED-48FE-9471-2C7DB5C4FC24}" srcId="{C88DAED9-06D3-4C41-9ACD-A33A9DB9DB05}" destId="{06719020-B7C9-4777-9430-1A5236F75DE6}" srcOrd="0" destOrd="0" parTransId="{30CC0E2E-52C6-462A-843B-602D7AABF6C0}" sibTransId="{2EFDBE7B-9114-439C-8A1A-D5290451B08E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D9884880-7A64-45CB-AB56-35C735298644}" srcId="{C88DAED9-06D3-4C41-9ACD-A33A9DB9DB05}" destId="{B00D4FBF-7533-4369-88B6-3FE067CEFFA7}" srcOrd="2" destOrd="0" parTransId="{CD896B0C-B1F7-4B63-BE7C-71ACD772726E}" sibTransId="{78307000-D49E-44B8-81C4-3E55B593C41A}"/>
    <dgm:cxn modelId="{69EF9E81-83DC-497D-9658-C05F65F44F96}" srcId="{C88DAED9-06D3-4C41-9ACD-A33A9DB9DB05}" destId="{8F4439A3-51D9-4FC5-A48E-3CF99977E102}" srcOrd="1" destOrd="0" parTransId="{80198C46-8A7B-45D0-BC91-D585236A63AD}" sibTransId="{8C79313D-785F-425A-AE9E-D7122DF5358A}"/>
    <dgm:cxn modelId="{5EFFEAA0-3CF5-48BC-9006-FF395E38E540}" type="presOf" srcId="{B00D4FBF-7533-4369-88B6-3FE067CEFFA7}" destId="{E7CAE548-D311-4DA3-8CE0-C0B4A421DF72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DA42ECFE-D752-40B8-A3BD-B7B2C7E1743E}" type="presParOf" srcId="{9CC99002-8D9F-443F-A58C-299D18C75338}" destId="{C181E6D9-BB9C-4D11-94FC-E4F367459125}" srcOrd="0" destOrd="0" presId="urn:microsoft.com/office/officeart/2008/layout/LinedList"/>
    <dgm:cxn modelId="{29B15283-4654-4DF0-B7C0-2F71740194C3}" type="presParOf" srcId="{9CC99002-8D9F-443F-A58C-299D18C75338}" destId="{2599D0C5-BE06-4DEE-9029-5F1E03E491DE}" srcOrd="1" destOrd="0" presId="urn:microsoft.com/office/officeart/2008/layout/LinedList"/>
    <dgm:cxn modelId="{330C45A4-693C-4AAF-A674-1AF0123CBEC7}" type="presParOf" srcId="{2599D0C5-BE06-4DEE-9029-5F1E03E491DE}" destId="{9EC619D3-0F93-4CDF-871D-F77D25E3FA8A}" srcOrd="0" destOrd="0" presId="urn:microsoft.com/office/officeart/2008/layout/LinedList"/>
    <dgm:cxn modelId="{24C62BA0-6513-44DB-9038-5E88C9A523FE}" type="presParOf" srcId="{2599D0C5-BE06-4DEE-9029-5F1E03E491DE}" destId="{73FD6DF1-BB38-44C1-940D-80817738EB3F}" srcOrd="1" destOrd="0" presId="urn:microsoft.com/office/officeart/2008/layout/LinedList"/>
    <dgm:cxn modelId="{9B118633-8319-4E3D-AC61-AE5A66EE5AF0}" type="presParOf" srcId="{2599D0C5-BE06-4DEE-9029-5F1E03E491DE}" destId="{E8CFEF52-F746-4039-BE19-0EA356C9BDBD}" srcOrd="2" destOrd="0" presId="urn:microsoft.com/office/officeart/2008/layout/LinedList"/>
    <dgm:cxn modelId="{0BC20D93-E86D-4CEC-8BBE-9838EBEAF969}" type="presParOf" srcId="{9CC99002-8D9F-443F-A58C-299D18C75338}" destId="{711C6B1A-C594-4A13-9A72-4757D9CBDD87}" srcOrd="2" destOrd="0" presId="urn:microsoft.com/office/officeart/2008/layout/LinedList"/>
    <dgm:cxn modelId="{45F39A29-D0F4-40BA-B045-3A61D0C60122}" type="presParOf" srcId="{9CC99002-8D9F-443F-A58C-299D18C75338}" destId="{732BC80E-8967-48A4-8337-AE1EBE97B76E}" srcOrd="3" destOrd="0" presId="urn:microsoft.com/office/officeart/2008/layout/LinedList"/>
    <dgm:cxn modelId="{91A207F2-7623-4099-9448-F4737CCDEC25}" type="presParOf" srcId="{9CC99002-8D9F-443F-A58C-299D18C75338}" destId="{5476F1A7-C559-45BF-8968-883CE05CA290}" srcOrd="4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5" destOrd="0" presId="urn:microsoft.com/office/officeart/2008/layout/LinedList"/>
    <dgm:cxn modelId="{09E4FFB5-FAE1-4526-9A1F-D81309133BCF}" type="presParOf" srcId="{9CC99002-8D9F-443F-A58C-299D18C75338}" destId="{CE14D0B5-AB15-4035-BCE7-02BC58E27FBA}" srcOrd="6" destOrd="0" presId="urn:microsoft.com/office/officeart/2008/layout/LinedList"/>
    <dgm:cxn modelId="{787E5F4C-ED30-4F7D-8F22-E2B6DFA4A1C9}" type="presParOf" srcId="{9CC99002-8D9F-443F-A58C-299D18C75338}" destId="{BF4083AF-E9CD-4ED2-BC91-49B81DF98D29}" srcOrd="7" destOrd="0" presId="urn:microsoft.com/office/officeart/2008/layout/LinedList"/>
    <dgm:cxn modelId="{21A63352-5502-4FBD-BC0B-AADDE2494C67}" type="presParOf" srcId="{BF4083AF-E9CD-4ED2-BC91-49B81DF98D29}" destId="{A1FECFC4-C92E-4369-A8F3-F96C896806E5}" srcOrd="0" destOrd="0" presId="urn:microsoft.com/office/officeart/2008/layout/LinedList"/>
    <dgm:cxn modelId="{066C1969-EC1B-4402-B7C7-F53EF014DCFD}" type="presParOf" srcId="{BF4083AF-E9CD-4ED2-BC91-49B81DF98D29}" destId="{E7CAE548-D311-4DA3-8CE0-C0B4A421DF72}" srcOrd="1" destOrd="0" presId="urn:microsoft.com/office/officeart/2008/layout/LinedList"/>
    <dgm:cxn modelId="{19FD56C9-7ECC-4871-A07C-9C5826732791}" type="presParOf" srcId="{BF4083AF-E9CD-4ED2-BC91-49B81DF98D29}" destId="{72E944D5-A4CE-4105-82FA-3F2726059366}" srcOrd="2" destOrd="0" presId="urn:microsoft.com/office/officeart/2008/layout/LinedList"/>
    <dgm:cxn modelId="{C71950E4-940B-4442-8AAF-3339FDDA34BF}" type="presParOf" srcId="{9CC99002-8D9F-443F-A58C-299D18C75338}" destId="{70C585B9-6E35-470D-BC29-16B5C391E32B}" srcOrd="8" destOrd="0" presId="urn:microsoft.com/office/officeart/2008/layout/LinedList"/>
    <dgm:cxn modelId="{6EED480B-4CC1-463F-A071-84399797A315}" type="presParOf" srcId="{9CC99002-8D9F-443F-A58C-299D18C75338}" destId="{84CB9839-ABF7-427E-961F-A27F1288710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 anchor="ctr" anchorCtr="0"/>
        <a:lstStyle/>
        <a:p>
          <a:r>
            <a:rPr lang="pl-PL" sz="1800" dirty="0">
              <a:latin typeface="Arial" panose="020B0604020202020204" pitchFamily="34" charset="0"/>
              <a:cs typeface="Arial" panose="020B0604020202020204" pitchFamily="34" charset="0"/>
            </a:rPr>
            <a:t>Metody regresji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1800" b="0" dirty="0">
              <a:latin typeface="Arial" panose="020B0604020202020204" pitchFamily="34" charset="0"/>
              <a:cs typeface="Arial" panose="020B0604020202020204" pitchFamily="34" charset="0"/>
            </a:rPr>
            <a:t>Metoda projekcji trendu 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8B099-2FED-44BD-9884-076F29E641C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800" b="0" dirty="0">
              <a:latin typeface="Arial" panose="020B0604020202020204" pitchFamily="34" charset="0"/>
              <a:cs typeface="Arial" panose="020B0604020202020204" pitchFamily="34" charset="0"/>
            </a:rPr>
            <a:t>Prosta metoda regresji liniowej </a:t>
          </a:r>
          <a:endParaRPr lang="pl-PL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11028-D6AD-47CC-9B35-C9090C839367}" type="parTrans" cxnId="{00C1840D-9C3D-4DBC-9A7B-134D570C27BE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B9D3-EE79-4FF9-961D-29B756319CD1}" type="sibTrans" cxnId="{00C1840D-9C3D-4DBC-9A7B-134D570C27BE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99494-69E5-4648-8AA3-23415BBCF24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800" b="0" i="0" dirty="0">
              <a:latin typeface="Arial" panose="020B0604020202020204" pitchFamily="34" charset="0"/>
              <a:cs typeface="Arial" panose="020B0604020202020204" pitchFamily="34" charset="0"/>
            </a:rPr>
            <a:t>Metoda wielokrotnej regresji liniowej </a:t>
          </a:r>
        </a:p>
      </dgm:t>
    </dgm:pt>
    <dgm:pt modelId="{54316A5C-A9CF-42A0-8725-2BE9B2D6DFDB}" type="parTrans" cxnId="{ABF83C5C-566D-4369-BFA3-DA203C614A08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1AAFB-E5D0-47A1-A7CC-93EED30B6A3A}" type="sibTrans" cxnId="{ABF83C5C-566D-4369-BFA3-DA203C614A08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9E643-D5DB-49C2-BAAA-FE93EFAFBE8D}" type="pres">
      <dgm:prSet presAssocID="{56FC0B3A-E777-4F5E-A040-30B9DDEEDCF4}" presName="vert0" presStyleCnt="0">
        <dgm:presLayoutVars>
          <dgm:dir/>
          <dgm:animOne val="branch"/>
          <dgm:animLvl val="lvl"/>
        </dgm:presLayoutVars>
      </dgm:prSet>
      <dgm:spPr/>
    </dgm:pt>
    <dgm:pt modelId="{8FD1070D-9B4E-4E48-923C-D64C8E05EA55}" type="pres">
      <dgm:prSet presAssocID="{C88DAED9-06D3-4C41-9ACD-A33A9DB9DB05}" presName="thickLine" presStyleLbl="alignNode1" presStyleIdx="0" presStyleCnt="1"/>
      <dgm:spPr/>
    </dgm:pt>
    <dgm:pt modelId="{C064971A-7069-4FAF-A131-0D979EB0F5C3}" type="pres">
      <dgm:prSet presAssocID="{C88DAED9-06D3-4C41-9ACD-A33A9DB9DB05}" presName="horz1" presStyleCnt="0"/>
      <dgm:spPr/>
    </dgm:pt>
    <dgm:pt modelId="{E5036770-C6CD-4B71-8A05-72FE6AB4D428}" type="pres">
      <dgm:prSet presAssocID="{C88DAED9-06D3-4C41-9ACD-A33A9DB9DB05}" presName="tx1" presStyleLbl="revTx" presStyleIdx="0" presStyleCnt="4"/>
      <dgm:spPr/>
    </dgm:pt>
    <dgm:pt modelId="{9CC99002-8D9F-443F-A58C-299D18C75338}" type="pres">
      <dgm:prSet presAssocID="{C88DAED9-06D3-4C41-9ACD-A33A9DB9DB05}" presName="vert1" presStyleCnt="0"/>
      <dgm:spPr/>
    </dgm:pt>
    <dgm:pt modelId="{750AA255-2587-48BF-A740-BC219E5CEF7B}" type="pres">
      <dgm:prSet presAssocID="{8F4439A3-51D9-4FC5-A48E-3CF99977E102}" presName="vertSpace2a" presStyleCnt="0"/>
      <dgm:spPr/>
    </dgm:pt>
    <dgm:pt modelId="{5476F1A7-C559-45BF-8968-883CE05CA290}" type="pres">
      <dgm:prSet presAssocID="{8F4439A3-51D9-4FC5-A48E-3CF99977E102}" presName="horz2" presStyleCnt="0"/>
      <dgm:spPr/>
    </dgm:pt>
    <dgm:pt modelId="{FE5E3C49-41A4-49D9-B111-1740D0D15398}" type="pres">
      <dgm:prSet presAssocID="{8F4439A3-51D9-4FC5-A48E-3CF99977E102}" presName="horzSpace2" presStyleCnt="0"/>
      <dgm:spPr/>
    </dgm:pt>
    <dgm:pt modelId="{38502B14-0636-4068-BF82-FD00319EB8FF}" type="pres">
      <dgm:prSet presAssocID="{8F4439A3-51D9-4FC5-A48E-3CF99977E102}" presName="tx2" presStyleLbl="revTx" presStyleIdx="1" presStyleCnt="4"/>
      <dgm:spPr/>
    </dgm:pt>
    <dgm:pt modelId="{6CA6D74D-25D1-4E9B-ABCE-934313BF935F}" type="pres">
      <dgm:prSet presAssocID="{8F4439A3-51D9-4FC5-A48E-3CF99977E102}" presName="vert2" presStyleCnt="0"/>
      <dgm:spPr/>
    </dgm:pt>
    <dgm:pt modelId="{0666C116-1EB9-4E04-934F-C783C7C54296}" type="pres">
      <dgm:prSet presAssocID="{8F4439A3-51D9-4FC5-A48E-3CF99977E102}" presName="thinLine2b" presStyleLbl="callout" presStyleIdx="0" presStyleCnt="3"/>
      <dgm:spPr/>
    </dgm:pt>
    <dgm:pt modelId="{CE14D0B5-AB15-4035-BCE7-02BC58E27FBA}" type="pres">
      <dgm:prSet presAssocID="{8F4439A3-51D9-4FC5-A48E-3CF99977E102}" presName="vertSpace2b" presStyleCnt="0"/>
      <dgm:spPr/>
    </dgm:pt>
    <dgm:pt modelId="{8C449C3A-1F5B-4331-9F11-8D375BD31BBF}" type="pres">
      <dgm:prSet presAssocID="{9EE8B099-2FED-44BD-9884-076F29E641CD}" presName="horz2" presStyleCnt="0"/>
      <dgm:spPr/>
    </dgm:pt>
    <dgm:pt modelId="{F4E72CB5-B3E0-4B76-8B15-DFD31A4A8EDD}" type="pres">
      <dgm:prSet presAssocID="{9EE8B099-2FED-44BD-9884-076F29E641CD}" presName="horzSpace2" presStyleCnt="0"/>
      <dgm:spPr/>
    </dgm:pt>
    <dgm:pt modelId="{0085E882-BEFA-443D-8ED6-3693FE64ABA5}" type="pres">
      <dgm:prSet presAssocID="{9EE8B099-2FED-44BD-9884-076F29E641CD}" presName="tx2" presStyleLbl="revTx" presStyleIdx="2" presStyleCnt="4"/>
      <dgm:spPr/>
    </dgm:pt>
    <dgm:pt modelId="{62759347-4FA2-4051-B83A-080ACCBA6E6D}" type="pres">
      <dgm:prSet presAssocID="{9EE8B099-2FED-44BD-9884-076F29E641CD}" presName="vert2" presStyleCnt="0"/>
      <dgm:spPr/>
    </dgm:pt>
    <dgm:pt modelId="{451F7A10-DF48-4CF4-8CA3-B30ED2E344E0}" type="pres">
      <dgm:prSet presAssocID="{9EE8B099-2FED-44BD-9884-076F29E641CD}" presName="thinLine2b" presStyleLbl="callout" presStyleIdx="1" presStyleCnt="3"/>
      <dgm:spPr/>
    </dgm:pt>
    <dgm:pt modelId="{FC7EB849-BF67-4572-8EEE-D6D8264F403F}" type="pres">
      <dgm:prSet presAssocID="{9EE8B099-2FED-44BD-9884-076F29E641CD}" presName="vertSpace2b" presStyleCnt="0"/>
      <dgm:spPr/>
    </dgm:pt>
    <dgm:pt modelId="{84EDF9B9-229A-465F-9E1F-213D6E4C5C5A}" type="pres">
      <dgm:prSet presAssocID="{02D99494-69E5-4648-8AA3-23415BBCF242}" presName="horz2" presStyleCnt="0"/>
      <dgm:spPr/>
    </dgm:pt>
    <dgm:pt modelId="{C8A2AD5B-87A3-43CA-BF3E-AB765456D534}" type="pres">
      <dgm:prSet presAssocID="{02D99494-69E5-4648-8AA3-23415BBCF242}" presName="horzSpace2" presStyleCnt="0"/>
      <dgm:spPr/>
    </dgm:pt>
    <dgm:pt modelId="{5DFADDE7-5589-43A5-AD76-FF9DF2094AE4}" type="pres">
      <dgm:prSet presAssocID="{02D99494-69E5-4648-8AA3-23415BBCF242}" presName="tx2" presStyleLbl="revTx" presStyleIdx="3" presStyleCnt="4"/>
      <dgm:spPr/>
    </dgm:pt>
    <dgm:pt modelId="{AD8CF26E-D6FC-493E-82DF-72B3D8D8DF22}" type="pres">
      <dgm:prSet presAssocID="{02D99494-69E5-4648-8AA3-23415BBCF242}" presName="vert2" presStyleCnt="0"/>
      <dgm:spPr/>
    </dgm:pt>
    <dgm:pt modelId="{86B220C7-E4D9-44C3-9FAB-F1B589C5F0AF}" type="pres">
      <dgm:prSet presAssocID="{02D99494-69E5-4648-8AA3-23415BBCF242}" presName="thinLine2b" presStyleLbl="callout" presStyleIdx="2" presStyleCnt="3"/>
      <dgm:spPr/>
    </dgm:pt>
    <dgm:pt modelId="{D67E8411-3D65-4E76-B3C0-7E9777CCE663}" type="pres">
      <dgm:prSet presAssocID="{02D99494-69E5-4648-8AA3-23415BBCF242}" presName="vertSpace2b" presStyleCnt="0"/>
      <dgm:spPr/>
    </dgm:pt>
  </dgm:ptLst>
  <dgm:cxnLst>
    <dgm:cxn modelId="{A53F6B07-110F-4343-A2A3-D0F24E20473F}" type="presOf" srcId="{02D99494-69E5-4648-8AA3-23415BBCF242}" destId="{5DFADDE7-5589-43A5-AD76-FF9DF2094AE4}" srcOrd="0" destOrd="0" presId="urn:microsoft.com/office/officeart/2008/layout/LinedList"/>
    <dgm:cxn modelId="{00C1840D-9C3D-4DBC-9A7B-134D570C27BE}" srcId="{C88DAED9-06D3-4C41-9ACD-A33A9DB9DB05}" destId="{9EE8B099-2FED-44BD-9884-076F29E641CD}" srcOrd="1" destOrd="0" parTransId="{D3E11028-D6AD-47CC-9B35-C9090C839367}" sibTransId="{B976B9D3-EE79-4FF9-961D-29B756319CD1}"/>
    <dgm:cxn modelId="{ABF83C5C-566D-4369-BFA3-DA203C614A08}" srcId="{C88DAED9-06D3-4C41-9ACD-A33A9DB9DB05}" destId="{02D99494-69E5-4648-8AA3-23415BBCF242}" srcOrd="2" destOrd="0" parTransId="{54316A5C-A9CF-42A0-8725-2BE9B2D6DFDB}" sibTransId="{E8D1AAFB-E5D0-47A1-A7CC-93EED30B6A3A}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2D7FAB76-CA2D-4610-8422-F9DDBF3A4640}" type="presOf" srcId="{56FC0B3A-E777-4F5E-A040-30B9DDEEDCF4}" destId="{4FB9E643-D5DB-49C2-BAAA-FE93EFAFBE8D}" srcOrd="0" destOrd="0" presId="urn:microsoft.com/office/officeart/2008/layout/LinedList"/>
    <dgm:cxn modelId="{48470C58-C9EC-4148-BD00-E05CD0E47637}" type="presOf" srcId="{8F4439A3-51D9-4FC5-A48E-3CF99977E102}" destId="{38502B14-0636-4068-BF82-FD00319EB8FF}" srcOrd="0" destOrd="0" presId="urn:microsoft.com/office/officeart/2008/layout/LinedList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FA9A1EA3-6BD2-4C28-9556-39BDC9711F98}" type="presOf" srcId="{9EE8B099-2FED-44BD-9884-076F29E641CD}" destId="{0085E882-BEFA-443D-8ED6-3693FE64ABA5}" srcOrd="0" destOrd="0" presId="urn:microsoft.com/office/officeart/2008/layout/LinedList"/>
    <dgm:cxn modelId="{6D8AE5D9-0991-4573-B26B-CA5D602F5B27}" type="presOf" srcId="{C88DAED9-06D3-4C41-9ACD-A33A9DB9DB05}" destId="{E5036770-C6CD-4B71-8A05-72FE6AB4D428}" srcOrd="0" destOrd="0" presId="urn:microsoft.com/office/officeart/2008/layout/LinedList"/>
    <dgm:cxn modelId="{2205A4B6-EBCD-4CCA-BC75-87B6543E0D11}" type="presParOf" srcId="{4FB9E643-D5DB-49C2-BAAA-FE93EFAFBE8D}" destId="{8FD1070D-9B4E-4E48-923C-D64C8E05EA55}" srcOrd="0" destOrd="0" presId="urn:microsoft.com/office/officeart/2008/layout/LinedList"/>
    <dgm:cxn modelId="{FEAEAC2A-7D44-46E6-8A9D-C03471CFC220}" type="presParOf" srcId="{4FB9E643-D5DB-49C2-BAAA-FE93EFAFBE8D}" destId="{C064971A-7069-4FAF-A131-0D979EB0F5C3}" srcOrd="1" destOrd="0" presId="urn:microsoft.com/office/officeart/2008/layout/LinedList"/>
    <dgm:cxn modelId="{C6A06BFB-F71C-43F8-AE16-12A52C9F7C84}" type="presParOf" srcId="{C064971A-7069-4FAF-A131-0D979EB0F5C3}" destId="{E5036770-C6CD-4B71-8A05-72FE6AB4D428}" srcOrd="0" destOrd="0" presId="urn:microsoft.com/office/officeart/2008/layout/LinedList"/>
    <dgm:cxn modelId="{DE6AE2AA-AB7C-488B-83BA-FA1031E74944}" type="presParOf" srcId="{C064971A-7069-4FAF-A131-0D979EB0F5C3}" destId="{9CC99002-8D9F-443F-A58C-299D18C75338}" srcOrd="1" destOrd="0" presId="urn:microsoft.com/office/officeart/2008/layout/LinedList"/>
    <dgm:cxn modelId="{BC3B663C-BB7F-42BF-BD07-5D8B05873E53}" type="presParOf" srcId="{9CC99002-8D9F-443F-A58C-299D18C75338}" destId="{750AA255-2587-48BF-A740-BC219E5CEF7B}" srcOrd="0" destOrd="0" presId="urn:microsoft.com/office/officeart/2008/layout/LinedList"/>
    <dgm:cxn modelId="{91A207F2-7623-4099-9448-F4737CCDEC25}" type="presParOf" srcId="{9CC99002-8D9F-443F-A58C-299D18C75338}" destId="{5476F1A7-C559-45BF-8968-883CE05CA290}" srcOrd="1" destOrd="0" presId="urn:microsoft.com/office/officeart/2008/layout/LinedList"/>
    <dgm:cxn modelId="{E71533DD-6E48-4141-8D4E-82EF41494630}" type="presParOf" srcId="{5476F1A7-C559-45BF-8968-883CE05CA290}" destId="{FE5E3C49-41A4-49D9-B111-1740D0D15398}" srcOrd="0" destOrd="0" presId="urn:microsoft.com/office/officeart/2008/layout/LinedList"/>
    <dgm:cxn modelId="{A6C88398-ADC1-4571-B043-7146A645AA2A}" type="presParOf" srcId="{5476F1A7-C559-45BF-8968-883CE05CA290}" destId="{38502B14-0636-4068-BF82-FD00319EB8FF}" srcOrd="1" destOrd="0" presId="urn:microsoft.com/office/officeart/2008/layout/LinedList"/>
    <dgm:cxn modelId="{3D8CF6E8-AE73-4A61-9F03-956CCBD6629E}" type="presParOf" srcId="{5476F1A7-C559-45BF-8968-883CE05CA290}" destId="{6CA6D74D-25D1-4E9B-ABCE-934313BF935F}" srcOrd="2" destOrd="0" presId="urn:microsoft.com/office/officeart/2008/layout/LinedList"/>
    <dgm:cxn modelId="{F33B3B51-FD95-410E-8474-8A22035AE614}" type="presParOf" srcId="{9CC99002-8D9F-443F-A58C-299D18C75338}" destId="{0666C116-1EB9-4E04-934F-C783C7C54296}" srcOrd="2" destOrd="0" presId="urn:microsoft.com/office/officeart/2008/layout/LinedList"/>
    <dgm:cxn modelId="{09E4FFB5-FAE1-4526-9A1F-D81309133BCF}" type="presParOf" srcId="{9CC99002-8D9F-443F-A58C-299D18C75338}" destId="{CE14D0B5-AB15-4035-BCE7-02BC58E27FBA}" srcOrd="3" destOrd="0" presId="urn:microsoft.com/office/officeart/2008/layout/LinedList"/>
    <dgm:cxn modelId="{F86C2F53-B435-4D22-97C8-5CC7523E68AA}" type="presParOf" srcId="{9CC99002-8D9F-443F-A58C-299D18C75338}" destId="{8C449C3A-1F5B-4331-9F11-8D375BD31BBF}" srcOrd="4" destOrd="0" presId="urn:microsoft.com/office/officeart/2008/layout/LinedList"/>
    <dgm:cxn modelId="{5AD6C182-3D1B-40B9-9E8D-ECE3EA37F0F8}" type="presParOf" srcId="{8C449C3A-1F5B-4331-9F11-8D375BD31BBF}" destId="{F4E72CB5-B3E0-4B76-8B15-DFD31A4A8EDD}" srcOrd="0" destOrd="0" presId="urn:microsoft.com/office/officeart/2008/layout/LinedList"/>
    <dgm:cxn modelId="{DEFFB520-4876-422C-8F82-29E8EF650ED8}" type="presParOf" srcId="{8C449C3A-1F5B-4331-9F11-8D375BD31BBF}" destId="{0085E882-BEFA-443D-8ED6-3693FE64ABA5}" srcOrd="1" destOrd="0" presId="urn:microsoft.com/office/officeart/2008/layout/LinedList"/>
    <dgm:cxn modelId="{FD3C0EC0-4F5A-4A5A-BE88-012082B33933}" type="presParOf" srcId="{8C449C3A-1F5B-4331-9F11-8D375BD31BBF}" destId="{62759347-4FA2-4051-B83A-080ACCBA6E6D}" srcOrd="2" destOrd="0" presId="urn:microsoft.com/office/officeart/2008/layout/LinedList"/>
    <dgm:cxn modelId="{718313EE-0A99-45A2-977B-B9E41F3BF102}" type="presParOf" srcId="{9CC99002-8D9F-443F-A58C-299D18C75338}" destId="{451F7A10-DF48-4CF4-8CA3-B30ED2E344E0}" srcOrd="5" destOrd="0" presId="urn:microsoft.com/office/officeart/2008/layout/LinedList"/>
    <dgm:cxn modelId="{A4C3A89B-F03F-45F7-9A92-762EE30AAE34}" type="presParOf" srcId="{9CC99002-8D9F-443F-A58C-299D18C75338}" destId="{FC7EB849-BF67-4572-8EEE-D6D8264F403F}" srcOrd="6" destOrd="0" presId="urn:microsoft.com/office/officeart/2008/layout/LinedList"/>
    <dgm:cxn modelId="{9CC60B12-28AB-442C-B5D9-473802F33273}" type="presParOf" srcId="{9CC99002-8D9F-443F-A58C-299D18C75338}" destId="{84EDF9B9-229A-465F-9E1F-213D6E4C5C5A}" srcOrd="7" destOrd="0" presId="urn:microsoft.com/office/officeart/2008/layout/LinedList"/>
    <dgm:cxn modelId="{9E2374CA-8323-404A-834D-07FB7D544490}" type="presParOf" srcId="{84EDF9B9-229A-465F-9E1F-213D6E4C5C5A}" destId="{C8A2AD5B-87A3-43CA-BF3E-AB765456D534}" srcOrd="0" destOrd="0" presId="urn:microsoft.com/office/officeart/2008/layout/LinedList"/>
    <dgm:cxn modelId="{317E67DC-B7A2-4F88-843F-FCA32F973EE6}" type="presParOf" srcId="{84EDF9B9-229A-465F-9E1F-213D6E4C5C5A}" destId="{5DFADDE7-5589-43A5-AD76-FF9DF2094AE4}" srcOrd="1" destOrd="0" presId="urn:microsoft.com/office/officeart/2008/layout/LinedList"/>
    <dgm:cxn modelId="{29DF4E53-6EBE-423B-BCDC-6A8C662DC0F2}" type="presParOf" srcId="{84EDF9B9-229A-465F-9E1F-213D6E4C5C5A}" destId="{AD8CF26E-D6FC-493E-82DF-72B3D8D8DF22}" srcOrd="2" destOrd="0" presId="urn:microsoft.com/office/officeart/2008/layout/LinedList"/>
    <dgm:cxn modelId="{3E66156E-061F-4BAA-BB27-0308B955CDCB}" type="presParOf" srcId="{9CC99002-8D9F-443F-A58C-299D18C75338}" destId="{86B220C7-E4D9-44C3-9FAB-F1B589C5F0AF}" srcOrd="8" destOrd="0" presId="urn:microsoft.com/office/officeart/2008/layout/LinedList"/>
    <dgm:cxn modelId="{4F3C7FCD-F4E4-494E-B876-5726EF3C05D1}" type="presParOf" srcId="{9CC99002-8D9F-443F-A58C-299D18C75338}" destId="{D67E8411-3D65-4E76-B3C0-7E9777CCE6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32B-CA83-4055-B593-4FE74C00DF9B}">
      <dsp:nvSpPr>
        <dsp:cNvPr id="0" name=""/>
        <dsp:cNvSpPr/>
      </dsp:nvSpPr>
      <dsp:spPr>
        <a:xfrm>
          <a:off x="3386830" y="1108282"/>
          <a:ext cx="1338174" cy="464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45"/>
              </a:lnTo>
              <a:lnTo>
                <a:pt x="1338174" y="232245"/>
              </a:lnTo>
              <a:lnTo>
                <a:pt x="1338174" y="464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1EC78-BFC2-4589-A0B8-2610AF39F448}">
      <dsp:nvSpPr>
        <dsp:cNvPr id="0" name=""/>
        <dsp:cNvSpPr/>
      </dsp:nvSpPr>
      <dsp:spPr>
        <a:xfrm>
          <a:off x="2048656" y="1108282"/>
          <a:ext cx="1338174" cy="464490"/>
        </a:xfrm>
        <a:custGeom>
          <a:avLst/>
          <a:gdLst/>
          <a:ahLst/>
          <a:cxnLst/>
          <a:rect l="0" t="0" r="0" b="0"/>
          <a:pathLst>
            <a:path>
              <a:moveTo>
                <a:pt x="1338174" y="0"/>
              </a:moveTo>
              <a:lnTo>
                <a:pt x="1338174" y="232245"/>
              </a:lnTo>
              <a:lnTo>
                <a:pt x="0" y="232245"/>
              </a:lnTo>
              <a:lnTo>
                <a:pt x="0" y="464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95466-2DC4-40E4-8C48-38284A42C463}">
      <dsp:nvSpPr>
        <dsp:cNvPr id="0" name=""/>
        <dsp:cNvSpPr/>
      </dsp:nvSpPr>
      <dsp:spPr>
        <a:xfrm>
          <a:off x="2833865" y="235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4D926-2046-4036-BB3B-DCB5CC6E980C}">
      <dsp:nvSpPr>
        <dsp:cNvPr id="0" name=""/>
        <dsp:cNvSpPr/>
      </dsp:nvSpPr>
      <dsp:spPr>
        <a:xfrm>
          <a:off x="2833865" y="235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A2424-134B-4736-B014-57C167320322}">
      <dsp:nvSpPr>
        <dsp:cNvPr id="0" name=""/>
        <dsp:cNvSpPr/>
      </dsp:nvSpPr>
      <dsp:spPr>
        <a:xfrm>
          <a:off x="2280901" y="20142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prognozowania</a:t>
          </a:r>
        </a:p>
      </dsp:txBody>
      <dsp:txXfrm>
        <a:off x="2280901" y="201420"/>
        <a:ext cx="2211858" cy="707794"/>
      </dsp:txXfrm>
    </dsp:sp>
    <dsp:sp modelId="{1446FC49-E2D7-49AE-B2EF-067A86605EA1}">
      <dsp:nvSpPr>
        <dsp:cNvPr id="0" name=""/>
        <dsp:cNvSpPr/>
      </dsp:nvSpPr>
      <dsp:spPr>
        <a:xfrm>
          <a:off x="1495691" y="157277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DD2DB-726A-4899-8B17-2DA3FD1FEE9A}">
      <dsp:nvSpPr>
        <dsp:cNvPr id="0" name=""/>
        <dsp:cNvSpPr/>
      </dsp:nvSpPr>
      <dsp:spPr>
        <a:xfrm>
          <a:off x="1495691" y="157277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776-C841-40CA-A68D-FB604B44341B}">
      <dsp:nvSpPr>
        <dsp:cNvPr id="0" name=""/>
        <dsp:cNvSpPr/>
      </dsp:nvSpPr>
      <dsp:spPr>
        <a:xfrm>
          <a:off x="942727" y="177184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ilościowe</a:t>
          </a:r>
        </a:p>
      </dsp:txBody>
      <dsp:txXfrm>
        <a:off x="942727" y="1771840"/>
        <a:ext cx="2211858" cy="707794"/>
      </dsp:txXfrm>
    </dsp:sp>
    <dsp:sp modelId="{73EFA021-C89B-47D3-AB70-BED8D03405A5}">
      <dsp:nvSpPr>
        <dsp:cNvPr id="0" name=""/>
        <dsp:cNvSpPr/>
      </dsp:nvSpPr>
      <dsp:spPr>
        <a:xfrm>
          <a:off x="4172040" y="1572773"/>
          <a:ext cx="1105929" cy="1105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6FCB-82F0-4067-9EA1-164E591E5461}">
      <dsp:nvSpPr>
        <dsp:cNvPr id="0" name=""/>
        <dsp:cNvSpPr/>
      </dsp:nvSpPr>
      <dsp:spPr>
        <a:xfrm>
          <a:off x="4172040" y="1572773"/>
          <a:ext cx="1105929" cy="1105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A993-5A99-4498-AEE4-4AB26A525BD3}">
      <dsp:nvSpPr>
        <dsp:cNvPr id="0" name=""/>
        <dsp:cNvSpPr/>
      </dsp:nvSpPr>
      <dsp:spPr>
        <a:xfrm>
          <a:off x="3619075" y="1771840"/>
          <a:ext cx="2211858" cy="707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Metody jakościowe </a:t>
          </a:r>
        </a:p>
      </dsp:txBody>
      <dsp:txXfrm>
        <a:off x="3619075" y="1771840"/>
        <a:ext cx="2211858" cy="70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7C49-6A38-44CA-A6A9-37B6002855FA}">
      <dsp:nvSpPr>
        <dsp:cNvPr id="0" name=""/>
        <dsp:cNvSpPr/>
      </dsp:nvSpPr>
      <dsp:spPr>
        <a:xfrm>
          <a:off x="0" y="0"/>
          <a:ext cx="5764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A89DC-61D5-423B-BA99-3795843DD7B6}">
      <dsp:nvSpPr>
        <dsp:cNvPr id="0" name=""/>
        <dsp:cNvSpPr/>
      </dsp:nvSpPr>
      <dsp:spPr>
        <a:xfrm>
          <a:off x="0" y="0"/>
          <a:ext cx="1152839" cy="2509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Prognozy ilościowe</a:t>
          </a:r>
        </a:p>
      </dsp:txBody>
      <dsp:txXfrm>
        <a:off x="0" y="0"/>
        <a:ext cx="1152839" cy="2509503"/>
      </dsp:txXfrm>
    </dsp:sp>
    <dsp:sp modelId="{EFE34C64-293B-4A28-9E05-F70006FE9C68}">
      <dsp:nvSpPr>
        <dsp:cNvPr id="0" name=""/>
        <dsp:cNvSpPr/>
      </dsp:nvSpPr>
      <dsp:spPr>
        <a:xfrm>
          <a:off x="1239302" y="19758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szeregów czasowych</a:t>
          </a:r>
        </a:p>
      </dsp:txBody>
      <dsp:txXfrm>
        <a:off x="1239302" y="19758"/>
        <a:ext cx="4524893" cy="395173"/>
      </dsp:txXfrm>
    </dsp:sp>
    <dsp:sp modelId="{D14D70E5-69FA-4508-9526-F1AB99799F35}">
      <dsp:nvSpPr>
        <dsp:cNvPr id="0" name=""/>
        <dsp:cNvSpPr/>
      </dsp:nvSpPr>
      <dsp:spPr>
        <a:xfrm>
          <a:off x="1152839" y="414931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67CEF-AFD7-4058-8CF5-FC2B46712023}">
      <dsp:nvSpPr>
        <dsp:cNvPr id="0" name=""/>
        <dsp:cNvSpPr/>
      </dsp:nvSpPr>
      <dsp:spPr>
        <a:xfrm>
          <a:off x="1239302" y="434690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ekonometryczne</a:t>
          </a:r>
        </a:p>
      </dsp:txBody>
      <dsp:txXfrm>
        <a:off x="1239302" y="434690"/>
        <a:ext cx="4524893" cy="395173"/>
      </dsp:txXfrm>
    </dsp:sp>
    <dsp:sp modelId="{46D80F00-CB4E-4920-B5E8-FD69954A30DD}">
      <dsp:nvSpPr>
        <dsp:cNvPr id="0" name=""/>
        <dsp:cNvSpPr/>
      </dsp:nvSpPr>
      <dsp:spPr>
        <a:xfrm>
          <a:off x="1152839" y="829863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2DC7D-AC09-4201-A357-5F110716DC86}">
      <dsp:nvSpPr>
        <dsp:cNvPr id="0" name=""/>
        <dsp:cNvSpPr/>
      </dsp:nvSpPr>
      <dsp:spPr>
        <a:xfrm>
          <a:off x="1239302" y="849622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analogowe</a:t>
          </a:r>
        </a:p>
      </dsp:txBody>
      <dsp:txXfrm>
        <a:off x="1239302" y="849622"/>
        <a:ext cx="4524893" cy="395173"/>
      </dsp:txXfrm>
    </dsp:sp>
    <dsp:sp modelId="{883AC621-F60E-4E0F-A570-80BF3C900D57}">
      <dsp:nvSpPr>
        <dsp:cNvPr id="0" name=""/>
        <dsp:cNvSpPr/>
      </dsp:nvSpPr>
      <dsp:spPr>
        <a:xfrm>
          <a:off x="1152839" y="1244795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F362-9A25-4A3A-8604-BED165E08B06}">
      <dsp:nvSpPr>
        <dsp:cNvPr id="0" name=""/>
        <dsp:cNvSpPr/>
      </dsp:nvSpPr>
      <dsp:spPr>
        <a:xfrm>
          <a:off x="1239302" y="1264554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zmiennych wiodących</a:t>
          </a:r>
        </a:p>
      </dsp:txBody>
      <dsp:txXfrm>
        <a:off x="1239302" y="1264554"/>
        <a:ext cx="4524893" cy="395173"/>
      </dsp:txXfrm>
    </dsp:sp>
    <dsp:sp modelId="{A165486E-4A07-4213-8B59-DE9116E976C9}">
      <dsp:nvSpPr>
        <dsp:cNvPr id="0" name=""/>
        <dsp:cNvSpPr/>
      </dsp:nvSpPr>
      <dsp:spPr>
        <a:xfrm>
          <a:off x="1152839" y="1659727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1BE6-2B5D-4CED-95F1-E1C3E25F23CB}">
      <dsp:nvSpPr>
        <dsp:cNvPr id="0" name=""/>
        <dsp:cNvSpPr/>
      </dsp:nvSpPr>
      <dsp:spPr>
        <a:xfrm>
          <a:off x="1239302" y="1679486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Modele analizy </a:t>
          </a:r>
          <a:r>
            <a:rPr lang="pl-PL" sz="1800" kern="1200" dirty="0" err="1"/>
            <a:t>kohortowej</a:t>
          </a:r>
          <a:endParaRPr lang="pl-PL" sz="1800" kern="1200" dirty="0"/>
        </a:p>
      </dsp:txBody>
      <dsp:txXfrm>
        <a:off x="1239302" y="1679486"/>
        <a:ext cx="4524893" cy="395173"/>
      </dsp:txXfrm>
    </dsp:sp>
    <dsp:sp modelId="{BAEE37E4-3459-42B3-AC00-1DD2F49A51A9}">
      <dsp:nvSpPr>
        <dsp:cNvPr id="0" name=""/>
        <dsp:cNvSpPr/>
      </dsp:nvSpPr>
      <dsp:spPr>
        <a:xfrm>
          <a:off x="1152839" y="2074659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67D56-22DD-47B1-987F-8EFCF1644CB4}">
      <dsp:nvSpPr>
        <dsp:cNvPr id="0" name=""/>
        <dsp:cNvSpPr/>
      </dsp:nvSpPr>
      <dsp:spPr>
        <a:xfrm>
          <a:off x="1239302" y="2094417"/>
          <a:ext cx="4524893" cy="39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Testy rynkowe</a:t>
          </a:r>
        </a:p>
      </dsp:txBody>
      <dsp:txXfrm>
        <a:off x="1239302" y="2094417"/>
        <a:ext cx="4524893" cy="395173"/>
      </dsp:txXfrm>
    </dsp:sp>
    <dsp:sp modelId="{BFE38FC5-F9F0-40A1-9551-799EADE0A6B9}">
      <dsp:nvSpPr>
        <dsp:cNvPr id="0" name=""/>
        <dsp:cNvSpPr/>
      </dsp:nvSpPr>
      <dsp:spPr>
        <a:xfrm>
          <a:off x="1152839" y="2489591"/>
          <a:ext cx="46113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1763"/>
          <a:ext cx="6180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1763"/>
          <a:ext cx="1236097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Popyt o charakterze stałym</a:t>
          </a: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0" y="1763"/>
        <a:ext cx="1236097" cy="1202569"/>
      </dsp:txXfrm>
    </dsp:sp>
    <dsp:sp modelId="{9E9ACD9B-B568-4BDB-9B75-9DEE36FDBFC3}">
      <dsp:nvSpPr>
        <dsp:cNvPr id="0" name=""/>
        <dsp:cNvSpPr/>
      </dsp:nvSpPr>
      <dsp:spPr>
        <a:xfrm>
          <a:off x="1328804" y="1589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</a:p>
      </dsp:txBody>
      <dsp:txXfrm>
        <a:off x="1328804" y="15899"/>
        <a:ext cx="4851681" cy="282733"/>
      </dsp:txXfrm>
    </dsp:sp>
    <dsp:sp modelId="{428E3B98-D1D7-4E06-9500-2C7D73CC320C}">
      <dsp:nvSpPr>
        <dsp:cNvPr id="0" name=""/>
        <dsp:cNvSpPr/>
      </dsp:nvSpPr>
      <dsp:spPr>
        <a:xfrm>
          <a:off x="1236097" y="298633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1AEA4-7FDB-4C69-B50A-C740C221139A}">
      <dsp:nvSpPr>
        <dsp:cNvPr id="0" name=""/>
        <dsp:cNvSpPr/>
      </dsp:nvSpPr>
      <dsp:spPr>
        <a:xfrm>
          <a:off x="1328804" y="31276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Metody średniej</a:t>
          </a:r>
        </a:p>
      </dsp:txBody>
      <dsp:txXfrm>
        <a:off x="1328804" y="312769"/>
        <a:ext cx="4851681" cy="282733"/>
      </dsp:txXfrm>
    </dsp:sp>
    <dsp:sp modelId="{F67A1C4A-3068-406E-9462-1314F267475C}">
      <dsp:nvSpPr>
        <dsp:cNvPr id="0" name=""/>
        <dsp:cNvSpPr/>
      </dsp:nvSpPr>
      <dsp:spPr>
        <a:xfrm>
          <a:off x="1236097" y="59550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0FEDD-866A-42EE-890B-4B097A707CD5}">
      <dsp:nvSpPr>
        <dsp:cNvPr id="0" name=""/>
        <dsp:cNvSpPr/>
      </dsp:nvSpPr>
      <dsp:spPr>
        <a:xfrm>
          <a:off x="1328804" y="60963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(Browna) 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804" y="609639"/>
        <a:ext cx="4851681" cy="282733"/>
      </dsp:txXfrm>
    </dsp:sp>
    <dsp:sp modelId="{CD595378-7287-48DF-83A2-19413B5F09DD}">
      <dsp:nvSpPr>
        <dsp:cNvPr id="0" name=""/>
        <dsp:cNvSpPr/>
      </dsp:nvSpPr>
      <dsp:spPr>
        <a:xfrm>
          <a:off x="1236097" y="89237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8C658-099C-47CE-91DC-59EAE2AE8637}">
      <dsp:nvSpPr>
        <dsp:cNvPr id="0" name=""/>
        <dsp:cNvSpPr/>
      </dsp:nvSpPr>
      <dsp:spPr>
        <a:xfrm>
          <a:off x="1328804" y="90650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sp:txBody>
      <dsp:txXfrm>
        <a:off x="1328804" y="906509"/>
        <a:ext cx="4851681" cy="282733"/>
      </dsp:txXfrm>
    </dsp:sp>
    <dsp:sp modelId="{A93124D1-40BB-49EE-9714-7806AA1E62F7}">
      <dsp:nvSpPr>
        <dsp:cNvPr id="0" name=""/>
        <dsp:cNvSpPr/>
      </dsp:nvSpPr>
      <dsp:spPr>
        <a:xfrm>
          <a:off x="1236097" y="118924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2B24A-5EA1-42AD-A1A9-8A926232E228}">
      <dsp:nvSpPr>
        <dsp:cNvPr id="0" name=""/>
        <dsp:cNvSpPr/>
      </dsp:nvSpPr>
      <dsp:spPr>
        <a:xfrm>
          <a:off x="0" y="1204333"/>
          <a:ext cx="6180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C71C-DEEB-4E0F-BF73-3D71A86EF130}">
      <dsp:nvSpPr>
        <dsp:cNvPr id="0" name=""/>
        <dsp:cNvSpPr/>
      </dsp:nvSpPr>
      <dsp:spPr>
        <a:xfrm>
          <a:off x="0" y="1204333"/>
          <a:ext cx="1236097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Popyt o charakterze trendu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4333"/>
        <a:ext cx="1236097" cy="1202569"/>
      </dsp:txXfrm>
    </dsp:sp>
    <dsp:sp modelId="{6324D7F1-7303-4924-9985-096E5B70A95D}">
      <dsp:nvSpPr>
        <dsp:cNvPr id="0" name=""/>
        <dsp:cNvSpPr/>
      </dsp:nvSpPr>
      <dsp:spPr>
        <a:xfrm>
          <a:off x="1328804" y="121846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wygładzania wykładniczego (</a:t>
          </a:r>
          <a:r>
            <a:rPr lang="pl-PL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Holta)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804" y="1218469"/>
        <a:ext cx="4851681" cy="282733"/>
      </dsp:txXfrm>
    </dsp:sp>
    <dsp:sp modelId="{585B68F4-3855-4C09-A1D0-FA0DDB2F7330}">
      <dsp:nvSpPr>
        <dsp:cNvPr id="0" name=""/>
        <dsp:cNvSpPr/>
      </dsp:nvSpPr>
      <dsp:spPr>
        <a:xfrm>
          <a:off x="1236097" y="150120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4E65D-7F5B-4F0D-B668-4D064C7C0175}">
      <dsp:nvSpPr>
        <dsp:cNvPr id="0" name=""/>
        <dsp:cNvSpPr/>
      </dsp:nvSpPr>
      <dsp:spPr>
        <a:xfrm>
          <a:off x="1328804" y="151533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prostej regresji liniowej</a:t>
          </a:r>
        </a:p>
      </dsp:txBody>
      <dsp:txXfrm>
        <a:off x="1328804" y="1515339"/>
        <a:ext cx="4851681" cy="282733"/>
      </dsp:txXfrm>
    </dsp:sp>
    <dsp:sp modelId="{3AA9D786-6768-4033-81D4-535BED36D966}">
      <dsp:nvSpPr>
        <dsp:cNvPr id="0" name=""/>
        <dsp:cNvSpPr/>
      </dsp:nvSpPr>
      <dsp:spPr>
        <a:xfrm>
          <a:off x="1236097" y="179807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875FE-46D1-4DFA-A6CD-AC3241F635DD}">
      <dsp:nvSpPr>
        <dsp:cNvPr id="0" name=""/>
        <dsp:cNvSpPr/>
      </dsp:nvSpPr>
      <dsp:spPr>
        <a:xfrm>
          <a:off x="1328804" y="1812209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Model ARIMA</a:t>
          </a:r>
        </a:p>
      </dsp:txBody>
      <dsp:txXfrm>
        <a:off x="1328804" y="1812209"/>
        <a:ext cx="4851681" cy="282733"/>
      </dsp:txXfrm>
    </dsp:sp>
    <dsp:sp modelId="{DFAC6EAB-D6CB-410D-B2E0-6D1E924EAA10}">
      <dsp:nvSpPr>
        <dsp:cNvPr id="0" name=""/>
        <dsp:cNvSpPr/>
      </dsp:nvSpPr>
      <dsp:spPr>
        <a:xfrm>
          <a:off x="1236097" y="209494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1595-A09E-46CE-ACCD-E79FB6467F78}">
      <dsp:nvSpPr>
        <dsp:cNvPr id="0" name=""/>
        <dsp:cNvSpPr/>
      </dsp:nvSpPr>
      <dsp:spPr>
        <a:xfrm>
          <a:off x="1328804" y="2109078"/>
          <a:ext cx="4851681" cy="28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Model RW</a:t>
          </a:r>
        </a:p>
      </dsp:txBody>
      <dsp:txXfrm>
        <a:off x="1328804" y="2109078"/>
        <a:ext cx="4851681" cy="282733"/>
      </dsp:txXfrm>
    </dsp:sp>
    <dsp:sp modelId="{88579F99-C74F-4A38-B85C-A098D355076F}">
      <dsp:nvSpPr>
        <dsp:cNvPr id="0" name=""/>
        <dsp:cNvSpPr/>
      </dsp:nvSpPr>
      <dsp:spPr>
        <a:xfrm>
          <a:off x="1236097" y="2391812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FCFF-F2C7-40A2-BFA9-3EAE3609B18D}">
      <dsp:nvSpPr>
        <dsp:cNvPr id="0" name=""/>
        <dsp:cNvSpPr/>
      </dsp:nvSpPr>
      <dsp:spPr>
        <a:xfrm>
          <a:off x="0" y="2406902"/>
          <a:ext cx="6180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A157C-6529-4E1B-BDD9-5B29D0E5542E}">
      <dsp:nvSpPr>
        <dsp:cNvPr id="0" name=""/>
        <dsp:cNvSpPr/>
      </dsp:nvSpPr>
      <dsp:spPr>
        <a:xfrm>
          <a:off x="0" y="2406902"/>
          <a:ext cx="1236097" cy="120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Popyt o charakterze sezonowym</a:t>
          </a:r>
        </a:p>
      </dsp:txBody>
      <dsp:txXfrm>
        <a:off x="0" y="2406902"/>
        <a:ext cx="1236097" cy="1202569"/>
      </dsp:txXfrm>
    </dsp:sp>
    <dsp:sp modelId="{BE92B5A8-7ADF-4BAF-AEB0-D1295B199F22}">
      <dsp:nvSpPr>
        <dsp:cNvPr id="0" name=""/>
        <dsp:cNvSpPr/>
      </dsp:nvSpPr>
      <dsp:spPr>
        <a:xfrm>
          <a:off x="1328804" y="2461511"/>
          <a:ext cx="4851681" cy="109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Metoda </a:t>
          </a:r>
          <a:r>
            <a:rPr lang="pl-PL" alt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wygładzania wykładniczego (Holta-</a:t>
          </a: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Wintersa)</a:t>
          </a:r>
        </a:p>
      </dsp:txBody>
      <dsp:txXfrm>
        <a:off x="1328804" y="2461511"/>
        <a:ext cx="4851681" cy="1092177"/>
      </dsp:txXfrm>
    </dsp:sp>
    <dsp:sp modelId="{516D840A-6E8B-43DD-8FDE-D959B1E506D1}">
      <dsp:nvSpPr>
        <dsp:cNvPr id="0" name=""/>
        <dsp:cNvSpPr/>
      </dsp:nvSpPr>
      <dsp:spPr>
        <a:xfrm>
          <a:off x="1236097" y="3553689"/>
          <a:ext cx="49443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0"/>
          <a:ext cx="8299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0"/>
          <a:ext cx="1659809" cy="23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Metody naiwne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59809" cy="2384144"/>
      </dsp:txXfrm>
    </dsp:sp>
    <dsp:sp modelId="{38502B14-0636-4068-BF82-FD00319EB8FF}">
      <dsp:nvSpPr>
        <dsp:cNvPr id="0" name=""/>
        <dsp:cNvSpPr/>
      </dsp:nvSpPr>
      <dsp:spPr>
        <a:xfrm>
          <a:off x="1784295" y="37252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naiwna prosta</a:t>
          </a:r>
        </a:p>
      </dsp:txBody>
      <dsp:txXfrm>
        <a:off x="1784295" y="37252"/>
        <a:ext cx="6514753" cy="745044"/>
      </dsp:txXfrm>
    </dsp:sp>
    <dsp:sp modelId="{0666C116-1EB9-4E04-934F-C783C7C54296}">
      <dsp:nvSpPr>
        <dsp:cNvPr id="0" name=""/>
        <dsp:cNvSpPr/>
      </dsp:nvSpPr>
      <dsp:spPr>
        <a:xfrm>
          <a:off x="1659809" y="782297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457C-3296-44EC-A919-71A2A27ACE84}">
      <dsp:nvSpPr>
        <dsp:cNvPr id="0" name=""/>
        <dsp:cNvSpPr/>
      </dsp:nvSpPr>
      <dsp:spPr>
        <a:xfrm>
          <a:off x="1784295" y="819549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Sezonowa metoda naiwna</a:t>
          </a:r>
        </a:p>
      </dsp:txBody>
      <dsp:txXfrm>
        <a:off x="1784295" y="819549"/>
        <a:ext cx="6514753" cy="745044"/>
      </dsp:txXfrm>
    </dsp:sp>
    <dsp:sp modelId="{54E17A4C-992F-4604-9BF5-4D3E674BFAC4}">
      <dsp:nvSpPr>
        <dsp:cNvPr id="0" name=""/>
        <dsp:cNvSpPr/>
      </dsp:nvSpPr>
      <dsp:spPr>
        <a:xfrm>
          <a:off x="1659809" y="1564594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5C7EB-A0D5-46CE-A2FC-F1E5056F7928}">
      <dsp:nvSpPr>
        <dsp:cNvPr id="0" name=""/>
        <dsp:cNvSpPr/>
      </dsp:nvSpPr>
      <dsp:spPr>
        <a:xfrm>
          <a:off x="1784295" y="1601846"/>
          <a:ext cx="6514753" cy="74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dryfu</a:t>
          </a:r>
        </a:p>
      </dsp:txBody>
      <dsp:txXfrm>
        <a:off x="1784295" y="1601846"/>
        <a:ext cx="6514753" cy="745044"/>
      </dsp:txXfrm>
    </dsp:sp>
    <dsp:sp modelId="{3FA619F6-BE32-4672-BF4A-2E5F44193847}">
      <dsp:nvSpPr>
        <dsp:cNvPr id="0" name=""/>
        <dsp:cNvSpPr/>
      </dsp:nvSpPr>
      <dsp:spPr>
        <a:xfrm>
          <a:off x="1659809" y="2346891"/>
          <a:ext cx="6639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983"/>
          <a:ext cx="100127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983"/>
          <a:ext cx="2002548" cy="201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>
              <a:noFill/>
              <a:latin typeface="Arial" panose="020B0604020202020204" pitchFamily="34" charset="0"/>
              <a:cs typeface="Arial" panose="020B0604020202020204" pitchFamily="34" charset="0"/>
            </a:rPr>
            <a:t>Metody</a:t>
          </a:r>
          <a:r>
            <a:rPr lang="pl-PL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 średniej</a:t>
          </a:r>
          <a:endParaRPr lang="pl-PL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83"/>
        <a:ext cx="2002548" cy="2012604"/>
      </dsp:txXfrm>
    </dsp:sp>
    <dsp:sp modelId="{38502B14-0636-4068-BF82-FD00319EB8FF}">
      <dsp:nvSpPr>
        <dsp:cNvPr id="0" name=""/>
        <dsp:cNvSpPr/>
      </dsp:nvSpPr>
      <dsp:spPr>
        <a:xfrm>
          <a:off x="2152739" y="24642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średniej globalnej</a:t>
          </a:r>
        </a:p>
      </dsp:txBody>
      <dsp:txXfrm>
        <a:off x="2152739" y="24642"/>
        <a:ext cx="7860004" cy="473178"/>
      </dsp:txXfrm>
    </dsp:sp>
    <dsp:sp modelId="{0666C116-1EB9-4E04-934F-C783C7C54296}">
      <dsp:nvSpPr>
        <dsp:cNvPr id="0" name=""/>
        <dsp:cNvSpPr/>
      </dsp:nvSpPr>
      <dsp:spPr>
        <a:xfrm>
          <a:off x="2002548" y="497820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2D524-CB0B-4B6F-8607-FF354CE1D86E}">
      <dsp:nvSpPr>
        <dsp:cNvPr id="0" name=""/>
        <dsp:cNvSpPr/>
      </dsp:nvSpPr>
      <dsp:spPr>
        <a:xfrm>
          <a:off x="2152739" y="521479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prostej średniej ruchomej, SMA</a:t>
          </a:r>
        </a:p>
      </dsp:txBody>
      <dsp:txXfrm>
        <a:off x="2152739" y="521479"/>
        <a:ext cx="7860004" cy="473178"/>
      </dsp:txXfrm>
    </dsp:sp>
    <dsp:sp modelId="{1A4C8F95-D5FA-4D27-A602-57C2AF9827CC}">
      <dsp:nvSpPr>
        <dsp:cNvPr id="0" name=""/>
        <dsp:cNvSpPr/>
      </dsp:nvSpPr>
      <dsp:spPr>
        <a:xfrm>
          <a:off x="2002548" y="994658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457C-3296-44EC-A919-71A2A27ACE84}">
      <dsp:nvSpPr>
        <dsp:cNvPr id="0" name=""/>
        <dsp:cNvSpPr/>
      </dsp:nvSpPr>
      <dsp:spPr>
        <a:xfrm>
          <a:off x="2152739" y="1018316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wykładniczej średniej ruchomej, EMA</a:t>
          </a:r>
        </a:p>
      </dsp:txBody>
      <dsp:txXfrm>
        <a:off x="2152739" y="1018316"/>
        <a:ext cx="7860004" cy="473178"/>
      </dsp:txXfrm>
    </dsp:sp>
    <dsp:sp modelId="{54E17A4C-992F-4604-9BF5-4D3E674BFAC4}">
      <dsp:nvSpPr>
        <dsp:cNvPr id="0" name=""/>
        <dsp:cNvSpPr/>
      </dsp:nvSpPr>
      <dsp:spPr>
        <a:xfrm>
          <a:off x="2002548" y="1491495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5C7EB-A0D5-46CE-A2FC-F1E5056F7928}">
      <dsp:nvSpPr>
        <dsp:cNvPr id="0" name=""/>
        <dsp:cNvSpPr/>
      </dsp:nvSpPr>
      <dsp:spPr>
        <a:xfrm>
          <a:off x="2152739" y="1515154"/>
          <a:ext cx="7860004" cy="47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dirty="0">
              <a:latin typeface="Arial" panose="020B0604020202020204" pitchFamily="34" charset="0"/>
              <a:cs typeface="Arial" panose="020B0604020202020204" pitchFamily="34" charset="0"/>
            </a:rPr>
            <a:t>Metoda średniej ruchomej ważonej, WMA</a:t>
          </a:r>
        </a:p>
      </dsp:txBody>
      <dsp:txXfrm>
        <a:off x="2152739" y="1515154"/>
        <a:ext cx="7860004" cy="473178"/>
      </dsp:txXfrm>
    </dsp:sp>
    <dsp:sp modelId="{3FA619F6-BE32-4672-BF4A-2E5F44193847}">
      <dsp:nvSpPr>
        <dsp:cNvPr id="0" name=""/>
        <dsp:cNvSpPr/>
      </dsp:nvSpPr>
      <dsp:spPr>
        <a:xfrm>
          <a:off x="2002548" y="1988332"/>
          <a:ext cx="8010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810"/>
          <a:ext cx="11647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810"/>
          <a:ext cx="2329554" cy="1657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Metody wygładzania wykładniczego</a:t>
          </a:r>
        </a:p>
      </dsp:txBody>
      <dsp:txXfrm>
        <a:off x="0" y="810"/>
        <a:ext cx="2329554" cy="1657321"/>
      </dsp:txXfrm>
    </dsp:sp>
    <dsp:sp modelId="{38502B14-0636-4068-BF82-FD00319EB8FF}">
      <dsp:nvSpPr>
        <dsp:cNvPr id="0" name=""/>
        <dsp:cNvSpPr/>
      </dsp:nvSpPr>
      <dsp:spPr>
        <a:xfrm>
          <a:off x="2504271" y="26705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prostego wygładzania wykładniczego, SES (Model Browna</a:t>
          </a: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4271" y="26705"/>
        <a:ext cx="9143502" cy="517913"/>
      </dsp:txXfrm>
    </dsp:sp>
    <dsp:sp modelId="{0666C116-1EB9-4E04-934F-C783C7C54296}">
      <dsp:nvSpPr>
        <dsp:cNvPr id="0" name=""/>
        <dsp:cNvSpPr/>
      </dsp:nvSpPr>
      <dsp:spPr>
        <a:xfrm>
          <a:off x="2329554" y="544618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5E882-BEFA-443D-8ED6-3693FE64ABA5}">
      <dsp:nvSpPr>
        <dsp:cNvPr id="0" name=""/>
        <dsp:cNvSpPr/>
      </dsp:nvSpPr>
      <dsp:spPr>
        <a:xfrm>
          <a:off x="2504271" y="570514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podwójnego wygładzania wykładniczego, LES (Model </a:t>
          </a:r>
          <a:r>
            <a:rPr lang="pl-PL" sz="2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Holta</a:t>
          </a:r>
          <a:r>
            <a:rPr lang="pl-PL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23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4271" y="570514"/>
        <a:ext cx="9143502" cy="517913"/>
      </dsp:txXfrm>
    </dsp:sp>
    <dsp:sp modelId="{451F7A10-DF48-4CF4-8CA3-B30ED2E344E0}">
      <dsp:nvSpPr>
        <dsp:cNvPr id="0" name=""/>
        <dsp:cNvSpPr/>
      </dsp:nvSpPr>
      <dsp:spPr>
        <a:xfrm>
          <a:off x="2329554" y="1088427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ADDE7-5589-43A5-AD76-FF9DF2094AE4}">
      <dsp:nvSpPr>
        <dsp:cNvPr id="0" name=""/>
        <dsp:cNvSpPr/>
      </dsp:nvSpPr>
      <dsp:spPr>
        <a:xfrm>
          <a:off x="2504271" y="1114323"/>
          <a:ext cx="9143502" cy="51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1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sezonowego wygładzania wykładniczego (Model </a:t>
          </a:r>
          <a:r>
            <a:rPr lang="pl-PL" sz="2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Holta-Wintersa</a:t>
          </a:r>
          <a:r>
            <a:rPr lang="pl-PL" sz="21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504271" y="1114323"/>
        <a:ext cx="9143502" cy="517913"/>
      </dsp:txXfrm>
    </dsp:sp>
    <dsp:sp modelId="{86B220C7-E4D9-44C3-9FAB-F1B589C5F0AF}">
      <dsp:nvSpPr>
        <dsp:cNvPr id="0" name=""/>
        <dsp:cNvSpPr/>
      </dsp:nvSpPr>
      <dsp:spPr>
        <a:xfrm>
          <a:off x="2329554" y="1632236"/>
          <a:ext cx="93182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837"/>
          <a:ext cx="11596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837"/>
          <a:ext cx="2319348" cy="17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Metody autoregresyjne</a:t>
          </a:r>
        </a:p>
      </dsp:txBody>
      <dsp:txXfrm>
        <a:off x="0" y="837"/>
        <a:ext cx="2319348" cy="1714376"/>
      </dsp:txXfrm>
    </dsp:sp>
    <dsp:sp modelId="{73FD6DF1-BB38-44C1-940D-80817738EB3F}">
      <dsp:nvSpPr>
        <dsp:cNvPr id="0" name=""/>
        <dsp:cNvSpPr/>
      </dsp:nvSpPr>
      <dsp:spPr>
        <a:xfrm>
          <a:off x="2493299" y="27625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Autoregresyjna średnia ruchoma (ARMA)</a:t>
          </a:r>
        </a:p>
      </dsp:txBody>
      <dsp:txXfrm>
        <a:off x="2493299" y="27625"/>
        <a:ext cx="9103442" cy="535742"/>
      </dsp:txXfrm>
    </dsp:sp>
    <dsp:sp modelId="{711C6B1A-C594-4A13-9A72-4757D9CBDD87}">
      <dsp:nvSpPr>
        <dsp:cNvPr id="0" name=""/>
        <dsp:cNvSpPr/>
      </dsp:nvSpPr>
      <dsp:spPr>
        <a:xfrm>
          <a:off x="2319348" y="563367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02B14-0636-4068-BF82-FD00319EB8FF}">
      <dsp:nvSpPr>
        <dsp:cNvPr id="0" name=""/>
        <dsp:cNvSpPr/>
      </dsp:nvSpPr>
      <dsp:spPr>
        <a:xfrm>
          <a:off x="2493299" y="590154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Autoregresyjna zintegrowana średnia ruchoma (ARIMA)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3299" y="590154"/>
        <a:ext cx="9103442" cy="535742"/>
      </dsp:txXfrm>
    </dsp:sp>
    <dsp:sp modelId="{0666C116-1EB9-4E04-934F-C783C7C54296}">
      <dsp:nvSpPr>
        <dsp:cNvPr id="0" name=""/>
        <dsp:cNvSpPr/>
      </dsp:nvSpPr>
      <dsp:spPr>
        <a:xfrm>
          <a:off x="2319348" y="1125897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AE548-D311-4DA3-8CE0-C0B4A421DF72}">
      <dsp:nvSpPr>
        <dsp:cNvPr id="0" name=""/>
        <dsp:cNvSpPr/>
      </dsp:nvSpPr>
      <dsp:spPr>
        <a:xfrm>
          <a:off x="2493299" y="1152684"/>
          <a:ext cx="9103442" cy="5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Arial" panose="020B0604020202020204" pitchFamily="34" charset="0"/>
              <a:cs typeface="Arial" panose="020B0604020202020204" pitchFamily="34" charset="0"/>
            </a:rPr>
            <a:t>Model błądzenia losowego (RW</a:t>
          </a: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l-PL" sz="2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3299" y="1152684"/>
        <a:ext cx="9103442" cy="535742"/>
      </dsp:txXfrm>
    </dsp:sp>
    <dsp:sp modelId="{70C585B9-6E35-470D-BC29-16B5C391E32B}">
      <dsp:nvSpPr>
        <dsp:cNvPr id="0" name=""/>
        <dsp:cNvSpPr/>
      </dsp:nvSpPr>
      <dsp:spPr>
        <a:xfrm>
          <a:off x="2319348" y="1688426"/>
          <a:ext cx="92773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070D-9B4E-4E48-923C-D64C8E05EA55}">
      <dsp:nvSpPr>
        <dsp:cNvPr id="0" name=""/>
        <dsp:cNvSpPr/>
      </dsp:nvSpPr>
      <dsp:spPr>
        <a:xfrm>
          <a:off x="0" y="550"/>
          <a:ext cx="6476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6770-C6CD-4B71-8A05-72FE6AB4D428}">
      <dsp:nvSpPr>
        <dsp:cNvPr id="0" name=""/>
        <dsp:cNvSpPr/>
      </dsp:nvSpPr>
      <dsp:spPr>
        <a:xfrm>
          <a:off x="0" y="550"/>
          <a:ext cx="1295232" cy="112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Metody regresji</a:t>
          </a:r>
        </a:p>
      </dsp:txBody>
      <dsp:txXfrm>
        <a:off x="0" y="550"/>
        <a:ext cx="1295232" cy="1126658"/>
      </dsp:txXfrm>
    </dsp:sp>
    <dsp:sp modelId="{38502B14-0636-4068-BF82-FD00319EB8FF}">
      <dsp:nvSpPr>
        <dsp:cNvPr id="0" name=""/>
        <dsp:cNvSpPr/>
      </dsp:nvSpPr>
      <dsp:spPr>
        <a:xfrm>
          <a:off x="1392374" y="18154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Metoda projekcji trendu </a:t>
          </a:r>
        </a:p>
      </dsp:txBody>
      <dsp:txXfrm>
        <a:off x="1392374" y="18154"/>
        <a:ext cx="5083785" cy="352080"/>
      </dsp:txXfrm>
    </dsp:sp>
    <dsp:sp modelId="{0666C116-1EB9-4E04-934F-C783C7C54296}">
      <dsp:nvSpPr>
        <dsp:cNvPr id="0" name=""/>
        <dsp:cNvSpPr/>
      </dsp:nvSpPr>
      <dsp:spPr>
        <a:xfrm>
          <a:off x="1295232" y="370235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5E882-BEFA-443D-8ED6-3693FE64ABA5}">
      <dsp:nvSpPr>
        <dsp:cNvPr id="0" name=""/>
        <dsp:cNvSpPr/>
      </dsp:nvSpPr>
      <dsp:spPr>
        <a:xfrm>
          <a:off x="1392374" y="387839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0" kern="1200" dirty="0">
              <a:latin typeface="Arial" panose="020B0604020202020204" pitchFamily="34" charset="0"/>
              <a:cs typeface="Arial" panose="020B0604020202020204" pitchFamily="34" charset="0"/>
            </a:rPr>
            <a:t>Prosta metoda regresji liniowej </a:t>
          </a:r>
          <a:endParaRPr lang="pl-PL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2374" y="387839"/>
        <a:ext cx="5083785" cy="352080"/>
      </dsp:txXfrm>
    </dsp:sp>
    <dsp:sp modelId="{451F7A10-DF48-4CF4-8CA3-B30ED2E344E0}">
      <dsp:nvSpPr>
        <dsp:cNvPr id="0" name=""/>
        <dsp:cNvSpPr/>
      </dsp:nvSpPr>
      <dsp:spPr>
        <a:xfrm>
          <a:off x="1295232" y="739920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ADDE7-5589-43A5-AD76-FF9DF2094AE4}">
      <dsp:nvSpPr>
        <dsp:cNvPr id="0" name=""/>
        <dsp:cNvSpPr/>
      </dsp:nvSpPr>
      <dsp:spPr>
        <a:xfrm>
          <a:off x="1392374" y="757524"/>
          <a:ext cx="5083785" cy="35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Metoda wielokrotnej regresji liniowej </a:t>
          </a:r>
        </a:p>
      </dsp:txBody>
      <dsp:txXfrm>
        <a:off x="1392374" y="757524"/>
        <a:ext cx="5083785" cy="352080"/>
      </dsp:txXfrm>
    </dsp:sp>
    <dsp:sp modelId="{86B220C7-E4D9-44C3-9FAB-F1B589C5F0AF}">
      <dsp:nvSpPr>
        <dsp:cNvPr id="0" name=""/>
        <dsp:cNvSpPr/>
      </dsp:nvSpPr>
      <dsp:spPr>
        <a:xfrm>
          <a:off x="1295232" y="1109605"/>
          <a:ext cx="518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46A1B-CF0E-4DC8-B0AF-3590F1433A5D}"/>
              </a:ext>
            </a:extLst>
          </p:cNvPr>
          <p:cNvSpPr txBox="1"/>
          <p:nvPr userDrawn="1"/>
        </p:nvSpPr>
        <p:spPr>
          <a:xfrm>
            <a:off x="7392450" y="614940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F04427EC-B85C-4896-8AB3-1D8657036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11" y="6055381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publicdomainpictures.net/view-image.php?image=16268&amp;jazyk=se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6139381" y="271534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 popytu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059493" y="456600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C1D09F-EDB4-C037-A6B0-C2277F29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022" y="122743"/>
            <a:ext cx="6424645" cy="2395677"/>
          </a:xfrm>
        </p:spPr>
        <p:txBody>
          <a:bodyPr>
            <a:normAutofit/>
          </a:bodyPr>
          <a:lstStyle/>
          <a:p>
            <a:r>
              <a:rPr lang="pl-PL" sz="3200" b="1" dirty="0"/>
              <a:t>Zaawansowane wykorzystanie arkusza kalkulacyjnego do analizy danych logistycznych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47918-1556-4F10-8339-3BB241C1D241}"/>
              </a:ext>
            </a:extLst>
          </p:cNvPr>
          <p:cNvSpPr txBox="1"/>
          <p:nvPr/>
        </p:nvSpPr>
        <p:spPr>
          <a:xfrm>
            <a:off x="7145398" y="605538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7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0D7F5CCB-5F66-444A-96F3-5A5A85DB2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25" y="5952067"/>
            <a:ext cx="881866" cy="8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6570" y="4452232"/>
            <a:ext cx="4622992" cy="171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tendencje rozwojowe (trend)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długookresowe skłonności danych szeregu do jednokierunkowych (monotonicznych) zmian prognozowanej zmiennej. Mają one charakter wzrostu lub spadku.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A5F4AE-5517-AEE4-69F1-F4169F77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6" y="1667104"/>
            <a:ext cx="5285761" cy="2659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07EE8F-2364-7062-BB72-88E6D1F5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1933"/>
            <a:ext cx="5698487" cy="227016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33747" y="4452232"/>
            <a:ext cx="4622992" cy="171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cykliczne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długookresowe, rytmiczne wahania wartości zmiennej układające się wokół trendu lub stałego poziomu, które utrzymują się dłuższy czas (dłużej niż rok).</a:t>
            </a:r>
          </a:p>
        </p:txBody>
      </p:sp>
    </p:spTree>
    <p:extLst>
      <p:ext uri="{BB962C8B-B14F-4D97-AF65-F5344CB8AC3E}">
        <p14:creationId xmlns:p14="http://schemas.microsoft.com/office/powerpoint/2010/main" val="25701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6583688" y="2690336"/>
            <a:ext cx="4622992" cy="2268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sezonowe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wahania wartości zmiennej szeregu czasowego wokół trendu lub stałego poziomu, które mają skłonność do powtarzania się w regularnych (sezonowych) odstępach, nie przekraczających roku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B154297-58E7-41F2-994C-404CE4EB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45" y="2192784"/>
            <a:ext cx="5922427" cy="3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09270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201" y="1481668"/>
            <a:ext cx="10643885" cy="5011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Wykonywanie wstępnego przetwarzania danych, znanego również jako </a:t>
            </a:r>
            <a:r>
              <a:rPr lang="pl-PL" dirty="0">
                <a:solidFill>
                  <a:srgbClr val="1065AB"/>
                </a:solidFill>
              </a:rPr>
              <a:t>czyszczenie danych</a:t>
            </a:r>
            <a:r>
              <a:rPr lang="pl-PL" dirty="0"/>
              <a:t>;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Różne strategie radzenia sobie z danymi odstającymi: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brak działania - polega na ignorowaniu nietypowych danych;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filtrowanie przypadków z danymi odstającymi - polega na usunięciu tych danych;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zastępowanie nietypowych danych - jest to popularna strategia, w której dane odstające są zastępowane przez: (1) wartością 0, (2) wartością średnią; (3) maksymalną/minimalną wartością filtra lub (4) inną wartością określoną na podstawie kryterium merytorycznego.</a:t>
            </a:r>
          </a:p>
        </p:txBody>
      </p:sp>
    </p:spTree>
    <p:extLst>
      <p:ext uri="{BB962C8B-B14F-4D97-AF65-F5344CB8AC3E}">
        <p14:creationId xmlns:p14="http://schemas.microsoft.com/office/powerpoint/2010/main" val="427044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Wybrane</a:t>
            </a:r>
            <a:r>
              <a:rPr lang="en-US" dirty="0"/>
              <a:t> </a:t>
            </a:r>
            <a:r>
              <a:rPr lang="en-US" dirty="0" err="1"/>
              <a:t>rodzaje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odstających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1383" y="4644276"/>
            <a:ext cx="4622992" cy="20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Addytywna wartość odstająca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jako wartość zaskakująco duża lub zaskakująco mała dla pojedynczej obserwacji. Nie ma ona wpływu na kolejne obserwacje – wartość szeregu nie ulega dalszemu odstawaniu.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07113" y="4644276"/>
            <a:ext cx="5322816" cy="1587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Innowacyjna wartość odstająca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jako odchylenie z dalszym wpływem na obserwacje. Zaobserwować można wpływ początkowy (pierwszy) z efektem opóźnienia i rozciągnięcia na kolejne obserwacje (malejące lub rosnące).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F425792-AD3B-E6B4-2590-6A628DFE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1" y="1821180"/>
            <a:ext cx="4315236" cy="26310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C30BA53-8293-8005-50AC-670518E3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94" y="1821180"/>
            <a:ext cx="4580345" cy="2734991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6211F2C-734D-AC0E-C5FD-46E4CFA994D7}"/>
              </a:ext>
            </a:extLst>
          </p:cNvPr>
          <p:cNvSpPr/>
          <p:nvPr/>
        </p:nvSpPr>
        <p:spPr>
          <a:xfrm rot="3621193">
            <a:off x="4506691" y="131762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5964486C-A511-CF65-1204-093CBBB7ECCB}"/>
              </a:ext>
            </a:extLst>
          </p:cNvPr>
          <p:cNvSpPr/>
          <p:nvPr/>
        </p:nvSpPr>
        <p:spPr>
          <a:xfrm rot="14040840">
            <a:off x="934631" y="3478829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B9715608-E61C-1656-DB10-A7ACA67CE9C7}"/>
              </a:ext>
            </a:extLst>
          </p:cNvPr>
          <p:cNvSpPr/>
          <p:nvPr/>
        </p:nvSpPr>
        <p:spPr>
          <a:xfrm rot="14040840">
            <a:off x="6413632" y="289939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9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Wybrane</a:t>
            </a:r>
            <a:r>
              <a:rPr lang="en-US" dirty="0"/>
              <a:t> </a:t>
            </a:r>
            <a:r>
              <a:rPr lang="en-US" dirty="0" err="1"/>
              <a:t>rodzaje</a:t>
            </a:r>
            <a:r>
              <a:rPr lang="en-US" dirty="0"/>
              <a:t> </a:t>
            </a:r>
            <a:r>
              <a:rPr lang="en-US" dirty="0" err="1"/>
              <a:t>wartości</a:t>
            </a:r>
            <a:r>
              <a:rPr lang="en-US" dirty="0"/>
              <a:t> </a:t>
            </a:r>
            <a:r>
              <a:rPr lang="en-US" dirty="0" err="1"/>
              <a:t>odstających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81383" y="4644276"/>
            <a:ext cx="4622992" cy="171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odstająca zmiany przemijającej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występuje w przypadku, kiedy wpływ wygasza się wykładniczo w miarę kolejnych obserwacji. Ostatecznie szereg powraca do normalnego poziomu.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8E4755-FA18-C042-F5B8-CDF5905860C7}"/>
              </a:ext>
            </a:extLst>
          </p:cNvPr>
          <p:cNvSpPr txBox="1"/>
          <p:nvPr/>
        </p:nvSpPr>
        <p:spPr>
          <a:xfrm>
            <a:off x="6607113" y="4644276"/>
            <a:ext cx="4978245" cy="138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odstająca sezonowo addytywna –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występuje jako zaskakująco duża lub zaskakująco mała wartość, która  występuje okresowo (w regularnych odstępach).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48F6B8-6C76-0123-6533-0DC7AE95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5" y="1821180"/>
            <a:ext cx="4622993" cy="27565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8441A2-6D03-F63D-B51D-B97EBE8E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28" y="1821180"/>
            <a:ext cx="4519432" cy="2706080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6211F2C-734D-AC0E-C5FD-46E4CFA994D7}"/>
              </a:ext>
            </a:extLst>
          </p:cNvPr>
          <p:cNvSpPr/>
          <p:nvPr/>
        </p:nvSpPr>
        <p:spPr>
          <a:xfrm rot="3621193">
            <a:off x="3423617" y="185248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B9715608-E61C-1656-DB10-A7ACA67CE9C7}"/>
              </a:ext>
            </a:extLst>
          </p:cNvPr>
          <p:cNvSpPr/>
          <p:nvPr/>
        </p:nvSpPr>
        <p:spPr>
          <a:xfrm rot="19194334">
            <a:off x="6855543" y="1370966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E5B36D73-8786-3D9B-933D-741CD2B64D2C}"/>
              </a:ext>
            </a:extLst>
          </p:cNvPr>
          <p:cNvSpPr/>
          <p:nvPr/>
        </p:nvSpPr>
        <p:spPr>
          <a:xfrm rot="2796058">
            <a:off x="9853823" y="1412527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12FD1C44-0523-8EA1-5D58-F306BA26B6FF}"/>
              </a:ext>
            </a:extLst>
          </p:cNvPr>
          <p:cNvSpPr/>
          <p:nvPr/>
        </p:nvSpPr>
        <p:spPr>
          <a:xfrm>
            <a:off x="8254576" y="1184085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3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73842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199" y="1481668"/>
            <a:ext cx="11244309" cy="4785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pl-PL" dirty="0"/>
              <a:t>Ograniczenie subiektywizmu prognosty podczas usuwania przypadków nietypowych jest możliwe w odniesieniu do danych ilościowych;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pl-PL" dirty="0"/>
              <a:t>W tym celu można zastosować </a:t>
            </a:r>
            <a:r>
              <a:rPr lang="pl-PL" dirty="0">
                <a:solidFill>
                  <a:srgbClr val="1065AB"/>
                </a:solidFill>
              </a:rPr>
              <a:t>regułę odchylenia standardowego</a:t>
            </a:r>
            <a:r>
              <a:rPr lang="pl-PL" dirty="0"/>
              <a:t>:</a:t>
            </a:r>
          </a:p>
          <a:p>
            <a:pPr marL="914400" lvl="1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pl-PL" sz="2500" dirty="0"/>
              <a:t>Zidentyfikowanie formy funkcyjnej szeregu, co oznacza określenie rodzaju trendu.</a:t>
            </a:r>
          </a:p>
          <a:p>
            <a:pPr marL="914400" lvl="1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pl-PL" sz="2500" dirty="0"/>
              <a:t>Wyszukanie obserwacji odstających i zastąpienie ich wartościami uśrednionymi lub tak zwanymi filtrami górnym i/lub dolnym.</a:t>
            </a:r>
          </a:p>
          <a:p>
            <a:pPr marL="914400" lvl="1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pl-PL" sz="2500" dirty="0"/>
              <a:t>Weryfikacja czy ostatnia obserwowana dana z szeregu zachowuje się typowo; jeśli nie oczyszczenie jej.</a:t>
            </a:r>
          </a:p>
          <a:p>
            <a:pPr marL="914400" lvl="1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pl-PL" sz="2500" dirty="0"/>
              <a:t>Identyfikacja współczynnika kierunkowego trendu, w celu określenia stabilności głównego trendu obserwowanego w szeregu.</a:t>
            </a:r>
          </a:p>
          <a:p>
            <a:pPr marL="914400" lvl="1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pl-PL" sz="2500" dirty="0"/>
              <a:t>Zbadanie stabilności bieżącego, krótkookresowego trendu</a:t>
            </a:r>
            <a:r>
              <a:rPr lang="en-US" sz="2500" dirty="0"/>
              <a:t>.</a:t>
            </a:r>
          </a:p>
          <a:p>
            <a:pPr algn="just"/>
            <a:endParaRPr lang="pl-PL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4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75087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B5D51148-4B57-292A-EE3B-8E85A4B8B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7030" y="1481668"/>
                <a:ext cx="5202314" cy="460841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pl-PL" sz="2300" dirty="0"/>
                  <a:t>Filtry (minimalny lub maksymalny) są dobrym rozwiązaniem w sytuacji, gdy pojawiają się obserwacje odstające;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3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Wartości ekstremalnie odstające zawarte są powyżej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3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3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lub poniżej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3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l-PL" sz="23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Wartości podejrzane, że są odstające zawarte są w przedziałach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−1,5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GB" sz="23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3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oraz</a:t>
                </a:r>
                <a:r>
                  <a:rPr lang="en-GB" sz="23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+1,5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lang="pl-PL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pl-PL" sz="23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3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B5D51148-4B57-292A-EE3B-8E85A4B8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0" y="1481668"/>
                <a:ext cx="5202314" cy="4608414"/>
              </a:xfrm>
              <a:prstGeom prst="rect">
                <a:avLst/>
              </a:prstGeom>
              <a:blipFill>
                <a:blip r:embed="rId2"/>
                <a:stretch>
                  <a:fillRect l="-1758" t="-397" r="-1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BD5804D8-6055-4326-BB52-9AB19A790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5" y="1858111"/>
            <a:ext cx="6050315" cy="35898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27C69CD-98CC-18E0-0D05-4FD3769A8340}"/>
              </a:ext>
            </a:extLst>
          </p:cNvPr>
          <p:cNvSpPr txBox="1"/>
          <p:nvPr/>
        </p:nvSpPr>
        <p:spPr>
          <a:xfrm>
            <a:off x="386712" y="582444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4: Wyraźne niezgodne wielkości z ogólną prawidłowością szeregu czasowego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1F5B0D9-3C83-D056-3961-37EBBD8F0535}"/>
              </a:ext>
            </a:extLst>
          </p:cNvPr>
          <p:cNvSpPr/>
          <p:nvPr/>
        </p:nvSpPr>
        <p:spPr>
          <a:xfrm rot="19194334">
            <a:off x="1780880" y="1785416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5DAA78D2-370D-6325-FB97-8BA34BA622DA}"/>
              </a:ext>
            </a:extLst>
          </p:cNvPr>
          <p:cNvSpPr/>
          <p:nvPr/>
        </p:nvSpPr>
        <p:spPr>
          <a:xfrm rot="2796058">
            <a:off x="5281822" y="398738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432358" cy="1116542"/>
          </a:xfrm>
        </p:spPr>
        <p:txBody>
          <a:bodyPr/>
          <a:lstStyle/>
          <a:p>
            <a:r>
              <a:rPr lang="pl-PL" dirty="0"/>
              <a:t>Przygotowywanie danych w szeregach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6096000" y="1334866"/>
            <a:ext cx="5801912" cy="45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Przedstawia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to model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27C69CD-98CC-18E0-0D05-4FD3769A8340}"/>
              </a:ext>
            </a:extLst>
          </p:cNvPr>
          <p:cNvSpPr txBox="1"/>
          <p:nvPr/>
        </p:nvSpPr>
        <p:spPr>
          <a:xfrm>
            <a:off x="462764" y="5509000"/>
            <a:ext cx="4874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5: Wartości filtrów i dane odstające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D8B746-E039-EDA3-C818-76141DB568FF}"/>
              </a:ext>
            </a:extLst>
          </p:cNvPr>
          <p:cNvSpPr txBox="1"/>
          <p:nvPr/>
        </p:nvSpPr>
        <p:spPr>
          <a:xfrm>
            <a:off x="386712" y="6234342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Grzybowska, 2009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BC74D6E-D9C5-A24D-CFEB-A03177C2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" y="1953794"/>
            <a:ext cx="5534694" cy="3398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1D1A9B0-215C-7A42-2411-218CB4E6FAB6}"/>
                  </a:ext>
                </a:extLst>
              </p:cNvPr>
              <p:cNvSpPr txBox="1"/>
              <p:nvPr/>
            </p:nvSpPr>
            <p:spPr>
              <a:xfrm>
                <a:off x="5803392" y="1818603"/>
                <a:ext cx="6094520" cy="4215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−1,5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+1,5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br>
                  <a:rPr lang="pl-PL" sz="20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gdzie</a:t>
                </a:r>
                <a:r>
                  <a:rPr lang="en-GB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l-PL" sz="20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filtra minimalnego</a:t>
                </a:r>
              </a:p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pl-PL" sz="20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filtra maksymalnego</a:t>
                </a:r>
              </a:p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l-PL" sz="20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minimalna określona z szeregu czasowego</a:t>
                </a:r>
              </a:p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l-PL" sz="20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wartość maksymalna określona z szeregu czasowego</a:t>
                </a:r>
              </a:p>
              <a:p>
                <a:pPr marL="44958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i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pl-PL" sz="2000" i="1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pl-PL" sz="2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rozstęp </a:t>
                </a:r>
                <a:r>
                  <a:rPr lang="pl-PL" sz="2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międzykwartylowy</a:t>
                </a:r>
                <a:r>
                  <a:rPr lang="en-GB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1D1A9B0-215C-7A42-2411-218CB4E6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392" y="1818603"/>
                <a:ext cx="6094520" cy="4215898"/>
              </a:xfrm>
              <a:prstGeom prst="rect">
                <a:avLst/>
              </a:prstGeom>
              <a:blipFill>
                <a:blip r:embed="rId3"/>
                <a:stretch>
                  <a:fillRect r="-1000" b="-1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36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prognozowania szeregów czasowych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04789"/>
            <a:ext cx="5527091" cy="443820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2000" dirty="0"/>
              <a:t>Metody prognozowania szeregów czasowych podzielone zostały ze względu na występujący trend danych. Wyszczególnić można prognozy dla popytu stałego, o charakterze trendu (rosnącego lub malejącego) oraz dla popytu sezonowego </a:t>
            </a:r>
            <a:r>
              <a:rPr lang="en-US" sz="2000" dirty="0"/>
              <a:t>(</a:t>
            </a:r>
            <a:r>
              <a:rPr lang="pl-PL" sz="2000" dirty="0"/>
              <a:t>rysunek </a:t>
            </a:r>
            <a:r>
              <a:rPr lang="en-US" sz="2000" dirty="0"/>
              <a:t>6</a:t>
            </a:r>
            <a:r>
              <a:rPr lang="pl-PL" sz="2000" dirty="0"/>
              <a:t>);</a:t>
            </a:r>
          </a:p>
          <a:p>
            <a:pPr algn="just">
              <a:lnSpc>
                <a:spcPct val="110000"/>
              </a:lnSpc>
            </a:pPr>
            <a:endParaRPr lang="pl-PL" sz="2000" dirty="0"/>
          </a:p>
          <a:p>
            <a:pPr algn="just">
              <a:lnSpc>
                <a:spcPct val="110000"/>
              </a:lnSpc>
            </a:pPr>
            <a:r>
              <a:rPr lang="pl-PL" sz="2000" dirty="0"/>
              <a:t>W prezentowanych modelach parametr </a:t>
            </a:r>
            <a:r>
              <a:rPr lang="pl-PL" sz="2000" i="1" dirty="0"/>
              <a:t>y</a:t>
            </a:r>
            <a:r>
              <a:rPr lang="pl-PL" sz="2000" dirty="0"/>
              <a:t> odnosi się zawsze do wartości rzeczywistych popytu, zaś parament </a:t>
            </a:r>
            <a:r>
              <a:rPr lang="pl-PL" sz="2000" i="1" dirty="0"/>
              <a:t>p </a:t>
            </a:r>
            <a:r>
              <a:rPr lang="pl-PL" sz="2000" dirty="0"/>
              <a:t>odnosi się zawsze do zbudowanej prognozy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766B97-5931-0A99-1528-E55744BEE1BB}"/>
              </a:ext>
            </a:extLst>
          </p:cNvPr>
          <p:cNvSpPr txBox="1"/>
          <p:nvPr/>
        </p:nvSpPr>
        <p:spPr>
          <a:xfrm>
            <a:off x="1493668" y="6364311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52762" y="5833550"/>
            <a:ext cx="637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6: Metody ilościowe prognozowania szeregów czasowych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506833"/>
              </p:ext>
            </p:extLst>
          </p:nvPr>
        </p:nvGraphicFramePr>
        <p:xfrm>
          <a:off x="448914" y="2098684"/>
          <a:ext cx="6180486" cy="361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92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43" y="4640521"/>
            <a:ext cx="8898039" cy="143548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600" dirty="0">
                <a:solidFill>
                  <a:srgbClr val="1065AB"/>
                </a:solidFill>
              </a:rPr>
              <a:t>Metody naiwne prognozowania </a:t>
            </a:r>
            <a:r>
              <a:rPr lang="pl-PL" sz="2600" dirty="0"/>
              <a:t>są charakteryzowane jako proste, szybkie i tanie. Pozwalają na opracowanie prognoz z niewielkiej liczby danych historycznych.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822743" y="3996426"/>
            <a:ext cx="379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Rysunek 7: Wybrane metody </a:t>
            </a:r>
            <a:r>
              <a:rPr lang="pl-PL" dirty="0" err="1"/>
              <a:t>nawine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904403"/>
              </p:ext>
            </p:extLst>
          </p:nvPr>
        </p:nvGraphicFramePr>
        <p:xfrm>
          <a:off x="3287210" y="1499738"/>
          <a:ext cx="8299049" cy="238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83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564849"/>
            <a:ext cx="10947400" cy="43363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sz="2600" dirty="0"/>
              <a:t>Definicja prognozowania;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Klasyfikacja metod prognozowania;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Prognozowanie i dekompozycja szeregów czasowych;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Metody prognozowania szeregów czasowych;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Błędy prognoz;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Prognozowanie w Excelu;</a:t>
            </a:r>
          </a:p>
          <a:p>
            <a:pPr>
              <a:lnSpc>
                <a:spcPct val="125000"/>
              </a:lnSpc>
            </a:pPr>
            <a:r>
              <a:rPr lang="pl-PL" sz="2600" dirty="0"/>
              <a:t>Podsumowanie.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204113"/>
            <a:ext cx="9745133" cy="1116542"/>
          </a:xfrm>
        </p:spPr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624719"/>
                <a:ext cx="8112118" cy="473996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l-PL" sz="2400" dirty="0"/>
                  <a:t>Prognoza naiwna to taka, w której wartość prognozowana na dany okres jest po prostu równa wartości zaobserwowanej w poprzednim okresie.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pl-PL" sz="2400" dirty="0"/>
                  <a:t>Przedstawia to formalny model</a:t>
                </a:r>
                <a:r>
                  <a:rPr lang="en-GB" sz="24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l-PL" sz="2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l-PL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3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sz="23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</a:t>
                </a:r>
                <a:r>
                  <a:rPr lang="en-GB" sz="23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3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GB" sz="23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3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przyszły</a:t>
                </a:r>
                <a:r>
                  <a:rPr lang="en-GB" sz="23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3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okres</a:t>
                </a:r>
                <a:endParaRPr lang="pl-PL" sz="23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GB" sz="2300" i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GB" sz="2300" i="1" kern="1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t-1 </a:t>
                </a:r>
                <a:r>
                  <a:rPr lang="en-GB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rzeczywista popytu z okresu poprzedniego</a:t>
                </a:r>
                <a:r>
                  <a:rPr lang="en-GB" sz="23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624719"/>
                <a:ext cx="8112118" cy="4739965"/>
              </a:xfrm>
              <a:blipFill>
                <a:blip r:embed="rId2"/>
                <a:stretch>
                  <a:fillRect l="-1203" t="-515" r="-1203" b="-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naiwna prosta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3699" y="2218267"/>
            <a:ext cx="1813559" cy="151645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03AC9C-2824-71FE-99FE-C35955041D31}"/>
              </a:ext>
            </a:extLst>
          </p:cNvPr>
          <p:cNvSpPr txBox="1"/>
          <p:nvPr/>
        </p:nvSpPr>
        <p:spPr>
          <a:xfrm>
            <a:off x="8246692" y="3623112"/>
            <a:ext cx="3533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495913" y="161244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9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149421"/>
            <a:ext cx="9745133" cy="1116542"/>
          </a:xfrm>
        </p:spPr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256" y="1465917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dirty="0"/>
                  <a:t>Każda prognoza jest równa ostatniej obserwowanej wartości z tego samego sezonu (np. z tego samego miesiąca poprzedniego roku). Prognozy przyjmują wartość zaobserwowaną w sezonie wcześniejszym;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pl-PL" sz="2000" dirty="0"/>
                  <a:t>Przedstawia to formalny model:</a:t>
                </a:r>
              </a:p>
              <a:p>
                <a:pPr indent="44958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 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b>
                      </m:sSub>
                    </m:oMath>
                  </m:oMathPara>
                </a14:m>
                <a:endParaRPr lang="pl-PL" sz="2200" kern="100" dirty="0">
                  <a:effectLst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1800" dirty="0"/>
                  <a:t>gdzie: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</a:rPr>
                  <a:t>– </a:t>
                </a:r>
                <a:r>
                  <a:rPr lang="pl-PL" sz="1800" dirty="0"/>
                  <a:t>prognoza na przyszły okres,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l-PL" sz="1800" i="1" kern="100" dirty="0">
                    <a:effectLst/>
                  </a:rPr>
                  <a:t>m</a:t>
                </a:r>
                <a:r>
                  <a:rPr lang="pl-PL" sz="1800" kern="100" dirty="0">
                    <a:effectLst/>
                  </a:rPr>
                  <a:t> – </a:t>
                </a:r>
                <a:r>
                  <a:rPr lang="pl-PL" sz="1800" dirty="0"/>
                  <a:t>okres sezonowy,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l-PL" sz="1800" i="1" kern="100" dirty="0">
                    <a:effectLst/>
                  </a:rPr>
                  <a:t>k</a:t>
                </a:r>
                <a:r>
                  <a:rPr lang="pl-PL" sz="1800" kern="100" dirty="0">
                    <a:effectLst/>
                  </a:rPr>
                  <a:t> – </a:t>
                </a:r>
                <a:r>
                  <a:rPr lang="pl-PL" sz="1800" dirty="0"/>
                  <a:t>część całkowita (h−1)/m (tj. liczba pełnych lat </a:t>
                </a:r>
                <a:br>
                  <a:rPr lang="pl-PL" sz="1800" dirty="0"/>
                </a:br>
                <a:r>
                  <a:rPr lang="pl-PL" sz="1800" dirty="0"/>
                  <a:t>w okresie prognozy poprzedzającym </a:t>
                </a:r>
                <a:r>
                  <a:rPr lang="pl-PL" sz="1800" dirty="0" err="1"/>
                  <a:t>T+h</a:t>
                </a:r>
                <a:r>
                  <a:rPr lang="pl-PL" sz="1800" dirty="0"/>
                  <a:t>).</a:t>
                </a:r>
              </a:p>
              <a:p>
                <a:pPr algn="just"/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256" y="1465917"/>
                <a:ext cx="7543158" cy="4983171"/>
              </a:xfrm>
              <a:blipFill>
                <a:blip r:embed="rId2"/>
                <a:stretch>
                  <a:fillRect l="-808" t="-122" r="-808" b="-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951332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Sezonowa metoda naiwna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23699" y="2218267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495913" y="161244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6869F-4835-1138-D5AF-CDEA74CD17EF}"/>
              </a:ext>
            </a:extLst>
          </p:cNvPr>
          <p:cNvSpPr txBox="1"/>
          <p:nvPr/>
        </p:nvSpPr>
        <p:spPr>
          <a:xfrm>
            <a:off x="7891670" y="3734718"/>
            <a:ext cx="4300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(t, rok poprzedni)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162" y="1593454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pl-PL" sz="2400" dirty="0"/>
                  <a:t>Polega na umożliwieniu wzrostu lub spadku prognoz w czasie, gdzie wielkość zmiany w czasie (zwana dryfem) jest ustawiona jako średnia zmiana widoczna w danych historycznych;</a:t>
                </a:r>
              </a:p>
              <a:p>
                <a:pPr marL="0" indent="0" algn="just">
                  <a:buNone/>
                </a:pPr>
                <a:r>
                  <a:rPr lang="pl-PL" sz="2400" dirty="0"/>
                  <a:t>Przedstawia to formalny model: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 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2400" dirty="0"/>
              </a:p>
              <a:p>
                <a:pPr marL="0" indent="0" algn="just">
                  <a:buNone/>
                </a:pPr>
                <a:r>
                  <a:rPr lang="pl-PL" sz="2400" dirty="0"/>
                  <a:t>gdzie: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 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l-PL" sz="24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2400" dirty="0"/>
                  <a:t>prognoza na przyszły okres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24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pl-PL" sz="2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l-PL" sz="24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400" dirty="0"/>
                  <a:t>komponent dryfu.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2" y="1593454"/>
                <a:ext cx="7543158" cy="4983171"/>
              </a:xfrm>
              <a:blipFill>
                <a:blip r:embed="rId2"/>
                <a:stretch>
                  <a:fillRect l="-1212" t="-978" r="-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4464" y="2583645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8995700" y="1862176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BB2D11C-514C-1A73-7C74-5AC31B01EB70}"/>
              </a:ext>
            </a:extLst>
          </p:cNvPr>
          <p:cNvSpPr txBox="1"/>
          <p:nvPr/>
        </p:nvSpPr>
        <p:spPr>
          <a:xfrm>
            <a:off x="7152603" y="3924933"/>
            <a:ext cx="5088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ostatniego okresu roku poprzedniego)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[h *(popyt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ostatniego okresu roku poprzedniego)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 pierwszego okresu roku poprzedniego)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]/n – 1 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560" y="1642910"/>
            <a:ext cx="6341739" cy="44100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400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Dryf </a:t>
            </a: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odnosi się do spadku wydajności modelu z powodu zmian danych i relacji między zmiennymi wejściowymi i wyjściowymi. Zmiana danych wejściowych może być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gwałtowna (nagła) np. z powodu lockdownów w okresie pandemii COVID-19,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narastająca (zmieniająca się powoli),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impulsowa (jednorazowa) np. w przypadku błędnie zasilonych danych.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sz="1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478224-1355-BDB6-A6AC-C968EA2B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9" y="2866959"/>
            <a:ext cx="5297245" cy="310528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87AC23-2E74-0D70-4D70-D78D4B939FA9}"/>
              </a:ext>
            </a:extLst>
          </p:cNvPr>
          <p:cNvSpPr txBox="1"/>
          <p:nvPr/>
        </p:nvSpPr>
        <p:spPr>
          <a:xfrm>
            <a:off x="248919" y="1788804"/>
            <a:ext cx="3266441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>
                <a:solidFill>
                  <a:schemeClr val="tx1"/>
                </a:solidFill>
              </a:rPr>
              <a:t>Typy dryfów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034B6-C07A-5EA1-3C43-9C48CFD4C010}"/>
              </a:ext>
            </a:extLst>
          </p:cNvPr>
          <p:cNvSpPr txBox="1"/>
          <p:nvPr/>
        </p:nvSpPr>
        <p:spPr>
          <a:xfrm>
            <a:off x="325120" y="6280508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Zmiana danych wejściowych – gwałtowna (nagła)</a:t>
            </a:r>
          </a:p>
        </p:txBody>
      </p:sp>
    </p:spTree>
    <p:extLst>
      <p:ext uri="{BB962C8B-B14F-4D97-AF65-F5344CB8AC3E}">
        <p14:creationId xmlns:p14="http://schemas.microsoft.com/office/powerpoint/2010/main" val="68523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naiwne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dryfu</a:t>
            </a:r>
            <a:endParaRPr lang="pl-PL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87AC23-2E74-0D70-4D70-D78D4B939FA9}"/>
              </a:ext>
            </a:extLst>
          </p:cNvPr>
          <p:cNvSpPr txBox="1"/>
          <p:nvPr/>
        </p:nvSpPr>
        <p:spPr>
          <a:xfrm>
            <a:off x="248919" y="1788804"/>
            <a:ext cx="3266441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2600" dirty="0">
                <a:solidFill>
                  <a:schemeClr val="tx1"/>
                </a:solidFill>
              </a:rPr>
              <a:t>Typy dryfów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5034B6-C07A-5EA1-3C43-9C48CFD4C010}"/>
              </a:ext>
            </a:extLst>
          </p:cNvPr>
          <p:cNvSpPr txBox="1"/>
          <p:nvPr/>
        </p:nvSpPr>
        <p:spPr>
          <a:xfrm>
            <a:off x="386079" y="5685688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 err="1"/>
              <a:t>Zmiana</a:t>
            </a:r>
            <a:r>
              <a:rPr lang="en-US" sz="2200" dirty="0"/>
              <a:t> </a:t>
            </a:r>
            <a:r>
              <a:rPr lang="en-US" sz="2200" dirty="0" err="1"/>
              <a:t>danych</a:t>
            </a:r>
            <a:r>
              <a:rPr lang="en-US" sz="2200" dirty="0"/>
              <a:t> </a:t>
            </a:r>
            <a:r>
              <a:rPr lang="en-US" sz="2200" dirty="0" err="1"/>
              <a:t>wejściowych</a:t>
            </a:r>
            <a:r>
              <a:rPr lang="en-US" sz="2200" dirty="0"/>
              <a:t> – </a:t>
            </a:r>
            <a:r>
              <a:rPr lang="en-US" sz="2200" dirty="0" err="1"/>
              <a:t>narastająca</a:t>
            </a:r>
            <a:endParaRPr lang="pl-PL" sz="2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2D77008-06E8-2AD0-ECB8-92D762A8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2408886"/>
            <a:ext cx="4903939" cy="28641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EF4BCB3-1C36-0193-C366-34267725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982" y="2408887"/>
            <a:ext cx="4903939" cy="286178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EF4990-EF6B-4603-4369-E2BDF96A7C58}"/>
              </a:ext>
            </a:extLst>
          </p:cNvPr>
          <p:cNvSpPr txBox="1"/>
          <p:nvPr/>
        </p:nvSpPr>
        <p:spPr>
          <a:xfrm>
            <a:off x="6901982" y="5661374"/>
            <a:ext cx="5425440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  <a:lvl1pPr indent="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2400" kern="1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200" dirty="0" err="1"/>
              <a:t>Zmiana</a:t>
            </a:r>
            <a:r>
              <a:rPr lang="en-US" sz="2200" dirty="0"/>
              <a:t> </a:t>
            </a:r>
            <a:r>
              <a:rPr lang="en-US" sz="2200" dirty="0" err="1"/>
              <a:t>danych</a:t>
            </a:r>
            <a:r>
              <a:rPr lang="en-US" sz="2200" dirty="0"/>
              <a:t> </a:t>
            </a:r>
            <a:r>
              <a:rPr lang="en-US" sz="2200" dirty="0" err="1"/>
              <a:t>wejściowych</a:t>
            </a:r>
            <a:r>
              <a:rPr lang="en-US" sz="2200" dirty="0"/>
              <a:t> – </a:t>
            </a:r>
            <a:r>
              <a:rPr lang="en-US" sz="2200" dirty="0" err="1"/>
              <a:t>impulsowa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64226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1" y="4309563"/>
            <a:ext cx="8232117" cy="201457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400" dirty="0">
                <a:solidFill>
                  <a:srgbClr val="1065AB"/>
                </a:solidFill>
              </a:rPr>
              <a:t>Metody średniej ruchomej </a:t>
            </a:r>
            <a:r>
              <a:rPr lang="pl-PL" sz="2400" dirty="0"/>
              <a:t>działają jak filtr, ponieważ eliminują z szeregu danych wahania krótkookresowe. Do budowy prognozy, metody średniej ruchomej korzystają z określonej liczby sąsiadujących danych o popycie.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345702"/>
              </p:ext>
            </p:extLst>
          </p:nvPr>
        </p:nvGraphicFramePr>
        <p:xfrm>
          <a:off x="1747134" y="1573631"/>
          <a:ext cx="10012744" cy="201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3850508" y="3764217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Rysunek</a:t>
            </a:r>
            <a:r>
              <a:rPr lang="pl-PL" dirty="0"/>
              <a:t> 8: Wybrane metody średniej</a:t>
            </a:r>
          </a:p>
        </p:txBody>
      </p:sp>
    </p:spTree>
    <p:extLst>
      <p:ext uri="{BB962C8B-B14F-4D97-AF65-F5344CB8AC3E}">
        <p14:creationId xmlns:p14="http://schemas.microsoft.com/office/powerpoint/2010/main" val="268074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09"/>
                <a:ext cx="7543158" cy="4983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pl-PL" sz="2400" dirty="0"/>
                  <a:t>Prognoza, przy pomocy metody średniej globalnej, budowana jest na wszystkich dostępnych obserwacjach historycznych zawartych w szeregu;</a:t>
                </a:r>
              </a:p>
              <a:p>
                <a:pPr marL="0" indent="0" algn="just">
                  <a:buNone/>
                </a:pP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l-PL" sz="2400" dirty="0"/>
                  <a:t>Powyższe przedstawia formalny model: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l-PL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2400" b="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pl-PL" sz="2400" dirty="0"/>
                  <a:t>gdzie: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pl-PL" sz="2400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/>
                  <a:t>– liczba analizowanych okresów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09"/>
                <a:ext cx="7543158" cy="4983171"/>
              </a:xfrm>
              <a:blipFill>
                <a:blip r:embed="rId2"/>
                <a:stretch>
                  <a:fillRect l="-1293" t="-979" r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Średnia globalna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4099" y="2807547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080626" y="2078034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C7B5851-7565-F5B1-C95F-99F9500D6FDA}"/>
              </a:ext>
            </a:extLst>
          </p:cNvPr>
          <p:cNvSpPr txBox="1"/>
          <p:nvPr/>
        </p:nvSpPr>
        <p:spPr>
          <a:xfrm>
            <a:off x="7081828" y="4595239"/>
            <a:ext cx="5078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2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∑popytu/n</a:t>
            </a: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3" y="1752910"/>
                <a:ext cx="5277478" cy="48917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2400" dirty="0"/>
                  <a:t>Metoda prostej średniej ruchomej (kroczącej) wykorzystuje typową średnią arytmetyczną, ale tylko </a:t>
                </a:r>
                <a:br>
                  <a:rPr lang="pl-PL" sz="2400" dirty="0"/>
                </a:br>
                <a:r>
                  <a:rPr lang="pl-PL" sz="2400" dirty="0"/>
                  <a:t>z pewnej określonej liczby danych historycznych;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2400" dirty="0"/>
                  <a:t>Powyższe przedstawia formalny model: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4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l-PL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+1−</m:t>
                              </m:r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pl-PL" sz="24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nary>
                        </m:num>
                        <m:den>
                          <m:r>
                            <a:rPr lang="pl-PL" sz="24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2400" dirty="0"/>
                  <a:t>w którym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24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400" dirty="0"/>
                  <a:t>– liczba analizowanych okresów.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3" y="1752910"/>
                <a:ext cx="5277478" cy="4891730"/>
              </a:xfrm>
              <a:blipFill>
                <a:blip r:embed="rId2"/>
                <a:stretch>
                  <a:fillRect l="-1850" t="-998" r="-1850" b="-2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prostej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, SMA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61699" y="759402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8928226" y="29889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43049A-496B-DD44-E04F-EE6414A3657D}"/>
              </a:ext>
            </a:extLst>
          </p:cNvPr>
          <p:cNvSpPr txBox="1"/>
          <p:nvPr/>
        </p:nvSpPr>
        <p:spPr>
          <a:xfrm>
            <a:off x="5923722" y="1935778"/>
            <a:ext cx="6005032" cy="42662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l-PL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</a:t>
            </a:r>
            <a:r>
              <a:rPr lang="en-GB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7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średniej 3-elementowej</a:t>
            </a:r>
            <a:r>
              <a:rPr lang="en-GB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7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l-PL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(t-2)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(t-3)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r>
              <a:rPr lang="en-GB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7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7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średniej 5-elementowej</a:t>
            </a:r>
            <a:r>
              <a:rPr lang="en-GB" sz="17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7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en-GB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(t-2)</a:t>
            </a:r>
            <a:r>
              <a:rPr lang="en-GB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(t-3)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(t-4)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7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popyt</a:t>
            </a:r>
            <a:r>
              <a:rPr lang="en-GB" sz="17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(t-5)</a:t>
            </a:r>
            <a:r>
              <a:rPr lang="en-GB" sz="17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;)</a:t>
            </a:r>
            <a:r>
              <a:rPr lang="en-GB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7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17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obliczyć średnią ruchomą można użyć prostej formuły opartej na funkcji </a:t>
            </a:r>
            <a:r>
              <a:rPr lang="pl-PL" sz="1700" i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pl-PL" sz="17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odniesieniami względnymi</a:t>
            </a:r>
            <a:r>
              <a:rPr lang="en-GB" sz="17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pl-PL" sz="17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formuły są kopiowane w dół kolumny, zakres zmienia się </a:t>
            </a:r>
          </a:p>
          <a:p>
            <a:pPr>
              <a:lnSpc>
                <a:spcPct val="110000"/>
              </a:lnSpc>
            </a:pPr>
            <a:r>
              <a:rPr lang="pl-PL" sz="17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każdym wierszu, aby uwzględnić wartości potrzebne dla każdej średniej</a:t>
            </a:r>
            <a:r>
              <a:rPr lang="en-GB" sz="17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738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6506837" cy="48917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200" dirty="0"/>
                  <a:t>Metoda wykładniczej średniej ruchomej pozwala zmniejszyć opóźnienie przykładając większą wagę do ostatnich wartości danych historycznych;</a:t>
                </a:r>
                <a:endParaRPr lang="pl-PL" sz="2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pl-PL" sz="2200" dirty="0"/>
                  <a:t>Powyższe przedstawia formalny model:</a:t>
                </a:r>
              </a:p>
              <a:p>
                <a:pPr marL="44958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2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2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2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pl-PL" sz="2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pl-PL" sz="2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sz="2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dirty="0"/>
                  <a:t>w którym: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pl-PL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/>
                  <a:t>– mnożnik,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/>
                  <a:t>– wybrany przedział czasu.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6506837" cy="4891730"/>
              </a:xfrm>
              <a:blipFill>
                <a:blip r:embed="rId2"/>
                <a:stretch>
                  <a:fillRect l="-1218" t="-249" r="-1218" b="-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wykładniczej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, EMA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7BAE08-05CD-D3FB-F73A-77F4A33C40BB}"/>
              </a:ext>
            </a:extLst>
          </p:cNvPr>
          <p:cNvSpPr txBox="1"/>
          <p:nvPr/>
        </p:nvSpPr>
        <p:spPr>
          <a:xfrm>
            <a:off x="7223760" y="3525094"/>
            <a:ext cx="4886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/>
              <a:t>Formuła stosowana w Excelu:</a:t>
            </a:r>
          </a:p>
          <a:p>
            <a:pPr algn="ctr"/>
            <a:endParaRPr lang="pl-PL" sz="2200" dirty="0"/>
          </a:p>
          <a:p>
            <a:pPr algn="ctr"/>
            <a:r>
              <a:rPr lang="pl-PL" sz="2200" b="1" dirty="0"/>
              <a:t>prognoza</a:t>
            </a:r>
            <a:r>
              <a:rPr lang="pl-PL" sz="2200" b="1" baseline="-25000" dirty="0"/>
              <a:t>(t) </a:t>
            </a:r>
            <a:r>
              <a:rPr lang="pl-PL" sz="2200" b="1" dirty="0"/>
              <a:t>= prognoza</a:t>
            </a:r>
            <a:r>
              <a:rPr lang="pl-PL" sz="2200" b="1" baseline="-25000" dirty="0"/>
              <a:t>(t-1)</a:t>
            </a:r>
            <a:r>
              <a:rPr lang="pl-PL" sz="2200" b="1" dirty="0"/>
              <a:t> + mnożnik * (popyt</a:t>
            </a:r>
            <a:r>
              <a:rPr lang="pl-PL" sz="2200" b="1" baseline="-25000" dirty="0"/>
              <a:t>(t-1)</a:t>
            </a:r>
            <a:r>
              <a:rPr lang="pl-PL" sz="2200" b="1" dirty="0"/>
              <a:t> – prognoza</a:t>
            </a:r>
            <a:r>
              <a:rPr lang="pl-PL" sz="2200" b="1" baseline="-25000" dirty="0"/>
              <a:t>(t-1)</a:t>
            </a:r>
            <a:r>
              <a:rPr lang="en-GB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794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średniej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09"/>
                <a:ext cx="6492224" cy="485623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dirty="0"/>
                  <a:t>Jest to wariant prostej średniej ruchomej (SMA). Metoda średniej ruchomej ważonej to średnia krocząca, w której przypisuje się wagę najnowszym wartościom popytu. To sprawia, że najnowsze dane mają najsilniejszy wpływ na wartość prognozy niż dane starsze;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dirty="0"/>
                  <a:t>Powyższe przedstawia formalny model: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pl-PL" sz="2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𝝕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l-PL" sz="20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pl-PL" sz="2000" dirty="0"/>
                  <a:t>w którym: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dirty="0"/>
                  <a:t> – współczynnik ważony.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09"/>
                <a:ext cx="6492224" cy="4856235"/>
              </a:xfrm>
              <a:blipFill>
                <a:blip r:embed="rId2"/>
                <a:stretch>
                  <a:fillRect l="-1033" t="-251" r="-939" b="-1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średniej</a:t>
            </a:r>
            <a:r>
              <a:rPr lang="en-US" sz="2000" dirty="0"/>
              <a:t> </a:t>
            </a:r>
            <a:r>
              <a:rPr lang="en-US" sz="2000" dirty="0" err="1"/>
              <a:t>ruchomej</a:t>
            </a:r>
            <a:r>
              <a:rPr lang="en-US" sz="2000" dirty="0"/>
              <a:t> </a:t>
            </a:r>
            <a:r>
              <a:rPr lang="en-US" sz="2000" dirty="0" err="1"/>
              <a:t>ważonej</a:t>
            </a:r>
            <a:r>
              <a:rPr lang="en-US" sz="2000" dirty="0"/>
              <a:t>, WMA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6071" y="1906678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164776" y="1225570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2EA188-AE98-44EC-0F26-1913A1819EC0}"/>
              </a:ext>
            </a:extLst>
          </p:cNvPr>
          <p:cNvSpPr txBox="1"/>
          <p:nvPr/>
        </p:nvSpPr>
        <p:spPr>
          <a:xfrm>
            <a:off x="7127192" y="3534915"/>
            <a:ext cx="4856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Formuła stosowana w Excelu: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dla średniej ważonej 3-elementowej:</a:t>
            </a:r>
          </a:p>
          <a:p>
            <a:pPr algn="ctr"/>
            <a:r>
              <a:rPr lang="pl-PL" b="1" dirty="0"/>
              <a:t>prognoza</a:t>
            </a:r>
            <a:r>
              <a:rPr lang="pl-PL" b="1" baseline="-25000" dirty="0"/>
              <a:t>(t) </a:t>
            </a:r>
            <a:r>
              <a:rPr lang="pl-PL" b="1" dirty="0"/>
              <a:t>= (popyt</a:t>
            </a:r>
            <a:r>
              <a:rPr lang="pl-PL" b="1" baseline="-25000" dirty="0"/>
              <a:t>(t-3)</a:t>
            </a:r>
            <a:r>
              <a:rPr lang="pl-PL" b="1" dirty="0"/>
              <a:t> * ω</a:t>
            </a:r>
            <a:r>
              <a:rPr lang="pl-PL" b="1" baseline="-25000" dirty="0"/>
              <a:t>(1)</a:t>
            </a:r>
            <a:r>
              <a:rPr lang="pl-PL" b="1" dirty="0"/>
              <a:t>) + (popyt</a:t>
            </a:r>
            <a:r>
              <a:rPr lang="pl-PL" b="1" baseline="-25000" dirty="0"/>
              <a:t>(t-2)</a:t>
            </a:r>
            <a:r>
              <a:rPr lang="pl-PL" b="1" dirty="0"/>
              <a:t> * ω</a:t>
            </a:r>
            <a:r>
              <a:rPr lang="pl-PL" b="1" baseline="-25000" dirty="0"/>
              <a:t>(2)</a:t>
            </a:r>
            <a:r>
              <a:rPr lang="pl-PL" b="1" dirty="0"/>
              <a:t>) + (popyt</a:t>
            </a:r>
            <a:r>
              <a:rPr lang="pl-PL" b="1" baseline="-25000" dirty="0"/>
              <a:t>(t-1)</a:t>
            </a:r>
            <a:r>
              <a:rPr lang="pl-PL" b="1" dirty="0"/>
              <a:t> * ω</a:t>
            </a:r>
            <a:r>
              <a:rPr lang="pl-PL" b="1" baseline="-25000" dirty="0"/>
              <a:t>(3)</a:t>
            </a:r>
            <a:r>
              <a:rPr lang="pl-PL" b="1" dirty="0"/>
              <a:t>)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dla średniej ważonej 5-elementowej:</a:t>
            </a:r>
          </a:p>
          <a:p>
            <a:pPr algn="ctr"/>
            <a:r>
              <a:rPr lang="pl-PL" b="1" dirty="0"/>
              <a:t>prognoza</a:t>
            </a:r>
            <a:r>
              <a:rPr lang="pl-PL" b="1" baseline="-25000" dirty="0"/>
              <a:t>(t) </a:t>
            </a:r>
            <a:r>
              <a:rPr lang="pl-PL" b="1" dirty="0"/>
              <a:t>= (popyt</a:t>
            </a:r>
            <a:r>
              <a:rPr lang="pl-PL" b="1" baseline="-25000" dirty="0"/>
              <a:t>(t-5)</a:t>
            </a:r>
            <a:r>
              <a:rPr lang="pl-PL" b="1" dirty="0"/>
              <a:t> * ω</a:t>
            </a:r>
            <a:r>
              <a:rPr lang="pl-PL" b="1" baseline="-25000" dirty="0"/>
              <a:t>(1)</a:t>
            </a:r>
            <a:r>
              <a:rPr lang="pl-PL" b="1" dirty="0"/>
              <a:t>) + (popyt</a:t>
            </a:r>
            <a:r>
              <a:rPr lang="pl-PL" b="1" baseline="-25000" dirty="0"/>
              <a:t>(t-4)</a:t>
            </a:r>
            <a:r>
              <a:rPr lang="pl-PL" b="1" dirty="0"/>
              <a:t> * ω</a:t>
            </a:r>
            <a:r>
              <a:rPr lang="pl-PL" b="1" baseline="-25000" dirty="0"/>
              <a:t>(2)</a:t>
            </a:r>
            <a:r>
              <a:rPr lang="pl-PL" b="1" dirty="0"/>
              <a:t>) + (popyt</a:t>
            </a:r>
            <a:r>
              <a:rPr lang="pl-PL" b="1" baseline="-25000" dirty="0"/>
              <a:t>(t-3)</a:t>
            </a:r>
            <a:r>
              <a:rPr lang="pl-PL" b="1" dirty="0"/>
              <a:t> * ω</a:t>
            </a:r>
            <a:r>
              <a:rPr lang="pl-PL" b="1" baseline="-25000" dirty="0"/>
              <a:t>(3)</a:t>
            </a:r>
            <a:r>
              <a:rPr lang="pl-PL" b="1" dirty="0"/>
              <a:t>) + (popyt</a:t>
            </a:r>
            <a:r>
              <a:rPr lang="pl-PL" b="1" baseline="-25000" dirty="0"/>
              <a:t>(t-2)</a:t>
            </a:r>
            <a:r>
              <a:rPr lang="pl-PL" b="1" dirty="0"/>
              <a:t> * ω</a:t>
            </a:r>
            <a:r>
              <a:rPr lang="pl-PL" b="1" baseline="-25000" dirty="0"/>
              <a:t>(4)</a:t>
            </a:r>
            <a:r>
              <a:rPr lang="pl-PL" b="1" dirty="0"/>
              <a:t>) + (popyt</a:t>
            </a:r>
            <a:r>
              <a:rPr lang="pl-PL" b="1" baseline="-25000" dirty="0"/>
              <a:t>(t-1)</a:t>
            </a:r>
            <a:r>
              <a:rPr lang="pl-PL" b="1" dirty="0"/>
              <a:t> * ω</a:t>
            </a:r>
            <a:r>
              <a:rPr lang="pl-PL" b="1" baseline="-25000" dirty="0"/>
              <a:t>(5)</a:t>
            </a:r>
            <a:r>
              <a:rPr lang="pl-PL" b="1" dirty="0"/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78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prognozowania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5585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sz="2400" dirty="0"/>
              <a:t>Prognozowanie można nazwać przewidywaniem; przewidywaniem przyszłego popytu, przewidywaniem popytu, przewidywaniem sprzedaży lub nowego trendu;</a:t>
            </a:r>
          </a:p>
          <a:p>
            <a:pPr algn="just">
              <a:lnSpc>
                <a:spcPct val="110000"/>
              </a:lnSpc>
            </a:pPr>
            <a:r>
              <a:rPr lang="pl-PL" sz="2400" dirty="0"/>
              <a:t>Jednak nie każde przewidywanie jest prognozowaniem, ponieważ prognozowanie (zwane także przewidywaniem) opiera się na </a:t>
            </a:r>
            <a:r>
              <a:rPr lang="pl-PL" sz="2400" dirty="0">
                <a:solidFill>
                  <a:srgbClr val="1065AB"/>
                </a:solidFill>
              </a:rPr>
              <a:t>racjonalnych, zwykle naukowych podstawach</a:t>
            </a:r>
            <a:r>
              <a:rPr lang="pl-PL" sz="2400" dirty="0"/>
              <a:t>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400" dirty="0">
                <a:solidFill>
                  <a:srgbClr val="1065AB"/>
                </a:solidFill>
              </a:rPr>
              <a:t>Prognozowanie </a:t>
            </a:r>
            <a:r>
              <a:rPr lang="pl-PL" sz="2400" dirty="0"/>
              <a:t>to wnioskowanie o nieznanych zdarzeniach na podstawie znanych zdarzeń. Na przykład można przewidzieć, że: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(</a:t>
            </a:r>
            <a:r>
              <a:rPr lang="pl-PL" sz="2200" dirty="0"/>
              <a:t>1) zdarzenie wystąpi, ponieważ wystąpiło w przeszłości;</a:t>
            </a:r>
          </a:p>
          <a:p>
            <a:pPr lvl="1" algn="just">
              <a:lnSpc>
                <a:spcPct val="110000"/>
              </a:lnSpc>
            </a:pPr>
            <a:r>
              <a:rPr lang="pl-PL" sz="2200" dirty="0"/>
              <a:t>(2) zdarzenie wystąpi, ponieważ wskazuje na to jego częstotliwość;</a:t>
            </a:r>
          </a:p>
          <a:p>
            <a:pPr lvl="1" algn="just">
              <a:lnSpc>
                <a:spcPct val="110000"/>
              </a:lnSpc>
            </a:pPr>
            <a:r>
              <a:rPr lang="pl-PL" sz="2200" dirty="0"/>
              <a:t>(3) zdarzenie wystąpi, ponieważ jest powiązane z innymi zdarzeniami, które wystąpiły.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9477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Cieślak, 2005; </a:t>
            </a:r>
            <a:r>
              <a:rPr lang="pl-PL" sz="1200" dirty="0" err="1">
                <a:solidFill>
                  <a:srgbClr val="7F7F7F"/>
                </a:solidFill>
              </a:rPr>
              <a:t>Dittmann</a:t>
            </a:r>
            <a:r>
              <a:rPr lang="pl-PL" sz="1200" dirty="0">
                <a:solidFill>
                  <a:srgbClr val="7F7F7F"/>
                </a:solidFill>
              </a:rPr>
              <a:t>, 2003  </a:t>
            </a:r>
          </a:p>
        </p:txBody>
      </p:sp>
    </p:spTree>
    <p:extLst>
      <p:ext uri="{BB962C8B-B14F-4D97-AF65-F5344CB8AC3E}">
        <p14:creationId xmlns:p14="http://schemas.microsoft.com/office/powerpoint/2010/main" val="211535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6" y="4474056"/>
            <a:ext cx="10219943" cy="165894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600" dirty="0">
                <a:solidFill>
                  <a:srgbClr val="1065AB"/>
                </a:solidFill>
              </a:rPr>
              <a:t>Metody wygładzania wykładniczego </a:t>
            </a:r>
            <a:r>
              <a:rPr lang="pl-PL" sz="2600" dirty="0"/>
              <a:t>są szeroko stosowane. Istnieje 15 różnych metod. Każdy wariant jest określony dla innego scenariusza prognozowania.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50557D-5790-DA82-0C68-9BF22D049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174848"/>
              </p:ext>
            </p:extLst>
          </p:nvPr>
        </p:nvGraphicFramePr>
        <p:xfrm>
          <a:off x="474562" y="1550227"/>
          <a:ext cx="11647774" cy="165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205171" y="3474403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9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dirty="0"/>
              <a:t>Wybrane metody wygładzania wykładniczego</a:t>
            </a:r>
          </a:p>
        </p:txBody>
      </p:sp>
    </p:spTree>
    <p:extLst>
      <p:ext uri="{BB962C8B-B14F-4D97-AF65-F5344CB8AC3E}">
        <p14:creationId xmlns:p14="http://schemas.microsoft.com/office/powerpoint/2010/main" val="77894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614147"/>
                <a:ext cx="6415027" cy="505500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pl-PL" sz="2200" dirty="0"/>
                  <a:t>Uwzględnia ona współczynnik wygładzania wykładniczego </a:t>
                </a:r>
                <a:r>
                  <a:rPr lang="pl-PL" sz="2200" i="1" dirty="0"/>
                  <a:t>(a)</a:t>
                </a:r>
                <a:r>
                  <a:rPr lang="pl-PL" sz="2200" dirty="0"/>
                  <a:t>. Współczynnik ten kontroluje tempo wpływu danych na budowane prognozy. Jednocześnie metoda przypisuje większą wagę nowszym danym. Przypisuje zaś wykładniczo malejące wagi kiedy dane stają się bardziej odległe;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200" dirty="0" err="1"/>
                  <a:t>Przedstawia</a:t>
                </a:r>
                <a:r>
                  <a:rPr lang="en-US" sz="2200" dirty="0"/>
                  <a:t> to </a:t>
                </a:r>
                <a:r>
                  <a:rPr lang="en-US" sz="2200" dirty="0" err="1"/>
                  <a:t>formalny</a:t>
                </a:r>
                <a:r>
                  <a:rPr lang="en-US" sz="2200" dirty="0"/>
                  <a:t> model:</a:t>
                </a:r>
                <a:endParaRPr lang="pl-PL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br>
                  <a:rPr lang="pl-PL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2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pl-P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22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pl-PL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200" i="1">
                          <a:latin typeface="Cambria Math" panose="02040503050406030204" pitchFamily="18" charset="0"/>
                        </a:rPr>
                        <m:t>)•</m:t>
                      </m:r>
                      <m:sSub>
                        <m:sSubPr>
                          <m:ctrlPr>
                            <a:rPr lang="pl-P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l-PL" sz="2200" dirty="0"/>
                  <a:t>gdzie</a:t>
                </a:r>
                <a:r>
                  <a:rPr lang="en-GB" sz="2200" dirty="0"/>
                  <a:t>:</a:t>
                </a:r>
                <a:endParaRPr lang="pl-PL" sz="2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GB" sz="2200" i="1" dirty="0"/>
                  <a:t>α </a:t>
                </a:r>
                <a:r>
                  <a:rPr lang="en-GB" sz="2200" dirty="0"/>
                  <a:t>– współczynnik </a:t>
                </a:r>
                <a:r>
                  <a:rPr lang="en-GB" sz="2200" dirty="0" err="1"/>
                  <a:t>wygładzania</a:t>
                </a:r>
                <a:r>
                  <a:rPr lang="en-GB" sz="2200" dirty="0"/>
                  <a:t> </a:t>
                </a:r>
                <a:r>
                  <a:rPr lang="en-GB" sz="2200" dirty="0" err="1"/>
                  <a:t>wykładniczego</a:t>
                </a:r>
                <a:r>
                  <a:rPr lang="pl-PL" sz="2200" dirty="0"/>
                  <a:t>.</a:t>
                </a: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614147"/>
                <a:ext cx="6415027" cy="5055009"/>
              </a:xfrm>
              <a:blipFill>
                <a:blip r:embed="rId2"/>
                <a:stretch>
                  <a:fillRect l="-1236" t="-844" r="-1236" b="-2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prostego wygładzania wykładniczego, SES (Model Browna)</a:t>
            </a: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73238E-3313-CF07-6CDC-F9CCD92CBAAB}"/>
              </a:ext>
            </a:extLst>
          </p:cNvPr>
          <p:cNvSpPr txBox="1"/>
          <p:nvPr/>
        </p:nvSpPr>
        <p:spPr>
          <a:xfrm>
            <a:off x="6827149" y="4043523"/>
            <a:ext cx="52908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2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α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popyt</a:t>
            </a:r>
            <a:r>
              <a:rPr lang="pl-PL" sz="22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[(1 – α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* prognoza</a:t>
            </a:r>
            <a:r>
              <a:rPr lang="pl-PL" sz="22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593454"/>
                <a:ext cx="6512461" cy="51713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1800" dirty="0"/>
                  <a:t>Model podwójnego wygładzania wykładniczego opiera się na dwóch czynnikach wygładzających. Jeden z nich odnosi się do wygładzania poziomu zmiennej (wahania losowe), a drugi do jej wzrostu (wahania trendu). Oba współczynniki powinny mieścić się w zakresie:〈0,1〉</a:t>
                </a:r>
              </a:p>
              <a:p>
                <a:pPr marL="0" indent="0" algn="ctr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pl-PL" sz="1800" dirty="0"/>
                  <a:t>Przedstawia to formalny model: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sz="1800" b="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  <m:r>
                        <a:rPr lang="pl-PL" sz="1800" b="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pl-PL" sz="1800" b="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b="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 którym: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współczynnik wygładzania 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poziomu zmiennej,</a:t>
                </a:r>
                <a:endParaRPr lang="pl-PL" sz="1600" kern="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współczynnik 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wygładzania przyrostu.</a:t>
                </a:r>
                <a:endParaRPr lang="pl-PL" sz="1600" kern="100" dirty="0">
                  <a:solidFill>
                    <a:srgbClr val="202122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l-PL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Zgodnie z modelem potrzebne są dwie wartości startowe </a:t>
                </a:r>
                <a:r>
                  <a:rPr lang="pl-PL" sz="1600" i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pl-PL" sz="1600" i="1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600" i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pl-PL" sz="1600" i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600" i="1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pl-PL" sz="16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l-PL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zgodnie z metodą naiwną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593454"/>
                <a:ext cx="6512461" cy="5171330"/>
              </a:xfrm>
              <a:blipFill>
                <a:blip r:embed="rId2"/>
                <a:stretch>
                  <a:fillRect l="-843" t="-589" r="-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podwójnego</a:t>
            </a:r>
            <a:r>
              <a:rPr lang="en-US" sz="2000" dirty="0"/>
              <a:t> </a:t>
            </a:r>
            <a:r>
              <a:rPr lang="en-US" sz="2000" dirty="0" err="1"/>
              <a:t>wygładzania</a:t>
            </a:r>
            <a:r>
              <a:rPr lang="en-US" sz="2000" dirty="0"/>
              <a:t> </a:t>
            </a:r>
            <a:r>
              <a:rPr lang="en-US" sz="2000" dirty="0" err="1"/>
              <a:t>wykładniczego</a:t>
            </a:r>
            <a:r>
              <a:rPr lang="en-US" sz="2000" dirty="0"/>
              <a:t>, LES (</a:t>
            </a:r>
            <a:r>
              <a:rPr lang="pl-PL" sz="2000" dirty="0"/>
              <a:t>Model H</a:t>
            </a:r>
            <a:r>
              <a:rPr lang="en-US" sz="2000" dirty="0" err="1"/>
              <a:t>olt</a:t>
            </a:r>
            <a:r>
              <a:rPr lang="pl-PL" sz="2000" dirty="0"/>
              <a:t>a)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6011" y="2255830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3985" y="1437108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2566E04-881F-E03B-F3EA-F6B5CE23B216}"/>
              </a:ext>
            </a:extLst>
          </p:cNvPr>
          <p:cNvSpPr txBox="1"/>
          <p:nvPr/>
        </p:nvSpPr>
        <p:spPr>
          <a:xfrm>
            <a:off x="7079071" y="3805957"/>
            <a:ext cx="49159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[α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(1 – α</a:t>
            </a:r>
            <a:r>
              <a:rPr lang="pl-PL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lfa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wahanie trendu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+ [beta * 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(wahanie losowe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+ (1 – beta) * wahanie trendu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en-GB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175155"/>
            <a:ext cx="9745133" cy="1116542"/>
          </a:xfrm>
        </p:spPr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4169" y="1412094"/>
                <a:ext cx="5269794" cy="485972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/>
                  <a:t>Przedstawia to formalny model</a:t>
                </a:r>
                <a:r>
                  <a:rPr lang="en-US" sz="1800" dirty="0"/>
                  <a:t>:</a:t>
                </a:r>
                <a:br>
                  <a:rPr lang="pl-PL" sz="1800" dirty="0"/>
                </a:br>
                <a:endParaRPr lang="pl-PL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1800" dirty="0"/>
                  <a:t>gdzie</a:t>
                </a:r>
                <a:r>
                  <a:rPr lang="en-GB" sz="1800" dirty="0"/>
                  <a:t>:</a:t>
                </a:r>
                <a:endParaRPr lang="pl-PL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współczynnik </a:t>
                </a:r>
                <a:r>
                  <a:rPr lang="en-GB" sz="1600" dirty="0" err="1"/>
                  <a:t>wygładzania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poziomu</a:t>
                </a:r>
                <a:r>
                  <a:rPr lang="en-GB" sz="1600" dirty="0"/>
                  <a:t> </a:t>
                </a:r>
                <a:r>
                  <a:rPr lang="en-GB" sz="1600" dirty="0" err="1"/>
                  <a:t>zmiennej</a:t>
                </a:r>
                <a:r>
                  <a:rPr lang="pl-PL" sz="1600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współczynnik </a:t>
                </a:r>
                <a:r>
                  <a:rPr lang="en-GB" sz="1600" dirty="0" err="1"/>
                  <a:t>wygładzania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trendu</a:t>
                </a:r>
                <a:r>
                  <a:rPr lang="pl-PL" sz="1600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współczynnik </a:t>
                </a:r>
                <a:r>
                  <a:rPr lang="en-GB" sz="1600" dirty="0" err="1"/>
                  <a:t>składnika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sezonowego</a:t>
                </a:r>
                <a:r>
                  <a:rPr lang="pl-PL" sz="1600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– </a:t>
                </a:r>
                <a:r>
                  <a:rPr lang="pl-PL" sz="1600" dirty="0"/>
                  <a:t>składnik poziomu w czasie </a:t>
                </a:r>
                <a:r>
                  <a:rPr lang="pl-PL" sz="1600" i="1" dirty="0"/>
                  <a:t>t,</a:t>
                </a:r>
                <a:endParaRPr lang="pl-PL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składnik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trendu</a:t>
                </a:r>
                <a:r>
                  <a:rPr lang="en-GB" sz="1600" dirty="0"/>
                  <a:t> w </a:t>
                </a:r>
                <a:r>
                  <a:rPr lang="en-GB" sz="1600" dirty="0" err="1"/>
                  <a:t>czasie</a:t>
                </a:r>
                <a:r>
                  <a:rPr lang="en-GB" sz="1600" dirty="0"/>
                  <a:t> </a:t>
                </a:r>
                <a:r>
                  <a:rPr lang="en-GB" sz="1600" i="1" dirty="0"/>
                  <a:t>t</a:t>
                </a:r>
                <a:r>
                  <a:rPr lang="pl-PL" sz="1600" i="1" dirty="0"/>
                  <a:t>,</a:t>
                </a:r>
                <a:endParaRPr lang="pl-PL" sz="16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600" dirty="0"/>
                  <a:t>– </a:t>
                </a:r>
                <a:r>
                  <a:rPr lang="en-GB" sz="1600" dirty="0" err="1"/>
                  <a:t>składnik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sezonowy</a:t>
                </a:r>
                <a:r>
                  <a:rPr lang="en-GB" sz="1600" dirty="0"/>
                  <a:t> w </a:t>
                </a:r>
                <a:r>
                  <a:rPr lang="en-GB" sz="1600" dirty="0" err="1"/>
                  <a:t>czasie</a:t>
                </a:r>
                <a:r>
                  <a:rPr lang="en-GB" sz="1600" dirty="0"/>
                  <a:t> </a:t>
                </a:r>
                <a:r>
                  <a:rPr lang="en-GB" sz="1600" i="1" dirty="0"/>
                  <a:t>t</a:t>
                </a:r>
                <a:r>
                  <a:rPr lang="pl-PL" sz="1600" i="1" dirty="0"/>
                  <a:t>,</a:t>
                </a:r>
                <a:endParaRPr lang="pl-PL" sz="16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l-PL" sz="1600" dirty="0"/>
                  <a:t> </a:t>
                </a:r>
                <a:r>
                  <a:rPr lang="en-GB" sz="1600" dirty="0"/>
                  <a:t>– </a:t>
                </a:r>
                <a:r>
                  <a:rPr lang="en-GB" sz="1600" dirty="0" err="1"/>
                  <a:t>okres</a:t>
                </a:r>
                <a:r>
                  <a:rPr lang="en-GB" sz="1600" dirty="0"/>
                  <a:t> </a:t>
                </a:r>
                <a:r>
                  <a:rPr lang="en-GB" sz="1600" dirty="0" err="1"/>
                  <a:t>sezonowy</a:t>
                </a:r>
                <a:r>
                  <a:rPr lang="en-GB" sz="1600" dirty="0"/>
                  <a:t>.</a:t>
                </a:r>
                <a:endParaRPr lang="pl-PL" sz="16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4169" y="1412094"/>
                <a:ext cx="5269794" cy="4859725"/>
              </a:xfrm>
              <a:blipFill>
                <a:blip r:embed="rId2"/>
                <a:stretch>
                  <a:fillRect l="-1042" t="-753" b="-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989939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BA999B-2BE8-900D-A092-64BC1814A848}"/>
              </a:ext>
            </a:extLst>
          </p:cNvPr>
          <p:cNvSpPr txBox="1"/>
          <p:nvPr/>
        </p:nvSpPr>
        <p:spPr>
          <a:xfrm>
            <a:off x="218037" y="1601429"/>
            <a:ext cx="6387862" cy="49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sezonowego wygładzania wykładniczego, zwana również modelem </a:t>
            </a:r>
            <a:r>
              <a:rPr lang="pl-PL" sz="2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Holta-Wintersa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bardzo dobrze nadaje się do prognozowania popytu dla danych charakteryzujących się zarówno trendem </a:t>
            </a:r>
            <a:b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sezonowością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sz="22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Wahania addytywne </a:t>
            </a:r>
            <a:r>
              <a:rPr lang="pl-PL" sz="2200" dirty="0">
                <a:latin typeface="Tahoma" panose="020B0604030504040204" pitchFamily="34" charset="0"/>
                <a:cs typeface="Times New Roman" panose="02020603050405020304" pitchFamily="18" charset="0"/>
              </a:rPr>
              <a:t>występują, gdy w poszczególnych podokresach cyklu sezonowości zaobserwować można stałe pod względem wartości bezwzględnej odchylenia poziomu analizowanego zjawiska od średniego poziomu lub trendu</a:t>
            </a:r>
            <a:r>
              <a:rPr lang="en-US" sz="22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l-PL" sz="22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4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86437"/>
            <a:ext cx="9745133" cy="1116542"/>
          </a:xfrm>
        </p:spPr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957114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3564252">
            <a:off x="11248183" y="1237363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74567" y="1879357"/>
            <a:ext cx="1386352" cy="115923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4F8142-94DF-FEFD-06E8-B4922214D680}"/>
              </a:ext>
            </a:extLst>
          </p:cNvPr>
          <p:cNvSpPr txBox="1"/>
          <p:nvPr/>
        </p:nvSpPr>
        <p:spPr>
          <a:xfrm>
            <a:off x="654390" y="1432158"/>
            <a:ext cx="99654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stosowana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pl-PL" sz="16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600" b="1" kern="1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</a:t>
            </a: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6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[popyt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(1 – </a:t>
            </a:r>
            <a:r>
              <a:rPr lang="pl-PL" sz="16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* (składnik poziomu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składnik trendu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składnik trendu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beta * (składnik poziomu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poziomu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[(1 – beta) * składnik trendu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gamma * (popyt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składnik poziomu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(1 – gamma) * 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czterech kwartałów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pl-PL" sz="16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6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6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pl-PL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6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pl-PL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6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(1-4)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181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26765"/>
            <a:ext cx="9745133" cy="1116542"/>
          </a:xfrm>
        </p:spPr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4169" y="1457600"/>
                <a:ext cx="5101119" cy="488379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en-US" sz="1600" dirty="0"/>
                  <a:t>Przedstawia to </a:t>
                </a:r>
                <a:r>
                  <a:rPr lang="en-US" sz="1600" dirty="0" err="1"/>
                  <a:t>formalny</a:t>
                </a:r>
                <a:r>
                  <a:rPr lang="en-US" sz="1600" dirty="0"/>
                  <a:t> model:</a:t>
                </a:r>
                <a:endParaRPr lang="pl-PL" sz="1600" dirty="0"/>
              </a:p>
              <a:p>
                <a:pPr marL="0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sz="15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1500" i="1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5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5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15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l-PL" sz="1500" dirty="0"/>
                  <a:t>gdzie</a:t>
                </a:r>
                <a:r>
                  <a:rPr lang="en-GB" sz="1500" dirty="0"/>
                  <a:t>:</a:t>
                </a:r>
                <a:endParaRPr lang="pl-PL" sz="15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dirty="0"/>
                  <a:t>– współczynnik </a:t>
                </a:r>
                <a:r>
                  <a:rPr lang="en-GB" sz="1300" dirty="0" err="1"/>
                  <a:t>wygładzania</a:t>
                </a:r>
                <a:r>
                  <a:rPr lang="en-GB" sz="1300" dirty="0"/>
                  <a:t> </a:t>
                </a:r>
                <a:r>
                  <a:rPr lang="en-GB" sz="1300" dirty="0" err="1"/>
                  <a:t>poziomu</a:t>
                </a:r>
                <a:r>
                  <a:rPr lang="en-GB" sz="1300" dirty="0"/>
                  <a:t> </a:t>
                </a:r>
                <a:r>
                  <a:rPr lang="en-GB" sz="1300" dirty="0" err="1"/>
                  <a:t>zmiennej</a:t>
                </a:r>
                <a:endParaRPr lang="pl-PL" sz="13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dirty="0"/>
                  <a:t>– współczynnik </a:t>
                </a:r>
                <a:r>
                  <a:rPr lang="en-GB" sz="1300" dirty="0" err="1"/>
                  <a:t>wygładzania</a:t>
                </a:r>
                <a:r>
                  <a:rPr lang="en-GB" sz="1300" dirty="0"/>
                  <a:t> </a:t>
                </a:r>
                <a:r>
                  <a:rPr lang="en-GB" sz="1300" dirty="0" err="1"/>
                  <a:t>trendu</a:t>
                </a:r>
                <a:endParaRPr lang="pl-PL" sz="13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dirty="0"/>
                  <a:t>– współczynnik </a:t>
                </a:r>
                <a:r>
                  <a:rPr lang="en-GB" sz="1300" dirty="0" err="1"/>
                  <a:t>składnika</a:t>
                </a:r>
                <a:r>
                  <a:rPr lang="en-GB" sz="1300" dirty="0"/>
                  <a:t> </a:t>
                </a:r>
                <a:r>
                  <a:rPr lang="en-GB" sz="1300" dirty="0" err="1"/>
                  <a:t>sezonowego</a:t>
                </a:r>
                <a:endParaRPr lang="pl-PL" sz="13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1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dirty="0"/>
                  <a:t>– </a:t>
                </a:r>
                <a:r>
                  <a:rPr lang="pl-PL" sz="1300" dirty="0"/>
                  <a:t>składnik poziomu w czasie </a:t>
                </a:r>
                <a:r>
                  <a:rPr lang="pl-PL" sz="1300" i="1" dirty="0"/>
                  <a:t>t</a:t>
                </a:r>
                <a:endParaRPr lang="pl-PL" sz="13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300" dirty="0"/>
                  <a:t>– </a:t>
                </a:r>
                <a:r>
                  <a:rPr lang="en-GB" sz="1300" dirty="0" err="1"/>
                  <a:t>składnik</a:t>
                </a:r>
                <a:r>
                  <a:rPr lang="en-GB" sz="1300" dirty="0"/>
                  <a:t> </a:t>
                </a:r>
                <a:r>
                  <a:rPr lang="en-GB" sz="1300" dirty="0" err="1"/>
                  <a:t>trendu</a:t>
                </a:r>
                <a:r>
                  <a:rPr lang="en-GB" sz="1300" dirty="0"/>
                  <a:t> w </a:t>
                </a:r>
                <a:r>
                  <a:rPr lang="en-GB" sz="1300" dirty="0" err="1"/>
                  <a:t>czasie</a:t>
                </a:r>
                <a:r>
                  <a:rPr lang="en-GB" sz="1300" dirty="0"/>
                  <a:t> </a:t>
                </a:r>
                <a:r>
                  <a:rPr lang="en-GB" sz="1300" i="1" dirty="0"/>
                  <a:t>t</a:t>
                </a:r>
                <a:endParaRPr lang="pl-PL" sz="13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300" dirty="0"/>
                  <a:t>– </a:t>
                </a:r>
                <a:r>
                  <a:rPr lang="en-GB" sz="1300" dirty="0" err="1"/>
                  <a:t>składnik</a:t>
                </a:r>
                <a:r>
                  <a:rPr lang="en-GB" sz="1300" dirty="0"/>
                  <a:t> </a:t>
                </a:r>
                <a:r>
                  <a:rPr lang="en-GB" sz="1300" dirty="0" err="1"/>
                  <a:t>sezonowy</a:t>
                </a:r>
                <a:r>
                  <a:rPr lang="en-GB" sz="1300" dirty="0"/>
                  <a:t> w </a:t>
                </a:r>
                <a:r>
                  <a:rPr lang="en-GB" sz="1300" dirty="0" err="1"/>
                  <a:t>czasie</a:t>
                </a:r>
                <a:r>
                  <a:rPr lang="en-GB" sz="1300" dirty="0"/>
                  <a:t> </a:t>
                </a:r>
                <a:r>
                  <a:rPr lang="en-GB" sz="1300" i="1" dirty="0"/>
                  <a:t>t</a:t>
                </a:r>
                <a:endParaRPr lang="pl-PL" sz="13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l-PL" sz="1300" dirty="0"/>
                  <a:t> </a:t>
                </a:r>
                <a:r>
                  <a:rPr lang="en-GB" sz="1300" dirty="0"/>
                  <a:t>– </a:t>
                </a:r>
                <a:r>
                  <a:rPr lang="en-GB" sz="1300" dirty="0" err="1"/>
                  <a:t>okres</a:t>
                </a:r>
                <a:r>
                  <a:rPr lang="en-GB" sz="1300" dirty="0"/>
                  <a:t> </a:t>
                </a:r>
                <a:r>
                  <a:rPr lang="en-GB" sz="1300" dirty="0" err="1"/>
                  <a:t>sezonowy</a:t>
                </a:r>
                <a:r>
                  <a:rPr lang="en-GB" sz="1300" dirty="0"/>
                  <a:t>.</a:t>
                </a:r>
                <a:endParaRPr lang="pl-PL" sz="13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4169" y="1457600"/>
                <a:ext cx="5101119" cy="4883793"/>
              </a:xfrm>
              <a:blipFill>
                <a:blip r:embed="rId2"/>
                <a:stretch>
                  <a:fillRect l="-717" t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4" y="965871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DBA999B-2BE8-900D-A092-64BC1814A848}"/>
              </a:ext>
            </a:extLst>
          </p:cNvPr>
          <p:cNvSpPr txBox="1"/>
          <p:nvPr/>
        </p:nvSpPr>
        <p:spPr>
          <a:xfrm>
            <a:off x="218037" y="1601429"/>
            <a:ext cx="6094520" cy="467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sezonowego wygładzania wykładniczego, zwana również modelem </a:t>
            </a:r>
            <a:r>
              <a:rPr lang="pl-PL" sz="22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Holta-Wintersa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bardzo dobrze nadaje się do prognozowania popytu dla danych charakteryzujących się zarówno trendem </a:t>
            </a:r>
            <a:b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sezonowością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sz="22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Wahania multiplikatywne </a:t>
            </a:r>
            <a:r>
              <a:rPr lang="pl-PL" sz="2200" dirty="0">
                <a:latin typeface="Tahoma" panose="020B0604030504040204" pitchFamily="34" charset="0"/>
                <a:cs typeface="Times New Roman" panose="02020603050405020304" pitchFamily="18" charset="0"/>
              </a:rPr>
              <a:t>występują, gdy </a:t>
            </a:r>
            <a:br>
              <a:rPr lang="pl-PL" sz="2200" dirty="0"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latin typeface="Tahoma" panose="020B0604030504040204" pitchFamily="34" charset="0"/>
                <a:cs typeface="Times New Roman" panose="02020603050405020304" pitchFamily="18" charset="0"/>
              </a:rPr>
              <a:t>w poszczególnych podokresach cyklu zaobserwować można zjawisko odchylania się od średniego poziomu bądź trendu o pewną stałą wielkość względną</a:t>
            </a:r>
            <a:r>
              <a:rPr lang="en-US" sz="22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l-PL" sz="2200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37AEC4-E885-A565-83BB-811891F9D7E3}"/>
              </a:ext>
            </a:extLst>
          </p:cNvPr>
          <p:cNvSpPr txBox="1"/>
          <p:nvPr/>
        </p:nvSpPr>
        <p:spPr>
          <a:xfrm>
            <a:off x="386712" y="6341393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Sobczyk, 2006</a:t>
            </a:r>
          </a:p>
        </p:txBody>
      </p:sp>
    </p:spTree>
    <p:extLst>
      <p:ext uri="{BB962C8B-B14F-4D97-AF65-F5344CB8AC3E}">
        <p14:creationId xmlns:p14="http://schemas.microsoft.com/office/powerpoint/2010/main" val="166652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96769"/>
            <a:ext cx="9745133" cy="1116542"/>
          </a:xfrm>
        </p:spPr>
        <p:txBody>
          <a:bodyPr/>
          <a:lstStyle/>
          <a:p>
            <a:r>
              <a:rPr lang="pl-PL" dirty="0"/>
              <a:t>Metody wygładzania wykładniczego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5" y="96406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000" dirty="0"/>
              <a:t>Metoda sezonowego wygładzania wykładniczego (Model </a:t>
            </a:r>
            <a:r>
              <a:rPr lang="pl-PL" sz="2000" dirty="0" err="1"/>
              <a:t>Holta-Wintersa</a:t>
            </a:r>
            <a:r>
              <a:rPr lang="pl-PL" sz="2000" dirty="0"/>
              <a:t>)  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8545" y="1648549"/>
            <a:ext cx="1813559" cy="15164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115172-9654-DDBF-B483-FF95E63AF92F}"/>
              </a:ext>
            </a:extLst>
          </p:cNvPr>
          <p:cNvSpPr txBox="1"/>
          <p:nvPr/>
        </p:nvSpPr>
        <p:spPr>
          <a:xfrm>
            <a:off x="517506" y="1500040"/>
            <a:ext cx="8849809" cy="481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stosowana w Excelu: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5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* 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5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[popyt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(1 – </a:t>
            </a:r>
            <a:r>
              <a:rPr lang="pl-PL" sz="1500" b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* (składnik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beta * (składnik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[(1 – beta) * składnik trendu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gamma * (popyt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składnik poziomu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(1 – gamma) * 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(t-p)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czterech kwartałów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pl-PL" sz="15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5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składnik sezonowości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popyt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pl-PL" sz="1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średni popyt</a:t>
            </a:r>
            <a:r>
              <a:rPr lang="pl-PL" sz="15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(1,2,3,4)</a:t>
            </a:r>
            <a:endParaRPr lang="pl-PL" sz="1500" dirty="0"/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248A6E1A-28DC-4974-6372-3ACBD62E43D8}"/>
              </a:ext>
            </a:extLst>
          </p:cNvPr>
          <p:cNvSpPr/>
          <p:nvPr/>
        </p:nvSpPr>
        <p:spPr>
          <a:xfrm rot="3564252">
            <a:off x="10870496" y="1499881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5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49" y="4478302"/>
            <a:ext cx="10501550" cy="201457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600" dirty="0">
                <a:solidFill>
                  <a:srgbClr val="1065AB"/>
                </a:solidFill>
              </a:rPr>
              <a:t>Metody autoregresyjne </a:t>
            </a:r>
            <a:r>
              <a:rPr lang="pl-PL" sz="2600" dirty="0"/>
              <a:t>to modele oparte na zjawisku autokorelacji, powstałe przez integrację modelu autoregresyjnego AR (</a:t>
            </a:r>
            <a:r>
              <a:rPr lang="pl-PL" sz="2600" dirty="0" err="1"/>
              <a:t>AutoRegressive</a:t>
            </a:r>
            <a:r>
              <a:rPr lang="pl-PL" sz="2600" dirty="0"/>
              <a:t> model) oraz modelu średniej ruchomej MA (</a:t>
            </a:r>
            <a:r>
              <a:rPr lang="pl-PL" sz="2600" dirty="0" err="1"/>
              <a:t>Moving</a:t>
            </a:r>
            <a:r>
              <a:rPr lang="pl-PL" sz="2600" dirty="0"/>
              <a:t> </a:t>
            </a:r>
            <a:r>
              <a:rPr lang="pl-PL" sz="2600" dirty="0" err="1"/>
              <a:t>Average</a:t>
            </a:r>
            <a:r>
              <a:rPr lang="pl-PL" sz="2600" dirty="0"/>
              <a:t>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796597"/>
              </p:ext>
            </p:extLst>
          </p:nvPr>
        </p:nvGraphicFramePr>
        <p:xfrm>
          <a:off x="474562" y="1712948"/>
          <a:ext cx="11596742" cy="171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3369935" y="3660280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10</a:t>
            </a:r>
            <a:r>
              <a:rPr lang="pl-PL" dirty="0"/>
              <a:t>:</a:t>
            </a:r>
            <a:r>
              <a:rPr lang="en-US" dirty="0"/>
              <a:t> Selected exponential smoothing methods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156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231047"/>
            <a:ext cx="9745133" cy="1116542"/>
          </a:xfrm>
        </p:spPr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550249"/>
                <a:ext cx="6512461" cy="521453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1900" dirty="0"/>
                  <a:t>Wartość prognozowana w czasie t zależy od przeszłych jej wielkości oraz od różnic między przeszłymi wartościami rzeczywistymi zmiennej prognozowanej, a jej wartościami uzyskanymi z modelu – błędów prognoz. Model ten określany jest jako model </a:t>
                </a:r>
                <a:r>
                  <a:rPr lang="pl-PL" sz="1900" i="1" dirty="0"/>
                  <a:t>ARMA(</a:t>
                </a:r>
                <a:r>
                  <a:rPr lang="pl-PL" sz="1900" i="1" dirty="0" err="1"/>
                  <a:t>p,q</a:t>
                </a:r>
                <a:r>
                  <a:rPr lang="pl-PL" sz="1900" i="1" dirty="0"/>
                  <a:t>)</a:t>
                </a:r>
                <a:r>
                  <a:rPr lang="pl-PL" sz="1900" dirty="0"/>
                  <a:t>, w którym p odnosi się do rzędu wielomianu autoregresyjnego, zaś q jest rzędem wielomianu średniej ruchomej;</a:t>
                </a:r>
              </a:p>
              <a:p>
                <a:pPr marL="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pl-PL" sz="1900" dirty="0"/>
                  <a:t>Powyższe przedstawia formalny ogólny model</a:t>
                </a:r>
                <a:r>
                  <a:rPr lang="en-US" sz="1900" dirty="0"/>
                  <a:t>: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1900" dirty="0"/>
              </a:p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pl-PL" sz="1900" dirty="0"/>
                  <a:t>gdzie</a:t>
                </a:r>
                <a:r>
                  <a:rPr lang="en-GB" sz="1900" dirty="0"/>
                  <a:t>: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</a:t>
                </a:r>
                <a:r>
                  <a:rPr lang="en-GB" sz="1900" dirty="0" err="1"/>
                  <a:t>autoregresyjnego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parametr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</a:t>
                </a:r>
                <a:r>
                  <a:rPr lang="en-GB" sz="1900" dirty="0" err="1"/>
                  <a:t>średniej</a:t>
                </a:r>
                <a:r>
                  <a:rPr lang="en-GB" sz="1900" dirty="0"/>
                  <a:t> </a:t>
                </a:r>
                <a:r>
                  <a:rPr lang="en-GB" sz="1900" dirty="0" err="1"/>
                  <a:t>ruchomej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błąd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(</a:t>
                </a:r>
                <a:r>
                  <a:rPr lang="en-GB" sz="1900" dirty="0" err="1"/>
                  <a:t>biały</a:t>
                </a:r>
                <a:r>
                  <a:rPr lang="en-GB" sz="1900" dirty="0"/>
                  <a:t> </a:t>
                </a:r>
                <a:r>
                  <a:rPr lang="en-GB" sz="1900" dirty="0" err="1"/>
                  <a:t>szum</a:t>
                </a:r>
                <a:r>
                  <a:rPr lang="en-GB" sz="1900" dirty="0"/>
                  <a:t>).</a:t>
                </a:r>
                <a:endParaRPr lang="pl-PL" sz="19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550249"/>
                <a:ext cx="6512461" cy="5214535"/>
              </a:xfrm>
              <a:blipFill>
                <a:blip r:embed="rId2"/>
                <a:stretch>
                  <a:fillRect l="-936" t="-701" r="-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5" y="1058520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Autoregresyjna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ruchoma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7611" y="1256712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395585" y="437990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4F0EBA9-F9A1-02FE-D517-51B94736674E}"/>
              </a:ext>
            </a:extLst>
          </p:cNvPr>
          <p:cNvSpPr txBox="1"/>
          <p:nvPr/>
        </p:nvSpPr>
        <p:spPr>
          <a:xfrm>
            <a:off x="6924583" y="2677630"/>
            <a:ext cx="5084537" cy="351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>
              <a:lnSpc>
                <a:spcPct val="120000"/>
              </a:lnSpc>
            </a:pP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komponent 1 + komponent 2 + komponent 3</a:t>
            </a:r>
            <a:endParaRPr lang="pl-PL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NORM.S.INV(</a:t>
            </a:r>
            <a:r>
              <a:rPr lang="pl-PL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())</a:t>
            </a:r>
            <a:endParaRPr lang="pl-PL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1 = alfa * komponent 1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2 = beta * komponent 2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alfa * komponent 2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endParaRPr lang="pl-PL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komponent 3 = 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 </a:t>
            </a:r>
            <a:r>
              <a:rPr lang="pl-PL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alfa * błąd modelu</a:t>
            </a:r>
            <a:r>
              <a:rPr lang="pl-PL" sz="17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endParaRPr lang="pl-PL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131962"/>
            <a:ext cx="9745133" cy="1116542"/>
          </a:xfrm>
        </p:spPr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570383"/>
                <a:ext cx="6769131" cy="510473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buNone/>
                </a:pPr>
                <a:r>
                  <a:rPr lang="pl-PL" sz="1800" dirty="0"/>
                  <a:t>W przypadku modeli ARIMA uwagę zwraca się na niestacjonarność szeregu. W modelu wyróżnia się trzy parametry: parametr autoregresyjny (p), parametr średniej ruchomej (q) oraz rząd różnicowania (d). Model </a:t>
                </a:r>
                <a:r>
                  <a:rPr lang="pl-PL" sz="1800" i="1" dirty="0"/>
                  <a:t>ARIMA(</a:t>
                </a:r>
                <a:r>
                  <a:rPr lang="pl-PL" sz="1800" i="1" dirty="0" err="1"/>
                  <a:t>p,q,d</a:t>
                </a:r>
                <a:r>
                  <a:rPr lang="pl-PL" sz="1800" i="1" dirty="0"/>
                  <a:t>) </a:t>
                </a:r>
                <a:r>
                  <a:rPr lang="pl-PL" sz="1800" dirty="0"/>
                  <a:t>opisywany jest także za pomocą cyfr, przykładowo: (1,1,0), co oznacza, że w szeregu p=1 występuje jednokrotny parametr autoregresyjny, q=1 występuje jednokrotny parametr średniej ruchomej oraz d=0  nie występuje różnicowanie;</a:t>
                </a:r>
              </a:p>
              <a:p>
                <a:pPr marL="0" indent="0">
                  <a:lnSpc>
                    <a:spcPct val="114000"/>
                  </a:lnSpc>
                  <a:spcAft>
                    <a:spcPts val="1200"/>
                  </a:spcAft>
                  <a:buNone/>
                </a:pPr>
                <a:r>
                  <a:rPr lang="pl-PL" sz="1800" dirty="0"/>
                  <a:t>Powyższe przedstawia formalny ogólny model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l-PL" sz="1800" dirty="0"/>
                  <a:t>gdzie</a:t>
                </a:r>
                <a:r>
                  <a:rPr lang="en-GB" sz="1800" dirty="0"/>
                  <a:t>:</a:t>
                </a:r>
                <a:endParaRPr lang="pl-PL" sz="18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– </a:t>
                </a:r>
                <a:r>
                  <a:rPr lang="en-GB" sz="1800" dirty="0" err="1"/>
                  <a:t>parametr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modelu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autoregresyjnego</a:t>
                </a:r>
                <a:endParaRPr lang="pl-PL" sz="18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800" dirty="0"/>
                  <a:t> – </a:t>
                </a:r>
                <a:r>
                  <a:rPr lang="en-GB" sz="1800" dirty="0" err="1"/>
                  <a:t>parametr</a:t>
                </a:r>
                <a:r>
                  <a:rPr lang="en-GB" sz="1800" dirty="0"/>
                  <a:t> </a:t>
                </a:r>
                <a:r>
                  <a:rPr lang="en-GB" sz="1800" dirty="0" err="1"/>
                  <a:t>średniej</a:t>
                </a:r>
                <a:r>
                  <a:rPr lang="en-GB" sz="1800" dirty="0"/>
                  <a:t> </a:t>
                </a:r>
                <a:r>
                  <a:rPr lang="en-GB" sz="1800" dirty="0" err="1"/>
                  <a:t>ruchomej</a:t>
                </a:r>
                <a:r>
                  <a:rPr lang="en-GB" sz="1800" dirty="0"/>
                  <a:t>.</a:t>
                </a:r>
                <a:endParaRPr lang="pl-PL" sz="18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570383"/>
                <a:ext cx="6769131" cy="5104737"/>
              </a:xfrm>
              <a:blipFill>
                <a:blip r:embed="rId2"/>
                <a:stretch>
                  <a:fillRect l="-811" t="-597" r="-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5" y="97190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Autoregresyjna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zintegrowana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średnia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ruchoma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ARIMA</a:t>
            </a:r>
            <a:endParaRPr lang="pl-PL" sz="12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6639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9138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1288E9-DC6B-9FEF-E3D5-C2E78457C4CF}"/>
              </a:ext>
            </a:extLst>
          </p:cNvPr>
          <p:cNvSpPr txBox="1"/>
          <p:nvPr/>
        </p:nvSpPr>
        <p:spPr>
          <a:xfrm>
            <a:off x="7417749" y="4180414"/>
            <a:ext cx="46783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alfa +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beta  * [popyt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popyt</a:t>
            </a:r>
            <a:r>
              <a:rPr lang="pl-PL" sz="2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Horyzonty prognozowania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02" y="1337352"/>
            <a:ext cx="6941598" cy="46863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pl-PL" sz="2000" dirty="0"/>
              <a:t>Prognoza zawsze dotyczy określonego horyzontu prognozy. Horyzont prognozy to przedział	  </a:t>
            </a:r>
            <a:r>
              <a:rPr lang="en-US" sz="2000" dirty="0"/>
              <a:t>, </a:t>
            </a:r>
            <a:r>
              <a:rPr lang="pl-PL" sz="2000" dirty="0"/>
              <a:t>gdzie</a:t>
            </a:r>
            <a:r>
              <a:rPr lang="en-US" sz="20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/>
              <a:t>T – </a:t>
            </a:r>
            <a:r>
              <a:rPr lang="pl-PL" sz="1800" dirty="0"/>
              <a:t>obecny moment</a:t>
            </a:r>
            <a:r>
              <a:rPr lang="en-US" sz="1800" dirty="0"/>
              <a:t>,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T</a:t>
            </a:r>
            <a:r>
              <a:rPr lang="en-US" sz="1800" baseline="-25000" dirty="0"/>
              <a:t>i</a:t>
            </a:r>
            <a:r>
              <a:rPr lang="en-US" sz="1800" dirty="0"/>
              <a:t> – </a:t>
            </a:r>
            <a:r>
              <a:rPr lang="pl-PL" sz="1800" dirty="0"/>
              <a:t>moment końcowy</a:t>
            </a:r>
            <a:r>
              <a:rPr lang="en-US" sz="1800" dirty="0"/>
              <a:t>.</a:t>
            </a:r>
            <a:endParaRPr lang="pl-PL" sz="1800" dirty="0"/>
          </a:p>
          <a:p>
            <a:pPr algn="just">
              <a:lnSpc>
                <a:spcPct val="120000"/>
              </a:lnSpc>
            </a:pPr>
            <a:r>
              <a:rPr lang="pl-PL" sz="2000" dirty="0"/>
              <a:t>W zależności od horyzontu czasowego, problem prognozowania jest generalnie podzielony na trzy obszary:</a:t>
            </a:r>
          </a:p>
          <a:p>
            <a:pPr lvl="1" algn="just">
              <a:lnSpc>
                <a:spcPct val="120000"/>
              </a:lnSpc>
            </a:pPr>
            <a:r>
              <a:rPr lang="pl-PL" sz="1600" dirty="0">
                <a:solidFill>
                  <a:srgbClr val="1065AB"/>
                </a:solidFill>
              </a:rPr>
              <a:t>krótkoterminowe</a:t>
            </a:r>
            <a:r>
              <a:rPr lang="pl-PL" sz="1600" dirty="0"/>
              <a:t> - obejmuje horyzonty przewidywania od jednej godziny do tygodnia; </a:t>
            </a:r>
          </a:p>
          <a:p>
            <a:pPr lvl="1" algn="just">
              <a:lnSpc>
                <a:spcPct val="120000"/>
              </a:lnSpc>
            </a:pPr>
            <a:r>
              <a:rPr lang="pl-PL" sz="1600" dirty="0">
                <a:solidFill>
                  <a:srgbClr val="1065AB"/>
                </a:solidFill>
              </a:rPr>
              <a:t>średnioterminowe</a:t>
            </a:r>
            <a:r>
              <a:rPr lang="pl-PL" sz="1600" dirty="0"/>
              <a:t> - odnosi się do prognoz od jednego miesiąca do maksymalnie roku;</a:t>
            </a:r>
          </a:p>
          <a:p>
            <a:pPr lvl="1" algn="just">
              <a:lnSpc>
                <a:spcPct val="120000"/>
              </a:lnSpc>
            </a:pPr>
            <a:r>
              <a:rPr lang="pl-PL" sz="1600" dirty="0">
                <a:solidFill>
                  <a:srgbClr val="1065AB"/>
                </a:solidFill>
              </a:rPr>
              <a:t>prognozowanie długoterminowe </a:t>
            </a:r>
            <a:r>
              <a:rPr lang="pl-PL" sz="1600" dirty="0"/>
              <a:t>- charakteryzuje się horyzontem przewidywania dłuższym niż jeden rok.</a:t>
            </a:r>
            <a:endParaRPr lang="en-US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1443148" y="637398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Raza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Khosravi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C3F490E8-B07C-2912-F3ED-4F4EDFDC1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67275"/>
              </p:ext>
            </p:extLst>
          </p:nvPr>
        </p:nvGraphicFramePr>
        <p:xfrm>
          <a:off x="10290700" y="1613361"/>
          <a:ext cx="740916" cy="37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418918" imgH="253890" progId="Equation.3">
                  <p:embed/>
                </p:oleObj>
              </mc:Choice>
              <mc:Fallback>
                <p:oleObj r:id="rId3" imgW="418918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700" y="1613361"/>
                        <a:ext cx="740916" cy="370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4CF87C-8172-4DBF-C003-1802469064A4}"/>
              </a:ext>
            </a:extLst>
          </p:cNvPr>
          <p:cNvSpPr txBox="1"/>
          <p:nvPr/>
        </p:nvSpPr>
        <p:spPr>
          <a:xfrm>
            <a:off x="386712" y="4650471"/>
            <a:ext cx="5288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1: Uogólniony model prognozowania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5B29D07F-6DEA-6134-F5B4-0354CEDD2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9" y="2453895"/>
            <a:ext cx="5040473" cy="17624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Owal 37">
            <a:extLst>
              <a:ext uri="{FF2B5EF4-FFF2-40B4-BE49-F238E27FC236}">
                <a16:creationId xmlns:a16="http://schemas.microsoft.com/office/drawing/2014/main" id="{51AC426A-7CE5-6C2A-BCFC-B6AFDC909B30}"/>
              </a:ext>
            </a:extLst>
          </p:cNvPr>
          <p:cNvSpPr/>
          <p:nvPr/>
        </p:nvSpPr>
        <p:spPr>
          <a:xfrm>
            <a:off x="386712" y="2709894"/>
            <a:ext cx="1221954" cy="1227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971E7314-5E24-E099-9CBF-FE0BABB59AB4}"/>
              </a:ext>
            </a:extLst>
          </p:cNvPr>
          <p:cNvSpPr/>
          <p:nvPr/>
        </p:nvSpPr>
        <p:spPr>
          <a:xfrm>
            <a:off x="3857511" y="2750613"/>
            <a:ext cx="1221954" cy="12272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4BEEE21F-7800-7264-308B-B3BB404A3AD6}"/>
              </a:ext>
            </a:extLst>
          </p:cNvPr>
          <p:cNvSpPr/>
          <p:nvPr/>
        </p:nvSpPr>
        <p:spPr>
          <a:xfrm>
            <a:off x="2292223" y="2852205"/>
            <a:ext cx="937538" cy="31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CECC93F4-0768-8F16-E869-50EE5B1A0253}"/>
              </a:ext>
            </a:extLst>
          </p:cNvPr>
          <p:cNvSpPr/>
          <p:nvPr/>
        </p:nvSpPr>
        <p:spPr>
          <a:xfrm>
            <a:off x="2255771" y="3509099"/>
            <a:ext cx="937538" cy="31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D7A23A59-5170-F7D5-0571-391272EB9D90}"/>
              </a:ext>
            </a:extLst>
          </p:cNvPr>
          <p:cNvSpPr txBox="1"/>
          <p:nvPr/>
        </p:nvSpPr>
        <p:spPr>
          <a:xfrm>
            <a:off x="327302" y="2873478"/>
            <a:ext cx="128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Dane historyczne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„y”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9CF39814-35BD-6362-850E-24EACF39657D}"/>
              </a:ext>
            </a:extLst>
          </p:cNvPr>
          <p:cNvSpPr txBox="1"/>
          <p:nvPr/>
        </p:nvSpPr>
        <p:spPr>
          <a:xfrm>
            <a:off x="3640418" y="2856428"/>
            <a:ext cx="162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Dane prognostyczne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„p”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29341A-B5A7-D377-AC70-3B64D89ADE71}"/>
              </a:ext>
            </a:extLst>
          </p:cNvPr>
          <p:cNvSpPr txBox="1"/>
          <p:nvPr/>
        </p:nvSpPr>
        <p:spPr>
          <a:xfrm>
            <a:off x="1983921" y="2804103"/>
            <a:ext cx="150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Model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C4097EF-1B0F-5237-F9EC-5600CCE105E5}"/>
              </a:ext>
            </a:extLst>
          </p:cNvPr>
          <p:cNvSpPr txBox="1"/>
          <p:nvPr/>
        </p:nvSpPr>
        <p:spPr>
          <a:xfrm>
            <a:off x="2083796" y="3443855"/>
            <a:ext cx="128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Prognozowania</a:t>
            </a:r>
          </a:p>
        </p:txBody>
      </p:sp>
    </p:spTree>
    <p:extLst>
      <p:ext uri="{BB962C8B-B14F-4D97-AF65-F5344CB8AC3E}">
        <p14:creationId xmlns:p14="http://schemas.microsoft.com/office/powerpoint/2010/main" val="2766947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autoregresyjne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1900" dirty="0"/>
                  <a:t>W prostym modelu RW zakłada się, że każda prognoza jest sumą ostatniej obserwacji i składnika błędu losowego. Zakłada więc, że najnowsza obserwacja jest najlepszą wskazówką do budowy najbliższej następnej prognozy. Ten model jest dość prosty do zrozumienia i wdrożenia. Jest stosowana w sytuacji, kiedy w ciągu danych zostanie zaobserwowana tendencja rozwojowa</a:t>
                </a:r>
                <a:r>
                  <a:rPr lang="en-GB" sz="1900" dirty="0"/>
                  <a:t>.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pl-PL" sz="1900" dirty="0"/>
                  <a:t>Powyższe przedstawia formalny ogólny model </a:t>
                </a:r>
                <a:r>
                  <a:rPr lang="en-US" sz="1900" dirty="0"/>
                  <a:t>: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  <a:p>
                <a:pPr marL="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pl-PL" sz="1900" dirty="0"/>
                  <a:t>gdzie</a:t>
                </a:r>
                <a:r>
                  <a:rPr lang="en-GB" sz="1900" dirty="0"/>
                  <a:t>:</a:t>
                </a:r>
                <a:endParaRPr lang="pl-PL" sz="19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900" dirty="0"/>
                  <a:t>– </a:t>
                </a:r>
                <a:r>
                  <a:rPr lang="en-GB" sz="1900" dirty="0" err="1"/>
                  <a:t>błąd</a:t>
                </a:r>
                <a:r>
                  <a:rPr lang="en-GB" sz="1900" dirty="0"/>
                  <a:t> </a:t>
                </a:r>
                <a:r>
                  <a:rPr lang="en-GB" sz="1900" dirty="0" err="1"/>
                  <a:t>modelu</a:t>
                </a:r>
                <a:r>
                  <a:rPr lang="en-GB" sz="1900" dirty="0"/>
                  <a:t> (</a:t>
                </a:r>
                <a:r>
                  <a:rPr lang="en-GB" sz="1900" dirty="0" err="1"/>
                  <a:t>biały</a:t>
                </a:r>
                <a:r>
                  <a:rPr lang="en-GB" sz="1900" dirty="0"/>
                  <a:t> </a:t>
                </a:r>
                <a:r>
                  <a:rPr lang="en-GB" sz="1900" dirty="0" err="1"/>
                  <a:t>szum</a:t>
                </a:r>
                <a:r>
                  <a:rPr lang="en-GB" sz="1900" dirty="0"/>
                  <a:t>).</a:t>
                </a:r>
                <a:endParaRPr lang="pl-PL" sz="19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752910"/>
                <a:ext cx="5856341" cy="4922210"/>
              </a:xfrm>
              <a:blipFill>
                <a:blip r:embed="rId2"/>
                <a:stretch>
                  <a:fillRect l="-1042" t="-743" r="-938" b="-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błądzenia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losowego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(RW)</a:t>
            </a:r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FA635F8-24B1-DDA9-C041-05C05A8FD84F}"/>
              </a:ext>
            </a:extLst>
          </p:cNvPr>
          <p:cNvSpPr txBox="1"/>
          <p:nvPr/>
        </p:nvSpPr>
        <p:spPr>
          <a:xfrm>
            <a:off x="6122891" y="3570814"/>
            <a:ext cx="606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Formuła stosowana w Excelu:</a:t>
            </a:r>
          </a:p>
          <a:p>
            <a:pPr algn="ctr"/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prognoza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popyt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[popyt 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(t-1)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popyt </a:t>
            </a:r>
            <a:r>
              <a:rPr lang="pl-PL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(t-2)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" y="3932954"/>
            <a:ext cx="5724518" cy="278713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2200" dirty="0"/>
              <a:t>Za pomocą zmiennej bądź zestawu zmiennych wyjaśniana jest inna zmienna;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Do zastosowania metod regresji potrzebna jest większa liczba danych historycznych – im dłuższy czas obserwacji danych historycznych, tym większa możliwość precyzyjnego określenia prognoz.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452762" y="3244334"/>
            <a:ext cx="58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Rysunek</a:t>
            </a:r>
            <a:r>
              <a:rPr lang="pl-PL" dirty="0"/>
              <a:t> </a:t>
            </a:r>
            <a:r>
              <a:rPr lang="en-US" dirty="0"/>
              <a:t>11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dirty="0"/>
              <a:t>Wybrane metody regresji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571118"/>
              </p:ext>
            </p:extLst>
          </p:nvPr>
        </p:nvGraphicFramePr>
        <p:xfrm>
          <a:off x="5072" y="1799121"/>
          <a:ext cx="6476160" cy="112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F986B19-A558-C81F-DD42-A40B62506667}"/>
              </a:ext>
            </a:extLst>
          </p:cNvPr>
          <p:cNvSpPr txBox="1"/>
          <p:nvPr/>
        </p:nvSpPr>
        <p:spPr>
          <a:xfrm>
            <a:off x="6258758" y="952237"/>
            <a:ext cx="5788240" cy="155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</a:pPr>
            <a:r>
              <a:rPr lang="pl-PL" sz="2200" dirty="0"/>
              <a:t>Znanych jest wiele wariantów modeli regresji: regresja liniowa, regresja nieliniowa, regresja logistyczna, regresja krokowa, regresja porządkowa.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0B273BCA-2E91-FCE8-BA6A-C4F302767379}"/>
                  </a:ext>
                </a:extLst>
              </p:cNvPr>
              <p:cNvSpPr txBox="1"/>
              <p:nvPr/>
            </p:nvSpPr>
            <p:spPr>
              <a:xfrm>
                <a:off x="6481232" y="2574235"/>
                <a:ext cx="5480480" cy="357808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Wzór na ogólną postać regresji ma postać</a:t>
                </a:r>
                <a:r>
                  <a:rPr lang="en-GB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zmienna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wyjaśniająca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przewidująca</a:t>
                </a: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współczynnik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regresji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równanie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regresji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błąd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losowy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0B273BCA-2E91-FCE8-BA6A-C4F302767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32" y="2574235"/>
                <a:ext cx="5480480" cy="3578088"/>
              </a:xfrm>
              <a:prstGeom prst="rect">
                <a:avLst/>
              </a:prstGeom>
              <a:blipFill>
                <a:blip r:embed="rId7"/>
                <a:stretch>
                  <a:fillRect l="-1112" b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13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182880"/>
            <a:ext cx="9745133" cy="1116542"/>
          </a:xfrm>
        </p:spPr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2" y="1591506"/>
            <a:ext cx="5856341" cy="508361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200" dirty="0"/>
              <a:t>Metoda Projekcji Trendu to odmiana metody linii prostej. Jest to najbardziej klasyczna metoda prognozowania biznesowego, która zajmuje się ruchem zmiennych w czasie.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Można rozróżnić </a:t>
            </a:r>
            <a:r>
              <a:rPr lang="pl-PL" sz="2200" dirty="0">
                <a:solidFill>
                  <a:srgbClr val="1065AB"/>
                </a:solidFill>
              </a:rPr>
              <a:t>metodę graficzną </a:t>
            </a:r>
            <a:r>
              <a:rPr lang="pl-PL" sz="2200" dirty="0"/>
              <a:t>– w której dane są wyświetlane na wykresie, a przez nie ręcznie wykreślana jest linia. Linia jest rysowana z zachowaniem najmniejszej odległości między wyznaczonymi punktami a linią; </a:t>
            </a:r>
            <a:r>
              <a:rPr lang="pl-PL" sz="2200" dirty="0">
                <a:solidFill>
                  <a:srgbClr val="1065AB"/>
                </a:solidFill>
              </a:rPr>
              <a:t>metodą dopasowania równania trendu </a:t>
            </a:r>
            <a:r>
              <a:rPr lang="pl-PL" sz="2200" dirty="0"/>
              <a:t>przy użyciu danych i równania linii prostej lub wykładniczej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projekcji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trendu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dirty="0"/>
          </a:p>
        </p:txBody>
      </p:sp>
      <p:sp>
        <p:nvSpPr>
          <p:cNvPr id="6" name="Tytuł 3">
            <a:extLst>
              <a:ext uri="{FF2B5EF4-FFF2-40B4-BE49-F238E27FC236}">
                <a16:creationId xmlns:a16="http://schemas.microsoft.com/office/drawing/2014/main" id="{D28B713B-10C7-72EF-1421-158020BACAF9}"/>
              </a:ext>
            </a:extLst>
          </p:cNvPr>
          <p:cNvSpPr txBox="1">
            <a:spLocks/>
          </p:cNvSpPr>
          <p:nvPr/>
        </p:nvSpPr>
        <p:spPr>
          <a:xfrm>
            <a:off x="7076662" y="1102739"/>
            <a:ext cx="4790660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9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1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wielokrotnej</a:t>
            </a:r>
            <a:r>
              <a:rPr lang="en-GB" sz="1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1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1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7E0B70F6-CA58-8B65-831D-C4C9070D1B9E}"/>
                  </a:ext>
                </a:extLst>
              </p:cNvPr>
              <p:cNvSpPr txBox="1"/>
              <p:nvPr/>
            </p:nvSpPr>
            <p:spPr>
              <a:xfrm>
                <a:off x="6979534" y="1591506"/>
                <a:ext cx="5124435" cy="5015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l-PL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Wielokrotna regresja liniowa pozwala budować modele zależności liniowej między wieloma zmiennymi. Metoda wielokrotnej regresji liniowej jest stosowana w analizie danych w celu zbadania złożonych relacji między wieloma zmiennymi;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Powyższe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przedstawia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formalny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zmiennej w analizowanym okresie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GB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przyrostu lub spadku zmiennej zależnej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GB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błąd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modelu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biały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szum</a:t>
                </a:r>
                <a:r>
                  <a:rPr lang="en-GB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sz="1750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7E0B70F6-CA58-8B65-831D-C4C9070D1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34" y="1591506"/>
                <a:ext cx="5124435" cy="5015219"/>
              </a:xfrm>
              <a:prstGeom prst="rect">
                <a:avLst/>
              </a:prstGeom>
              <a:blipFill>
                <a:blip r:embed="rId2"/>
                <a:stretch>
                  <a:fillRect l="-1070" t="-608" r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822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207132"/>
            <a:ext cx="9745133" cy="1116542"/>
          </a:xfrm>
        </p:spPr>
        <p:txBody>
          <a:bodyPr/>
          <a:lstStyle/>
          <a:p>
            <a:r>
              <a:rPr lang="pl-PL" dirty="0"/>
              <a:t>Metody regresji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122" y="1660333"/>
                <a:ext cx="6426000" cy="492221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2000" dirty="0"/>
                  <a:t>Zadaniem metody regresji liniowej jest dopasowanie prostej linii do danych. W metodzie prostej regresji liniowej model prognostyczny bazuje na tendencji liniowej. Aby wyznaczyć linię regresji, a tym samym wartości w modelu regresji liniowej, należy obliczyć współczynniki linii prostej a oraz b;</a:t>
                </a:r>
                <a:endParaRPr lang="pl-PL" sz="20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Aft>
                    <a:spcPts val="1000"/>
                  </a:spcAft>
                  <a:buNone/>
                </a:pP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Powyższe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przedstawia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formalny</a:t>
                </a:r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model: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</m:t>
                    </m:r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endParaRPr lang="pl-PL" sz="18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pl-PL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GB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7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GB" sz="17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GB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zmiennej w analizowanym okresie</a:t>
                </a:r>
                <a:endParaRPr lang="pl-PL" sz="17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GB" sz="17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wartość przyrostu lub spadku zmiennej zależnej</a:t>
                </a:r>
                <a:endParaRPr lang="pl-PL" sz="17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GB" sz="17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17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pl-PL" sz="1700" i="1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numer porządkowy analizowanego i prognozowanego okresu</a:t>
                </a:r>
                <a:r>
                  <a:rPr lang="en-GB" sz="17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7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C4B1C4C-232E-077D-F193-106AD6825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122" y="1660333"/>
                <a:ext cx="6426000" cy="4922210"/>
              </a:xfrm>
              <a:blipFill>
                <a:blip r:embed="rId2"/>
                <a:stretch>
                  <a:fillRect l="-1044" t="-619" r="-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6" y="1101725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179E4-52B7-458C-9829-6F0CF82DE04A}"/>
              </a:ext>
            </a:extLst>
          </p:cNvPr>
          <p:cNvSpPr txBox="1"/>
          <p:nvPr/>
        </p:nvSpPr>
        <p:spPr>
          <a:xfrm>
            <a:off x="6811616" y="3543663"/>
            <a:ext cx="5263441" cy="187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Najszybszym sposobem na obliczenie powyższych współczynników regresji jest skorzystanie z funkcji REGLINP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sz="2000" dirty="0"/>
              <a:t>Składnia: </a:t>
            </a:r>
            <a:r>
              <a:rPr lang="pl-PL" sz="2000" b="1" dirty="0"/>
              <a:t>REGLINP(</a:t>
            </a:r>
            <a:r>
              <a:rPr lang="pl-PL" sz="2000" b="1" dirty="0" err="1"/>
              <a:t>znane_y</a:t>
            </a:r>
            <a:r>
              <a:rPr lang="pl-PL" sz="2000" b="1" dirty="0"/>
              <a:t>;[</a:t>
            </a:r>
            <a:r>
              <a:rPr lang="pl-PL" sz="2000" b="1" dirty="0" err="1"/>
              <a:t>znane_x</a:t>
            </a:r>
            <a:r>
              <a:rPr lang="pl-PL" sz="2000" b="1" dirty="0"/>
              <a:t>];[stała];[statystyka</a:t>
            </a:r>
            <a:r>
              <a:rPr lang="en-GB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573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87231"/>
            <a:ext cx="9745133" cy="1116542"/>
          </a:xfrm>
        </p:spPr>
        <p:txBody>
          <a:bodyPr/>
          <a:lstStyle/>
          <a:p>
            <a:r>
              <a:rPr lang="pl-PL" dirty="0"/>
              <a:t>Metody regresji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82C9B35-E89A-7A28-E8DD-851F2FFFA0B3}"/>
              </a:ext>
            </a:extLst>
          </p:cNvPr>
          <p:cNvSpPr txBox="1">
            <a:spLocks/>
          </p:cNvSpPr>
          <p:nvPr/>
        </p:nvSpPr>
        <p:spPr>
          <a:xfrm>
            <a:off x="1608664" y="954092"/>
            <a:ext cx="9745133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regresji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liniowej</a:t>
            </a:r>
            <a:r>
              <a:rPr lang="en-GB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dirty="0"/>
          </a:p>
        </p:txBody>
      </p:sp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C577C629-F6BD-3FDE-FF44-14A49A6E0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1878" y="2054363"/>
            <a:ext cx="1813559" cy="1516451"/>
          </a:xfrm>
          <a:prstGeom prst="rect">
            <a:avLst/>
          </a:prstGeo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7C92D82C-65DF-C530-2FF8-0382D80B32CC}"/>
              </a:ext>
            </a:extLst>
          </p:cNvPr>
          <p:cNvSpPr/>
          <p:nvPr/>
        </p:nvSpPr>
        <p:spPr>
          <a:xfrm rot="19194334">
            <a:off x="9291715" y="1304242"/>
            <a:ext cx="486146" cy="712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0F179E4-52B7-458C-9829-6F0CF82DE04A}"/>
              </a:ext>
            </a:extLst>
          </p:cNvPr>
          <p:cNvSpPr txBox="1"/>
          <p:nvPr/>
        </p:nvSpPr>
        <p:spPr>
          <a:xfrm>
            <a:off x="7039863" y="3525651"/>
            <a:ext cx="4989849" cy="237825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Najszybszym sposobem na obliczenie powyższych współczynników regresji jest skorzystanie z funkcji REGLINP</a:t>
            </a:r>
            <a:r>
              <a:rPr lang="en-GB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pl-PL" sz="1900" dirty="0"/>
              <a:t>Składnia: </a:t>
            </a:r>
            <a:r>
              <a:rPr lang="pl-PL" sz="1900" b="1" dirty="0"/>
              <a:t>REGLINP(</a:t>
            </a:r>
            <a:r>
              <a:rPr lang="pl-PL" sz="1900" b="1" dirty="0" err="1"/>
              <a:t>znane_y</a:t>
            </a:r>
            <a:r>
              <a:rPr lang="pl-PL" sz="1900" b="1" dirty="0"/>
              <a:t>;[</a:t>
            </a:r>
            <a:r>
              <a:rPr lang="pl-PL" sz="1900" b="1" dirty="0" err="1"/>
              <a:t>znane_x</a:t>
            </a:r>
            <a:r>
              <a:rPr lang="pl-PL" sz="1900" b="1" dirty="0"/>
              <a:t>];[stała];[statystyka</a:t>
            </a:r>
            <a:r>
              <a:rPr lang="en-GB" sz="1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900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03598CB-E3E3-ED11-616F-76E9200F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" y="1633828"/>
            <a:ext cx="6342927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określić parametry a oraz b należy obliczyć układ dwóch równań. Ma on następującą postać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Obiekt 20">
            <a:extLst>
              <a:ext uri="{FF2B5EF4-FFF2-40B4-BE49-F238E27FC236}">
                <a16:creationId xmlns:a16="http://schemas.microsoft.com/office/drawing/2014/main" id="{7D1A3252-F150-0BB0-20DD-DFCBD00CD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58137"/>
              </p:ext>
            </p:extLst>
          </p:nvPr>
        </p:nvGraphicFramePr>
        <p:xfrm>
          <a:off x="2137194" y="2546713"/>
          <a:ext cx="3277012" cy="170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1714500" imgH="889000" progId="Equation.3">
                  <p:embed/>
                </p:oleObj>
              </mc:Choice>
              <mc:Fallback>
                <p:oleObj r:id="rId5" imgW="1714500" imgH="889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194" y="2546713"/>
                        <a:ext cx="3277012" cy="1705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9">
            <a:extLst>
              <a:ext uri="{FF2B5EF4-FFF2-40B4-BE49-F238E27FC236}">
                <a16:creationId xmlns:a16="http://schemas.microsoft.com/office/drawing/2014/main" id="{5A35F6AD-5628-849C-9877-98F199B0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" y="4231191"/>
            <a:ext cx="6470956" cy="26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pl-PL" altLang="pl-PL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</a:t>
            </a:r>
            <a:r>
              <a:rPr kumimoji="0" lang="en-GB" altLang="pl-P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numer porządkowy okresu (t = 1, 2, 3,…), który jest wartością zmiennej czasowej niezależnej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y</a:t>
            </a:r>
            <a:r>
              <a:rPr kumimoji="0" lang="en-GB" altLang="pl-P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zmienna zależna (np. zapotrzebowanie na dane dobro w ustalonym przedziale czasowym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wartość zmiennej w analizowanym okresie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wartość przyrostu lub spadku zmiennej zależnej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pl-P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–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liczba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wszystkich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analizowanych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okresów</a:t>
            </a:r>
            <a:r>
              <a:rPr kumimoji="0" lang="en-GB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en-GB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214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Błędy prognoz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5835"/>
            <a:ext cx="10515600" cy="422207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pl-PL" dirty="0"/>
              <a:t>Aby ocenić trafność prognozy należy mierzyć błędy prognozy. Biorąc pod uwagę, że nie ma gwarancji doskonałego przewidywania przyszłego popytu każda prognoza obarczona jest błędem.</a:t>
            </a:r>
          </a:p>
          <a:p>
            <a:pPr>
              <a:lnSpc>
                <a:spcPct val="125000"/>
              </a:lnSpc>
            </a:pPr>
            <a:r>
              <a:rPr lang="pl-PL" dirty="0"/>
              <a:t>Możemy wyróżnić:</a:t>
            </a:r>
          </a:p>
          <a:p>
            <a:pPr lvl="1">
              <a:lnSpc>
                <a:spcPct val="125000"/>
              </a:lnSpc>
            </a:pPr>
            <a:r>
              <a:rPr lang="pl-PL" dirty="0"/>
              <a:t>systematyczne i </a:t>
            </a:r>
          </a:p>
          <a:p>
            <a:pPr lvl="1">
              <a:lnSpc>
                <a:spcPct val="125000"/>
              </a:lnSpc>
            </a:pPr>
            <a:r>
              <a:rPr lang="pl-PL" dirty="0"/>
              <a:t>niesystematyczne skutki błędów prognozy.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2F58D5-6106-640B-0FF2-BAE861076780}"/>
              </a:ext>
            </a:extLst>
          </p:cNvPr>
          <p:cNvSpPr txBox="1"/>
          <p:nvPr/>
        </p:nvSpPr>
        <p:spPr>
          <a:xfrm>
            <a:off x="838199" y="6234342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Hopp</a:t>
            </a:r>
            <a:r>
              <a:rPr lang="pl-PL" dirty="0"/>
              <a:t> i </a:t>
            </a:r>
            <a:r>
              <a:rPr lang="pl-PL" dirty="0" err="1"/>
              <a:t>Spearman</a:t>
            </a:r>
            <a:r>
              <a:rPr lang="pl-PL" dirty="0"/>
              <a:t>, 1999, </a:t>
            </a:r>
            <a:r>
              <a:rPr lang="da-DK" dirty="0"/>
              <a:t>Zeiml, </a:t>
            </a:r>
            <a:r>
              <a:rPr lang="pl-PL" dirty="0"/>
              <a:t>i in</a:t>
            </a:r>
            <a:r>
              <a:rPr lang="da-DK" dirty="0"/>
              <a:t>., 2019; Shcherbakov </a:t>
            </a:r>
            <a:r>
              <a:rPr lang="pl-PL" dirty="0"/>
              <a:t>i in</a:t>
            </a:r>
            <a:r>
              <a:rPr lang="da-DK" dirty="0"/>
              <a:t>., 2013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9756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Forecast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1" y="3635330"/>
            <a:ext cx="3837972" cy="20238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1800" dirty="0"/>
              <a:t>Błąd średniokwadratowy może być tylko dodatni, a jego wartość powinna być jak najmniejsza. Wartość tego błędu, która wynosi </a:t>
            </a:r>
            <a:r>
              <a:rPr lang="pl-PL" sz="1800" i="1" dirty="0"/>
              <a:t>0</a:t>
            </a:r>
            <a:r>
              <a:rPr lang="pl-PL" sz="1800" dirty="0"/>
              <a:t> wskazuje na doskonałą dokładność prognozy.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54938D4-FF76-F4FE-211C-10E8E6F26E08}"/>
              </a:ext>
            </a:extLst>
          </p:cNvPr>
          <p:cNvSpPr txBox="1">
            <a:spLocks/>
          </p:cNvSpPr>
          <p:nvPr/>
        </p:nvSpPr>
        <p:spPr>
          <a:xfrm>
            <a:off x="201591" y="1763575"/>
            <a:ext cx="3736689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średniokwadratowy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(MSE)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F10D46C7-A399-A276-A5DB-7D42AF0ADD9A}"/>
                  </a:ext>
                </a:extLst>
              </p:cNvPr>
              <p:cNvSpPr txBox="1"/>
              <p:nvPr/>
            </p:nvSpPr>
            <p:spPr>
              <a:xfrm>
                <a:off x="796722" y="2537211"/>
                <a:ext cx="2265744" cy="684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pl-PL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F10D46C7-A399-A276-A5DB-7D42AF0A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2" y="2537211"/>
                <a:ext cx="2265744" cy="684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ymbol zastępczy zawartości 5">
            <a:extLst>
              <a:ext uri="{FF2B5EF4-FFF2-40B4-BE49-F238E27FC236}">
                <a16:creationId xmlns:a16="http://schemas.microsoft.com/office/drawing/2014/main" id="{8835F27A-FCA6-A8F3-1BF9-1D1C887147E3}"/>
              </a:ext>
            </a:extLst>
          </p:cNvPr>
          <p:cNvSpPr txBox="1">
            <a:spLocks/>
          </p:cNvSpPr>
          <p:nvPr/>
        </p:nvSpPr>
        <p:spPr>
          <a:xfrm>
            <a:off x="4227656" y="3635330"/>
            <a:ext cx="3837972" cy="202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pl-PL" sz="1800" dirty="0"/>
              <a:t>Wartość błędu powinna być jak najbardziej zbliżona do 0. Im niższa wartość pierwiastka błędu średniokwadratowego, tym lepszy jest model. A model doskonały ma wartość równą </a:t>
            </a:r>
            <a:r>
              <a:rPr lang="pl-PL" sz="1800" i="1" dirty="0"/>
              <a:t>0</a:t>
            </a:r>
            <a:r>
              <a:rPr lang="pl-PL" sz="1800" dirty="0"/>
              <a:t>.</a:t>
            </a:r>
          </a:p>
        </p:txBody>
      </p:sp>
      <p:sp>
        <p:nvSpPr>
          <p:cNvPr id="20" name="Tytuł 3">
            <a:extLst>
              <a:ext uri="{FF2B5EF4-FFF2-40B4-BE49-F238E27FC236}">
                <a16:creationId xmlns:a16="http://schemas.microsoft.com/office/drawing/2014/main" id="{74356188-0F91-AC0E-FCFB-0437D101E2A7}"/>
              </a:ext>
            </a:extLst>
          </p:cNvPr>
          <p:cNvSpPr txBox="1">
            <a:spLocks/>
          </p:cNvSpPr>
          <p:nvPr/>
        </p:nvSpPr>
        <p:spPr>
          <a:xfrm>
            <a:off x="4039563" y="1746967"/>
            <a:ext cx="4438515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Pierwiastek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błędu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średniokwadratowego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(RMSE)</a:t>
            </a:r>
            <a:endParaRPr lang="pl-PL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E22E57A6-3EE8-E67F-2E6C-0645977975B5}"/>
                  </a:ext>
                </a:extLst>
              </p:cNvPr>
              <p:cNvSpPr txBox="1"/>
              <p:nvPr/>
            </p:nvSpPr>
            <p:spPr>
              <a:xfrm>
                <a:off x="4747549" y="2534442"/>
                <a:ext cx="2696901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pl-PL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pl-PL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E22E57A6-3EE8-E67F-2E6C-06459779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49" y="2534442"/>
                <a:ext cx="269690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ymbol zastępczy zawartości 5">
            <a:extLst>
              <a:ext uri="{FF2B5EF4-FFF2-40B4-BE49-F238E27FC236}">
                <a16:creationId xmlns:a16="http://schemas.microsoft.com/office/drawing/2014/main" id="{2944B5BC-F73E-7C91-9463-E83CC4788786}"/>
              </a:ext>
            </a:extLst>
          </p:cNvPr>
          <p:cNvSpPr txBox="1">
            <a:spLocks/>
          </p:cNvSpPr>
          <p:nvPr/>
        </p:nvSpPr>
        <p:spPr>
          <a:xfrm>
            <a:off x="8253721" y="3601739"/>
            <a:ext cx="3837972" cy="255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l-PL" sz="1600" dirty="0"/>
              <a:t>Jest to jedna z bardziej popularnych miar błędu. Wartość 0 wskazuje, że model nie zawiera błędu średniego, co oznacza, że wartość powinna być jak najbliżej </a:t>
            </a:r>
            <a:r>
              <a:rPr lang="pl-PL" sz="1600" i="1" dirty="0"/>
              <a:t>0</a:t>
            </a:r>
            <a:r>
              <a:rPr lang="pl-PL" sz="1600" dirty="0"/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600" dirty="0"/>
              <a:t>W przypadku tych samych błędów prognoz mniejsze wartości rzeczywiste powodują, że błąd względny staje się większy.</a:t>
            </a:r>
          </a:p>
        </p:txBody>
      </p:sp>
      <p:sp>
        <p:nvSpPr>
          <p:cNvPr id="25" name="Tytuł 3">
            <a:extLst>
              <a:ext uri="{FF2B5EF4-FFF2-40B4-BE49-F238E27FC236}">
                <a16:creationId xmlns:a16="http://schemas.microsoft.com/office/drawing/2014/main" id="{AE5C012E-8987-F33A-87D5-0B54092AC994}"/>
              </a:ext>
            </a:extLst>
          </p:cNvPr>
          <p:cNvSpPr txBox="1">
            <a:spLocks/>
          </p:cNvSpPr>
          <p:nvPr/>
        </p:nvSpPr>
        <p:spPr>
          <a:xfrm>
            <a:off x="8253721" y="1648225"/>
            <a:ext cx="3837972" cy="63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Średni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bezwzględny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procentowy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(MAPE)</a:t>
            </a:r>
            <a:endParaRPr lang="pl-PL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D9A315E2-87F7-68E6-20E6-51D0FFC91735}"/>
                  </a:ext>
                </a:extLst>
              </p:cNvPr>
              <p:cNvSpPr txBox="1"/>
              <p:nvPr/>
            </p:nvSpPr>
            <p:spPr>
              <a:xfrm>
                <a:off x="9062984" y="2562870"/>
                <a:ext cx="2219445" cy="857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l-PL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D9A315E2-87F7-68E6-20E6-51D0FFC91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84" y="2562870"/>
                <a:ext cx="2219445" cy="857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11" grpId="0"/>
      <p:bldP spid="19" grpId="0"/>
      <p:bldP spid="20" grpId="0"/>
      <p:bldP spid="23" grpId="0"/>
      <p:bldP spid="24" grpId="0"/>
      <p:bldP spid="25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Forecast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31E244-9830-E2F5-1B88-1FEF2293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19" y="3743151"/>
            <a:ext cx="5308922" cy="25980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l-PL" sz="1800" dirty="0"/>
              <a:t>Jest to średni błąd procentowy (lub odchylenie). Informuje o ile średnio w okresie prognoz będzie wynosić odchylenie od wartości rzeczywistej.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l-PL" sz="1800" dirty="0"/>
              <a:t>MPE jest przydatny, ponieważ pozwala sprawdzić czy model prognozy systematycznie zaniża (więcej ujemnego błędu) lub przeszacowuje (dodatni błąd</a:t>
            </a:r>
            <a:r>
              <a:rPr lang="en-US" sz="1800" dirty="0"/>
              <a:t>).</a:t>
            </a: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54938D4-FF76-F4FE-211C-10E8E6F26E08}"/>
              </a:ext>
            </a:extLst>
          </p:cNvPr>
          <p:cNvSpPr txBox="1">
            <a:spLocks/>
          </p:cNvSpPr>
          <p:nvPr/>
        </p:nvSpPr>
        <p:spPr>
          <a:xfrm>
            <a:off x="1578978" y="1763575"/>
            <a:ext cx="3456007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Średni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błąd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procentowy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(MPE)</a:t>
            </a:r>
            <a:endParaRPr lang="pl-PL" sz="1800" dirty="0"/>
          </a:p>
        </p:txBody>
      </p:sp>
      <p:sp>
        <p:nvSpPr>
          <p:cNvPr id="20" name="Tytuł 3">
            <a:extLst>
              <a:ext uri="{FF2B5EF4-FFF2-40B4-BE49-F238E27FC236}">
                <a16:creationId xmlns:a16="http://schemas.microsoft.com/office/drawing/2014/main" id="{74356188-0F91-AC0E-FCFB-0437D101E2A7}"/>
              </a:ext>
            </a:extLst>
          </p:cNvPr>
          <p:cNvSpPr txBox="1">
            <a:spLocks/>
          </p:cNvSpPr>
          <p:nvPr/>
        </p:nvSpPr>
        <p:spPr>
          <a:xfrm>
            <a:off x="7329670" y="1746967"/>
            <a:ext cx="3837972" cy="49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Średnie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odchylenie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bezwzględne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(MAD)</a:t>
            </a:r>
            <a:endParaRPr lang="pl-P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FB8E568-A0FF-97DC-4990-E9F89ECB42A3}"/>
                  </a:ext>
                </a:extLst>
              </p:cNvPr>
              <p:cNvSpPr txBox="1"/>
              <p:nvPr/>
            </p:nvSpPr>
            <p:spPr>
              <a:xfrm>
                <a:off x="1689652" y="2616549"/>
                <a:ext cx="2965779" cy="837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𝑀𝑃𝐸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6FB8E568-A0FF-97DC-4990-E9F89ECB4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52" y="2616549"/>
                <a:ext cx="2965779" cy="837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A4C34EF-06C4-20CC-B96F-C50251470331}"/>
                  </a:ext>
                </a:extLst>
              </p:cNvPr>
              <p:cNvSpPr txBox="1"/>
              <p:nvPr/>
            </p:nvSpPr>
            <p:spPr>
              <a:xfrm>
                <a:off x="7812157" y="2591300"/>
                <a:ext cx="2495579" cy="840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pl-PL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l-PL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l-PL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A4C34EF-06C4-20CC-B96F-C5025147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157" y="2591300"/>
                <a:ext cx="2495579" cy="840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9086224B-CAEF-49F5-6757-C092848674C9}"/>
              </a:ext>
            </a:extLst>
          </p:cNvPr>
          <p:cNvSpPr txBox="1">
            <a:spLocks/>
          </p:cNvSpPr>
          <p:nvPr/>
        </p:nvSpPr>
        <p:spPr>
          <a:xfrm>
            <a:off x="6594195" y="3758314"/>
            <a:ext cx="5308922" cy="220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pl-PL" sz="2200" dirty="0"/>
              <a:t>Jest prostym rozszerzeniem wariancji bezwzględnej. Średnie odchylenie bezwzględne jest wykorzystywane jako miara zróżnicowania danych.</a:t>
            </a:r>
          </a:p>
        </p:txBody>
      </p:sp>
    </p:spTree>
    <p:extLst>
      <p:ext uri="{BB962C8B-B14F-4D97-AF65-F5344CB8AC3E}">
        <p14:creationId xmlns:p14="http://schemas.microsoft.com/office/powerpoint/2010/main" val="4783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20" grpId="0"/>
      <p:bldP spid="5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727" y="183247"/>
            <a:ext cx="9745133" cy="1116542"/>
          </a:xfrm>
        </p:spPr>
        <p:txBody>
          <a:bodyPr/>
          <a:lstStyle/>
          <a:p>
            <a:r>
              <a:rPr lang="pl-PL" dirty="0"/>
              <a:t>Zalety i wady prognozowania w Excelu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3FE6C5D-B09F-30CA-15A9-0538C279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70" y="2522310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2B708A4-9CD9-52F9-39BD-8719A1DB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79" y="4975218"/>
            <a:ext cx="800244" cy="921881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84AC9DF0-67DE-4BFA-5273-3126DD33BB46}"/>
              </a:ext>
            </a:extLst>
          </p:cNvPr>
          <p:cNvSpPr txBox="1">
            <a:spLocks/>
          </p:cNvSpPr>
          <p:nvPr/>
        </p:nvSpPr>
        <p:spPr>
          <a:xfrm>
            <a:off x="7798156" y="1131170"/>
            <a:ext cx="4067910" cy="265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Zaletą korzystania z programu Excel są: 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szereg odpowiednich narzędzi do dyspozycji;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łatwość przechowywania </a:t>
            </a:r>
            <a:br>
              <a:rPr lang="pl-PL" sz="1800" dirty="0"/>
            </a:br>
            <a:r>
              <a:rPr lang="pl-PL" sz="1800" dirty="0"/>
              <a:t>i obliczania danych;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możliwość wizualizacji pozyskanych i przetworzonych danych na różne sposoby.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0A8B6E3-1504-A0A3-972F-AB687B8A7E3C}"/>
              </a:ext>
            </a:extLst>
          </p:cNvPr>
          <p:cNvSpPr txBox="1">
            <a:spLocks/>
          </p:cNvSpPr>
          <p:nvPr/>
        </p:nvSpPr>
        <p:spPr>
          <a:xfrm>
            <a:off x="7726222" y="4348634"/>
            <a:ext cx="4211777" cy="1618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l-PL" sz="1800" dirty="0"/>
              <a:t>Wadami są:</a:t>
            </a:r>
          </a:p>
          <a:p>
            <a:pPr algn="just">
              <a:lnSpc>
                <a:spcPct val="110000"/>
              </a:lnSpc>
            </a:pPr>
            <a:r>
              <a:rPr lang="pl-PL" sz="1800" dirty="0"/>
              <a:t>konieczność ręcznej synchronizacji </a:t>
            </a:r>
            <a:br>
              <a:rPr lang="pl-PL" sz="1800" dirty="0"/>
            </a:br>
            <a:r>
              <a:rPr lang="pl-PL" sz="1800" dirty="0"/>
              <a:t>i aktualizacji danych;</a:t>
            </a:r>
          </a:p>
          <a:p>
            <a:pPr algn="just">
              <a:lnSpc>
                <a:spcPct val="110000"/>
              </a:lnSpc>
            </a:pPr>
            <a:r>
              <a:rPr lang="pl-PL" sz="1800" dirty="0"/>
              <a:t>możliwość popełnienia błędów w</a:t>
            </a:r>
            <a:br>
              <a:rPr lang="pl-PL" sz="1800" dirty="0"/>
            </a:br>
            <a:r>
              <a:rPr lang="pl-PL" sz="1800" dirty="0"/>
              <a:t> wyniku ręcznych działań z danymi</a:t>
            </a:r>
            <a:r>
              <a:rPr lang="en-US" sz="1800" dirty="0"/>
              <a:t>. </a:t>
            </a:r>
            <a:endParaRPr lang="pl-PL" sz="1800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8F8FE5A-B1AB-422B-A831-7D1B54C66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70645"/>
              </p:ext>
            </p:extLst>
          </p:nvPr>
        </p:nvGraphicFramePr>
        <p:xfrm>
          <a:off x="311799" y="1481668"/>
          <a:ext cx="6504771" cy="504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57">
                  <a:extLst>
                    <a:ext uri="{9D8B030D-6E8A-4147-A177-3AD203B41FA5}">
                      <a16:colId xmlns:a16="http://schemas.microsoft.com/office/drawing/2014/main" val="1557909525"/>
                    </a:ext>
                  </a:extLst>
                </a:gridCol>
                <a:gridCol w="3837714">
                  <a:extLst>
                    <a:ext uri="{9D8B030D-6E8A-4147-A177-3AD203B41FA5}">
                      <a16:colId xmlns:a16="http://schemas.microsoft.com/office/drawing/2014/main" val="2630158578"/>
                    </a:ext>
                  </a:extLst>
                </a:gridCol>
              </a:tblGrid>
              <a:tr h="340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Wyjaśnienie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845117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=ŚREDNIA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obliczyć średnią na podstawie istniejących wartości.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62957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=SUMA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obliczyć sumę na podstawie istniejących wartości.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16104"/>
                  </a:ext>
                </a:extLst>
              </a:tr>
              <a:tr h="846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Funkcja pozwala przewidzieć przyszłą wartość na podstawie istniejących wartości przy użyciu regresji liniowej.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976723"/>
                  </a:ext>
                </a:extLst>
              </a:tr>
              <a:tr h="846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=REGLINX.ETS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lub przewiduje przyszłą wartość na podstawie istniejących (historycznych) wartości przy użyciu wersji algorytmu wygładzania wykładniczego (ETS).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84043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statystykę dla linii, korzystając z metody najmniejszych kwadratów.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979116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=REGLINX.LINIOWA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lub przewiduje przyszłą wartość na podstawie istniejących wartości przy użyciu regresji liniowej.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889996"/>
                  </a:ext>
                </a:extLst>
              </a:tr>
              <a:tr h="255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Posłuży do wyznaczenia trendu liniowego.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342642"/>
                  </a:ext>
                </a:extLst>
              </a:tr>
              <a:tr h="550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=REGLINX.ETS.SEZONOWOŚĆ	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Oblicza długość wzorca sezonowego na podstawie istniejących wartości i osi czasu.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99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31" y="1613959"/>
            <a:ext cx="10947400" cy="42004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pl-PL" sz="2200" dirty="0"/>
              <a:t>Prognozowanie to wnioskowanie o nieznanych zdarzeniach na podstawie znanych zdarzeń;</a:t>
            </a:r>
          </a:p>
          <a:p>
            <a:pPr>
              <a:lnSpc>
                <a:spcPct val="125000"/>
              </a:lnSpc>
            </a:pPr>
            <a:r>
              <a:rPr lang="pl-PL" sz="2200" dirty="0"/>
              <a:t>Metody prognozowania można podzielić na </a:t>
            </a:r>
            <a:r>
              <a:rPr lang="pl-PL" sz="2200" dirty="0">
                <a:solidFill>
                  <a:srgbClr val="1065AB"/>
                </a:solidFill>
              </a:rPr>
              <a:t>prognozy jakościowe i ilościowe</a:t>
            </a:r>
            <a:r>
              <a:rPr lang="pl-PL" sz="2200" dirty="0"/>
              <a:t>;</a:t>
            </a:r>
          </a:p>
          <a:p>
            <a:pPr>
              <a:lnSpc>
                <a:spcPct val="125000"/>
              </a:lnSpc>
            </a:pPr>
            <a:r>
              <a:rPr lang="pl-PL" sz="2200" dirty="0"/>
              <a:t>Szeregi czasowe to metodologia badania złożonych i sekwencyjnych typów danych;</a:t>
            </a:r>
          </a:p>
          <a:p>
            <a:pPr>
              <a:lnSpc>
                <a:spcPct val="125000"/>
              </a:lnSpc>
            </a:pPr>
            <a:r>
              <a:rPr lang="pl-PL" sz="2200" dirty="0"/>
              <a:t>Wybór odpowiedniej metody zależy od rodzaju danych i ich wartości;</a:t>
            </a:r>
          </a:p>
          <a:p>
            <a:pPr>
              <a:lnSpc>
                <a:spcPct val="125000"/>
              </a:lnSpc>
            </a:pPr>
            <a:r>
              <a:rPr lang="pl-PL" sz="2200" dirty="0"/>
              <a:t>Konieczne jest zapewnienie odpowiedniego przygotowania danych;</a:t>
            </a:r>
          </a:p>
          <a:p>
            <a:pPr>
              <a:lnSpc>
                <a:spcPct val="125000"/>
              </a:lnSpc>
            </a:pPr>
            <a:r>
              <a:rPr lang="pl-PL" sz="2200" dirty="0"/>
              <a:t>Prognozy można określać ręcznie (za pomocą formuł obliczeniowych), za pomocą MS Excel lub za pomocą dedykowanych narzędzi.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i funkcje prognoz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72941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400" dirty="0"/>
              <a:t>Właściwości prognoz</a:t>
            </a:r>
            <a:r>
              <a:rPr lang="en-US" sz="24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Prognozy są formułowane z wykorzystaniem osiągnięć nauki (opracowanych </a:t>
            </a:r>
            <a:br>
              <a:rPr lang="pl-PL" sz="2000" dirty="0"/>
            </a:br>
            <a:r>
              <a:rPr lang="pl-PL" sz="2000" dirty="0"/>
              <a:t>i zweryfikowanych modeli matematycznych);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Prognozy odnoszą się do konkretnej przyszłości;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Prognozy są weryfikowane empirycznie (po określonym czasie);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Prognozy są akceptowalne przez osobę przygotowującą prognozę.</a:t>
            </a:r>
          </a:p>
          <a:p>
            <a:pPr marL="228600" lvl="1" algn="just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pl-PL" dirty="0"/>
              <a:t>Funkcje prognozy: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preparacyjna - prognoza jest impulsem do podjęcia określonego działania, ale nie ma wpływu na prognozowane zjawisko;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aktywizująca - prognoza jest impulsem do podjęcia określonego działania </a:t>
            </a:r>
            <a:br>
              <a:rPr lang="pl-PL" sz="2000" dirty="0"/>
            </a:br>
            <a:r>
              <a:rPr lang="pl-PL" sz="2000" dirty="0"/>
              <a:t>i jednocześnie ma wpływ na prognozowane zjawisko.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E465991-F0F5-483C-57D3-9505DB2C417D}"/>
              </a:ext>
            </a:extLst>
          </p:cNvPr>
          <p:cNvSpPr txBox="1">
            <a:spLocks/>
          </p:cNvSpPr>
          <p:nvPr/>
        </p:nvSpPr>
        <p:spPr>
          <a:xfrm>
            <a:off x="527661" y="6357014"/>
            <a:ext cx="4580467" cy="27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Gajda, 2001</a:t>
            </a:r>
          </a:p>
        </p:txBody>
      </p:sp>
    </p:spTree>
    <p:extLst>
      <p:ext uri="{BB962C8B-B14F-4D97-AF65-F5344CB8AC3E}">
        <p14:creationId xmlns:p14="http://schemas.microsoft.com/office/powerpoint/2010/main" val="1287720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Klasyfikacja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373" y="1481668"/>
            <a:ext cx="6094519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dirty="0">
                <a:solidFill>
                  <a:srgbClr val="1065AB"/>
                </a:solidFill>
              </a:rPr>
              <a:t>Prognozy jakościowe </a:t>
            </a:r>
            <a:r>
              <a:rPr lang="pl-PL" dirty="0"/>
              <a:t>mają formę nienumeryczną. Odnoszą się do analizowanego zjawiska w przyszłości i szacowania jego wzrostu, spadku lub braku zmian;</a:t>
            </a:r>
            <a:endParaRPr lang="pl-PL" dirty="0">
              <a:solidFill>
                <a:srgbClr val="1065AB"/>
              </a:solidFill>
            </a:endParaRPr>
          </a:p>
          <a:p>
            <a:pPr>
              <a:lnSpc>
                <a:spcPct val="110000"/>
              </a:lnSpc>
            </a:pPr>
            <a:r>
              <a:rPr lang="pl-PL" dirty="0">
                <a:solidFill>
                  <a:srgbClr val="1065AB"/>
                </a:solidFill>
              </a:rPr>
              <a:t>Prognozy jakościowe </a:t>
            </a:r>
            <a:r>
              <a:rPr lang="pl-PL" dirty="0"/>
              <a:t>można traktować jako oparte na opiniach ekspertów rynkowych.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E8DBDF-A2D9-4917-BB05-26A714F20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957427"/>
              </p:ext>
            </p:extLst>
          </p:nvPr>
        </p:nvGraphicFramePr>
        <p:xfrm>
          <a:off x="-168676" y="2201662"/>
          <a:ext cx="6773661" cy="268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8D5FC195-C835-B8FF-C1E2-C4A9A3F70A8E}"/>
              </a:ext>
            </a:extLst>
          </p:cNvPr>
          <p:cNvSpPr txBox="1"/>
          <p:nvPr/>
        </p:nvSpPr>
        <p:spPr>
          <a:xfrm>
            <a:off x="1201437" y="6294468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633EB27-6795-DF1A-5E2B-2A74D9DB5EF9}"/>
              </a:ext>
            </a:extLst>
          </p:cNvPr>
          <p:cNvSpPr txBox="1"/>
          <p:nvPr/>
        </p:nvSpPr>
        <p:spPr>
          <a:xfrm>
            <a:off x="1055145" y="5159514"/>
            <a:ext cx="4326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2: Metody prognozowania - rodzaje</a:t>
            </a:r>
          </a:p>
        </p:txBody>
      </p:sp>
    </p:spTree>
    <p:extLst>
      <p:ext uri="{BB962C8B-B14F-4D97-AF65-F5344CB8AC3E}">
        <p14:creationId xmlns:p14="http://schemas.microsoft.com/office/powerpoint/2010/main" val="370316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Klasyfikacja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B1C4C-232E-077D-F193-106AD682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2263353"/>
            <a:ext cx="5527091" cy="3339359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pl-PL" dirty="0"/>
              <a:t>Prognozy ilościowe można sklasyfikować uwzględniając stosowane modele </a:t>
            </a:r>
            <a:r>
              <a:rPr lang="en-US" dirty="0"/>
              <a:t>(</a:t>
            </a:r>
            <a:r>
              <a:rPr lang="pl-PL" dirty="0"/>
              <a:t>rysunek </a:t>
            </a:r>
            <a:r>
              <a:rPr lang="en-US" dirty="0"/>
              <a:t>3)</a:t>
            </a:r>
            <a:r>
              <a:rPr lang="pl-PL" dirty="0"/>
              <a:t>;</a:t>
            </a:r>
          </a:p>
          <a:p>
            <a:pPr algn="just">
              <a:lnSpc>
                <a:spcPct val="125000"/>
              </a:lnSpc>
            </a:pPr>
            <a:r>
              <a:rPr lang="pl-PL" dirty="0"/>
              <a:t>Ten wykład jest poświęcony </a:t>
            </a:r>
            <a:r>
              <a:rPr lang="pl-PL" dirty="0">
                <a:solidFill>
                  <a:srgbClr val="347CB8"/>
                </a:solidFill>
              </a:rPr>
              <a:t>modelom szeregów czasowych</a:t>
            </a:r>
            <a:r>
              <a:rPr lang="pl-PL" dirty="0"/>
              <a:t>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766B97-5931-0A99-1528-E55744BEE1BB}"/>
              </a:ext>
            </a:extLst>
          </p:cNvPr>
          <p:cNvSpPr txBox="1"/>
          <p:nvPr/>
        </p:nvSpPr>
        <p:spPr>
          <a:xfrm>
            <a:off x="1414155" y="6211437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Dittmann</a:t>
            </a:r>
            <a:r>
              <a:rPr lang="pl-PL" dirty="0"/>
              <a:t>, 2000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EE32DE-4222-BBBC-A317-A3E1089B5645}"/>
              </a:ext>
            </a:extLst>
          </p:cNvPr>
          <p:cNvSpPr txBox="1"/>
          <p:nvPr/>
        </p:nvSpPr>
        <p:spPr>
          <a:xfrm>
            <a:off x="1414155" y="5285445"/>
            <a:ext cx="4744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3: </a:t>
            </a:r>
            <a:r>
              <a:rPr lang="en-US" dirty="0"/>
              <a:t>Metody </a:t>
            </a:r>
            <a:r>
              <a:rPr lang="en-US" dirty="0" err="1"/>
              <a:t>ilościowe</a:t>
            </a:r>
            <a:r>
              <a:rPr lang="en-US" dirty="0"/>
              <a:t> </a:t>
            </a:r>
            <a:r>
              <a:rPr lang="en-US" dirty="0" err="1"/>
              <a:t>prognozowania</a:t>
            </a:r>
            <a:endParaRPr lang="pl-P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C4F6B0-567D-43EE-A367-CC3F05597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398498"/>
              </p:ext>
            </p:extLst>
          </p:nvPr>
        </p:nvGraphicFramePr>
        <p:xfrm>
          <a:off x="610966" y="2351883"/>
          <a:ext cx="5764196" cy="250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4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Prognozowanie</a:t>
            </a:r>
            <a:r>
              <a:rPr lang="en-US" dirty="0"/>
              <a:t> </a:t>
            </a:r>
            <a:r>
              <a:rPr lang="en-US" dirty="0" err="1"/>
              <a:t>szeregów</a:t>
            </a:r>
            <a:r>
              <a:rPr lang="en-US" dirty="0"/>
              <a:t> </a:t>
            </a:r>
            <a:r>
              <a:rPr lang="en-US" dirty="0" err="1"/>
              <a:t>czasowych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004612" cy="427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l-PL" dirty="0"/>
              <a:t>Szeregi czasowe to metodologia badania złożonych </a:t>
            </a:r>
            <a:br>
              <a:rPr lang="pl-PL" dirty="0"/>
            </a:br>
            <a:r>
              <a:rPr lang="pl-PL" dirty="0"/>
              <a:t>i sekwencyjnych typów danych;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W modelach szeregów czasowych dane sekwencyjne, które składają się z ciągów danych liczbowych, są rejestrowane </a:t>
            </a:r>
            <a:br>
              <a:rPr lang="pl-PL" dirty="0"/>
            </a:br>
            <a:r>
              <a:rPr lang="pl-PL" dirty="0"/>
              <a:t>w regularnych odstępach czasu (np. co minutę, co godzinę lub co dzień);</a:t>
            </a: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Modele szeregów czasowych mają potencjał rozwojowy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Dekompozycja szeregów czasowych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5D51148-4B57-292A-EE3B-8E85A4B8BCE9}"/>
              </a:ext>
            </a:extLst>
          </p:cNvPr>
          <p:cNvSpPr txBox="1">
            <a:spLocks/>
          </p:cNvSpPr>
          <p:nvPr/>
        </p:nvSpPr>
        <p:spPr>
          <a:xfrm>
            <a:off x="859077" y="1550944"/>
            <a:ext cx="11244309" cy="427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l-PL" sz="2400" dirty="0"/>
              <a:t>Składnikami szeregu czasowego są wahania losowe, tendencja rozwojowa (trend), wahania cykliczne i wahania sezonowe;</a:t>
            </a:r>
          </a:p>
          <a:p>
            <a:pPr algn="just">
              <a:lnSpc>
                <a:spcPct val="110000"/>
              </a:lnSpc>
            </a:pPr>
            <a:r>
              <a:rPr lang="pl-PL" sz="2400" dirty="0"/>
              <a:t>Identyfikacja i analiza wskazanych składników szeregu czasowego nazywana jest </a:t>
            </a:r>
            <a:r>
              <a:rPr lang="pl-PL" sz="2400" dirty="0">
                <a:solidFill>
                  <a:srgbClr val="1065AB"/>
                </a:solidFill>
              </a:rPr>
              <a:t>dekompozycją szeregu czasowego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64C353-D589-9FAB-CAA9-8A54D52B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1" y="3596239"/>
            <a:ext cx="5473824" cy="24530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408E4CD-7D6A-7909-D1FE-4658B99B717A}"/>
              </a:ext>
            </a:extLst>
          </p:cNvPr>
          <p:cNvSpPr txBox="1"/>
          <p:nvPr/>
        </p:nvSpPr>
        <p:spPr>
          <a:xfrm>
            <a:off x="1047591" y="6313649"/>
            <a:ext cx="60945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Cieslak</a:t>
            </a:r>
            <a:r>
              <a:rPr lang="pl-PL" dirty="0"/>
              <a:t>, 1997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87DC4F-0019-CE8C-0E76-06C2554BF095}"/>
              </a:ext>
            </a:extLst>
          </p:cNvPr>
          <p:cNvSpPr txBox="1"/>
          <p:nvPr/>
        </p:nvSpPr>
        <p:spPr>
          <a:xfrm>
            <a:off x="7142111" y="3494284"/>
            <a:ext cx="4622992" cy="2268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347C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wahania przypadkowe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są to losowe, przypadkowe i nie dające się przewidzieć zmiany zmiennej szeregu o zróżnicowanej sile, które są obserwowane w czasie i nie wykazują żadnej wyraźnej tendencji</a:t>
            </a:r>
          </a:p>
        </p:txBody>
      </p:sp>
    </p:spTree>
    <p:extLst>
      <p:ext uri="{BB962C8B-B14F-4D97-AF65-F5344CB8AC3E}">
        <p14:creationId xmlns:p14="http://schemas.microsoft.com/office/powerpoint/2010/main" val="3166178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15C5B-7F18-468D-B3C8-A7BF4C9E5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4928</Words>
  <Application>Microsoft Office PowerPoint</Application>
  <PresentationFormat>Widescreen</PresentationFormat>
  <Paragraphs>504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</vt:lpstr>
      <vt:lpstr>Calibri</vt:lpstr>
      <vt:lpstr>Cambria Math</vt:lpstr>
      <vt:lpstr>Tahoma</vt:lpstr>
      <vt:lpstr>Wingdings</vt:lpstr>
      <vt:lpstr>Motyw pakietu Office</vt:lpstr>
      <vt:lpstr>Equation.3</vt:lpstr>
      <vt:lpstr>Zaawansowane wykorzystanie arkusza kalkulacyjnego do analizy danych logistycznych</vt:lpstr>
      <vt:lpstr>Agenda</vt:lpstr>
      <vt:lpstr>Definicja prognozowania</vt:lpstr>
      <vt:lpstr>Horyzonty prognozowania</vt:lpstr>
      <vt:lpstr>Właściwości i funkcje prognoz</vt:lpstr>
      <vt:lpstr>Klasyfikacja metod prognozowania </vt:lpstr>
      <vt:lpstr>Klasyfikacja metod prognozowania </vt:lpstr>
      <vt:lpstr>Prognozowanie szeregów czasowych</vt:lpstr>
      <vt:lpstr>Dekompozycja szeregów czasowych</vt:lpstr>
      <vt:lpstr>Dekompozycja szeregów czasowych</vt:lpstr>
      <vt:lpstr>Dekompozycja szeregów czasowych</vt:lpstr>
      <vt:lpstr>Przygotowywanie danych w szeregach czasowych</vt:lpstr>
      <vt:lpstr>Wybrane rodzaje wartości odstających</vt:lpstr>
      <vt:lpstr>Wybrane rodzaje wartości odstających</vt:lpstr>
      <vt:lpstr>Przygotowywanie danych w szeregach czasowych</vt:lpstr>
      <vt:lpstr>Przygotowywanie danych w szeregach czasowych</vt:lpstr>
      <vt:lpstr>Przygotowywanie danych w szeregach czasowych</vt:lpstr>
      <vt:lpstr>Metody prognozowania szeregów czasowych</vt:lpstr>
      <vt:lpstr>Metody naiwne</vt:lpstr>
      <vt:lpstr>Metody naiwne</vt:lpstr>
      <vt:lpstr>Metody naiwne</vt:lpstr>
      <vt:lpstr>Metody naiwne</vt:lpstr>
      <vt:lpstr>Metody naiwne</vt:lpstr>
      <vt:lpstr>Metody naiwne</vt:lpstr>
      <vt:lpstr>Metody średniej</vt:lpstr>
      <vt:lpstr>Metody średniej</vt:lpstr>
      <vt:lpstr>Metody średniej</vt:lpstr>
      <vt:lpstr>Metody średniej</vt:lpstr>
      <vt:lpstr>Metody średniej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wygładzania wykładniczego</vt:lpstr>
      <vt:lpstr>Metody autoregresyjne</vt:lpstr>
      <vt:lpstr>Metody autoregresyjne</vt:lpstr>
      <vt:lpstr>Metody autoregresyjne</vt:lpstr>
      <vt:lpstr>Metody autoregresyjne</vt:lpstr>
      <vt:lpstr>Metody regresji</vt:lpstr>
      <vt:lpstr>Metody regresji</vt:lpstr>
      <vt:lpstr>Metody regresji</vt:lpstr>
      <vt:lpstr>Metody regresji</vt:lpstr>
      <vt:lpstr>Błędy prognoz</vt:lpstr>
      <vt:lpstr>Forecast errors</vt:lpstr>
      <vt:lpstr>Forecast errors</vt:lpstr>
      <vt:lpstr>Zalety i wady prognozowania w Excelu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230</cp:revision>
  <dcterms:created xsi:type="dcterms:W3CDTF">2023-07-06T12:09:08Z</dcterms:created>
  <dcterms:modified xsi:type="dcterms:W3CDTF">2025-10-21T16:58:44Z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