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665" r:id="rId5"/>
  </p:sldMasterIdLst>
  <p:sldIdLst>
    <p:sldId id="375" r:id="rId6"/>
    <p:sldId id="376" r:id="rId7"/>
    <p:sldId id="377" r:id="rId8"/>
    <p:sldId id="378" r:id="rId9"/>
    <p:sldId id="379" r:id="rId10"/>
    <p:sldId id="380" r:id="rId11"/>
    <p:sldId id="381" r:id="rId12"/>
    <p:sldId id="382" r:id="rId13"/>
    <p:sldId id="383" r:id="rId14"/>
    <p:sldId id="384" r:id="rId15"/>
    <p:sldId id="385" r:id="rId16"/>
    <p:sldId id="386" r:id="rId17"/>
    <p:sldId id="387" r:id="rId18"/>
    <p:sldId id="388" r:id="rId19"/>
    <p:sldId id="389" r:id="rId20"/>
    <p:sldId id="390" r:id="rId21"/>
    <p:sldId id="335" r:id="rId22"/>
    <p:sldId id="391" r:id="rId23"/>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BA6"/>
    <a:srgbClr val="7F7F7F"/>
    <a:srgbClr val="AEAEAE"/>
    <a:srgbClr val="FFFFFF"/>
    <a:srgbClr val="292928"/>
    <a:srgbClr val="1065AB"/>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95" d="100"/>
          <a:sy n="95" d="100"/>
        </p:scale>
        <p:origin x="1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15" name="Obraz 14">
            <a:extLst>
              <a:ext uri="{FF2B5EF4-FFF2-40B4-BE49-F238E27FC236}">
                <a16:creationId xmlns:a16="http://schemas.microsoft.com/office/drawing/2014/main" id="{5B4C51FD-5995-4709-769B-AF16D6EB69F0}"/>
              </a:ext>
            </a:extLst>
          </p:cNvPr>
          <p:cNvPicPr>
            <a:picLocks noChangeAspect="1"/>
          </p:cNvPicPr>
          <p:nvPr userDrawn="1"/>
        </p:nvPicPr>
        <p:blipFill>
          <a:blip r:embed="rId3"/>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pic>
        <p:nvPicPr>
          <p:cNvPr id="9" name="Obraz 8">
            <a:extLst>
              <a:ext uri="{FF2B5EF4-FFF2-40B4-BE49-F238E27FC236}">
                <a16:creationId xmlns:a16="http://schemas.microsoft.com/office/drawing/2014/main" id="{AF5DBE5F-E910-791D-7E65-F471D32292F0}"/>
              </a:ext>
            </a:extLst>
          </p:cNvPr>
          <p:cNvPicPr>
            <a:picLocks noChangeAspect="1"/>
          </p:cNvPicPr>
          <p:nvPr userDrawn="1"/>
        </p:nvPicPr>
        <p:blipFill>
          <a:blip r:embed="rId2"/>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1712746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028570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943587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2983143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881008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347675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5.xml"/><Relationship Id="rId7" Type="http://schemas.openxmlformats.org/officeDocument/2006/relationships/image" Target="../media/image1.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 da bi lahko uredili slog</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Kliknite, da uredite slog vzorca besedila</a:t>
            </a:r>
          </a:p>
          <a:p>
            <a:pPr lvl="1"/>
            <a:r>
              <a:rPr lang="pl-PL" dirty="0"/>
              <a:t>Drugi raven</a:t>
            </a:r>
          </a:p>
          <a:p>
            <a:pPr lvl="2"/>
            <a:r>
              <a:rPr lang="pl-PL" dirty="0"/>
              <a:t>Tretji raven</a:t>
            </a:r>
          </a:p>
          <a:p>
            <a:pPr lvl="3"/>
            <a:r>
              <a:rPr lang="pl-PL" dirty="0"/>
              <a:t>Višji nivo</a:t>
            </a:r>
          </a:p>
          <a:p>
            <a:pPr lvl="4"/>
            <a:r>
              <a:rPr lang="pl-PL" dirty="0"/>
              <a:t>Pojasnila o tem, kako se je zgodilo to, da je bil</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4"/>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0" name="Symbol zastępczy stopki 4">
            <a:extLst>
              <a:ext uri="{FF2B5EF4-FFF2-40B4-BE49-F238E27FC236}">
                <a16:creationId xmlns:a16="http://schemas.microsoft.com/office/drawing/2014/main" id="{B83F9DA6-3C1E-F259-137C-1C439C9EBD54}"/>
              </a:ext>
            </a:extLst>
          </p:cNvPr>
          <p:cNvSpPr>
            <a:spLocks noGrp="1"/>
          </p:cNvSpPr>
          <p:nvPr>
            <p:ph type="ftr" sz="quarter" idx="3"/>
          </p:nvPr>
        </p:nvSpPr>
        <p:spPr>
          <a:xfrm>
            <a:off x="6468532" y="6338357"/>
            <a:ext cx="4885267" cy="365125"/>
          </a:xfrm>
          <a:prstGeom prst="rect">
            <a:avLst/>
          </a:prstGeom>
        </p:spPr>
        <p:txBody>
          <a:bodyPr/>
          <a:lstStyle>
            <a:lvl1pPr>
              <a:defRPr sz="600">
                <a:latin typeface="Tahoma" panose="020B0604030504040204" pitchFamily="34" charset="0"/>
                <a:ea typeface="Tahoma" panose="020B0604030504040204" pitchFamily="34" charset="0"/>
                <a:cs typeface="Tahoma" panose="020B0604030504040204" pitchFamily="34" charset="0"/>
              </a:defRPr>
            </a:lvl1pPr>
          </a:lstStyle>
          <a:p>
            <a:r>
              <a:rPr lang="en-US" dirty="0"/>
              <a:t>Financira Evropska unija.</a:t>
            </a:r>
          </a:p>
          <a:p>
            <a:r>
              <a:rPr lang="en-US" dirty="0"/>
              <a:t>Izražena stališča in mnenja so izključno stališča in mnenja avtorjev in ne odražajo nujno stališč Evropske unije ali Izvajalske agencije za izobraževanje in kulturo (EACEA).</a:t>
            </a:r>
          </a:p>
          <a:p>
            <a:r>
              <a:rPr lang="en-US" dirty="0"/>
              <a:t>Evropska unija in agencija EACEA ne moreta biti odgovorni zanje.</a:t>
            </a:r>
            <a:endParaRPr lang="pl-PL" dirty="0"/>
          </a:p>
          <a:p>
            <a:endParaRPr lang="pl-PL" dirty="0"/>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EDB8B49A-91DD-E2E0-C046-13FDB51AFF31}"/>
              </a:ext>
            </a:extLst>
          </p:cNvPr>
          <p:cNvSpPr txBox="1"/>
          <p:nvPr userDrawn="1"/>
        </p:nvSpPr>
        <p:spPr>
          <a:xfrm>
            <a:off x="7657032" y="6200486"/>
            <a:ext cx="4038599" cy="584775"/>
          </a:xfrm>
          <a:prstGeom prst="rect">
            <a:avLst/>
          </a:prstGeom>
          <a:noFill/>
        </p:spPr>
        <p:txBody>
          <a:bodyPr wrap="square">
            <a:spAutoFit/>
          </a:bodyPr>
          <a:lstStyle/>
          <a:p>
            <a:r>
              <a:rPr lang="en-US" sz="800" dirty="0">
                <a:latin typeface="Tahoma" panose="020B0604030504040204" pitchFamily="34" charset="0"/>
                <a:ea typeface="Tahoma" panose="020B0604030504040204" pitchFamily="34" charset="0"/>
                <a:cs typeface="Tahoma" panose="020B0604030504040204" pitchFamily="34" charset="0"/>
              </a:rPr>
              <a:t>Co-funded by the European Union</a:t>
            </a:r>
          </a:p>
          <a:p>
            <a:r>
              <a:rPr lang="en-US" sz="800" dirty="0">
                <a:latin typeface="Tahoma" panose="020B0604030504040204" pitchFamily="34" charset="0"/>
                <a:ea typeface="Tahoma" panose="020B0604030504040204" pitchFamily="34" charset="0"/>
                <a:cs typeface="Tahoma" panose="020B0604030504040204" pitchFamily="34" charset="0"/>
              </a:rPr>
              <a:t>Views and opinions expressed are however those of the author(s) only and do not necessarily reflect those of the European Union or the National Agency (NA).</a:t>
            </a:r>
          </a:p>
          <a:p>
            <a:r>
              <a:rPr lang="en-US" sz="800" dirty="0">
                <a:latin typeface="Tahoma" panose="020B0604030504040204" pitchFamily="34" charset="0"/>
                <a:ea typeface="Tahoma" panose="020B0604030504040204" pitchFamily="34" charset="0"/>
                <a:cs typeface="Tahoma" panose="020B0604030504040204" pitchFamily="34" charset="0"/>
              </a:rPr>
              <a:t>Neither the European Union nor NA can be held responsible for them.</a:t>
            </a:r>
          </a:p>
        </p:txBody>
      </p:sp>
    </p:spTree>
    <p:extLst>
      <p:ext uri="{BB962C8B-B14F-4D97-AF65-F5344CB8AC3E}">
        <p14:creationId xmlns:p14="http://schemas.microsoft.com/office/powerpoint/2010/main" val="2622322377"/>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Poslovna inteligenca</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400" dirty="0">
                <a:latin typeface="Tahoma" panose="020B0604030504040204" pitchFamily="34" charset="0"/>
                <a:ea typeface="Tahoma" panose="020B0604030504040204" pitchFamily="34" charset="0"/>
                <a:cs typeface="Tahoma" panose="020B0604030504040204" pitchFamily="34" charset="0"/>
              </a:rPr>
              <a:t>P</a:t>
            </a:r>
            <a:r>
              <a:rPr lang="sl-SI" sz="4400" dirty="0" err="1">
                <a:latin typeface="Tahoma" panose="020B0604030504040204" pitchFamily="34" charset="0"/>
                <a:ea typeface="Tahoma" panose="020B0604030504040204" pitchFamily="34" charset="0"/>
                <a:cs typeface="Tahoma" panose="020B0604030504040204" pitchFamily="34" charset="0"/>
              </a:rPr>
              <a:t>odatkovno</a:t>
            </a:r>
            <a:r>
              <a:rPr lang="sl-SI" sz="4400" dirty="0">
                <a:latin typeface="Tahoma" panose="020B0604030504040204" pitchFamily="34" charset="0"/>
                <a:ea typeface="Tahoma" panose="020B0604030504040204" pitchFamily="34" charset="0"/>
                <a:cs typeface="Tahoma" panose="020B0604030504040204" pitchFamily="34" charset="0"/>
              </a:rPr>
              <a:t> rudarjenje in odkrivanje znanja</a:t>
            </a:r>
            <a:endParaRPr lang="pl-PL" sz="4400" dirty="0">
              <a:latin typeface="Tahoma" panose="020B0604030504040204" pitchFamily="34" charset="0"/>
              <a:ea typeface="Tahoma" panose="020B0604030504040204" pitchFamily="34" charset="0"/>
              <a:cs typeface="Tahoma" panose="020B0604030504040204" pitchFamily="34" charset="0"/>
            </a:endParaRP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a:latin typeface="Tahoma" panose="020B0604030504040204" pitchFamily="34" charset="0"/>
                <a:ea typeface="Tahoma" panose="020B0604030504040204" pitchFamily="34" charset="0"/>
                <a:cs typeface="Tahoma" panose="020B0604030504040204" pitchFamily="34" charset="0"/>
              </a:rPr>
              <a:t>Predavanja</a:t>
            </a:r>
            <a:endParaRPr lang="pl-PL" sz="28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5" name="Obraz 14">
            <a:extLst>
              <a:ext uri="{FF2B5EF4-FFF2-40B4-BE49-F238E27FC236}">
                <a16:creationId xmlns:a16="http://schemas.microsoft.com/office/drawing/2014/main" id="{D7224C4C-24EB-12AA-C4A4-857DC41FB544}"/>
              </a:ext>
            </a:extLst>
          </p:cNvPr>
          <p:cNvPicPr>
            <a:picLocks noChangeAspect="1"/>
          </p:cNvPicPr>
          <p:nvPr/>
        </p:nvPicPr>
        <p:blipFill>
          <a:blip r:embed="rId5"/>
          <a:stretch>
            <a:fillRect/>
          </a:stretch>
        </p:blipFill>
        <p:spPr>
          <a:xfrm>
            <a:off x="5925440" y="5851938"/>
            <a:ext cx="5207495" cy="671935"/>
          </a:xfrm>
          <a:prstGeom prst="rect">
            <a:avLst/>
          </a:prstGeom>
        </p:spPr>
      </p:pic>
      <p:pic>
        <p:nvPicPr>
          <p:cNvPr id="3" name="Slika 2">
            <a:extLst>
              <a:ext uri="{FF2B5EF4-FFF2-40B4-BE49-F238E27FC236}">
                <a16:creationId xmlns:a16="http://schemas.microsoft.com/office/drawing/2014/main" id="{C0E235A7-A283-9BF3-D910-831D1E32EC40}"/>
              </a:ext>
            </a:extLst>
          </p:cNvPr>
          <p:cNvPicPr>
            <a:picLocks noChangeAspect="1"/>
          </p:cNvPicPr>
          <p:nvPr/>
        </p:nvPicPr>
        <p:blipFill>
          <a:blip r:embed="rId6"/>
          <a:stretch>
            <a:fillRect/>
          </a:stretch>
        </p:blipFill>
        <p:spPr>
          <a:xfrm>
            <a:off x="11088280" y="5720777"/>
            <a:ext cx="1063931" cy="1079889"/>
          </a:xfrm>
          <a:prstGeom prst="rect">
            <a:avLst/>
          </a:prstGeom>
          <a:solidFill>
            <a:schemeClr val="bg1"/>
          </a:solidFill>
        </p:spPr>
      </p:pic>
      <p:sp>
        <p:nvSpPr>
          <p:cNvPr id="6" name="PoljeZBesedilom 8">
            <a:extLst>
              <a:ext uri="{FF2B5EF4-FFF2-40B4-BE49-F238E27FC236}">
                <a16:creationId xmlns:a16="http://schemas.microsoft.com/office/drawing/2014/main" id="{8BA13B2E-5461-5D89-56CD-AB6847EA167F}"/>
              </a:ext>
            </a:extLst>
          </p:cNvPr>
          <p:cNvSpPr txBox="1"/>
          <p:nvPr/>
        </p:nvSpPr>
        <p:spPr>
          <a:xfrm>
            <a:off x="6022140" y="5818037"/>
            <a:ext cx="5011392" cy="738664"/>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105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105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a:t>
            </a:r>
            <a:r>
              <a:rPr lang="sl-SI" sz="1050">
                <a:latin typeface="Tahoma" panose="020B0604030504040204" pitchFamily="34" charset="0"/>
                <a:ea typeface="Tahoma" panose="020B0604030504040204" pitchFamily="34" charset="0"/>
                <a:cs typeface="Tahoma" panose="020B0604030504040204" pitchFamily="34" charset="0"/>
              </a:rPr>
              <a:t>Evropska unija in Nacionalna agencija zanje ne prevzemata odgovornosti.</a:t>
            </a:r>
            <a:endParaRPr lang="en-GB" sz="1050" dirty="0">
              <a:latin typeface="Tahoma" panose="020B0604030504040204" pitchFamily="34" charset="0"/>
              <a:ea typeface="Tahoma" panose="020B0604030504040204" pitchFamily="34" charset="0"/>
              <a:cs typeface="Tahoma" panose="020B0604030504040204" pitchFamily="34" charset="0"/>
            </a:endParaRPr>
          </a:p>
        </p:txBody>
      </p:sp>
      <p:sp>
        <p:nvSpPr>
          <p:cNvPr id="12" name="pole tekstowe 12">
            <a:extLst>
              <a:ext uri="{FF2B5EF4-FFF2-40B4-BE49-F238E27FC236}">
                <a16:creationId xmlns:a16="http://schemas.microsoft.com/office/drawing/2014/main" id="{7E4794EA-D5A5-9E4A-FF6F-8976D33471AF}"/>
              </a:ext>
            </a:extLst>
          </p:cNvPr>
          <p:cNvSpPr txBox="1"/>
          <p:nvPr/>
        </p:nvSpPr>
        <p:spPr>
          <a:xfrm>
            <a:off x="411916" y="5258659"/>
            <a:ext cx="4997035" cy="135421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GB"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en-GB"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en-GB"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3" name="pole tekstowe 16">
            <a:extLst>
              <a:ext uri="{FF2B5EF4-FFF2-40B4-BE49-F238E27FC236}">
                <a16:creationId xmlns:a16="http://schemas.microsoft.com/office/drawing/2014/main" id="{569E3361-9F1C-493B-F4E0-2813E571DD6F}"/>
              </a:ext>
            </a:extLst>
          </p:cNvPr>
          <p:cNvSpPr txBox="1"/>
          <p:nvPr/>
        </p:nvSpPr>
        <p:spPr>
          <a:xfrm>
            <a:off x="-170560" y="6343034"/>
            <a:ext cx="6096000" cy="338554"/>
          </a:xfrm>
          <a:prstGeom prst="rect">
            <a:avLst/>
          </a:prstGeom>
          <a:noFill/>
        </p:spPr>
        <p:txBody>
          <a:bodyPr wrap="square" rtlCol="0">
            <a:spAutoFit/>
          </a:bodyPr>
          <a:lstStyle>
            <a:defPPr>
              <a:defRPr lang="pl-PL"/>
            </a:defPPr>
            <a:lvl1pPr marL="0" algn="ctr" defTabSz="914400" rtl="0" eaLnBrk="1" latinLnBrk="0" hangingPunct="1">
              <a:defRPr sz="2800" b="1"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en-GB" sz="1600" b="0" dirty="0">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Tree>
    <p:extLst>
      <p:ext uri="{BB962C8B-B14F-4D97-AF65-F5344CB8AC3E}">
        <p14:creationId xmlns:p14="http://schemas.microsoft.com/office/powerpoint/2010/main" val="1873642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Koraki za izvedbo metode Delphi</a:t>
            </a:r>
            <a:endParaRPr lang="pl-PL" dirty="0"/>
          </a:p>
        </p:txBody>
      </p:sp>
      <p:pic>
        <p:nvPicPr>
          <p:cNvPr id="6" name="Picture 5" descr="A close-up of a couple of images&#10;&#10;Description automatically generated"/>
          <p:cNvPicPr/>
          <p:nvPr/>
        </p:nvPicPr>
        <p:blipFill>
          <a:blip r:embed="rId2">
            <a:extLst>
              <a:ext uri="{28A0092B-C50C-407E-A947-70E740481C1C}">
                <a14:useLocalDpi xmlns:a14="http://schemas.microsoft.com/office/drawing/2010/main" val="0"/>
              </a:ext>
            </a:extLst>
          </a:blip>
          <a:stretch>
            <a:fillRect/>
          </a:stretch>
        </p:blipFill>
        <p:spPr>
          <a:xfrm>
            <a:off x="2795510" y="2472338"/>
            <a:ext cx="5760720" cy="1336675"/>
          </a:xfrm>
          <a:prstGeom prst="rect">
            <a:avLst/>
          </a:prstGeom>
        </p:spPr>
      </p:pic>
      <p:sp>
        <p:nvSpPr>
          <p:cNvPr id="3" name="Rectangle 2"/>
          <p:cNvSpPr/>
          <p:nvPr/>
        </p:nvSpPr>
        <p:spPr>
          <a:xfrm>
            <a:off x="4281898" y="3809013"/>
            <a:ext cx="2787943" cy="314894"/>
          </a:xfrm>
          <a:prstGeom prst="rect">
            <a:avLst/>
          </a:prstGeom>
        </p:spPr>
        <p:txBody>
          <a:bodyPr wrap="none">
            <a:spAutoFit/>
          </a:bodyPr>
          <a:lstStyle/>
          <a:p>
            <a:pPr algn="ctr">
              <a:lnSpc>
                <a:spcPct val="150000"/>
              </a:lnSpc>
              <a:spcAft>
                <a:spcPts val="1200"/>
              </a:spcAft>
            </a:pPr>
            <a:r>
              <a:rPr lang="pl-PL" sz="1100" dirty="0">
                <a:solidFill>
                  <a:srgbClr val="000000"/>
                </a:solidFill>
                <a:latin typeface="Arial" panose="020B0604020202020204" pitchFamily="34" charset="0"/>
                <a:ea typeface="Tahoma" panose="020B0604030504040204" pitchFamily="34" charset="0"/>
                <a:cs typeface="Arial" panose="020B0604020202020204" pitchFamily="34" charset="0"/>
              </a:rPr>
              <a:t>Slika 3. Koraki za izvedbo metode Delphi.</a:t>
            </a:r>
            <a:endParaRPr lang="en-GB" sz="1100" dirty="0">
              <a:effectLst/>
              <a:latin typeface="Arial" panose="020B0604020202020204" pitchFamily="34" charset="0"/>
              <a:ea typeface="Tahoma" panose="020B0604030504040204" pitchFamily="34" charset="0"/>
              <a:cs typeface="Arial" panose="020B0604020202020204" pitchFamily="34" charset="0"/>
            </a:endParaRPr>
          </a:p>
        </p:txBody>
      </p:sp>
      <p:pic>
        <p:nvPicPr>
          <p:cNvPr id="2" name="Slika 1">
            <a:extLst>
              <a:ext uri="{FF2B5EF4-FFF2-40B4-BE49-F238E27FC236}">
                <a16:creationId xmlns:a16="http://schemas.microsoft.com/office/drawing/2014/main" id="{BEFF944D-AA8F-D3BC-7671-A3A3DDF5B101}"/>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7ACF2519-B2CA-3398-8705-7961D5CCC02F}"/>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E23AFE39-BFDD-23DD-F76C-442A0EAA46AD}"/>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296513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Koraki za izvedbo metode Delphi</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endParaRPr lang="en-GB" sz="1800" dirty="0"/>
          </a:p>
          <a:p>
            <a:r>
              <a:rPr lang="en-GB" sz="1800" dirty="0"/>
              <a:t>Korak 1 zagotavlja, da so cilji študije Delphi jasno opredeljeni, kar pomaga ohraniti osredotočenost in ustreznost med celotnim postopkom.</a:t>
            </a:r>
          </a:p>
          <a:p>
            <a:r>
              <a:rPr lang="en-GB" sz="1800" dirty="0"/>
              <a:t>Korak 2 poudarja pomen izbire uravnotežene in raznolike skupine strokovnjakov, ki lahko z različnih vidikov zagotovijo dragocen vpogled.</a:t>
            </a:r>
          </a:p>
          <a:p>
            <a:r>
              <a:rPr lang="en-GB" sz="1800" dirty="0"/>
              <a:t>Tretji korak vključuje pripravo in uvedbo vprašalnikov, ki strokovnjakom omogočajo, da svobodno delijo svoja mnenja in iterativno izboljšujejo odgovore, da bi dosegli soglasje.</a:t>
            </a:r>
          </a:p>
          <a:p>
            <a:r>
              <a:rPr lang="en-GB" sz="1800" dirty="0"/>
              <a:t>Četrti korak vključuje analizo in uporabo pridobljenih rezultatov za informirano odločanje, napovedovanje ali razvoj politike, pri čemer se izkoristi nepristranskost, ki jo zagotavlja anonimnost postopka Delphi.</a:t>
            </a:r>
          </a:p>
        </p:txBody>
      </p:sp>
      <p:pic>
        <p:nvPicPr>
          <p:cNvPr id="2" name="Slika 1">
            <a:extLst>
              <a:ext uri="{FF2B5EF4-FFF2-40B4-BE49-F238E27FC236}">
                <a16:creationId xmlns:a16="http://schemas.microsoft.com/office/drawing/2014/main" id="{A62191B8-4751-B5E7-D6AD-FBDAD7F438D2}"/>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CEA7740A-7C09-997B-601B-D9FBB12F0E95}"/>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EE202C03-CA7C-55AB-B15F-29755AB69721}"/>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637471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Kvantitativni pristop podatkovnega rudarjenja za odkrivanje znanja</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fontScale="92500" lnSpcReduction="20000"/>
          </a:bodyPr>
          <a:lstStyle/>
          <a:p>
            <a:endParaRPr lang="en-GB" sz="1800" dirty="0"/>
          </a:p>
          <a:p>
            <a:r>
              <a:rPr lang="en-GB" sz="1800" dirty="0"/>
              <a:t>Kvantitativno podatkovno rudarjenje v veliki meri temelji na formalnih matematičnih orodjih, zlasti statističnih, da bi iz poslovnih podatkov ali </a:t>
            </a:r>
            <a:r>
              <a:rPr lang="en-GB" sz="1800" dirty="0" err="1"/>
              <a:t>podatkov</a:t>
            </a:r>
            <a:r>
              <a:rPr lang="en-GB" sz="1800" dirty="0"/>
              <a:t> </a:t>
            </a:r>
            <a:r>
              <a:rPr lang="en-GB" sz="1800" dirty="0" err="1"/>
              <a:t>oskrbovalne</a:t>
            </a:r>
            <a:r>
              <a:rPr lang="en-GB" sz="1800" dirty="0"/>
              <a:t> verige izluščili prave vzorce in ustvarili koristne vpoglede.</a:t>
            </a:r>
          </a:p>
          <a:p>
            <a:r>
              <a:rPr lang="en-GB" sz="1800" dirty="0"/>
              <a:t>Vendar se predpostavke statistične teorije pogosto močno razlikujejo od porazdelitev in vzorcev, ki so prisotni v dejanskih poslovnih podatkih, kar lahko privede do napak v analizi.</a:t>
            </a:r>
          </a:p>
          <a:p>
            <a:r>
              <a:rPr lang="en-GB" sz="1800" dirty="0"/>
              <a:t>Za veljavne rezultate modelov in utemeljeno odločanje je ključnega pomena, da podatki ustrezajo teoretičnim matematičnim predpostavkam.</a:t>
            </a:r>
          </a:p>
          <a:p>
            <a:r>
              <a:rPr lang="en-GB" sz="1800" dirty="0"/>
              <a:t>Podatkovno rudarjenje, ki je osrednja sestavina procesa odkrivanja znanja v podatkovnih zbirkah (KDD), je multidisciplinarno, njegove analitične metode pa temeljijo na matematiki in statistiki.</a:t>
            </a:r>
          </a:p>
          <a:p>
            <a:r>
              <a:rPr lang="en-GB" sz="1800" dirty="0"/>
              <a:t>Statistika ima ključno vlogo pri analizi podatkov, zlasti v fazi priprave podatkov, in je podlaga za različne metode podatkovnega rudarjenja.</a:t>
            </a:r>
          </a:p>
          <a:p>
            <a:r>
              <a:rPr lang="en-GB" sz="1800" dirty="0"/>
              <a:t>Naloge podatkovnega rudarjenja so razvrščene v pet kategorij: grozdenje, klasifikacija, regresija, asociacijska pravila in posploševanje, pri čemer ima vsaka od njih različne namene pri odkrivanju vzorcev in povezav v zbirkah podatkov.</a:t>
            </a:r>
          </a:p>
          <a:p>
            <a:r>
              <a:rPr lang="en-GB" sz="1800" dirty="0"/>
              <a:t>Pogoste tehnike podatkovnega rudarjenja med drugim vključujejo klasifikacijska pravila ali odločitvena drevesa, regresijo, grozdenje, genetske algoritme in </a:t>
            </a:r>
            <a:r>
              <a:rPr lang="en-GB" sz="1800" dirty="0" err="1"/>
              <a:t>modeliranje </a:t>
            </a:r>
            <a:r>
              <a:rPr lang="en-GB" sz="1800" dirty="0"/>
              <a:t>na podlagi agentov.</a:t>
            </a:r>
          </a:p>
        </p:txBody>
      </p:sp>
      <p:pic>
        <p:nvPicPr>
          <p:cNvPr id="2" name="Slika 1">
            <a:extLst>
              <a:ext uri="{FF2B5EF4-FFF2-40B4-BE49-F238E27FC236}">
                <a16:creationId xmlns:a16="http://schemas.microsoft.com/office/drawing/2014/main" id="{8AEA8564-B7CE-76FB-C687-5D29308E13DC}"/>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917902AC-EE57-1ECD-1F35-2F86E294160B}"/>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E0D108C5-1184-7321-B782-AA29EDC0EFCF}"/>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330109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Kvantitativni pristop podatkovnega rudarjenja za odkrivanje znanja</a:t>
            </a:r>
            <a:endParaRPr lang="pl-PL" dirty="0"/>
          </a:p>
        </p:txBody>
      </p:sp>
      <p:pic>
        <p:nvPicPr>
          <p:cNvPr id="6" name="Picture 5" descr="A diagram of different types of data&#10;&#10;Description automatically generated"/>
          <p:cNvPicPr/>
          <p:nvPr/>
        </p:nvPicPr>
        <p:blipFill>
          <a:blip r:embed="rId2">
            <a:extLst>
              <a:ext uri="{28A0092B-C50C-407E-A947-70E740481C1C}">
                <a14:useLocalDpi xmlns:a14="http://schemas.microsoft.com/office/drawing/2010/main" val="0"/>
              </a:ext>
            </a:extLst>
          </a:blip>
          <a:stretch>
            <a:fillRect/>
          </a:stretch>
        </p:blipFill>
        <p:spPr>
          <a:xfrm>
            <a:off x="2562481" y="1946187"/>
            <a:ext cx="6079011" cy="3169510"/>
          </a:xfrm>
          <a:prstGeom prst="rect">
            <a:avLst/>
          </a:prstGeom>
        </p:spPr>
      </p:pic>
      <p:sp>
        <p:nvSpPr>
          <p:cNvPr id="3" name="Rectangle 2"/>
          <p:cNvSpPr/>
          <p:nvPr/>
        </p:nvSpPr>
        <p:spPr>
          <a:xfrm>
            <a:off x="3994695" y="5115697"/>
            <a:ext cx="3461204" cy="314894"/>
          </a:xfrm>
          <a:prstGeom prst="rect">
            <a:avLst/>
          </a:prstGeom>
        </p:spPr>
        <p:txBody>
          <a:bodyPr wrap="none">
            <a:spAutoFit/>
          </a:bodyPr>
          <a:lstStyle/>
          <a:p>
            <a:pPr algn="ctr">
              <a:lnSpc>
                <a:spcPct val="150000"/>
              </a:lnSpc>
              <a:spcAft>
                <a:spcPts val="1200"/>
              </a:spcAft>
            </a:pPr>
            <a:r>
              <a:rPr lang="pl-PL" sz="1100" dirty="0">
                <a:solidFill>
                  <a:srgbClr val="000000"/>
                </a:solidFill>
                <a:latin typeface="Arial" panose="020B0604020202020204" pitchFamily="34" charset="0"/>
                <a:ea typeface="Tahoma" panose="020B0604030504040204" pitchFamily="34" charset="0"/>
                <a:cs typeface="Arial" panose="020B0604020202020204" pitchFamily="34" charset="0"/>
              </a:rPr>
              <a:t>Slika 4. Naloge podatkovnega rudarjenja (Su, 2016).</a:t>
            </a:r>
            <a:endParaRPr lang="en-GB" sz="1100" dirty="0">
              <a:effectLst/>
              <a:latin typeface="Arial" panose="020B0604020202020204" pitchFamily="34" charset="0"/>
              <a:ea typeface="Tahoma" panose="020B0604030504040204" pitchFamily="34" charset="0"/>
              <a:cs typeface="Arial" panose="020B0604020202020204" pitchFamily="34" charset="0"/>
            </a:endParaRPr>
          </a:p>
        </p:txBody>
      </p:sp>
      <p:pic>
        <p:nvPicPr>
          <p:cNvPr id="2" name="Slika 1">
            <a:extLst>
              <a:ext uri="{FF2B5EF4-FFF2-40B4-BE49-F238E27FC236}">
                <a16:creationId xmlns:a16="http://schemas.microsoft.com/office/drawing/2014/main" id="{B88964DE-89EB-6123-55C3-A0B71AF9FDCE}"/>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AD2D299B-500E-BA53-E37F-B3EC1C966098}"/>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0F68FE38-52D5-73CE-D3B2-126B264440FB}"/>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53636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Kvantitativni pristop podatkovnega rudarjenja za odkrivanje znanja</a:t>
            </a:r>
            <a:endParaRPr lang="pl-PL" dirty="0"/>
          </a:p>
        </p:txBody>
      </p:sp>
      <p:sp>
        <p:nvSpPr>
          <p:cNvPr id="3" name="Rectangle 2"/>
          <p:cNvSpPr/>
          <p:nvPr/>
        </p:nvSpPr>
        <p:spPr>
          <a:xfrm>
            <a:off x="3788710" y="5115697"/>
            <a:ext cx="3873175" cy="318933"/>
          </a:xfrm>
          <a:prstGeom prst="rect">
            <a:avLst/>
          </a:prstGeom>
        </p:spPr>
        <p:txBody>
          <a:bodyPr wrap="none">
            <a:spAutoFit/>
          </a:bodyPr>
          <a:lstStyle/>
          <a:p>
            <a:pPr algn="ctr">
              <a:lnSpc>
                <a:spcPct val="150000"/>
              </a:lnSpc>
              <a:spcAft>
                <a:spcPts val="1200"/>
              </a:spcAft>
            </a:pPr>
            <a:r>
              <a:rPr lang="pl-PL" sz="1100" dirty="0">
                <a:solidFill>
                  <a:srgbClr val="000000"/>
                </a:solidFill>
                <a:latin typeface="Arial" panose="020B0604020202020204" pitchFamily="34" charset="0"/>
                <a:ea typeface="Tahoma" panose="020B0604030504040204" pitchFamily="34" charset="0"/>
                <a:cs typeface="Arial" panose="020B0604020202020204" pitchFamily="34" charset="0"/>
              </a:rPr>
              <a:t>Slika 5. </a:t>
            </a:r>
            <a:r>
              <a:rPr lang="pl-PL" sz="1100" dirty="0"/>
              <a:t>Koraki, ki sestavljajo postopek KDD (Fayyad et al, 1996).</a:t>
            </a:r>
            <a:endParaRPr lang="en-GB" sz="1100" dirty="0">
              <a:effectLst/>
              <a:latin typeface="Arial" panose="020B0604020202020204" pitchFamily="34" charset="0"/>
              <a:ea typeface="Tahoma" panose="020B0604030504040204" pitchFamily="34" charset="0"/>
              <a:cs typeface="Arial" panose="020B0604020202020204" pitchFamily="34" charset="0"/>
            </a:endParaRPr>
          </a:p>
        </p:txBody>
      </p:sp>
      <p:pic>
        <p:nvPicPr>
          <p:cNvPr id="5" name="Picture 4" descr="A diagram of data processing process&#10;&#10;Description automatically generated"/>
          <p:cNvPicPr/>
          <p:nvPr/>
        </p:nvPicPr>
        <p:blipFill>
          <a:blip r:embed="rId2">
            <a:extLst>
              <a:ext uri="{28A0092B-C50C-407E-A947-70E740481C1C}">
                <a14:useLocalDpi xmlns:a14="http://schemas.microsoft.com/office/drawing/2010/main" val="0"/>
              </a:ext>
            </a:extLst>
          </a:blip>
          <a:stretch>
            <a:fillRect/>
          </a:stretch>
        </p:blipFill>
        <p:spPr>
          <a:xfrm>
            <a:off x="2957384" y="1464344"/>
            <a:ext cx="5244439" cy="3651353"/>
          </a:xfrm>
          <a:prstGeom prst="rect">
            <a:avLst/>
          </a:prstGeom>
        </p:spPr>
      </p:pic>
      <p:pic>
        <p:nvPicPr>
          <p:cNvPr id="2" name="Slika 1">
            <a:extLst>
              <a:ext uri="{FF2B5EF4-FFF2-40B4-BE49-F238E27FC236}">
                <a16:creationId xmlns:a16="http://schemas.microsoft.com/office/drawing/2014/main" id="{FAD89BC4-F991-086F-790B-6C45379009A1}"/>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141FC018-00C8-DE26-33D6-1E763A04BCCA}"/>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547560D0-6391-3BA8-EF94-FFF6066F43E0}"/>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017128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Kvantitativni pristop podatkovnega rudarjenja za odkrivanje znanja</a:t>
            </a:r>
            <a:endParaRPr lang="pl-PL" dirty="0"/>
          </a:p>
        </p:txBody>
      </p:sp>
      <p:sp>
        <p:nvSpPr>
          <p:cNvPr id="3" name="Rectangle 2"/>
          <p:cNvSpPr/>
          <p:nvPr/>
        </p:nvSpPr>
        <p:spPr>
          <a:xfrm>
            <a:off x="3788710" y="5115697"/>
            <a:ext cx="3873175" cy="318933"/>
          </a:xfrm>
          <a:prstGeom prst="rect">
            <a:avLst/>
          </a:prstGeom>
        </p:spPr>
        <p:txBody>
          <a:bodyPr wrap="none">
            <a:spAutoFit/>
          </a:bodyPr>
          <a:lstStyle/>
          <a:p>
            <a:pPr algn="ctr">
              <a:lnSpc>
                <a:spcPct val="150000"/>
              </a:lnSpc>
              <a:spcAft>
                <a:spcPts val="1200"/>
              </a:spcAft>
            </a:pPr>
            <a:r>
              <a:rPr lang="pl-PL" sz="1100" dirty="0">
                <a:solidFill>
                  <a:srgbClr val="000000"/>
                </a:solidFill>
                <a:latin typeface="Arial" panose="020B0604020202020204" pitchFamily="34" charset="0"/>
                <a:ea typeface="Tahoma" panose="020B0604030504040204" pitchFamily="34" charset="0"/>
                <a:cs typeface="Arial" panose="020B0604020202020204" pitchFamily="34" charset="0"/>
              </a:rPr>
              <a:t>Slika 6. </a:t>
            </a:r>
            <a:r>
              <a:rPr lang="pl-PL" sz="1100" dirty="0"/>
              <a:t>Koraki, ki sestavljajo postopek KDD (Fayyad et al, 1996).</a:t>
            </a:r>
            <a:endParaRPr lang="en-GB" sz="1100" dirty="0">
              <a:effectLst/>
              <a:latin typeface="Arial" panose="020B0604020202020204" pitchFamily="34" charset="0"/>
              <a:ea typeface="Tahoma" panose="020B0604030504040204" pitchFamily="34" charset="0"/>
              <a:cs typeface="Arial" panose="020B0604020202020204" pitchFamily="34" charset="0"/>
            </a:endParaRPr>
          </a:p>
        </p:txBody>
      </p:sp>
      <p:pic>
        <p:nvPicPr>
          <p:cNvPr id="5" name="Picture 4" descr="A diagram of data processing process&#10;&#10;Description automatically generated"/>
          <p:cNvPicPr/>
          <p:nvPr/>
        </p:nvPicPr>
        <p:blipFill>
          <a:blip r:embed="rId2">
            <a:extLst>
              <a:ext uri="{28A0092B-C50C-407E-A947-70E740481C1C}">
                <a14:useLocalDpi xmlns:a14="http://schemas.microsoft.com/office/drawing/2010/main" val="0"/>
              </a:ext>
            </a:extLst>
          </a:blip>
          <a:stretch>
            <a:fillRect/>
          </a:stretch>
        </p:blipFill>
        <p:spPr>
          <a:xfrm>
            <a:off x="2957384" y="1464344"/>
            <a:ext cx="5244439" cy="3651353"/>
          </a:xfrm>
          <a:prstGeom prst="rect">
            <a:avLst/>
          </a:prstGeom>
        </p:spPr>
      </p:pic>
      <p:pic>
        <p:nvPicPr>
          <p:cNvPr id="2" name="Slika 1">
            <a:extLst>
              <a:ext uri="{FF2B5EF4-FFF2-40B4-BE49-F238E27FC236}">
                <a16:creationId xmlns:a16="http://schemas.microsoft.com/office/drawing/2014/main" id="{B60BA82A-C1EC-1BC6-157F-FB80368363C9}"/>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89DF0B1E-0B22-8637-0045-D6A1456D346E}"/>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9E9DF1A2-C3A9-7107-7DB3-C86DCF264B70}"/>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946765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Kvantitativni pristop podatkovnega rudarjenja za odkrivanje znanja</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fontScale="85000" lnSpcReduction="10000"/>
          </a:bodyPr>
          <a:lstStyle/>
          <a:p>
            <a:endParaRPr lang="en-GB" sz="1800" dirty="0"/>
          </a:p>
          <a:p>
            <a:r>
              <a:rPr lang="en-GB" sz="1800" dirty="0"/>
              <a:t>Model CRISP-DM se pogosto uporablja za opis korakov procesa odkrivanja znanja v podatkovnih zbirkah (KDD) in je vodilni industrijski model.</a:t>
            </a:r>
          </a:p>
          <a:p>
            <a:r>
              <a:rPr lang="en-GB" sz="1800" dirty="0"/>
              <a:t>Tehnike podatkovnega rudarjenja, ki se pogosto uporabljajo v oskrbovalnih verigah, vključujejo odločitvena drevesa, regresijo, asociacijska pravila, genetske algoritme in algoritme za grozdenje, pri čemer se vsaka od njih uporablja za posebne namene, kot so napovedovanje, prepoznavanje napak in optimizacija proizvodnje.</a:t>
            </a:r>
          </a:p>
          <a:p>
            <a:r>
              <a:rPr lang="en-GB" sz="1800" dirty="0"/>
              <a:t>Znanje, pridobljeno s podatkovnim rudarjenjem, se pogosto shranjuje in predstavlja s pomočjo ekspertnih sistemov (ES), zapletenih sistemov znanja, zasnovanih za posnemanje človeškega strokovnega znanja na različnih področjih.</a:t>
            </a:r>
          </a:p>
          <a:p>
            <a:r>
              <a:rPr lang="en-GB" sz="1800" dirty="0"/>
              <a:t>Ekspertni sistemi (ES) posnemajo človeško razmišljanje, da bi prišli do zaključkov, podpirajo nosilce odločitev ali jih v določenih okoliščinah celo nadomeščajo, zaradi česar so široko uporabljena in komercialno uspešna tehnologija umetne inteligence.</a:t>
            </a:r>
          </a:p>
          <a:p>
            <a:r>
              <a:rPr lang="en-GB" sz="1800" dirty="0"/>
              <a:t>ES se štejejo za del sistemov za podporo odločanju (DSS), računalniško podprtih sistemov, ki združujejo modele in podatke za reševanje polstrukturiranih in nestrukturiranih problemov z obsežnim sodelovanjem uporabnikov.</a:t>
            </a:r>
          </a:p>
          <a:p>
            <a:r>
              <a:rPr lang="en-GB" sz="1800" dirty="0"/>
              <a:t>Strojno učenje (angl. Machine Learning, ML) je most med rezultati podatkovnega rudarjenja in orodji za poslovno obveščanje, ki računalnikom omogoča učenje in predstavitev znanja iz vhodnih podatkov.</a:t>
            </a:r>
          </a:p>
          <a:p>
            <a:r>
              <a:rPr lang="en-GB" sz="1800" dirty="0"/>
              <a:t>ML olajša predstavitev metrik za poročanje vodstvu v obliki, ki vodjem omogoča sprejemanje premišljenih poslovnih odločitev, kar povečuje uporabnost vpogledov podatkovnega rudarjenja.</a:t>
            </a:r>
          </a:p>
        </p:txBody>
      </p:sp>
      <p:pic>
        <p:nvPicPr>
          <p:cNvPr id="2" name="Slika 1">
            <a:extLst>
              <a:ext uri="{FF2B5EF4-FFF2-40B4-BE49-F238E27FC236}">
                <a16:creationId xmlns:a16="http://schemas.microsoft.com/office/drawing/2014/main" id="{EE38F17E-FDD5-7955-0A2A-50A679287420}"/>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E1AC934D-4510-8B43-333D-FBFB8291F5AE}"/>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424205D6-25C1-1284-B640-5FCB706D34A3}"/>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049226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a:t>Avtorji:</a:t>
            </a:r>
            <a:br>
              <a:rPr lang="pl-PL" sz="4000" dirty="0"/>
            </a:br>
            <a:br>
              <a:rPr lang="pl-PL" sz="4000" dirty="0"/>
            </a:br>
            <a:r>
              <a:rPr lang="pl-PL" sz="4000" b="0" dirty="0">
                <a:solidFill>
                  <a:schemeClr val="tx1"/>
                </a:solidFill>
              </a:rPr>
              <a:t>Dario Šebalj</a:t>
            </a:r>
            <a:br>
              <a:rPr lang="pl-PL" sz="4000" b="0" dirty="0">
                <a:solidFill>
                  <a:schemeClr val="tx1"/>
                </a:solidFill>
              </a:rPr>
            </a:br>
            <a:r>
              <a:rPr lang="pl-PL" sz="4000" b="0" dirty="0">
                <a:solidFill>
                  <a:schemeClr val="tx1"/>
                </a:solidFill>
              </a:rPr>
              <a:t>Dejan Mirčetić</a:t>
            </a:r>
            <a:br>
              <a:rPr lang="pl-PL" sz="4000" b="0" dirty="0">
                <a:solidFill>
                  <a:schemeClr val="tx1"/>
                </a:solidFill>
              </a:rPr>
            </a:br>
            <a:r>
              <a:rPr lang="pl-PL" sz="4000" b="0" dirty="0">
                <a:solidFill>
                  <a:schemeClr val="tx1"/>
                </a:solidFill>
              </a:rPr>
              <a:t>Michał Adamczak</a:t>
            </a:r>
            <a:br>
              <a:rPr lang="pl-PL" sz="4000" dirty="0"/>
            </a:br>
            <a:br>
              <a:rPr lang="pl-PL" sz="4000" b="0" dirty="0">
                <a:solidFill>
                  <a:schemeClr val="tx1"/>
                </a:solidFill>
              </a:rPr>
            </a:br>
            <a:br>
              <a:rPr lang="pl-PL" sz="4000" dirty="0"/>
            </a:br>
            <a:r>
              <a:rPr lang="pl-PL" sz="4000" dirty="0"/>
              <a:t>Končna verzija: Junij 2025</a:t>
            </a:r>
          </a:p>
        </p:txBody>
      </p:sp>
      <p:sp>
        <p:nvSpPr>
          <p:cNvPr id="2" name="PoljeZBesedilom 1">
            <a:extLst>
              <a:ext uri="{FF2B5EF4-FFF2-40B4-BE49-F238E27FC236}">
                <a16:creationId xmlns:a16="http://schemas.microsoft.com/office/drawing/2014/main" id="{E8F05239-4A4A-84D8-4A91-AFD12922D935}"/>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pic>
        <p:nvPicPr>
          <p:cNvPr id="4" name="Slika 3">
            <a:extLst>
              <a:ext uri="{FF2B5EF4-FFF2-40B4-BE49-F238E27FC236}">
                <a16:creationId xmlns:a16="http://schemas.microsoft.com/office/drawing/2014/main" id="{1D2DBB4D-44B1-FF0F-408D-86BF94EFFDCC}"/>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Tree>
    <p:extLst>
      <p:ext uri="{BB962C8B-B14F-4D97-AF65-F5344CB8AC3E}">
        <p14:creationId xmlns:p14="http://schemas.microsoft.com/office/powerpoint/2010/main" val="3113628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Hvala za vašo pozornost</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pic>
        <p:nvPicPr>
          <p:cNvPr id="2" name="Slika 1">
            <a:extLst>
              <a:ext uri="{FF2B5EF4-FFF2-40B4-BE49-F238E27FC236}">
                <a16:creationId xmlns:a16="http://schemas.microsoft.com/office/drawing/2014/main" id="{113FF79A-41F3-F83D-8706-E5D91AA0E973}"/>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3A5EEC0D-2572-4118-050B-602E055E575C}"/>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65337286-E6DB-C940-D690-7F444AA8EE00}"/>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32959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en-GB" sz="2000" dirty="0"/>
              <a:t>Kaj je podatkovno rudarjenje? </a:t>
            </a:r>
            <a:endParaRPr lang="sr-Latn-RS" sz="2000" dirty="0"/>
          </a:p>
          <a:p>
            <a:r>
              <a:rPr lang="en-GB" sz="2000" dirty="0"/>
              <a:t>Odkrivanje znanja v logistiki in upravljanju oskrbovalne verige</a:t>
            </a:r>
            <a:endParaRPr lang="sr-Latn-RS" sz="2000" dirty="0"/>
          </a:p>
          <a:p>
            <a:r>
              <a:rPr lang="en-GB" sz="2000" dirty="0"/>
              <a:t>Delphijev pristop k sodnemu ustvarjanju znanja</a:t>
            </a:r>
            <a:endParaRPr lang="sr-Latn-RS" sz="2000" dirty="0"/>
          </a:p>
          <a:p>
            <a:r>
              <a:rPr lang="en-GB" sz="2000" dirty="0"/>
              <a:t>Kvantitativni pristop podatkovnega rudarjenja za odkrivanje znanja</a:t>
            </a:r>
            <a:endParaRPr lang="sr-Latn-RS" sz="2000" dirty="0"/>
          </a:p>
        </p:txBody>
      </p:sp>
      <p:pic>
        <p:nvPicPr>
          <p:cNvPr id="2" name="Slika 1">
            <a:extLst>
              <a:ext uri="{FF2B5EF4-FFF2-40B4-BE49-F238E27FC236}">
                <a16:creationId xmlns:a16="http://schemas.microsoft.com/office/drawing/2014/main" id="{8959AB21-5430-5190-C996-6225E98CF668}"/>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91CC8386-CD0C-FB4C-AD08-66D51840B6AC}"/>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PoljeZBesedilom 3">
            <a:extLst>
              <a:ext uri="{FF2B5EF4-FFF2-40B4-BE49-F238E27FC236}">
                <a16:creationId xmlns:a16="http://schemas.microsoft.com/office/drawing/2014/main" id="{FD038255-DF2A-C456-8904-E6D04AFEC27A}"/>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04886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Kaj je podatkovno rudarjenje? </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Podatkovno rudarjenje je v sodobnih podjetjih bistvenega pomena za pridobivanje dragocenih vpogledov iz obsežnih zbirk podatkov, ki vplivajo na operativne, taktične in strateške odločitve.</a:t>
            </a:r>
          </a:p>
          <a:p>
            <a:r>
              <a:rPr lang="en-GB" sz="1800" dirty="0"/>
              <a:t>Obseg podatkov na svetu se hitro povečuje, velik del podatkov pa je v nestrukturiranih oblikah in je nagnjen k napakam.</a:t>
            </a:r>
          </a:p>
          <a:p>
            <a:r>
              <a:rPr lang="en-GB" sz="1800" dirty="0"/>
              <a:t>Kljub izzivom je podatkovno rudarjenje namenjeno povečanju prihodkov in zmanjšanju stroškov s pridobivanjem uporabnega znanja in poslovnih vpogledov.</a:t>
            </a:r>
          </a:p>
          <a:p>
            <a:r>
              <a:rPr lang="en-GB" sz="1800" dirty="0"/>
              <a:t>Vključuje ponavljajoči se in interaktivni postopek, katerega cilj je odkriti veljavno, novo in uporabno znanje v obsežnih podatkovnih zbirkah.</a:t>
            </a:r>
          </a:p>
          <a:p>
            <a:r>
              <a:rPr lang="en-GB" sz="1800" dirty="0"/>
              <a:t>Podatkovno rudarjenje zajema različne analitične tehnike, vključno s statistiko, umetno inteligenco in strojnim učenjem, ki odkrivajo skrite vzorce v podatkovnih nizih.</a:t>
            </a:r>
            <a:endParaRPr lang="pl-PL" sz="1800" dirty="0"/>
          </a:p>
        </p:txBody>
      </p:sp>
      <p:pic>
        <p:nvPicPr>
          <p:cNvPr id="2" name="Slika 1">
            <a:extLst>
              <a:ext uri="{FF2B5EF4-FFF2-40B4-BE49-F238E27FC236}">
                <a16:creationId xmlns:a16="http://schemas.microsoft.com/office/drawing/2014/main" id="{633A2A07-22ED-DBD6-C738-EB793048A848}"/>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AB819CEB-92E4-828E-6D3D-9E9708263425}"/>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59628D13-38A5-0C32-DD97-E5022578873B}"/>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446811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Kaj je podatkovno rudarjenje? </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Je osrednja sestavina procesa odkrivanja znanja v podatkovnih zbirkah (KDD), ki deluje v povezavi s poslovno analitiko (BA) za podporo odločanju.</a:t>
            </a:r>
          </a:p>
          <a:p>
            <a:r>
              <a:rPr lang="en-GB" sz="1800" dirty="0"/>
              <a:t>Pri podatkovnem rudarjenju se uporabljajo algoritmi za prepoznavanje trendov, pravil in drugih dragocenih informacij, pridobljenih iz različnih virov podatkov, shranjenih v različnih oblikah.</a:t>
            </a:r>
          </a:p>
          <a:p>
            <a:r>
              <a:rPr lang="en-GB" sz="1800" dirty="0"/>
              <a:t>Postopek KDD vključuje razumevanje poslovanja, razumevanje podatkov, pripravo podatkov, </a:t>
            </a:r>
            <a:r>
              <a:rPr lang="en-GB" sz="1800" dirty="0" err="1"/>
              <a:t>modeliranje </a:t>
            </a:r>
            <a:r>
              <a:rPr lang="en-GB" sz="1800" dirty="0"/>
              <a:t>in vrednotenje po standardih, kot je CRISP-DM.</a:t>
            </a:r>
          </a:p>
          <a:p>
            <a:r>
              <a:rPr lang="en-GB" sz="1800" dirty="0"/>
              <a:t>Na koncu podatkovno rudarjenje organizacijam zagotavlja uporabno znanje z uporabo napredka na področju tehnologij za shranjevanje podatkov, umetne inteligence in RPA.</a:t>
            </a:r>
          </a:p>
          <a:p>
            <a:endParaRPr lang="en-GB" sz="1800" dirty="0"/>
          </a:p>
          <a:p>
            <a:endParaRPr lang="en-GB" sz="1800" dirty="0"/>
          </a:p>
          <a:p>
            <a:endParaRPr lang="en-GB" sz="1800" dirty="0"/>
          </a:p>
          <a:p>
            <a:endParaRPr lang="en-GB" sz="1800" dirty="0"/>
          </a:p>
          <a:p>
            <a:endParaRPr lang="en-GB" sz="1800" dirty="0"/>
          </a:p>
        </p:txBody>
      </p:sp>
      <p:pic>
        <p:nvPicPr>
          <p:cNvPr id="2" name="Slika 1">
            <a:extLst>
              <a:ext uri="{FF2B5EF4-FFF2-40B4-BE49-F238E27FC236}">
                <a16:creationId xmlns:a16="http://schemas.microsoft.com/office/drawing/2014/main" id="{B05C68EB-C850-89BE-AC85-2A3224377083}"/>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EB08107B-75F4-2B6A-8BB8-FAE0733BFC20}"/>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pic>
        <p:nvPicPr>
          <p:cNvPr id="6" name="Slika 5">
            <a:extLst>
              <a:ext uri="{FF2B5EF4-FFF2-40B4-BE49-F238E27FC236}">
                <a16:creationId xmlns:a16="http://schemas.microsoft.com/office/drawing/2014/main" id="{A6942C17-5BDF-CE92-82A9-3825692C38B6}"/>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3F8B2523-1323-8A37-3DBA-BA7B55F5C5C3}"/>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72AFC693-3F4F-79C1-03E2-3F7DFDED2918}"/>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012444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Kaj je podatkovno rudarjenje? </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endParaRPr lang="en-GB" sz="1800" dirty="0"/>
          </a:p>
          <a:p>
            <a:endParaRPr lang="en-GB" sz="1800" dirty="0"/>
          </a:p>
          <a:p>
            <a:endParaRPr lang="en-GB" sz="1800" dirty="0"/>
          </a:p>
          <a:p>
            <a:endParaRPr lang="en-GB" sz="1800" dirty="0"/>
          </a:p>
          <a:p>
            <a:endParaRPr lang="en-GB" sz="1800" dirty="0"/>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3665838" y="1606378"/>
            <a:ext cx="4205939" cy="3846461"/>
          </a:xfrm>
          <a:prstGeom prst="rect">
            <a:avLst/>
          </a:prstGeom>
          <a:noFill/>
          <a:ln>
            <a:noFill/>
          </a:ln>
        </p:spPr>
      </p:pic>
      <p:sp>
        <p:nvSpPr>
          <p:cNvPr id="2" name="Rectangle 1"/>
          <p:cNvSpPr/>
          <p:nvPr/>
        </p:nvSpPr>
        <p:spPr>
          <a:xfrm>
            <a:off x="1688118" y="5577549"/>
            <a:ext cx="8161377" cy="314894"/>
          </a:xfrm>
          <a:prstGeom prst="rect">
            <a:avLst/>
          </a:prstGeom>
        </p:spPr>
        <p:txBody>
          <a:bodyPr wrap="square">
            <a:spAutoFit/>
          </a:bodyPr>
          <a:lstStyle/>
          <a:p>
            <a:pPr algn="ctr">
              <a:lnSpc>
                <a:spcPct val="150000"/>
              </a:lnSpc>
              <a:spcBef>
                <a:spcPts val="1000"/>
              </a:spcBef>
              <a:spcAft>
                <a:spcPts val="0"/>
              </a:spcAft>
            </a:pPr>
            <a:r>
              <a:rPr lang="pl-PL" sz="1100" dirty="0">
                <a:latin typeface="Arial" panose="020B0604020202020204" pitchFamily="34" charset="0"/>
                <a:ea typeface="Tahoma" panose="020B0604030504040204" pitchFamily="34" charset="0"/>
                <a:cs typeface="Arial" panose="020B0604020202020204" pitchFamily="34" charset="0"/>
              </a:rPr>
              <a:t>Slika 1. Medindustrijski standardni postopek za podatkovno rudarjenje (CRISP-DM) (Rahman et al, 2016).</a:t>
            </a:r>
            <a:endParaRPr lang="en-GB" sz="1100" dirty="0">
              <a:effectLst/>
              <a:latin typeface="Arial" panose="020B0604020202020204" pitchFamily="34" charset="0"/>
              <a:ea typeface="Tahoma" panose="020B0604030504040204" pitchFamily="34" charset="0"/>
              <a:cs typeface="Arial" panose="020B0604020202020204" pitchFamily="34" charset="0"/>
            </a:endParaRPr>
          </a:p>
        </p:txBody>
      </p:sp>
      <p:pic>
        <p:nvPicPr>
          <p:cNvPr id="3" name="Slika 2">
            <a:extLst>
              <a:ext uri="{FF2B5EF4-FFF2-40B4-BE49-F238E27FC236}">
                <a16:creationId xmlns:a16="http://schemas.microsoft.com/office/drawing/2014/main" id="{B1EB64FA-D31F-5F96-AA64-796193590310}"/>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A86AECCB-9121-1A3A-1B2B-2858A710B254}"/>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B32E4B98-8A6F-B9F9-5658-94E37C920AFA}"/>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110031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Odkrivanje znanja v logistiki in upravljanju oskrbovalne verige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Podatkovno rudarjenje se v oskrbovalni verigi in logistiki razlikuje zaradi raznolikosti podatkovnih virov in struktur, ki predstavljajo izziv pri oblikovanju rešitev za </a:t>
            </a:r>
            <a:r>
              <a:rPr lang="en-GB" sz="1800" dirty="0" err="1"/>
              <a:t>modeliranje</a:t>
            </a:r>
            <a:r>
              <a:rPr lang="en-GB" sz="1800" dirty="0"/>
              <a:t>.</a:t>
            </a:r>
          </a:p>
          <a:p>
            <a:r>
              <a:rPr lang="en-GB" sz="1800" dirty="0"/>
              <a:t>Odkrivanje in ustvarjanje znanja iz podatkov sta v tem kontekstu močno odvisna od vira znanja in ju lahko razdelimo na presojevalne in statistične pristope.</a:t>
            </a:r>
          </a:p>
          <a:p>
            <a:r>
              <a:rPr lang="en-GB" sz="1800" dirty="0"/>
              <a:t>Statistični pristop temelji na kvantitativnih podatkih, ki jih je v </a:t>
            </a:r>
            <a:r>
              <a:rPr lang="en-GB" sz="1800" dirty="0" err="1"/>
              <a:t>oskrbovalni</a:t>
            </a:r>
            <a:r>
              <a:rPr lang="en-GB" sz="1800" dirty="0"/>
              <a:t> verigi in logistiki veliko, kar olajša podatkovno rudarjenje za pridobivanje koristnih povratnih informacij.</a:t>
            </a:r>
          </a:p>
          <a:p>
            <a:r>
              <a:rPr lang="en-GB" sz="1800" dirty="0"/>
              <a:t>Nasprotno pa se nekvantitativni viri podatkov na tem področju pri sprejemanju odločitev pogosto zanašajo na strokovne presoje, kot je delfska metoda.</a:t>
            </a:r>
          </a:p>
          <a:p>
            <a:r>
              <a:rPr lang="en-GB" sz="1800" dirty="0"/>
              <a:t>Postopek pridobivanja znanja iz podatkov na področju oskrbne verige in logistike vključuje krmarjenje med kvantitativnimi in kvalitativnimi pristopi, od katerih ima vsak svoj sklop izzivov in prednosti.</a:t>
            </a:r>
          </a:p>
          <a:p>
            <a:endParaRPr lang="en-GB" sz="1800" dirty="0"/>
          </a:p>
          <a:p>
            <a:endParaRPr lang="en-GB" sz="1800" dirty="0"/>
          </a:p>
          <a:p>
            <a:endParaRPr lang="en-GB" sz="1800" dirty="0"/>
          </a:p>
          <a:p>
            <a:endParaRPr lang="en-GB" sz="1800" dirty="0"/>
          </a:p>
        </p:txBody>
      </p:sp>
      <p:sp>
        <p:nvSpPr>
          <p:cNvPr id="2" name="PoljeZBesedilom 1">
            <a:extLst>
              <a:ext uri="{FF2B5EF4-FFF2-40B4-BE49-F238E27FC236}">
                <a16:creationId xmlns:a16="http://schemas.microsoft.com/office/drawing/2014/main" id="{8D4BEDBC-C5ED-FDFA-5012-5806FD0076A8}"/>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082993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Odkrivanje znanja v logistiki in upravljanju oskrbovalne verige</a:t>
            </a:r>
            <a:endParaRPr lang="pl-PL" dirty="0"/>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Rectangle 3"/>
          <p:cNvSpPr>
            <a:spLocks noChangeArrowheads="1"/>
          </p:cNvSpPr>
          <p:nvPr/>
        </p:nvSpPr>
        <p:spPr bwMode="auto">
          <a:xfrm>
            <a:off x="4709292" y="5576471"/>
            <a:ext cx="325121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sz="1100" b="0" i="0" u="none" strike="noStrike" cap="none" normalizeH="0" baseline="0" dirty="0" err="1">
                <a:ln>
                  <a:noFill/>
                </a:ln>
                <a:solidFill>
                  <a:srgbClr val="231F20"/>
                </a:solidFill>
                <a:effectLst/>
                <a:latin typeface="Arial" panose="020B0604020202020204" pitchFamily="34" charset="0"/>
                <a:ea typeface="Tahoma" panose="020B0604030504040204" pitchFamily="34" charset="0"/>
              </a:rPr>
              <a:t>Slika</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a:t>
            </a:r>
            <a:r>
              <a:rPr kumimoji="0" lang="sl-SI"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2</a:t>
            </a:r>
            <a:r>
              <a:rPr kumimoji="0" lang="sr-Latn-RS"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a:t>
            </a:r>
            <a:r>
              <a:rPr lang="en-GB" sz="1100" dirty="0">
                <a:solidFill>
                  <a:srgbClr val="231F20"/>
                </a:solidFill>
                <a:latin typeface="Arial" panose="020B0604020202020204" pitchFamily="34" charset="0"/>
                <a:ea typeface="Tahoma" panose="020B0604030504040204" pitchFamily="34" charset="0"/>
              </a:rPr>
              <a:t>Načela pridobivanja znanja iz podatkov.</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6" name="Picture 5" descr="C:\Users\Logistika\AppData\Local\Microsoft\Windows\INetCache\Content.Word\sl_2-11a_eng.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19132" y="1647507"/>
            <a:ext cx="5753735" cy="3562985"/>
          </a:xfrm>
          <a:prstGeom prst="rect">
            <a:avLst/>
          </a:prstGeom>
          <a:noFill/>
          <a:ln>
            <a:noFill/>
          </a:ln>
        </p:spPr>
      </p:pic>
      <p:pic>
        <p:nvPicPr>
          <p:cNvPr id="5" name="Slika 4">
            <a:extLst>
              <a:ext uri="{FF2B5EF4-FFF2-40B4-BE49-F238E27FC236}">
                <a16:creationId xmlns:a16="http://schemas.microsoft.com/office/drawing/2014/main" id="{F25EDECD-8EDF-76A1-CE3F-5B0B3DBBA6B5}"/>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1A422E28-3D2F-D110-26C8-DED4EDA2D0C4}"/>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45C68671-5E52-ECD9-4A6E-EBDCBFAA197D}"/>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021420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Delphijev pristop k </a:t>
            </a:r>
            <a:r>
              <a:rPr lang="sl-SI" dirty="0"/>
              <a:t>odločevalnemu</a:t>
            </a:r>
            <a:r>
              <a:rPr lang="en-GB" dirty="0"/>
              <a:t> ustvarjanju znanja</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fontScale="92500" lnSpcReduction="20000"/>
          </a:bodyPr>
          <a:lstStyle/>
          <a:p>
            <a:endParaRPr lang="en-GB" sz="1800" dirty="0"/>
          </a:p>
          <a:p>
            <a:r>
              <a:rPr lang="en-GB" sz="1800" dirty="0"/>
              <a:t>Dragoceni vpogledi izkušenih strokovnjakov s področja oskrbne verige in logistike pogosto ostanejo neprepoznani.</a:t>
            </a:r>
          </a:p>
          <a:p>
            <a:r>
              <a:rPr lang="en-GB" sz="1800" dirty="0"/>
              <a:t>Ta spoznanja je treba deliti z manj izkušenimi strokovnjaki na tem področju.</a:t>
            </a:r>
          </a:p>
          <a:p>
            <a:r>
              <a:rPr lang="en-GB" sz="1800" dirty="0"/>
              <a:t>Metoda Delphi je eden od pristopov za zbiranje in razširjanje strokovnega znanja.</a:t>
            </a:r>
          </a:p>
          <a:p>
            <a:r>
              <a:rPr lang="en-GB" sz="1800" dirty="0"/>
              <a:t>Delfska metoda, ki je dobila ime po delfskem orakulu v antični Grčiji, se je razvila v petdesetih letih prejšnjega stoletja, da bi dosegli soglasje med strokovnjaki.</a:t>
            </a:r>
          </a:p>
          <a:p>
            <a:r>
              <a:rPr lang="en-GB" sz="1800" dirty="0"/>
              <a:t>"Projekt Delphi", ki so ga financirale ameriške zračne sile, je bil prvi projekt, ki je to metodo uporabil za napovedovanje tehnološkega razvoja.</a:t>
            </a:r>
          </a:p>
          <a:p>
            <a:r>
              <a:rPr lang="en-GB" sz="1800" dirty="0"/>
              <a:t>Od takrat se je metoda Delphi razvila in se uporablja na različnih znanstvenih področjih.</a:t>
            </a:r>
          </a:p>
          <a:p>
            <a:r>
              <a:rPr lang="en-GB" sz="1800" dirty="0"/>
              <a:t>Njen cilj je doseči zanesljivo strokovno soglasje, ki pogosto služi kot nadomestek za empirične dokaze.</a:t>
            </a:r>
          </a:p>
          <a:p>
            <a:r>
              <a:rPr lang="en-GB" sz="1800" dirty="0"/>
              <a:t>Tehnika Delphi je ponavljajoči se postopek, v katerem strokovnjaki anonimno podajajo ocene o določenem vprašanju.</a:t>
            </a:r>
          </a:p>
          <a:p>
            <a:r>
              <a:rPr lang="en-GB" sz="1800" dirty="0"/>
              <a:t>V njem so zbrana soglasja in nestrinjanja ter utemeljitve strokovnjakov.</a:t>
            </a:r>
          </a:p>
          <a:p>
            <a:r>
              <a:rPr lang="en-GB" sz="1800" dirty="0"/>
              <a:t>Po mnenju </a:t>
            </a:r>
            <a:r>
              <a:rPr lang="en-GB" sz="1800" dirty="0" err="1"/>
              <a:t>Paivarinta </a:t>
            </a:r>
            <a:r>
              <a:rPr lang="en-GB" sz="1800" dirty="0"/>
              <a:t>in drugih (2011) se metoda Delphi pogosto uporablja v raziskavah informacijskih sistemov.</a:t>
            </a:r>
          </a:p>
        </p:txBody>
      </p:sp>
      <p:pic>
        <p:nvPicPr>
          <p:cNvPr id="2" name="Slika 1">
            <a:extLst>
              <a:ext uri="{FF2B5EF4-FFF2-40B4-BE49-F238E27FC236}">
                <a16:creationId xmlns:a16="http://schemas.microsoft.com/office/drawing/2014/main" id="{BE8B2219-6CEC-485E-49D4-68D425E3580C}"/>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0D9C34D9-1171-69E1-B957-C610B2D0A4D1}"/>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7C78CC87-5024-6329-E739-2E76E4594CCC}"/>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549849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Delphijev pristop k </a:t>
            </a:r>
            <a:r>
              <a:rPr lang="sl-SI" dirty="0"/>
              <a:t>odločevalnemu</a:t>
            </a:r>
            <a:r>
              <a:rPr lang="en-GB" dirty="0"/>
              <a:t> ustvarjanju znanja</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fontScale="92500" lnSpcReduction="20000"/>
          </a:bodyPr>
          <a:lstStyle/>
          <a:p>
            <a:endParaRPr lang="en-GB" sz="1800" dirty="0"/>
          </a:p>
          <a:p>
            <a:r>
              <a:rPr lang="en-GB" sz="1800" dirty="0"/>
              <a:t>Uporablja se pri različnih vidikih, kot so izbira projektov IS, razvrščanje tveganj projektov razvoja programske opreme po pomembnosti in določanje zahtev projektov IS.</a:t>
            </a:r>
          </a:p>
          <a:p>
            <a:r>
              <a:rPr lang="en-GB" sz="1800" dirty="0"/>
              <a:t>Metoda Delphi je standardna praksa za kvantifikacijo rezultatov skupinskih postopkov pridobivanja informacij.</a:t>
            </a:r>
          </a:p>
          <a:p>
            <a:r>
              <a:rPr lang="en-GB" sz="1800" dirty="0"/>
              <a:t>Uporablja se na različnih področjih za napovedovanje trendov, določanje prednostnih raziskovalnih področij in ocenjevanje morebitnih učinkov različnih političnih odločitev.</a:t>
            </a:r>
          </a:p>
          <a:p>
            <a:r>
              <a:rPr lang="en-GB" sz="1800" dirty="0"/>
              <a:t>Na področju oskrbne verige in logistike se metoda Delphi priporoča za ugotavljanje tveganja pri oskrbi, ocenjevanje logističnih procesov in strateško odločanje.</a:t>
            </a:r>
          </a:p>
          <a:p>
            <a:r>
              <a:rPr lang="en-GB" sz="1800" dirty="0"/>
              <a:t>Štiri ključne značilnosti metode Delphi so iterativni in večstopenjski procesi, povratne informacije udeležencev z anonimnostjo in statistična določitev skupinskega odziva.</a:t>
            </a:r>
          </a:p>
          <a:p>
            <a:r>
              <a:rPr lang="en-GB" sz="1800" dirty="0"/>
              <a:t>Tipičen postopek Delphi vključuje predstavitev vrste vprašanj v več krogih.</a:t>
            </a:r>
          </a:p>
          <a:p>
            <a:r>
              <a:rPr lang="en-GB" sz="1800" dirty="0" err="1"/>
              <a:t>Udeleženci panela </a:t>
            </a:r>
            <a:r>
              <a:rPr lang="en-GB" sz="1800" dirty="0"/>
              <a:t>odgovarjajo anonimno, vsakemu krogu pa sledijo povratne informacije o zbranih odgovorih.</a:t>
            </a:r>
          </a:p>
          <a:p>
            <a:r>
              <a:rPr lang="en-GB" sz="1800" dirty="0" err="1"/>
              <a:t>Člani komisije </a:t>
            </a:r>
            <a:r>
              <a:rPr lang="en-GB" sz="1800" dirty="0"/>
              <a:t>lahko svoje odgovore prilagodijo na podlagi povratnih informacij v naslednjih krogih.</a:t>
            </a:r>
          </a:p>
          <a:p>
            <a:r>
              <a:rPr lang="en-GB" sz="1800" dirty="0"/>
              <a:t>Iterativni postopek se nadaljuje, dokler ni doseženo soglasje ali dokler se ne zaključi vnaprej določeno število krogov.</a:t>
            </a:r>
          </a:p>
        </p:txBody>
      </p:sp>
      <p:pic>
        <p:nvPicPr>
          <p:cNvPr id="2" name="Slika 1">
            <a:extLst>
              <a:ext uri="{FF2B5EF4-FFF2-40B4-BE49-F238E27FC236}">
                <a16:creationId xmlns:a16="http://schemas.microsoft.com/office/drawing/2014/main" id="{D570FD36-CFD4-2498-9553-A88826444AE9}"/>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D75D5DB0-7155-2467-08C7-84D984BAAFC8}"/>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E3408CD0-30D9-AE46-AF07-117AE7CE8397}"/>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106941288"/>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stvari nov dokument." ma:contentTypeScope="" ma:versionID="e39e5a21f07b79f5f02b47bb518c1032">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b4e78d507071451a3820eedd449fec3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e"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6E785F9B-D0D7-4600-AD33-3B2A8CBD80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3.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docProps/app.xml><?xml version="1.0" encoding="utf-8"?>
<Properties xmlns="http://schemas.openxmlformats.org/officeDocument/2006/extended-properties" xmlns:vt="http://schemas.openxmlformats.org/officeDocument/2006/docPropsVTypes">
  <TotalTime>6148</TotalTime>
  <Words>2983</Words>
  <Application>Microsoft Office PowerPoint</Application>
  <PresentationFormat>Panoramiczny</PresentationFormat>
  <Paragraphs>149</Paragraphs>
  <Slides>18</Slides>
  <Notes>0</Notes>
  <HiddenSlides>0</HiddenSlides>
  <MMClips>0</MMClips>
  <ScaleCrop>false</ScaleCrop>
  <HeadingPairs>
    <vt:vector size="6" baseType="variant">
      <vt:variant>
        <vt:lpstr>Używane czcionki</vt:lpstr>
      </vt:variant>
      <vt:variant>
        <vt:i4>3</vt:i4>
      </vt:variant>
      <vt:variant>
        <vt:lpstr>Motyw</vt:lpstr>
      </vt:variant>
      <vt:variant>
        <vt:i4>2</vt:i4>
      </vt:variant>
      <vt:variant>
        <vt:lpstr>Tytuły slajdów</vt:lpstr>
      </vt:variant>
      <vt:variant>
        <vt:i4>18</vt:i4>
      </vt:variant>
    </vt:vector>
  </HeadingPairs>
  <TitlesOfParts>
    <vt:vector size="23" baseType="lpstr">
      <vt:lpstr>Arial</vt:lpstr>
      <vt:lpstr>Calibri</vt:lpstr>
      <vt:lpstr>Tahoma</vt:lpstr>
      <vt:lpstr>Motyw pakietu Office</vt:lpstr>
      <vt:lpstr>1_Motyw pakietu Office</vt:lpstr>
      <vt:lpstr>Poslovna inteligenca</vt:lpstr>
      <vt:lpstr>Agenda</vt:lpstr>
      <vt:lpstr>Kaj je podatkovno rudarjenje? </vt:lpstr>
      <vt:lpstr>Kaj je podatkovno rudarjenje? </vt:lpstr>
      <vt:lpstr>Kaj je podatkovno rudarjenje? </vt:lpstr>
      <vt:lpstr>Odkrivanje znanja v logistiki in upravljanju oskrbovalne verige</vt:lpstr>
      <vt:lpstr>Odkrivanje znanja v logistiki in upravljanju oskrbovalne verige</vt:lpstr>
      <vt:lpstr>Delphijev pristop k odločevalnemu ustvarjanju znanja</vt:lpstr>
      <vt:lpstr>Delphijev pristop k odločevalnemu ustvarjanju znanja</vt:lpstr>
      <vt:lpstr>Koraki za izvedbo metode Delphi</vt:lpstr>
      <vt:lpstr>Koraki za izvedbo metode Delphi</vt:lpstr>
      <vt:lpstr>Kvantitativni pristop podatkovnega rudarjenja za odkrivanje znanja</vt:lpstr>
      <vt:lpstr>Kvantitativni pristop podatkovnega rudarjenja za odkrivanje znanja</vt:lpstr>
      <vt:lpstr>Kvantitativni pristop podatkovnega rudarjenja za odkrivanje znanja</vt:lpstr>
      <vt:lpstr>Kvantitativni pristop podatkovnega rudarjenja za odkrivanje znanja</vt:lpstr>
      <vt:lpstr>Kvantitativni pristop podatkovnega rudarjenja za odkrivanje znanja</vt:lpstr>
      <vt:lpstr>Avtorji:  Dario Šebalj Dejan Mirčetić Michał Adamczak   Končna verzija: Junij 2025</vt:lpstr>
      <vt:lpstr>Hvala za vašo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keywords>, docId:F2A99F8EF04D0C3272D2238BAD644D0C</cp:keywords>
  <cp:lastModifiedBy>KRS</cp:lastModifiedBy>
  <cp:revision>82</cp:revision>
  <dcterms:created xsi:type="dcterms:W3CDTF">2023-07-06T12:09:08Z</dcterms:created>
  <dcterms:modified xsi:type="dcterms:W3CDTF">2025-10-28T11:06:08Z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