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95" r:id="rId7"/>
    <p:sldId id="305" r:id="rId8"/>
    <p:sldId id="296" r:id="rId9"/>
    <p:sldId id="307" r:id="rId10"/>
    <p:sldId id="308" r:id="rId11"/>
    <p:sldId id="309" r:id="rId12"/>
    <p:sldId id="281" r:id="rId13"/>
    <p:sldId id="311" r:id="rId14"/>
    <p:sldId id="310" r:id="rId15"/>
    <p:sldId id="312" r:id="rId16"/>
    <p:sldId id="284" r:id="rId17"/>
    <p:sldId id="313" r:id="rId18"/>
    <p:sldId id="297" r:id="rId19"/>
    <p:sldId id="299"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AB234-64BE-4DE7-976E-398884DCFC69}"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Kliknite za urejanje slogov glavnega besedila</a:t>
            </a:r>
          </a:p>
          <a:p>
            <a:pPr lvl="1"/>
            <a:r>
              <a:rPr lang="en-US"/>
              <a:t>Druga raven</a:t>
            </a:r>
          </a:p>
          <a:p>
            <a:pPr lvl="2"/>
            <a:r>
              <a:rPr lang="en-US"/>
              <a:t>Tretja raven</a:t>
            </a:r>
          </a:p>
          <a:p>
            <a:pPr lvl="3"/>
            <a:r>
              <a:rPr lang="en-US"/>
              <a:t>Četrta raven</a:t>
            </a:r>
          </a:p>
          <a:p>
            <a:pPr lvl="4"/>
            <a:r>
              <a:rPr lang="en-US"/>
              <a:t>Peta raven</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E68D2-E4AF-4E82-8DBB-389B49001B97}" type="slidenum">
              <a:rPr lang="en-GB" smtClean="0"/>
              <a:t>‹#›</a:t>
            </a:fld>
            <a:endParaRPr lang="en-GB"/>
          </a:p>
        </p:txBody>
      </p:sp>
    </p:spTree>
    <p:extLst>
      <p:ext uri="{BB962C8B-B14F-4D97-AF65-F5344CB8AC3E}">
        <p14:creationId xmlns:p14="http://schemas.microsoft.com/office/powerpoint/2010/main" val="399078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Slika 1">
            <a:extLst>
              <a:ext uri="{FF2B5EF4-FFF2-40B4-BE49-F238E27FC236}">
                <a16:creationId xmlns:a16="http://schemas.microsoft.com/office/drawing/2014/main" id="{F5845A22-7D8F-0550-A59D-65A215DFDF37}"/>
              </a:ext>
            </a:extLst>
          </p:cNvPr>
          <p:cNvPicPr>
            <a:picLocks noChangeAspect="1"/>
          </p:cNvPicPr>
          <p:nvPr userDrawn="1"/>
        </p:nvPicPr>
        <p:blipFill>
          <a:blip r:embed="rId8"/>
          <a:stretch>
            <a:fillRect/>
          </a:stretch>
        </p:blipFill>
        <p:spPr>
          <a:xfrm>
            <a:off x="11063365" y="5719748"/>
            <a:ext cx="1063931" cy="1079889"/>
          </a:xfrm>
          <a:prstGeom prst="rect">
            <a:avLst/>
          </a:prstGeom>
          <a:solidFill>
            <a:schemeClr val="bg1"/>
          </a:solidFill>
        </p:spPr>
      </p:pic>
      <p:sp>
        <p:nvSpPr>
          <p:cNvPr id="5" name="pole tekstowe 5">
            <a:extLst>
              <a:ext uri="{FF2B5EF4-FFF2-40B4-BE49-F238E27FC236}">
                <a16:creationId xmlns:a16="http://schemas.microsoft.com/office/drawing/2014/main" id="{166B2401-381D-9435-DF86-DB357C7BF639}"/>
              </a:ext>
            </a:extLst>
          </p:cNvPr>
          <p:cNvSpPr txBox="1"/>
          <p:nvPr userDrawn="1"/>
        </p:nvSpPr>
        <p:spPr>
          <a:xfrm>
            <a:off x="6096000" y="6060973"/>
            <a:ext cx="4967365" cy="738664"/>
          </a:xfrm>
          <a:prstGeom prst="rect">
            <a:avLst/>
          </a:prstGeom>
          <a:solidFill>
            <a:srgbClr val="FFFFFF"/>
          </a:solidFill>
          <a:ln>
            <a:solidFill>
              <a:schemeClr val="bg1"/>
            </a:solidFill>
          </a:ln>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err="1">
                <a:latin typeface="Tahoma" panose="020B0604030504040204" pitchFamily="34" charset="0"/>
                <a:ea typeface="Tahoma" panose="020B0604030504040204" pitchFamily="34" charset="0"/>
                <a:cs typeface="Tahoma" panose="020B0604030504040204" pitchFamily="34" charset="0"/>
              </a:rPr>
              <a:t>Sofinancirano</a:t>
            </a:r>
            <a:r>
              <a:rPr lang="en-US" sz="1050" dirty="0">
                <a:latin typeface="Tahoma" panose="020B0604030504040204" pitchFamily="34" charset="0"/>
                <a:ea typeface="Tahoma" panose="020B0604030504040204" pitchFamily="34" charset="0"/>
                <a:cs typeface="Tahoma" panose="020B0604030504040204" pitchFamily="34" charset="0"/>
              </a:rPr>
              <a:t> s </a:t>
            </a:r>
            <a:r>
              <a:rPr lang="en-US" sz="1050" dirty="0" err="1">
                <a:latin typeface="Tahoma" panose="020B0604030504040204" pitchFamily="34" charset="0"/>
                <a:ea typeface="Tahoma" panose="020B0604030504040204" pitchFamily="34" charset="0"/>
                <a:cs typeface="Tahoma" panose="020B0604030504040204" pitchFamily="34" charset="0"/>
              </a:rPr>
              <a:t>strani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err="1">
                <a:latin typeface="Tahoma" panose="020B0604030504040204" pitchFamily="34" charset="0"/>
                <a:ea typeface="Tahoma" panose="020B0604030504040204" pitchFamily="34" charset="0"/>
                <a:cs typeface="Tahoma" panose="020B0604030504040204" pitchFamily="34" charset="0"/>
              </a:rPr>
              <a:t>Izražena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so </a:t>
            </a:r>
            <a:r>
              <a:rPr lang="en-US" sz="1050" dirty="0" err="1">
                <a:latin typeface="Tahoma" panose="020B0604030504040204" pitchFamily="34" charset="0"/>
                <a:ea typeface="Tahoma" panose="020B0604030504040204" pitchFamily="34" charset="0"/>
                <a:cs typeface="Tahoma" panose="020B0604030504040204" pitchFamily="34" charset="0"/>
              </a:rPr>
              <a:t>izključno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avtorja</a:t>
            </a:r>
            <a:r>
              <a:rPr lang="en-US" sz="1050" dirty="0">
                <a:latin typeface="Tahoma" panose="020B0604030504040204" pitchFamily="34" charset="0"/>
                <a:ea typeface="Tahoma" panose="020B0604030504040204" pitchFamily="34" charset="0"/>
                <a:cs typeface="Tahoma" panose="020B0604030504040204" pitchFamily="34" charset="0"/>
              </a:rPr>
              <a:t>(-</a:t>
            </a:r>
            <a:r>
              <a:rPr lang="en-US" sz="1050" dirty="0" err="1">
                <a:latin typeface="Tahoma" panose="020B0604030504040204" pitchFamily="34" charset="0"/>
                <a:ea typeface="Tahoma" panose="020B0604030504040204" pitchFamily="34" charset="0"/>
                <a:cs typeface="Tahoma" panose="020B0604030504040204" pitchFamily="34" charset="0"/>
              </a:rPr>
              <a:t>jev</a:t>
            </a:r>
            <a:r>
              <a:rPr lang="en-US" sz="1050" dirty="0">
                <a:latin typeface="Tahoma" panose="020B0604030504040204" pitchFamily="34" charset="0"/>
                <a:ea typeface="Tahoma" panose="020B0604030504040204" pitchFamily="34" charset="0"/>
                <a:cs typeface="Tahoma" panose="020B0604030504040204" pitchFamily="34" charset="0"/>
              </a:rPr>
              <a:t>) in ne </a:t>
            </a:r>
            <a:r>
              <a:rPr lang="en-US" sz="1050" dirty="0" err="1">
                <a:latin typeface="Tahoma" panose="020B0604030504040204" pitchFamily="34" charset="0"/>
                <a:ea typeface="Tahoma" panose="020B0604030504040204" pitchFamily="34" charset="0"/>
                <a:cs typeface="Tahoma" panose="020B0604030504040204" pitchFamily="34" charset="0"/>
              </a:rPr>
              <a:t>odražajo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nujno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a:t>
            </a:r>
            <a:r>
              <a:rPr lang="en-US" sz="1050" dirty="0" err="1">
                <a:latin typeface="Tahoma" panose="020B0604030504040204" pitchFamily="34" charset="0"/>
                <a:ea typeface="Tahoma" panose="020B0604030504040204" pitchFamily="34" charset="0"/>
                <a:cs typeface="Tahoma" panose="020B0604030504040204" pitchFamily="34" charset="0"/>
              </a:rPr>
              <a:t>Evropska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Nacionalna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zanje</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prevzemata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odgovornosti</a:t>
            </a:r>
            <a:r>
              <a:rPr lang="en-US" sz="105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normAutofit fontScale="90000"/>
          </a:bodyPr>
          <a:lstStyle/>
          <a:p>
            <a:r>
              <a:rPr lang="en-GB" b="1" dirty="0"/>
              <a:t>Demonstracija umetne inteligence</a:t>
            </a:r>
            <a:endParaRPr lang="pl-PL"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latin typeface="Tahoma" panose="020B0604030504040204" pitchFamily="34" charset="0"/>
                <a:ea typeface="Tahoma" panose="020B0604030504040204" pitchFamily="34" charset="0"/>
                <a:cs typeface="Tahoma" panose="020B0604030504040204" pitchFamily="34" charset="0"/>
              </a:rPr>
              <a:t>UPORABA </a:t>
            </a:r>
            <a:r>
              <a:rPr lang="sl-SI" sz="4400" dirty="0">
                <a:latin typeface="Tahoma" panose="020B0604030504040204" pitchFamily="34" charset="0"/>
                <a:ea typeface="Tahoma" panose="020B0604030504040204" pitchFamily="34" charset="0"/>
                <a:cs typeface="Tahoma" panose="020B0604030504040204" pitchFamily="34" charset="0"/>
              </a:rPr>
              <a:t>U</a:t>
            </a:r>
            <a:r>
              <a:rPr lang="en-GB" sz="4400" dirty="0">
                <a:latin typeface="Tahoma" panose="020B0604030504040204" pitchFamily="34" charset="0"/>
                <a:ea typeface="Tahoma" panose="020B0604030504040204" pitchFamily="34" charset="0"/>
                <a:cs typeface="Tahoma" panose="020B0604030504040204" pitchFamily="34" charset="0"/>
              </a:rPr>
              <a:t>I V </a:t>
            </a:r>
            <a:r>
              <a:rPr lang="sl-SI" sz="4400" dirty="0">
                <a:latin typeface="Tahoma" panose="020B0604030504040204" pitchFamily="34" charset="0"/>
                <a:ea typeface="Tahoma" panose="020B0604030504040204" pitchFamily="34" charset="0"/>
                <a:cs typeface="Tahoma" panose="020B0604030504040204" pitchFamily="34" charset="0"/>
              </a:rPr>
              <a:t>PREHRAMBENI OSKRBOVALNI VERIGI</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ŠTUDIJA PRIMERA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Google Shape;336;p6"/>
          <p:cNvSpPr txBox="1">
            <a:spLocks/>
          </p:cNvSpPr>
          <p:nvPr/>
        </p:nvSpPr>
        <p:spPr>
          <a:xfrm>
            <a:off x="618140" y="822326"/>
            <a:ext cx="9610855" cy="615231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lgn="just">
              <a:spcBef>
                <a:spcPts val="0"/>
              </a:spcBef>
              <a:buClr>
                <a:schemeClr val="dk1"/>
              </a:buClr>
              <a:buSzPts val="1400"/>
              <a:buFont typeface="Arial" panose="020B0604020202020204" pitchFamily="34" charset="0"/>
              <a:buNone/>
            </a:pPr>
            <a:endParaRPr lang="en-GB" sz="1400" dirty="0">
              <a:latin typeface="Arial"/>
              <a:ea typeface="Arial"/>
              <a:cs typeface="Arial"/>
              <a:sym typeface="Arial"/>
            </a:endParaRPr>
          </a:p>
          <a:p>
            <a:pPr marL="0" indent="0" algn="just">
              <a:buClr>
                <a:srgbClr val="8AD0D6"/>
              </a:buClr>
              <a:buSzPts val="2400"/>
              <a:buFont typeface="Arial" panose="020B0604020202020204" pitchFamily="34" charset="0"/>
              <a:buNone/>
            </a:pPr>
            <a:r>
              <a:rPr lang="en-GB" sz="2400" dirty="0">
                <a:latin typeface="Arial"/>
                <a:ea typeface="Arial"/>
                <a:cs typeface="Arial"/>
                <a:sym typeface="Arial"/>
              </a:rPr>
              <a:t>                 Dnevno povpraševanje po </a:t>
            </a:r>
            <a:r>
              <a:rPr lang="en-GB" sz="2400" dirty="0" err="1">
                <a:latin typeface="Arial"/>
                <a:ea typeface="Arial"/>
                <a:cs typeface="Arial"/>
                <a:sym typeface="Arial"/>
              </a:rPr>
              <a:t>vnaprej</a:t>
            </a:r>
            <a:r>
              <a:rPr lang="en-GB" sz="2400" dirty="0">
                <a:latin typeface="Arial"/>
                <a:ea typeface="Arial"/>
                <a:cs typeface="Arial"/>
                <a:sym typeface="Arial"/>
              </a:rPr>
              <a:t> </a:t>
            </a:r>
            <a:r>
              <a:rPr lang="en-GB" sz="2400" dirty="0" err="1">
                <a:latin typeface="Arial"/>
                <a:ea typeface="Arial"/>
                <a:cs typeface="Arial"/>
                <a:sym typeface="Arial"/>
              </a:rPr>
              <a:t>narezanih</a:t>
            </a:r>
            <a:r>
              <a:rPr lang="sl-SI" sz="2400" dirty="0">
                <a:latin typeface="Arial"/>
                <a:ea typeface="Arial"/>
                <a:cs typeface="Arial"/>
                <a:sym typeface="Arial"/>
              </a:rPr>
              <a:t> </a:t>
            </a:r>
            <a:r>
              <a:rPr lang="en-GB" sz="2400" dirty="0" err="1">
                <a:latin typeface="Arial"/>
                <a:ea typeface="Arial"/>
                <a:cs typeface="Arial"/>
                <a:sym typeface="Arial"/>
              </a:rPr>
              <a:t>šunkah</a:t>
            </a:r>
            <a:r>
              <a:rPr lang="en-GB" sz="2400" dirty="0">
                <a:latin typeface="Arial"/>
                <a:ea typeface="Arial"/>
                <a:cs typeface="Arial"/>
                <a:sym typeface="Arial"/>
              </a:rPr>
              <a:t> (2015-2022)</a:t>
            </a: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marL="0" indent="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algn="just">
              <a:buClr>
                <a:srgbClr val="8AD0D6"/>
              </a:buClr>
              <a:buSzPts val="1400"/>
            </a:pPr>
            <a:r>
              <a:rPr lang="en-GB" sz="1400" dirty="0">
                <a:latin typeface="Arial"/>
                <a:ea typeface="Arial"/>
                <a:cs typeface="Arial"/>
                <a:sym typeface="Arial"/>
              </a:rPr>
              <a:t>Od začetka pandemije Corona se je povpraševanje po šunkah opazno spremenilo. Prva zapora v Italiji je bila 21. 2. 2020, nato pa je povpraševanje po </a:t>
            </a:r>
            <a:r>
              <a:rPr lang="en-GB" sz="1400" dirty="0" err="1">
                <a:latin typeface="Arial"/>
                <a:ea typeface="Arial"/>
                <a:cs typeface="Arial"/>
                <a:sym typeface="Arial"/>
              </a:rPr>
              <a:t>predhodno narezanih </a:t>
            </a:r>
            <a:r>
              <a:rPr lang="en-GB" sz="1400" dirty="0">
                <a:latin typeface="Arial"/>
                <a:ea typeface="Arial"/>
                <a:cs typeface="Arial"/>
                <a:sym typeface="Arial"/>
              </a:rPr>
              <a:t>šunkah izbruhnilo in doseglo zgodovinski maksimum. Povpraševanje se je nenehno gibalo in doseglo največji vrh 2021-12-20, ko je bilo prodanih </a:t>
            </a:r>
            <a:r>
              <a:rPr lang="en-GB" sz="1400" b="1" dirty="0">
                <a:solidFill>
                  <a:srgbClr val="FF0000"/>
                </a:solidFill>
                <a:latin typeface="Arial"/>
                <a:ea typeface="Arial"/>
                <a:cs typeface="Arial"/>
                <a:sym typeface="Arial"/>
              </a:rPr>
              <a:t>21280 </a:t>
            </a:r>
            <a:r>
              <a:rPr lang="en-GB" sz="1400" dirty="0">
                <a:latin typeface="Arial"/>
                <a:ea typeface="Arial"/>
                <a:cs typeface="Arial"/>
                <a:sym typeface="Arial"/>
              </a:rPr>
              <a:t>narezanih kosov.</a:t>
            </a:r>
          </a:p>
          <a:p>
            <a:pPr algn="just">
              <a:buClr>
                <a:srgbClr val="8AD0D6"/>
              </a:buClr>
              <a:buSzPts val="1400"/>
            </a:pPr>
            <a:r>
              <a:rPr lang="en-GB" sz="1400" dirty="0">
                <a:latin typeface="Arial"/>
                <a:ea typeface="Arial"/>
                <a:cs typeface="Arial"/>
                <a:sym typeface="Arial"/>
              </a:rPr>
              <a:t>Dnevno povpraševanje je zelo </a:t>
            </a:r>
            <a:r>
              <a:rPr lang="en-GB" sz="1400" b="1" dirty="0">
                <a:solidFill>
                  <a:srgbClr val="FF0000"/>
                </a:solidFill>
                <a:latin typeface="Arial"/>
                <a:ea typeface="Arial"/>
                <a:cs typeface="Arial"/>
                <a:sym typeface="Arial"/>
              </a:rPr>
              <a:t>nestanovitno</a:t>
            </a:r>
            <a:r>
              <a:rPr lang="en-GB" sz="1400" dirty="0">
                <a:latin typeface="Arial"/>
                <a:ea typeface="Arial"/>
                <a:cs typeface="Arial"/>
                <a:sym typeface="Arial"/>
              </a:rPr>
              <a:t>, zato se pri zbiranju povpraševanja v različnih časovnih obdobjih (tedensko, mesečno </a:t>
            </a:r>
            <a:r>
              <a:rPr lang="en-GB" sz="1400" dirty="0" err="1">
                <a:latin typeface="Arial"/>
                <a:ea typeface="Arial"/>
                <a:cs typeface="Arial"/>
                <a:sym typeface="Arial"/>
              </a:rPr>
              <a:t>itd.</a:t>
            </a:r>
            <a:r>
              <a:rPr lang="en-GB" sz="1400" dirty="0">
                <a:latin typeface="Arial"/>
                <a:ea typeface="Arial"/>
                <a:cs typeface="Arial"/>
                <a:sym typeface="Arial"/>
              </a:rPr>
              <a:t>) pokaže jasen </a:t>
            </a:r>
            <a:r>
              <a:rPr lang="en-GB" sz="1400" b="1" dirty="0">
                <a:solidFill>
                  <a:srgbClr val="FF0000"/>
                </a:solidFill>
                <a:latin typeface="Arial"/>
                <a:ea typeface="Arial"/>
                <a:cs typeface="Arial"/>
                <a:sym typeface="Arial"/>
              </a:rPr>
              <a:t>trend naraščajočega povpraševanja</a:t>
            </a:r>
            <a:r>
              <a:rPr lang="en-GB" sz="1400" dirty="0">
                <a:latin typeface="Arial"/>
                <a:ea typeface="Arial"/>
                <a:cs typeface="Arial"/>
                <a:sym typeface="Arial"/>
              </a:rPr>
              <a:t>.</a:t>
            </a:r>
            <a:endParaRPr lang="en-GB" sz="2000" dirty="0">
              <a:latin typeface="Arial"/>
              <a:ea typeface="Arial"/>
              <a:cs typeface="Arial"/>
              <a:sym typeface="Arial"/>
            </a:endParaRPr>
          </a:p>
        </p:txBody>
      </p:sp>
      <p:pic>
        <p:nvPicPr>
          <p:cNvPr id="6" name="Google Shape;340;p6"/>
          <p:cNvPicPr preferRelativeResize="0"/>
          <p:nvPr/>
        </p:nvPicPr>
        <p:blipFill rotWithShape="1">
          <a:blip r:embed="rId2">
            <a:alphaModFix/>
          </a:blip>
          <a:srcRect/>
          <a:stretch/>
        </p:blipFill>
        <p:spPr>
          <a:xfrm>
            <a:off x="3228391" y="1614197"/>
            <a:ext cx="7361854" cy="3427586"/>
          </a:xfrm>
          <a:prstGeom prst="rect">
            <a:avLst/>
          </a:prstGeom>
          <a:noFill/>
          <a:ln>
            <a:noFill/>
          </a:ln>
        </p:spPr>
      </p:pic>
    </p:spTree>
    <p:extLst>
      <p:ext uri="{BB962C8B-B14F-4D97-AF65-F5344CB8AC3E}">
        <p14:creationId xmlns:p14="http://schemas.microsoft.com/office/powerpoint/2010/main" val="13371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77108"/>
          </a:xfrm>
          <a:prstGeom prst="rect">
            <a:avLst/>
          </a:prstGeom>
        </p:spPr>
        <p:txBody>
          <a:bodyPr wrap="square">
            <a:spAutoFit/>
          </a:bodyPr>
          <a:lstStyle/>
          <a:p>
            <a:r>
              <a:rPr lang="en-US" b="1" i="1" dirty="0">
                <a:latin typeface="Arial"/>
                <a:ea typeface="Arial"/>
                <a:cs typeface="Arial"/>
                <a:sym typeface="Arial"/>
              </a:rPr>
              <a:t>Slika 3 </a:t>
            </a:r>
            <a:r>
              <a:rPr lang="en-US" i="1" dirty="0">
                <a:latin typeface="Arial"/>
                <a:ea typeface="Arial"/>
                <a:cs typeface="Arial"/>
                <a:sym typeface="Arial"/>
              </a:rPr>
              <a:t>Primerjalni pogled na različne časovne agregacije podatkov (prva plošča - tedenska, druga - mesečna, tretja - povpraševanje in zgodovinska povprečja za vsak mesec)</a:t>
            </a:r>
            <a:endParaRPr lang="en-GB" dirty="0"/>
          </a:p>
        </p:txBody>
      </p:sp>
      <p:pic>
        <p:nvPicPr>
          <p:cNvPr id="20" name="Picture 19">
            <a:extLst>
              <a:ext uri="{FF2B5EF4-FFF2-40B4-BE49-F238E27FC236}">
                <a16:creationId xmlns:a16="http://schemas.microsoft.com/office/drawing/2014/main" id="{C8BA2DE5-D5FD-5071-B96A-6BC1EC9018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912" y="1423555"/>
            <a:ext cx="8867071" cy="4728757"/>
          </a:xfrm>
          <a:prstGeom prst="rect">
            <a:avLst/>
          </a:prstGeom>
          <a:noFill/>
          <a:ln>
            <a:noFill/>
          </a:ln>
        </p:spPr>
      </p:pic>
    </p:spTree>
    <p:extLst>
      <p:ext uri="{BB962C8B-B14F-4D97-AF65-F5344CB8AC3E}">
        <p14:creationId xmlns:p14="http://schemas.microsoft.com/office/powerpoint/2010/main" val="343362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A44FF7B1-9496-337B-C64F-58DDE763F4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49" y="457200"/>
            <a:ext cx="7453203" cy="5589628"/>
          </a:xfrm>
          <a:prstGeom prst="rect">
            <a:avLst/>
          </a:prstGeom>
          <a:noFill/>
          <a:ln>
            <a:noFill/>
          </a:ln>
        </p:spPr>
      </p:pic>
    </p:spTree>
    <p:extLst>
      <p:ext uri="{BB962C8B-B14F-4D97-AF65-F5344CB8AC3E}">
        <p14:creationId xmlns:p14="http://schemas.microsoft.com/office/powerpoint/2010/main" val="17887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45;p7"/>
          <p:cNvSpPr txBox="1">
            <a:spLocks/>
          </p:cNvSpPr>
          <p:nvPr/>
        </p:nvSpPr>
        <p:spPr>
          <a:xfrm>
            <a:off x="1229791" y="1548649"/>
            <a:ext cx="9402274" cy="740889"/>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spcBef>
                <a:spcPts val="0"/>
              </a:spcBef>
              <a:buClr>
                <a:schemeClr val="dk1"/>
              </a:buClr>
              <a:buSzPts val="2800"/>
              <a:buFont typeface="Arial"/>
              <a:buNone/>
            </a:pPr>
            <a:endParaRPr lang="en-GB" sz="2200" i="1" dirty="0">
              <a:latin typeface="Arial"/>
              <a:ea typeface="Arial"/>
              <a:cs typeface="Arial"/>
              <a:sym typeface="Arial"/>
            </a:endParaRPr>
          </a:p>
        </p:txBody>
      </p:sp>
      <mc:AlternateContent xmlns:mc="http://schemas.openxmlformats.org/markup-compatibility/2006" xmlns:a14="http://schemas.microsoft.com/office/drawing/2010/main">
        <mc:Choice Requires="a14">
          <p:sp>
            <p:nvSpPr>
              <p:cNvPr id="12" name="Google Shape;346;p7"/>
              <p:cNvSpPr txBox="1">
                <a:spLocks/>
              </p:cNvSpPr>
              <p:nvPr/>
            </p:nvSpPr>
            <p:spPr>
              <a:xfrm>
                <a:off x="1457202" y="614648"/>
                <a:ext cx="9610855" cy="6288878"/>
              </a:xfrm>
              <a:prstGeom prst="rect">
                <a:avLst/>
              </a:prstGeom>
              <a:noFill/>
              <a:ln>
                <a:noFill/>
              </a:ln>
            </p:spPr>
            <p:txBody>
              <a:bodyPr spcFirstLastPara="1" vert="horz" wrap="square" lIns="91425" tIns="45700" rIns="91425" bIns="45700" rtlCol="0" anchor="t" anchorCtr="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Vadbeni niz 1: januar 2015 - december 2017; testni niz 1: januar 2018 - december 2018</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Vadbeni niz 2: januar 2015 - december 2018; testni niz 2: januar 2019 - december 2019</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Vadbeni niz 3: januar 2015 - december 2019; testni niz 3: januar 2020 - december 2020</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Vadbeni niz 4: januar 2015 - december 2020; testni niz 4: januar 2021 - december 2021</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Nabor za usposabljanje 5: januar 2015 - december 2021; testni nabor 5: januar 2022 - december 2022</a:t>
                </a:r>
              </a:p>
              <a:p>
                <a:pPr marL="0" indent="0" algn="just">
                  <a:buFont typeface="Arial" panose="020B0604020202020204" pitchFamily="34" charset="0"/>
                  <a:buNone/>
                </a:pPr>
                <a:endParaRPr lang="en-US" sz="1800" dirty="0">
                  <a:solidFill>
                    <a:schemeClr val="tx1"/>
                  </a:solidFill>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US" sz="1800" dirty="0">
                    <a:solidFill>
                      <a:schemeClr val="tx1"/>
                    </a:solidFill>
                    <a:latin typeface="+mj-lt"/>
                    <a:ea typeface="Times New Roman" panose="02020603050405020304" pitchFamily="18" charset="0"/>
                  </a:rPr>
                  <a:t>Za primerjavo danih modelov smo uporabili naslednje metrike napovedovanja:</a:t>
                </a:r>
              </a:p>
              <a:p>
                <a:pPr marL="0" indent="0" algn="just">
                  <a:buFont typeface="Arial" panose="020B0604020202020204" pitchFamily="34" charset="0"/>
                  <a:buNone/>
                </a:pPr>
                <a:endParaRPr lang="en-US" sz="1800" dirty="0">
                  <a:solidFill>
                    <a:schemeClr val="tx1"/>
                  </a:solidFill>
                  <a:latin typeface="+mj-lt"/>
                  <a:ea typeface="Times New Roman" panose="02020603050405020304" pitchFamily="18" charset="0"/>
                </a:endParaRPr>
              </a:p>
              <a:p>
                <a:pPr marL="285750" indent="-285750" algn="just"/>
                <a:r>
                  <a:rPr lang="en-US" sz="1800" dirty="0">
                    <a:solidFill>
                      <a:schemeClr val="tx1"/>
                    </a:solidFill>
                    <a:latin typeface="+mj-lt"/>
                    <a:ea typeface="Times New Roman" panose="02020603050405020304" pitchFamily="18" charset="0"/>
                  </a:rPr>
                  <a:t>korenska srednja kvadratna napaka (RMSSE)</a:t>
                </a:r>
              </a:p>
              <a:p>
                <a:pPr marL="285750" indent="-285750" algn="just"/>
                <a:r>
                  <a:rPr lang="en-US" sz="1800" dirty="0">
                    <a:solidFill>
                      <a:schemeClr val="tx1"/>
                    </a:solidFill>
                    <a:latin typeface="+mj-lt"/>
                    <a:ea typeface="Times New Roman" panose="02020603050405020304" pitchFamily="18" charset="0"/>
                  </a:rPr>
                  <a:t>povprečno absolutno odstotno napako (MAPE) in </a:t>
                </a:r>
              </a:p>
              <a:p>
                <a:pPr marL="285750" indent="-285750" algn="just"/>
                <a:r>
                  <a:rPr lang="en-US" sz="1800" dirty="0">
                    <a:solidFill>
                      <a:schemeClr val="tx1"/>
                    </a:solidFill>
                    <a:latin typeface="+mj-lt"/>
                    <a:ea typeface="Times New Roman" panose="02020603050405020304" pitchFamily="18" charset="0"/>
                  </a:rPr>
                  <a:t>napake pri napovedovanju povprečne absolutne skalirane napake (MASE)</a:t>
                </a:r>
                <a:r>
                  <a:rPr lang="sl-SI" sz="1800" dirty="0">
                    <a:solidFill>
                      <a:schemeClr val="tx1"/>
                    </a:solidFill>
                    <a:latin typeface="+mj-lt"/>
                    <a:ea typeface="Times New Roman" panose="02020603050405020304" pitchFamily="18" charset="0"/>
                  </a:rPr>
                  <a:t>.</a:t>
                </a:r>
                <a:endParaRPr lang="en-US" sz="1800" dirty="0">
                  <a:solidFill>
                    <a:schemeClr val="tx1"/>
                  </a:solidFill>
                  <a:latin typeface="+mj-lt"/>
                  <a:ea typeface="Times New Roman" panose="02020603050405020304" pitchFamily="18" charset="0"/>
                </a:endParaRPr>
              </a:p>
              <a:p>
                <a:pPr marL="0" indent="0" algn="just" fontAlgn="base">
                  <a:buSzPts val="1000"/>
                  <a:buFont typeface="Arial" panose="020B0604020202020204" pitchFamily="34" charset="0"/>
                  <a:buNone/>
                  <a:tabLst>
                    <a:tab pos="457200" algn="l"/>
                  </a:tabLst>
                </a:pPr>
                <a:r>
                  <a:rPr lang="en-US" sz="1800" dirty="0">
                    <a:solidFill>
                      <a:schemeClr val="tx1"/>
                    </a:solidFill>
                    <a:latin typeface="+mj-lt"/>
                    <a:ea typeface="Times New Roman" panose="02020603050405020304" pitchFamily="18" charset="0"/>
                  </a:rPr>
                  <a:t>Metrike so predstavljene v enačbi 5.</a:t>
                </a:r>
              </a:p>
              <a:p>
                <a:pPr indent="0" algn="ctr" fontAlgn="base">
                  <a:buFont typeface="Arial" panose="020B0604020202020204" pitchFamily="34" charset="0"/>
                  <a:buNone/>
                </a:pPr>
                <a:r>
                  <a:rPr lang="ar-AE" sz="1800" i="1" dirty="0">
                    <a:solidFill>
                      <a:schemeClr val="tx1"/>
                    </a:solidFill>
                    <a:latin typeface="Times New Roman" panose="02020603050405020304" pitchFamily="18" charset="0"/>
                    <a:ea typeface="Times New Roman" panose="02020603050405020304" pitchFamily="18" charset="0"/>
                  </a:rPr>
                  <a:t>; ;</a:t>
                </a:r>
                <a:r>
                  <a:rPr lang="ar-AE" sz="1800" dirty="0">
                    <a:solidFill>
                      <a:schemeClr val="tx1"/>
                    </a:solidFill>
                    <a:latin typeface="Times New Roman" panose="02020603050405020304" pitchFamily="18" charset="0"/>
                    <a:ea typeface="Times New Roman" panose="02020603050405020304" pitchFamily="18" charset="0"/>
                  </a:rPr>
                  <a:t> ; (5)</a:t>
                </a:r>
              </a:p>
              <a:p>
                <a:pPr indent="0" algn="ctr" fontAlgn="base">
                  <a:buFont typeface="Arial" panose="020B0604020202020204" pitchFamily="34" charset="0"/>
                  <a:buNone/>
                </a:pPr>
                <a14:m>
                  <m:oMath xmlns:m="http://schemas.openxmlformats.org/officeDocument/2006/math">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acc>
                          <m:accPr>
                            <m:chr m:val="̂"/>
                            <m:ctrlPr>
                              <a:rPr lang="ar-AE" sz="1800" i="1">
                                <a:solidFill>
                                  <a:schemeClr val="tx1"/>
                                </a:solidFill>
                                <a:latin typeface="Cambria Math" panose="02040503050406030204" pitchFamily="18" charset="0"/>
                                <a:ea typeface="Times New Roman" panose="02020603050405020304" pitchFamily="18" charset="0"/>
                              </a:rPr>
                            </m:ctrlPr>
                          </m:accPr>
                          <m:e>
                            <m:r>
                              <a:rPr lang="ar-AE" sz="1800" i="1">
                                <a:solidFill>
                                  <a:schemeClr val="tx1"/>
                                </a:solidFill>
                                <a:latin typeface="Cambria Math" panose="02040503050406030204" pitchFamily="18" charset="0"/>
                                <a:ea typeface="Times New Roman" panose="02020603050405020304" pitchFamily="18" charset="0"/>
                              </a:rPr>
                              <m:t>𝑦</m:t>
                            </m:r>
                          </m:e>
                        </m:acc>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oMath>
                </a14:m>
                <a:r>
                  <a:rPr lang="ar-AE" sz="1800" i="1" dirty="0">
                    <a:solidFill>
                      <a:schemeClr val="tx1"/>
                    </a:solidFill>
                    <a:latin typeface="Times New Roman" panose="02020603050405020304" pitchFamily="18" charset="0"/>
                    <a:ea typeface="Times New Roman" panose="02020603050405020304" pitchFamily="18" charset="0"/>
                  </a:rPr>
                  <a:t>       </a:t>
                </a:r>
                <a:endParaRPr lang="ar-AE" sz="1800" dirty="0">
                  <a:solidFill>
                    <a:schemeClr val="tx1"/>
                  </a:solidFill>
                  <a:latin typeface="Times New Roman" panose="02020603050405020304" pitchFamily="18" charset="0"/>
                  <a:ea typeface="Times New Roman" panose="02020603050405020304" pitchFamily="18" charset="0"/>
                </a:endParaRPr>
              </a:p>
              <a:p>
                <a:pPr marL="114300" indent="0" algn="just">
                  <a:spcAft>
                    <a:spcPts val="600"/>
                  </a:spcAft>
                  <a:buFont typeface="Arial" panose="020B0604020202020204" pitchFamily="34" charset="0"/>
                  <a:buNone/>
                </a:pPr>
                <a:endParaRPr lang="ar-AE" sz="1800" i="1" dirty="0">
                  <a:solidFill>
                    <a:schemeClr val="tx1"/>
                  </a:solidFill>
                  <a:latin typeface="Cambria Math" panose="02040503050406030204" pitchFamily="18" charset="0"/>
                  <a:ea typeface="Times New Roman" panose="02020603050405020304" pitchFamily="18" charset="0"/>
                </a:endParaRPr>
              </a:p>
              <a:p>
                <a:pPr marL="114300" indent="0" algn="just">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𝑇</m:t>
                              </m:r>
                            </m:sup>
                            <m:e>
                              <m:sSup>
                                <m:sSupPr>
                                  <m:ctrlPr>
                                    <a:rPr lang="ar-AE" sz="1800" i="1">
                                      <a:solidFill>
                                        <a:schemeClr val="tx1"/>
                                      </a:solidFill>
                                      <a:latin typeface="Cambria Math" panose="02040503050406030204" pitchFamily="18" charset="0"/>
                                      <a:ea typeface="Times New Roman" panose="02020603050405020304" pitchFamily="18" charset="0"/>
                                    </a:rPr>
                                  </m:ctrlPr>
                                </m:sSupPr>
                                <m:e>
                                  <m:d>
                                    <m:dPr>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sub>
                                      </m:sSub>
                                    </m:e>
                                  </m:d>
                                </m:e>
                                <m:sup>
                                  <m:r>
                                    <a:rPr lang="ar-AE" sz="1800" i="1">
                                      <a:solidFill>
                                        <a:schemeClr val="tx1"/>
                                      </a:solidFill>
                                      <a:latin typeface="Cambria Math" panose="02040503050406030204" pitchFamily="18" charset="0"/>
                                      <a:ea typeface="Times New Roman" panose="02020603050405020304" pitchFamily="18" charset="0"/>
                                    </a:rPr>
                                    <m:t>2</m:t>
                                  </m:r>
                                </m:sup>
                              </m:sSup>
                            </m:e>
                          </m:nary>
                        </m:den>
                      </m:f>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Sub>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Sub>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2</m:t>
                              </m:r>
                            </m:sub>
                            <m:sup>
                              <m:r>
                                <a:rPr lang="ar-AE" sz="1800" i="1">
                                  <a:solidFill>
                                    <a:schemeClr val="tx1"/>
                                  </a:solidFill>
                                  <a:latin typeface="Cambria Math" panose="02040503050406030204" pitchFamily="18" charset="0"/>
                                  <a:ea typeface="Times New Roman" panose="02020603050405020304" pitchFamily="18" charset="0"/>
                                </a:rPr>
                                <m:t>𝑇</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Sub>
                                </m:e>
                              </m:d>
                            </m:e>
                          </m:nary>
                        </m:den>
                      </m:f>
                    </m:oMath>
                  </m:oMathPara>
                </a14:m>
                <a:endParaRPr lang="ar-AE" sz="1800" dirty="0">
                  <a:solidFill>
                    <a:schemeClr val="tx1"/>
                  </a:solidFill>
                  <a:latin typeface="+mn-lt"/>
                  <a:ea typeface="Times New Roman" panose="02020603050405020304" pitchFamily="18" charset="0"/>
                </a:endParaRPr>
              </a:p>
              <a:p>
                <a:pPr marL="114300" indent="0" algn="just">
                  <a:spcAft>
                    <a:spcPts val="600"/>
                  </a:spcAft>
                  <a:buFont typeface="Arial" panose="020B0604020202020204" pitchFamily="34" charset="0"/>
                  <a:buNone/>
                </a:pPr>
                <a:r>
                  <a:rPr lang="en-US" sz="1800" spc="15" dirty="0">
                    <a:solidFill>
                      <a:schemeClr val="tx1"/>
                    </a:solidFill>
                    <a:latin typeface="+mn-lt"/>
                    <a:ea typeface="Times New Roman" panose="02020603050405020304" pitchFamily="18" charset="0"/>
                    <a:cs typeface="Helvetica" panose="020B0604020202020204" pitchFamily="34" charset="0"/>
                  </a:rPr>
                  <a:t>Kjer </a:t>
                </a:r>
                <a:r>
                  <a:rPr lang="en-US" sz="1800" i="1" dirty="0" err="1">
                    <a:solidFill>
                      <a:schemeClr val="tx1"/>
                    </a:solidFill>
                    <a:latin typeface="+mn-lt"/>
                    <a:ea typeface="Times New Roman" panose="02020603050405020304" pitchFamily="18" charset="0"/>
                    <a:cs typeface="Helvetica" panose="020B0604020202020204" pitchFamily="34" charset="0"/>
                  </a:rPr>
                  <a:t>y</a:t>
                </a:r>
                <a:r>
                  <a:rPr lang="en-US" sz="1800" i="1" baseline="-25000" dirty="0" err="1">
                    <a:solidFill>
                      <a:schemeClr val="tx1"/>
                    </a:solidFill>
                    <a:latin typeface="+mn-lt"/>
                    <a:ea typeface="Times New Roman" panose="02020603050405020304" pitchFamily="18" charset="0"/>
                    <a:cs typeface="Helvetica" panose="020B0604020202020204" pitchFamily="34" charset="0"/>
                  </a:rPr>
                  <a:t>t</a:t>
                </a:r>
                <a:r>
                  <a:rPr lang="en-US" sz="1800" spc="15" dirty="0">
                    <a:solidFill>
                      <a:schemeClr val="tx1"/>
                    </a:solidFill>
                    <a:latin typeface="+mn-lt"/>
                    <a:ea typeface="Times New Roman" panose="02020603050405020304" pitchFamily="18" charset="0"/>
                    <a:cs typeface="Helvetica" panose="020B0604020202020204" pitchFamily="34" charset="0"/>
                  </a:rPr>
                  <a:t> predstavlja dejanski rezultat opazovanega povpraševanja,</a:t>
                </a:r>
                <a:r>
                  <a:rPr lang="en-US" sz="1800" dirty="0">
                    <a:solidFill>
                      <a:schemeClr val="tx1"/>
                    </a:solidFill>
                    <a:latin typeface="+mn-lt"/>
                    <a:ea typeface="Times New Roman" panose="02020603050405020304" pitchFamily="18" charset="0"/>
                    <a:cs typeface="Helvetica" panose="020B0604020202020204" pitchFamily="34" charset="0"/>
                  </a:rPr>
                  <a:t> je napovedana vrednost, </a:t>
                </a:r>
                <a:r>
                  <a:rPr lang="en-US" sz="1800" i="1" dirty="0">
                    <a:solidFill>
                      <a:schemeClr val="tx1"/>
                    </a:solidFill>
                    <a:latin typeface="+mn-lt"/>
                    <a:ea typeface="Times New Roman" panose="02020603050405020304" pitchFamily="18" charset="0"/>
                    <a:cs typeface="Helvetica" panose="020B0604020202020204" pitchFamily="34" charset="0"/>
                  </a:rPr>
                  <a:t>m </a:t>
                </a:r>
                <a:r>
                  <a:rPr lang="en-US" sz="1800" dirty="0">
                    <a:solidFill>
                      <a:schemeClr val="tx1"/>
                    </a:solidFill>
                    <a:latin typeface="+mn-lt"/>
                    <a:ea typeface="Times New Roman" panose="02020603050405020304" pitchFamily="18" charset="0"/>
                    <a:cs typeface="Helvetica" panose="020B0604020202020204" pitchFamily="34" charset="0"/>
                  </a:rPr>
                  <a:t>je število sezonskih obdobij, </a:t>
                </a:r>
                <a:r>
                  <a:rPr lang="en-US" sz="1800" i="1" dirty="0">
                    <a:solidFill>
                      <a:schemeClr val="tx1"/>
                    </a:solidFill>
                    <a:latin typeface="+mn-lt"/>
                    <a:ea typeface="Times New Roman" panose="02020603050405020304" pitchFamily="18" charset="0"/>
                    <a:cs typeface="Helvetica" panose="020B0604020202020204" pitchFamily="34" charset="0"/>
                  </a:rPr>
                  <a:t>e</a:t>
                </a:r>
                <a:r>
                  <a:rPr lang="en-US" sz="1800" i="1" baseline="-25000" dirty="0">
                    <a:solidFill>
                      <a:schemeClr val="tx1"/>
                    </a:solidFill>
                    <a:latin typeface="+mn-lt"/>
                    <a:ea typeface="Times New Roman" panose="02020603050405020304" pitchFamily="18" charset="0"/>
                    <a:cs typeface="Helvetica" panose="020B0604020202020204" pitchFamily="34" charset="0"/>
                  </a:rPr>
                  <a:t>j </a:t>
                </a:r>
                <a:r>
                  <a:rPr lang="en-US" sz="1800" dirty="0">
                    <a:solidFill>
                      <a:schemeClr val="tx1"/>
                    </a:solidFill>
                    <a:latin typeface="+mn-lt"/>
                    <a:ea typeface="Times New Roman" panose="02020603050405020304" pitchFamily="18" charset="0"/>
                    <a:cs typeface="Helvetica" panose="020B0604020202020204" pitchFamily="34" charset="0"/>
                  </a:rPr>
                  <a:t> je </a:t>
                </a:r>
                <a:r>
                  <a:rPr lang="en-US" sz="1800" i="1" dirty="0">
                    <a:solidFill>
                      <a:schemeClr val="tx1"/>
                    </a:solidFill>
                    <a:latin typeface="+mn-lt"/>
                    <a:ea typeface="Times New Roman" panose="02020603050405020304" pitchFamily="18" charset="0"/>
                    <a:cs typeface="Helvetica" panose="020B0604020202020204" pitchFamily="34" charset="0"/>
                  </a:rPr>
                  <a:t>j-ti </a:t>
                </a:r>
                <a:r>
                  <a:rPr lang="en-US" sz="1800" dirty="0">
                    <a:solidFill>
                      <a:schemeClr val="tx1"/>
                    </a:solidFill>
                    <a:latin typeface="+mn-lt"/>
                    <a:ea typeface="Times New Roman" panose="02020603050405020304" pitchFamily="18" charset="0"/>
                    <a:cs typeface="Helvetica" panose="020B0604020202020204" pitchFamily="34" charset="0"/>
                  </a:rPr>
                  <a:t>ostanek, . </a:t>
                </a:r>
                <a:endParaRPr lang="ar-AE" sz="1800" dirty="0">
                  <a:solidFill>
                    <a:schemeClr val="tx1"/>
                  </a:solidFill>
                  <a:latin typeface="+mn-lt"/>
                  <a:ea typeface="Times New Roman" panose="02020603050405020304" pitchFamily="18" charset="0"/>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139700" algn="just">
                  <a:buClr>
                    <a:srgbClr val="8AD0D6"/>
                  </a:buClr>
                  <a:buSzPts val="1400"/>
                  <a:buFont typeface="Arial" panose="020B0604020202020204" pitchFamily="34" charset="0"/>
                  <a:buNone/>
                </a:pPr>
                <a:endParaRPr lang="ar-AE" sz="1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latin typeface="Arial"/>
                  <a:ea typeface="Arial"/>
                  <a:cs typeface="Arial"/>
                  <a:sym typeface="Arial"/>
                </a:endParaRPr>
              </a:p>
            </p:txBody>
          </p:sp>
        </mc:Choice>
        <mc:Fallback xmlns="">
          <p:sp>
            <p:nvSpPr>
              <p:cNvPr id="12" name="Google Shape;346;p7"/>
              <p:cNvSpPr txBox="1">
                <a:spLocks noRot="1" noChangeAspect="1" noMove="1" noResize="1" noEditPoints="1" noAdjustHandles="1" noChangeArrowheads="1" noChangeShapeType="1" noTextEdit="1"/>
              </p:cNvSpPr>
              <p:nvPr/>
            </p:nvSpPr>
            <p:spPr>
              <a:xfrm>
                <a:off x="1457202" y="614648"/>
                <a:ext cx="9610855" cy="6288878"/>
              </a:xfrm>
              <a:prstGeom prst="rect">
                <a:avLst/>
              </a:prstGeom>
              <a:blipFill>
                <a:blip r:embed="rId3"/>
                <a:stretch>
                  <a:fillRect l="-254" r="-190"/>
                </a:stretch>
              </a:blipFill>
              <a:ln>
                <a:noFill/>
              </a:ln>
            </p:spPr>
            <p:txBody>
              <a:bodyPr/>
              <a:lstStyle/>
              <a:p>
                <a:r>
                  <a:rPr lang="en-GB">
                    <a:noFill/>
                  </a:rPr>
                  <a:t> </a:t>
                </a:r>
              </a:p>
            </p:txBody>
          </p:sp>
        </mc:Fallback>
      </mc:AlternateContent>
      <p:sp>
        <p:nvSpPr>
          <p:cNvPr id="14" name="Google Shape;348;p7"/>
          <p:cNvSpPr txBox="1"/>
          <p:nvPr/>
        </p:nvSpPr>
        <p:spPr>
          <a:xfrm>
            <a:off x="3612112" y="3097410"/>
            <a:ext cx="3772752" cy="74088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400"/>
              <a:buFont typeface="Calibri"/>
              <a:buNone/>
            </a:pPr>
            <a:endParaRPr sz="2400" b="1" i="1">
              <a:solidFill>
                <a:schemeClr val="dk1"/>
              </a:solidFill>
              <a:latin typeface="Arial"/>
              <a:ea typeface="Arial"/>
              <a:cs typeface="Arial"/>
              <a:sym typeface="Arial"/>
            </a:endParaRPr>
          </a:p>
        </p:txBody>
      </p:sp>
      <p:sp>
        <p:nvSpPr>
          <p:cNvPr id="15" name="Google Shape;349;p7"/>
          <p:cNvSpPr txBox="1"/>
          <p:nvPr/>
        </p:nvSpPr>
        <p:spPr>
          <a:xfrm>
            <a:off x="5321385" y="4488347"/>
            <a:ext cx="4363924" cy="2659689"/>
          </a:xfrm>
          <a:prstGeom prst="rect">
            <a:avLst/>
          </a:prstGeom>
          <a:noFill/>
          <a:ln>
            <a:noFill/>
          </a:ln>
        </p:spPr>
        <p:txBody>
          <a:bodyPr spcFirstLastPara="1" wrap="square" lIns="91425" tIns="45700" rIns="91425" bIns="45700" anchor="t" anchorCtr="0">
            <a:normAutofit/>
          </a:bodyPr>
          <a:lstStyle/>
          <a:p>
            <a:pPr marL="228600" marR="0" lvl="0" indent="-139700" algn="just" rtl="0">
              <a:lnSpc>
                <a:spcPct val="90000"/>
              </a:lnSpc>
              <a:spcBef>
                <a:spcPts val="0"/>
              </a:spcBef>
              <a:spcAft>
                <a:spcPts val="0"/>
              </a:spcAft>
              <a:buClr>
                <a:srgbClr val="8AD0D6"/>
              </a:buClr>
              <a:buSzPts val="1400"/>
              <a:buFont typeface="Noto Sans Symbols"/>
              <a:buNone/>
            </a:pPr>
            <a:endParaRPr sz="1400" dirty="0">
              <a:solidFill>
                <a:schemeClr val="dk1"/>
              </a:solidFill>
              <a:latin typeface="Arial"/>
              <a:ea typeface="Arial"/>
              <a:cs typeface="Arial"/>
              <a:sym typeface="Arial"/>
            </a:endParaRPr>
          </a:p>
          <a:p>
            <a:pPr marL="130175" marR="0" lvl="0" indent="0" algn="just" rtl="0">
              <a:lnSpc>
                <a:spcPct val="90000"/>
              </a:lnSpc>
              <a:spcBef>
                <a:spcPts val="100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28600" marR="0" lvl="0" indent="-50800" algn="just" rtl="0">
              <a:lnSpc>
                <a:spcPct val="90000"/>
              </a:lnSpc>
              <a:spcBef>
                <a:spcPts val="1000"/>
              </a:spcBef>
              <a:spcAft>
                <a:spcPts val="0"/>
              </a:spcAft>
              <a:buClr>
                <a:srgbClr val="8AD0D6"/>
              </a:buClr>
              <a:buSzPts val="2800"/>
              <a:buFont typeface="Arial"/>
              <a:buNone/>
            </a:pPr>
            <a:endParaRPr sz="2800" dirty="0">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rgbClr val="8AD0D6"/>
              </a:buClr>
              <a:buSzPts val="2800"/>
              <a:buFont typeface="Arial"/>
              <a:buNone/>
            </a:pPr>
            <a:endParaRPr sz="2800" dirty="0">
              <a:solidFill>
                <a:schemeClr val="dk1"/>
              </a:solidFill>
              <a:latin typeface="Arial"/>
              <a:ea typeface="Arial"/>
              <a:cs typeface="Arial"/>
              <a:sym typeface="Arial"/>
            </a:endParaRPr>
          </a:p>
          <a:p>
            <a:pPr marL="228600" marR="0" lvl="0" indent="-50800" algn="just" rtl="0">
              <a:lnSpc>
                <a:spcPct val="90000"/>
              </a:lnSpc>
              <a:spcBef>
                <a:spcPts val="1000"/>
              </a:spcBef>
              <a:spcAft>
                <a:spcPts val="0"/>
              </a:spcAft>
              <a:buClr>
                <a:schemeClr val="dk1"/>
              </a:buClr>
              <a:buSzPts val="2800"/>
              <a:buFont typeface="Arial"/>
              <a:buNone/>
            </a:pPr>
            <a:endParaRPr sz="2800" dirty="0">
              <a:solidFill>
                <a:schemeClr val="dk1"/>
              </a:solidFill>
              <a:latin typeface="Arial"/>
              <a:ea typeface="Arial"/>
              <a:cs typeface="Arial"/>
              <a:sym typeface="Arial"/>
            </a:endParaRPr>
          </a:p>
        </p:txBody>
      </p:sp>
      <p:sp>
        <p:nvSpPr>
          <p:cNvPr id="3" name="Title 2"/>
          <p:cNvSpPr>
            <a:spLocks noGrp="1"/>
          </p:cNvSpPr>
          <p:nvPr>
            <p:ph type="title"/>
          </p:nvPr>
        </p:nvSpPr>
        <p:spPr>
          <a:xfrm>
            <a:off x="1322924" y="56377"/>
            <a:ext cx="9745133" cy="1116542"/>
          </a:xfrm>
        </p:spPr>
        <p:txBody>
          <a:bodyPr/>
          <a:lstStyle/>
          <a:p>
            <a:r>
              <a:rPr lang="en-GB" i="1" dirty="0">
                <a:latin typeface="Arial"/>
                <a:ea typeface="Arial"/>
                <a:cs typeface="Arial"/>
                <a:sym typeface="Arial"/>
              </a:rPr>
              <a:t>Podatki za usposabljanje in testiranje (navzkrižno preverjanje)</a:t>
            </a:r>
            <a:endParaRPr lang="en-GB" dirty="0"/>
          </a:p>
        </p:txBody>
      </p:sp>
    </p:spTree>
    <p:extLst>
      <p:ext uri="{BB962C8B-B14F-4D97-AF65-F5344CB8AC3E}">
        <p14:creationId xmlns:p14="http://schemas.microsoft.com/office/powerpoint/2010/main" val="354984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46331"/>
          </a:xfrm>
          <a:prstGeom prst="rect">
            <a:avLst/>
          </a:prstGeom>
        </p:spPr>
        <p:txBody>
          <a:bodyPr wrap="square">
            <a:spAutoFit/>
          </a:bodyPr>
          <a:lstStyle/>
          <a:p>
            <a:r>
              <a:rPr lang="en-GB" b="1" i="1" dirty="0">
                <a:latin typeface="Arial"/>
                <a:ea typeface="Arial"/>
                <a:cs typeface="Arial"/>
                <a:sym typeface="Arial"/>
              </a:rPr>
              <a:t>Slika 4 </a:t>
            </a:r>
            <a:r>
              <a:rPr lang="en-GB" i="1" dirty="0">
                <a:latin typeface="Arial"/>
                <a:ea typeface="Arial"/>
                <a:cs typeface="Arial"/>
                <a:sym typeface="Arial"/>
              </a:rPr>
              <a:t>Učinkovitost napovedovanja napovednih algoritmov za h korakov naprej (prva plošča - RMSSE, druga plošča - MAPE, tretja plošča - MASE)</a:t>
            </a:r>
            <a:endParaRPr lang="en-GB" dirty="0"/>
          </a:p>
        </p:txBody>
      </p:sp>
      <p:pic>
        <p:nvPicPr>
          <p:cNvPr id="5" name="Picture 4">
            <a:extLst>
              <a:ext uri="{FF2B5EF4-FFF2-40B4-BE49-F238E27FC236}">
                <a16:creationId xmlns:a16="http://schemas.microsoft.com/office/drawing/2014/main" id="{76C7962B-C2D6-4A40-7443-E47E6C39D4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622" y="1156955"/>
            <a:ext cx="6819038" cy="5114028"/>
          </a:xfrm>
          <a:prstGeom prst="rect">
            <a:avLst/>
          </a:prstGeom>
          <a:noFill/>
          <a:ln>
            <a:noFill/>
          </a:ln>
        </p:spPr>
      </p:pic>
    </p:spTree>
    <p:extLst>
      <p:ext uri="{BB962C8B-B14F-4D97-AF65-F5344CB8AC3E}">
        <p14:creationId xmlns:p14="http://schemas.microsoft.com/office/powerpoint/2010/main" val="16235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5949" y="635001"/>
            <a:ext cx="5975034" cy="369332"/>
          </a:xfrm>
          <a:prstGeom prst="rect">
            <a:avLst/>
          </a:prstGeom>
        </p:spPr>
        <p:txBody>
          <a:bodyPr wrap="none">
            <a:spAutoFit/>
          </a:bodyPr>
          <a:lstStyle/>
          <a:p>
            <a:r>
              <a:rPr lang="en-GB" b="1" i="1" dirty="0">
                <a:ea typeface="Times New Roman" panose="02020603050405020304" pitchFamily="18" charset="0"/>
              </a:rPr>
              <a:t>Preglednica 1 </a:t>
            </a:r>
            <a:r>
              <a:rPr lang="en-GB" i="1" dirty="0">
                <a:ea typeface="Times New Roman" panose="02020603050405020304" pitchFamily="18" charset="0"/>
              </a:rPr>
              <a:t>Primerjalni pregled različnih napovednih algoritmov.</a:t>
            </a:r>
            <a:endParaRPr lang="en-GB" dirty="0"/>
          </a:p>
        </p:txBody>
      </p:sp>
      <p:graphicFrame>
        <p:nvGraphicFramePr>
          <p:cNvPr id="6" name="Table 5">
            <a:extLst>
              <a:ext uri="{FF2B5EF4-FFF2-40B4-BE49-F238E27FC236}">
                <a16:creationId xmlns:a16="http://schemas.microsoft.com/office/drawing/2014/main" id="{BA68A612-DEE5-65EC-9E52-06C525DD7F8C}"/>
              </a:ext>
            </a:extLst>
          </p:cNvPr>
          <p:cNvGraphicFramePr>
            <a:graphicFrameLocks noGrp="1"/>
          </p:cNvGraphicFramePr>
          <p:nvPr>
            <p:extLst>
              <p:ext uri="{D42A27DB-BD31-4B8C-83A1-F6EECF244321}">
                <p14:modId xmlns:p14="http://schemas.microsoft.com/office/powerpoint/2010/main" val="430963605"/>
              </p:ext>
            </p:extLst>
          </p:nvPr>
        </p:nvGraphicFramePr>
        <p:xfrm>
          <a:off x="1465949" y="1120931"/>
          <a:ext cx="10515601" cy="998220"/>
        </p:xfrm>
        <a:graphic>
          <a:graphicData uri="http://schemas.openxmlformats.org/drawingml/2006/table">
            <a:tbl>
              <a:tblPr firstRow="1" firstCol="1" bandRow="1">
                <a:tableStyleId>{5C22544A-7EE6-4342-B048-85BDC9FD1C3A}</a:tableStyleId>
              </a:tblPr>
              <a:tblGrid>
                <a:gridCol w="1499525">
                  <a:extLst>
                    <a:ext uri="{9D8B030D-6E8A-4147-A177-3AD203B41FA5}">
                      <a16:colId xmlns:a16="http://schemas.microsoft.com/office/drawing/2014/main" val="3516097228"/>
                    </a:ext>
                  </a:extLst>
                </a:gridCol>
                <a:gridCol w="3339755">
                  <a:extLst>
                    <a:ext uri="{9D8B030D-6E8A-4147-A177-3AD203B41FA5}">
                      <a16:colId xmlns:a16="http://schemas.microsoft.com/office/drawing/2014/main" val="1039801964"/>
                    </a:ext>
                  </a:extLst>
                </a:gridCol>
                <a:gridCol w="2839212">
                  <a:extLst>
                    <a:ext uri="{9D8B030D-6E8A-4147-A177-3AD203B41FA5}">
                      <a16:colId xmlns:a16="http://schemas.microsoft.com/office/drawing/2014/main" val="3767539436"/>
                    </a:ext>
                  </a:extLst>
                </a:gridCol>
                <a:gridCol w="2837109">
                  <a:extLst>
                    <a:ext uri="{9D8B030D-6E8A-4147-A177-3AD203B41FA5}">
                      <a16:colId xmlns:a16="http://schemas.microsoft.com/office/drawing/2014/main" val="666099416"/>
                    </a:ext>
                  </a:extLst>
                </a:gridCol>
              </a:tblGrid>
              <a:tr h="249555">
                <a:tc>
                  <a:txBody>
                    <a:bodyPr/>
                    <a:lstStyle/>
                    <a:p>
                      <a:pPr algn="just"/>
                      <a:r>
                        <a:rPr lang="en-GB" sz="1600" dirty="0">
                          <a:effectLst/>
                        </a:rPr>
                        <a:t> </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RMSSE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MAPE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MASE</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59982273"/>
                  </a:ext>
                </a:extLst>
              </a:tr>
              <a:tr h="249555">
                <a:tc>
                  <a:txBody>
                    <a:bodyPr/>
                    <a:lstStyle/>
                    <a:p>
                      <a:pPr algn="just"/>
                      <a:r>
                        <a:rPr lang="en-GB" sz="1600" dirty="0">
                          <a:effectLst/>
                        </a:rPr>
                        <a:t>NN</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0.840</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41.9</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0.970</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92492150"/>
                  </a:ext>
                </a:extLst>
              </a:tr>
              <a:tr h="249555">
                <a:tc>
                  <a:txBody>
                    <a:bodyPr/>
                    <a:lstStyle/>
                    <a:p>
                      <a:pPr algn="just"/>
                      <a:r>
                        <a:rPr lang="en-GB" sz="1600" dirty="0">
                          <a:effectLst/>
                        </a:rPr>
                        <a:t>Prerok</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1.07</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38.8</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1.11</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44964423"/>
                  </a:ext>
                </a:extLst>
              </a:tr>
              <a:tr h="249555">
                <a:tc>
                  <a:txBody>
                    <a:bodyPr/>
                    <a:lstStyle/>
                    <a:p>
                      <a:pPr algn="just"/>
                      <a:r>
                        <a:rPr lang="en-GB" sz="1600" dirty="0">
                          <a:effectLst/>
                        </a:rPr>
                        <a:t>ARIMA</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1.08</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41.2</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1.15</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32697796"/>
                  </a:ext>
                </a:extLst>
              </a:tr>
            </a:tbl>
          </a:graphicData>
        </a:graphic>
      </p:graphicFrame>
      <p:sp>
        <p:nvSpPr>
          <p:cNvPr id="7" name="Google Shape;345;p7">
            <a:extLst>
              <a:ext uri="{FF2B5EF4-FFF2-40B4-BE49-F238E27FC236}">
                <a16:creationId xmlns:a16="http://schemas.microsoft.com/office/drawing/2014/main" id="{5B962E39-EA52-360D-D3D6-66E9AFC484C0}"/>
              </a:ext>
            </a:extLst>
          </p:cNvPr>
          <p:cNvSpPr txBox="1">
            <a:spLocks/>
          </p:cNvSpPr>
          <p:nvPr/>
        </p:nvSpPr>
        <p:spPr>
          <a:xfrm>
            <a:off x="1364336" y="2235819"/>
            <a:ext cx="9402274" cy="74088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20000"/>
              </a:lnSpc>
              <a:buSzPts val="2800"/>
              <a:buFont typeface="Arial"/>
              <a:buNone/>
            </a:pPr>
            <a:r>
              <a:rPr lang="en-US" sz="1600" b="1" i="1" dirty="0">
                <a:latin typeface="Arial"/>
                <a:ea typeface="Arial"/>
                <a:cs typeface="Arial"/>
                <a:sym typeface="Arial"/>
              </a:rPr>
              <a:t>Slika 5 </a:t>
            </a:r>
            <a:r>
              <a:rPr lang="en-US" sz="1600" i="1" dirty="0">
                <a:latin typeface="Arial"/>
                <a:ea typeface="Arial"/>
                <a:cs typeface="Arial"/>
                <a:sym typeface="Arial"/>
              </a:rPr>
              <a:t>Napovedi modela NN za naslednjih 12 korakov, skupaj z 80- in 95-odstotnim intervalom napovedi, kažejo na trajno povečanje povpraševanja v letu 2023.</a:t>
            </a:r>
          </a:p>
        </p:txBody>
      </p:sp>
      <p:pic>
        <p:nvPicPr>
          <p:cNvPr id="8" name="Picture 7" descr="fig5">
            <a:extLst>
              <a:ext uri="{FF2B5EF4-FFF2-40B4-BE49-F238E27FC236}">
                <a16:creationId xmlns:a16="http://schemas.microsoft.com/office/drawing/2014/main" id="{1728E4BF-210B-DAC9-A168-4CD760AA7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33" y="2976708"/>
            <a:ext cx="5596467" cy="3361669"/>
          </a:xfrm>
          <a:prstGeom prst="rect">
            <a:avLst/>
          </a:prstGeom>
          <a:noFill/>
          <a:ln>
            <a:noFill/>
          </a:ln>
        </p:spPr>
      </p:pic>
    </p:spTree>
    <p:extLst>
      <p:ext uri="{BB962C8B-B14F-4D97-AF65-F5344CB8AC3E}">
        <p14:creationId xmlns:p14="http://schemas.microsoft.com/office/powerpoint/2010/main" val="210694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ZAKLJUČEK</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r>
              <a:rPr lang="en-GB" sz="1800" dirty="0"/>
              <a:t>Negotovost glede tržnih razmer in povpraševanja kupcev po izdelkih je eden od temeljnih izzivov pri optimizaciji SC. Če bi bilo mogoče povpraševanje napovedati z gotovostjo, bi bili postopki SC v bistvu omejeni na dejavnosti načrtovanja.</a:t>
            </a:r>
          </a:p>
          <a:p>
            <a:r>
              <a:rPr lang="en-GB" sz="1800" dirty="0"/>
              <a:t>Rezultati so pokazali velik potencial za sedanji in prihodnji razvoj NN v okviru SC. </a:t>
            </a:r>
          </a:p>
          <a:p>
            <a:r>
              <a:rPr lang="en-GB" sz="1800" dirty="0"/>
              <a:t>Model NN je bil boljši od tradicionalno preizkušenih metod, kot sta ARIMA, ki se pogosto uporablja za napovedovanje časovnih vrst, in Facebookov model Prophet, ki velja za eno najsodobnejših tehnik napovedovanja. </a:t>
            </a:r>
          </a:p>
          <a:p>
            <a:r>
              <a:rPr lang="en-GB" sz="1800" dirty="0"/>
              <a:t>Ta odlična učinkovitost poudarja sposobnost NN, da zajame zapletene vzorce v podatkih o povpraševanju, ki jih običajnejši modeli lahko spregledajo.</a:t>
            </a:r>
          </a:p>
          <a:p>
            <a:r>
              <a:rPr lang="en-GB" sz="1800" dirty="0"/>
              <a:t>Model NN se trenutno temeljito testira, da bi lahko pripravil zanesljive prihodnje napovedi. Prav tako ustvarjamo funkcije za model NN, da bo lahko deloval skupaj z nadzorom zalog in oblikoval odločitve o proizvodnji in naročanju na podlagi želene ravni storitev in povpraševanja na trgu.</a:t>
            </a:r>
          </a:p>
        </p:txBody>
      </p:sp>
    </p:spTree>
    <p:extLst>
      <p:ext uri="{BB962C8B-B14F-4D97-AF65-F5344CB8AC3E}">
        <p14:creationId xmlns:p14="http://schemas.microsoft.com/office/powerpoint/2010/main" val="163747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Stebri:</a:t>
            </a:r>
            <a:endParaRPr lang="pl-PL" dirty="0"/>
          </a:p>
        </p:txBody>
      </p:sp>
      <p:sp>
        <p:nvSpPr>
          <p:cNvPr id="7" name="Google Shape;103;p2"/>
          <p:cNvSpPr txBox="1">
            <a:spLocks noGrp="1"/>
          </p:cNvSpPr>
          <p:nvPr>
            <p:ph type="sldNum" idx="12"/>
          </p:nvPr>
        </p:nvSpPr>
        <p:spPr>
          <a:xfrm>
            <a:off x="8666509" y="598486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t>2</a:t>
            </a:fld>
            <a:endParaRPr sz="2000"/>
          </a:p>
        </p:txBody>
      </p:sp>
      <p:sp>
        <p:nvSpPr>
          <p:cNvPr id="8" name="Google Shape;174;p2"/>
          <p:cNvSpPr txBox="1"/>
          <p:nvPr/>
        </p:nvSpPr>
        <p:spPr>
          <a:xfrm>
            <a:off x="4649657" y="1979832"/>
            <a:ext cx="1662635"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OMEJITVE</a:t>
            </a:r>
            <a:endParaRPr sz="1600" b="1" dirty="0">
              <a:solidFill>
                <a:schemeClr val="dk2"/>
              </a:solidFill>
              <a:latin typeface="Arial"/>
              <a:ea typeface="Arial"/>
              <a:cs typeface="Arial"/>
              <a:sym typeface="Arial"/>
            </a:endParaRPr>
          </a:p>
        </p:txBody>
      </p:sp>
      <p:sp>
        <p:nvSpPr>
          <p:cNvPr id="9" name="Google Shape;175;p2"/>
          <p:cNvSpPr txBox="1"/>
          <p:nvPr/>
        </p:nvSpPr>
        <p:spPr>
          <a:xfrm>
            <a:off x="4851482" y="2342050"/>
            <a:ext cx="7055141" cy="534057"/>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en-US" sz="1400" b="1" u="none" dirty="0" err="1">
                <a:solidFill>
                  <a:schemeClr val="dk1"/>
                </a:solidFill>
                <a:latin typeface="Arial"/>
                <a:ea typeface="Arial"/>
                <a:cs typeface="Arial"/>
                <a:sym typeface="Arial"/>
              </a:rPr>
              <a:t>Hrupni</a:t>
            </a:r>
            <a:r>
              <a:rPr lang="en-US" sz="1400" b="1" u="none" dirty="0">
                <a:solidFill>
                  <a:schemeClr val="dk1"/>
                </a:solidFill>
                <a:latin typeface="Arial"/>
                <a:ea typeface="Arial"/>
                <a:cs typeface="Arial"/>
                <a:sym typeface="Arial"/>
              </a:rPr>
              <a:t> in </a:t>
            </a:r>
            <a:r>
              <a:rPr lang="en-US" sz="1400" b="1" u="none" dirty="0" err="1">
                <a:solidFill>
                  <a:schemeClr val="dk1"/>
                </a:solidFill>
                <a:latin typeface="Arial"/>
                <a:ea typeface="Arial"/>
                <a:cs typeface="Arial"/>
                <a:sym typeface="Arial"/>
              </a:rPr>
              <a:t>nestabilni</a:t>
            </a:r>
            <a:r>
              <a:rPr lang="en-US" sz="1400" b="1"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podatki</a:t>
            </a:r>
            <a:r>
              <a:rPr lang="en-US" sz="1400" b="0" u="none" dirty="0">
                <a:solidFill>
                  <a:schemeClr val="dk1"/>
                </a:solidFill>
                <a:latin typeface="Arial"/>
                <a:ea typeface="Arial"/>
                <a:cs typeface="Arial"/>
                <a:sym typeface="Arial"/>
              </a:rPr>
              <a:t> po </a:t>
            </a:r>
            <a:r>
              <a:rPr lang="en-US" sz="1400" b="0" u="none" dirty="0" err="1">
                <a:solidFill>
                  <a:schemeClr val="dk1"/>
                </a:solidFill>
                <a:latin typeface="Arial"/>
                <a:ea typeface="Arial"/>
                <a:cs typeface="Arial"/>
                <a:sym typeface="Arial"/>
              </a:rPr>
              <a:t>Covidu</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dirty="0" err="1">
                <a:solidFill>
                  <a:schemeClr val="dk1"/>
                </a:solidFill>
                <a:latin typeface="Arial"/>
                <a:ea typeface="Arial"/>
                <a:cs typeface="Arial"/>
                <a:sym typeface="Arial"/>
              </a:rPr>
              <a:t>spreminjajoče</a:t>
            </a:r>
            <a:r>
              <a:rPr lang="en-US" sz="1400" b="0" u="none" dirty="0">
                <a:solidFill>
                  <a:schemeClr val="dk1"/>
                </a:solidFill>
                <a:latin typeface="Arial"/>
                <a:ea typeface="Arial"/>
                <a:cs typeface="Arial"/>
                <a:sym typeface="Arial"/>
              </a:rPr>
              <a:t> se </a:t>
            </a:r>
            <a:r>
              <a:rPr lang="en-US" sz="1400" b="0" u="none" dirty="0" err="1">
                <a:solidFill>
                  <a:schemeClr val="dk1"/>
                </a:solidFill>
                <a:latin typeface="Arial"/>
                <a:ea typeface="Arial"/>
                <a:cs typeface="Arial"/>
                <a:sym typeface="Arial"/>
              </a:rPr>
              <a:t>tržne</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razmere</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inflacija</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cene</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nafte</a:t>
            </a:r>
            <a:r>
              <a:rPr lang="en-US" sz="1400" b="0" u="none" dirty="0">
                <a:solidFill>
                  <a:schemeClr val="dk1"/>
                </a:solidFill>
                <a:latin typeface="Arial"/>
                <a:ea typeface="Arial"/>
                <a:cs typeface="Arial"/>
                <a:sym typeface="Arial"/>
              </a:rPr>
              <a:t> in </a:t>
            </a:r>
            <a:r>
              <a:rPr lang="en-US" sz="1400" b="0" u="none" dirty="0" err="1">
                <a:solidFill>
                  <a:schemeClr val="dk1"/>
                </a:solidFill>
                <a:latin typeface="Arial"/>
                <a:ea typeface="Arial"/>
                <a:cs typeface="Arial"/>
                <a:sym typeface="Arial"/>
              </a:rPr>
              <a:t>plina</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nove</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oblike</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Covida</a:t>
            </a:r>
            <a:r>
              <a:rPr lang="en-US" sz="1400" b="0" u="none" dirty="0">
                <a:solidFill>
                  <a:schemeClr val="dk1"/>
                </a:solidFill>
                <a:latin typeface="Arial"/>
                <a:ea typeface="Arial"/>
                <a:cs typeface="Arial"/>
                <a:sym typeface="Arial"/>
              </a:rPr>
              <a:t> </a:t>
            </a:r>
            <a:r>
              <a:rPr lang="en-US" sz="1400" b="0" u="none" dirty="0" err="1">
                <a:solidFill>
                  <a:schemeClr val="dk1"/>
                </a:solidFill>
                <a:latin typeface="Arial"/>
                <a:ea typeface="Arial"/>
                <a:cs typeface="Arial"/>
                <a:sym typeface="Arial"/>
              </a:rPr>
              <a:t>itd</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p:txBody>
      </p:sp>
      <p:sp>
        <p:nvSpPr>
          <p:cNvPr id="10" name="Google Shape;176;p2"/>
          <p:cNvSpPr/>
          <p:nvPr/>
        </p:nvSpPr>
        <p:spPr>
          <a:xfrm>
            <a:off x="3638568" y="1881936"/>
            <a:ext cx="786384" cy="78638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1" name="Google Shape;177;p2"/>
          <p:cNvSpPr txBox="1"/>
          <p:nvPr/>
        </p:nvSpPr>
        <p:spPr>
          <a:xfrm>
            <a:off x="3042760" y="4795797"/>
            <a:ext cx="3302125"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TRENUTNI REZULTATI</a:t>
            </a:r>
            <a:endParaRPr sz="1600" b="1" dirty="0">
              <a:solidFill>
                <a:schemeClr val="dk2"/>
              </a:solidFill>
              <a:latin typeface="Arial"/>
              <a:ea typeface="Arial"/>
              <a:cs typeface="Arial"/>
              <a:sym typeface="Arial"/>
            </a:endParaRPr>
          </a:p>
        </p:txBody>
      </p:sp>
      <p:sp>
        <p:nvSpPr>
          <p:cNvPr id="12" name="Google Shape;178;p2"/>
          <p:cNvSpPr txBox="1"/>
          <p:nvPr/>
        </p:nvSpPr>
        <p:spPr>
          <a:xfrm>
            <a:off x="3113199" y="5118690"/>
            <a:ext cx="8577430" cy="931004"/>
          </a:xfrm>
          <a:prstGeom prst="rect">
            <a:avLst/>
          </a:prstGeom>
          <a:noFill/>
          <a:ln>
            <a:noFill/>
          </a:ln>
        </p:spPr>
        <p:txBody>
          <a:bodyPr spcFirstLastPara="1" wrap="square" lIns="45700" tIns="22850" rIns="45700" bIns="22850" anchor="t" anchorCtr="0">
            <a:spAutoFit/>
          </a:bodyPr>
          <a:lstStyle/>
          <a:p>
            <a:pPr marL="0" marR="0" lvl="0" indent="0" algn="just" rtl="0">
              <a:lnSpc>
                <a:spcPct val="125000"/>
              </a:lnSpc>
              <a:spcBef>
                <a:spcPts val="0"/>
              </a:spcBef>
              <a:spcAft>
                <a:spcPts val="0"/>
              </a:spcAft>
              <a:buClr>
                <a:schemeClr val="dk1"/>
              </a:buClr>
              <a:buSzPts val="1400"/>
              <a:buFont typeface="Arial"/>
              <a:buNone/>
            </a:pPr>
            <a:r>
              <a:rPr lang="en-US" sz="1400" b="0" u="none" dirty="0">
                <a:solidFill>
                  <a:schemeClr val="dk1"/>
                </a:solidFill>
                <a:latin typeface="Arial"/>
                <a:ea typeface="Arial"/>
                <a:cs typeface="Arial"/>
                <a:sym typeface="Arial"/>
              </a:rPr>
              <a:t>Preučevali smo različne modele umetne inteligence, kot ključnega predstavnika pa smo izbrali nevronske mreže (NN). Dokument vključuje analizo NN v primerjavi z najsodobnejšimi modeli napovedovanja, zlasti Facebookovim modelom Prophet in modelom avtoregresijskega integriranega drsečega povprečja</a:t>
            </a:r>
            <a:r>
              <a:rPr lang="sr-Latn-BA" sz="1400" b="0" u="none" dirty="0">
                <a:solidFill>
                  <a:schemeClr val="dk1"/>
                </a:solidFill>
                <a:latin typeface="Arial"/>
                <a:ea typeface="Arial"/>
                <a:cs typeface="Arial"/>
                <a:sym typeface="Arial"/>
              </a:rPr>
              <a:t>.</a:t>
            </a:r>
            <a:endParaRPr lang="en-US" sz="1400" b="0" u="none" dirty="0">
              <a:solidFill>
                <a:schemeClr val="dk1"/>
              </a:solidFill>
              <a:latin typeface="Arial"/>
              <a:ea typeface="Arial"/>
              <a:cs typeface="Arial"/>
              <a:sym typeface="Arial"/>
            </a:endParaRPr>
          </a:p>
        </p:txBody>
      </p:sp>
      <p:sp>
        <p:nvSpPr>
          <p:cNvPr id="13" name="Google Shape;179;p2"/>
          <p:cNvSpPr/>
          <p:nvPr/>
        </p:nvSpPr>
        <p:spPr>
          <a:xfrm>
            <a:off x="2305141" y="4833096"/>
            <a:ext cx="786384" cy="7863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4" name="Google Shape;180;p2"/>
          <p:cNvSpPr txBox="1"/>
          <p:nvPr/>
        </p:nvSpPr>
        <p:spPr>
          <a:xfrm>
            <a:off x="5062321" y="416057"/>
            <a:ext cx="697627"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sl-SI" sz="1600" b="1" dirty="0">
                <a:solidFill>
                  <a:schemeClr val="dk2"/>
                </a:solidFill>
                <a:latin typeface="Arial"/>
                <a:ea typeface="Arial"/>
                <a:cs typeface="Arial"/>
                <a:sym typeface="Arial"/>
              </a:rPr>
              <a:t>CILJI</a:t>
            </a:r>
            <a:endParaRPr sz="1600" b="1" dirty="0">
              <a:solidFill>
                <a:schemeClr val="dk2"/>
              </a:solidFill>
              <a:latin typeface="Arial"/>
              <a:ea typeface="Arial"/>
              <a:cs typeface="Arial"/>
              <a:sym typeface="Arial"/>
            </a:endParaRPr>
          </a:p>
        </p:txBody>
      </p:sp>
      <p:sp>
        <p:nvSpPr>
          <p:cNvPr id="15" name="Google Shape;181;p2"/>
          <p:cNvSpPr txBox="1"/>
          <p:nvPr/>
        </p:nvSpPr>
        <p:spPr>
          <a:xfrm>
            <a:off x="5062321" y="763208"/>
            <a:ext cx="6951900" cy="1123364"/>
          </a:xfrm>
          <a:prstGeom prst="rect">
            <a:avLst/>
          </a:prstGeom>
          <a:noFill/>
          <a:ln>
            <a:noFill/>
          </a:ln>
        </p:spPr>
        <p:txBody>
          <a:bodyPr spcFirstLastPara="1" wrap="square" lIns="45700" tIns="22850" rIns="45700" bIns="22850" anchor="t" anchorCtr="0">
            <a:spAutoFit/>
          </a:bodyPr>
          <a:lstStyle/>
          <a:p>
            <a:pPr marL="285750" marR="0" lvl="0" indent="-285750" algn="l" rtl="0">
              <a:lnSpc>
                <a:spcPct val="125000"/>
              </a:lnSpc>
              <a:spcBef>
                <a:spcPts val="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Raziščite, ali so trenutni vzorci povpraševanja le začasna nihanja ali kažejo na novo realnost. </a:t>
            </a:r>
            <a:endParaRPr lang="sr-Cyrl-RS" sz="1400" b="0" u="none" dirty="0">
              <a:solidFill>
                <a:schemeClr val="dk1"/>
              </a:solidFill>
              <a:latin typeface="Arial"/>
              <a:ea typeface="Arial"/>
              <a:cs typeface="Arial"/>
              <a:sym typeface="Arial"/>
            </a:endParaRPr>
          </a:p>
          <a:p>
            <a:pPr marL="285750" marR="0" lvl="0" indent="-285750" algn="l" rtl="0">
              <a:lnSpc>
                <a:spcPct val="125000"/>
              </a:lnSpc>
              <a:spcBef>
                <a:spcPts val="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Poseben poudarek na testiranju zmogljivosti in učinkovitosti algoritmov umetne inteligence (AI) v kontekstu SC.</a:t>
            </a:r>
            <a:endParaRPr sz="1400" b="0" u="none" dirty="0">
              <a:solidFill>
                <a:schemeClr val="dk1"/>
              </a:solidFill>
              <a:latin typeface="Arial"/>
              <a:ea typeface="Arial"/>
              <a:cs typeface="Arial"/>
              <a:sym typeface="Arial"/>
            </a:endParaRPr>
          </a:p>
        </p:txBody>
      </p:sp>
      <p:sp>
        <p:nvSpPr>
          <p:cNvPr id="16" name="Google Shape;182;p2"/>
          <p:cNvSpPr/>
          <p:nvPr/>
        </p:nvSpPr>
        <p:spPr>
          <a:xfrm>
            <a:off x="4137986" y="763535"/>
            <a:ext cx="786384" cy="78638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7" name="Google Shape;183;p2"/>
          <p:cNvSpPr txBox="1"/>
          <p:nvPr/>
        </p:nvSpPr>
        <p:spPr>
          <a:xfrm>
            <a:off x="3877909" y="3172201"/>
            <a:ext cx="2935662"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TRENUTNE DEJAVNOSTI</a:t>
            </a:r>
            <a:endParaRPr sz="1600" b="1" dirty="0">
              <a:solidFill>
                <a:schemeClr val="dk2"/>
              </a:solidFill>
              <a:latin typeface="Arial"/>
              <a:ea typeface="Arial"/>
              <a:cs typeface="Arial"/>
              <a:sym typeface="Arial"/>
            </a:endParaRPr>
          </a:p>
        </p:txBody>
      </p:sp>
      <p:sp>
        <p:nvSpPr>
          <p:cNvPr id="18" name="Google Shape;184;p2"/>
          <p:cNvSpPr txBox="1"/>
          <p:nvPr/>
        </p:nvSpPr>
        <p:spPr>
          <a:xfrm>
            <a:off x="4035240" y="3450197"/>
            <a:ext cx="7940580" cy="1238780"/>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Preverjanje podatkov (</a:t>
            </a:r>
            <a:r>
              <a:rPr lang="en-US" sz="1400" b="1" u="none" dirty="0">
                <a:solidFill>
                  <a:schemeClr val="dk1"/>
                </a:solidFill>
                <a:latin typeface="Arial"/>
                <a:ea typeface="Arial"/>
                <a:cs typeface="Arial"/>
                <a:sym typeface="Arial"/>
              </a:rPr>
              <a:t>podvojitve in lažni vnosi</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Preučevanje </a:t>
            </a:r>
            <a:r>
              <a:rPr lang="en-US" sz="1400" b="1" u="none" dirty="0">
                <a:solidFill>
                  <a:schemeClr val="dk1"/>
                </a:solidFill>
                <a:latin typeface="Arial"/>
                <a:ea typeface="Arial"/>
                <a:cs typeface="Arial"/>
                <a:sym typeface="Arial"/>
              </a:rPr>
              <a:t>vzorcev povpraševanja </a:t>
            </a:r>
            <a:r>
              <a:rPr lang="en-US" sz="1400" b="0" u="none" dirty="0">
                <a:solidFill>
                  <a:schemeClr val="dk1"/>
                </a:solidFill>
                <a:latin typeface="Arial"/>
                <a:ea typeface="Arial"/>
                <a:cs typeface="Arial"/>
                <a:sym typeface="Arial"/>
              </a:rPr>
              <a:t>pred in po uvedbi programa Covid.</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dirty="0">
                <a:solidFill>
                  <a:schemeClr val="dk1"/>
                </a:solidFill>
              </a:rPr>
              <a:t>Testiranje </a:t>
            </a:r>
            <a:r>
              <a:rPr lang="en-US" sz="1400" b="0" u="none" dirty="0">
                <a:solidFill>
                  <a:schemeClr val="dk1"/>
                </a:solidFill>
                <a:latin typeface="Arial"/>
                <a:ea typeface="Arial"/>
                <a:cs typeface="Arial"/>
                <a:sym typeface="Arial"/>
              </a:rPr>
              <a:t>različnih </a:t>
            </a:r>
            <a:r>
              <a:rPr lang="en-US" sz="1400" b="1" u="none" dirty="0">
                <a:solidFill>
                  <a:schemeClr val="dk1"/>
                </a:solidFill>
                <a:latin typeface="Arial"/>
                <a:ea typeface="Arial"/>
                <a:cs typeface="Arial"/>
                <a:sym typeface="Arial"/>
              </a:rPr>
              <a:t>modelov napovedovanja</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vzpostavitev pogojev za </a:t>
            </a:r>
            <a:r>
              <a:rPr lang="en-US" sz="1400" b="1" u="none" dirty="0">
                <a:solidFill>
                  <a:schemeClr val="dk1"/>
                </a:solidFill>
                <a:latin typeface="Arial"/>
                <a:ea typeface="Arial"/>
                <a:cs typeface="Arial"/>
                <a:sym typeface="Arial"/>
              </a:rPr>
              <a:t>optimizacijo </a:t>
            </a:r>
            <a:r>
              <a:rPr lang="en-US" sz="1400" b="0" u="none" dirty="0">
                <a:solidFill>
                  <a:schemeClr val="dk1"/>
                </a:solidFill>
                <a:latin typeface="Arial"/>
                <a:ea typeface="Arial"/>
                <a:cs typeface="Arial"/>
                <a:sym typeface="Arial"/>
              </a:rPr>
              <a:t>vseh logističnih procesov.</a:t>
            </a:r>
            <a:endParaRPr sz="1400" b="0" u="none" dirty="0">
              <a:solidFill>
                <a:schemeClr val="dk1"/>
              </a:solidFill>
              <a:latin typeface="Arial"/>
              <a:ea typeface="Arial"/>
              <a:cs typeface="Arial"/>
              <a:sym typeface="Arial"/>
            </a:endParaRPr>
          </a:p>
        </p:txBody>
      </p:sp>
      <p:sp>
        <p:nvSpPr>
          <p:cNvPr id="19" name="Google Shape;185;p2"/>
          <p:cNvSpPr/>
          <p:nvPr/>
        </p:nvSpPr>
        <p:spPr>
          <a:xfrm>
            <a:off x="3091525" y="3357516"/>
            <a:ext cx="786384" cy="78638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0" name="Google Shape;186;p2"/>
          <p:cNvSpPr/>
          <p:nvPr/>
        </p:nvSpPr>
        <p:spPr>
          <a:xfrm>
            <a:off x="4346219" y="965749"/>
            <a:ext cx="369919" cy="381957"/>
          </a:xfrm>
          <a:custGeom>
            <a:avLst/>
            <a:gdLst/>
            <a:ahLst/>
            <a:cxnLst/>
            <a:rect l="l" t="t" r="r" b="b"/>
            <a:pathLst>
              <a:path w="158757" h="164742" extrusionOk="0">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1" name="Google Shape;187;p2"/>
          <p:cNvSpPr/>
          <p:nvPr/>
        </p:nvSpPr>
        <p:spPr>
          <a:xfrm>
            <a:off x="2456631" y="4924731"/>
            <a:ext cx="493588" cy="423546"/>
          </a:xfrm>
          <a:custGeom>
            <a:avLst/>
            <a:gdLst/>
            <a:ahLst/>
            <a:cxnLst/>
            <a:rect l="l" t="t" r="r" b="b"/>
            <a:pathLst>
              <a:path w="212659" h="182199" extrusionOk="0">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2" name="Google Shape;188;p2"/>
          <p:cNvSpPr/>
          <p:nvPr/>
        </p:nvSpPr>
        <p:spPr>
          <a:xfrm>
            <a:off x="3326024" y="3532657"/>
            <a:ext cx="317386" cy="419168"/>
          </a:xfrm>
          <a:custGeom>
            <a:avLst/>
            <a:gdLst/>
            <a:ahLst/>
            <a:cxnLst/>
            <a:rect l="l" t="t" r="r" b="b"/>
            <a:pathLst>
              <a:path w="136167" h="180612" extrusionOk="0">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3" name="Google Shape;189;p2"/>
          <p:cNvSpPr/>
          <p:nvPr/>
        </p:nvSpPr>
        <p:spPr>
          <a:xfrm>
            <a:off x="3834216" y="2154194"/>
            <a:ext cx="395089" cy="241869"/>
          </a:xfrm>
          <a:custGeom>
            <a:avLst/>
            <a:gdLst/>
            <a:ahLst/>
            <a:cxnLst/>
            <a:rect l="l" t="t" r="r" b="b"/>
            <a:pathLst>
              <a:path w="169501" h="104417" extrusionOk="0">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Tree>
    <p:extLst>
      <p:ext uri="{BB962C8B-B14F-4D97-AF65-F5344CB8AC3E}">
        <p14:creationId xmlns:p14="http://schemas.microsoft.com/office/powerpoint/2010/main" val="195277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Metodologija: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7" name="Google Shape;330;p5"/>
          <p:cNvPicPr preferRelativeResize="0"/>
          <p:nvPr/>
        </p:nvPicPr>
        <p:blipFill rotWithShape="1">
          <a:blip r:embed="rId2">
            <a:alphaModFix/>
          </a:blip>
          <a:srcRect/>
          <a:stretch/>
        </p:blipFill>
        <p:spPr>
          <a:xfrm>
            <a:off x="1487934" y="1224624"/>
            <a:ext cx="8715375" cy="4352925"/>
          </a:xfrm>
          <a:prstGeom prst="rect">
            <a:avLst/>
          </a:prstGeom>
          <a:noFill/>
          <a:ln>
            <a:noFill/>
          </a:ln>
        </p:spPr>
      </p:pic>
    </p:spTree>
    <p:extLst>
      <p:ext uri="{BB962C8B-B14F-4D97-AF65-F5344CB8AC3E}">
        <p14:creationId xmlns:p14="http://schemas.microsoft.com/office/powerpoint/2010/main" val="21100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Facebookov prerok v akciji</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sp>
        <p:nvSpPr>
          <p:cNvPr id="2" name="Rectangle 1"/>
          <p:cNvSpPr/>
          <p:nvPr/>
        </p:nvSpPr>
        <p:spPr>
          <a:xfrm>
            <a:off x="1608665" y="1358181"/>
            <a:ext cx="8314267" cy="341632"/>
          </a:xfrm>
          <a:prstGeom prst="rect">
            <a:avLst/>
          </a:prstGeom>
        </p:spPr>
        <p:txBody>
          <a:bodyPr wrap="square">
            <a:spAutoFit/>
          </a:bodyPr>
          <a:lstStyle/>
          <a:p>
            <a:pPr marL="228600" lvl="0" indent="-228600" algn="just">
              <a:lnSpc>
                <a:spcPct val="90000"/>
              </a:lnSpc>
              <a:spcBef>
                <a:spcPts val="1000"/>
              </a:spcBef>
              <a:buClr>
                <a:srgbClr val="8AD0D6"/>
              </a:buClr>
              <a:buSzPts val="2400"/>
              <a:buChar char="•"/>
            </a:pPr>
            <a:r>
              <a:rPr lang="en-US" dirty="0">
                <a:solidFill>
                  <a:srgbClr val="FF0000"/>
                </a:solidFill>
                <a:latin typeface="Arial"/>
                <a:ea typeface="Arial"/>
                <a:cs typeface="Arial"/>
                <a:sym typeface="Arial"/>
              </a:rPr>
              <a:t>V razvojni fazi</a:t>
            </a:r>
            <a:r>
              <a:rPr lang="en-US" dirty="0">
                <a:latin typeface="Arial"/>
                <a:ea typeface="Arial"/>
                <a:cs typeface="Arial"/>
                <a:sym typeface="Arial"/>
              </a:rPr>
              <a:t>, trenutna odprta koda v </a:t>
            </a:r>
            <a:r>
              <a:rPr lang="en-US" dirty="0" err="1">
                <a:latin typeface="Arial"/>
                <a:ea typeface="Arial"/>
                <a:cs typeface="Arial"/>
                <a:sym typeface="Arial"/>
              </a:rPr>
              <a:t>GitHubu</a:t>
            </a:r>
            <a:r>
              <a:rPr lang="en-US" dirty="0">
                <a:latin typeface="Arial"/>
                <a:ea typeface="Arial"/>
                <a:cs typeface="Arial"/>
                <a:sym typeface="Arial"/>
              </a:rPr>
              <a:t>:</a:t>
            </a:r>
          </a:p>
        </p:txBody>
      </p:sp>
      <p:pic>
        <p:nvPicPr>
          <p:cNvPr id="6" name="Picture 5">
            <a:extLst>
              <a:ext uri="{FF2B5EF4-FFF2-40B4-BE49-F238E27FC236}">
                <a16:creationId xmlns:a16="http://schemas.microsoft.com/office/drawing/2014/main" id="{D9FF4EFB-1681-CB02-20B8-0AF984183BD2}"/>
              </a:ext>
            </a:extLst>
          </p:cNvPr>
          <p:cNvPicPr>
            <a:picLocks noChangeAspect="1"/>
          </p:cNvPicPr>
          <p:nvPr/>
        </p:nvPicPr>
        <p:blipFill>
          <a:blip r:embed="rId2"/>
          <a:stretch>
            <a:fillRect/>
          </a:stretch>
        </p:blipFill>
        <p:spPr>
          <a:xfrm>
            <a:off x="2221630" y="1920155"/>
            <a:ext cx="6553716" cy="3587628"/>
          </a:xfrm>
          <a:prstGeom prst="rect">
            <a:avLst/>
          </a:prstGeom>
        </p:spPr>
      </p:pic>
    </p:spTree>
    <p:extLst>
      <p:ext uri="{BB962C8B-B14F-4D97-AF65-F5344CB8AC3E}">
        <p14:creationId xmlns:p14="http://schemas.microsoft.com/office/powerpoint/2010/main" val="22832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Facebookov prerok v akciji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Preroka lahko obravnavamo kot nelinearni regresijski model v obliki:</a:t>
            </a:r>
          </a:p>
          <a:p>
            <a:pPr marL="0" indent="0">
              <a:buNone/>
            </a:pPr>
            <a:br>
              <a:rPr lang="en-GB" sz="1800" dirty="0"/>
            </a:br>
            <a:br>
              <a:rPr lang="en-GB" sz="1800" dirty="0"/>
            </a:br>
            <a:endParaRPr lang="en-GB" sz="1800" dirty="0"/>
          </a:p>
          <a:p>
            <a:r>
              <a:rPr lang="en-GB" sz="1800" dirty="0"/>
              <a:t>kjer g(t) opisuje kosovno linearni trend (ali "izraz rasti"), s(t) opisuje različne sezonske vzorce, h(t) zajema učinke praznikov, </a:t>
            </a:r>
            <a:r>
              <a:rPr lang="en-GB" sz="1800" dirty="0" err="1"/>
              <a:t>εt </a:t>
            </a:r>
            <a:r>
              <a:rPr lang="en-GB" sz="1800" dirty="0"/>
              <a:t>pa je izraz napake belega šuma. Prophet se uporablja v številnih aplikacijah na Facebooku za izdelavo zanesljivih napovedi za načrtovanje in določanje ciljev. Družba Facebook je ugotovila, da se v večini primerov obnese bolje kot kateri koli drug pristop.</a:t>
            </a:r>
          </a:p>
          <a:p>
            <a:endParaRPr lang="en-GB" sz="1800" dirty="0"/>
          </a:p>
          <a:p>
            <a:endParaRPr lang="en-GB" sz="1800" dirty="0"/>
          </a:p>
          <a:p>
            <a:endParaRPr lang="en-GB" sz="1800" dirty="0"/>
          </a:p>
          <a:p>
            <a:endParaRPr lang="en-GB" sz="1800" dirty="0"/>
          </a:p>
        </p:txBody>
      </p:sp>
      <p:pic>
        <p:nvPicPr>
          <p:cNvPr id="2" name="Picture 1"/>
          <p:cNvPicPr>
            <a:picLocks noChangeAspect="1"/>
          </p:cNvPicPr>
          <p:nvPr/>
        </p:nvPicPr>
        <p:blipFill>
          <a:blip r:embed="rId2"/>
          <a:stretch>
            <a:fillRect/>
          </a:stretch>
        </p:blipFill>
        <p:spPr>
          <a:xfrm>
            <a:off x="4453996" y="2383895"/>
            <a:ext cx="2962275" cy="447675"/>
          </a:xfrm>
          <a:prstGeom prst="rect">
            <a:avLst/>
          </a:prstGeom>
        </p:spPr>
      </p:pic>
      <p:pic>
        <p:nvPicPr>
          <p:cNvPr id="6" name="Picture 5">
            <a:extLst>
              <a:ext uri="{FF2B5EF4-FFF2-40B4-BE49-F238E27FC236}">
                <a16:creationId xmlns:a16="http://schemas.microsoft.com/office/drawing/2014/main" id="{9D397A3D-EEE6-2A0E-C6DA-6AF9F8EF1471}"/>
              </a:ext>
            </a:extLst>
          </p:cNvPr>
          <p:cNvPicPr>
            <a:picLocks noChangeAspect="1"/>
          </p:cNvPicPr>
          <p:nvPr/>
        </p:nvPicPr>
        <p:blipFill>
          <a:blip r:embed="rId3"/>
          <a:stretch>
            <a:fillRect/>
          </a:stretch>
        </p:blipFill>
        <p:spPr>
          <a:xfrm>
            <a:off x="1044374" y="4243680"/>
            <a:ext cx="3782071" cy="2157739"/>
          </a:xfrm>
          <a:prstGeom prst="rect">
            <a:avLst/>
          </a:prstGeom>
        </p:spPr>
      </p:pic>
    </p:spTree>
    <p:extLst>
      <p:ext uri="{BB962C8B-B14F-4D97-AF65-F5344CB8AC3E}">
        <p14:creationId xmlns:p14="http://schemas.microsoft.com/office/powerpoint/2010/main" val="20829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Struktura umetne inteligence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Glavna področja in podpodročja umetne inteligence</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7" name="Picture 6">
            <a:extLst>
              <a:ext uri="{FF2B5EF4-FFF2-40B4-BE49-F238E27FC236}">
                <a16:creationId xmlns:a16="http://schemas.microsoft.com/office/drawing/2014/main" id="{5F3370B5-4822-E9D0-78DC-E5C8F9FEAE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435" y="1194773"/>
            <a:ext cx="5650565" cy="4307474"/>
          </a:xfrm>
          <a:prstGeom prst="rect">
            <a:avLst/>
          </a:prstGeom>
          <a:noFill/>
          <a:ln>
            <a:noFill/>
          </a:ln>
        </p:spPr>
      </p:pic>
    </p:spTree>
    <p:extLst>
      <p:ext uri="{BB962C8B-B14F-4D97-AF65-F5344CB8AC3E}">
        <p14:creationId xmlns:p14="http://schemas.microsoft.com/office/powerpoint/2010/main" val="12050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Struktura umetne inteligence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lvl="0" algn="just">
              <a:buClr>
                <a:srgbClr val="8AD0D6"/>
              </a:buClr>
              <a:buSzPts val="2400"/>
            </a:pPr>
            <a:r>
              <a:rPr lang="en-US" sz="1800" dirty="0">
                <a:latin typeface="Arial"/>
                <a:ea typeface="Arial"/>
                <a:cs typeface="Arial"/>
                <a:sym typeface="Arial"/>
              </a:rPr>
              <a:t>Struktura metodologije:</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6" name="Picture 5">
            <a:extLst>
              <a:ext uri="{FF2B5EF4-FFF2-40B4-BE49-F238E27FC236}">
                <a16:creationId xmlns:a16="http://schemas.microsoft.com/office/drawing/2014/main" id="{DB28E703-69E8-6BD8-872C-0E9CB3EB71EB}"/>
              </a:ext>
            </a:extLst>
          </p:cNvPr>
          <p:cNvPicPr>
            <a:picLocks noChangeAspect="1"/>
          </p:cNvPicPr>
          <p:nvPr/>
        </p:nvPicPr>
        <p:blipFill>
          <a:blip r:embed="rId2"/>
          <a:stretch>
            <a:fillRect/>
          </a:stretch>
        </p:blipFill>
        <p:spPr>
          <a:xfrm>
            <a:off x="973667" y="2292489"/>
            <a:ext cx="4859867" cy="403105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833534" y="1860689"/>
                <a:ext cx="5215466" cy="3563540"/>
              </a:xfrm>
              <a:prstGeom prst="rect">
                <a:avLst/>
              </a:prstGeom>
            </p:spPr>
            <p:txBody>
              <a:bodyPr wrap="square">
                <a:spAutoFit/>
              </a:bodyPr>
              <a:lstStyle/>
              <a:p>
                <a:pPr indent="270510" algn="just"/>
                <a:r>
                  <a:rPr lang="en-US" dirty="0">
                    <a:solidFill>
                      <a:srgbClr val="000000"/>
                    </a:solidFill>
                    <a:latin typeface="Times New Roman" panose="02020603050405020304" pitchFamily="18" charset="0"/>
                    <a:ea typeface="Times New Roman" panose="02020603050405020304" pitchFamily="18" charset="0"/>
                  </a:rPr>
                  <a:t>Modeli NN ponujajo široko paleto možnosti, vendar smo se za namene te raziskave osredotočili na omrežja s prenosom podatkov z enim skritim slojem. NN je predstavljen v enačbi:</a:t>
                </a:r>
              </a:p>
              <a:p>
                <a:pPr indent="270510" algn="just"/>
                <a:endParaRPr lang="en-US" sz="2800" dirty="0">
                  <a:latin typeface="Times New Roman" panose="02020603050405020304" pitchFamily="18" charset="0"/>
                  <a:ea typeface="Times New Roman" panose="02020603050405020304" pitchFamily="18" charset="0"/>
                </a:endParaRPr>
              </a:p>
              <a:p>
                <a:pPr algn="ct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𝑧</m:t>
                        </m:r>
                      </m:e>
                      <m:sub>
                        <m:r>
                          <a:rPr lang="en-GB" i="1">
                            <a:latin typeface="Cambria Math" panose="02040503050406030204" pitchFamily="18" charset="0"/>
                            <a:ea typeface="Times New Roman" panose="02020603050405020304" pitchFamily="18" charset="0"/>
                          </a:rPr>
                          <m:t>𝑗</m:t>
                        </m:r>
                      </m:sub>
                    </m:sSub>
                    <m:r>
                      <a:rPr lang="en-GB" i="1">
                        <a:latin typeface="Cambria Math" panose="02040503050406030204" pitchFamily="18" charset="0"/>
                        <a:ea typeface="Times New Roman" panose="02020603050405020304" pitchFamily="18" charset="0"/>
                      </a:rPr>
                      <m:t>=</m:t>
                    </m:r>
                    <m:nary>
                      <m:naryPr>
                        <m:chr m:val="∑"/>
                        <m:limLoc m:val="undOvr"/>
                        <m:ctrlPr>
                          <a:rPr lang="en-US" i="1">
                            <a:latin typeface="Cambria Math" panose="02040503050406030204" pitchFamily="18" charset="0"/>
                            <a:ea typeface="Times New Roman" panose="02020603050405020304" pitchFamily="18" charset="0"/>
                          </a:rPr>
                        </m:ctrlPr>
                      </m:naryPr>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1</m:t>
                        </m:r>
                      </m:sub>
                      <m:sup>
                        <m:r>
                          <a:rPr lang="en-GB" i="1">
                            <a:latin typeface="Cambria Math" panose="02040503050406030204" pitchFamily="18" charset="0"/>
                            <a:ea typeface="Times New Roman" panose="02020603050405020304" pitchFamily="18" charset="0"/>
                          </a:rPr>
                          <m:t>𝑛</m:t>
                        </m:r>
                      </m:sup>
                      <m:e>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𝑤</m:t>
                            </m:r>
                          </m:e>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𝑗</m:t>
                            </m:r>
                          </m:sub>
                        </m:sSub>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𝑥</m:t>
                            </m:r>
                          </m:e>
                          <m:sub>
                            <m:r>
                              <a:rPr lang="en-GB" i="1">
                                <a:latin typeface="Cambria Math" panose="02040503050406030204" pitchFamily="18" charset="0"/>
                                <a:ea typeface="Times New Roman" panose="02020603050405020304" pitchFamily="18" charset="0"/>
                              </a:rPr>
                              <m:t>𝑖</m:t>
                            </m:r>
                          </m:sub>
                        </m:sSub>
                      </m:e>
                    </m:nary>
                    <m:r>
                      <a:rPr lang="en-GB"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𝑏</m:t>
                        </m:r>
                      </m:e>
                      <m:sub>
                        <m:r>
                          <a:rPr lang="en-GB" i="1">
                            <a:latin typeface="Cambria Math" panose="02040503050406030204" pitchFamily="18" charset="0"/>
                            <a:ea typeface="Times New Roman" panose="02020603050405020304" pitchFamily="18" charset="0"/>
                          </a:rPr>
                          <m:t>𝑗</m:t>
                        </m:r>
                      </m:sub>
                    </m:sSub>
                  </m:oMath>
                </a14:m>
                <a:r>
                  <a:rPr lang="en-GB"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n-GB"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indent="270510"/>
                <a:r>
                  <a:rPr lang="en-GB" dirty="0">
                    <a:latin typeface="Times New Roman" panose="02020603050405020304" pitchFamily="18" charset="0"/>
                    <a:ea typeface="Times New Roman" panose="02020603050405020304" pitchFamily="18" charset="0"/>
                  </a:rPr>
                  <a:t>Z aktivacijsko funkcijo v vsakem vozlišču omrežja: </a:t>
                </a:r>
                <a:endParaRPr lang="en-US" sz="2800" dirty="0">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anose="02020603050405020304" pitchFamily="18" charset="0"/>
                        </a:rPr>
                        <m:t>𝑠</m:t>
                      </m:r>
                      <m:d>
                        <m:dPr>
                          <m:ctrlPr>
                            <a:rPr lang="en-US" i="1">
                              <a:latin typeface="Cambria Math" panose="02040503050406030204" pitchFamily="18" charset="0"/>
                              <a:ea typeface="Times New Roman" panose="02020603050405020304" pitchFamily="18" charset="0"/>
                            </a:rPr>
                          </m:ctrlPr>
                        </m:dPr>
                        <m:e>
                          <m:r>
                            <a:rPr lang="en-GB" i="1">
                              <a:latin typeface="Cambria Math" panose="02040503050406030204" pitchFamily="18" charset="0"/>
                              <a:ea typeface="Times New Roman" panose="02020603050405020304" pitchFamily="18" charset="0"/>
                            </a:rPr>
                            <m:t>𝑧</m:t>
                          </m:r>
                        </m:e>
                      </m:d>
                      <m:r>
                        <a:rPr lang="en-GB"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GB" i="1">
                              <a:latin typeface="Cambria Math" panose="02040503050406030204" pitchFamily="18" charset="0"/>
                              <a:ea typeface="Times New Roman" panose="02020603050405020304" pitchFamily="18" charset="0"/>
                            </a:rPr>
                            <m:t>1</m:t>
                          </m:r>
                        </m:num>
                        <m:den>
                          <m:r>
                            <a:rPr lang="en-GB" i="1">
                              <a:latin typeface="Cambria Math" panose="02040503050406030204" pitchFamily="18" charset="0"/>
                              <a:ea typeface="Times New Roman" panose="02020603050405020304" pitchFamily="18" charset="0"/>
                            </a:rPr>
                            <m:t>1</m:t>
                          </m:r>
                          <m:r>
                            <a:rPr lang="en-GB"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𝑒</m:t>
                              </m:r>
                            </m:e>
                            <m:sup>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𝑧</m:t>
                              </m:r>
                            </m:sup>
                          </m:sSup>
                        </m:den>
                      </m:f>
                    </m:oMath>
                  </m:oMathPara>
                </a14:m>
                <a:endParaRPr lang="en-GB" dirty="0"/>
              </a:p>
            </p:txBody>
          </p:sp>
        </mc:Choice>
        <mc:Fallback xmlns:p14="http://schemas.microsoft.com/office/powerpoint/2010/main" xmlns:a16="http://schemas.microsoft.com/office/drawing/2014/main" xmlns="">
          <p:sp>
            <p:nvSpPr>
              <p:cNvPr id="2" name="Rectangle 1"/>
              <p:cNvSpPr>
                <a:spLocks noRot="1" noChangeAspect="1" noMove="1" noResize="1" noEditPoints="1" noAdjustHandles="1" noChangeArrowheads="1" noChangeShapeType="1" noTextEdit="1"/>
              </p:cNvSpPr>
              <p:nvPr/>
            </p:nvSpPr>
            <p:spPr>
              <a:xfrm>
                <a:off x="5833534" y="1860689"/>
                <a:ext cx="5215466" cy="3563540"/>
              </a:xfrm>
              <a:prstGeom prst="rect">
                <a:avLst/>
              </a:prstGeom>
              <a:blipFill rotWithShape="0">
                <a:blip r:embed="rId3"/>
                <a:stretch>
                  <a:fillRect l="-1051" t="-855" r="-935"/>
                </a:stretch>
              </a:blipFill>
            </p:spPr>
            <p:txBody>
              <a:bodyPr/>
              <a:lstStyle/>
              <a:p>
                <a:r>
                  <a:rPr lang="en-GB">
                    <a:noFill/>
                  </a:rPr>
                  <a:t> </a:t>
                </a:r>
              </a:p>
            </p:txBody>
          </p:sp>
        </mc:Fallback>
      </mc:AlternateContent>
    </p:spTree>
    <p:extLst>
      <p:ext uri="{BB962C8B-B14F-4D97-AF65-F5344CB8AC3E}">
        <p14:creationId xmlns:p14="http://schemas.microsoft.com/office/powerpoint/2010/main" val="24934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ŠTUDIJA PRIMERA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11200" y="1613958"/>
            <a:ext cx="10515600" cy="4351338"/>
          </a:xfrm>
        </p:spPr>
        <p:txBody>
          <a:bodyPr>
            <a:normAutofit/>
          </a:bodyPr>
          <a:lstStyle/>
          <a:p>
            <a:endParaRPr lang="en-GB" sz="1800" dirty="0"/>
          </a:p>
          <a:p>
            <a:r>
              <a:rPr lang="en-GB" sz="1800" dirty="0"/>
              <a:t>Glede na spreminjajoče se tržno okolje bo NN uporabljal različne vhodne podatke (zgodovinski podatki, socialni dejavniki, podatki </a:t>
            </a:r>
            <a:r>
              <a:rPr lang="en-GB" sz="1800" dirty="0" err="1"/>
              <a:t>Covid </a:t>
            </a:r>
            <a:r>
              <a:rPr lang="en-GB" sz="1800" dirty="0"/>
              <a:t>19, indeks cen življenjskih potrebščin, maloprodajne cene, promocije itd.). </a:t>
            </a:r>
          </a:p>
          <a:p>
            <a:r>
              <a:rPr lang="en-GB" sz="1800" dirty="0"/>
              <a:t>NN bo ustvaril prihodnje napovedi povpraševanja po vsakem izdelku pršuta, vsaki kategoriji izdelkov pršuta, vsaki stranki in na skupni ravni (raven proizvodnje).</a:t>
            </a:r>
          </a:p>
          <a:p>
            <a:endParaRPr lang="en-GB" sz="1800" dirty="0"/>
          </a:p>
          <a:p>
            <a:r>
              <a:rPr lang="en-GB" sz="1800" b="1" dirty="0"/>
              <a:t>Prihodnji ukrepi (bodo):</a:t>
            </a:r>
          </a:p>
          <a:p>
            <a:r>
              <a:rPr lang="en-GB" sz="1800" dirty="0"/>
              <a:t>Sistem DSS bo takoj določil optimalno raven zalog za vsak izdelek iz šunke (oblikovanje zalog). </a:t>
            </a:r>
          </a:p>
          <a:p>
            <a:r>
              <a:rPr lang="en-GB" sz="1800" dirty="0"/>
              <a:t>Poleg tega bo DSS lahko sprožil proizvodnjo (pametno proizvodnjo) šunke.</a:t>
            </a:r>
          </a:p>
          <a:p>
            <a:r>
              <a:rPr lang="en-GB" sz="1800" dirty="0"/>
              <a:t>Nazadnje bo DSS pripravil naročila šunke prek načrta materialnih virov (MRP), ki bo ustvaril prihodnja naročila pri lokalnih proizvajalcih surovih šunk.</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4162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ŠTUDIJA PRIMERA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oogle Shape;318;p4"/>
          <p:cNvPicPr preferRelativeResize="0"/>
          <p:nvPr/>
        </p:nvPicPr>
        <p:blipFill rotWithShape="1">
          <a:blip r:embed="rId2">
            <a:alphaModFix/>
          </a:blip>
          <a:srcRect/>
          <a:stretch/>
        </p:blipFill>
        <p:spPr>
          <a:xfrm>
            <a:off x="5501997" y="457200"/>
            <a:ext cx="4080933" cy="5282671"/>
          </a:xfrm>
          <a:prstGeom prst="rect">
            <a:avLst/>
          </a:prstGeom>
          <a:noFill/>
          <a:ln>
            <a:noFill/>
          </a:ln>
        </p:spPr>
      </p:pic>
    </p:spTree>
    <p:extLst>
      <p:ext uri="{BB962C8B-B14F-4D97-AF65-F5344CB8AC3E}">
        <p14:creationId xmlns:p14="http://schemas.microsoft.com/office/powerpoint/2010/main" val="10214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08E87D16-BA20-46AF-BEE0-1EABDEE83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purl.org/dc/elements/1.1/"/>
    <ds:schemaRef ds:uri="http://schemas.microsoft.com/office/2006/metadata/properties"/>
    <ds:schemaRef ds:uri="http://schemas.microsoft.com/office/infopath/2007/PartnerControls"/>
    <ds:schemaRef ds:uri="a92fe6ce-cc5e-4661-b3e6-d9d5535f70b5"/>
    <ds:schemaRef ds:uri="http://purl.org/dc/terms/"/>
    <ds:schemaRef ds:uri="http://purl.org/dc/dcmitype/"/>
    <ds:schemaRef ds:uri="http://schemas.microsoft.com/office/2006/documentManagement/types"/>
    <ds:schemaRef ds:uri="http://schemas.openxmlformats.org/package/2006/metadata/core-properties"/>
    <ds:schemaRef ds:uri="d9bddfac-6dc9-4958-8f35-4d0da3af22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4296</TotalTime>
  <Words>1039</Words>
  <Application>Microsoft Office PowerPoint</Application>
  <PresentationFormat>Panoramiczny</PresentationFormat>
  <Paragraphs>133</Paragraphs>
  <Slides>18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18</vt:i4>
      </vt:variant>
    </vt:vector>
  </HeadingPairs>
  <TitlesOfParts>
    <vt:vector size="26" baseType="lpstr">
      <vt:lpstr>Arial</vt:lpstr>
      <vt:lpstr>Calibri</vt:lpstr>
      <vt:lpstr>Cambria Math</vt:lpstr>
      <vt:lpstr>Lato Light</vt:lpstr>
      <vt:lpstr>Noto Sans Symbols</vt:lpstr>
      <vt:lpstr>Tahoma</vt:lpstr>
      <vt:lpstr>Times New Roman</vt:lpstr>
      <vt:lpstr>Motyw pakietu Office</vt:lpstr>
      <vt:lpstr>Demonstracija umetne inteligence</vt:lpstr>
      <vt:lpstr>Stebri:</vt:lpstr>
      <vt:lpstr>Metodologija:</vt:lpstr>
      <vt:lpstr>Facebookov prerok v akciji</vt:lpstr>
      <vt:lpstr>Facebookov prerok v akciji</vt:lpstr>
      <vt:lpstr>Struktura umetne inteligence</vt:lpstr>
      <vt:lpstr>Struktura umetne inteligence</vt:lpstr>
      <vt:lpstr>ŠTUDIJA PRIMERA</vt:lpstr>
      <vt:lpstr>ŠTUDIJA PRIMERA</vt:lpstr>
      <vt:lpstr>ŠTUDIJA PRIMERA</vt:lpstr>
      <vt:lpstr>Prezentacja programu PowerPoint</vt:lpstr>
      <vt:lpstr>Prezentacja programu PowerPoint</vt:lpstr>
      <vt:lpstr>Podatki za usposabljanje in testiranje (navzkrižno preverjanje)</vt:lpstr>
      <vt:lpstr>Prezentacja programu PowerPoint</vt:lpstr>
      <vt:lpstr>Prezentacja programu PowerPoint</vt:lpstr>
      <vt:lpstr>ZAKLJUČEK</vt:lpstr>
      <vt:lpstr>Authors:  Dario Šebalj Dejan Mirčetić Michał Adamczak   Final version: June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docId:5117D8C71B2058E97AF2E18432ED5FDF</cp:keywords>
  <cp:lastModifiedBy>KRS</cp:lastModifiedBy>
  <cp:revision>44</cp:revision>
  <dcterms:created xsi:type="dcterms:W3CDTF">2023-07-06T12:09:08Z</dcterms:created>
  <dcterms:modified xsi:type="dcterms:W3CDTF">2025-11-04T14:25:45Z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