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9" r:id="rId7"/>
    <p:sldId id="268" r:id="rId8"/>
    <p:sldId id="271" r:id="rId9"/>
    <p:sldId id="272" r:id="rId10"/>
    <p:sldId id="273" r:id="rId11"/>
    <p:sldId id="262" r:id="rId12"/>
    <p:sldId id="266" r:id="rId13"/>
    <p:sldId id="274" r:id="rId14"/>
    <p:sldId id="275" r:id="rId15"/>
    <p:sldId id="276" r:id="rId16"/>
    <p:sldId id="278" r:id="rId17"/>
    <p:sldId id="279" r:id="rId18"/>
    <p:sldId id="280" r:id="rId19"/>
    <p:sldId id="277" r:id="rId20"/>
    <p:sldId id="281" r:id="rId21"/>
    <p:sldId id="284" r:id="rId22"/>
    <p:sldId id="283" r:id="rId23"/>
    <p:sldId id="334" r:id="rId24"/>
    <p:sldId id="285"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015BA6"/>
    <a:srgbClr val="7F7F7F"/>
    <a:srgbClr val="AEAEAE"/>
    <a:srgbClr val="FFFFFF"/>
    <a:srgbClr val="292928"/>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112" d="100"/>
          <a:sy n="112" d="100"/>
        </p:scale>
        <p:origin x="4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sl-SI" sz="3200" b="0" strike="noStrike" spc="-1">
              <a:solidFill>
                <a:srgbClr val="000000"/>
              </a:solidFill>
              <a:latin typeface="Arial"/>
            </a:endParaRPr>
          </a:p>
        </p:txBody>
      </p:sp>
      <p:sp>
        <p:nvSpPr>
          <p:cNvPr id="4" name="PlaceHolder 3"/>
          <p:cNvSpPr>
            <a:spLocks noGrp="1"/>
          </p:cNvSpPr>
          <p:nvPr>
            <p:ph type="sldNum" idx="1"/>
          </p:nvPr>
        </p:nvSpPr>
        <p:spPr/>
        <p:txBody>
          <a:bodyPr/>
          <a:lstStyle/>
          <a:p>
            <a:fld id="{FEEDC09B-C9E0-43C7-BD6C-FC912BBAA456}" type="slidenum">
              <a:t>‹#›</a:t>
            </a:fld>
            <a:endParaRPr/>
          </a:p>
        </p:txBody>
      </p:sp>
    </p:spTree>
    <p:extLst>
      <p:ext uri="{BB962C8B-B14F-4D97-AF65-F5344CB8AC3E}">
        <p14:creationId xmlns:p14="http://schemas.microsoft.com/office/powerpoint/2010/main" val="2050768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8"/>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Obraz 3">
            <a:extLst>
              <a:ext uri="{FF2B5EF4-FFF2-40B4-BE49-F238E27FC236}">
                <a16:creationId xmlns:a16="http://schemas.microsoft.com/office/drawing/2014/main" id="{8336D9E6-093E-A19D-AA35-353D68920D78}"/>
              </a:ext>
            </a:extLst>
          </p:cNvPr>
          <p:cNvPicPr>
            <a:picLocks noChangeAspect="1"/>
          </p:cNvPicPr>
          <p:nvPr userDrawn="1"/>
        </p:nvPicPr>
        <p:blipFill>
          <a:blip r:embed="rId9"/>
          <a:stretch>
            <a:fillRect/>
          </a:stretch>
        </p:blipFill>
        <p:spPr>
          <a:xfrm>
            <a:off x="7614051" y="6203808"/>
            <a:ext cx="3675276" cy="670207"/>
          </a:xfrm>
          <a:prstGeom prst="rect">
            <a:avLst/>
          </a:prstGeom>
        </p:spPr>
      </p:pic>
      <p:pic>
        <p:nvPicPr>
          <p:cNvPr id="5" name="Picture 2" descr="Wyjazdy dydaktyczne i szkoleniowe - Dział Spraw Międzynarodowych">
            <a:extLst>
              <a:ext uri="{FF2B5EF4-FFF2-40B4-BE49-F238E27FC236}">
                <a16:creationId xmlns:a16="http://schemas.microsoft.com/office/drawing/2014/main" id="{3FAEFDDC-E1A0-BDDD-59A7-C9A5C45CBB41}"/>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1440197" y="6176963"/>
            <a:ext cx="672239" cy="65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 id="2147483661" r:id="rId6"/>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dept.clcillinois.edu/mth/oer/IntroductoryStatistics.pdf" TargetMode="External"/><Relationship Id="rId2" Type="http://schemas.openxmlformats.org/officeDocument/2006/relationships/hyperlink" Target="https://openstax.org/details/books/introductory-statistics-2e"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hyperlink" Target="https://dept.clcillinois.edu/mth/oer/IntroductoryStatistics.pdf" TargetMode="External"/><Relationship Id="rId13" Type="http://schemas.openxmlformats.org/officeDocument/2006/relationships/hyperlink" Target="https://www.khanacademy.org/math/statistics-probability" TargetMode="External"/><Relationship Id="rId18" Type="http://schemas.openxmlformats.org/officeDocument/2006/relationships/hyperlink" Target="https://www.youtube.com/watch?v=WWqE7YHR4Jc" TargetMode="External"/><Relationship Id="rId26" Type="http://schemas.openxmlformats.org/officeDocument/2006/relationships/hyperlink" Target="https://www.youtube.com/watch?v=F_mfuifKzgw" TargetMode="External"/><Relationship Id="rId3" Type="http://schemas.openxmlformats.org/officeDocument/2006/relationships/hyperlink" Target="https://www.scribbr.com/category/statistics/" TargetMode="External"/><Relationship Id="rId21" Type="http://schemas.openxmlformats.org/officeDocument/2006/relationships/hyperlink" Target="https://www.youtube.com/watch?v=xZ_z8KWkhXE" TargetMode="External"/><Relationship Id="rId7" Type="http://schemas.openxmlformats.org/officeDocument/2006/relationships/hyperlink" Target="https://drive.uqu.edu.sa/_/mskhayat/files/MySubjects/20178FS%20Elementary%20Statistics/Introductory%20Statistics%20(7th%20Ed).pdf" TargetMode="External"/><Relationship Id="rId12" Type="http://schemas.openxmlformats.org/officeDocument/2006/relationships/hyperlink" Target="https://byjus.com/maths/statistics/" TargetMode="External"/><Relationship Id="rId17" Type="http://schemas.openxmlformats.org/officeDocument/2006/relationships/hyperlink" Target="https://www.youtube.com/watch?v=HBdJGj_7FHQ" TargetMode="External"/><Relationship Id="rId25" Type="http://schemas.openxmlformats.org/officeDocument/2006/relationships/hyperlink" Target="https://www.youtube.com/watch?v=9Q5ErbQF_vk" TargetMode="External"/><Relationship Id="rId2" Type="http://schemas.openxmlformats.org/officeDocument/2006/relationships/hyperlink" Target="https://open.umn.edu/opentextbooks/textbooks/196" TargetMode="External"/><Relationship Id="rId16" Type="http://schemas.openxmlformats.org/officeDocument/2006/relationships/hyperlink" Target="https://www.youtube.com/watch?v=P8hT5nDai6A" TargetMode="External"/><Relationship Id="rId20" Type="http://schemas.openxmlformats.org/officeDocument/2006/relationships/hyperlink" Target="https://www.khanacademy.org/math/statistics-probability/describing-relationships-quantitative-data/more-on-regression/v/regression-line-example" TargetMode="External"/><Relationship Id="rId1" Type="http://schemas.openxmlformats.org/officeDocument/2006/relationships/slideLayout" Target="../slideLayouts/slideLayout5.xml"/><Relationship Id="rId6" Type="http://schemas.openxmlformats.org/officeDocument/2006/relationships/hyperlink" Target="https://saylordotorg.github.io/text_introductory-statistics/" TargetMode="External"/><Relationship Id="rId11" Type="http://schemas.openxmlformats.org/officeDocument/2006/relationships/hyperlink" Target="https://www.researchgate.net/profile/Tareq-Alodat-2/publication/340511098_INTRODUCTION_TO_STATISTICS_MADE_EASY/links/5e8de3dc4585150839c7b58a/INTRODUCTION-TO-STATISTICS-MADE-EASY.pdf" TargetMode="External"/><Relationship Id="rId24" Type="http://schemas.openxmlformats.org/officeDocument/2006/relationships/hyperlink" Target="https://www.khanacademy.org/math/ap-statistics/bivariate-data-ap/correlation-coefficient-r/v/correlation-coefficient-intuition-examples" TargetMode="External"/><Relationship Id="rId5" Type="http://schemas.openxmlformats.org/officeDocument/2006/relationships/hyperlink" Target="https://assets.openstax.org/oscms-prodcms/media/documents/IntroductoryStatistics-OP_i6tAI7e.pdf" TargetMode="External"/><Relationship Id="rId15" Type="http://schemas.openxmlformats.org/officeDocument/2006/relationships/hyperlink" Target="https://www.youtube.com/watch?v=owI7zxCqNY0" TargetMode="External"/><Relationship Id="rId23" Type="http://schemas.openxmlformats.org/officeDocument/2006/relationships/hyperlink" Target="https://www.youtube.com/watch?v=4EXNedimDMs" TargetMode="External"/><Relationship Id="rId10" Type="http://schemas.openxmlformats.org/officeDocument/2006/relationships/hyperlink" Target="https://onlinestatbook.com/Online_Statistics_Education.pdf" TargetMode="External"/><Relationship Id="rId19" Type="http://schemas.openxmlformats.org/officeDocument/2006/relationships/hyperlink" Target="https://www.youtube.com/watch?v=dQNpSa-bq4M" TargetMode="External"/><Relationship Id="rId4" Type="http://schemas.openxmlformats.org/officeDocument/2006/relationships/hyperlink" Target="https://stats.libretexts.org/Bookshelves/Introductory_Statistics" TargetMode="External"/><Relationship Id="rId9" Type="http://schemas.openxmlformats.org/officeDocument/2006/relationships/hyperlink" Target="https://www.geeksforgeeks.org/introduction-of-statistics-and-its-types/" TargetMode="External"/><Relationship Id="rId14" Type="http://schemas.openxmlformats.org/officeDocument/2006/relationships/hyperlink" Target="https://www.youtube.com/watch?v=ZkjP5RJLQF4" TargetMode="External"/><Relationship Id="rId22" Type="http://schemas.openxmlformats.org/officeDocument/2006/relationships/hyperlink" Target="https://www.youtube.com/watch?v=11c9cs6WpJ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3.bin"/><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Tytuł 1">
            <a:extLst>
              <a:ext uri="{FF2B5EF4-FFF2-40B4-BE49-F238E27FC236}">
                <a16:creationId xmlns:a16="http://schemas.microsoft.com/office/drawing/2014/main" id="{C23A5442-C014-77E5-D09D-B09E50EECA5A}"/>
              </a:ext>
            </a:extLst>
          </p:cNvPr>
          <p:cNvSpPr>
            <a:spLocks noGrp="1"/>
          </p:cNvSpPr>
          <p:nvPr>
            <p:ph type="ctrTitle"/>
          </p:nvPr>
        </p:nvSpPr>
        <p:spPr>
          <a:xfrm>
            <a:off x="6073103" y="642886"/>
            <a:ext cx="5648456" cy="2183467"/>
          </a:xfrm>
        </p:spPr>
        <p:txBody>
          <a:bodyPr anchor="ctr" anchorCtr="0">
            <a:normAutofit/>
          </a:bodyPr>
          <a:lstStyle/>
          <a:p>
            <a:pPr lvl="0">
              <a:lnSpc>
                <a:spcPct val="100000"/>
              </a:lnSpc>
            </a:pPr>
            <a:r>
              <a:rPr lang="pl-PL" sz="3200" dirty="0"/>
              <a:t>Statystyczne metody analizy danych logistycznych</a:t>
            </a:r>
            <a:endParaRPr lang="sl-SI" sz="3200" dirty="0"/>
          </a:p>
        </p:txBody>
      </p:sp>
      <p:sp>
        <p:nvSpPr>
          <p:cNvPr id="12" name="Tytuł 1">
            <a:extLst>
              <a:ext uri="{FF2B5EF4-FFF2-40B4-BE49-F238E27FC236}">
                <a16:creationId xmlns:a16="http://schemas.microsoft.com/office/drawing/2014/main" id="{DEA46E14-D8E7-7E4D-60DD-BD66DD2AF73B}"/>
              </a:ext>
            </a:extLst>
          </p:cNvPr>
          <p:cNvSpPr txBox="1">
            <a:spLocks/>
          </p:cNvSpPr>
          <p:nvPr/>
        </p:nvSpPr>
        <p:spPr>
          <a:xfrm>
            <a:off x="6413648" y="4518516"/>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Wykład</a:t>
            </a:r>
          </a:p>
        </p:txBody>
      </p:sp>
      <p:sp>
        <p:nvSpPr>
          <p:cNvPr id="13" name="Tytuł 1">
            <a:extLst>
              <a:ext uri="{FF2B5EF4-FFF2-40B4-BE49-F238E27FC236}">
                <a16:creationId xmlns:a16="http://schemas.microsoft.com/office/drawing/2014/main" id="{50462898-A84A-3468-757C-2D9C9E57F05B}"/>
              </a:ext>
            </a:extLst>
          </p:cNvPr>
          <p:cNvSpPr txBox="1">
            <a:spLocks/>
          </p:cNvSpPr>
          <p:nvPr/>
        </p:nvSpPr>
        <p:spPr>
          <a:xfrm>
            <a:off x="6096000" y="2876418"/>
            <a:ext cx="5872309" cy="1642098"/>
          </a:xfrm>
          <a:prstGeom prst="rect">
            <a:avLst/>
          </a:prstGeom>
        </p:spPr>
        <p:txBody>
          <a:bodyPr vert="horz" lIns="91440" tIns="45720" rIns="91440" bIns="45720" rtlCol="0" anchor="b">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pl-PL" sz="3200" dirty="0">
                <a:latin typeface="Tahoma" panose="020B0604030504040204" pitchFamily="34" charset="0"/>
                <a:ea typeface="Tahoma" panose="020B0604030504040204" pitchFamily="34" charset="0"/>
                <a:cs typeface="Tahoma" panose="020B0604030504040204" pitchFamily="34" charset="0"/>
              </a:rPr>
              <a:t>Regresja liniowa z pojedynczym i wieloma regresorami</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err="1"/>
              <a:t>Przykład</a:t>
            </a:r>
            <a:r>
              <a:rPr lang="en-US" altLang="en-US" dirty="0"/>
              <a:t> </a:t>
            </a:r>
            <a:r>
              <a:rPr lang="pl-PL" altLang="en-US" dirty="0"/>
              <a:t>prostej</a:t>
            </a:r>
            <a:r>
              <a:rPr lang="en-US" altLang="en-US" dirty="0"/>
              <a:t> regresji liniowej</a:t>
            </a:r>
            <a:endParaRPr lang="pl-PL" dirty="0"/>
          </a:p>
        </p:txBody>
      </p:sp>
      <p:sp>
        <p:nvSpPr>
          <p:cNvPr id="3" name="Rectangle 2"/>
          <p:cNvSpPr/>
          <p:nvPr/>
        </p:nvSpPr>
        <p:spPr>
          <a:xfrm>
            <a:off x="1742773" y="1592398"/>
            <a:ext cx="8034955" cy="4493538"/>
          </a:xfrm>
          <a:prstGeom prst="rect">
            <a:avLst/>
          </a:prstGeom>
        </p:spPr>
        <p:txBody>
          <a:bodyPr wrap="square">
            <a:spAutoFit/>
          </a:bodyPr>
          <a:lstStyle/>
          <a:p>
            <a:pPr algn="just"/>
            <a:r>
              <a:rPr lang="pl-PL" sz="2200" dirty="0">
                <a:latin typeface="Tahoma" panose="020B0604030504040204" pitchFamily="34" charset="0"/>
                <a:ea typeface="Tahoma" panose="020B0604030504040204" pitchFamily="34" charset="0"/>
                <a:cs typeface="Tahoma" panose="020B0604030504040204" pitchFamily="34" charset="0"/>
              </a:rPr>
              <a:t>Jako ilustrację analizy prostej i wielorakiej regresji liniowej , rozważymy problem, przed którym stoi Logist Trucking Company, niezależna firma transportowa we Włoszech. Największa część działalności firmy Logist obejmuje dostawy na obszarze lokalnym. Aby lepiej opracować harmonogramy pracy, menedżerowie chcą zaplanować wspólny dzienny czas podróży dla swoich kierowców</a:t>
            </a:r>
            <a:r>
              <a:rPr lang="hr-HR" sz="2200" dirty="0">
                <a:latin typeface="Tahoma" panose="020B0604030504040204" pitchFamily="34" charset="0"/>
                <a:ea typeface="Tahoma" panose="020B0604030504040204" pitchFamily="34" charset="0"/>
                <a:cs typeface="Tahoma" panose="020B0604030504040204" pitchFamily="34" charset="0"/>
              </a:rPr>
              <a:t>. </a:t>
            </a:r>
          </a:p>
          <a:p>
            <a:pPr algn="just"/>
            <a:r>
              <a:rPr lang="hr-HR" sz="2200" dirty="0">
                <a:latin typeface="Tahoma" panose="020B0604030504040204" pitchFamily="34" charset="0"/>
                <a:ea typeface="Tahoma" panose="020B0604030504040204" pitchFamily="34" charset="0"/>
                <a:cs typeface="Tahoma" panose="020B0604030504040204" pitchFamily="34" charset="0"/>
              </a:rPr>
              <a:t> </a:t>
            </a:r>
          </a:p>
          <a:p>
            <a:pPr algn="just"/>
            <a:r>
              <a:rPr lang="pl-PL" sz="2200" dirty="0">
                <a:latin typeface="Tahoma" panose="020B0604030504040204" pitchFamily="34" charset="0"/>
                <a:ea typeface="Tahoma" panose="020B0604030504040204" pitchFamily="34" charset="0"/>
                <a:cs typeface="Tahoma" panose="020B0604030504040204" pitchFamily="34" charset="0"/>
              </a:rPr>
              <a:t>Początkowo menedżerowie uważali, że całkowity dzienny czas podróży będzie ściśle powiązany z liczbą kilometrów przejechanych w codziennych dostawach. Prosta losowa próba 10 przydziałów kierowców dostarczyła danych pokazanych w następnej tabeli i wykresie rozrzutu</a:t>
            </a:r>
            <a:r>
              <a:rPr lang="hr-HR" sz="2200" dirty="0">
                <a:latin typeface="Tahoma" panose="020B0604030504040204" pitchFamily="34" charset="0"/>
                <a:ea typeface="Tahoma" panose="020B0604030504040204" pitchFamily="34" charset="0"/>
                <a:cs typeface="Tahoma" panose="020B0604030504040204" pitchFamily="34" charset="0"/>
              </a:rPr>
              <a:t>. </a:t>
            </a:r>
            <a:endParaRPr lang="en-US" alt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71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altLang="en-US" dirty="0"/>
              <a:t>Przykład prostej regresji liniowej</a:t>
            </a:r>
            <a:endParaRPr lang="pl-PL" dirty="0"/>
          </a:p>
        </p:txBody>
      </p:sp>
      <p:pic>
        <p:nvPicPr>
          <p:cNvPr id="4" name="Obraz 3">
            <a:extLst>
              <a:ext uri="{FF2B5EF4-FFF2-40B4-BE49-F238E27FC236}">
                <a16:creationId xmlns:a16="http://schemas.microsoft.com/office/drawing/2014/main" id="{5252DED4-C102-9735-9D71-7668030C1188}"/>
              </a:ext>
            </a:extLst>
          </p:cNvPr>
          <p:cNvPicPr>
            <a:picLocks noChangeAspect="1"/>
          </p:cNvPicPr>
          <p:nvPr/>
        </p:nvPicPr>
        <p:blipFill>
          <a:blip r:embed="rId2"/>
          <a:stretch>
            <a:fillRect/>
          </a:stretch>
        </p:blipFill>
        <p:spPr>
          <a:xfrm>
            <a:off x="693314" y="1934700"/>
            <a:ext cx="5949147" cy="3182246"/>
          </a:xfrm>
          <a:prstGeom prst="rect">
            <a:avLst/>
          </a:prstGeom>
        </p:spPr>
      </p:pic>
      <p:pic>
        <p:nvPicPr>
          <p:cNvPr id="5" name="Obraz 4">
            <a:extLst>
              <a:ext uri="{FF2B5EF4-FFF2-40B4-BE49-F238E27FC236}">
                <a16:creationId xmlns:a16="http://schemas.microsoft.com/office/drawing/2014/main" id="{BBD73FB9-7929-7D8A-FEB8-6001F7BB0FD8}"/>
              </a:ext>
            </a:extLst>
          </p:cNvPr>
          <p:cNvPicPr>
            <a:picLocks noChangeAspect="1"/>
          </p:cNvPicPr>
          <p:nvPr/>
        </p:nvPicPr>
        <p:blipFill>
          <a:blip r:embed="rId3"/>
          <a:stretch>
            <a:fillRect/>
          </a:stretch>
        </p:blipFill>
        <p:spPr>
          <a:xfrm>
            <a:off x="6642461" y="1667481"/>
            <a:ext cx="5020777" cy="3892810"/>
          </a:xfrm>
          <a:prstGeom prst="rect">
            <a:avLst/>
          </a:prstGeom>
        </p:spPr>
      </p:pic>
    </p:spTree>
    <p:extLst>
      <p:ext uri="{BB962C8B-B14F-4D97-AF65-F5344CB8AC3E}">
        <p14:creationId xmlns:p14="http://schemas.microsoft.com/office/powerpoint/2010/main" val="1626045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altLang="en-US" dirty="0"/>
              <a:t>Przykład prostej regresji liniowej</a:t>
            </a:r>
            <a:endParaRPr lang="pl-PL" dirty="0"/>
          </a:p>
        </p:txBody>
      </p:sp>
      <mc:AlternateContent xmlns:mc="http://schemas.openxmlformats.org/markup-compatibility/2006" xmlns:a14="http://schemas.microsoft.com/office/drawing/2010/main">
        <mc:Choice Requires="a14">
          <p:sp>
            <p:nvSpPr>
              <p:cNvPr id="2" name="Rectangle 1"/>
              <p:cNvSpPr/>
              <p:nvPr/>
            </p:nvSpPr>
            <p:spPr>
              <a:xfrm>
                <a:off x="1055915" y="1901017"/>
                <a:ext cx="6064414" cy="4385175"/>
              </a:xfrm>
              <a:prstGeom prst="rect">
                <a:avLst/>
              </a:prstGeom>
            </p:spPr>
            <p:txBody>
              <a:bodyPr wrap="square">
                <a:spAutoFit/>
              </a:bodyPr>
              <a:lstStyle/>
              <a:p>
                <a:pPr algn="just">
                  <a:lnSpc>
                    <a:spcPct val="107000"/>
                  </a:lnSpc>
                  <a:spcAft>
                    <a:spcPts val="1200"/>
                  </a:spcAft>
                </a:pPr>
                <a:r>
                  <a:rPr lang="hr-HR" sz="2200" dirty="0">
                    <a:latin typeface="Tahoma" panose="020B0604030504040204" pitchFamily="34" charset="0"/>
                    <a:ea typeface="Tahoma" panose="020B0604030504040204" pitchFamily="34" charset="0"/>
                    <a:cs typeface="Tahoma" panose="020B0604030504040204" pitchFamily="34" charset="0"/>
                  </a:rPr>
                  <a:t>Do oszacowania parametrów </a:t>
                </a:r>
                <a14:m>
                  <m:oMath xmlns:m="http://schemas.openxmlformats.org/officeDocument/2006/math">
                    <m:sSub>
                      <m:sSubPr>
                        <m:ctrlPr>
                          <a:rPr lang="hr-HR" sz="2200" i="1">
                            <a:latin typeface="Cambria Math" panose="02040503050406030204" pitchFamily="18" charset="0"/>
                            <a:ea typeface="Calibri" panose="020F0502020204030204" pitchFamily="34" charset="0"/>
                            <a:cs typeface="Calibri" panose="020F0502020204030204" pitchFamily="34" charset="0"/>
                          </a:rPr>
                        </m:ctrlPr>
                      </m:sSubPr>
                      <m:e>
                        <m:r>
                          <a:rPr lang="sl-SI" sz="2200" i="1">
                            <a:latin typeface="Cambria Math" panose="02040503050406030204" pitchFamily="18" charset="0"/>
                            <a:ea typeface="Calibri" panose="020F0502020204030204" pitchFamily="34" charset="0"/>
                            <a:cs typeface="Calibri" panose="020F0502020204030204" pitchFamily="34" charset="0"/>
                          </a:rPr>
                          <m:t>𝛽</m:t>
                        </m:r>
                      </m:e>
                      <m:sub>
                        <m:r>
                          <a:rPr lang="sl-SI" sz="2200" i="1">
                            <a:latin typeface="Cambria Math" panose="02040503050406030204" pitchFamily="18" charset="0"/>
                            <a:ea typeface="Calibri" panose="020F0502020204030204" pitchFamily="34" charset="0"/>
                            <a:cs typeface="Calibri" panose="020F0502020204030204" pitchFamily="34" charset="0"/>
                          </a:rPr>
                          <m:t>0</m:t>
                        </m:r>
                      </m:sub>
                    </m:sSub>
                  </m:oMath>
                </a14:m>
                <a:r>
                  <a:rPr lang="hr-HR" sz="2200" dirty="0">
                    <a:latin typeface="Tahoma" panose="020B0604030504040204" pitchFamily="34" charset="0"/>
                    <a:ea typeface="Tahoma" panose="020B0604030504040204" pitchFamily="34" charset="0"/>
                    <a:cs typeface="Tahoma" panose="020B0604030504040204" pitchFamily="34" charset="0"/>
                  </a:rPr>
                  <a:t> i </a:t>
                </a:r>
                <a14:m>
                  <m:oMath xmlns:m="http://schemas.openxmlformats.org/officeDocument/2006/math">
                    <m:sSub>
                      <m:sSubPr>
                        <m:ctrlPr>
                          <a:rPr lang="hr-HR" sz="2200" i="1">
                            <a:latin typeface="Cambria Math" panose="02040503050406030204" pitchFamily="18" charset="0"/>
                            <a:ea typeface="Calibri" panose="020F0502020204030204" pitchFamily="34" charset="0"/>
                            <a:cs typeface="Calibri" panose="020F0502020204030204" pitchFamily="34" charset="0"/>
                          </a:rPr>
                        </m:ctrlPr>
                      </m:sSubPr>
                      <m:e>
                        <m:r>
                          <a:rPr lang="sl-SI" sz="2200" i="1">
                            <a:latin typeface="Cambria Math" panose="02040503050406030204" pitchFamily="18" charset="0"/>
                            <a:ea typeface="Calibri" panose="020F0502020204030204" pitchFamily="34" charset="0"/>
                            <a:cs typeface="Calibri" panose="020F0502020204030204" pitchFamily="34" charset="0"/>
                          </a:rPr>
                          <m:t>𝛽</m:t>
                        </m:r>
                      </m:e>
                      <m:sub>
                        <m:r>
                          <a:rPr lang="sl-SI" sz="2200" i="1">
                            <a:latin typeface="Cambria Math" panose="02040503050406030204" pitchFamily="18" charset="0"/>
                            <a:ea typeface="Calibri" panose="020F0502020204030204" pitchFamily="34" charset="0"/>
                            <a:cs typeface="Calibri" panose="020F0502020204030204" pitchFamily="34" charset="0"/>
                          </a:rPr>
                          <m:t>1</m:t>
                        </m:r>
                      </m:sub>
                    </m:sSub>
                    <m:r>
                      <a:rPr lang="sl-SI" sz="2200" i="1">
                        <a:latin typeface="Cambria Math" panose="02040503050406030204" pitchFamily="18" charset="0"/>
                        <a:ea typeface="Calibri" panose="020F0502020204030204" pitchFamily="34" charset="0"/>
                        <a:cs typeface="Calibri" panose="020F0502020204030204" pitchFamily="34" charset="0"/>
                      </a:rPr>
                      <m:t> </m:t>
                    </m:r>
                  </m:oMath>
                </a14:m>
                <a:r>
                  <a:rPr lang="pl-PL" sz="2200" dirty="0">
                    <a:latin typeface="Tahoma" panose="020B0604030504040204" pitchFamily="34" charset="0"/>
                    <a:ea typeface="Tahoma" panose="020B0604030504040204" pitchFamily="34" charset="0"/>
                    <a:cs typeface="Tahoma" panose="020B0604030504040204" pitchFamily="34" charset="0"/>
                  </a:rPr>
                  <a:t>wykorzystano metodę równań najmniejszych kwadratów w celu opracowania szacunkowej regresji</a:t>
                </a:r>
                <a:r>
                  <a:rPr lang="hr-HR" sz="2200" dirty="0">
                    <a:latin typeface="Tahoma" panose="020B0604030504040204" pitchFamily="34" charset="0"/>
                    <a:ea typeface="Tahoma" panose="020B0604030504040204" pitchFamily="34" charset="0"/>
                    <a:cs typeface="Tahoma" panose="020B0604030504040204" pitchFamily="34" charset="0"/>
                  </a:rPr>
                  <a:t>.</a:t>
                </a:r>
                <a:endParaRPr lang="hr-HR" sz="2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0"/>
                  </a:spcAft>
                </a:pPr>
                <a14:m>
                  <m:oMathPara xmlns:m="http://schemas.openxmlformats.org/officeDocument/2006/math">
                    <m:oMathParaPr>
                      <m:jc m:val="centerGroup"/>
                    </m:oMathParaPr>
                    <m:oMath xmlns:m="http://schemas.openxmlformats.org/officeDocument/2006/math">
                      <m:acc>
                        <m:accPr>
                          <m:chr m:val="̂"/>
                          <m:ctrlPr>
                            <a:rPr lang="hr-HR" sz="2200" i="1">
                              <a:latin typeface="Cambria Math" panose="02040503050406030204" pitchFamily="18" charset="0"/>
                              <a:ea typeface="Calibri" panose="020F0502020204030204" pitchFamily="34" charset="0"/>
                              <a:cs typeface="Calibri" panose="020F0502020204030204" pitchFamily="34" charset="0"/>
                            </a:rPr>
                          </m:ctrlPr>
                        </m:accPr>
                        <m:e>
                          <m:r>
                            <a:rPr lang="sl-SI" sz="2200" i="1">
                              <a:latin typeface="Cambria Math" panose="02040503050406030204" pitchFamily="18" charset="0"/>
                              <a:ea typeface="Calibri" panose="020F0502020204030204" pitchFamily="34" charset="0"/>
                              <a:cs typeface="Calibri" panose="020F0502020204030204" pitchFamily="34" charset="0"/>
                            </a:rPr>
                            <m:t>𝑦</m:t>
                          </m:r>
                        </m:e>
                      </m:acc>
                      <m:r>
                        <a:rPr lang="sl-SI" sz="2200" i="1">
                          <a:latin typeface="Cambria Math" panose="02040503050406030204" pitchFamily="18" charset="0"/>
                          <a:ea typeface="Calibri" panose="020F0502020204030204" pitchFamily="34" charset="0"/>
                          <a:cs typeface="Calibri" panose="020F0502020204030204" pitchFamily="34" charset="0"/>
                        </a:rPr>
                        <m:t>=</m:t>
                      </m:r>
                      <m:sSub>
                        <m:sSubPr>
                          <m:ctrlPr>
                            <a:rPr lang="hr-HR" sz="2200" i="1">
                              <a:latin typeface="Cambria Math" panose="02040503050406030204" pitchFamily="18" charset="0"/>
                              <a:ea typeface="Calibri" panose="020F0502020204030204" pitchFamily="34" charset="0"/>
                              <a:cs typeface="Calibri" panose="020F0502020204030204" pitchFamily="34" charset="0"/>
                            </a:rPr>
                          </m:ctrlPr>
                        </m:sSubPr>
                        <m:e>
                          <m:r>
                            <a:rPr lang="sl-SI" sz="2200" i="1">
                              <a:latin typeface="Cambria Math" panose="02040503050406030204" pitchFamily="18" charset="0"/>
                              <a:ea typeface="Calibri" panose="020F0502020204030204" pitchFamily="34" charset="0"/>
                              <a:cs typeface="Calibri" panose="020F0502020204030204" pitchFamily="34" charset="0"/>
                            </a:rPr>
                            <m:t>𝑏</m:t>
                          </m:r>
                        </m:e>
                        <m:sub>
                          <m:r>
                            <a:rPr lang="sl-SI" sz="2200" i="1">
                              <a:latin typeface="Cambria Math" panose="02040503050406030204" pitchFamily="18" charset="0"/>
                              <a:ea typeface="Calibri" panose="020F0502020204030204" pitchFamily="34" charset="0"/>
                              <a:cs typeface="Calibri" panose="020F0502020204030204" pitchFamily="34" charset="0"/>
                            </a:rPr>
                            <m:t>0</m:t>
                          </m:r>
                        </m:sub>
                      </m:sSub>
                      <m:r>
                        <a:rPr lang="sl-SI" sz="2200" i="1">
                          <a:latin typeface="Cambria Math" panose="02040503050406030204" pitchFamily="18" charset="0"/>
                          <a:ea typeface="Calibri" panose="020F0502020204030204" pitchFamily="34" charset="0"/>
                          <a:cs typeface="Calibri" panose="020F0502020204030204" pitchFamily="34" charset="0"/>
                        </a:rPr>
                        <m:t>+</m:t>
                      </m:r>
                      <m:sSub>
                        <m:sSubPr>
                          <m:ctrlPr>
                            <a:rPr lang="hr-HR" sz="2200" i="1">
                              <a:latin typeface="Cambria Math" panose="02040503050406030204" pitchFamily="18" charset="0"/>
                              <a:ea typeface="Calibri" panose="020F0502020204030204" pitchFamily="34" charset="0"/>
                              <a:cs typeface="Calibri" panose="020F0502020204030204" pitchFamily="34" charset="0"/>
                            </a:rPr>
                          </m:ctrlPr>
                        </m:sSubPr>
                        <m:e>
                          <m:r>
                            <a:rPr lang="sl-SI" sz="2200" i="1">
                              <a:latin typeface="Cambria Math" panose="02040503050406030204" pitchFamily="18" charset="0"/>
                              <a:ea typeface="Calibri" panose="020F0502020204030204" pitchFamily="34" charset="0"/>
                              <a:cs typeface="Calibri" panose="020F0502020204030204" pitchFamily="34" charset="0"/>
                            </a:rPr>
                            <m:t>𝑏</m:t>
                          </m:r>
                        </m:e>
                        <m:sub>
                          <m:r>
                            <a:rPr lang="sl-SI" sz="2200" i="1">
                              <a:latin typeface="Cambria Math" panose="02040503050406030204" pitchFamily="18" charset="0"/>
                              <a:ea typeface="Calibri" panose="020F0502020204030204" pitchFamily="34" charset="0"/>
                              <a:cs typeface="Calibri" panose="020F0502020204030204" pitchFamily="34" charset="0"/>
                            </a:rPr>
                            <m:t>1</m:t>
                          </m:r>
                        </m:sub>
                      </m:sSub>
                      <m:sSub>
                        <m:sSubPr>
                          <m:ctrlPr>
                            <a:rPr lang="hr-HR" sz="2200" i="1">
                              <a:latin typeface="Cambria Math" panose="02040503050406030204" pitchFamily="18" charset="0"/>
                              <a:ea typeface="Times New Roman" panose="02020603050405020304" pitchFamily="18" charset="0"/>
                              <a:cs typeface="Calibri" panose="020F0502020204030204" pitchFamily="34" charset="0"/>
                            </a:rPr>
                          </m:ctrlPr>
                        </m:sSubPr>
                        <m:e>
                          <m:r>
                            <a:rPr lang="sl-SI" sz="2200" i="1">
                              <a:latin typeface="Cambria Math" panose="02040503050406030204" pitchFamily="18" charset="0"/>
                              <a:ea typeface="Times New Roman" panose="02020603050405020304" pitchFamily="18" charset="0"/>
                              <a:cs typeface="Calibri" panose="020F0502020204030204" pitchFamily="34" charset="0"/>
                            </a:rPr>
                            <m:t>𝑥</m:t>
                          </m:r>
                        </m:e>
                        <m:sub>
                          <m:r>
                            <a:rPr lang="sl-SI" sz="2200" i="1">
                              <a:latin typeface="Cambria Math" panose="02040503050406030204" pitchFamily="18" charset="0"/>
                              <a:ea typeface="Times New Roman" panose="02020603050405020304" pitchFamily="18" charset="0"/>
                              <a:cs typeface="Calibri" panose="020F0502020204030204" pitchFamily="34" charset="0"/>
                            </a:rPr>
                            <m:t>1</m:t>
                          </m:r>
                        </m:sub>
                      </m:sSub>
                    </m:oMath>
                  </m:oMathPara>
                </a14:m>
                <a:endParaRPr lang="hr-HR" sz="2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0"/>
                  </a:spcAft>
                </a:pPr>
                <a:r>
                  <a:rPr lang="hr-HR" sz="2200" dirty="0">
                    <a:latin typeface="Tahoma" panose="020B0604030504040204" pitchFamily="34" charset="0"/>
                    <a:ea typeface="Tahoma" panose="020B0604030504040204" pitchFamily="34" charset="0"/>
                    <a:cs typeface="Tahoma" panose="020B0604030504040204" pitchFamily="34" charset="0"/>
                  </a:rPr>
                  <a:t> </a:t>
                </a:r>
                <a:endParaRPr lang="hr-HR" sz="2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1200"/>
                  </a:spcAft>
                </a:pPr>
                <a:r>
                  <a:rPr lang="pl-PL" sz="2200" dirty="0">
                    <a:latin typeface="Tahoma" panose="020B0604030504040204" pitchFamily="34" charset="0"/>
                    <a:ea typeface="Tahoma" panose="020B0604030504040204" pitchFamily="34" charset="0"/>
                    <a:cs typeface="Tahoma" panose="020B0604030504040204" pitchFamily="34" charset="0"/>
                  </a:rPr>
                  <a:t>Rysunek obok przedstawia wyniki programu </a:t>
                </a:r>
                <a:r>
                  <a:rPr lang="pl-PL" sz="2200" dirty="0" err="1">
                    <a:latin typeface="Tahoma" panose="020B0604030504040204" pitchFamily="34" charset="0"/>
                    <a:ea typeface="Tahoma" panose="020B0604030504040204" pitchFamily="34" charset="0"/>
                    <a:cs typeface="Tahoma" panose="020B0604030504040204" pitchFamily="34" charset="0"/>
                  </a:rPr>
                  <a:t>Minitab</a:t>
                </a:r>
                <a:r>
                  <a:rPr lang="pl-PL" sz="2200" dirty="0">
                    <a:latin typeface="Tahoma" panose="020B0604030504040204" pitchFamily="34" charset="0"/>
                    <a:ea typeface="Tahoma" panose="020B0604030504040204" pitchFamily="34" charset="0"/>
                    <a:cs typeface="Tahoma" panose="020B0604030504040204" pitchFamily="34" charset="0"/>
                  </a:rPr>
                  <a:t> przy użyciu jednorakiej regresji liniowej dla danych z ostatniej tabeli. Oszacowane równanie regresji to:</a:t>
                </a:r>
                <a:r>
                  <a:rPr lang="hr-HR" sz="2200" dirty="0">
                    <a:latin typeface="Tahoma" panose="020B0604030504040204" pitchFamily="34" charset="0"/>
                    <a:ea typeface="Tahoma" panose="020B0604030504040204" pitchFamily="34" charset="0"/>
                    <a:cs typeface="Tahoma" panose="020B0604030504040204" pitchFamily="34" charset="0"/>
                  </a:rPr>
                  <a:t> </a:t>
                </a:r>
                <a:endParaRPr lang="hr-HR" sz="2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0"/>
                  </a:spcAft>
                </a:pPr>
                <a14:m>
                  <m:oMathPara xmlns:m="http://schemas.openxmlformats.org/officeDocument/2006/math">
                    <m:oMathParaPr>
                      <m:jc m:val="centerGroup"/>
                    </m:oMathParaPr>
                    <m:oMath xmlns:m="http://schemas.openxmlformats.org/officeDocument/2006/math">
                      <m:acc>
                        <m:accPr>
                          <m:chr m:val="̂"/>
                          <m:ctrlPr>
                            <a:rPr lang="hr-HR" sz="2200" i="1">
                              <a:latin typeface="Cambria Math" panose="02040503050406030204" pitchFamily="18" charset="0"/>
                              <a:ea typeface="Calibri" panose="020F0502020204030204" pitchFamily="34" charset="0"/>
                              <a:cs typeface="Calibri" panose="020F0502020204030204" pitchFamily="34" charset="0"/>
                            </a:rPr>
                          </m:ctrlPr>
                        </m:accPr>
                        <m:e>
                          <m:r>
                            <a:rPr lang="sl-SI" sz="2200" i="1">
                              <a:latin typeface="Cambria Math" panose="02040503050406030204" pitchFamily="18" charset="0"/>
                              <a:ea typeface="Calibri" panose="020F0502020204030204" pitchFamily="34" charset="0"/>
                              <a:cs typeface="Calibri" panose="020F0502020204030204" pitchFamily="34" charset="0"/>
                            </a:rPr>
                            <m:t>𝑦</m:t>
                          </m:r>
                        </m:e>
                      </m:acc>
                      <m:r>
                        <a:rPr lang="sl-SI" sz="2200" i="1">
                          <a:latin typeface="Cambria Math" panose="02040503050406030204" pitchFamily="18" charset="0"/>
                          <a:ea typeface="Calibri" panose="020F0502020204030204" pitchFamily="34" charset="0"/>
                          <a:cs typeface="Calibri" panose="020F0502020204030204" pitchFamily="34" charset="0"/>
                        </a:rPr>
                        <m:t>=1</m:t>
                      </m:r>
                      <m:r>
                        <a:rPr lang="pl-PL" sz="2200" b="0" i="1" smtClean="0">
                          <a:latin typeface="Cambria Math" panose="02040503050406030204" pitchFamily="18" charset="0"/>
                          <a:ea typeface="Calibri" panose="020F0502020204030204" pitchFamily="34" charset="0"/>
                          <a:cs typeface="Calibri" panose="020F0502020204030204" pitchFamily="34" charset="0"/>
                        </a:rPr>
                        <m:t>,</m:t>
                      </m:r>
                      <m:r>
                        <a:rPr lang="sl-SI" sz="2200" i="1">
                          <a:latin typeface="Cambria Math" panose="02040503050406030204" pitchFamily="18" charset="0"/>
                          <a:ea typeface="Calibri" panose="020F0502020204030204" pitchFamily="34" charset="0"/>
                          <a:cs typeface="Calibri" panose="020F0502020204030204" pitchFamily="34" charset="0"/>
                        </a:rPr>
                        <m:t>27+0</m:t>
                      </m:r>
                      <m:r>
                        <a:rPr lang="pl-PL" sz="2200" b="0" i="1" smtClean="0">
                          <a:latin typeface="Cambria Math" panose="02040503050406030204" pitchFamily="18" charset="0"/>
                          <a:ea typeface="Calibri" panose="020F0502020204030204" pitchFamily="34" charset="0"/>
                          <a:cs typeface="Calibri" panose="020F0502020204030204" pitchFamily="34" charset="0"/>
                        </a:rPr>
                        <m:t>,</m:t>
                      </m:r>
                      <m:r>
                        <a:rPr lang="sl-SI" sz="2200" i="1">
                          <a:latin typeface="Cambria Math" panose="02040503050406030204" pitchFamily="18" charset="0"/>
                          <a:ea typeface="Calibri" panose="020F0502020204030204" pitchFamily="34" charset="0"/>
                          <a:cs typeface="Calibri" panose="020F0502020204030204" pitchFamily="34" charset="0"/>
                        </a:rPr>
                        <m:t>0678</m:t>
                      </m:r>
                      <m:sSub>
                        <m:sSubPr>
                          <m:ctrlPr>
                            <a:rPr lang="hr-HR" sz="2200" i="1">
                              <a:latin typeface="Cambria Math" panose="02040503050406030204" pitchFamily="18" charset="0"/>
                              <a:ea typeface="Times New Roman" panose="02020603050405020304" pitchFamily="18" charset="0"/>
                              <a:cs typeface="Calibri" panose="020F0502020204030204" pitchFamily="34" charset="0"/>
                            </a:rPr>
                          </m:ctrlPr>
                        </m:sSubPr>
                        <m:e>
                          <m:r>
                            <a:rPr lang="sl-SI" sz="2200" i="1">
                              <a:latin typeface="Cambria Math" panose="02040503050406030204" pitchFamily="18" charset="0"/>
                              <a:ea typeface="Times New Roman" panose="02020603050405020304" pitchFamily="18" charset="0"/>
                              <a:cs typeface="Calibri" panose="020F0502020204030204" pitchFamily="34" charset="0"/>
                            </a:rPr>
                            <m:t>𝑥</m:t>
                          </m:r>
                        </m:e>
                        <m:sub>
                          <m:r>
                            <a:rPr lang="sl-SI" sz="2200" i="1">
                              <a:latin typeface="Cambria Math" panose="02040503050406030204" pitchFamily="18" charset="0"/>
                              <a:ea typeface="Times New Roman" panose="02020603050405020304" pitchFamily="18" charset="0"/>
                              <a:cs typeface="Calibri" panose="020F0502020204030204" pitchFamily="34" charset="0"/>
                            </a:rPr>
                            <m:t>1</m:t>
                          </m:r>
                        </m:sub>
                      </m:sSub>
                    </m:oMath>
                  </m:oMathPara>
                </a14:m>
                <a:endParaRPr lang="hr-HR" sz="22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55915" y="1901017"/>
                <a:ext cx="6064414" cy="4385175"/>
              </a:xfrm>
              <a:prstGeom prst="rect">
                <a:avLst/>
              </a:prstGeom>
              <a:blipFill>
                <a:blip r:embed="rId2"/>
                <a:stretch>
                  <a:fillRect l="-1307" t="-1113" r="-1307"/>
                </a:stretch>
              </a:blipFill>
            </p:spPr>
            <p:txBody>
              <a:bodyPr/>
              <a:lstStyle/>
              <a:p>
                <a:r>
                  <a:rPr lang="pl-PL">
                    <a:noFill/>
                  </a:rPr>
                  <a:t> </a:t>
                </a:r>
              </a:p>
            </p:txBody>
          </p:sp>
        </mc:Fallback>
      </mc:AlternateContent>
      <p:pic>
        <p:nvPicPr>
          <p:cNvPr id="8" name="Obraz 7">
            <a:extLst>
              <a:ext uri="{FF2B5EF4-FFF2-40B4-BE49-F238E27FC236}">
                <a16:creationId xmlns:a16="http://schemas.microsoft.com/office/drawing/2014/main" id="{58CED33F-FA45-2E4D-E959-20FE0B6532B8}"/>
              </a:ext>
            </a:extLst>
          </p:cNvPr>
          <p:cNvPicPr>
            <a:picLocks noChangeAspect="1"/>
          </p:cNvPicPr>
          <p:nvPr/>
        </p:nvPicPr>
        <p:blipFill>
          <a:blip r:embed="rId3"/>
          <a:stretch>
            <a:fillRect/>
          </a:stretch>
        </p:blipFill>
        <p:spPr>
          <a:xfrm>
            <a:off x="7120329" y="1509712"/>
            <a:ext cx="4895850" cy="3838575"/>
          </a:xfrm>
          <a:prstGeom prst="rect">
            <a:avLst/>
          </a:prstGeom>
        </p:spPr>
      </p:pic>
    </p:spTree>
    <p:extLst>
      <p:ext uri="{BB962C8B-B14F-4D97-AF65-F5344CB8AC3E}">
        <p14:creationId xmlns:p14="http://schemas.microsoft.com/office/powerpoint/2010/main" val="3358569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HR" dirty="0"/>
              <a:t>Model regresji wielorakiej</a:t>
            </a:r>
          </a:p>
        </p:txBody>
      </p:sp>
      <p:sp>
        <p:nvSpPr>
          <p:cNvPr id="3" name="Rectangle 2"/>
          <p:cNvSpPr/>
          <p:nvPr/>
        </p:nvSpPr>
        <p:spPr>
          <a:xfrm>
            <a:off x="1727623" y="1681981"/>
            <a:ext cx="8194901" cy="4524315"/>
          </a:xfrm>
          <a:prstGeom prst="rect">
            <a:avLst/>
          </a:prstGeom>
        </p:spPr>
        <p:txBody>
          <a:bodyPr wrap="square">
            <a:spAutoFit/>
          </a:bodyPr>
          <a:lstStyle/>
          <a:p>
            <a:pPr algn="just"/>
            <a:r>
              <a:rPr lang="pl-PL" sz="2400" dirty="0">
                <a:latin typeface="Tahoma" panose="020B0604030504040204" pitchFamily="34" charset="0"/>
                <a:ea typeface="Tahoma" panose="020B0604030504040204" pitchFamily="34" charset="0"/>
                <a:cs typeface="Tahoma" panose="020B0604030504040204" pitchFamily="34" charset="0"/>
              </a:rPr>
              <a:t>W tej sekcji kontynuujemy nasze badanie analizy regresji, rozważając sytuacje obejmujące dwie lub więcej zmiennych niezależnych. Ten obszar tematyczny, zwany analizą </a:t>
            </a:r>
            <a:r>
              <a:rPr lang="pl-PL" sz="2400" b="1" dirty="0">
                <a:latin typeface="Tahoma" panose="020B0604030504040204" pitchFamily="34" charset="0"/>
                <a:ea typeface="Tahoma" panose="020B0604030504040204" pitchFamily="34" charset="0"/>
                <a:cs typeface="Tahoma" panose="020B0604030504040204" pitchFamily="34" charset="0"/>
              </a:rPr>
              <a:t>regresji wielorakiej</a:t>
            </a:r>
            <a:r>
              <a:rPr lang="pl-PL" sz="2400" dirty="0">
                <a:latin typeface="Tahoma" panose="020B0604030504040204" pitchFamily="34" charset="0"/>
                <a:ea typeface="Tahoma" panose="020B0604030504040204" pitchFamily="34" charset="0"/>
                <a:cs typeface="Tahoma" panose="020B0604030504040204" pitchFamily="34" charset="0"/>
              </a:rPr>
              <a:t>, pozwala nam wziąć pod uwagę więcej czynników, a tym samym uzyskać lepsze prognozy niż jest to możliwe w przypadku prostej regresji liniowej.</a:t>
            </a:r>
            <a:endParaRPr lang="hr-HR" sz="2400" dirty="0">
              <a:latin typeface="Tahoma" panose="020B0604030504040204" pitchFamily="34" charset="0"/>
              <a:ea typeface="Tahoma" panose="020B0604030504040204" pitchFamily="34" charset="0"/>
              <a:cs typeface="Tahoma" panose="020B0604030504040204" pitchFamily="34" charset="0"/>
            </a:endParaRPr>
          </a:p>
          <a:p>
            <a:pPr algn="just"/>
            <a:r>
              <a:rPr lang="hr-HR" sz="2400" dirty="0">
                <a:latin typeface="Tahoma" panose="020B0604030504040204" pitchFamily="34" charset="0"/>
                <a:ea typeface="Tahoma" panose="020B0604030504040204" pitchFamily="34" charset="0"/>
                <a:cs typeface="Tahoma" panose="020B0604030504040204" pitchFamily="34" charset="0"/>
              </a:rPr>
              <a:t> </a:t>
            </a:r>
          </a:p>
          <a:p>
            <a:pPr algn="just"/>
            <a:r>
              <a:rPr lang="pl-PL" sz="2400" b="1" dirty="0">
                <a:latin typeface="Tahoma" panose="020B0604030504040204" pitchFamily="34" charset="0"/>
                <a:ea typeface="Tahoma" panose="020B0604030504040204" pitchFamily="34" charset="0"/>
                <a:cs typeface="Tahoma" panose="020B0604030504040204" pitchFamily="34" charset="0"/>
              </a:rPr>
              <a:t>Analiza regresji wielorakiej </a:t>
            </a:r>
            <a:r>
              <a:rPr lang="pl-PL" sz="2400" dirty="0">
                <a:latin typeface="Tahoma" panose="020B0604030504040204" pitchFamily="34" charset="0"/>
                <a:ea typeface="Tahoma" panose="020B0604030504040204" pitchFamily="34" charset="0"/>
                <a:cs typeface="Tahoma" panose="020B0604030504040204" pitchFamily="34" charset="0"/>
              </a:rPr>
              <a:t>polega na badaniu, w jaki sposób zmienna zależna </a:t>
            </a:r>
            <a:r>
              <a:rPr lang="pl-PL" sz="2400" i="1" dirty="0">
                <a:latin typeface="Tahoma" panose="020B0604030504040204" pitchFamily="34" charset="0"/>
                <a:ea typeface="Tahoma" panose="020B0604030504040204" pitchFamily="34" charset="0"/>
                <a:cs typeface="Tahoma" panose="020B0604030504040204" pitchFamily="34" charset="0"/>
              </a:rPr>
              <a:t>y</a:t>
            </a:r>
            <a:r>
              <a:rPr lang="pl-PL" sz="2400" dirty="0">
                <a:latin typeface="Tahoma" panose="020B0604030504040204" pitchFamily="34" charset="0"/>
                <a:ea typeface="Tahoma" panose="020B0604030504040204" pitchFamily="34" charset="0"/>
                <a:cs typeface="Tahoma" panose="020B0604030504040204" pitchFamily="34" charset="0"/>
              </a:rPr>
              <a:t> jest powiązana z dwiema lub większą liczbą zmiennych niezależnych. W ogólnym przypadku oznaczymy przez </a:t>
            </a:r>
            <a:r>
              <a:rPr lang="pl-PL" sz="2400" i="1" dirty="0">
                <a:latin typeface="Tahoma" panose="020B0604030504040204" pitchFamily="34" charset="0"/>
                <a:ea typeface="Tahoma" panose="020B0604030504040204" pitchFamily="34" charset="0"/>
                <a:cs typeface="Tahoma" panose="020B0604030504040204" pitchFamily="34" charset="0"/>
              </a:rPr>
              <a:t>p</a:t>
            </a:r>
            <a:r>
              <a:rPr lang="pl-PL" sz="2400" dirty="0">
                <a:latin typeface="Tahoma" panose="020B0604030504040204" pitchFamily="34" charset="0"/>
                <a:ea typeface="Tahoma" panose="020B0604030504040204" pitchFamily="34" charset="0"/>
                <a:cs typeface="Tahoma" panose="020B0604030504040204" pitchFamily="34" charset="0"/>
              </a:rPr>
              <a:t> liczbę zmiennych niezależnych</a:t>
            </a:r>
            <a:r>
              <a:rPr lang="hr-HR"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74822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b="1" dirty="0"/>
              <a:t>Model i równanie regresji</a:t>
            </a:r>
            <a:endParaRPr lang="pl-PL" dirty="0"/>
          </a:p>
        </p:txBody>
      </p:sp>
      <mc:AlternateContent xmlns:mc="http://schemas.openxmlformats.org/markup-compatibility/2006" xmlns:a14="http://schemas.microsoft.com/office/drawing/2010/main">
        <mc:Choice Requires="a14">
          <p:sp>
            <p:nvSpPr>
              <p:cNvPr id="3" name="Rectangle 2"/>
              <p:cNvSpPr/>
              <p:nvPr/>
            </p:nvSpPr>
            <p:spPr>
              <a:xfrm>
                <a:off x="1761627" y="1347442"/>
                <a:ext cx="8194901" cy="4842479"/>
              </a:xfrm>
              <a:prstGeom prst="rect">
                <a:avLst/>
              </a:prstGeom>
            </p:spPr>
            <p:txBody>
              <a:bodyPr wrap="square">
                <a:spAutoFit/>
              </a:bodyPr>
              <a:lstStyle/>
              <a:p>
                <a:pPr algn="just">
                  <a:lnSpc>
                    <a:spcPct val="110000"/>
                  </a:lnSpc>
                  <a:spcAft>
                    <a:spcPts val="1200"/>
                  </a:spcAft>
                </a:pPr>
                <a:r>
                  <a:rPr lang="pl-PL" sz="2700" dirty="0">
                    <a:latin typeface="Tahoma" panose="020B0604030504040204" pitchFamily="34" charset="0"/>
                    <a:ea typeface="Tahoma" panose="020B0604030504040204" pitchFamily="34" charset="0"/>
                    <a:cs typeface="Tahoma" panose="020B0604030504040204" pitchFamily="34" charset="0"/>
                  </a:rPr>
                  <a:t>Pojęcia modelu regresji i równania regresji wprowadzone w poprzedniej sekcji mają zastosowanie w przypadku regresji wielorakiej. Równanie opisujące, w jaki sposób zmienna zależna y jest powiązana ze zmiennymi niezależnymi </a:t>
                </a:r>
                <a14:m>
                  <m:oMath xmlns:m="http://schemas.openxmlformats.org/officeDocument/2006/math">
                    <m:sSub>
                      <m:sSubPr>
                        <m:ctrlPr>
                          <a:rPr lang="hr-HR" sz="2700" i="1">
                            <a:latin typeface="Cambria Math" panose="02040503050406030204" pitchFamily="18" charset="0"/>
                          </a:rPr>
                        </m:ctrlPr>
                      </m:sSubPr>
                      <m:e>
                        <m:r>
                          <a:rPr lang="hr-HR" sz="2700" i="1">
                            <a:latin typeface="Cambria Math" panose="02040503050406030204" pitchFamily="18" charset="0"/>
                          </a:rPr>
                          <m:t>𝑥</m:t>
                        </m:r>
                      </m:e>
                      <m:sub>
                        <m:r>
                          <a:rPr lang="hr-HR" sz="2700" i="1">
                            <a:latin typeface="Cambria Math" panose="02040503050406030204" pitchFamily="18" charset="0"/>
                          </a:rPr>
                          <m:t>1</m:t>
                        </m:r>
                      </m:sub>
                    </m:sSub>
                    <m:r>
                      <a:rPr lang="hr-HR" sz="2700" i="1">
                        <a:latin typeface="Cambria Math" panose="02040503050406030204" pitchFamily="18" charset="0"/>
                      </a:rPr>
                      <m:t>, </m:t>
                    </m:r>
                    <m:sSub>
                      <m:sSubPr>
                        <m:ctrlPr>
                          <a:rPr lang="hr-HR" sz="2700" i="1">
                            <a:latin typeface="Cambria Math" panose="02040503050406030204" pitchFamily="18" charset="0"/>
                          </a:rPr>
                        </m:ctrlPr>
                      </m:sSubPr>
                      <m:e>
                        <m:r>
                          <a:rPr lang="hr-HR" sz="2700" i="1">
                            <a:latin typeface="Cambria Math" panose="02040503050406030204" pitchFamily="18" charset="0"/>
                          </a:rPr>
                          <m:t>𝑥</m:t>
                        </m:r>
                      </m:e>
                      <m:sub>
                        <m:r>
                          <a:rPr lang="hr-HR" sz="2700" i="1">
                            <a:latin typeface="Cambria Math" panose="02040503050406030204" pitchFamily="18" charset="0"/>
                          </a:rPr>
                          <m:t>2</m:t>
                        </m:r>
                      </m:sub>
                    </m:sSub>
                    <m:r>
                      <a:rPr lang="hr-HR" sz="2700" i="1">
                        <a:latin typeface="Cambria Math" panose="02040503050406030204" pitchFamily="18" charset="0"/>
                      </a:rPr>
                      <m:t>, . . . , </m:t>
                    </m:r>
                    <m:sSub>
                      <m:sSubPr>
                        <m:ctrlPr>
                          <a:rPr lang="hr-HR" sz="2700" i="1">
                            <a:latin typeface="Cambria Math" panose="02040503050406030204" pitchFamily="18" charset="0"/>
                          </a:rPr>
                        </m:ctrlPr>
                      </m:sSubPr>
                      <m:e>
                        <m:r>
                          <a:rPr lang="hr-HR" sz="2700" i="1">
                            <a:latin typeface="Cambria Math" panose="02040503050406030204" pitchFamily="18" charset="0"/>
                          </a:rPr>
                          <m:t>𝑥</m:t>
                        </m:r>
                      </m:e>
                      <m:sub>
                        <m:r>
                          <a:rPr lang="hr-HR" sz="2700" i="1">
                            <a:latin typeface="Cambria Math" panose="02040503050406030204" pitchFamily="18" charset="0"/>
                          </a:rPr>
                          <m:t>𝑝</m:t>
                        </m:r>
                      </m:sub>
                    </m:sSub>
                    <m:r>
                      <a:rPr lang="hr-HR" sz="2700" i="1">
                        <a:latin typeface="Cambria Math" panose="02040503050406030204" pitchFamily="18" charset="0"/>
                      </a:rPr>
                      <m:t> </m:t>
                    </m:r>
                  </m:oMath>
                </a14:m>
                <a:r>
                  <a:rPr lang="pl-PL" sz="2700" dirty="0">
                    <a:latin typeface="Tahoma" panose="020B0604030504040204" pitchFamily="34" charset="0"/>
                    <a:ea typeface="Tahoma" panose="020B0604030504040204" pitchFamily="34" charset="0"/>
                    <a:cs typeface="Tahoma" panose="020B0604030504040204" pitchFamily="34" charset="0"/>
                  </a:rPr>
                  <a:t>i terminem błędu nazywane jest </a:t>
                </a:r>
                <a:r>
                  <a:rPr lang="pl-PL" sz="2700" b="1" dirty="0">
                    <a:latin typeface="Tahoma" panose="020B0604030504040204" pitchFamily="34" charset="0"/>
                    <a:ea typeface="Tahoma" panose="020B0604030504040204" pitchFamily="34" charset="0"/>
                    <a:cs typeface="Tahoma" panose="020B0604030504040204" pitchFamily="34" charset="0"/>
                  </a:rPr>
                  <a:t>modelem regresji wielorakiej</a:t>
                </a:r>
                <a:r>
                  <a:rPr lang="pl-PL" sz="2700" dirty="0">
                    <a:latin typeface="Tahoma" panose="020B0604030504040204" pitchFamily="34" charset="0"/>
                    <a:ea typeface="Tahoma" panose="020B0604030504040204" pitchFamily="34" charset="0"/>
                    <a:cs typeface="Tahoma" panose="020B0604030504040204" pitchFamily="34" charset="0"/>
                  </a:rPr>
                  <a:t>. Zaczynamy od założenia, że model regresji wielorakiej ma następującą postać</a:t>
                </a:r>
                <a:r>
                  <a:rPr lang="hr-HR" sz="2700" dirty="0">
                    <a:latin typeface="Tahoma" panose="020B0604030504040204" pitchFamily="34" charset="0"/>
                    <a:ea typeface="Tahoma" panose="020B0604030504040204" pitchFamily="34" charset="0"/>
                    <a:cs typeface="Tahoma" panose="020B0604030504040204" pitchFamily="34" charset="0"/>
                  </a:rPr>
                  <a:t>.</a:t>
                </a:r>
              </a:p>
              <a:p>
                <a:pPr/>
                <a14:m>
                  <m:oMathPara xmlns:m="http://schemas.openxmlformats.org/officeDocument/2006/math">
                    <m:oMathParaPr>
                      <m:jc m:val="centerGroup"/>
                    </m:oMathParaPr>
                    <m:oMath xmlns:m="http://schemas.openxmlformats.org/officeDocument/2006/math">
                      <m:r>
                        <a:rPr lang="sl-SI" sz="2700" i="1">
                          <a:latin typeface="Cambria Math" panose="02040503050406030204" pitchFamily="18" charset="0"/>
                        </a:rPr>
                        <m:t>𝑦</m:t>
                      </m:r>
                      <m:r>
                        <a:rPr lang="sl-SI" sz="2700" i="1">
                          <a:latin typeface="Cambria Math" panose="02040503050406030204" pitchFamily="18" charset="0"/>
                        </a:rPr>
                        <m:t>=</m:t>
                      </m:r>
                      <m:sSub>
                        <m:sSubPr>
                          <m:ctrlPr>
                            <a:rPr lang="hr-HR" sz="2700" i="1">
                              <a:latin typeface="Cambria Math" panose="02040503050406030204" pitchFamily="18" charset="0"/>
                            </a:rPr>
                          </m:ctrlPr>
                        </m:sSubPr>
                        <m:e>
                          <m:r>
                            <a:rPr lang="sl-SI" sz="2700" i="1">
                              <a:latin typeface="Cambria Math" panose="02040503050406030204" pitchFamily="18" charset="0"/>
                            </a:rPr>
                            <m:t>𝛽</m:t>
                          </m:r>
                        </m:e>
                        <m:sub>
                          <m:r>
                            <a:rPr lang="sl-SI" sz="2700" i="1">
                              <a:latin typeface="Cambria Math" panose="02040503050406030204" pitchFamily="18" charset="0"/>
                            </a:rPr>
                            <m:t>0</m:t>
                          </m:r>
                        </m:sub>
                      </m:sSub>
                      <m:r>
                        <a:rPr lang="sl-SI" sz="2700" i="1">
                          <a:latin typeface="Cambria Math" panose="02040503050406030204" pitchFamily="18" charset="0"/>
                        </a:rPr>
                        <m:t>+</m:t>
                      </m:r>
                      <m:sSub>
                        <m:sSubPr>
                          <m:ctrlPr>
                            <a:rPr lang="hr-HR" sz="2700" i="1">
                              <a:latin typeface="Cambria Math" panose="02040503050406030204" pitchFamily="18" charset="0"/>
                            </a:rPr>
                          </m:ctrlPr>
                        </m:sSubPr>
                        <m:e>
                          <m:r>
                            <a:rPr lang="sl-SI" sz="2700" i="1">
                              <a:latin typeface="Cambria Math" panose="02040503050406030204" pitchFamily="18" charset="0"/>
                            </a:rPr>
                            <m:t>𝛽</m:t>
                          </m:r>
                        </m:e>
                        <m:sub>
                          <m:r>
                            <a:rPr lang="sl-SI" sz="2700" i="1">
                              <a:latin typeface="Cambria Math" panose="02040503050406030204" pitchFamily="18" charset="0"/>
                            </a:rPr>
                            <m:t>1</m:t>
                          </m:r>
                        </m:sub>
                      </m:sSub>
                      <m:sSub>
                        <m:sSubPr>
                          <m:ctrlPr>
                            <a:rPr lang="hr-HR" sz="2700" i="1">
                              <a:latin typeface="Cambria Math" panose="02040503050406030204" pitchFamily="18" charset="0"/>
                            </a:rPr>
                          </m:ctrlPr>
                        </m:sSubPr>
                        <m:e>
                          <m:r>
                            <a:rPr lang="sl-SI" sz="2700" i="1">
                              <a:latin typeface="Cambria Math" panose="02040503050406030204" pitchFamily="18" charset="0"/>
                            </a:rPr>
                            <m:t>𝑥</m:t>
                          </m:r>
                        </m:e>
                        <m:sub>
                          <m:r>
                            <a:rPr lang="sl-SI" sz="2700" i="1">
                              <a:latin typeface="Cambria Math" panose="02040503050406030204" pitchFamily="18" charset="0"/>
                            </a:rPr>
                            <m:t>1</m:t>
                          </m:r>
                        </m:sub>
                      </m:sSub>
                      <m:r>
                        <a:rPr lang="sl-SI" sz="2700" i="1">
                          <a:latin typeface="Cambria Math" panose="02040503050406030204" pitchFamily="18" charset="0"/>
                        </a:rPr>
                        <m:t>+</m:t>
                      </m:r>
                      <m:sSub>
                        <m:sSubPr>
                          <m:ctrlPr>
                            <a:rPr lang="hr-HR" sz="2700" i="1">
                              <a:latin typeface="Cambria Math" panose="02040503050406030204" pitchFamily="18" charset="0"/>
                            </a:rPr>
                          </m:ctrlPr>
                        </m:sSubPr>
                        <m:e>
                          <m:r>
                            <a:rPr lang="sl-SI" sz="2700" i="1">
                              <a:latin typeface="Cambria Math" panose="02040503050406030204" pitchFamily="18" charset="0"/>
                            </a:rPr>
                            <m:t>𝛽</m:t>
                          </m:r>
                        </m:e>
                        <m:sub>
                          <m:r>
                            <a:rPr lang="sl-SI" sz="2700" i="1">
                              <a:latin typeface="Cambria Math" panose="02040503050406030204" pitchFamily="18" charset="0"/>
                            </a:rPr>
                            <m:t>2</m:t>
                          </m:r>
                        </m:sub>
                      </m:sSub>
                      <m:sSub>
                        <m:sSubPr>
                          <m:ctrlPr>
                            <a:rPr lang="hr-HR" sz="2700" i="1">
                              <a:latin typeface="Cambria Math" panose="02040503050406030204" pitchFamily="18" charset="0"/>
                            </a:rPr>
                          </m:ctrlPr>
                        </m:sSubPr>
                        <m:e>
                          <m:r>
                            <a:rPr lang="sl-SI" sz="2700" i="1">
                              <a:latin typeface="Cambria Math" panose="02040503050406030204" pitchFamily="18" charset="0"/>
                            </a:rPr>
                            <m:t>𝑥</m:t>
                          </m:r>
                        </m:e>
                        <m:sub>
                          <m:r>
                            <a:rPr lang="sl-SI" sz="2700" i="1">
                              <a:latin typeface="Cambria Math" panose="02040503050406030204" pitchFamily="18" charset="0"/>
                            </a:rPr>
                            <m:t>2</m:t>
                          </m:r>
                        </m:sub>
                      </m:sSub>
                      <m:r>
                        <a:rPr lang="sl-SI" sz="2700" i="1">
                          <a:latin typeface="Cambria Math" panose="02040503050406030204" pitchFamily="18" charset="0"/>
                        </a:rPr>
                        <m:t>+…+</m:t>
                      </m:r>
                      <m:sSub>
                        <m:sSubPr>
                          <m:ctrlPr>
                            <a:rPr lang="hr-HR" sz="2700" i="1">
                              <a:latin typeface="Cambria Math" panose="02040503050406030204" pitchFamily="18" charset="0"/>
                            </a:rPr>
                          </m:ctrlPr>
                        </m:sSubPr>
                        <m:e>
                          <m:r>
                            <a:rPr lang="sl-SI" sz="2700" i="1">
                              <a:latin typeface="Cambria Math" panose="02040503050406030204" pitchFamily="18" charset="0"/>
                            </a:rPr>
                            <m:t>𝛽</m:t>
                          </m:r>
                        </m:e>
                        <m:sub>
                          <m:r>
                            <a:rPr lang="sl-SI" sz="2700" i="1">
                              <a:latin typeface="Cambria Math" panose="02040503050406030204" pitchFamily="18" charset="0"/>
                            </a:rPr>
                            <m:t>𝑝</m:t>
                          </m:r>
                        </m:sub>
                      </m:sSub>
                      <m:sSub>
                        <m:sSubPr>
                          <m:ctrlPr>
                            <a:rPr lang="hr-HR" sz="2700" i="1">
                              <a:latin typeface="Cambria Math" panose="02040503050406030204" pitchFamily="18" charset="0"/>
                            </a:rPr>
                          </m:ctrlPr>
                        </m:sSubPr>
                        <m:e>
                          <m:r>
                            <a:rPr lang="sl-SI" sz="2700" i="1">
                              <a:latin typeface="Cambria Math" panose="02040503050406030204" pitchFamily="18" charset="0"/>
                            </a:rPr>
                            <m:t>𝑥</m:t>
                          </m:r>
                        </m:e>
                        <m:sub>
                          <m:r>
                            <a:rPr lang="sl-SI" sz="2700" i="1">
                              <a:latin typeface="Cambria Math" panose="02040503050406030204" pitchFamily="18" charset="0"/>
                            </a:rPr>
                            <m:t>𝑝</m:t>
                          </m:r>
                        </m:sub>
                      </m:sSub>
                      <m:r>
                        <a:rPr lang="sl-SI" sz="2700" i="1">
                          <a:latin typeface="Cambria Math" panose="02040503050406030204" pitchFamily="18" charset="0"/>
                        </a:rPr>
                        <m:t>+</m:t>
                      </m:r>
                      <m:r>
                        <a:rPr lang="sl-SI" sz="2700" i="1">
                          <a:latin typeface="Cambria Math" panose="02040503050406030204" pitchFamily="18" charset="0"/>
                        </a:rPr>
                        <m:t>𝜖</m:t>
                      </m:r>
                    </m:oMath>
                  </m:oMathPara>
                </a14:m>
                <a:endParaRPr lang="hr-HR" sz="27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61627" y="1347442"/>
                <a:ext cx="8194901" cy="4842479"/>
              </a:xfrm>
              <a:prstGeom prst="rect">
                <a:avLst/>
              </a:prstGeom>
              <a:blipFill>
                <a:blip r:embed="rId2"/>
                <a:stretch>
                  <a:fillRect l="-1414" t="-1134" r="-1414"/>
                </a:stretch>
              </a:blipFill>
            </p:spPr>
            <p:txBody>
              <a:bodyPr/>
              <a:lstStyle/>
              <a:p>
                <a:r>
                  <a:rPr lang="pl-PL">
                    <a:noFill/>
                  </a:rPr>
                  <a:t> </a:t>
                </a:r>
              </a:p>
            </p:txBody>
          </p:sp>
        </mc:Fallback>
      </mc:AlternateContent>
    </p:spTree>
    <p:extLst>
      <p:ext uri="{BB962C8B-B14F-4D97-AF65-F5344CB8AC3E}">
        <p14:creationId xmlns:p14="http://schemas.microsoft.com/office/powerpoint/2010/main" val="3679196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b="1" dirty="0"/>
              <a:t>Oszacowane równanie regresji wielorakiej</a:t>
            </a:r>
            <a:endParaRPr lang="pl-PL" dirty="0"/>
          </a:p>
        </p:txBody>
      </p:sp>
      <mc:AlternateContent xmlns:mc="http://schemas.openxmlformats.org/markup-compatibility/2006" xmlns:a14="http://schemas.microsoft.com/office/drawing/2010/main">
        <mc:Choice Requires="a14">
          <p:sp>
            <p:nvSpPr>
              <p:cNvPr id="3" name="Rectangle 2"/>
              <p:cNvSpPr/>
              <p:nvPr/>
            </p:nvSpPr>
            <p:spPr>
              <a:xfrm>
                <a:off x="1706637" y="1405468"/>
                <a:ext cx="8194901" cy="5306966"/>
              </a:xfrm>
              <a:prstGeom prst="rect">
                <a:avLst/>
              </a:prstGeom>
            </p:spPr>
            <p:txBody>
              <a:bodyPr wrap="square">
                <a:spAutoFit/>
              </a:bodyPr>
              <a:lstStyle/>
              <a:p>
                <a:pPr algn="just">
                  <a:lnSpc>
                    <a:spcPct val="110000"/>
                  </a:lnSpc>
                  <a:spcAft>
                    <a:spcPts val="1200"/>
                  </a:spcAft>
                </a:pPr>
                <a:r>
                  <a:rPr lang="hr-HR" sz="2200" dirty="0">
                    <a:latin typeface="Tahoma" panose="020B0604030504040204" pitchFamily="34" charset="0"/>
                    <a:ea typeface="Tahoma" panose="020B0604030504040204" pitchFamily="34" charset="0"/>
                    <a:cs typeface="Tahoma" panose="020B0604030504040204" pitchFamily="34" charset="0"/>
                  </a:rPr>
                  <a:t>Jeśli znane są wartości </a:t>
                </a:r>
                <a14:m>
                  <m:oMath xmlns:m="http://schemas.openxmlformats.org/officeDocument/2006/math">
                    <m:sSub>
                      <m:sSubPr>
                        <m:ctrlPr>
                          <a:rPr lang="hr-HR" sz="2200" i="1">
                            <a:latin typeface="Cambria Math" panose="02040503050406030204" pitchFamily="18" charset="0"/>
                          </a:rPr>
                        </m:ctrlPr>
                      </m:sSubPr>
                      <m:e>
                        <m:r>
                          <a:rPr lang="sl-SI" sz="2200" i="1">
                            <a:latin typeface="Cambria Math" panose="02040503050406030204" pitchFamily="18" charset="0"/>
                          </a:rPr>
                          <m:t>𝛽</m:t>
                        </m:r>
                      </m:e>
                      <m:sub>
                        <m:r>
                          <a:rPr lang="sl-SI" sz="2200" i="1">
                            <a:latin typeface="Cambria Math" panose="02040503050406030204" pitchFamily="18" charset="0"/>
                          </a:rPr>
                          <m:t>0</m:t>
                        </m:r>
                      </m:sub>
                    </m:sSub>
                    <m:r>
                      <a:rPr lang="hr-HR" sz="2200" i="1">
                        <a:latin typeface="Cambria Math" panose="02040503050406030204" pitchFamily="18" charset="0"/>
                      </a:rPr>
                      <m:t>,</m:t>
                    </m:r>
                    <m:sSub>
                      <m:sSubPr>
                        <m:ctrlPr>
                          <a:rPr lang="hr-HR" sz="2200" i="1">
                            <a:latin typeface="Cambria Math" panose="02040503050406030204" pitchFamily="18" charset="0"/>
                          </a:rPr>
                        </m:ctrlPr>
                      </m:sSubPr>
                      <m:e>
                        <m:r>
                          <a:rPr lang="sl-SI" sz="2200" i="1">
                            <a:latin typeface="Cambria Math" panose="02040503050406030204" pitchFamily="18" charset="0"/>
                          </a:rPr>
                          <m:t>𝛽</m:t>
                        </m:r>
                      </m:e>
                      <m:sub>
                        <m:r>
                          <a:rPr lang="sl-SI" sz="2200" i="1">
                            <a:latin typeface="Cambria Math" panose="02040503050406030204" pitchFamily="18" charset="0"/>
                          </a:rPr>
                          <m:t>1</m:t>
                        </m:r>
                      </m:sub>
                    </m:sSub>
                    <m:r>
                      <a:rPr lang="hr-HR" sz="2200" i="1">
                        <a:latin typeface="Cambria Math" panose="02040503050406030204" pitchFamily="18" charset="0"/>
                      </a:rPr>
                      <m:t>, </m:t>
                    </m:r>
                    <m:sSub>
                      <m:sSubPr>
                        <m:ctrlPr>
                          <a:rPr lang="hr-HR" sz="2200" i="1">
                            <a:latin typeface="Cambria Math" panose="02040503050406030204" pitchFamily="18" charset="0"/>
                          </a:rPr>
                        </m:ctrlPr>
                      </m:sSubPr>
                      <m:e>
                        <m:r>
                          <a:rPr lang="sl-SI" sz="2200" i="1">
                            <a:latin typeface="Cambria Math" panose="02040503050406030204" pitchFamily="18" charset="0"/>
                          </a:rPr>
                          <m:t>𝛽</m:t>
                        </m:r>
                      </m:e>
                      <m:sub>
                        <m:r>
                          <a:rPr lang="sl-SI" sz="2200" i="1">
                            <a:latin typeface="Cambria Math" panose="02040503050406030204" pitchFamily="18" charset="0"/>
                          </a:rPr>
                          <m:t>2</m:t>
                        </m:r>
                      </m:sub>
                    </m:sSub>
                    <m:r>
                      <a:rPr lang="hr-HR" sz="2200" i="1">
                        <a:latin typeface="Cambria Math" panose="02040503050406030204" pitchFamily="18" charset="0"/>
                      </a:rPr>
                      <m:t>, . . . , </m:t>
                    </m:r>
                    <m:sSub>
                      <m:sSubPr>
                        <m:ctrlPr>
                          <a:rPr lang="hr-HR" sz="2200" i="1">
                            <a:latin typeface="Cambria Math" panose="02040503050406030204" pitchFamily="18" charset="0"/>
                          </a:rPr>
                        </m:ctrlPr>
                      </m:sSubPr>
                      <m:e>
                        <m:r>
                          <a:rPr lang="sl-SI" sz="2200" i="1">
                            <a:latin typeface="Cambria Math" panose="02040503050406030204" pitchFamily="18" charset="0"/>
                          </a:rPr>
                          <m:t>𝛽</m:t>
                        </m:r>
                      </m:e>
                      <m:sub>
                        <m:r>
                          <a:rPr lang="sl-SI" sz="2200" i="1">
                            <a:latin typeface="Cambria Math" panose="02040503050406030204" pitchFamily="18" charset="0"/>
                          </a:rPr>
                          <m:t>𝑝</m:t>
                        </m:r>
                      </m:sub>
                    </m:sSub>
                  </m:oMath>
                </a14:m>
                <a:r>
                  <a:rPr lang="hr-HR" sz="2200" dirty="0">
                    <a:latin typeface="Tahoma" panose="020B0604030504040204" pitchFamily="34" charset="0"/>
                    <a:ea typeface="Tahoma" panose="020B0604030504040204" pitchFamily="34" charset="0"/>
                    <a:cs typeface="Tahoma" panose="020B0604030504040204" pitchFamily="34" charset="0"/>
                  </a:rPr>
                  <a:t> </a:t>
                </a:r>
                <a:r>
                  <a:rPr lang="pl-PL" sz="2200" dirty="0">
                    <a:latin typeface="Tahoma" panose="020B0604030504040204" pitchFamily="34" charset="0"/>
                    <a:ea typeface="Tahoma" panose="020B0604030504040204" pitchFamily="34" charset="0"/>
                    <a:cs typeface="Tahoma" panose="020B0604030504040204" pitchFamily="34" charset="0"/>
                  </a:rPr>
                  <a:t>ostatnie równanie można wykorzystać do obliczenia średniej wartości </a:t>
                </a:r>
                <a:r>
                  <a:rPr lang="pl-PL" sz="2200" i="1" dirty="0">
                    <a:latin typeface="Tahoma" panose="020B0604030504040204" pitchFamily="34" charset="0"/>
                    <a:ea typeface="Tahoma" panose="020B0604030504040204" pitchFamily="34" charset="0"/>
                    <a:cs typeface="Tahoma" panose="020B0604030504040204" pitchFamily="34" charset="0"/>
                  </a:rPr>
                  <a:t>y</a:t>
                </a:r>
                <a:r>
                  <a:rPr lang="pl-PL" sz="2200" dirty="0">
                    <a:latin typeface="Tahoma" panose="020B0604030504040204" pitchFamily="34" charset="0"/>
                    <a:ea typeface="Tahoma" panose="020B0604030504040204" pitchFamily="34" charset="0"/>
                    <a:cs typeface="Tahoma" panose="020B0604030504040204" pitchFamily="34" charset="0"/>
                  </a:rPr>
                  <a:t> przy danych wartościach </a:t>
                </a:r>
                <a14:m>
                  <m:oMath xmlns:m="http://schemas.openxmlformats.org/officeDocument/2006/math">
                    <m:sSub>
                      <m:sSubPr>
                        <m:ctrlPr>
                          <a:rPr lang="hr-HR" sz="2200" i="1">
                            <a:latin typeface="Cambria Math" panose="02040503050406030204" pitchFamily="18" charset="0"/>
                          </a:rPr>
                        </m:ctrlPr>
                      </m:sSubPr>
                      <m:e>
                        <m:r>
                          <a:rPr lang="hr-HR" sz="2200" i="1">
                            <a:latin typeface="Cambria Math" panose="02040503050406030204" pitchFamily="18" charset="0"/>
                          </a:rPr>
                          <m:t>𝑥</m:t>
                        </m:r>
                      </m:e>
                      <m:sub>
                        <m:r>
                          <a:rPr lang="hr-HR" sz="2200" i="1">
                            <a:latin typeface="Cambria Math" panose="02040503050406030204" pitchFamily="18" charset="0"/>
                          </a:rPr>
                          <m:t>1</m:t>
                        </m:r>
                      </m:sub>
                    </m:sSub>
                    <m:r>
                      <a:rPr lang="hr-HR" sz="2200" i="1">
                        <a:latin typeface="Cambria Math" panose="02040503050406030204" pitchFamily="18" charset="0"/>
                      </a:rPr>
                      <m:t>, </m:t>
                    </m:r>
                    <m:sSub>
                      <m:sSubPr>
                        <m:ctrlPr>
                          <a:rPr lang="hr-HR" sz="2200" i="1">
                            <a:latin typeface="Cambria Math" panose="02040503050406030204" pitchFamily="18" charset="0"/>
                          </a:rPr>
                        </m:ctrlPr>
                      </m:sSubPr>
                      <m:e>
                        <m:r>
                          <a:rPr lang="hr-HR" sz="2200" i="1">
                            <a:latin typeface="Cambria Math" panose="02040503050406030204" pitchFamily="18" charset="0"/>
                          </a:rPr>
                          <m:t>𝑥</m:t>
                        </m:r>
                      </m:e>
                      <m:sub>
                        <m:r>
                          <a:rPr lang="hr-HR" sz="2200" i="1">
                            <a:latin typeface="Cambria Math" panose="02040503050406030204" pitchFamily="18" charset="0"/>
                          </a:rPr>
                          <m:t>2</m:t>
                        </m:r>
                      </m:sub>
                    </m:sSub>
                    <m:r>
                      <a:rPr lang="hr-HR" sz="2200" i="1">
                        <a:latin typeface="Cambria Math" panose="02040503050406030204" pitchFamily="18" charset="0"/>
                      </a:rPr>
                      <m:t>, . . . , </m:t>
                    </m:r>
                    <m:sSub>
                      <m:sSubPr>
                        <m:ctrlPr>
                          <a:rPr lang="hr-HR" sz="2200" i="1">
                            <a:latin typeface="Cambria Math" panose="02040503050406030204" pitchFamily="18" charset="0"/>
                          </a:rPr>
                        </m:ctrlPr>
                      </m:sSubPr>
                      <m:e>
                        <m:r>
                          <a:rPr lang="hr-HR" sz="2200" i="1">
                            <a:latin typeface="Cambria Math" panose="02040503050406030204" pitchFamily="18" charset="0"/>
                          </a:rPr>
                          <m:t>𝑥</m:t>
                        </m:r>
                      </m:e>
                      <m:sub>
                        <m:r>
                          <a:rPr lang="hr-HR" sz="2200" i="1">
                            <a:latin typeface="Cambria Math" panose="02040503050406030204" pitchFamily="18" charset="0"/>
                          </a:rPr>
                          <m:t>𝑝</m:t>
                        </m:r>
                      </m:sub>
                    </m:sSub>
                  </m:oMath>
                </a14:m>
                <a:r>
                  <a:rPr lang="hr-HR" sz="2200" dirty="0">
                    <a:latin typeface="Tahoma" panose="020B0604030504040204" pitchFamily="34" charset="0"/>
                    <a:ea typeface="Tahoma" panose="020B0604030504040204" pitchFamily="34" charset="0"/>
                    <a:cs typeface="Tahoma" panose="020B0604030504040204" pitchFamily="34" charset="0"/>
                  </a:rPr>
                  <a:t>. </a:t>
                </a:r>
                <a:r>
                  <a:rPr lang="pl-PL" sz="2200" dirty="0">
                    <a:latin typeface="Tahoma" panose="020B0604030504040204" pitchFamily="34" charset="0"/>
                    <a:ea typeface="Tahoma" panose="020B0604030504040204" pitchFamily="34" charset="0"/>
                    <a:cs typeface="Tahoma" panose="020B0604030504040204" pitchFamily="34" charset="0"/>
                  </a:rPr>
                  <a:t>Niestety, te wartości parametrów zazwyczaj nie są znane i muszą zostać oszacowane na podstawie danych z próby. Prosta próba losowa jest używana do obliczenia statystyki próby </a:t>
                </a:r>
                <a14:m>
                  <m:oMath xmlns:m="http://schemas.openxmlformats.org/officeDocument/2006/math">
                    <m:sSub>
                      <m:sSubPr>
                        <m:ctrlPr>
                          <a:rPr lang="hr-HR" sz="2200" i="1">
                            <a:latin typeface="Cambria Math" panose="02040503050406030204" pitchFamily="18" charset="0"/>
                          </a:rPr>
                        </m:ctrlPr>
                      </m:sSubPr>
                      <m:e>
                        <m:r>
                          <a:rPr lang="sl-SI" sz="2200" i="1">
                            <a:latin typeface="Cambria Math" panose="02040503050406030204" pitchFamily="18" charset="0"/>
                          </a:rPr>
                          <m:t>𝑏</m:t>
                        </m:r>
                      </m:e>
                      <m:sub>
                        <m:r>
                          <a:rPr lang="sl-SI" sz="2200" i="1">
                            <a:latin typeface="Cambria Math" panose="02040503050406030204" pitchFamily="18" charset="0"/>
                          </a:rPr>
                          <m:t>0</m:t>
                        </m:r>
                      </m:sub>
                    </m:sSub>
                    <m:r>
                      <a:rPr lang="hr-HR" sz="2200" i="1">
                        <a:latin typeface="Cambria Math" panose="02040503050406030204" pitchFamily="18" charset="0"/>
                      </a:rPr>
                      <m:t>,</m:t>
                    </m:r>
                    <m:sSub>
                      <m:sSubPr>
                        <m:ctrlPr>
                          <a:rPr lang="hr-HR" sz="2200" i="1">
                            <a:latin typeface="Cambria Math" panose="02040503050406030204" pitchFamily="18" charset="0"/>
                          </a:rPr>
                        </m:ctrlPr>
                      </m:sSubPr>
                      <m:e>
                        <m:r>
                          <a:rPr lang="sl-SI" sz="2200" i="1">
                            <a:latin typeface="Cambria Math" panose="02040503050406030204" pitchFamily="18" charset="0"/>
                          </a:rPr>
                          <m:t>𝑏</m:t>
                        </m:r>
                      </m:e>
                      <m:sub>
                        <m:r>
                          <a:rPr lang="sl-SI" sz="2200" i="1">
                            <a:latin typeface="Cambria Math" panose="02040503050406030204" pitchFamily="18" charset="0"/>
                          </a:rPr>
                          <m:t>1</m:t>
                        </m:r>
                      </m:sub>
                    </m:sSub>
                    <m:r>
                      <a:rPr lang="hr-HR" sz="2200" i="1">
                        <a:latin typeface="Cambria Math" panose="02040503050406030204" pitchFamily="18" charset="0"/>
                      </a:rPr>
                      <m:t>, </m:t>
                    </m:r>
                    <m:sSub>
                      <m:sSubPr>
                        <m:ctrlPr>
                          <a:rPr lang="hr-HR" sz="2200" i="1">
                            <a:latin typeface="Cambria Math" panose="02040503050406030204" pitchFamily="18" charset="0"/>
                          </a:rPr>
                        </m:ctrlPr>
                      </m:sSubPr>
                      <m:e>
                        <m:r>
                          <a:rPr lang="sl-SI" sz="2200" i="1">
                            <a:latin typeface="Cambria Math" panose="02040503050406030204" pitchFamily="18" charset="0"/>
                          </a:rPr>
                          <m:t>𝑏</m:t>
                        </m:r>
                      </m:e>
                      <m:sub>
                        <m:r>
                          <a:rPr lang="sl-SI" sz="2200" i="1">
                            <a:latin typeface="Cambria Math" panose="02040503050406030204" pitchFamily="18" charset="0"/>
                          </a:rPr>
                          <m:t>2</m:t>
                        </m:r>
                      </m:sub>
                    </m:sSub>
                    <m:r>
                      <a:rPr lang="hr-HR" sz="2200" i="1">
                        <a:latin typeface="Cambria Math" panose="02040503050406030204" pitchFamily="18" charset="0"/>
                      </a:rPr>
                      <m:t>, . . . , </m:t>
                    </m:r>
                    <m:sSub>
                      <m:sSubPr>
                        <m:ctrlPr>
                          <a:rPr lang="hr-HR" sz="2200" i="1">
                            <a:latin typeface="Cambria Math" panose="02040503050406030204" pitchFamily="18" charset="0"/>
                          </a:rPr>
                        </m:ctrlPr>
                      </m:sSubPr>
                      <m:e>
                        <m:r>
                          <a:rPr lang="sl-SI" sz="2200" i="1">
                            <a:latin typeface="Cambria Math" panose="02040503050406030204" pitchFamily="18" charset="0"/>
                          </a:rPr>
                          <m:t>𝑏</m:t>
                        </m:r>
                      </m:e>
                      <m:sub>
                        <m:r>
                          <a:rPr lang="sl-SI" sz="2200" i="1">
                            <a:latin typeface="Cambria Math" panose="02040503050406030204" pitchFamily="18" charset="0"/>
                          </a:rPr>
                          <m:t>𝑝</m:t>
                        </m:r>
                      </m:sub>
                    </m:sSub>
                  </m:oMath>
                </a14:m>
                <a:r>
                  <a:rPr lang="pl-PL" sz="2200" dirty="0">
                    <a:latin typeface="Tahoma" panose="020B0604030504040204" pitchFamily="34" charset="0"/>
                    <a:ea typeface="Tahoma" panose="020B0604030504040204" pitchFamily="34" charset="0"/>
                    <a:cs typeface="Tahoma" panose="020B0604030504040204" pitchFamily="34" charset="0"/>
                  </a:rPr>
                  <a:t> do wykorzystania jako estymatory punktowe parametrów </a:t>
                </a:r>
                <a14:m>
                  <m:oMath xmlns:m="http://schemas.openxmlformats.org/officeDocument/2006/math">
                    <m:sSub>
                      <m:sSubPr>
                        <m:ctrlPr>
                          <a:rPr lang="hr-HR" sz="2200" i="1">
                            <a:latin typeface="Cambria Math" panose="02040503050406030204" pitchFamily="18" charset="0"/>
                          </a:rPr>
                        </m:ctrlPr>
                      </m:sSubPr>
                      <m:e>
                        <m:r>
                          <a:rPr lang="sl-SI" sz="2200" i="1">
                            <a:latin typeface="Cambria Math" panose="02040503050406030204" pitchFamily="18" charset="0"/>
                          </a:rPr>
                          <m:t>𝛽</m:t>
                        </m:r>
                      </m:e>
                      <m:sub>
                        <m:r>
                          <a:rPr lang="sl-SI" sz="2200" i="1">
                            <a:latin typeface="Cambria Math" panose="02040503050406030204" pitchFamily="18" charset="0"/>
                          </a:rPr>
                          <m:t>0</m:t>
                        </m:r>
                      </m:sub>
                    </m:sSub>
                    <m:r>
                      <a:rPr lang="hr-HR" sz="2200" i="1">
                        <a:latin typeface="Cambria Math" panose="02040503050406030204" pitchFamily="18" charset="0"/>
                      </a:rPr>
                      <m:t>,</m:t>
                    </m:r>
                    <m:sSub>
                      <m:sSubPr>
                        <m:ctrlPr>
                          <a:rPr lang="hr-HR" sz="2200" i="1">
                            <a:latin typeface="Cambria Math" panose="02040503050406030204" pitchFamily="18" charset="0"/>
                          </a:rPr>
                        </m:ctrlPr>
                      </m:sSubPr>
                      <m:e>
                        <m:r>
                          <a:rPr lang="sl-SI" sz="2200" i="1">
                            <a:latin typeface="Cambria Math" panose="02040503050406030204" pitchFamily="18" charset="0"/>
                          </a:rPr>
                          <m:t>𝛽</m:t>
                        </m:r>
                      </m:e>
                      <m:sub>
                        <m:r>
                          <a:rPr lang="sl-SI" sz="2200" i="1">
                            <a:latin typeface="Cambria Math" panose="02040503050406030204" pitchFamily="18" charset="0"/>
                          </a:rPr>
                          <m:t>1</m:t>
                        </m:r>
                      </m:sub>
                    </m:sSub>
                    <m:r>
                      <a:rPr lang="hr-HR" sz="2200" i="1">
                        <a:latin typeface="Cambria Math" panose="02040503050406030204" pitchFamily="18" charset="0"/>
                      </a:rPr>
                      <m:t>, </m:t>
                    </m:r>
                    <m:sSub>
                      <m:sSubPr>
                        <m:ctrlPr>
                          <a:rPr lang="hr-HR" sz="2200" i="1">
                            <a:latin typeface="Cambria Math" panose="02040503050406030204" pitchFamily="18" charset="0"/>
                          </a:rPr>
                        </m:ctrlPr>
                      </m:sSubPr>
                      <m:e>
                        <m:r>
                          <a:rPr lang="sl-SI" sz="2200" i="1">
                            <a:latin typeface="Cambria Math" panose="02040503050406030204" pitchFamily="18" charset="0"/>
                          </a:rPr>
                          <m:t>𝛽</m:t>
                        </m:r>
                      </m:e>
                      <m:sub>
                        <m:r>
                          <a:rPr lang="sl-SI" sz="2200" i="1">
                            <a:latin typeface="Cambria Math" panose="02040503050406030204" pitchFamily="18" charset="0"/>
                          </a:rPr>
                          <m:t>2</m:t>
                        </m:r>
                      </m:sub>
                    </m:sSub>
                    <m:r>
                      <a:rPr lang="hr-HR" sz="2200" i="1">
                        <a:latin typeface="Cambria Math" panose="02040503050406030204" pitchFamily="18" charset="0"/>
                      </a:rPr>
                      <m:t>, . . . , </m:t>
                    </m:r>
                    <m:sSub>
                      <m:sSubPr>
                        <m:ctrlPr>
                          <a:rPr lang="hr-HR" sz="2200" i="1">
                            <a:latin typeface="Cambria Math" panose="02040503050406030204" pitchFamily="18" charset="0"/>
                          </a:rPr>
                        </m:ctrlPr>
                      </m:sSubPr>
                      <m:e>
                        <m:r>
                          <a:rPr lang="sl-SI" sz="2200" i="1">
                            <a:latin typeface="Cambria Math" panose="02040503050406030204" pitchFamily="18" charset="0"/>
                          </a:rPr>
                          <m:t>𝛽</m:t>
                        </m:r>
                      </m:e>
                      <m:sub>
                        <m:r>
                          <a:rPr lang="sl-SI" sz="2200" i="1">
                            <a:latin typeface="Cambria Math" panose="02040503050406030204" pitchFamily="18" charset="0"/>
                          </a:rPr>
                          <m:t>𝑝</m:t>
                        </m:r>
                      </m:sub>
                    </m:sSub>
                  </m:oMath>
                </a14:m>
                <a:r>
                  <a:rPr lang="hr-HR" sz="2200" dirty="0">
                    <a:latin typeface="Tahoma" panose="020B0604030504040204" pitchFamily="34" charset="0"/>
                    <a:ea typeface="Tahoma" panose="020B0604030504040204" pitchFamily="34" charset="0"/>
                    <a:cs typeface="Tahoma" panose="020B0604030504040204" pitchFamily="34" charset="0"/>
                  </a:rPr>
                  <a:t>. </a:t>
                </a:r>
                <a:r>
                  <a:rPr lang="pl-PL" sz="2200" dirty="0">
                    <a:latin typeface="Tahoma" panose="020B0604030504040204" pitchFamily="34" charset="0"/>
                    <a:ea typeface="Tahoma" panose="020B0604030504040204" pitchFamily="34" charset="0"/>
                    <a:cs typeface="Tahoma" panose="020B0604030504040204" pitchFamily="34" charset="0"/>
                  </a:rPr>
                  <a:t>Te przykładowe statystyki zapewniają następujące oszacowanie równania regresji wielorakiej:</a:t>
                </a:r>
                <a:r>
                  <a:rPr lang="hr-HR" dirty="0"/>
                  <a:t> </a:t>
                </a:r>
              </a:p>
              <a:p>
                <a:pPr/>
                <a14:m>
                  <m:oMathPara xmlns:m="http://schemas.openxmlformats.org/officeDocument/2006/math">
                    <m:oMathParaPr>
                      <m:jc m:val="centerGroup"/>
                    </m:oMathParaPr>
                    <m:oMath xmlns:m="http://schemas.openxmlformats.org/officeDocument/2006/math">
                      <m:acc>
                        <m:accPr>
                          <m:chr m:val="̂"/>
                          <m:ctrlPr>
                            <a:rPr lang="hr-HR" sz="2200" i="1">
                              <a:latin typeface="Cambria Math" panose="02040503050406030204" pitchFamily="18" charset="0"/>
                            </a:rPr>
                          </m:ctrlPr>
                        </m:accPr>
                        <m:e>
                          <m:r>
                            <a:rPr lang="sl-SI" sz="2200" i="1">
                              <a:latin typeface="Cambria Math" panose="02040503050406030204" pitchFamily="18" charset="0"/>
                            </a:rPr>
                            <m:t>𝑦</m:t>
                          </m:r>
                        </m:e>
                      </m:acc>
                      <m:r>
                        <a:rPr lang="sl-SI" sz="2200" i="1">
                          <a:latin typeface="Cambria Math" panose="02040503050406030204" pitchFamily="18" charset="0"/>
                        </a:rPr>
                        <m:t>=</m:t>
                      </m:r>
                      <m:sSub>
                        <m:sSubPr>
                          <m:ctrlPr>
                            <a:rPr lang="hr-HR" sz="2200" i="1">
                              <a:latin typeface="Cambria Math" panose="02040503050406030204" pitchFamily="18" charset="0"/>
                            </a:rPr>
                          </m:ctrlPr>
                        </m:sSubPr>
                        <m:e>
                          <m:r>
                            <a:rPr lang="sl-SI" sz="2200" i="1">
                              <a:latin typeface="Cambria Math" panose="02040503050406030204" pitchFamily="18" charset="0"/>
                            </a:rPr>
                            <m:t>𝑏</m:t>
                          </m:r>
                        </m:e>
                        <m:sub>
                          <m:r>
                            <a:rPr lang="sl-SI" sz="2200" i="1">
                              <a:latin typeface="Cambria Math" panose="02040503050406030204" pitchFamily="18" charset="0"/>
                            </a:rPr>
                            <m:t>0</m:t>
                          </m:r>
                        </m:sub>
                      </m:sSub>
                      <m:r>
                        <a:rPr lang="sl-SI" sz="2200" i="1">
                          <a:latin typeface="Cambria Math" panose="02040503050406030204" pitchFamily="18" charset="0"/>
                        </a:rPr>
                        <m:t>+</m:t>
                      </m:r>
                      <m:sSub>
                        <m:sSubPr>
                          <m:ctrlPr>
                            <a:rPr lang="hr-HR" sz="2200" i="1">
                              <a:latin typeface="Cambria Math" panose="02040503050406030204" pitchFamily="18" charset="0"/>
                            </a:rPr>
                          </m:ctrlPr>
                        </m:sSubPr>
                        <m:e>
                          <m:r>
                            <a:rPr lang="sl-SI" sz="2200" i="1">
                              <a:latin typeface="Cambria Math" panose="02040503050406030204" pitchFamily="18" charset="0"/>
                            </a:rPr>
                            <m:t>𝑏</m:t>
                          </m:r>
                        </m:e>
                        <m:sub>
                          <m:r>
                            <a:rPr lang="sl-SI" sz="2200" i="1">
                              <a:latin typeface="Cambria Math" panose="02040503050406030204" pitchFamily="18" charset="0"/>
                            </a:rPr>
                            <m:t>1</m:t>
                          </m:r>
                        </m:sub>
                      </m:sSub>
                      <m:sSub>
                        <m:sSubPr>
                          <m:ctrlPr>
                            <a:rPr lang="hr-HR" sz="2200" i="1">
                              <a:latin typeface="Cambria Math" panose="02040503050406030204" pitchFamily="18" charset="0"/>
                            </a:rPr>
                          </m:ctrlPr>
                        </m:sSubPr>
                        <m:e>
                          <m:r>
                            <a:rPr lang="sl-SI" sz="2200" i="1">
                              <a:latin typeface="Cambria Math" panose="02040503050406030204" pitchFamily="18" charset="0"/>
                            </a:rPr>
                            <m:t>𝑥</m:t>
                          </m:r>
                        </m:e>
                        <m:sub>
                          <m:r>
                            <a:rPr lang="sl-SI" sz="2200" i="1">
                              <a:latin typeface="Cambria Math" panose="02040503050406030204" pitchFamily="18" charset="0"/>
                            </a:rPr>
                            <m:t>1</m:t>
                          </m:r>
                        </m:sub>
                      </m:sSub>
                      <m:r>
                        <a:rPr lang="sl-SI" sz="2200" i="1">
                          <a:latin typeface="Cambria Math" panose="02040503050406030204" pitchFamily="18" charset="0"/>
                        </a:rPr>
                        <m:t>+</m:t>
                      </m:r>
                      <m:sSub>
                        <m:sSubPr>
                          <m:ctrlPr>
                            <a:rPr lang="hr-HR" sz="2200" i="1">
                              <a:latin typeface="Cambria Math" panose="02040503050406030204" pitchFamily="18" charset="0"/>
                            </a:rPr>
                          </m:ctrlPr>
                        </m:sSubPr>
                        <m:e>
                          <m:r>
                            <a:rPr lang="sl-SI" sz="2200" i="1">
                              <a:latin typeface="Cambria Math" panose="02040503050406030204" pitchFamily="18" charset="0"/>
                            </a:rPr>
                            <m:t>𝑏</m:t>
                          </m:r>
                        </m:e>
                        <m:sub>
                          <m:r>
                            <a:rPr lang="sl-SI" sz="2200" i="1">
                              <a:latin typeface="Cambria Math" panose="02040503050406030204" pitchFamily="18" charset="0"/>
                            </a:rPr>
                            <m:t>2</m:t>
                          </m:r>
                        </m:sub>
                      </m:sSub>
                      <m:sSub>
                        <m:sSubPr>
                          <m:ctrlPr>
                            <a:rPr lang="hr-HR" sz="2200" i="1">
                              <a:latin typeface="Cambria Math" panose="02040503050406030204" pitchFamily="18" charset="0"/>
                            </a:rPr>
                          </m:ctrlPr>
                        </m:sSubPr>
                        <m:e>
                          <m:r>
                            <a:rPr lang="sl-SI" sz="2200" i="1">
                              <a:latin typeface="Cambria Math" panose="02040503050406030204" pitchFamily="18" charset="0"/>
                            </a:rPr>
                            <m:t>𝑥</m:t>
                          </m:r>
                        </m:e>
                        <m:sub>
                          <m:r>
                            <a:rPr lang="sl-SI" sz="2200" i="1">
                              <a:latin typeface="Cambria Math" panose="02040503050406030204" pitchFamily="18" charset="0"/>
                            </a:rPr>
                            <m:t>2</m:t>
                          </m:r>
                        </m:sub>
                      </m:sSub>
                      <m:r>
                        <a:rPr lang="sl-SI" sz="2200" i="1">
                          <a:latin typeface="Cambria Math" panose="02040503050406030204" pitchFamily="18" charset="0"/>
                        </a:rPr>
                        <m:t>+…+</m:t>
                      </m:r>
                      <m:sSub>
                        <m:sSubPr>
                          <m:ctrlPr>
                            <a:rPr lang="hr-HR" sz="2200" i="1">
                              <a:latin typeface="Cambria Math" panose="02040503050406030204" pitchFamily="18" charset="0"/>
                            </a:rPr>
                          </m:ctrlPr>
                        </m:sSubPr>
                        <m:e>
                          <m:r>
                            <a:rPr lang="sl-SI" sz="2200" i="1">
                              <a:latin typeface="Cambria Math" panose="02040503050406030204" pitchFamily="18" charset="0"/>
                            </a:rPr>
                            <m:t>𝑏</m:t>
                          </m:r>
                        </m:e>
                        <m:sub>
                          <m:r>
                            <a:rPr lang="sl-SI" sz="2200" i="1">
                              <a:latin typeface="Cambria Math" panose="02040503050406030204" pitchFamily="18" charset="0"/>
                            </a:rPr>
                            <m:t>𝑝</m:t>
                          </m:r>
                        </m:sub>
                      </m:sSub>
                      <m:sSub>
                        <m:sSubPr>
                          <m:ctrlPr>
                            <a:rPr lang="hr-HR" sz="2200" i="1">
                              <a:latin typeface="Cambria Math" panose="02040503050406030204" pitchFamily="18" charset="0"/>
                            </a:rPr>
                          </m:ctrlPr>
                        </m:sSubPr>
                        <m:e>
                          <m:r>
                            <a:rPr lang="sl-SI" sz="2200" i="1">
                              <a:latin typeface="Cambria Math" panose="02040503050406030204" pitchFamily="18" charset="0"/>
                            </a:rPr>
                            <m:t>𝑥</m:t>
                          </m:r>
                        </m:e>
                        <m:sub>
                          <m:r>
                            <a:rPr lang="sl-SI" sz="2200" i="1">
                              <a:latin typeface="Cambria Math" panose="02040503050406030204" pitchFamily="18" charset="0"/>
                            </a:rPr>
                            <m:t>𝑝</m:t>
                          </m:r>
                        </m:sub>
                      </m:sSub>
                    </m:oMath>
                  </m:oMathPara>
                </a14:m>
                <a:endParaRPr lang="hr-HR" sz="2200" dirty="0">
                  <a:latin typeface="Tahoma" panose="020B0604030504040204" pitchFamily="34" charset="0"/>
                  <a:ea typeface="Tahoma" panose="020B0604030504040204" pitchFamily="34" charset="0"/>
                  <a:cs typeface="Tahoma" panose="020B0604030504040204" pitchFamily="34" charset="0"/>
                </a:endParaRPr>
              </a:p>
              <a:p>
                <a:pPr>
                  <a:lnSpc>
                    <a:spcPct val="110000"/>
                  </a:lnSpc>
                  <a:spcAft>
                    <a:spcPts val="1200"/>
                  </a:spcAft>
                </a:pPr>
                <a:r>
                  <a:rPr lang="hr-HR" dirty="0"/>
                  <a:t> </a:t>
                </a:r>
                <a:r>
                  <a:rPr lang="hr-HR" sz="2200" dirty="0">
                    <a:latin typeface="Tahoma" panose="020B0604030504040204" pitchFamily="34" charset="0"/>
                    <a:ea typeface="Tahoma" panose="020B0604030504040204" pitchFamily="34" charset="0"/>
                    <a:cs typeface="Tahoma" panose="020B0604030504040204" pitchFamily="34" charset="0"/>
                  </a:rPr>
                  <a:t>gdzie: </a:t>
                </a:r>
              </a:p>
              <a:p>
                <a14:m>
                  <m:oMath xmlns:m="http://schemas.openxmlformats.org/officeDocument/2006/math">
                    <m:sSub>
                      <m:sSubPr>
                        <m:ctrlPr>
                          <a:rPr lang="hr-HR" sz="2200" i="1">
                            <a:latin typeface="Cambria Math" panose="02040503050406030204" pitchFamily="18" charset="0"/>
                          </a:rPr>
                        </m:ctrlPr>
                      </m:sSubPr>
                      <m:e>
                        <m:r>
                          <a:rPr lang="hr-HR" sz="2200" i="1">
                            <a:latin typeface="Cambria Math" panose="02040503050406030204" pitchFamily="18" charset="0"/>
                          </a:rPr>
                          <m:t>𝑏</m:t>
                        </m:r>
                      </m:e>
                      <m:sub>
                        <m:r>
                          <a:rPr lang="hr-HR" sz="2200" i="1">
                            <a:latin typeface="Cambria Math" panose="02040503050406030204" pitchFamily="18" charset="0"/>
                          </a:rPr>
                          <m:t>0</m:t>
                        </m:r>
                      </m:sub>
                    </m:sSub>
                    <m:r>
                      <a:rPr lang="hr-HR" sz="2200" i="1">
                        <a:latin typeface="Cambria Math" panose="02040503050406030204" pitchFamily="18" charset="0"/>
                      </a:rPr>
                      <m:t>, </m:t>
                    </m:r>
                    <m:sSub>
                      <m:sSubPr>
                        <m:ctrlPr>
                          <a:rPr lang="hr-HR" sz="2200" i="1">
                            <a:latin typeface="Cambria Math" panose="02040503050406030204" pitchFamily="18" charset="0"/>
                          </a:rPr>
                        </m:ctrlPr>
                      </m:sSubPr>
                      <m:e>
                        <m:r>
                          <a:rPr lang="hr-HR" sz="2200" i="1">
                            <a:latin typeface="Cambria Math" panose="02040503050406030204" pitchFamily="18" charset="0"/>
                          </a:rPr>
                          <m:t>𝑏</m:t>
                        </m:r>
                      </m:e>
                      <m:sub>
                        <m:r>
                          <a:rPr lang="hr-HR" sz="2200" i="1">
                            <a:latin typeface="Cambria Math" panose="02040503050406030204" pitchFamily="18" charset="0"/>
                          </a:rPr>
                          <m:t>1</m:t>
                        </m:r>
                      </m:sub>
                    </m:sSub>
                    <m:r>
                      <a:rPr lang="hr-HR" sz="2200" i="1">
                        <a:latin typeface="Cambria Math" panose="02040503050406030204" pitchFamily="18" charset="0"/>
                      </a:rPr>
                      <m:t>, </m:t>
                    </m:r>
                    <m:sSub>
                      <m:sSubPr>
                        <m:ctrlPr>
                          <a:rPr lang="hr-HR" sz="2200" i="1">
                            <a:latin typeface="Cambria Math" panose="02040503050406030204" pitchFamily="18" charset="0"/>
                          </a:rPr>
                        </m:ctrlPr>
                      </m:sSubPr>
                      <m:e>
                        <m:r>
                          <a:rPr lang="hr-HR" sz="2200" i="1">
                            <a:latin typeface="Cambria Math" panose="02040503050406030204" pitchFamily="18" charset="0"/>
                          </a:rPr>
                          <m:t>𝑏</m:t>
                        </m:r>
                      </m:e>
                      <m:sub>
                        <m:r>
                          <a:rPr lang="hr-HR" sz="2200" i="1">
                            <a:latin typeface="Cambria Math" panose="02040503050406030204" pitchFamily="18" charset="0"/>
                          </a:rPr>
                          <m:t>2</m:t>
                        </m:r>
                      </m:sub>
                    </m:sSub>
                    <m:r>
                      <a:rPr lang="hr-HR" sz="2200" i="1">
                        <a:latin typeface="Cambria Math" panose="02040503050406030204" pitchFamily="18" charset="0"/>
                      </a:rPr>
                      <m:t>, . . . , </m:t>
                    </m:r>
                    <m:sSub>
                      <m:sSubPr>
                        <m:ctrlPr>
                          <a:rPr lang="hr-HR" sz="2200" i="1">
                            <a:latin typeface="Cambria Math" panose="02040503050406030204" pitchFamily="18" charset="0"/>
                          </a:rPr>
                        </m:ctrlPr>
                      </m:sSubPr>
                      <m:e>
                        <m:r>
                          <a:rPr lang="hr-HR" sz="2200" i="1">
                            <a:latin typeface="Cambria Math" panose="02040503050406030204" pitchFamily="18" charset="0"/>
                          </a:rPr>
                          <m:t>𝑏</m:t>
                        </m:r>
                      </m:e>
                      <m:sub>
                        <m:r>
                          <a:rPr lang="hr-HR" sz="2200" i="1">
                            <a:latin typeface="Cambria Math" panose="02040503050406030204" pitchFamily="18" charset="0"/>
                          </a:rPr>
                          <m:t>𝑝</m:t>
                        </m:r>
                      </m:sub>
                    </m:sSub>
                  </m:oMath>
                </a14:m>
                <a:r>
                  <a:rPr lang="hr-HR" sz="2200" dirty="0">
                    <a:latin typeface="Tahoma" panose="020B0604030504040204" pitchFamily="34" charset="0"/>
                    <a:ea typeface="Tahoma" panose="020B0604030504040204" pitchFamily="34" charset="0"/>
                    <a:cs typeface="Tahoma" panose="020B0604030504040204" pitchFamily="34" charset="0"/>
                  </a:rPr>
                  <a:t> ą oszacowaniami </a:t>
                </a:r>
                <a14:m>
                  <m:oMath xmlns:m="http://schemas.openxmlformats.org/officeDocument/2006/math">
                    <m:sSub>
                      <m:sSubPr>
                        <m:ctrlPr>
                          <a:rPr lang="hr-HR" sz="2200" i="1">
                            <a:latin typeface="Cambria Math" panose="02040503050406030204" pitchFamily="18" charset="0"/>
                          </a:rPr>
                        </m:ctrlPr>
                      </m:sSubPr>
                      <m:e>
                        <m:r>
                          <a:rPr lang="hr-HR" sz="2200" i="1">
                            <a:latin typeface="Cambria Math" panose="02040503050406030204" pitchFamily="18" charset="0"/>
                          </a:rPr>
                          <m:t>𝛽</m:t>
                        </m:r>
                      </m:e>
                      <m:sub>
                        <m:r>
                          <a:rPr lang="hr-HR" sz="2200" i="1">
                            <a:latin typeface="Cambria Math" panose="02040503050406030204" pitchFamily="18" charset="0"/>
                          </a:rPr>
                          <m:t>0</m:t>
                        </m:r>
                      </m:sub>
                    </m:sSub>
                    <m:r>
                      <a:rPr lang="hr-HR" sz="2200" i="1">
                        <a:latin typeface="Cambria Math" panose="02040503050406030204" pitchFamily="18" charset="0"/>
                      </a:rPr>
                      <m:t>, </m:t>
                    </m:r>
                    <m:sSub>
                      <m:sSubPr>
                        <m:ctrlPr>
                          <a:rPr lang="hr-HR" sz="2200" i="1">
                            <a:latin typeface="Cambria Math" panose="02040503050406030204" pitchFamily="18" charset="0"/>
                          </a:rPr>
                        </m:ctrlPr>
                      </m:sSubPr>
                      <m:e>
                        <m:r>
                          <a:rPr lang="hr-HR" sz="2200" i="1">
                            <a:latin typeface="Cambria Math" panose="02040503050406030204" pitchFamily="18" charset="0"/>
                          </a:rPr>
                          <m:t>𝛽</m:t>
                        </m:r>
                      </m:e>
                      <m:sub>
                        <m:r>
                          <a:rPr lang="hr-HR" sz="2200" i="1">
                            <a:latin typeface="Cambria Math" panose="02040503050406030204" pitchFamily="18" charset="0"/>
                          </a:rPr>
                          <m:t>1</m:t>
                        </m:r>
                      </m:sub>
                    </m:sSub>
                    <m:r>
                      <a:rPr lang="hr-HR" sz="2200" i="1">
                        <a:latin typeface="Cambria Math" panose="02040503050406030204" pitchFamily="18" charset="0"/>
                      </a:rPr>
                      <m:t>, </m:t>
                    </m:r>
                    <m:sSub>
                      <m:sSubPr>
                        <m:ctrlPr>
                          <a:rPr lang="hr-HR" sz="2200" i="1">
                            <a:latin typeface="Cambria Math" panose="02040503050406030204" pitchFamily="18" charset="0"/>
                          </a:rPr>
                        </m:ctrlPr>
                      </m:sSubPr>
                      <m:e>
                        <m:r>
                          <a:rPr lang="hr-HR" sz="2200" i="1">
                            <a:latin typeface="Cambria Math" panose="02040503050406030204" pitchFamily="18" charset="0"/>
                          </a:rPr>
                          <m:t>𝛽</m:t>
                        </m:r>
                      </m:e>
                      <m:sub>
                        <m:r>
                          <a:rPr lang="hr-HR" sz="2200" i="1">
                            <a:latin typeface="Cambria Math" panose="02040503050406030204" pitchFamily="18" charset="0"/>
                          </a:rPr>
                          <m:t>2</m:t>
                        </m:r>
                      </m:sub>
                    </m:sSub>
                    <m:r>
                      <a:rPr lang="hr-HR" sz="2200" i="1">
                        <a:latin typeface="Cambria Math" panose="02040503050406030204" pitchFamily="18" charset="0"/>
                      </a:rPr>
                      <m:t>, . . . , </m:t>
                    </m:r>
                    <m:sSub>
                      <m:sSubPr>
                        <m:ctrlPr>
                          <a:rPr lang="hr-HR" sz="2200" i="1">
                            <a:latin typeface="Cambria Math" panose="02040503050406030204" pitchFamily="18" charset="0"/>
                          </a:rPr>
                        </m:ctrlPr>
                      </m:sSubPr>
                      <m:e>
                        <m:r>
                          <a:rPr lang="hr-HR" sz="2200" i="1">
                            <a:latin typeface="Cambria Math" panose="02040503050406030204" pitchFamily="18" charset="0"/>
                          </a:rPr>
                          <m:t>𝛽</m:t>
                        </m:r>
                      </m:e>
                      <m:sub>
                        <m:r>
                          <a:rPr lang="hr-HR" sz="2200" i="1">
                            <a:latin typeface="Cambria Math" panose="02040503050406030204" pitchFamily="18" charset="0"/>
                          </a:rPr>
                          <m:t>𝑝</m:t>
                        </m:r>
                      </m:sub>
                    </m:sSub>
                  </m:oMath>
                </a14:m>
                <a:r>
                  <a:rPr lang="hr-HR" sz="2200" dirty="0">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acc>
                      <m:accPr>
                        <m:chr m:val="̂"/>
                        <m:ctrlPr>
                          <a:rPr lang="hr-HR" sz="2200" i="1">
                            <a:latin typeface="Cambria Math" panose="02040503050406030204" pitchFamily="18" charset="0"/>
                          </a:rPr>
                        </m:ctrlPr>
                      </m:accPr>
                      <m:e>
                        <m:r>
                          <a:rPr lang="hr-HR" sz="2200" i="1">
                            <a:latin typeface="Cambria Math" panose="02040503050406030204" pitchFamily="18" charset="0"/>
                          </a:rPr>
                          <m:t>𝑦</m:t>
                        </m:r>
                      </m:e>
                    </m:acc>
                    <m:r>
                      <a:rPr lang="hr-HR" sz="2200" i="1">
                        <a:latin typeface="Cambria Math" panose="02040503050406030204" pitchFamily="18" charset="0"/>
                      </a:rPr>
                      <m:t>=</m:t>
                    </m:r>
                  </m:oMath>
                </a14:m>
                <a:r>
                  <a:rPr lang="hr-HR" sz="2200" dirty="0">
                    <a:latin typeface="Tahoma" panose="020B0604030504040204" pitchFamily="34" charset="0"/>
                    <a:ea typeface="Tahoma" panose="020B0604030504040204" pitchFamily="34" charset="0"/>
                    <a:cs typeface="Tahoma" panose="020B0604030504040204" pitchFamily="34" charset="0"/>
                  </a:rPr>
                  <a:t> przewidywana wartość zmiennej zależnej</a:t>
                </a:r>
              </a:p>
            </p:txBody>
          </p:sp>
        </mc:Choice>
        <mc:Fallback xmlns="">
          <p:sp>
            <p:nvSpPr>
              <p:cNvPr id="3" name="Rectangle 2"/>
              <p:cNvSpPr>
                <a:spLocks noRot="1" noChangeAspect="1" noMove="1" noResize="1" noEditPoints="1" noAdjustHandles="1" noChangeArrowheads="1" noChangeShapeType="1" noTextEdit="1"/>
              </p:cNvSpPr>
              <p:nvPr/>
            </p:nvSpPr>
            <p:spPr>
              <a:xfrm>
                <a:off x="1706637" y="1405468"/>
                <a:ext cx="8194901" cy="5306966"/>
              </a:xfrm>
              <a:prstGeom prst="rect">
                <a:avLst/>
              </a:prstGeom>
              <a:blipFill>
                <a:blip r:embed="rId2"/>
                <a:stretch>
                  <a:fillRect l="-967" t="-345" r="-967" b="-1379"/>
                </a:stretch>
              </a:blipFill>
            </p:spPr>
            <p:txBody>
              <a:bodyPr/>
              <a:lstStyle/>
              <a:p>
                <a:r>
                  <a:rPr lang="pl-PL">
                    <a:noFill/>
                  </a:rPr>
                  <a:t> </a:t>
                </a:r>
              </a:p>
            </p:txBody>
          </p:sp>
        </mc:Fallback>
      </mc:AlternateContent>
    </p:spTree>
    <p:extLst>
      <p:ext uri="{BB962C8B-B14F-4D97-AF65-F5344CB8AC3E}">
        <p14:creationId xmlns:p14="http://schemas.microsoft.com/office/powerpoint/2010/main" val="1402783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Przykład prostej regresji </a:t>
            </a:r>
            <a:r>
              <a:rPr lang="en-US" altLang="en-US" dirty="0" err="1"/>
              <a:t>wielo</a:t>
            </a:r>
            <a:r>
              <a:rPr lang="pl-PL" altLang="en-US" dirty="0" err="1"/>
              <a:t>rakiej</a:t>
            </a:r>
            <a:endParaRPr lang="pl-PL" dirty="0"/>
          </a:p>
        </p:txBody>
      </p:sp>
      <mc:AlternateContent xmlns:mc="http://schemas.openxmlformats.org/markup-compatibility/2006" xmlns:a14="http://schemas.microsoft.com/office/drawing/2010/main">
        <mc:Choice Requires="a14">
          <p:sp>
            <p:nvSpPr>
              <p:cNvPr id="2" name="Rectangle 1"/>
              <p:cNvSpPr/>
              <p:nvPr/>
            </p:nvSpPr>
            <p:spPr>
              <a:xfrm>
                <a:off x="925286" y="1660782"/>
                <a:ext cx="5205691" cy="4121128"/>
              </a:xfrm>
              <a:prstGeom prst="rect">
                <a:avLst/>
              </a:prstGeom>
            </p:spPr>
            <p:txBody>
              <a:bodyPr wrap="square">
                <a:spAutoFit/>
              </a:bodyPr>
              <a:lstStyle/>
              <a:p>
                <a:pPr algn="just">
                  <a:lnSpc>
                    <a:spcPct val="110000"/>
                  </a:lnSpc>
                </a:pPr>
                <a:r>
                  <a:rPr lang="pl-PL" sz="2200" dirty="0">
                    <a:latin typeface="Tahoma" panose="020B0604030504040204" pitchFamily="34" charset="0"/>
                    <a:ea typeface="Tahoma" panose="020B0604030504040204" pitchFamily="34" charset="0"/>
                    <a:cs typeface="Tahoma" panose="020B0604030504040204" pitchFamily="34" charset="0"/>
                  </a:rPr>
                  <a:t>Próbując zidentyfikować drugą zmienną niezależną, menedżerowie uznali, że liczba dostaw może również przyczynić się do całkowitego czasu podróży. Dane Logist Trucking, z dodaną liczbą dostaw, przedstawiono w tabeli</a:t>
                </a:r>
                <a:r>
                  <a:rPr lang="hr-HR"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hr-HR" sz="2200" i="1" smtClean="0">
                            <a:latin typeface="Cambria Math" panose="02040503050406030204" pitchFamily="18" charset="0"/>
                          </a:rPr>
                        </m:ctrlPr>
                      </m:sSubPr>
                      <m:e>
                        <m:r>
                          <a:rPr lang="hr-HR" sz="2200" i="1">
                            <a:latin typeface="Cambria Math" panose="02040503050406030204" pitchFamily="18" charset="0"/>
                          </a:rPr>
                          <m:t>𝑥</m:t>
                        </m:r>
                      </m:e>
                      <m:sub>
                        <m:r>
                          <a:rPr lang="hr-HR" sz="2200" i="1">
                            <a:latin typeface="Cambria Math" panose="02040503050406030204" pitchFamily="18" charset="0"/>
                          </a:rPr>
                          <m:t>1</m:t>
                        </m:r>
                      </m:sub>
                    </m:sSub>
                  </m:oMath>
                </a14:m>
                <a:r>
                  <a:rPr lang="pl-PL" sz="2200" dirty="0">
                    <a:latin typeface="Tahoma" panose="020B0604030504040204" pitchFamily="34" charset="0"/>
                    <a:ea typeface="Tahoma" panose="020B0604030504040204" pitchFamily="34" charset="0"/>
                    <a:cs typeface="Tahoma" panose="020B0604030504040204" pitchFamily="34" charset="0"/>
                  </a:rPr>
                  <a:t>przebytych mil i liczba dostaw</a:t>
                </a:r>
                <a:r>
                  <a:rPr lang="hr-HR"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hr-HR" sz="2200" i="1">
                            <a:latin typeface="Cambria Math" panose="02040503050406030204" pitchFamily="18" charset="0"/>
                          </a:rPr>
                        </m:ctrlPr>
                      </m:sSubPr>
                      <m:e>
                        <m:r>
                          <a:rPr lang="hr-HR" sz="2200" i="1">
                            <a:latin typeface="Cambria Math" panose="02040503050406030204" pitchFamily="18" charset="0"/>
                          </a:rPr>
                          <m:t>𝑥</m:t>
                        </m:r>
                      </m:e>
                      <m:sub>
                        <m:r>
                          <a:rPr lang="hr-HR" sz="2200" i="1">
                            <a:latin typeface="Cambria Math" panose="02040503050406030204" pitchFamily="18" charset="0"/>
                          </a:rPr>
                          <m:t>2</m:t>
                        </m:r>
                      </m:sub>
                    </m:sSub>
                  </m:oMath>
                </a14:m>
                <a:r>
                  <a:rPr lang="hr-HR" sz="2200" dirty="0">
                    <a:latin typeface="Tahoma" panose="020B0604030504040204" pitchFamily="34" charset="0"/>
                    <a:ea typeface="Tahoma" panose="020B0604030504040204" pitchFamily="34" charset="0"/>
                    <a:cs typeface="Tahoma" panose="020B0604030504040204" pitchFamily="34" charset="0"/>
                  </a:rPr>
                  <a:t>), </a:t>
                </a:r>
                <a:r>
                  <a:rPr lang="pl-PL" sz="2200" dirty="0">
                    <a:latin typeface="Tahoma" panose="020B0604030504040204" pitchFamily="34" charset="0"/>
                    <a:ea typeface="Tahoma" panose="020B0604030504040204" pitchFamily="34" charset="0"/>
                    <a:cs typeface="Tahoma" panose="020B0604030504040204" pitchFamily="34" charset="0"/>
                  </a:rPr>
                  <a:t>jako zmienne niezależne, przedstawiono na rysunku. Oszacowane równanie regresji to</a:t>
                </a:r>
                <a:endParaRPr lang="hr-HR" sz="2200" dirty="0">
                  <a:latin typeface="Tahoma" panose="020B0604030504040204" pitchFamily="34" charset="0"/>
                  <a:ea typeface="Tahoma" panose="020B0604030504040204" pitchFamily="34" charset="0"/>
                  <a:cs typeface="Tahoma" panose="020B0604030504040204" pitchFamily="34" charset="0"/>
                </a:endParaRPr>
              </a:p>
              <a:p>
                <a:r>
                  <a:rPr lang="hr-HR" sz="2200" dirty="0">
                    <a:latin typeface="Tahoma" panose="020B0604030504040204" pitchFamily="34" charset="0"/>
                    <a:ea typeface="Tahoma" panose="020B0604030504040204" pitchFamily="34" charset="0"/>
                    <a:cs typeface="Tahoma" panose="020B0604030504040204" pitchFamily="34" charset="0"/>
                  </a:rPr>
                  <a:t> </a:t>
                </a:r>
              </a:p>
              <a:p>
                <a:pPr/>
                <a14:m>
                  <m:oMathPara xmlns:m="http://schemas.openxmlformats.org/officeDocument/2006/math">
                    <m:oMathParaPr>
                      <m:jc m:val="centerGroup"/>
                    </m:oMathParaPr>
                    <m:oMath xmlns:m="http://schemas.openxmlformats.org/officeDocument/2006/math">
                      <m:acc>
                        <m:accPr>
                          <m:chr m:val="̂"/>
                          <m:ctrlPr>
                            <a:rPr lang="hr-HR" sz="2200" i="1">
                              <a:latin typeface="Cambria Math" panose="02040503050406030204" pitchFamily="18" charset="0"/>
                            </a:rPr>
                          </m:ctrlPr>
                        </m:accPr>
                        <m:e>
                          <m:r>
                            <a:rPr lang="sl-SI" sz="2200" i="1">
                              <a:latin typeface="Cambria Math" panose="02040503050406030204" pitchFamily="18" charset="0"/>
                            </a:rPr>
                            <m:t>𝑦</m:t>
                          </m:r>
                        </m:e>
                      </m:acc>
                      <m:r>
                        <a:rPr lang="sl-SI" sz="2200" i="1">
                          <a:latin typeface="Cambria Math" panose="02040503050406030204" pitchFamily="18" charset="0"/>
                        </a:rPr>
                        <m:t>=−0</m:t>
                      </m:r>
                      <m:r>
                        <a:rPr lang="pl-PL" sz="2200" b="0" i="1" smtClean="0">
                          <a:latin typeface="Cambria Math" panose="02040503050406030204" pitchFamily="18" charset="0"/>
                        </a:rPr>
                        <m:t>,</m:t>
                      </m:r>
                      <m:r>
                        <a:rPr lang="sl-SI" sz="2200" i="1">
                          <a:latin typeface="Cambria Math" panose="02040503050406030204" pitchFamily="18" charset="0"/>
                        </a:rPr>
                        <m:t>869+0</m:t>
                      </m:r>
                      <m:r>
                        <a:rPr lang="pl-PL" sz="2200" b="0" i="1" smtClean="0">
                          <a:latin typeface="Cambria Math" panose="02040503050406030204" pitchFamily="18" charset="0"/>
                        </a:rPr>
                        <m:t>,</m:t>
                      </m:r>
                      <m:r>
                        <a:rPr lang="sl-SI" sz="2200" i="1">
                          <a:latin typeface="Cambria Math" panose="02040503050406030204" pitchFamily="18" charset="0"/>
                        </a:rPr>
                        <m:t>0611</m:t>
                      </m:r>
                      <m:sSub>
                        <m:sSubPr>
                          <m:ctrlPr>
                            <a:rPr lang="hr-HR" sz="2200" i="1">
                              <a:latin typeface="Cambria Math" panose="02040503050406030204" pitchFamily="18" charset="0"/>
                            </a:rPr>
                          </m:ctrlPr>
                        </m:sSubPr>
                        <m:e>
                          <m:r>
                            <a:rPr lang="sl-SI" sz="2200" i="1">
                              <a:latin typeface="Cambria Math" panose="02040503050406030204" pitchFamily="18" charset="0"/>
                            </a:rPr>
                            <m:t>𝑥</m:t>
                          </m:r>
                        </m:e>
                        <m:sub>
                          <m:r>
                            <a:rPr lang="sl-SI" sz="2200" i="1">
                              <a:latin typeface="Cambria Math" panose="02040503050406030204" pitchFamily="18" charset="0"/>
                            </a:rPr>
                            <m:t>1</m:t>
                          </m:r>
                        </m:sub>
                      </m:sSub>
                      <m:r>
                        <a:rPr lang="sl-SI" sz="2200" i="1">
                          <a:latin typeface="Cambria Math" panose="02040503050406030204" pitchFamily="18" charset="0"/>
                        </a:rPr>
                        <m:t>+0</m:t>
                      </m:r>
                      <m:r>
                        <a:rPr lang="pl-PL" sz="2200" b="0" i="1" smtClean="0">
                          <a:latin typeface="Cambria Math" panose="02040503050406030204" pitchFamily="18" charset="0"/>
                        </a:rPr>
                        <m:t>,</m:t>
                      </m:r>
                      <m:r>
                        <a:rPr lang="sl-SI" sz="2200" i="1">
                          <a:latin typeface="Cambria Math" panose="02040503050406030204" pitchFamily="18" charset="0"/>
                        </a:rPr>
                        <m:t>923</m:t>
                      </m:r>
                      <m:sSub>
                        <m:sSubPr>
                          <m:ctrlPr>
                            <a:rPr lang="hr-HR" sz="2200" i="1">
                              <a:latin typeface="Cambria Math" panose="02040503050406030204" pitchFamily="18" charset="0"/>
                            </a:rPr>
                          </m:ctrlPr>
                        </m:sSubPr>
                        <m:e>
                          <m:r>
                            <a:rPr lang="sl-SI" sz="2200" i="1">
                              <a:latin typeface="Cambria Math" panose="02040503050406030204" pitchFamily="18" charset="0"/>
                            </a:rPr>
                            <m:t>𝑥</m:t>
                          </m:r>
                        </m:e>
                        <m:sub>
                          <m:r>
                            <a:rPr lang="sl-SI" sz="2200" i="1">
                              <a:latin typeface="Cambria Math" panose="02040503050406030204" pitchFamily="18" charset="0"/>
                            </a:rPr>
                            <m:t>2</m:t>
                          </m:r>
                        </m:sub>
                      </m:sSub>
                    </m:oMath>
                  </m:oMathPara>
                </a14:m>
                <a:endParaRPr lang="hr-HR" sz="2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25286" y="1660782"/>
                <a:ext cx="5205691" cy="4121128"/>
              </a:xfrm>
              <a:prstGeom prst="rect">
                <a:avLst/>
              </a:prstGeom>
              <a:blipFill>
                <a:blip r:embed="rId2"/>
                <a:stretch>
                  <a:fillRect l="-1522" t="-888" r="-1522" b="-296"/>
                </a:stretch>
              </a:blipFill>
            </p:spPr>
            <p:txBody>
              <a:bodyPr/>
              <a:lstStyle/>
              <a:p>
                <a:r>
                  <a:rPr lang="pl-PL">
                    <a:noFill/>
                  </a:rPr>
                  <a:t> </a:t>
                </a:r>
              </a:p>
            </p:txBody>
          </p:sp>
        </mc:Fallback>
      </mc:AlternateContent>
      <p:pic>
        <p:nvPicPr>
          <p:cNvPr id="4" name="Obraz 3">
            <a:extLst>
              <a:ext uri="{FF2B5EF4-FFF2-40B4-BE49-F238E27FC236}">
                <a16:creationId xmlns:a16="http://schemas.microsoft.com/office/drawing/2014/main" id="{EC2621C8-7868-565B-2538-6CB75EB70F21}"/>
              </a:ext>
            </a:extLst>
          </p:cNvPr>
          <p:cNvPicPr>
            <a:picLocks noChangeAspect="1"/>
          </p:cNvPicPr>
          <p:nvPr/>
        </p:nvPicPr>
        <p:blipFill>
          <a:blip r:embed="rId3"/>
          <a:stretch>
            <a:fillRect/>
          </a:stretch>
        </p:blipFill>
        <p:spPr>
          <a:xfrm>
            <a:off x="6130977" y="1762382"/>
            <a:ext cx="5760720" cy="3188309"/>
          </a:xfrm>
          <a:prstGeom prst="rect">
            <a:avLst/>
          </a:prstGeom>
        </p:spPr>
      </p:pic>
    </p:spTree>
    <p:extLst>
      <p:ext uri="{BB962C8B-B14F-4D97-AF65-F5344CB8AC3E}">
        <p14:creationId xmlns:p14="http://schemas.microsoft.com/office/powerpoint/2010/main" val="2481316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Przykład prostej regresji </a:t>
            </a:r>
            <a:r>
              <a:rPr lang="en-US" altLang="en-US" dirty="0" err="1"/>
              <a:t>wielo</a:t>
            </a:r>
            <a:r>
              <a:rPr lang="pl-PL" altLang="en-US" dirty="0" err="1"/>
              <a:t>rakiej</a:t>
            </a:r>
            <a:endParaRPr lang="pl-PL" dirty="0"/>
          </a:p>
        </p:txBody>
      </p:sp>
      <p:sp>
        <p:nvSpPr>
          <p:cNvPr id="3" name="Rectangle 2"/>
          <p:cNvSpPr>
            <a:spLocks noChangeArrowheads="1"/>
          </p:cNvSpPr>
          <p:nvPr/>
        </p:nvSpPr>
        <p:spPr bwMode="auto">
          <a:xfrm>
            <a:off x="1682040" y="1346074"/>
            <a:ext cx="4766873"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hr-HR" altLang="sr-Latn-RS" sz="1200" dirty="0">
              <a:latin typeface="Calibri" panose="020F0502020204030204" pitchFamily="34" charset="0"/>
              <a:ea typeface="TimesNewRoman"/>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r-Latn-RS" sz="17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W analizie regresji wielorakiej interpretacja ta musi zostać nieco zmodyfikowana. Oznacza to, że w analizie regresji wielorakiej każdy współczynnik regresji jest interpretowany w następujący sposób: reprezentowałby szacunkową zmianę </a:t>
            </a:r>
            <a:r>
              <a:rPr kumimoji="0" lang="pl-PL" altLang="sr-Latn-RS" sz="17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y</a:t>
            </a:r>
            <a:r>
              <a:rPr kumimoji="0" lang="pl-PL" altLang="sr-Latn-RS" sz="17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odpowiadającą zmianie </a:t>
            </a:r>
            <a:r>
              <a:rPr kumimoji="0" lang="hr-HR" altLang="sr-Latn-RS" sz="17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x</a:t>
            </a:r>
            <a:r>
              <a:rPr kumimoji="0" lang="hr-HR" altLang="sr-Latn-RS" sz="1700" b="0" i="1" u="none" strike="noStrike" cap="none" normalizeH="0" baseline="-2500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i</a:t>
            </a:r>
            <a:r>
              <a:rPr kumimoji="0" lang="hr-HR" altLang="sr-Latn-RS" sz="17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pl-PL" altLang="sr-Latn-RS" sz="17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o jedną jednostkę, gdy wszystkie inne zmienne niezależne są utrzymywane na stałym poziomie</a:t>
            </a:r>
            <a:r>
              <a:rPr kumimoji="0" lang="hr-HR" altLang="sr-Latn-RS" sz="17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r-Latn-RS" sz="17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W przypadku Logist Trucking dotyczy to dwóch zmiennych niezależnych</a:t>
            </a:r>
            <a:r>
              <a:rPr kumimoji="0" lang="hr-HR" altLang="sr-Latn-RS" sz="17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hr-HR" altLang="sr-Latn-RS" sz="17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a:t>
            </a:r>
            <a:r>
              <a:rPr kumimoji="0" lang="hr-HR" altLang="sr-Latn-RS" sz="1700" b="0" i="1" u="none" strike="noStrike" cap="none" normalizeH="0" baseline="-2500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1</a:t>
            </a:r>
            <a:r>
              <a:rPr kumimoji="0" lang="hr-HR" altLang="sr-Latn-RS" sz="17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=0,0611.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1682040" y="4261103"/>
            <a:ext cx="4734554"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pl-PL" sz="1700" dirty="0">
                <a:latin typeface="Tahoma" panose="020B0604030504040204" pitchFamily="34" charset="0"/>
                <a:ea typeface="Tahoma" panose="020B0604030504040204" pitchFamily="34" charset="0"/>
                <a:cs typeface="Tahoma" panose="020B0604030504040204" pitchFamily="34" charset="0"/>
              </a:rPr>
              <a:t>Zatem 0,0611 godziny to szacunkowy oczekiwany wzrost czasu podróży odpowiadający wzrostowi o jeden km na przejechaną odległość, gdy liczba dostaw jest stała. Podobnie, ponieważ </a:t>
            </a:r>
            <a:r>
              <a:rPr lang="pl-PL" sz="1700" i="1" dirty="0">
                <a:latin typeface="Tahoma" panose="020B0604030504040204" pitchFamily="34" charset="0"/>
                <a:ea typeface="Tahoma" panose="020B0604030504040204" pitchFamily="34" charset="0"/>
                <a:cs typeface="Tahoma" panose="020B0604030504040204" pitchFamily="34" charset="0"/>
              </a:rPr>
              <a:t>b</a:t>
            </a:r>
            <a:r>
              <a:rPr lang="pl-PL" sz="1700" i="1" baseline="-25000" dirty="0">
                <a:latin typeface="Tahoma" panose="020B0604030504040204" pitchFamily="34" charset="0"/>
                <a:ea typeface="Tahoma" panose="020B0604030504040204" pitchFamily="34" charset="0"/>
                <a:cs typeface="Tahoma" panose="020B0604030504040204" pitchFamily="34" charset="0"/>
              </a:rPr>
              <a:t>2</a:t>
            </a:r>
            <a:r>
              <a:rPr lang="pl-PL" sz="1700" i="1" dirty="0">
                <a:latin typeface="Tahoma" panose="020B0604030504040204" pitchFamily="34" charset="0"/>
                <a:ea typeface="Tahoma" panose="020B0604030504040204" pitchFamily="34" charset="0"/>
                <a:cs typeface="Tahoma" panose="020B0604030504040204" pitchFamily="34" charset="0"/>
              </a:rPr>
              <a:t> =</a:t>
            </a:r>
            <a:r>
              <a:rPr lang="pl-PL" sz="1700" dirty="0">
                <a:latin typeface="Tahoma" panose="020B0604030504040204" pitchFamily="34" charset="0"/>
                <a:ea typeface="Tahoma" panose="020B0604030504040204" pitchFamily="34" charset="0"/>
                <a:cs typeface="Tahoma" panose="020B0604030504040204" pitchFamily="34" charset="0"/>
              </a:rPr>
              <a:t> 0,923, szacowany oczekiwany wzrost czasu podróży odpowiadający wzrostowi o jedną dostawę, gdy liczba przejechanych km jest stała, wynosi 0,923 godziny.</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600" b="0" i="0" u="none" strike="noStrike" cap="none" normalizeH="0" baseline="0" dirty="0">
                <a:ln>
                  <a:noFill/>
                </a:ln>
                <a:solidFill>
                  <a:schemeClr val="tx1"/>
                </a:solidFill>
                <a:effectLst/>
                <a:latin typeface="Calibri" panose="020F0502020204030204" pitchFamily="34" charset="0"/>
                <a:ea typeface="TimesNewRoman"/>
                <a:cs typeface="Calibri" panose="020F0502020204030204" pitchFamily="34" charset="0"/>
              </a:rPr>
              <a:t>.</a:t>
            </a:r>
            <a:endParaRPr kumimoji="0" lang="hr-HR" altLang="sr-Latn-RS" sz="2400" b="0" i="0" u="none" strike="noStrike" cap="none" normalizeH="0" baseline="0" dirty="0">
              <a:ln>
                <a:noFill/>
              </a:ln>
              <a:solidFill>
                <a:schemeClr val="tx1"/>
              </a:solidFill>
              <a:effectLst/>
              <a:latin typeface="Arial" panose="020B0604020202020204" pitchFamily="34" charset="0"/>
            </a:endParaRPr>
          </a:p>
        </p:txBody>
      </p:sp>
      <p:pic>
        <p:nvPicPr>
          <p:cNvPr id="2" name="Obraz 1">
            <a:extLst>
              <a:ext uri="{FF2B5EF4-FFF2-40B4-BE49-F238E27FC236}">
                <a16:creationId xmlns:a16="http://schemas.microsoft.com/office/drawing/2014/main" id="{8F04A68D-01AF-E59E-0804-58E869629C3D}"/>
              </a:ext>
            </a:extLst>
          </p:cNvPr>
          <p:cNvPicPr>
            <a:picLocks noChangeAspect="1"/>
          </p:cNvPicPr>
          <p:nvPr/>
        </p:nvPicPr>
        <p:blipFill>
          <a:blip r:embed="rId2"/>
          <a:stretch>
            <a:fillRect/>
          </a:stretch>
        </p:blipFill>
        <p:spPr>
          <a:xfrm>
            <a:off x="6611228" y="1481668"/>
            <a:ext cx="5314727" cy="4106332"/>
          </a:xfrm>
          <a:prstGeom prst="rect">
            <a:avLst/>
          </a:prstGeom>
        </p:spPr>
      </p:pic>
    </p:spTree>
    <p:extLst>
      <p:ext uri="{BB962C8B-B14F-4D97-AF65-F5344CB8AC3E}">
        <p14:creationId xmlns:p14="http://schemas.microsoft.com/office/powerpoint/2010/main" val="3375803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2739" y="814106"/>
            <a:ext cx="9235439" cy="5786199"/>
          </a:xfrm>
          <a:prstGeom prst="rect">
            <a:avLst/>
          </a:prstGeom>
          <a:noFill/>
        </p:spPr>
        <p:txBody>
          <a:bodyPr wrap="square" rtlCol="0">
            <a:spAutoFit/>
          </a:bodyPr>
          <a:lstStyle/>
          <a:p>
            <a:r>
              <a:rPr lang="en-GB" b="1" dirty="0" err="1">
                <a:solidFill>
                  <a:srgbClr val="0070C0"/>
                </a:solidFill>
                <a:latin typeface="Tahoma" panose="020B0604030504040204" pitchFamily="34" charset="0"/>
                <a:ea typeface="Tahoma" panose="020B0604030504040204" pitchFamily="34" charset="0"/>
                <a:cs typeface="Tahoma" panose="020B0604030504040204" pitchFamily="34" charset="0"/>
              </a:rPr>
              <a:t>Literatur</a:t>
            </a:r>
            <a:r>
              <a:rPr lang="pl-PL"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GB" b="1" dirty="0">
                <a:solidFill>
                  <a:srgbClr val="0070C0"/>
                </a:solidFill>
                <a:latin typeface="Tahoma" panose="020B0604030504040204" pitchFamily="34" charset="0"/>
                <a:ea typeface="Tahoma" panose="020B0604030504040204" pitchFamily="34" charset="0"/>
                <a:cs typeface="Tahoma" panose="020B0604030504040204" pitchFamily="34" charset="0"/>
              </a:rPr>
              <a:t>:</a:t>
            </a:r>
            <a:endParaRPr lang="hr-HR"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r>
              <a:rPr lang="en-GB" sz="1600" dirty="0"/>
              <a:t> </a:t>
            </a:r>
            <a:endParaRPr lang="hr-HR" sz="1600" dirty="0"/>
          </a:p>
          <a:p>
            <a:pPr lvl="0"/>
            <a:r>
              <a:rPr lang="hr-HR" sz="1600" b="1" dirty="0"/>
              <a:t>Introductory Statistics 2e, Openstax, </a:t>
            </a:r>
            <a:r>
              <a:rPr lang="hr-HR" sz="1600" dirty="0"/>
              <a:t>Rice University, Houston, Texas 77005, </a:t>
            </a:r>
            <a:r>
              <a:rPr lang="en-GB" sz="1600" dirty="0"/>
              <a:t>Jun 23, senior contributing authors: Barbara </a:t>
            </a:r>
            <a:r>
              <a:rPr lang="en-GB" sz="1600" dirty="0" err="1"/>
              <a:t>Illowsky</a:t>
            </a:r>
            <a:r>
              <a:rPr lang="en-GB" sz="1600" dirty="0"/>
              <a:t> and Susan dean, De </a:t>
            </a:r>
            <a:r>
              <a:rPr lang="en-GB" sz="1600" dirty="0" err="1"/>
              <a:t>anza</a:t>
            </a:r>
            <a:r>
              <a:rPr lang="en-GB" sz="1600" dirty="0"/>
              <a:t> college, Publish Date: Dec 13, 2023, (</a:t>
            </a:r>
            <a:r>
              <a:rPr lang="hr-HR" sz="1600" u="sng" dirty="0">
                <a:hlinkClick r:id="rId2"/>
              </a:rPr>
              <a:t>https://openstax.org/details/books/introductory-statistics-2e</a:t>
            </a:r>
            <a:r>
              <a:rPr lang="hr-HR" sz="1600" dirty="0"/>
              <a:t>)</a:t>
            </a:r>
            <a:r>
              <a:rPr lang="en-GB" sz="1600" dirty="0"/>
              <a:t>; </a:t>
            </a:r>
            <a:endParaRPr lang="hr-HR" sz="1600" dirty="0"/>
          </a:p>
          <a:p>
            <a:r>
              <a:rPr lang="en-GB" sz="1600" dirty="0"/>
              <a:t> </a:t>
            </a:r>
            <a:endParaRPr lang="hr-HR" sz="1600" dirty="0"/>
          </a:p>
          <a:p>
            <a:pPr lvl="0"/>
            <a:r>
              <a:rPr lang="hr-HR" sz="1600" b="1" dirty="0"/>
              <a:t>Introductory Statistics 4th Edition, </a:t>
            </a:r>
            <a:r>
              <a:rPr lang="hr-HR" sz="1600" dirty="0"/>
              <a:t>Susan Dean and Barbara Illowsky, Adapted by Riyanti Boyd &amp; Natalia Casper  (Published 2013 by OpenStax College) July 2021, (</a:t>
            </a:r>
            <a:r>
              <a:rPr lang="hr-HR" sz="1600" u="sng" dirty="0">
                <a:hlinkClick r:id="rId3"/>
              </a:rPr>
              <a:t>http://dept.clcillinois.edu/mth/oer/IntroductoryStatistics.pdf</a:t>
            </a:r>
            <a:r>
              <a:rPr lang="hr-HR" sz="1600" dirty="0"/>
              <a:t> );</a:t>
            </a:r>
          </a:p>
          <a:p>
            <a:r>
              <a:rPr lang="hr-HR" sz="1600" dirty="0"/>
              <a:t> </a:t>
            </a:r>
          </a:p>
          <a:p>
            <a:pPr lvl="0"/>
            <a:r>
              <a:rPr lang="hr-HR" sz="1600" b="1" dirty="0"/>
              <a:t>Introductory Statistics 7th Edition, </a:t>
            </a:r>
            <a:r>
              <a:rPr lang="hr-HR" sz="1600" dirty="0"/>
              <a:t>Prem S. Mann, eastern Connecticut state university with the help of Christopher Jay Lacke, Rowan university, John Wiley &amp; Sons, Inc., 111 River Street, Hoboken, NJ 07030-5774, 2011</a:t>
            </a:r>
          </a:p>
          <a:p>
            <a:r>
              <a:rPr lang="hr-HR" sz="1600" dirty="0"/>
              <a:t> </a:t>
            </a:r>
          </a:p>
          <a:p>
            <a:pPr lvl="0"/>
            <a:r>
              <a:rPr lang="hr-HR" sz="1600" b="1" dirty="0"/>
              <a:t>Introduction to statistics, made easy second edition,</a:t>
            </a:r>
            <a:r>
              <a:rPr lang="hr-HR" sz="1600" dirty="0"/>
              <a:t> Prof. Dr. Hamid Al-Oklah Dr. Said Titi Mr. Tareq Alodat, March 2014</a:t>
            </a:r>
          </a:p>
          <a:p>
            <a:r>
              <a:rPr lang="hr-HR" sz="1600" dirty="0"/>
              <a:t> </a:t>
            </a:r>
          </a:p>
          <a:p>
            <a:pPr lvl="0"/>
            <a:r>
              <a:rPr lang="hr-HR" sz="1600" b="1" dirty="0"/>
              <a:t>Statistics for Business and Economics</a:t>
            </a:r>
            <a:r>
              <a:rPr lang="hr-HR" sz="1600" dirty="0"/>
              <a:t>, </a:t>
            </a:r>
            <a:r>
              <a:rPr lang="hr-HR" sz="1600" b="1" dirty="0"/>
              <a:t>Thirteenth Edition</a:t>
            </a:r>
            <a:r>
              <a:rPr lang="hr-HR" sz="1600" dirty="0"/>
              <a:t>, David R. Anderson, Dennis J. Sweeney, Thomas A. Williams, Jeffrey D. Camm, James J. Cochran, 2017, 2015 Cengage Learning®</a:t>
            </a:r>
          </a:p>
          <a:p>
            <a:r>
              <a:rPr lang="hr-HR" sz="1600" b="1" dirty="0"/>
              <a:t> </a:t>
            </a:r>
            <a:endParaRPr lang="hr-HR" sz="1600" dirty="0"/>
          </a:p>
          <a:p>
            <a:pPr lvl="0"/>
            <a:r>
              <a:rPr lang="hr-HR" sz="1600" b="1" dirty="0"/>
              <a:t>Statistics for Business</a:t>
            </a:r>
            <a:r>
              <a:rPr lang="hr-HR" sz="1600" dirty="0"/>
              <a:t>, </a:t>
            </a:r>
            <a:r>
              <a:rPr lang="hr-HR" sz="1600" b="1" dirty="0"/>
              <a:t>First edition, </a:t>
            </a:r>
            <a:r>
              <a:rPr lang="hr-HR" sz="1600" dirty="0"/>
              <a:t>Derek L Waller,</a:t>
            </a:r>
            <a:r>
              <a:rPr lang="hr-HR" sz="1600" b="1" dirty="0"/>
              <a:t> </a:t>
            </a:r>
            <a:r>
              <a:rPr lang="hr-HR" sz="1600" dirty="0"/>
              <a:t>2008 Copyright © 2008, Derek L Waller, Published by Elsevier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219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6458" y="1801946"/>
            <a:ext cx="5586153" cy="4672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Strony internetowe: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https://open.umn.edu/opentextbooks/textbooks/196</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https://www.scribbr.com/category/statistics/</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https://stats.libretexts.org/Bookshelves/Introductory_Statistics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rPr>
              <a:t>https://assets.openstax.org/oscms-prodcms/media/documents/IntroductoryStatistics-OP_i6tAI7e.pdf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rPr>
              <a:t>https://saylordotorg.github.io/text_introductory-statistics/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7"/>
              </a:rPr>
              <a:t>https://drive.uqu.edu.sa/_/mskhayat/files/MySubjects/20178FS%20Elementary%20Statistics/Introductory%20Statistics%20(7th%20Ed).pdf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8"/>
              </a:rPr>
              <a:t>https://dept.clcillinois.edu/mth/oer/IntroductoryStatistics.pdf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9"/>
              </a:rPr>
              <a:t>https://www.geeksforgeeks.org/introduction-of-statistics-and-its-types/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0"/>
              </a:rPr>
              <a:t>https://onlinestatbook.com/Online_Statistics_Education.pdf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1"/>
              </a:rPr>
              <a:t>https://www.researchgate.net/profile/Tareq-Alodat-2/publication/340511098_INTRODUCTION_TO_STATISTICS_MADE_EASY/links/5e8de3dc4585150839c7b58a/INTRODUCTION-TO-STATISTICS-MADE-EASY.pdf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2"/>
              </a:rPr>
              <a:t>https://byjus.com/maths/statistics/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3"/>
              </a:rPr>
              <a:t>https://www.khanacademy.org/math/statistics-probability</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857999" y="1801946"/>
            <a:ext cx="4971011" cy="434413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l-SI" sz="1600" b="1" dirty="0">
                <a:solidFill>
                  <a:prstClr val="black"/>
                </a:solidFill>
                <a:latin typeface="Tahoma" panose="020B0604030504040204" pitchFamily="34" charset="0"/>
                <a:ea typeface="Tahoma" panose="020B0604030504040204" pitchFamily="34" charset="0"/>
                <a:cs typeface="Tahoma" panose="020B0604030504040204" pitchFamily="34" charset="0"/>
              </a:rPr>
              <a:t>L</a:t>
            </a:r>
            <a:r>
              <a:rPr kumimoji="0" lang="sl-SI"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inki do kanału </a:t>
            </a:r>
            <a:r>
              <a:rPr kumimoji="0" lang="en-US" sz="1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Youtube</a:t>
            </a:r>
            <a:r>
              <a:rPr kumimoji="0" lang="en-US"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sl-SI" sz="16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kumimoji="0" lang="sl-SI"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Regresja)</a:t>
            </a:r>
            <a:r>
              <a:rPr kumimoji="0" lang="en-US"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hr-HR"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4"/>
              </a:rPr>
              <a:t>https://www.youtube.com/watch?v=ZkjP5RJLQF4</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5"/>
              </a:rPr>
              <a:t>https://www.youtube.com/watch?v=owI7zxCqNY0</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6"/>
              </a:rPr>
              <a:t>https://www.youtube.com/watch?v=P8hT5nDai6A</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7"/>
              </a:rPr>
              <a:t>https://www.youtube.com/watch?v=HBdJGj_7FHQ</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8"/>
              </a:rPr>
              <a:t>https://www.youtube.com/watch?v=WWqE7YHR4Jc</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9"/>
              </a:rPr>
              <a:t>https://www.youtube.com/watch?v=dQNpSa-bq4M</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0"/>
              </a:rPr>
              <a:t>https://www.khanacademy.org/math/statistics-probability/describing-relationships-quantitative-data/more-on-regression/v/regression-line-example</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1"/>
              </a:rPr>
              <a:t>https://www.youtube.com/watch?v=xZ_z8KWkhXE</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2"/>
              </a:rPr>
              <a:t>https://www.youtube.com/watch?v=11c9cs6WpJU</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3"/>
              </a:rPr>
              <a:t>https://www.youtube.com/watch?v=4EXNedimDMs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4"/>
              </a:rPr>
              <a:t>https://www.khanacademy.org/math/ap-statistics/bivariate-data-ap/correlation-coefficient-r/v/correlation-coefficient-intuition-examples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5"/>
              </a:rPr>
              <a:t>https://www.youtube.com/watch?v=9Q5ErbQF_vk</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6"/>
              </a:rPr>
              <a:t>https://www.youtube.com/watch?v=F_mfuifKzgw</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84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a:xfrm>
            <a:off x="1608666" y="212725"/>
            <a:ext cx="9745133" cy="1116542"/>
          </a:xfrm>
        </p:spPr>
        <p:txBody>
          <a:bodyPr/>
          <a:lstStyle/>
          <a:p>
            <a:r>
              <a:rPr lang="en-US" altLang="en-US" dirty="0"/>
              <a:t>Wprowadzenie do analizy regresji</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784524" y="1329267"/>
            <a:ext cx="8798810" cy="4875590"/>
          </a:xfrm>
          <a:solidFill>
            <a:schemeClr val="bg1"/>
          </a:solidFill>
        </p:spPr>
        <p:txBody>
          <a:bodyPr>
            <a:noAutofit/>
          </a:bodyPr>
          <a:lstStyle/>
          <a:p>
            <a:pPr marL="0" indent="0">
              <a:spcBef>
                <a:spcPts val="0"/>
              </a:spcBef>
              <a:spcAft>
                <a:spcPts val="1200"/>
              </a:spcAft>
              <a:buNone/>
              <a:defRPr/>
            </a:pPr>
            <a:r>
              <a:rPr lang="pl-PL" altLang="en-US" sz="2400" b="1" dirty="0"/>
              <a:t>Z tego rozdziału dowiesz się </a:t>
            </a:r>
            <a:r>
              <a:rPr lang="en-US" altLang="en-US" sz="2400" b="1" dirty="0"/>
              <a:t>:</a:t>
            </a:r>
            <a:r>
              <a:rPr lang="en-US" altLang="en-US" sz="2400" dirty="0"/>
              <a:t> </a:t>
            </a:r>
          </a:p>
          <a:p>
            <a:pPr algn="just">
              <a:lnSpc>
                <a:spcPct val="110000"/>
              </a:lnSpc>
              <a:spcBef>
                <a:spcPts val="0"/>
              </a:spcBef>
              <a:buFont typeface="Wingdings" panose="05000000000000000000" pitchFamily="2" charset="2"/>
              <a:buChar char="§"/>
              <a:defRPr/>
            </a:pPr>
            <a:r>
              <a:rPr lang="pl-PL" altLang="en-US" sz="2400" dirty="0"/>
              <a:t>jak wykorzystać analizę regresji do przewidywania wartości zmiennej zależnej na podstawie wartości zmiennej niezależnej?</a:t>
            </a:r>
          </a:p>
          <a:p>
            <a:pPr algn="just">
              <a:lnSpc>
                <a:spcPct val="110000"/>
              </a:lnSpc>
              <a:spcBef>
                <a:spcPts val="600"/>
              </a:spcBef>
              <a:buFont typeface="Wingdings" panose="05000000000000000000" pitchFamily="2" charset="2"/>
              <a:buChar char="§"/>
              <a:defRPr/>
            </a:pPr>
            <a:r>
              <a:rPr lang="pl-PL" sz="2400" dirty="0"/>
              <a:t>jak zrozumieć znaczenie współczynników regresji </a:t>
            </a:r>
            <a:r>
              <a:rPr lang="en-US" altLang="en-US" sz="2400" dirty="0"/>
              <a:t>b</a:t>
            </a:r>
            <a:r>
              <a:rPr lang="en-US" altLang="en-US" sz="2400" baseline="-25000" dirty="0"/>
              <a:t>0</a:t>
            </a:r>
            <a:r>
              <a:rPr lang="en-US" altLang="en-US" sz="2400" dirty="0"/>
              <a:t> </a:t>
            </a:r>
            <a:r>
              <a:rPr lang="pl-PL" altLang="en-US" sz="2400" dirty="0"/>
              <a:t>i</a:t>
            </a:r>
            <a:r>
              <a:rPr lang="en-US" altLang="en-US" sz="2400" dirty="0"/>
              <a:t> b</a:t>
            </a:r>
            <a:r>
              <a:rPr lang="en-US" altLang="en-US" sz="2400" baseline="-25000" dirty="0"/>
              <a:t>1</a:t>
            </a:r>
            <a:r>
              <a:rPr lang="pl-PL" altLang="en-US" sz="2400" dirty="0"/>
              <a:t>?</a:t>
            </a:r>
            <a:endParaRPr lang="en-US" altLang="en-US" sz="2400" dirty="0"/>
          </a:p>
          <a:p>
            <a:pPr algn="just">
              <a:lnSpc>
                <a:spcPct val="110000"/>
              </a:lnSpc>
              <a:spcBef>
                <a:spcPts val="600"/>
              </a:spcBef>
              <a:buFont typeface="Wingdings" panose="05000000000000000000" pitchFamily="2" charset="2"/>
              <a:buChar char="§"/>
              <a:defRPr/>
            </a:pPr>
            <a:r>
              <a:rPr lang="pl-PL" altLang="en-US" sz="2400" dirty="0"/>
              <a:t>jak ocenić założenia analizy regresji i wiedzieć, co zrobić, jeśli założenia zostaną naruszone?</a:t>
            </a:r>
          </a:p>
          <a:p>
            <a:pPr algn="just">
              <a:lnSpc>
                <a:spcPct val="110000"/>
              </a:lnSpc>
              <a:spcBef>
                <a:spcPts val="600"/>
              </a:spcBef>
              <a:buFont typeface="Wingdings" panose="05000000000000000000" pitchFamily="2" charset="2"/>
              <a:buChar char="§"/>
              <a:defRPr/>
            </a:pPr>
            <a:r>
              <a:rPr lang="pl-PL" altLang="en-US" sz="2400" dirty="0"/>
              <a:t>jak ocenić założenia analizy regresji i wiedzieć, co zrobić, jeśli założenia zostaną naruszone.?</a:t>
            </a:r>
          </a:p>
          <a:p>
            <a:pPr algn="just">
              <a:lnSpc>
                <a:spcPct val="110000"/>
              </a:lnSpc>
              <a:spcBef>
                <a:spcPts val="600"/>
              </a:spcBef>
              <a:buFont typeface="Wingdings" panose="05000000000000000000" pitchFamily="2" charset="2"/>
              <a:buChar char="§"/>
              <a:defRPr/>
            </a:pPr>
            <a:r>
              <a:rPr lang="pl-PL" altLang="en-US" sz="2400" dirty="0"/>
              <a:t>jak oszacować średnie wartości i przewidzieć poszczególne wartości?</a:t>
            </a:r>
            <a:endParaRPr lang="en-US" altLang="en-US" sz="24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57D00-F010-9F0C-DE20-EBF6CB96BCED}"/>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6079AD55-8FA1-21D9-D1A5-ECE082BFBC8A}"/>
              </a:ext>
            </a:extLst>
          </p:cNvPr>
          <p:cNvSpPr>
            <a:spLocks noGrp="1"/>
          </p:cNvSpPr>
          <p:nvPr>
            <p:ph type="ctrTitle"/>
          </p:nvPr>
        </p:nvSpPr>
        <p:spPr>
          <a:xfrm>
            <a:off x="1524000" y="1335773"/>
            <a:ext cx="9144000" cy="4186454"/>
          </a:xfrm>
        </p:spPr>
        <p:txBody>
          <a:bodyPr>
            <a:normAutofit fontScale="90000"/>
          </a:bodyPr>
          <a:lstStyle/>
          <a:p>
            <a:r>
              <a:rPr lang="pl-PL" sz="4000" dirty="0"/>
              <a:t>Autorzy:</a:t>
            </a:r>
            <a:br>
              <a:rPr lang="pl-PL" sz="4000" dirty="0"/>
            </a:br>
            <a:br>
              <a:rPr lang="pl-PL" sz="4000" dirty="0"/>
            </a:br>
            <a:r>
              <a:rPr lang="en-GB" sz="4000" b="0" dirty="0">
                <a:solidFill>
                  <a:schemeClr val="tx1"/>
                </a:solidFill>
              </a:rPr>
              <a:t>Sanja Bojić, Kristijan Brglez , Maja </a:t>
            </a:r>
            <a:r>
              <a:rPr lang="en-GB" sz="4000" b="0" dirty="0" err="1">
                <a:solidFill>
                  <a:schemeClr val="tx1"/>
                </a:solidFill>
              </a:rPr>
              <a:t>Fošner</a:t>
            </a:r>
            <a:r>
              <a:rPr lang="en-GB" sz="4000" b="0" dirty="0">
                <a:solidFill>
                  <a:schemeClr val="tx1"/>
                </a:solidFill>
              </a:rPr>
              <a:t>, Roman </a:t>
            </a:r>
            <a:r>
              <a:rPr lang="en-GB" sz="4000" b="0" dirty="0" err="1">
                <a:solidFill>
                  <a:schemeClr val="tx1"/>
                </a:solidFill>
              </a:rPr>
              <a:t>Gumzej</a:t>
            </a:r>
            <a:r>
              <a:rPr lang="en-GB" sz="4000" b="0" dirty="0">
                <a:solidFill>
                  <a:schemeClr val="tx1"/>
                </a:solidFill>
              </a:rPr>
              <a:t>, Rebeka Kovačič Lukman, Benjamin </a:t>
            </a:r>
            <a:r>
              <a:rPr lang="en-GB" sz="4000" b="0" dirty="0" err="1">
                <a:solidFill>
                  <a:schemeClr val="tx1"/>
                </a:solidFill>
              </a:rPr>
              <a:t>Marcen</a:t>
            </a:r>
            <a:r>
              <a:rPr lang="en-GB" sz="4000" b="0" dirty="0">
                <a:solidFill>
                  <a:schemeClr val="tx1"/>
                </a:solidFill>
              </a:rPr>
              <a:t>, Marinko </a:t>
            </a:r>
            <a:r>
              <a:rPr lang="en-GB" sz="4000" b="0" dirty="0" err="1">
                <a:solidFill>
                  <a:schemeClr val="tx1"/>
                </a:solidFill>
              </a:rPr>
              <a:t>Maslarić</a:t>
            </a:r>
            <a:r>
              <a:rPr lang="en-GB" sz="4000" b="0" dirty="0">
                <a:solidFill>
                  <a:schemeClr val="tx1"/>
                </a:solidFill>
              </a:rPr>
              <a:t>, Boško </a:t>
            </a:r>
            <a:r>
              <a:rPr lang="en-GB" sz="4000" b="0" dirty="0" err="1">
                <a:solidFill>
                  <a:schemeClr val="tx1"/>
                </a:solidFill>
              </a:rPr>
              <a:t>Matović</a:t>
            </a:r>
            <a:r>
              <a:rPr lang="en-GB" sz="4000" b="0" dirty="0">
                <a:solidFill>
                  <a:schemeClr val="tx1"/>
                </a:solidFill>
              </a:rPr>
              <a:t>, Dejan </a:t>
            </a:r>
            <a:r>
              <a:rPr lang="en-GB" sz="4000" b="0" dirty="0" err="1">
                <a:solidFill>
                  <a:schemeClr val="tx1"/>
                </a:solidFill>
              </a:rPr>
              <a:t>Mirčetić</a:t>
            </a:r>
            <a:br>
              <a:rPr lang="pl-PL" sz="4000" dirty="0"/>
            </a:br>
            <a:br>
              <a:rPr lang="pl-PL" sz="4000" dirty="0"/>
            </a:br>
            <a:r>
              <a:rPr lang="pl-PL" sz="4000" dirty="0"/>
              <a:t>Wersja finalna: czerwiec 2025</a:t>
            </a:r>
          </a:p>
        </p:txBody>
      </p:sp>
    </p:spTree>
    <p:extLst>
      <p:ext uri="{BB962C8B-B14F-4D97-AF65-F5344CB8AC3E}">
        <p14:creationId xmlns:p14="http://schemas.microsoft.com/office/powerpoint/2010/main" val="323286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pl-PL" sz="4800" b="1" spc="-1" dirty="0">
                <a:solidFill>
                  <a:srgbClr val="015BA6"/>
                </a:solidFill>
                <a:latin typeface="Tahoma"/>
                <a:ea typeface="Tahoma"/>
              </a:rPr>
              <a:t>Dziękuję za uwagę</a:t>
            </a:r>
            <a:endParaRPr lang="pl-PL" sz="4800" b="0" strike="noStrike" spc="-1" dirty="0">
              <a:solidFill>
                <a:schemeClr val="dk1"/>
              </a:solidFill>
              <a:latin typeface="Calibri"/>
            </a:endParaRPr>
          </a:p>
        </p:txBody>
      </p:sp>
      <p:pic>
        <p:nvPicPr>
          <p:cNvPr id="128" name="Obraz 4" descr="Obraz zawierający symbol, Czcionka, Grafika, zrzut ekranu&#10;&#10;Opis wygenerowany automatycznie"/>
          <p:cNvPicPr/>
          <p:nvPr/>
        </p:nvPicPr>
        <p:blipFill>
          <a:blip r:embed="rId2"/>
          <a:stretch/>
        </p:blipFill>
        <p:spPr>
          <a:xfrm>
            <a:off x="10964520" y="0"/>
            <a:ext cx="1226880" cy="42912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altLang="en-US" dirty="0"/>
              <a:t>Korelacja a regresja</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608666" y="1494039"/>
            <a:ext cx="9635484" cy="2283304"/>
          </a:xfrm>
          <a:solidFill>
            <a:schemeClr val="bg1"/>
          </a:solidFill>
        </p:spPr>
        <p:txBody>
          <a:bodyPr>
            <a:noAutofit/>
          </a:bodyPr>
          <a:lstStyle/>
          <a:p>
            <a:pPr algn="just">
              <a:spcBef>
                <a:spcPct val="40000"/>
              </a:spcBef>
              <a:buFont typeface="Wingdings" panose="05000000000000000000" pitchFamily="2" charset="2"/>
              <a:buChar char="§"/>
            </a:pPr>
            <a:r>
              <a:rPr lang="pl-PL" altLang="en-US" sz="2200" dirty="0"/>
              <a:t>Do pokazania związku między dwiema zmiennymi można użyć </a:t>
            </a:r>
            <a:r>
              <a:rPr lang="pl-PL" altLang="en-US" sz="2200" dirty="0">
                <a:solidFill>
                  <a:srgbClr val="015BA6"/>
                </a:solidFill>
              </a:rPr>
              <a:t>wykresu punktowego</a:t>
            </a:r>
            <a:r>
              <a:rPr lang="pl-PL" altLang="en-US" sz="2200" dirty="0"/>
              <a:t>.</a:t>
            </a:r>
          </a:p>
          <a:p>
            <a:pPr algn="just">
              <a:spcBef>
                <a:spcPct val="40000"/>
              </a:spcBef>
              <a:buFont typeface="Wingdings" panose="05000000000000000000" pitchFamily="2" charset="2"/>
              <a:buChar char="§"/>
            </a:pPr>
            <a:r>
              <a:rPr lang="pl-PL" altLang="en-US" sz="2200" dirty="0"/>
              <a:t>Analiza</a:t>
            </a:r>
            <a:r>
              <a:rPr lang="pl-PL" altLang="en-US" sz="2200" dirty="0">
                <a:solidFill>
                  <a:srgbClr val="015BA6"/>
                </a:solidFill>
              </a:rPr>
              <a:t> korelacji </a:t>
            </a:r>
            <a:r>
              <a:rPr lang="pl-PL" altLang="en-US" sz="2200" dirty="0"/>
              <a:t>służy</a:t>
            </a:r>
            <a:r>
              <a:rPr lang="pl-PL" altLang="en-US" sz="2200" dirty="0">
                <a:solidFill>
                  <a:srgbClr val="015BA6"/>
                </a:solidFill>
              </a:rPr>
              <a:t> </a:t>
            </a:r>
            <a:r>
              <a:rPr lang="pl-PL" altLang="en-US" sz="2200" dirty="0"/>
              <a:t>do</a:t>
            </a:r>
            <a:r>
              <a:rPr lang="pl-PL" altLang="en-US" sz="2200" dirty="0">
                <a:solidFill>
                  <a:srgbClr val="015BA6"/>
                </a:solidFill>
              </a:rPr>
              <a:t> </a:t>
            </a:r>
            <a:r>
              <a:rPr lang="pl-PL" altLang="en-US" sz="2200" dirty="0"/>
              <a:t>pomiaru</a:t>
            </a:r>
            <a:r>
              <a:rPr lang="pl-PL" altLang="en-US" sz="2200" dirty="0">
                <a:solidFill>
                  <a:srgbClr val="015BA6"/>
                </a:solidFill>
              </a:rPr>
              <a:t> </a:t>
            </a:r>
            <a:r>
              <a:rPr lang="pl-PL" altLang="en-US" sz="2200" dirty="0"/>
              <a:t>siły</a:t>
            </a:r>
            <a:r>
              <a:rPr lang="pl-PL" altLang="en-US" sz="2200" dirty="0">
                <a:solidFill>
                  <a:srgbClr val="015BA6"/>
                </a:solidFill>
              </a:rPr>
              <a:t> </a:t>
            </a:r>
            <a:r>
              <a:rPr lang="pl-PL" altLang="en-US" sz="2200" dirty="0"/>
              <a:t>związku</a:t>
            </a:r>
            <a:r>
              <a:rPr lang="pl-PL" altLang="en-US" sz="2200" dirty="0">
                <a:solidFill>
                  <a:srgbClr val="015BA6"/>
                </a:solidFill>
              </a:rPr>
              <a:t> </a:t>
            </a:r>
            <a:r>
              <a:rPr lang="pl-PL" altLang="en-US" sz="2200" dirty="0"/>
              <a:t>(liniowej zależności) między dwiema zmiennymi.</a:t>
            </a:r>
            <a:endParaRPr lang="en-US" altLang="en-US" sz="2200" dirty="0"/>
          </a:p>
          <a:p>
            <a:pPr lvl="1" algn="just">
              <a:spcBef>
                <a:spcPct val="40000"/>
              </a:spcBef>
              <a:buFont typeface="Wingdings" panose="05000000000000000000" pitchFamily="2" charset="2"/>
              <a:buChar char="§"/>
            </a:pPr>
            <a:r>
              <a:rPr lang="pl-PL" altLang="en-US" sz="2200" dirty="0"/>
              <a:t>Korelacja dotyczy tylko siły związku.</a:t>
            </a:r>
            <a:r>
              <a:rPr lang="en-US" altLang="en-US" sz="2200" dirty="0"/>
              <a:t> </a:t>
            </a:r>
          </a:p>
          <a:p>
            <a:pPr lvl="1" algn="just">
              <a:spcBef>
                <a:spcPct val="40000"/>
              </a:spcBef>
              <a:buFont typeface="Wingdings" panose="05000000000000000000" pitchFamily="2" charset="2"/>
              <a:buChar char="§"/>
            </a:pPr>
            <a:r>
              <a:rPr lang="pl-PL" altLang="en-US" sz="2200" dirty="0"/>
              <a:t>Korelacja nie implikuje żadnego efektu przyczynowego.</a:t>
            </a:r>
            <a:endParaRPr lang="en-US" altLang="en-US" sz="2200" dirty="0"/>
          </a:p>
        </p:txBody>
      </p:sp>
      <p:pic>
        <p:nvPicPr>
          <p:cNvPr id="2" name="Obraz 1">
            <a:extLst>
              <a:ext uri="{FF2B5EF4-FFF2-40B4-BE49-F238E27FC236}">
                <a16:creationId xmlns:a16="http://schemas.microsoft.com/office/drawing/2014/main" id="{8FD09DF8-7A89-B317-BCAF-0389E123E312}"/>
              </a:ext>
            </a:extLst>
          </p:cNvPr>
          <p:cNvPicPr>
            <a:picLocks noChangeAspect="1"/>
          </p:cNvPicPr>
          <p:nvPr/>
        </p:nvPicPr>
        <p:blipFill>
          <a:blip r:embed="rId2"/>
          <a:stretch>
            <a:fillRect/>
          </a:stretch>
        </p:blipFill>
        <p:spPr>
          <a:xfrm>
            <a:off x="2381717" y="3877582"/>
            <a:ext cx="7428566" cy="2283303"/>
          </a:xfrm>
          <a:prstGeom prst="rect">
            <a:avLst/>
          </a:prstGeom>
        </p:spPr>
      </p:pic>
    </p:spTree>
    <p:extLst>
      <p:ext uri="{BB962C8B-B14F-4D97-AF65-F5344CB8AC3E}">
        <p14:creationId xmlns:p14="http://schemas.microsoft.com/office/powerpoint/2010/main" val="3835878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Wprowadzenie do analizy regresji</a:t>
            </a:r>
            <a:endParaRPr lang="hr-HR" dirty="0"/>
          </a:p>
        </p:txBody>
      </p:sp>
      <p:sp>
        <p:nvSpPr>
          <p:cNvPr id="105"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007532" y="1877181"/>
            <a:ext cx="10947400" cy="3794276"/>
          </a:xfrm>
          <a:solidFill>
            <a:schemeClr val="bg1"/>
          </a:solidFill>
        </p:spPr>
        <p:txBody>
          <a:bodyPr>
            <a:noAutofit/>
          </a:bodyPr>
          <a:lstStyle/>
          <a:p>
            <a:pPr marL="320675" lvl="0" indent="-320675" defTabSz="852488" fontAlgn="base">
              <a:lnSpc>
                <a:spcPct val="110000"/>
              </a:lnSpc>
              <a:spcAft>
                <a:spcPct val="0"/>
              </a:spcAft>
              <a:buClr>
                <a:srgbClr val="FEA402"/>
              </a:buClr>
              <a:buFont typeface="Wingdings" panose="05000000000000000000" pitchFamily="2" charset="2"/>
              <a:buChar char="§"/>
            </a:pPr>
            <a:r>
              <a:rPr lang="pl-PL" altLang="en-US" sz="2600" kern="0" dirty="0"/>
              <a:t>Analiza regresji jest używana do </a:t>
            </a:r>
            <a:r>
              <a:rPr lang="en-US" altLang="en-US" sz="2600" kern="0" dirty="0"/>
              <a:t>:</a:t>
            </a:r>
          </a:p>
          <a:p>
            <a:pPr marL="693738" lvl="1" indent="-268288" defTabSz="852488" fontAlgn="base">
              <a:lnSpc>
                <a:spcPct val="110000"/>
              </a:lnSpc>
              <a:spcBef>
                <a:spcPts val="1000"/>
              </a:spcBef>
              <a:spcAft>
                <a:spcPct val="0"/>
              </a:spcAft>
              <a:buClr>
                <a:srgbClr val="CC3300"/>
              </a:buClr>
              <a:buFont typeface="Wingdings" panose="05000000000000000000" pitchFamily="2" charset="2"/>
              <a:buChar char="§"/>
            </a:pPr>
            <a:r>
              <a:rPr lang="pl-PL" altLang="en-US" sz="2600" kern="0" dirty="0"/>
              <a:t>przewidywania wartości zmiennej zależnej na podstawie wartości co najmniej jednej zmiennej niezależnej,</a:t>
            </a:r>
            <a:endParaRPr lang="en-US" altLang="en-US" sz="2600" kern="0" dirty="0"/>
          </a:p>
          <a:p>
            <a:pPr marL="693738" lvl="1" indent="-268288" defTabSz="852488" fontAlgn="base">
              <a:lnSpc>
                <a:spcPct val="110000"/>
              </a:lnSpc>
              <a:spcBef>
                <a:spcPts val="1000"/>
              </a:spcBef>
              <a:spcAft>
                <a:spcPts val="1200"/>
              </a:spcAft>
              <a:buClr>
                <a:srgbClr val="CC3300"/>
              </a:buClr>
              <a:buFont typeface="Wingdings" panose="05000000000000000000" pitchFamily="2" charset="2"/>
              <a:buChar char="§"/>
            </a:pPr>
            <a:r>
              <a:rPr lang="pl-PL" altLang="en-US" sz="2600" kern="0" dirty="0"/>
              <a:t>wyjaśnienia wpływu zmian zmiennej niezależnej na zmienną zależną.</a:t>
            </a:r>
            <a:endParaRPr lang="en-US" altLang="en-US" sz="2600" kern="0" dirty="0"/>
          </a:p>
          <a:p>
            <a:pPr marL="320675" lvl="0" indent="-320675" defTabSz="852488" fontAlgn="base">
              <a:lnSpc>
                <a:spcPct val="110000"/>
              </a:lnSpc>
              <a:spcAft>
                <a:spcPct val="0"/>
              </a:spcAft>
              <a:buClr>
                <a:srgbClr val="FEA402"/>
              </a:buClr>
              <a:buFont typeface="Wingdings" panose="05000000000000000000" pitchFamily="2" charset="2"/>
              <a:buChar char="§"/>
            </a:pPr>
            <a:r>
              <a:rPr lang="pl-PL" altLang="en-US" sz="2600" b="1" kern="0" dirty="0"/>
              <a:t>Zmienna zależna</a:t>
            </a:r>
            <a:r>
              <a:rPr lang="en-US" altLang="en-US" sz="2600" kern="0" dirty="0"/>
              <a:t>: </a:t>
            </a:r>
            <a:r>
              <a:rPr lang="pl-PL" altLang="en-US" sz="2600" kern="0" dirty="0"/>
              <a:t>zmienna, którą chcemy przewidzieć lub wyjaśnić.</a:t>
            </a:r>
            <a:endParaRPr lang="en-US" altLang="en-US" sz="2600" kern="0" dirty="0"/>
          </a:p>
          <a:p>
            <a:pPr marL="320675" lvl="0" indent="-320675" defTabSz="852488" fontAlgn="base">
              <a:lnSpc>
                <a:spcPct val="110000"/>
              </a:lnSpc>
              <a:spcAft>
                <a:spcPct val="0"/>
              </a:spcAft>
              <a:buClr>
                <a:srgbClr val="FEA402"/>
              </a:buClr>
              <a:buFont typeface="Wingdings" panose="05000000000000000000" pitchFamily="2" charset="2"/>
              <a:buChar char="§"/>
            </a:pPr>
            <a:r>
              <a:rPr lang="pl-PL" altLang="en-US" sz="2600" b="1" kern="0" dirty="0"/>
              <a:t>Zmienna niezależna </a:t>
            </a:r>
            <a:r>
              <a:rPr lang="en-US" altLang="en-US" sz="2600" kern="0" dirty="0"/>
              <a:t>: </a:t>
            </a:r>
            <a:r>
              <a:rPr lang="pl-PL" altLang="en-US" sz="2600" kern="0" dirty="0"/>
              <a:t>zmienna używana do przewidywania lub wyjaśniania zmiennej zależnej.</a:t>
            </a:r>
            <a:endParaRPr lang="en-US" altLang="en-US" sz="2600" kern="0" dirty="0"/>
          </a:p>
        </p:txBody>
      </p:sp>
    </p:spTree>
    <p:extLst>
      <p:ext uri="{BB962C8B-B14F-4D97-AF65-F5344CB8AC3E}">
        <p14:creationId xmlns:p14="http://schemas.microsoft.com/office/powerpoint/2010/main" val="368655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altLang="en-US" dirty="0"/>
              <a:t>Model prostej regresji liniowej</a:t>
            </a:r>
            <a:endParaRPr lang="pl-PL" dirty="0">
              <a:solidFill>
                <a:schemeClr val="tx1"/>
              </a:solidFill>
            </a:endParaRPr>
          </a:p>
        </p:txBody>
      </p:sp>
      <p:graphicFrame>
        <p:nvGraphicFramePr>
          <p:cNvPr id="19" name="Object 3"/>
          <p:cNvGraphicFramePr>
            <a:graphicFrameLocks noChangeAspect="1"/>
          </p:cNvGraphicFramePr>
          <p:nvPr>
            <p:extLst>
              <p:ext uri="{D42A27DB-BD31-4B8C-83A1-F6EECF244321}">
                <p14:modId xmlns:p14="http://schemas.microsoft.com/office/powerpoint/2010/main" val="1506198325"/>
              </p:ext>
            </p:extLst>
          </p:nvPr>
        </p:nvGraphicFramePr>
        <p:xfrm>
          <a:off x="783679" y="3055585"/>
          <a:ext cx="6088062" cy="1217613"/>
        </p:xfrm>
        <a:graphic>
          <a:graphicData uri="http://schemas.openxmlformats.org/presentationml/2006/ole">
            <mc:AlternateContent xmlns:mc="http://schemas.openxmlformats.org/markup-compatibility/2006">
              <mc:Choice xmlns:v="urn:schemas-microsoft-com:vml" Requires="v">
                <p:oleObj name="Equation" r:id="rId2" imgW="1143000" imgH="228600" progId="Equation.3">
                  <p:embed/>
                </p:oleObj>
              </mc:Choice>
              <mc:Fallback>
                <p:oleObj name="Equation" r:id="rId2" imgW="1143000" imgH="228600" progId="Equation.3">
                  <p:embed/>
                  <p:pic>
                    <p:nvPicPr>
                      <p:cNvPr id="1331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679" y="3055585"/>
                        <a:ext cx="6088062" cy="1217613"/>
                      </a:xfrm>
                      <a:prstGeom prst="rect">
                        <a:avLst/>
                      </a:prstGeom>
                      <a:solidFill>
                        <a:schemeClr val="bg1"/>
                      </a:solidFill>
                      <a:ln w="9525">
                        <a:solidFill>
                          <a:schemeClr val="tx1"/>
                        </a:solidFill>
                        <a:miter lim="800000"/>
                        <a:headEnd/>
                        <a:tailEnd/>
                      </a:ln>
                    </p:spPr>
                  </p:pic>
                </p:oleObj>
              </mc:Fallback>
            </mc:AlternateContent>
          </a:graphicData>
        </a:graphic>
      </p:graphicFrame>
      <p:sp>
        <p:nvSpPr>
          <p:cNvPr id="20" name="Text Box 3"/>
          <p:cNvSpPr txBox="1">
            <a:spLocks noChangeArrowheads="1"/>
          </p:cNvSpPr>
          <p:nvPr/>
        </p:nvSpPr>
        <p:spPr bwMode="auto">
          <a:xfrm>
            <a:off x="2752179" y="4564504"/>
            <a:ext cx="19992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pl-PL" altLang="en-US" sz="2000" dirty="0"/>
              <a:t>Składnik liniowy</a:t>
            </a:r>
            <a:endParaRPr lang="en-US" altLang="en-US" sz="2000" dirty="0"/>
          </a:p>
        </p:txBody>
      </p:sp>
      <p:sp>
        <p:nvSpPr>
          <p:cNvPr id="22" name="Rectangle 6"/>
          <p:cNvSpPr>
            <a:spLocks noChangeArrowheads="1"/>
          </p:cNvSpPr>
          <p:nvPr/>
        </p:nvSpPr>
        <p:spPr bwMode="auto">
          <a:xfrm>
            <a:off x="781099" y="1910381"/>
            <a:ext cx="2210209" cy="1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pl-PL" altLang="en-US" sz="2000" dirty="0"/>
              <a:t>Wartość początkowa p</a:t>
            </a:r>
            <a:r>
              <a:rPr lang="en-US" altLang="en-US" sz="2000" dirty="0"/>
              <a:t>opula</a:t>
            </a:r>
            <a:r>
              <a:rPr lang="pl-PL" altLang="en-US" sz="2000" dirty="0"/>
              <a:t>cji </a:t>
            </a:r>
            <a:r>
              <a:rPr lang="en-US" altLang="en-US" sz="2000" dirty="0"/>
              <a:t>Y</a:t>
            </a:r>
          </a:p>
        </p:txBody>
      </p:sp>
      <p:sp>
        <p:nvSpPr>
          <p:cNvPr id="23" name="Rectangle 7"/>
          <p:cNvSpPr>
            <a:spLocks noChangeArrowheads="1"/>
          </p:cNvSpPr>
          <p:nvPr/>
        </p:nvSpPr>
        <p:spPr bwMode="auto">
          <a:xfrm>
            <a:off x="3022265" y="1788849"/>
            <a:ext cx="1756357" cy="1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dirty="0"/>
              <a:t>Współczynnik nachylenia dla populacji</a:t>
            </a:r>
          </a:p>
        </p:txBody>
      </p:sp>
      <p:sp>
        <p:nvSpPr>
          <p:cNvPr id="24" name="Rectangle 8"/>
          <p:cNvSpPr>
            <a:spLocks noChangeArrowheads="1"/>
          </p:cNvSpPr>
          <p:nvPr/>
        </p:nvSpPr>
        <p:spPr bwMode="auto">
          <a:xfrm>
            <a:off x="6871741" y="2142299"/>
            <a:ext cx="1147762"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dirty="0"/>
              <a:t>Błąd losowy</a:t>
            </a:r>
          </a:p>
        </p:txBody>
      </p:sp>
      <p:sp>
        <p:nvSpPr>
          <p:cNvPr id="25" name="Line 10"/>
          <p:cNvSpPr>
            <a:spLocks noChangeShapeType="1"/>
          </p:cNvSpPr>
          <p:nvPr/>
        </p:nvSpPr>
        <p:spPr bwMode="auto">
          <a:xfrm>
            <a:off x="2147341" y="2735704"/>
            <a:ext cx="381000" cy="4572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26" name="Line 11"/>
          <p:cNvSpPr>
            <a:spLocks noChangeShapeType="1"/>
          </p:cNvSpPr>
          <p:nvPr/>
        </p:nvSpPr>
        <p:spPr bwMode="auto">
          <a:xfrm flipV="1">
            <a:off x="735671" y="3942411"/>
            <a:ext cx="238690" cy="101896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27" name="Line 12"/>
          <p:cNvSpPr>
            <a:spLocks noChangeShapeType="1"/>
          </p:cNvSpPr>
          <p:nvPr/>
        </p:nvSpPr>
        <p:spPr bwMode="auto">
          <a:xfrm flipH="1">
            <a:off x="5042941" y="2735704"/>
            <a:ext cx="0" cy="4572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28" name="Line 13"/>
          <p:cNvSpPr>
            <a:spLocks noChangeShapeType="1"/>
          </p:cNvSpPr>
          <p:nvPr/>
        </p:nvSpPr>
        <p:spPr bwMode="auto">
          <a:xfrm rot="20940815" flipH="1">
            <a:off x="6495504" y="2964304"/>
            <a:ext cx="463550" cy="365125"/>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29" name="Rectangle 14"/>
          <p:cNvSpPr>
            <a:spLocks noChangeArrowheads="1"/>
          </p:cNvSpPr>
          <p:nvPr/>
        </p:nvSpPr>
        <p:spPr bwMode="auto">
          <a:xfrm>
            <a:off x="4809579" y="2049904"/>
            <a:ext cx="1604962"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pl-PL" altLang="en-US" sz="2000" dirty="0"/>
              <a:t>Zmienna niezależna</a:t>
            </a:r>
            <a:endParaRPr lang="en-US" altLang="en-US" sz="2000" dirty="0"/>
          </a:p>
        </p:txBody>
      </p:sp>
      <p:sp>
        <p:nvSpPr>
          <p:cNvPr id="30" name="AutoShape 15"/>
          <p:cNvSpPr>
            <a:spLocks/>
          </p:cNvSpPr>
          <p:nvPr/>
        </p:nvSpPr>
        <p:spPr bwMode="auto">
          <a:xfrm rot="16200000" flipV="1">
            <a:off x="3745160" y="3195285"/>
            <a:ext cx="228600" cy="2662238"/>
          </a:xfrm>
          <a:prstGeom prst="leftBrace">
            <a:avLst>
              <a:gd name="adj1" fmla="val 97049"/>
              <a:gd name="adj2" fmla="val 50000"/>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1" name="Line 16"/>
          <p:cNvSpPr>
            <a:spLocks noChangeShapeType="1"/>
          </p:cNvSpPr>
          <p:nvPr/>
        </p:nvSpPr>
        <p:spPr bwMode="auto">
          <a:xfrm rot="20940815">
            <a:off x="3968204" y="2827779"/>
            <a:ext cx="227012" cy="396875"/>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32" name="AutoShape 17"/>
          <p:cNvSpPr>
            <a:spLocks/>
          </p:cNvSpPr>
          <p:nvPr/>
        </p:nvSpPr>
        <p:spPr bwMode="auto">
          <a:xfrm rot="16200000" flipV="1">
            <a:off x="6300241" y="4053329"/>
            <a:ext cx="228600" cy="914400"/>
          </a:xfrm>
          <a:prstGeom prst="leftBrace">
            <a:avLst>
              <a:gd name="adj1" fmla="val 33333"/>
              <a:gd name="adj2" fmla="val 50000"/>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3" name="Text Box 18"/>
          <p:cNvSpPr txBox="1">
            <a:spLocks noChangeArrowheads="1"/>
          </p:cNvSpPr>
          <p:nvPr/>
        </p:nvSpPr>
        <p:spPr bwMode="auto">
          <a:xfrm>
            <a:off x="5622379" y="4624829"/>
            <a:ext cx="19992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2000" dirty="0"/>
              <a:t>Składnik błędu losowego</a:t>
            </a:r>
          </a:p>
        </p:txBody>
      </p:sp>
      <p:sp>
        <p:nvSpPr>
          <p:cNvPr id="34" name="Rectangle 33"/>
          <p:cNvSpPr/>
          <p:nvPr/>
        </p:nvSpPr>
        <p:spPr>
          <a:xfrm>
            <a:off x="8310791" y="2494960"/>
            <a:ext cx="3242694" cy="2831544"/>
          </a:xfrm>
          <a:prstGeom prst="rect">
            <a:avLst/>
          </a:prstGeom>
        </p:spPr>
        <p:txBody>
          <a:bodyPr wrap="square">
            <a:spAutoFit/>
          </a:bodyPr>
          <a:lstStyle/>
          <a:p>
            <a:pPr marL="320675" indent="-320675" defTabSz="852488" fontAlgn="base">
              <a:spcBef>
                <a:spcPct val="45000"/>
              </a:spcBef>
              <a:spcAft>
                <a:spcPct val="0"/>
              </a:spcAft>
              <a:buClr>
                <a:srgbClr val="FEA402"/>
              </a:buClr>
              <a:buSzPct val="60000"/>
              <a:buFont typeface="Wingdings" panose="05000000000000000000" pitchFamily="2" charset="2"/>
              <a:buChar char="n"/>
            </a:pPr>
            <a:r>
              <a:rPr lang="pl-PL" sz="2000" dirty="0">
                <a:latin typeface="Tahoma" panose="020B0604030504040204" pitchFamily="34" charset="0"/>
                <a:ea typeface="Tahoma" panose="020B0604030504040204" pitchFamily="34" charset="0"/>
                <a:cs typeface="Tahoma" panose="020B0604030504040204" pitchFamily="34" charset="0"/>
              </a:rPr>
              <a:t>Tylko </a:t>
            </a:r>
            <a:r>
              <a:rPr lang="pl-PL" sz="2000" b="1" dirty="0">
                <a:latin typeface="Tahoma" panose="020B0604030504040204" pitchFamily="34" charset="0"/>
                <a:ea typeface="Tahoma" panose="020B0604030504040204" pitchFamily="34" charset="0"/>
                <a:cs typeface="Tahoma" panose="020B0604030504040204" pitchFamily="34" charset="0"/>
              </a:rPr>
              <a:t>jedna</a:t>
            </a:r>
            <a:r>
              <a:rPr lang="pl-PL" sz="2000" dirty="0">
                <a:latin typeface="Tahoma" panose="020B0604030504040204" pitchFamily="34" charset="0"/>
                <a:ea typeface="Tahoma" panose="020B0604030504040204" pitchFamily="34" charset="0"/>
                <a:cs typeface="Tahoma" panose="020B0604030504040204" pitchFamily="34" charset="0"/>
              </a:rPr>
              <a:t> zmienna niezależna, </a:t>
            </a:r>
            <a:r>
              <a:rPr lang="en-US" altLang="en-US" sz="2000" kern="0" dirty="0">
                <a:latin typeface="Tahoma" panose="020B0604030504040204" pitchFamily="34" charset="0"/>
                <a:ea typeface="Tahoma" panose="020B0604030504040204" pitchFamily="34" charset="0"/>
                <a:cs typeface="Tahoma" panose="020B0604030504040204" pitchFamily="34" charset="0"/>
              </a:rPr>
              <a:t>X</a:t>
            </a:r>
            <a:r>
              <a:rPr lang="pl-PL" altLang="en-US" sz="2000" kern="0" dirty="0">
                <a:latin typeface="Tahoma" panose="020B0604030504040204" pitchFamily="34" charset="0"/>
                <a:ea typeface="Tahoma" panose="020B0604030504040204" pitchFamily="34" charset="0"/>
                <a:cs typeface="Tahoma" panose="020B0604030504040204" pitchFamily="34" charset="0"/>
              </a:rPr>
              <a:t>.</a:t>
            </a:r>
            <a:endParaRPr lang="en-US" altLang="en-US" sz="2000" kern="0" dirty="0">
              <a:latin typeface="Tahoma" panose="020B0604030504040204" pitchFamily="34" charset="0"/>
              <a:ea typeface="Tahoma" panose="020B0604030504040204" pitchFamily="34" charset="0"/>
              <a:cs typeface="Tahoma" panose="020B0604030504040204" pitchFamily="34" charset="0"/>
            </a:endParaRPr>
          </a:p>
          <a:p>
            <a:pPr marL="320675" lvl="0" indent="-320675" defTabSz="852488" fontAlgn="base">
              <a:spcBef>
                <a:spcPct val="45000"/>
              </a:spcBef>
              <a:spcAft>
                <a:spcPct val="0"/>
              </a:spcAft>
              <a:buClr>
                <a:srgbClr val="FEA402"/>
              </a:buClr>
              <a:buSzPct val="60000"/>
              <a:buFont typeface="Wingdings" panose="05000000000000000000" pitchFamily="2" charset="2"/>
              <a:buChar char="n"/>
            </a:pPr>
            <a:r>
              <a:rPr lang="pl-PL" altLang="en-US" sz="2000" kern="0" dirty="0">
                <a:latin typeface="Tahoma" panose="020B0604030504040204" pitchFamily="34" charset="0"/>
                <a:ea typeface="Tahoma" panose="020B0604030504040204" pitchFamily="34" charset="0"/>
                <a:cs typeface="Tahoma" panose="020B0604030504040204" pitchFamily="34" charset="0"/>
              </a:rPr>
              <a:t>Związek między X i Y jest opisany przez funkcję liniową.</a:t>
            </a:r>
            <a:endParaRPr lang="en-US" altLang="en-US" sz="2000" kern="0" dirty="0">
              <a:latin typeface="Tahoma" panose="020B0604030504040204" pitchFamily="34" charset="0"/>
              <a:ea typeface="Tahoma" panose="020B0604030504040204" pitchFamily="34" charset="0"/>
              <a:cs typeface="Tahoma" panose="020B0604030504040204" pitchFamily="34" charset="0"/>
            </a:endParaRPr>
          </a:p>
          <a:p>
            <a:pPr marL="320675" lvl="0" indent="-320675" defTabSz="852488" fontAlgn="base">
              <a:spcBef>
                <a:spcPct val="45000"/>
              </a:spcBef>
              <a:spcAft>
                <a:spcPct val="0"/>
              </a:spcAft>
              <a:buClr>
                <a:srgbClr val="FEA402"/>
              </a:buClr>
              <a:buSzPct val="60000"/>
              <a:buFont typeface="Wingdings" panose="05000000000000000000" pitchFamily="2" charset="2"/>
              <a:buChar char="n"/>
            </a:pPr>
            <a:r>
              <a:rPr lang="pl-PL" altLang="en-US" sz="2000" kern="0" dirty="0">
                <a:latin typeface="Tahoma" panose="020B0604030504040204" pitchFamily="34" charset="0"/>
                <a:ea typeface="Tahoma" panose="020B0604030504040204" pitchFamily="34" charset="0"/>
                <a:cs typeface="Tahoma" panose="020B0604030504040204" pitchFamily="34" charset="0"/>
              </a:rPr>
              <a:t>Zakłada się, że zmiany w Y są powiązane ze zmianami w X.</a:t>
            </a:r>
            <a:endParaRPr lang="en-US" altLang="en-US" sz="2000" kern="0" dirty="0">
              <a:latin typeface="Tahoma" panose="020B0604030504040204" pitchFamily="34" charset="0"/>
              <a:ea typeface="Tahoma" panose="020B0604030504040204" pitchFamily="34" charset="0"/>
              <a:cs typeface="Tahoma" panose="020B0604030504040204" pitchFamily="34" charset="0"/>
            </a:endParaRPr>
          </a:p>
        </p:txBody>
      </p:sp>
      <p:sp>
        <p:nvSpPr>
          <p:cNvPr id="35" name="Rectangle 9"/>
          <p:cNvSpPr>
            <a:spLocks noChangeArrowheads="1"/>
          </p:cNvSpPr>
          <p:nvPr/>
        </p:nvSpPr>
        <p:spPr bwMode="auto">
          <a:xfrm>
            <a:off x="264280" y="5002076"/>
            <a:ext cx="1344386"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pl-PL" altLang="en-US" sz="2000" dirty="0"/>
              <a:t>Zmienna zależna</a:t>
            </a:r>
            <a:endParaRPr lang="en-US" altLang="en-US" sz="2000" dirty="0"/>
          </a:p>
        </p:txBody>
      </p:sp>
    </p:spTree>
    <p:extLst>
      <p:ext uri="{BB962C8B-B14F-4D97-AF65-F5344CB8AC3E}">
        <p14:creationId xmlns:p14="http://schemas.microsoft.com/office/powerpoint/2010/main" val="407597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a:ln>
            <a:noFill/>
          </a:ln>
        </p:spPr>
        <p:txBody>
          <a:bodyPr/>
          <a:lstStyle/>
          <a:p>
            <a:pPr>
              <a:lnSpc>
                <a:spcPct val="80000"/>
              </a:lnSpc>
            </a:pPr>
            <a:r>
              <a:rPr lang="pl-PL" altLang="en-US" dirty="0"/>
              <a:t>Model prostej regresji liniowej</a:t>
            </a:r>
            <a:endParaRPr lang="en-US" altLang="en-US" dirty="0">
              <a:solidFill>
                <a:schemeClr val="accent1">
                  <a:lumMod val="75000"/>
                </a:schemeClr>
              </a:solidFill>
            </a:endParaRPr>
          </a:p>
        </p:txBody>
      </p:sp>
      <p:sp>
        <p:nvSpPr>
          <p:cNvPr id="3" name="Line 2"/>
          <p:cNvSpPr>
            <a:spLocks noChangeShapeType="1"/>
          </p:cNvSpPr>
          <p:nvPr/>
        </p:nvSpPr>
        <p:spPr bwMode="auto">
          <a:xfrm flipH="1" flipV="1">
            <a:off x="3685705" y="4234901"/>
            <a:ext cx="1752600" cy="0"/>
          </a:xfrm>
          <a:prstGeom prst="line">
            <a:avLst/>
          </a:prstGeom>
          <a:noFill/>
          <a:ln w="19050">
            <a:solidFill>
              <a:schemeClr val="tx1"/>
            </a:solidFill>
            <a:miter lim="800000"/>
            <a:headEnd/>
            <a:tailEnd type="triangle" w="lg" len="med"/>
          </a:ln>
          <a:extLst>
            <a:ext uri="{909E8E84-426E-40DD-AFC4-6F175D3DCCD1}">
              <a14:hiddenFill xmlns:a14="http://schemas.microsoft.com/office/drawing/2010/main">
                <a:noFill/>
              </a14:hiddenFill>
            </a:ext>
          </a:extLst>
        </p:spPr>
        <p:txBody>
          <a:bodyPr wrap="none"/>
          <a:lstStyle/>
          <a:p>
            <a:endParaRPr lang="hr-HR"/>
          </a:p>
        </p:txBody>
      </p:sp>
      <p:sp>
        <p:nvSpPr>
          <p:cNvPr id="4" name="Line 3"/>
          <p:cNvSpPr>
            <a:spLocks noChangeShapeType="1"/>
          </p:cNvSpPr>
          <p:nvPr/>
        </p:nvSpPr>
        <p:spPr bwMode="auto">
          <a:xfrm flipH="1" flipV="1">
            <a:off x="3685705" y="2939501"/>
            <a:ext cx="1752600" cy="0"/>
          </a:xfrm>
          <a:prstGeom prst="line">
            <a:avLst/>
          </a:prstGeom>
          <a:noFill/>
          <a:ln w="19050">
            <a:solidFill>
              <a:schemeClr val="tx1"/>
            </a:solidFill>
            <a:miter lim="800000"/>
            <a:headEnd/>
            <a:tailEnd type="triangle" w="lg" len="med"/>
          </a:ln>
          <a:extLst>
            <a:ext uri="{909E8E84-426E-40DD-AFC4-6F175D3DCCD1}">
              <a14:hiddenFill xmlns:a14="http://schemas.microsoft.com/office/drawing/2010/main">
                <a:noFill/>
              </a14:hiddenFill>
            </a:ext>
          </a:extLst>
        </p:spPr>
        <p:txBody>
          <a:bodyPr wrap="none"/>
          <a:lstStyle/>
          <a:p>
            <a:endParaRPr lang="hr-HR"/>
          </a:p>
        </p:txBody>
      </p:sp>
      <p:sp>
        <p:nvSpPr>
          <p:cNvPr id="5" name="Line 6"/>
          <p:cNvSpPr>
            <a:spLocks noChangeShapeType="1"/>
          </p:cNvSpPr>
          <p:nvPr/>
        </p:nvSpPr>
        <p:spPr bwMode="auto">
          <a:xfrm flipH="1">
            <a:off x="5420843" y="3061739"/>
            <a:ext cx="6350" cy="27924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6" name="Line 7"/>
          <p:cNvSpPr>
            <a:spLocks noChangeShapeType="1"/>
          </p:cNvSpPr>
          <p:nvPr/>
        </p:nvSpPr>
        <p:spPr bwMode="auto">
          <a:xfrm flipV="1">
            <a:off x="3522193" y="2958551"/>
            <a:ext cx="6470650" cy="183038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10" name="Rectangle 10"/>
          <p:cNvSpPr>
            <a:spLocks noChangeArrowheads="1"/>
          </p:cNvSpPr>
          <p:nvPr/>
        </p:nvSpPr>
        <p:spPr bwMode="auto">
          <a:xfrm>
            <a:off x="6352705" y="3930101"/>
            <a:ext cx="2438400" cy="8284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pl-PL" altLang="en-US" dirty="0"/>
              <a:t>Błąd losowy dla tej wartości </a:t>
            </a:r>
            <a:r>
              <a:rPr lang="en-US" altLang="en-US" dirty="0"/>
              <a:t>X</a:t>
            </a:r>
            <a:r>
              <a:rPr lang="en-US" altLang="en-US" baseline="-25000" dirty="0"/>
              <a:t>i</a:t>
            </a:r>
            <a:r>
              <a:rPr lang="en-US" altLang="en-US" dirty="0"/>
              <a:t> </a:t>
            </a:r>
            <a:endParaRPr lang="en-US" altLang="en-US" baseline="-25000" dirty="0"/>
          </a:p>
        </p:txBody>
      </p:sp>
      <p:sp>
        <p:nvSpPr>
          <p:cNvPr id="11" name="Rectangle 11"/>
          <p:cNvSpPr>
            <a:spLocks noChangeArrowheads="1"/>
          </p:cNvSpPr>
          <p:nvPr/>
        </p:nvSpPr>
        <p:spPr bwMode="auto">
          <a:xfrm>
            <a:off x="3211043" y="1891751"/>
            <a:ext cx="457200" cy="58261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3200"/>
              <a:t>Y</a:t>
            </a:r>
          </a:p>
        </p:txBody>
      </p:sp>
      <p:sp>
        <p:nvSpPr>
          <p:cNvPr id="12" name="Rectangle 12"/>
          <p:cNvSpPr>
            <a:spLocks noChangeArrowheads="1"/>
          </p:cNvSpPr>
          <p:nvPr/>
        </p:nvSpPr>
        <p:spPr bwMode="auto">
          <a:xfrm>
            <a:off x="9611843" y="5792239"/>
            <a:ext cx="457200" cy="58261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3200"/>
              <a:t>X</a:t>
            </a:r>
          </a:p>
        </p:txBody>
      </p:sp>
      <p:sp>
        <p:nvSpPr>
          <p:cNvPr id="22" name="Freeform 22"/>
          <p:cNvSpPr>
            <a:spLocks/>
          </p:cNvSpPr>
          <p:nvPr/>
        </p:nvSpPr>
        <p:spPr bwMode="auto">
          <a:xfrm>
            <a:off x="3685705" y="2406101"/>
            <a:ext cx="6323013" cy="3452813"/>
          </a:xfrm>
          <a:custGeom>
            <a:avLst/>
            <a:gdLst>
              <a:gd name="T0" fmla="*/ 2147483646 w 3983"/>
              <a:gd name="T1" fmla="*/ 0 h 2175"/>
              <a:gd name="T2" fmla="*/ 0 w 3983"/>
              <a:gd name="T3" fmla="*/ 2147483646 h 2175"/>
              <a:gd name="T4" fmla="*/ 2147483646 w 3983"/>
              <a:gd name="T5" fmla="*/ 2147483646 h 2175"/>
              <a:gd name="T6" fmla="*/ 0 60000 65536"/>
              <a:gd name="T7" fmla="*/ 0 60000 65536"/>
              <a:gd name="T8" fmla="*/ 0 60000 65536"/>
              <a:gd name="T9" fmla="*/ 0 w 3983"/>
              <a:gd name="T10" fmla="*/ 0 h 2175"/>
              <a:gd name="T11" fmla="*/ 3983 w 3983"/>
              <a:gd name="T12" fmla="*/ 2175 h 2175"/>
            </a:gdLst>
            <a:ahLst/>
            <a:cxnLst>
              <a:cxn ang="T6">
                <a:pos x="T0" y="T1"/>
              </a:cxn>
              <a:cxn ang="T7">
                <a:pos x="T2" y="T3"/>
              </a:cxn>
              <a:cxn ang="T8">
                <a:pos x="T4" y="T5"/>
              </a:cxn>
            </a:cxnLst>
            <a:rect l="T9" t="T10" r="T11" b="T12"/>
            <a:pathLst>
              <a:path w="3983" h="2175">
                <a:moveTo>
                  <a:pt x="1" y="0"/>
                </a:moveTo>
                <a:lnTo>
                  <a:pt x="0" y="2175"/>
                </a:lnTo>
                <a:lnTo>
                  <a:pt x="3983" y="2175"/>
                </a:lnTo>
              </a:path>
            </a:pathLst>
          </a:custGeom>
          <a:noFill/>
          <a:ln w="762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23" name="Line 23"/>
          <p:cNvSpPr>
            <a:spLocks noChangeShapeType="1"/>
          </p:cNvSpPr>
          <p:nvPr/>
        </p:nvSpPr>
        <p:spPr bwMode="auto">
          <a:xfrm>
            <a:off x="3299943" y="2483889"/>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4" name="Line 24"/>
          <p:cNvSpPr>
            <a:spLocks noChangeShapeType="1"/>
          </p:cNvSpPr>
          <p:nvPr/>
        </p:nvSpPr>
        <p:spPr bwMode="auto">
          <a:xfrm>
            <a:off x="3299943" y="3044276"/>
            <a:ext cx="1587"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5" name="Line 25"/>
          <p:cNvSpPr>
            <a:spLocks noChangeShapeType="1"/>
          </p:cNvSpPr>
          <p:nvPr/>
        </p:nvSpPr>
        <p:spPr bwMode="auto">
          <a:xfrm>
            <a:off x="3299943" y="3358601"/>
            <a:ext cx="1587"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6" name="Line 26"/>
          <p:cNvSpPr>
            <a:spLocks noChangeShapeType="1"/>
          </p:cNvSpPr>
          <p:nvPr/>
        </p:nvSpPr>
        <p:spPr bwMode="auto">
          <a:xfrm>
            <a:off x="3299943" y="3666576"/>
            <a:ext cx="1587"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7" name="Line 27"/>
          <p:cNvSpPr>
            <a:spLocks noChangeShapeType="1"/>
          </p:cNvSpPr>
          <p:nvPr/>
        </p:nvSpPr>
        <p:spPr bwMode="auto">
          <a:xfrm>
            <a:off x="3299943" y="3982489"/>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8" name="Line 28"/>
          <p:cNvSpPr>
            <a:spLocks noChangeShapeType="1"/>
          </p:cNvSpPr>
          <p:nvPr/>
        </p:nvSpPr>
        <p:spPr bwMode="auto">
          <a:xfrm>
            <a:off x="3299943" y="4296814"/>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9" name="Line 29"/>
          <p:cNvSpPr>
            <a:spLocks noChangeShapeType="1"/>
          </p:cNvSpPr>
          <p:nvPr/>
        </p:nvSpPr>
        <p:spPr bwMode="auto">
          <a:xfrm>
            <a:off x="3299943" y="4604789"/>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0" name="Line 30"/>
          <p:cNvSpPr>
            <a:spLocks noChangeShapeType="1"/>
          </p:cNvSpPr>
          <p:nvPr/>
        </p:nvSpPr>
        <p:spPr bwMode="auto">
          <a:xfrm>
            <a:off x="3299943" y="4919114"/>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1" name="Line 31"/>
          <p:cNvSpPr>
            <a:spLocks noChangeShapeType="1"/>
          </p:cNvSpPr>
          <p:nvPr/>
        </p:nvSpPr>
        <p:spPr bwMode="auto">
          <a:xfrm>
            <a:off x="3299943" y="5227089"/>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2" name="Line 32"/>
          <p:cNvSpPr>
            <a:spLocks noChangeShapeType="1"/>
          </p:cNvSpPr>
          <p:nvPr/>
        </p:nvSpPr>
        <p:spPr bwMode="auto">
          <a:xfrm>
            <a:off x="3299943" y="5543001"/>
            <a:ext cx="1587"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5" name="Rectangle 35"/>
          <p:cNvSpPr>
            <a:spLocks noChangeArrowheads="1"/>
          </p:cNvSpPr>
          <p:nvPr/>
        </p:nvSpPr>
        <p:spPr bwMode="auto">
          <a:xfrm>
            <a:off x="1246949" y="2580569"/>
            <a:ext cx="2057400" cy="70532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pl-PL" sz="2000" dirty="0"/>
              <a:t>Zaobserwowana wartość Y dla </a:t>
            </a:r>
            <a:r>
              <a:rPr lang="en-US" altLang="en-US" sz="2000" dirty="0"/>
              <a:t>X</a:t>
            </a:r>
            <a:r>
              <a:rPr lang="en-US" altLang="en-US" sz="2000" baseline="-25000" dirty="0"/>
              <a:t>i</a:t>
            </a:r>
            <a:endParaRPr lang="en-US" altLang="en-US" sz="2000" b="1" baseline="-25000" dirty="0"/>
          </a:p>
        </p:txBody>
      </p:sp>
      <p:sp>
        <p:nvSpPr>
          <p:cNvPr id="36" name="AutoShape 36"/>
          <p:cNvSpPr>
            <a:spLocks/>
          </p:cNvSpPr>
          <p:nvPr/>
        </p:nvSpPr>
        <p:spPr bwMode="auto">
          <a:xfrm>
            <a:off x="3457105" y="4863551"/>
            <a:ext cx="152400" cy="914400"/>
          </a:xfrm>
          <a:prstGeom prst="leftBrace">
            <a:avLst>
              <a:gd name="adj1" fmla="val 50000"/>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7" name="Line 37"/>
          <p:cNvSpPr>
            <a:spLocks noChangeShapeType="1"/>
          </p:cNvSpPr>
          <p:nvPr/>
        </p:nvSpPr>
        <p:spPr bwMode="auto">
          <a:xfrm>
            <a:off x="8105305" y="3472901"/>
            <a:ext cx="1676400" cy="1588"/>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8" name="Line 38"/>
          <p:cNvSpPr>
            <a:spLocks noChangeShapeType="1"/>
          </p:cNvSpPr>
          <p:nvPr/>
        </p:nvSpPr>
        <p:spPr bwMode="auto">
          <a:xfrm>
            <a:off x="9781705" y="3015701"/>
            <a:ext cx="1588" cy="4572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9" name="AutoShape 39"/>
          <p:cNvSpPr>
            <a:spLocks/>
          </p:cNvSpPr>
          <p:nvPr/>
        </p:nvSpPr>
        <p:spPr bwMode="auto">
          <a:xfrm flipH="1">
            <a:off x="5497043" y="3187151"/>
            <a:ext cx="152400" cy="990600"/>
          </a:xfrm>
          <a:prstGeom prst="leftBrace">
            <a:avLst>
              <a:gd name="adj1" fmla="val 54167"/>
              <a:gd name="adj2" fmla="val 48958"/>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0" name="Freeform 40"/>
          <p:cNvSpPr>
            <a:spLocks/>
          </p:cNvSpPr>
          <p:nvPr/>
        </p:nvSpPr>
        <p:spPr bwMode="auto">
          <a:xfrm>
            <a:off x="5344643" y="4177751"/>
            <a:ext cx="152400" cy="152400"/>
          </a:xfrm>
          <a:custGeom>
            <a:avLst/>
            <a:gdLst>
              <a:gd name="T0" fmla="*/ 0 w 286"/>
              <a:gd name="T1" fmla="*/ 2147483646 h 286"/>
              <a:gd name="T2" fmla="*/ 2147483646 w 286"/>
              <a:gd name="T3" fmla="*/ 2147483646 h 286"/>
              <a:gd name="T4" fmla="*/ 2147483646 w 286"/>
              <a:gd name="T5" fmla="*/ 2147483646 h 286"/>
              <a:gd name="T6" fmla="*/ 2147483646 w 286"/>
              <a:gd name="T7" fmla="*/ 2147483646 h 286"/>
              <a:gd name="T8" fmla="*/ 2147483646 w 286"/>
              <a:gd name="T9" fmla="*/ 2147483646 h 286"/>
              <a:gd name="T10" fmla="*/ 2147483646 w 286"/>
              <a:gd name="T11" fmla="*/ 0 h 286"/>
              <a:gd name="T12" fmla="*/ 2147483646 w 286"/>
              <a:gd name="T13" fmla="*/ 2147483646 h 286"/>
              <a:gd name="T14" fmla="*/ 2147483646 w 286"/>
              <a:gd name="T15" fmla="*/ 2147483646 h 286"/>
              <a:gd name="T16" fmla="*/ 2147483646 w 286"/>
              <a:gd name="T17" fmla="*/ 2147483646 h 286"/>
              <a:gd name="T18" fmla="*/ 2147483646 w 286"/>
              <a:gd name="T19" fmla="*/ 2147483646 h 286"/>
              <a:gd name="T20" fmla="*/ 2147483646 w 286"/>
              <a:gd name="T21" fmla="*/ 2147483646 h 286"/>
              <a:gd name="T22" fmla="*/ 2147483646 w 286"/>
              <a:gd name="T23" fmla="*/ 2147483646 h 286"/>
              <a:gd name="T24" fmla="*/ 2147483646 w 286"/>
              <a:gd name="T25" fmla="*/ 2147483646 h 286"/>
              <a:gd name="T26" fmla="*/ 2147483646 w 286"/>
              <a:gd name="T27" fmla="*/ 2147483646 h 286"/>
              <a:gd name="T28" fmla="*/ 2147483646 w 286"/>
              <a:gd name="T29" fmla="*/ 2147483646 h 286"/>
              <a:gd name="T30" fmla="*/ 2147483646 w 286"/>
              <a:gd name="T31" fmla="*/ 2147483646 h 286"/>
              <a:gd name="T32" fmla="*/ 2147483646 w 286"/>
              <a:gd name="T33" fmla="*/ 2147483646 h 286"/>
              <a:gd name="T34" fmla="*/ 2147483646 w 286"/>
              <a:gd name="T35" fmla="*/ 2147483646 h 286"/>
              <a:gd name="T36" fmla="*/ 2147483646 w 286"/>
              <a:gd name="T37" fmla="*/ 2147483646 h 286"/>
              <a:gd name="T38" fmla="*/ 2147483646 w 286"/>
              <a:gd name="T39" fmla="*/ 2147483646 h 286"/>
              <a:gd name="T40" fmla="*/ 0 w 286"/>
              <a:gd name="T41" fmla="*/ 2147483646 h 2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6"/>
              <a:gd name="T64" fmla="*/ 0 h 286"/>
              <a:gd name="T65" fmla="*/ 286 w 286"/>
              <a:gd name="T66" fmla="*/ 286 h 2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6" h="286">
                <a:moveTo>
                  <a:pt x="0" y="145"/>
                </a:moveTo>
                <a:lnTo>
                  <a:pt x="7" y="99"/>
                </a:lnTo>
                <a:lnTo>
                  <a:pt x="26" y="61"/>
                </a:lnTo>
                <a:lnTo>
                  <a:pt x="61" y="30"/>
                </a:lnTo>
                <a:lnTo>
                  <a:pt x="99" y="8"/>
                </a:lnTo>
                <a:lnTo>
                  <a:pt x="144" y="0"/>
                </a:lnTo>
                <a:lnTo>
                  <a:pt x="186" y="8"/>
                </a:lnTo>
                <a:lnTo>
                  <a:pt x="228" y="30"/>
                </a:lnTo>
                <a:lnTo>
                  <a:pt x="259" y="61"/>
                </a:lnTo>
                <a:lnTo>
                  <a:pt x="278" y="99"/>
                </a:lnTo>
                <a:lnTo>
                  <a:pt x="285" y="145"/>
                </a:lnTo>
                <a:lnTo>
                  <a:pt x="278" y="190"/>
                </a:lnTo>
                <a:lnTo>
                  <a:pt x="259" y="228"/>
                </a:lnTo>
                <a:lnTo>
                  <a:pt x="228" y="259"/>
                </a:lnTo>
                <a:lnTo>
                  <a:pt x="186" y="281"/>
                </a:lnTo>
                <a:lnTo>
                  <a:pt x="144" y="285"/>
                </a:lnTo>
                <a:lnTo>
                  <a:pt x="99" y="281"/>
                </a:lnTo>
                <a:lnTo>
                  <a:pt x="61" y="259"/>
                </a:lnTo>
                <a:lnTo>
                  <a:pt x="26" y="228"/>
                </a:lnTo>
                <a:lnTo>
                  <a:pt x="7" y="190"/>
                </a:lnTo>
                <a:lnTo>
                  <a:pt x="0" y="145"/>
                </a:lnTo>
              </a:path>
            </a:pathLst>
          </a:custGeom>
          <a:solidFill>
            <a:schemeClr val="hlink"/>
          </a:solidFill>
          <a:ln w="12700" cap="rnd" cmpd="sng">
            <a:solidFill>
              <a:srgbClr val="000000"/>
            </a:solidFill>
            <a:prstDash val="solid"/>
            <a:round/>
            <a:headEnd type="none" w="med" len="med"/>
            <a:tailEnd type="none" w="med" len="med"/>
          </a:ln>
        </p:spPr>
        <p:txBody>
          <a:bodyPr/>
          <a:lstStyle/>
          <a:p>
            <a:endParaRPr lang="hr-HR"/>
          </a:p>
        </p:txBody>
      </p:sp>
      <p:sp>
        <p:nvSpPr>
          <p:cNvPr id="41" name="Rectangle 41"/>
          <p:cNvSpPr>
            <a:spLocks noChangeArrowheads="1"/>
          </p:cNvSpPr>
          <p:nvPr/>
        </p:nvSpPr>
        <p:spPr bwMode="auto">
          <a:xfrm>
            <a:off x="1312393" y="3698763"/>
            <a:ext cx="1981200" cy="70532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pl-PL" sz="2000" dirty="0"/>
              <a:t>Przewidywana wartość Y dla </a:t>
            </a:r>
            <a:r>
              <a:rPr lang="en-US" altLang="en-US" sz="2000" dirty="0"/>
              <a:t>X</a:t>
            </a:r>
            <a:r>
              <a:rPr lang="en-US" altLang="en-US" sz="2000" baseline="-25000" dirty="0"/>
              <a:t>i</a:t>
            </a:r>
            <a:r>
              <a:rPr lang="en-US" altLang="en-US" sz="2000" dirty="0"/>
              <a:t> </a:t>
            </a:r>
          </a:p>
        </p:txBody>
      </p:sp>
      <p:graphicFrame>
        <p:nvGraphicFramePr>
          <p:cNvPr id="42" name="Object 43"/>
          <p:cNvGraphicFramePr>
            <a:graphicFrameLocks noChangeAspect="1"/>
          </p:cNvGraphicFramePr>
          <p:nvPr>
            <p:extLst>
              <p:ext uri="{D42A27DB-BD31-4B8C-83A1-F6EECF244321}">
                <p14:modId xmlns:p14="http://schemas.microsoft.com/office/powerpoint/2010/main" val="3824369571"/>
              </p:ext>
            </p:extLst>
          </p:nvPr>
        </p:nvGraphicFramePr>
        <p:xfrm>
          <a:off x="5028730" y="1720301"/>
          <a:ext cx="3878263" cy="776288"/>
        </p:xfrm>
        <a:graphic>
          <a:graphicData uri="http://schemas.openxmlformats.org/presentationml/2006/ole">
            <mc:AlternateContent xmlns:mc="http://schemas.openxmlformats.org/markup-compatibility/2006">
              <mc:Choice xmlns:v="urn:schemas-microsoft-com:vml" Requires="v">
                <p:oleObj name="Equation" r:id="rId2" imgW="1143000" imgH="228600" progId="Equation.3">
                  <p:embed/>
                </p:oleObj>
              </mc:Choice>
              <mc:Fallback>
                <p:oleObj name="Equation" r:id="rId2" imgW="1143000" imgH="228600" progId="Equation.3">
                  <p:embed/>
                  <p:pic>
                    <p:nvPicPr>
                      <p:cNvPr id="14376" name="Object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8730" y="1720301"/>
                        <a:ext cx="3878263" cy="776288"/>
                      </a:xfrm>
                      <a:prstGeom prst="rect">
                        <a:avLst/>
                      </a:prstGeom>
                      <a:solidFill>
                        <a:schemeClr val="bg1"/>
                      </a:solidFill>
                      <a:ln w="9525">
                        <a:solidFill>
                          <a:schemeClr val="tx1"/>
                        </a:solidFill>
                        <a:miter lim="800000"/>
                        <a:headEnd/>
                        <a:tailEnd/>
                      </a:ln>
                    </p:spPr>
                  </p:pic>
                </p:oleObj>
              </mc:Fallback>
            </mc:AlternateContent>
          </a:graphicData>
        </a:graphic>
      </p:graphicFrame>
      <p:sp>
        <p:nvSpPr>
          <p:cNvPr id="43" name="Text Box 43"/>
          <p:cNvSpPr txBox="1">
            <a:spLocks noChangeArrowheads="1"/>
          </p:cNvSpPr>
          <p:nvPr/>
        </p:nvSpPr>
        <p:spPr bwMode="auto">
          <a:xfrm>
            <a:off x="5209705" y="5835101"/>
            <a:ext cx="431800" cy="4572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t>X</a:t>
            </a:r>
            <a:r>
              <a:rPr lang="en-US" altLang="en-US" baseline="-25000"/>
              <a:t>i</a:t>
            </a:r>
          </a:p>
        </p:txBody>
      </p:sp>
      <p:sp>
        <p:nvSpPr>
          <p:cNvPr id="45" name="Line 45"/>
          <p:cNvSpPr>
            <a:spLocks noChangeShapeType="1"/>
          </p:cNvSpPr>
          <p:nvPr/>
        </p:nvSpPr>
        <p:spPr bwMode="auto">
          <a:xfrm flipH="1" flipV="1">
            <a:off x="6047905" y="3777701"/>
            <a:ext cx="38100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hr-HR"/>
          </a:p>
        </p:txBody>
      </p:sp>
      <p:sp>
        <p:nvSpPr>
          <p:cNvPr id="46" name="Line 46"/>
          <p:cNvSpPr>
            <a:spLocks noChangeShapeType="1"/>
          </p:cNvSpPr>
          <p:nvPr/>
        </p:nvSpPr>
        <p:spPr bwMode="auto">
          <a:xfrm>
            <a:off x="7724305" y="2482301"/>
            <a:ext cx="0" cy="1066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hr-HR"/>
          </a:p>
        </p:txBody>
      </p:sp>
      <p:sp>
        <p:nvSpPr>
          <p:cNvPr id="47" name="Rectangle 47"/>
          <p:cNvSpPr>
            <a:spLocks noChangeArrowheads="1"/>
          </p:cNvSpPr>
          <p:nvPr/>
        </p:nvSpPr>
        <p:spPr bwMode="auto">
          <a:xfrm>
            <a:off x="8330942" y="3560345"/>
            <a:ext cx="2359024" cy="4591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pl-PL" altLang="en-US" dirty="0"/>
              <a:t>Nachylenie</a:t>
            </a:r>
            <a:r>
              <a:rPr lang="en-US" altLang="en-US" dirty="0"/>
              <a:t> = </a:t>
            </a:r>
            <a:r>
              <a:rPr lang="el-GR" altLang="en-US" dirty="0"/>
              <a:t>β</a:t>
            </a:r>
            <a:r>
              <a:rPr lang="en-US" altLang="en-US" baseline="-25000" dirty="0"/>
              <a:t>1</a:t>
            </a:r>
            <a:endParaRPr lang="el-GR" altLang="en-US" baseline="-25000" dirty="0"/>
          </a:p>
        </p:txBody>
      </p:sp>
      <p:sp>
        <p:nvSpPr>
          <p:cNvPr id="48" name="Rectangle 48"/>
          <p:cNvSpPr>
            <a:spLocks noChangeArrowheads="1"/>
          </p:cNvSpPr>
          <p:nvPr/>
        </p:nvSpPr>
        <p:spPr bwMode="auto">
          <a:xfrm>
            <a:off x="703257" y="5073101"/>
            <a:ext cx="2830048" cy="39754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pl-PL" sz="2000" dirty="0"/>
              <a:t>Punkt przecięcia</a:t>
            </a:r>
            <a:r>
              <a:rPr lang="en-US" altLang="en-US" sz="2000" dirty="0"/>
              <a:t>= </a:t>
            </a:r>
            <a:r>
              <a:rPr lang="el-GR" altLang="en-US" sz="2000" dirty="0"/>
              <a:t>β</a:t>
            </a:r>
            <a:r>
              <a:rPr lang="en-US" altLang="en-US" sz="2000" baseline="-25000" dirty="0"/>
              <a:t>0</a:t>
            </a:r>
            <a:r>
              <a:rPr lang="en-US" altLang="en-US" sz="2000" dirty="0"/>
              <a:t>  </a:t>
            </a:r>
          </a:p>
        </p:txBody>
      </p:sp>
      <p:sp>
        <p:nvSpPr>
          <p:cNvPr id="49" name="Text Box 49"/>
          <p:cNvSpPr txBox="1">
            <a:spLocks noChangeArrowheads="1"/>
          </p:cNvSpPr>
          <p:nvPr/>
        </p:nvSpPr>
        <p:spPr bwMode="auto">
          <a:xfrm>
            <a:off x="5590705" y="3320501"/>
            <a:ext cx="533400" cy="579438"/>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l-GR" altLang="en-US" sz="3200"/>
              <a:t>ε</a:t>
            </a:r>
            <a:r>
              <a:rPr lang="en-US" altLang="en-US" sz="3200" baseline="-25000"/>
              <a:t>i</a:t>
            </a:r>
            <a:endParaRPr lang="el-GR" altLang="en-US" sz="3200" baseline="-25000"/>
          </a:p>
        </p:txBody>
      </p:sp>
    </p:spTree>
    <p:extLst>
      <p:ext uri="{BB962C8B-B14F-4D97-AF65-F5344CB8AC3E}">
        <p14:creationId xmlns:p14="http://schemas.microsoft.com/office/powerpoint/2010/main" val="229503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b="1" dirty="0"/>
              <a:t>Równanie prostej regresji liniowej (linia przewidywania)</a:t>
            </a:r>
            <a:endParaRPr lang="pl-PL" dirty="0"/>
          </a:p>
        </p:txBody>
      </p:sp>
      <p:grpSp>
        <p:nvGrpSpPr>
          <p:cNvPr id="4" name="Group 14"/>
          <p:cNvGrpSpPr>
            <a:grpSpLocks/>
          </p:cNvGrpSpPr>
          <p:nvPr/>
        </p:nvGrpSpPr>
        <p:grpSpPr bwMode="auto">
          <a:xfrm>
            <a:off x="1583709" y="1890531"/>
            <a:ext cx="7789863" cy="3778250"/>
            <a:chOff x="373" y="1008"/>
            <a:chExt cx="4907" cy="2380"/>
          </a:xfrm>
        </p:grpSpPr>
        <p:graphicFrame>
          <p:nvGraphicFramePr>
            <p:cNvPr id="5" name="Object 3"/>
            <p:cNvGraphicFramePr>
              <a:graphicFrameLocks noChangeAspect="1"/>
            </p:cNvGraphicFramePr>
            <p:nvPr>
              <p:extLst>
                <p:ext uri="{D42A27DB-BD31-4B8C-83A1-F6EECF244321}">
                  <p14:modId xmlns:p14="http://schemas.microsoft.com/office/powerpoint/2010/main" val="465584557"/>
                </p:ext>
              </p:extLst>
            </p:nvPr>
          </p:nvGraphicFramePr>
          <p:xfrm>
            <a:off x="1564" y="2693"/>
            <a:ext cx="2390" cy="695"/>
          </p:xfrm>
          <a:graphic>
            <a:graphicData uri="http://schemas.openxmlformats.org/presentationml/2006/ole">
              <mc:AlternateContent xmlns:mc="http://schemas.openxmlformats.org/markup-compatibility/2006">
                <mc:Choice xmlns:v="urn:schemas-microsoft-com:vml" Requires="v">
                  <p:oleObj name="Equation" r:id="rId2" imgW="875920" imgH="253890" progId="Equation.3">
                    <p:embed/>
                  </p:oleObj>
                </mc:Choice>
                <mc:Fallback>
                  <p:oleObj name="Equation" r:id="rId2" imgW="875920" imgH="253890" progId="Equation.3">
                    <p:embed/>
                    <p:pic>
                      <p:nvPicPr>
                        <p:cNvPr id="1536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 y="2693"/>
                          <a:ext cx="2390" cy="695"/>
                        </a:xfrm>
                        <a:prstGeom prst="rect">
                          <a:avLst/>
                        </a:prstGeom>
                        <a:solidFill>
                          <a:schemeClr val="bg1"/>
                        </a:solidFill>
                        <a:ln w="9525">
                          <a:solidFill>
                            <a:schemeClr val="tx1"/>
                          </a:solidFill>
                          <a:miter lim="800000"/>
                          <a:headEnd/>
                          <a:tailEnd/>
                        </a:ln>
                      </p:spPr>
                    </p:pic>
                  </p:oleObj>
                </mc:Fallback>
              </mc:AlternateContent>
            </a:graphicData>
          </a:graphic>
        </p:graphicFrame>
        <p:sp>
          <p:nvSpPr>
            <p:cNvPr id="6" name="Text Box 3"/>
            <p:cNvSpPr txBox="1">
              <a:spLocks noChangeArrowheads="1"/>
            </p:cNvSpPr>
            <p:nvPr/>
          </p:nvSpPr>
          <p:spPr bwMode="auto">
            <a:xfrm>
              <a:off x="720" y="1008"/>
              <a:ext cx="4464" cy="526"/>
            </a:xfrm>
            <a:prstGeom prst="rect">
              <a:avLst/>
            </a:prstGeom>
            <a:solidFill>
              <a:schemeClr val="accent5">
                <a:lumMod val="20000"/>
                <a:lumOff val="80000"/>
                <a:alpha val="51000"/>
              </a:schemeClr>
            </a:solidFill>
            <a:ln w="12700">
              <a:solidFill>
                <a:schemeClr val="tx1"/>
              </a:solidFill>
              <a:miter lim="800000"/>
              <a:headEnd/>
              <a:tailEnd/>
            </a:ln>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pl-PL" altLang="en-US" dirty="0">
                  <a:latin typeface="Tahoma" panose="020B0604030504040204" pitchFamily="34" charset="0"/>
                  <a:ea typeface="Tahoma" panose="020B0604030504040204" pitchFamily="34" charset="0"/>
                  <a:cs typeface="Tahoma" panose="020B0604030504040204" pitchFamily="34" charset="0"/>
                </a:rPr>
                <a:t>Równanie prostej regresji liniowej zapewnia oszacowanie linii regresji populacji.</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5"/>
            <p:cNvSpPr>
              <a:spLocks noChangeArrowheads="1"/>
            </p:cNvSpPr>
            <p:nvPr/>
          </p:nvSpPr>
          <p:spPr bwMode="auto">
            <a:xfrm>
              <a:off x="2136" y="1721"/>
              <a:ext cx="1152"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dirty="0" err="1"/>
                <a:t>Oszacowanie</a:t>
              </a:r>
              <a:r>
                <a:rPr lang="en-US" altLang="en-US" sz="2000" dirty="0"/>
                <a:t> </a:t>
              </a:r>
              <a:r>
                <a:rPr lang="en-US" altLang="en-US" sz="2000" dirty="0" err="1"/>
                <a:t>punktu</a:t>
              </a:r>
              <a:r>
                <a:rPr lang="en-US" altLang="en-US" sz="2000" dirty="0"/>
                <a:t> </a:t>
              </a:r>
              <a:r>
                <a:rPr lang="en-US" altLang="en-US" sz="2000" dirty="0" err="1"/>
                <a:t>przecięcia</a:t>
              </a:r>
              <a:r>
                <a:rPr lang="en-US" altLang="en-US" sz="2000" dirty="0"/>
                <a:t> regresji</a:t>
              </a:r>
              <a:endParaRPr lang="en-US" altLang="en-US" sz="2000" baseline="-25000" dirty="0"/>
            </a:p>
          </p:txBody>
        </p:sp>
        <p:sp>
          <p:nvSpPr>
            <p:cNvPr id="9" name="Rectangle 6"/>
            <p:cNvSpPr>
              <a:spLocks noChangeArrowheads="1"/>
            </p:cNvSpPr>
            <p:nvPr/>
          </p:nvSpPr>
          <p:spPr bwMode="auto">
            <a:xfrm>
              <a:off x="3528" y="1567"/>
              <a:ext cx="1296" cy="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dirty="0" err="1">
                  <a:latin typeface="Tahoma" panose="020B0604030504040204" pitchFamily="34" charset="0"/>
                  <a:ea typeface="Tahoma" panose="020B0604030504040204" pitchFamily="34" charset="0"/>
                  <a:cs typeface="Tahoma" panose="020B0604030504040204" pitchFamily="34" charset="0"/>
                </a:rPr>
                <a:t>Oszacowanie</a:t>
              </a: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err="1">
                  <a:latin typeface="Tahoma" panose="020B0604030504040204" pitchFamily="34" charset="0"/>
                  <a:ea typeface="Tahoma" panose="020B0604030504040204" pitchFamily="34" charset="0"/>
                  <a:cs typeface="Tahoma" panose="020B0604030504040204" pitchFamily="34" charset="0"/>
                </a:rPr>
                <a:t>współczynnika</a:t>
              </a:r>
              <a:r>
                <a:rPr lang="pl-PL" altLang="en-US" sz="2000" dirty="0">
                  <a:latin typeface="Tahoma" panose="020B0604030504040204" pitchFamily="34" charset="0"/>
                  <a:ea typeface="Tahoma" panose="020B0604030504040204" pitchFamily="34" charset="0"/>
                  <a:cs typeface="Tahoma" panose="020B0604030504040204" pitchFamily="34" charset="0"/>
                </a:rPr>
                <a:t> nachylenia</a:t>
              </a:r>
              <a:r>
                <a:rPr lang="en-US" altLang="en-US" sz="2000" dirty="0">
                  <a:latin typeface="Tahoma" panose="020B0604030504040204" pitchFamily="34" charset="0"/>
                  <a:ea typeface="Tahoma" panose="020B0604030504040204" pitchFamily="34" charset="0"/>
                  <a:cs typeface="Tahoma" panose="020B0604030504040204" pitchFamily="34" charset="0"/>
                </a:rPr>
                <a:t> regresji</a:t>
              </a:r>
              <a:br>
                <a:rPr lang="en-US" altLang="en-US" sz="2000" dirty="0"/>
              </a:br>
              <a:endParaRPr lang="en-US" altLang="en-US" sz="2000" baseline="-25000" dirty="0"/>
            </a:p>
          </p:txBody>
        </p:sp>
        <p:sp>
          <p:nvSpPr>
            <p:cNvPr id="10" name="Line 7"/>
            <p:cNvSpPr>
              <a:spLocks noChangeShapeType="1"/>
            </p:cNvSpPr>
            <p:nvPr/>
          </p:nvSpPr>
          <p:spPr bwMode="auto">
            <a:xfrm>
              <a:off x="2400" y="2488"/>
              <a:ext cx="48" cy="288"/>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11" name="Line 8"/>
            <p:cNvSpPr>
              <a:spLocks noChangeShapeType="1"/>
            </p:cNvSpPr>
            <p:nvPr/>
          </p:nvSpPr>
          <p:spPr bwMode="auto">
            <a:xfrm flipH="1">
              <a:off x="3408" y="2344"/>
              <a:ext cx="144" cy="48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12" name="Rectangle 9"/>
            <p:cNvSpPr>
              <a:spLocks noChangeArrowheads="1"/>
            </p:cNvSpPr>
            <p:nvPr/>
          </p:nvSpPr>
          <p:spPr bwMode="auto">
            <a:xfrm>
              <a:off x="373" y="1601"/>
              <a:ext cx="1176" cy="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pl-PL" sz="2000" dirty="0">
                  <a:latin typeface="Tahoma" panose="020B0604030504040204" pitchFamily="34" charset="0"/>
                  <a:ea typeface="Tahoma" panose="020B0604030504040204" pitchFamily="34" charset="0"/>
                  <a:cs typeface="Tahoma" panose="020B0604030504040204" pitchFamily="34" charset="0"/>
                </a:rPr>
                <a:t>Szacowana (lub przewidywana) wartość Y dla obserwacji </a:t>
              </a:r>
              <a:r>
                <a:rPr lang="pl-PL" sz="2000" i="1" dirty="0">
                  <a:latin typeface="Tahoma" panose="020B0604030504040204" pitchFamily="34" charset="0"/>
                  <a:ea typeface="Tahoma" panose="020B0604030504040204" pitchFamily="34" charset="0"/>
                  <a:cs typeface="Tahoma" panose="020B0604030504040204" pitchFamily="34" charset="0"/>
                </a:rPr>
                <a:t>i</a:t>
              </a:r>
              <a:endParaRPr lang="pl-PL" sz="2000" dirty="0">
                <a:latin typeface="Tahoma" panose="020B0604030504040204" pitchFamily="34" charset="0"/>
                <a:ea typeface="Tahoma" panose="020B0604030504040204" pitchFamily="34" charset="0"/>
                <a:cs typeface="Tahoma" panose="020B0604030504040204" pitchFamily="34" charset="0"/>
              </a:endParaRPr>
            </a:p>
          </p:txBody>
        </p:sp>
        <p:sp>
          <p:nvSpPr>
            <p:cNvPr id="13" name="Line 10"/>
            <p:cNvSpPr>
              <a:spLocks noChangeShapeType="1"/>
            </p:cNvSpPr>
            <p:nvPr/>
          </p:nvSpPr>
          <p:spPr bwMode="auto">
            <a:xfrm>
              <a:off x="1344" y="2488"/>
              <a:ext cx="288" cy="288"/>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14" name="Rectangle 11"/>
            <p:cNvSpPr>
              <a:spLocks noChangeArrowheads="1"/>
            </p:cNvSpPr>
            <p:nvPr/>
          </p:nvSpPr>
          <p:spPr bwMode="auto">
            <a:xfrm>
              <a:off x="4176" y="2584"/>
              <a:ext cx="1104"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pl-PL" sz="2000" dirty="0">
                  <a:latin typeface="Tahoma" panose="020B0604030504040204" pitchFamily="34" charset="0"/>
                  <a:ea typeface="Tahoma" panose="020B0604030504040204" pitchFamily="34" charset="0"/>
                  <a:cs typeface="Tahoma" panose="020B0604030504040204" pitchFamily="34" charset="0"/>
                </a:rPr>
                <a:t>Wartość X dla obserwacji </a:t>
              </a:r>
              <a:r>
                <a:rPr lang="pl-PL" sz="2000" i="1" dirty="0">
                  <a:latin typeface="Tahoma" panose="020B0604030504040204" pitchFamily="34" charset="0"/>
                  <a:ea typeface="Tahoma" panose="020B0604030504040204" pitchFamily="34" charset="0"/>
                  <a:cs typeface="Tahoma" panose="020B0604030504040204" pitchFamily="34" charset="0"/>
                </a:rPr>
                <a:t>i</a:t>
              </a:r>
              <a:endParaRPr lang="pl-PL" sz="2000" dirty="0">
                <a:latin typeface="Tahoma" panose="020B0604030504040204" pitchFamily="34" charset="0"/>
                <a:ea typeface="Tahoma" panose="020B0604030504040204" pitchFamily="34" charset="0"/>
                <a:cs typeface="Tahoma" panose="020B0604030504040204" pitchFamily="34" charset="0"/>
              </a:endParaRPr>
            </a:p>
          </p:txBody>
        </p:sp>
        <p:sp>
          <p:nvSpPr>
            <p:cNvPr id="15" name="Line 12"/>
            <p:cNvSpPr>
              <a:spLocks noChangeShapeType="1"/>
            </p:cNvSpPr>
            <p:nvPr/>
          </p:nvSpPr>
          <p:spPr bwMode="auto">
            <a:xfrm flipH="1">
              <a:off x="3840" y="2824"/>
              <a:ext cx="336" cy="96"/>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grpSp>
    </p:spTree>
    <p:extLst>
      <p:ext uri="{BB962C8B-B14F-4D97-AF65-F5344CB8AC3E}">
        <p14:creationId xmlns:p14="http://schemas.microsoft.com/office/powerpoint/2010/main" val="3152512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altLang="en-US" dirty="0"/>
              <a:t>Metoda najmniejszych kwadratów</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a:t>
            </a:r>
          </a:p>
        </p:txBody>
      </p:sp>
      <p:sp>
        <p:nvSpPr>
          <p:cNvPr id="7" name="Rectangle 3"/>
          <p:cNvSpPr>
            <a:spLocks noGrp="1" noChangeArrowheads="1"/>
          </p:cNvSpPr>
          <p:nvPr>
            <p:ph idx="1"/>
          </p:nvPr>
        </p:nvSpPr>
        <p:spPr>
          <a:xfrm>
            <a:off x="1898754" y="1809028"/>
            <a:ext cx="8077200" cy="4532313"/>
          </a:xfrm>
        </p:spPr>
        <p:txBody>
          <a:bodyPr>
            <a:normAutofit/>
          </a:bodyPr>
          <a:lstStyle/>
          <a:p>
            <a:pPr marL="0" indent="0" algn="just">
              <a:lnSpc>
                <a:spcPct val="130000"/>
              </a:lnSpc>
              <a:buNone/>
            </a:pPr>
            <a:r>
              <a:rPr lang="en-US" altLang="en-US" dirty="0"/>
              <a:t>b</a:t>
            </a:r>
            <a:r>
              <a:rPr lang="en-US" altLang="en-US" baseline="-25000" dirty="0"/>
              <a:t>0</a:t>
            </a:r>
            <a:r>
              <a:rPr lang="en-US" altLang="en-US" dirty="0"/>
              <a:t>  and  b</a:t>
            </a:r>
            <a:r>
              <a:rPr lang="en-US" altLang="en-US" baseline="-25000" dirty="0"/>
              <a:t>1</a:t>
            </a:r>
            <a:r>
              <a:rPr lang="en-US" altLang="en-US" dirty="0"/>
              <a:t> </a:t>
            </a:r>
            <a:r>
              <a:rPr lang="pl-PL" dirty="0"/>
              <a:t>uzyskuje się poprzez znalezienie wartości, które minimalizują sumę kwadratów różnic między Y i Ŷ </a:t>
            </a:r>
            <a:r>
              <a:rPr lang="en-US" altLang="en-US" dirty="0"/>
              <a:t>:</a:t>
            </a:r>
          </a:p>
        </p:txBody>
      </p:sp>
      <p:graphicFrame>
        <p:nvGraphicFramePr>
          <p:cNvPr id="8" name="Object 6"/>
          <p:cNvGraphicFramePr>
            <a:graphicFrameLocks noChangeAspect="1"/>
          </p:cNvGraphicFramePr>
          <p:nvPr>
            <p:extLst>
              <p:ext uri="{D42A27DB-BD31-4B8C-83A1-F6EECF244321}">
                <p14:modId xmlns:p14="http://schemas.microsoft.com/office/powerpoint/2010/main" val="1031905455"/>
              </p:ext>
            </p:extLst>
          </p:nvPr>
        </p:nvGraphicFramePr>
        <p:xfrm>
          <a:off x="1932885" y="3861387"/>
          <a:ext cx="8008938" cy="785813"/>
        </p:xfrm>
        <a:graphic>
          <a:graphicData uri="http://schemas.openxmlformats.org/presentationml/2006/ole">
            <mc:AlternateContent xmlns:mc="http://schemas.openxmlformats.org/markup-compatibility/2006">
              <mc:Choice xmlns:v="urn:schemas-microsoft-com:vml" Requires="v">
                <p:oleObj name="Equation" r:id="rId2" imgW="2705100" imgH="266700" progId="Equation.3">
                  <p:embed/>
                </p:oleObj>
              </mc:Choice>
              <mc:Fallback>
                <p:oleObj name="Equation" r:id="rId2" imgW="2705100" imgH="266700" progId="Equation.3">
                  <p:embed/>
                  <p:pic>
                    <p:nvPicPr>
                      <p:cNvPr id="16388"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885" y="3861387"/>
                        <a:ext cx="8008938" cy="785813"/>
                      </a:xfrm>
                      <a:prstGeom prst="rect">
                        <a:avLst/>
                      </a:prstGeom>
                      <a:solidFill>
                        <a:schemeClr val="accent5">
                          <a:lumMod val="20000"/>
                          <a:lumOff val="80000"/>
                          <a:alpha val="46000"/>
                        </a:schemeClr>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1952772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err="1"/>
              <a:t>Interpreta</a:t>
            </a:r>
            <a:r>
              <a:rPr lang="pl-PL" altLang="en-US" dirty="0"/>
              <a:t>cja nachylenia</a:t>
            </a:r>
            <a:r>
              <a:rPr lang="en-US" altLang="en-US" dirty="0"/>
              <a:t> </a:t>
            </a:r>
            <a:r>
              <a:rPr lang="pl-PL" altLang="en-US" dirty="0"/>
              <a:t>i</a:t>
            </a:r>
            <a:r>
              <a:rPr lang="en-US" altLang="en-US" dirty="0"/>
              <a:t> </a:t>
            </a:r>
            <a:r>
              <a:rPr lang="pl-PL" altLang="en-US" dirty="0"/>
              <a:t>punktu przecięcia</a:t>
            </a:r>
            <a:endParaRPr lang="pl-PL" dirty="0"/>
          </a:p>
        </p:txBody>
      </p:sp>
      <mc:AlternateContent xmlns:mc="http://schemas.openxmlformats.org/markup-compatibility/2006" xmlns:a14="http://schemas.microsoft.com/office/drawing/2010/main">
        <mc:Choice Requires="a14">
          <p:sp>
            <p:nvSpPr>
              <p:cNvPr id="3" name="Rectangle 2"/>
              <p:cNvSpPr/>
              <p:nvPr/>
            </p:nvSpPr>
            <p:spPr>
              <a:xfrm>
                <a:off x="1608666" y="1629974"/>
                <a:ext cx="9440334" cy="4731873"/>
              </a:xfrm>
              <a:prstGeom prst="rect">
                <a:avLst/>
              </a:prstGeom>
            </p:spPr>
            <p:txBody>
              <a:bodyPr wrap="square">
                <a:spAutoFit/>
              </a:bodyPr>
              <a:lstStyle/>
              <a:p>
                <a:pPr>
                  <a:lnSpc>
                    <a:spcPct val="110000"/>
                  </a:lnSpc>
                  <a:spcBef>
                    <a:spcPct val="45000"/>
                  </a:spcBef>
                </a:pPr>
                <a:r>
                  <a:rPr lang="en-US" altLang="en-US" sz="2200" dirty="0">
                    <a:latin typeface="Tahoma" panose="020B0604030504040204" pitchFamily="34" charset="0"/>
                    <a:ea typeface="Tahoma" panose="020B0604030504040204" pitchFamily="34" charset="0"/>
                    <a:cs typeface="Tahoma" panose="020B0604030504040204" pitchFamily="34" charset="0"/>
                  </a:rPr>
                  <a:t>b</a:t>
                </a:r>
                <a:r>
                  <a:rPr lang="en-US" altLang="en-US" sz="2200" baseline="-25000" dirty="0">
                    <a:latin typeface="Tahoma" panose="020B0604030504040204" pitchFamily="34" charset="0"/>
                    <a:ea typeface="Tahoma" panose="020B0604030504040204" pitchFamily="34" charset="0"/>
                    <a:cs typeface="Tahoma" panose="020B0604030504040204" pitchFamily="34" charset="0"/>
                  </a:rPr>
                  <a:t>1</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pl-PL" sz="2200" dirty="0">
                    <a:latin typeface="Tahoma" panose="020B0604030504040204" pitchFamily="34" charset="0"/>
                    <a:ea typeface="Tahoma" panose="020B0604030504040204" pitchFamily="34" charset="0"/>
                    <a:cs typeface="Tahoma" panose="020B0604030504040204" pitchFamily="34" charset="0"/>
                  </a:rPr>
                  <a:t>to szacowana zmiana średniej wartości Y w wyniku wzrostu X o jedną jednostkę</a:t>
                </a:r>
                <a:endParaRPr lang="sl-SI" altLang="en-US" sz="2200" dirty="0"/>
              </a:p>
              <a:p>
                <a:pPr>
                  <a:lnSpc>
                    <a:spcPct val="110000"/>
                  </a:lnSpc>
                  <a:spcBef>
                    <a:spcPct val="45000"/>
                  </a:spcBef>
                </a:pPr>
                <a14:m>
                  <m:oMathPara xmlns:m="http://schemas.openxmlformats.org/officeDocument/2006/math">
                    <m:oMathParaPr>
                      <m:jc m:val="centerGroup"/>
                    </m:oMathParaPr>
                    <m:oMath xmlns:m="http://schemas.openxmlformats.org/officeDocument/2006/math">
                      <m:sSub>
                        <m:sSubPr>
                          <m:ctrlPr>
                            <a:rPr lang="hr-HR" sz="2000" i="1">
                              <a:latin typeface="Cambria Math" panose="02040503050406030204" pitchFamily="18" charset="0"/>
                            </a:rPr>
                          </m:ctrlPr>
                        </m:sSubPr>
                        <m:e>
                          <m:r>
                            <a:rPr lang="hr-HR" sz="2000" i="1">
                              <a:latin typeface="Cambria Math" panose="02040503050406030204" pitchFamily="18" charset="0"/>
                            </a:rPr>
                            <m:t>𝑏</m:t>
                          </m:r>
                        </m:e>
                        <m:sub>
                          <m:r>
                            <a:rPr lang="hr-HR" sz="2000" i="1">
                              <a:latin typeface="Cambria Math" panose="02040503050406030204" pitchFamily="18" charset="0"/>
                            </a:rPr>
                            <m:t>1</m:t>
                          </m:r>
                        </m:sub>
                      </m:sSub>
                      <m:r>
                        <a:rPr lang="hr-HR" sz="2000" i="1">
                          <a:latin typeface="Cambria Math" panose="02040503050406030204" pitchFamily="18" charset="0"/>
                        </a:rPr>
                        <m:t>=</m:t>
                      </m:r>
                      <m:f>
                        <m:fPr>
                          <m:ctrlPr>
                            <a:rPr lang="hr-HR" sz="2000" i="1">
                              <a:latin typeface="Cambria Math" panose="02040503050406030204" pitchFamily="18" charset="0"/>
                            </a:rPr>
                          </m:ctrlPr>
                        </m:fPr>
                        <m:num>
                          <m:nary>
                            <m:naryPr>
                              <m:chr m:val="∑"/>
                              <m:limLoc m:val="undOvr"/>
                              <m:subHide m:val="on"/>
                              <m:supHide m:val="on"/>
                              <m:ctrlPr>
                                <a:rPr lang="hr-HR" sz="2000" i="1">
                                  <a:latin typeface="Cambria Math" panose="02040503050406030204" pitchFamily="18" charset="0"/>
                                </a:rPr>
                              </m:ctrlPr>
                            </m:naryPr>
                            <m:sub/>
                            <m:sup/>
                            <m:e>
                              <m:r>
                                <a:rPr lang="hr-HR" sz="2000" i="1">
                                  <a:latin typeface="Cambria Math" panose="02040503050406030204" pitchFamily="18" charset="0"/>
                                </a:rPr>
                                <m:t>(</m:t>
                              </m:r>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𝑖</m:t>
                                  </m:r>
                                </m:sub>
                              </m:sSub>
                              <m:r>
                                <a:rPr lang="hr-HR" sz="2000" i="1">
                                  <a:latin typeface="Cambria Math" panose="02040503050406030204" pitchFamily="18" charset="0"/>
                                </a:rPr>
                                <m:t>−</m:t>
                              </m:r>
                              <m:acc>
                                <m:accPr>
                                  <m:chr m:val="̅"/>
                                  <m:ctrlPr>
                                    <a:rPr lang="hr-HR" sz="2000" i="1">
                                      <a:latin typeface="Cambria Math" panose="02040503050406030204" pitchFamily="18" charset="0"/>
                                    </a:rPr>
                                  </m:ctrlPr>
                                </m:accPr>
                                <m:e>
                                  <m:r>
                                    <a:rPr lang="hr-HR" sz="2000" i="1">
                                      <a:latin typeface="Cambria Math" panose="02040503050406030204" pitchFamily="18" charset="0"/>
                                    </a:rPr>
                                    <m:t>𝑥</m:t>
                                  </m:r>
                                </m:e>
                              </m:acc>
                              <m:r>
                                <a:rPr lang="hr-HR" sz="2000" i="1">
                                  <a:latin typeface="Cambria Math" panose="02040503050406030204" pitchFamily="18" charset="0"/>
                                </a:rPr>
                                <m:t>)(</m:t>
                              </m:r>
                              <m:sSub>
                                <m:sSubPr>
                                  <m:ctrlPr>
                                    <a:rPr lang="hr-HR" sz="2000" i="1">
                                      <a:latin typeface="Cambria Math" panose="02040503050406030204" pitchFamily="18" charset="0"/>
                                    </a:rPr>
                                  </m:ctrlPr>
                                </m:sSubPr>
                                <m:e>
                                  <m:r>
                                    <a:rPr lang="hr-HR" sz="2000" i="1">
                                      <a:latin typeface="Cambria Math" panose="02040503050406030204" pitchFamily="18" charset="0"/>
                                    </a:rPr>
                                    <m:t>𝑦</m:t>
                                  </m:r>
                                </m:e>
                                <m:sub>
                                  <m:r>
                                    <a:rPr lang="hr-HR" sz="2000" i="1">
                                      <a:latin typeface="Cambria Math" panose="02040503050406030204" pitchFamily="18" charset="0"/>
                                    </a:rPr>
                                    <m:t>𝑖</m:t>
                                  </m:r>
                                </m:sub>
                              </m:sSub>
                              <m:r>
                                <a:rPr lang="hr-HR" sz="2000" i="1">
                                  <a:latin typeface="Cambria Math" panose="02040503050406030204" pitchFamily="18" charset="0"/>
                                </a:rPr>
                                <m:t>−</m:t>
                              </m:r>
                              <m:acc>
                                <m:accPr>
                                  <m:chr m:val="̅"/>
                                  <m:ctrlPr>
                                    <a:rPr lang="hr-HR" sz="2000" i="1">
                                      <a:latin typeface="Cambria Math" panose="02040503050406030204" pitchFamily="18" charset="0"/>
                                    </a:rPr>
                                  </m:ctrlPr>
                                </m:accPr>
                                <m:e>
                                  <m:r>
                                    <a:rPr lang="hr-HR" sz="2000" i="1">
                                      <a:latin typeface="Cambria Math" panose="02040503050406030204" pitchFamily="18" charset="0"/>
                                    </a:rPr>
                                    <m:t>𝑦</m:t>
                                  </m:r>
                                </m:e>
                              </m:acc>
                              <m:r>
                                <a:rPr lang="hr-HR" sz="2000" i="1">
                                  <a:latin typeface="Cambria Math" panose="02040503050406030204" pitchFamily="18" charset="0"/>
                                </a:rPr>
                                <m:t>)</m:t>
                              </m:r>
                            </m:e>
                          </m:nary>
                        </m:num>
                        <m:den>
                          <m:nary>
                            <m:naryPr>
                              <m:chr m:val="∑"/>
                              <m:limLoc m:val="undOvr"/>
                              <m:subHide m:val="on"/>
                              <m:supHide m:val="on"/>
                              <m:ctrlPr>
                                <a:rPr lang="hr-HR" sz="2000" i="1">
                                  <a:latin typeface="Cambria Math" panose="02040503050406030204" pitchFamily="18" charset="0"/>
                                </a:rPr>
                              </m:ctrlPr>
                            </m:naryPr>
                            <m:sub/>
                            <m:sup/>
                            <m:e>
                              <m:sSup>
                                <m:sSupPr>
                                  <m:ctrlPr>
                                    <a:rPr lang="hr-HR" sz="2000" i="1">
                                      <a:latin typeface="Cambria Math" panose="02040503050406030204" pitchFamily="18" charset="0"/>
                                    </a:rPr>
                                  </m:ctrlPr>
                                </m:sSupPr>
                                <m:e>
                                  <m:d>
                                    <m:dPr>
                                      <m:ctrlPr>
                                        <a:rPr lang="hr-HR" sz="2000" i="1">
                                          <a:latin typeface="Cambria Math" panose="02040503050406030204" pitchFamily="18" charset="0"/>
                                        </a:rPr>
                                      </m:ctrlPr>
                                    </m:dPr>
                                    <m:e>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𝑖</m:t>
                                          </m:r>
                                        </m:sub>
                                      </m:sSub>
                                      <m:r>
                                        <a:rPr lang="hr-HR" sz="2000" i="1">
                                          <a:latin typeface="Cambria Math" panose="02040503050406030204" pitchFamily="18" charset="0"/>
                                        </a:rPr>
                                        <m:t>−</m:t>
                                      </m:r>
                                      <m:acc>
                                        <m:accPr>
                                          <m:chr m:val="̅"/>
                                          <m:ctrlPr>
                                            <a:rPr lang="hr-HR" sz="2000" i="1">
                                              <a:latin typeface="Cambria Math" panose="02040503050406030204" pitchFamily="18" charset="0"/>
                                            </a:rPr>
                                          </m:ctrlPr>
                                        </m:accPr>
                                        <m:e>
                                          <m:r>
                                            <a:rPr lang="hr-HR" sz="2000" i="1">
                                              <a:latin typeface="Cambria Math" panose="02040503050406030204" pitchFamily="18" charset="0"/>
                                            </a:rPr>
                                            <m:t>𝑥</m:t>
                                          </m:r>
                                        </m:e>
                                      </m:acc>
                                    </m:e>
                                  </m:d>
                                </m:e>
                                <m:sup>
                                  <m:r>
                                    <a:rPr lang="hr-HR" sz="2000" i="1">
                                      <a:latin typeface="Cambria Math" panose="02040503050406030204" pitchFamily="18" charset="0"/>
                                    </a:rPr>
                                    <m:t>2</m:t>
                                  </m:r>
                                </m:sup>
                              </m:sSup>
                            </m:e>
                          </m:nary>
                        </m:den>
                      </m:f>
                    </m:oMath>
                  </m:oMathPara>
                </a14:m>
                <a:endParaRPr lang="sl-SI" altLang="en-US" sz="2000" dirty="0"/>
              </a:p>
              <a:p>
                <a:endParaRPr lang="hr-HR" sz="2000" dirty="0"/>
              </a:p>
              <a:p>
                <a:r>
                  <a:rPr lang="hr-HR" sz="2200" dirty="0">
                    <a:latin typeface="Tahoma" panose="020B0604030504040204" pitchFamily="34" charset="0"/>
                    <a:ea typeface="Tahoma" panose="020B0604030504040204" pitchFamily="34" charset="0"/>
                    <a:cs typeface="Tahoma" panose="020B0604030504040204" pitchFamily="34" charset="0"/>
                  </a:rPr>
                  <a:t>Alternatywne równanie obliczeniowe </a:t>
                </a:r>
                <a14:m>
                  <m:oMath xmlns:m="http://schemas.openxmlformats.org/officeDocument/2006/math">
                    <m:sSub>
                      <m:sSubPr>
                        <m:ctrlPr>
                          <a:rPr lang="hr-HR" sz="2200" i="1">
                            <a:latin typeface="Cambria Math" panose="02040503050406030204" pitchFamily="18" charset="0"/>
                          </a:rPr>
                        </m:ctrlPr>
                      </m:sSubPr>
                      <m:e>
                        <m:r>
                          <a:rPr lang="hr-HR" sz="2200" i="1">
                            <a:latin typeface="Cambria Math" panose="02040503050406030204" pitchFamily="18" charset="0"/>
                          </a:rPr>
                          <m:t>𝑏</m:t>
                        </m:r>
                      </m:e>
                      <m:sub>
                        <m:r>
                          <a:rPr lang="hr-HR" sz="2200" i="1">
                            <a:latin typeface="Cambria Math" panose="02040503050406030204" pitchFamily="18" charset="0"/>
                          </a:rPr>
                          <m:t>1</m:t>
                        </m:r>
                      </m:sub>
                    </m:sSub>
                  </m:oMath>
                </a14:m>
                <a:r>
                  <a:rPr lang="hr-HR" sz="2200" dirty="0">
                    <a:latin typeface="Tahoma" panose="020B0604030504040204" pitchFamily="34" charset="0"/>
                    <a:ea typeface="Tahoma" panose="020B0604030504040204" pitchFamily="34" charset="0"/>
                    <a:cs typeface="Tahoma" panose="020B0604030504040204" pitchFamily="34" charset="0"/>
                  </a:rPr>
                  <a:t>:</a:t>
                </a:r>
              </a:p>
              <a:p>
                <a:r>
                  <a:rPr lang="hr-HR" sz="2000" dirty="0"/>
                  <a:t> </a:t>
                </a:r>
              </a:p>
              <a:p>
                <a:pPr/>
                <a14:m>
                  <m:oMathPara xmlns:m="http://schemas.openxmlformats.org/officeDocument/2006/math">
                    <m:oMathParaPr>
                      <m:jc m:val="centerGroup"/>
                    </m:oMathParaPr>
                    <m:oMath xmlns:m="http://schemas.openxmlformats.org/officeDocument/2006/math">
                      <m:sSub>
                        <m:sSubPr>
                          <m:ctrlPr>
                            <a:rPr lang="hr-HR" sz="2000" i="1">
                              <a:latin typeface="Cambria Math" panose="02040503050406030204" pitchFamily="18" charset="0"/>
                            </a:rPr>
                          </m:ctrlPr>
                        </m:sSubPr>
                        <m:e>
                          <m:r>
                            <a:rPr lang="hr-HR" sz="2000" i="1">
                              <a:latin typeface="Cambria Math" panose="02040503050406030204" pitchFamily="18" charset="0"/>
                            </a:rPr>
                            <m:t>𝑏</m:t>
                          </m:r>
                        </m:e>
                        <m:sub>
                          <m:r>
                            <a:rPr lang="hr-HR" sz="2000" i="1">
                              <a:latin typeface="Cambria Math" panose="02040503050406030204" pitchFamily="18" charset="0"/>
                            </a:rPr>
                            <m:t>1</m:t>
                          </m:r>
                        </m:sub>
                      </m:sSub>
                      <m:r>
                        <a:rPr lang="hr-HR" sz="2000" i="1">
                          <a:latin typeface="Cambria Math" panose="02040503050406030204" pitchFamily="18" charset="0"/>
                        </a:rPr>
                        <m:t>=</m:t>
                      </m:r>
                      <m:f>
                        <m:fPr>
                          <m:ctrlPr>
                            <a:rPr lang="hr-HR" sz="2000" i="1">
                              <a:latin typeface="Cambria Math" panose="02040503050406030204" pitchFamily="18" charset="0"/>
                            </a:rPr>
                          </m:ctrlPr>
                        </m:fPr>
                        <m:num>
                          <m:r>
                            <a:rPr lang="hr-HR" sz="2000" i="1">
                              <a:latin typeface="Cambria Math" panose="02040503050406030204" pitchFamily="18" charset="0"/>
                            </a:rPr>
                            <m:t>𝑛</m:t>
                          </m:r>
                          <m:nary>
                            <m:naryPr>
                              <m:chr m:val="∑"/>
                              <m:limLoc m:val="undOvr"/>
                              <m:subHide m:val="on"/>
                              <m:supHide m:val="on"/>
                              <m:ctrlPr>
                                <a:rPr lang="hr-HR" sz="2000" i="1">
                                  <a:latin typeface="Cambria Math" panose="02040503050406030204" pitchFamily="18" charset="0"/>
                                </a:rPr>
                              </m:ctrlPr>
                            </m:naryPr>
                            <m:sub/>
                            <m:sup/>
                            <m:e>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𝑖</m:t>
                                  </m:r>
                                </m:sub>
                              </m:sSub>
                              <m:sSub>
                                <m:sSubPr>
                                  <m:ctrlPr>
                                    <a:rPr lang="hr-HR" sz="2000" i="1">
                                      <a:latin typeface="Cambria Math" panose="02040503050406030204" pitchFamily="18" charset="0"/>
                                    </a:rPr>
                                  </m:ctrlPr>
                                </m:sSubPr>
                                <m:e>
                                  <m:r>
                                    <a:rPr lang="hr-HR" sz="2000" i="1">
                                      <a:latin typeface="Cambria Math" panose="02040503050406030204" pitchFamily="18" charset="0"/>
                                    </a:rPr>
                                    <m:t>𝑦</m:t>
                                  </m:r>
                                </m:e>
                                <m:sub>
                                  <m:r>
                                    <a:rPr lang="hr-HR" sz="2000" i="1">
                                      <a:latin typeface="Cambria Math" panose="02040503050406030204" pitchFamily="18" charset="0"/>
                                    </a:rPr>
                                    <m:t>𝑖</m:t>
                                  </m:r>
                                </m:sub>
                              </m:sSub>
                              <m:r>
                                <a:rPr lang="hr-HR" sz="2000" i="1">
                                  <a:latin typeface="Cambria Math" panose="02040503050406030204" pitchFamily="18" charset="0"/>
                                </a:rPr>
                                <m:t>−(</m:t>
                              </m:r>
                              <m:nary>
                                <m:naryPr>
                                  <m:chr m:val="∑"/>
                                  <m:limLoc m:val="undOvr"/>
                                  <m:subHide m:val="on"/>
                                  <m:supHide m:val="on"/>
                                  <m:ctrlPr>
                                    <a:rPr lang="hr-HR" sz="2000" i="1">
                                      <a:latin typeface="Cambria Math" panose="02040503050406030204" pitchFamily="18" charset="0"/>
                                    </a:rPr>
                                  </m:ctrlPr>
                                </m:naryPr>
                                <m:sub/>
                                <m:sup/>
                                <m:e>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𝑖</m:t>
                                      </m:r>
                                    </m:sub>
                                  </m:sSub>
                                </m:e>
                              </m:nary>
                              <m:r>
                                <a:rPr lang="hr-HR" sz="2000" i="1">
                                  <a:latin typeface="Cambria Math" panose="02040503050406030204" pitchFamily="18" charset="0"/>
                                </a:rPr>
                                <m:t>)(</m:t>
                              </m:r>
                              <m:nary>
                                <m:naryPr>
                                  <m:chr m:val="∑"/>
                                  <m:limLoc m:val="undOvr"/>
                                  <m:subHide m:val="on"/>
                                  <m:supHide m:val="on"/>
                                  <m:ctrlPr>
                                    <a:rPr lang="hr-HR" sz="2000" i="1">
                                      <a:latin typeface="Cambria Math" panose="02040503050406030204" pitchFamily="18" charset="0"/>
                                    </a:rPr>
                                  </m:ctrlPr>
                                </m:naryPr>
                                <m:sub/>
                                <m:sup/>
                                <m:e>
                                  <m:sSub>
                                    <m:sSubPr>
                                      <m:ctrlPr>
                                        <a:rPr lang="hr-HR" sz="2000" i="1">
                                          <a:latin typeface="Cambria Math" panose="02040503050406030204" pitchFamily="18" charset="0"/>
                                        </a:rPr>
                                      </m:ctrlPr>
                                    </m:sSubPr>
                                    <m:e>
                                      <m:r>
                                        <a:rPr lang="hr-HR" sz="2000" i="1">
                                          <a:latin typeface="Cambria Math" panose="02040503050406030204" pitchFamily="18" charset="0"/>
                                        </a:rPr>
                                        <m:t>𝑦</m:t>
                                      </m:r>
                                    </m:e>
                                    <m:sub>
                                      <m:r>
                                        <a:rPr lang="hr-HR" sz="2000" i="1">
                                          <a:latin typeface="Cambria Math" panose="02040503050406030204" pitchFamily="18" charset="0"/>
                                        </a:rPr>
                                        <m:t>𝑖</m:t>
                                      </m:r>
                                    </m:sub>
                                  </m:sSub>
                                </m:e>
                              </m:nary>
                              <m:r>
                                <a:rPr lang="hr-HR" sz="2000" i="1">
                                  <a:latin typeface="Cambria Math" panose="02040503050406030204" pitchFamily="18" charset="0"/>
                                </a:rPr>
                                <m:t>)</m:t>
                              </m:r>
                            </m:e>
                          </m:nary>
                        </m:num>
                        <m:den>
                          <m:r>
                            <a:rPr lang="hr-HR" sz="2000" i="1">
                              <a:latin typeface="Cambria Math" panose="02040503050406030204" pitchFamily="18" charset="0"/>
                            </a:rPr>
                            <m:t>𝑛</m:t>
                          </m:r>
                          <m:nary>
                            <m:naryPr>
                              <m:chr m:val="∑"/>
                              <m:limLoc m:val="undOvr"/>
                              <m:subHide m:val="on"/>
                              <m:supHide m:val="on"/>
                              <m:ctrlPr>
                                <a:rPr lang="hr-HR" sz="2000" i="1">
                                  <a:latin typeface="Cambria Math" panose="02040503050406030204" pitchFamily="18" charset="0"/>
                                </a:rPr>
                              </m:ctrlPr>
                            </m:naryPr>
                            <m:sub/>
                            <m:sup/>
                            <m:e>
                              <m:sSubSup>
                                <m:sSubSupPr>
                                  <m:ctrlPr>
                                    <a:rPr lang="hr-HR" sz="2000" i="1">
                                      <a:latin typeface="Cambria Math" panose="02040503050406030204" pitchFamily="18" charset="0"/>
                                    </a:rPr>
                                  </m:ctrlPr>
                                </m:sSubSupPr>
                                <m:e>
                                  <m:r>
                                    <a:rPr lang="hr-HR" sz="2000" i="1">
                                      <a:latin typeface="Cambria Math" panose="02040503050406030204" pitchFamily="18" charset="0"/>
                                    </a:rPr>
                                    <m:t>𝑥</m:t>
                                  </m:r>
                                </m:e>
                                <m:sub>
                                  <m:r>
                                    <a:rPr lang="hr-HR" sz="2000" i="1">
                                      <a:latin typeface="Cambria Math" panose="02040503050406030204" pitchFamily="18" charset="0"/>
                                    </a:rPr>
                                    <m:t>𝑖</m:t>
                                  </m:r>
                                </m:sub>
                                <m:sup>
                                  <m:r>
                                    <a:rPr lang="hr-HR" sz="2000" i="1">
                                      <a:latin typeface="Cambria Math" panose="02040503050406030204" pitchFamily="18" charset="0"/>
                                    </a:rPr>
                                    <m:t>2</m:t>
                                  </m:r>
                                </m:sup>
                              </m:sSubSup>
                              <m:r>
                                <a:rPr lang="hr-HR" sz="2000" i="1">
                                  <a:latin typeface="Cambria Math" panose="02040503050406030204" pitchFamily="18" charset="0"/>
                                </a:rPr>
                                <m:t>−</m:t>
                              </m:r>
                              <m:sSup>
                                <m:sSupPr>
                                  <m:ctrlPr>
                                    <a:rPr lang="hr-HR" sz="2000" i="1">
                                      <a:latin typeface="Cambria Math" panose="02040503050406030204" pitchFamily="18" charset="0"/>
                                    </a:rPr>
                                  </m:ctrlPr>
                                </m:sSupPr>
                                <m:e>
                                  <m:d>
                                    <m:dPr>
                                      <m:ctrlPr>
                                        <a:rPr lang="hr-HR" sz="2000" i="1">
                                          <a:latin typeface="Cambria Math" panose="02040503050406030204" pitchFamily="18" charset="0"/>
                                        </a:rPr>
                                      </m:ctrlPr>
                                    </m:dPr>
                                    <m:e>
                                      <m:nary>
                                        <m:naryPr>
                                          <m:chr m:val="∑"/>
                                          <m:limLoc m:val="undOvr"/>
                                          <m:subHide m:val="on"/>
                                          <m:supHide m:val="on"/>
                                          <m:ctrlPr>
                                            <a:rPr lang="hr-HR" sz="2000" i="1">
                                              <a:latin typeface="Cambria Math" panose="02040503050406030204" pitchFamily="18" charset="0"/>
                                            </a:rPr>
                                          </m:ctrlPr>
                                        </m:naryPr>
                                        <m:sub/>
                                        <m:sup/>
                                        <m:e>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𝑖</m:t>
                                              </m:r>
                                            </m:sub>
                                          </m:sSub>
                                        </m:e>
                                      </m:nary>
                                    </m:e>
                                  </m:d>
                                </m:e>
                                <m:sup>
                                  <m:r>
                                    <a:rPr lang="hr-HR" sz="2000" i="1">
                                      <a:latin typeface="Cambria Math" panose="02040503050406030204" pitchFamily="18" charset="0"/>
                                    </a:rPr>
                                    <m:t>2</m:t>
                                  </m:r>
                                </m:sup>
                              </m:sSup>
                              <m:r>
                                <a:rPr lang="hr-HR" sz="2000" i="1">
                                  <a:latin typeface="Cambria Math" panose="02040503050406030204" pitchFamily="18" charset="0"/>
                                </a:rPr>
                                <m:t> </m:t>
                              </m:r>
                            </m:e>
                          </m:nary>
                        </m:den>
                      </m:f>
                    </m:oMath>
                  </m:oMathPara>
                </a14:m>
                <a:endParaRPr lang="hr-HR" sz="2000" dirty="0"/>
              </a:p>
              <a:p>
                <a:pPr>
                  <a:spcBef>
                    <a:spcPts val="2400"/>
                  </a:spcBef>
                  <a:spcAft>
                    <a:spcPts val="1200"/>
                  </a:spcAft>
                </a:pPr>
                <a:r>
                  <a:rPr lang="en-US" altLang="en-US" sz="2200" dirty="0">
                    <a:latin typeface="Tahoma" panose="020B0604030504040204" pitchFamily="34" charset="0"/>
                    <a:ea typeface="Tahoma" panose="020B0604030504040204" pitchFamily="34" charset="0"/>
                    <a:cs typeface="Tahoma" panose="020B0604030504040204" pitchFamily="34" charset="0"/>
                  </a:rPr>
                  <a:t>b</a:t>
                </a:r>
                <a:r>
                  <a:rPr lang="en-US" altLang="en-US" sz="2200" baseline="-25000" dirty="0">
                    <a:latin typeface="Tahoma" panose="020B0604030504040204" pitchFamily="34" charset="0"/>
                    <a:ea typeface="Tahoma" panose="020B0604030504040204" pitchFamily="34" charset="0"/>
                    <a:cs typeface="Tahoma" panose="020B0604030504040204" pitchFamily="34" charset="0"/>
                  </a:rPr>
                  <a:t>0</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pl-PL" sz="2200" dirty="0">
                    <a:latin typeface="Tahoma" panose="020B0604030504040204" pitchFamily="34" charset="0"/>
                    <a:ea typeface="Tahoma" panose="020B0604030504040204" pitchFamily="34" charset="0"/>
                    <a:cs typeface="Tahoma" panose="020B0604030504040204" pitchFamily="34" charset="0"/>
                  </a:rPr>
                  <a:t>to szacowana średnia wartość Y, gdy wartość X wynosi zero</a:t>
                </a:r>
                <a:endParaRPr lang="sl-SI" altLang="en-US" sz="2200" dirty="0">
                  <a:latin typeface="Tahoma" panose="020B0604030504040204" pitchFamily="34" charset="0"/>
                  <a:ea typeface="Tahoma" panose="020B0604030504040204" pitchFamily="34" charset="0"/>
                  <a:cs typeface="Tahoma" panose="020B0604030504040204" pitchFamily="34" charset="0"/>
                </a:endParaRPr>
              </a:p>
              <a:p>
                <a:pPr>
                  <a:lnSpc>
                    <a:spcPct val="110000"/>
                  </a:lnSpc>
                  <a:spcBef>
                    <a:spcPct val="45000"/>
                  </a:spcBef>
                </a:pPr>
                <a14:m>
                  <m:oMathPara xmlns:m="http://schemas.openxmlformats.org/officeDocument/2006/math">
                    <m:oMathParaPr>
                      <m:jc m:val="centerGroup"/>
                    </m:oMathParaPr>
                    <m:oMath xmlns:m="http://schemas.openxmlformats.org/officeDocument/2006/math">
                      <m:sSub>
                        <m:sSubPr>
                          <m:ctrlPr>
                            <a:rPr lang="hr-HR" sz="2000" i="1">
                              <a:latin typeface="Cambria Math" panose="02040503050406030204" pitchFamily="18" charset="0"/>
                            </a:rPr>
                          </m:ctrlPr>
                        </m:sSubPr>
                        <m:e>
                          <m:r>
                            <a:rPr lang="sl-SI" sz="2000" i="1">
                              <a:latin typeface="Cambria Math" panose="02040503050406030204" pitchFamily="18" charset="0"/>
                            </a:rPr>
                            <m:t>𝑏</m:t>
                          </m:r>
                        </m:e>
                        <m:sub>
                          <m:r>
                            <a:rPr lang="sl-SI" sz="2000" i="1">
                              <a:latin typeface="Cambria Math" panose="02040503050406030204" pitchFamily="18" charset="0"/>
                            </a:rPr>
                            <m:t>0</m:t>
                          </m:r>
                        </m:sub>
                      </m:sSub>
                      <m:r>
                        <a:rPr lang="sl-SI" sz="2000" i="1">
                          <a:latin typeface="Cambria Math" panose="02040503050406030204" pitchFamily="18" charset="0"/>
                        </a:rPr>
                        <m:t>=</m:t>
                      </m:r>
                      <m:acc>
                        <m:accPr>
                          <m:chr m:val="̅"/>
                          <m:ctrlPr>
                            <a:rPr lang="hr-HR" sz="2000" i="1">
                              <a:latin typeface="Cambria Math" panose="02040503050406030204" pitchFamily="18" charset="0"/>
                            </a:rPr>
                          </m:ctrlPr>
                        </m:accPr>
                        <m:e>
                          <m:r>
                            <a:rPr lang="sl-SI" sz="2000" i="1">
                              <a:latin typeface="Cambria Math" panose="02040503050406030204" pitchFamily="18" charset="0"/>
                            </a:rPr>
                            <m:t>𝑦</m:t>
                          </m:r>
                        </m:e>
                      </m:acc>
                      <m:r>
                        <a:rPr lang="sl-SI" sz="2000" i="1">
                          <a:latin typeface="Cambria Math" panose="02040503050406030204" pitchFamily="18" charset="0"/>
                        </a:rPr>
                        <m:t>−</m:t>
                      </m:r>
                      <m:sSub>
                        <m:sSubPr>
                          <m:ctrlPr>
                            <a:rPr lang="hr-HR" sz="2000" i="1">
                              <a:latin typeface="Cambria Math" panose="02040503050406030204" pitchFamily="18" charset="0"/>
                            </a:rPr>
                          </m:ctrlPr>
                        </m:sSubPr>
                        <m:e>
                          <m:r>
                            <a:rPr lang="sl-SI" sz="2000" i="1">
                              <a:latin typeface="Cambria Math" panose="02040503050406030204" pitchFamily="18" charset="0"/>
                            </a:rPr>
                            <m:t>𝑏</m:t>
                          </m:r>
                        </m:e>
                        <m:sub>
                          <m:r>
                            <a:rPr lang="sl-SI" sz="2000" i="1">
                              <a:latin typeface="Cambria Math" panose="02040503050406030204" pitchFamily="18" charset="0"/>
                            </a:rPr>
                            <m:t>1</m:t>
                          </m:r>
                        </m:sub>
                      </m:sSub>
                      <m:acc>
                        <m:accPr>
                          <m:chr m:val="̅"/>
                          <m:ctrlPr>
                            <a:rPr lang="hr-HR" sz="2000" i="1">
                              <a:latin typeface="Cambria Math" panose="02040503050406030204" pitchFamily="18" charset="0"/>
                            </a:rPr>
                          </m:ctrlPr>
                        </m:accPr>
                        <m:e>
                          <m:r>
                            <a:rPr lang="sl-SI" sz="2000" i="1">
                              <a:latin typeface="Cambria Math" panose="02040503050406030204" pitchFamily="18" charset="0"/>
                            </a:rPr>
                            <m:t>𝑥</m:t>
                          </m:r>
                        </m:e>
                      </m:acc>
                    </m:oMath>
                  </m:oMathPara>
                </a14:m>
                <a:endParaRPr lang="en-US" altLang="en-US" sz="1000" dirty="0"/>
              </a:p>
              <a:p>
                <a:pPr>
                  <a:lnSpc>
                    <a:spcPct val="110000"/>
                  </a:lnSpc>
                  <a:spcBef>
                    <a:spcPct val="45000"/>
                  </a:spcBef>
                </a:pPr>
                <a:endParaRPr lang="en-US" altLang="en-US" dirty="0"/>
              </a:p>
            </p:txBody>
          </p:sp>
        </mc:Choice>
        <mc:Fallback xmlns="">
          <p:sp>
            <p:nvSpPr>
              <p:cNvPr id="3" name="Rectangle 2"/>
              <p:cNvSpPr>
                <a:spLocks noRot="1" noChangeAspect="1" noMove="1" noResize="1" noEditPoints="1" noAdjustHandles="1" noChangeArrowheads="1" noChangeShapeType="1" noTextEdit="1"/>
              </p:cNvSpPr>
              <p:nvPr/>
            </p:nvSpPr>
            <p:spPr>
              <a:xfrm>
                <a:off x="1608666" y="1629974"/>
                <a:ext cx="9440334" cy="4731873"/>
              </a:xfrm>
              <a:prstGeom prst="rect">
                <a:avLst/>
              </a:prstGeom>
              <a:blipFill>
                <a:blip r:embed="rId2"/>
                <a:stretch>
                  <a:fillRect l="-839" t="-772"/>
                </a:stretch>
              </a:blipFill>
            </p:spPr>
            <p:txBody>
              <a:bodyPr/>
              <a:lstStyle/>
              <a:p>
                <a:r>
                  <a:rPr lang="pl-PL">
                    <a:noFill/>
                  </a:rPr>
                  <a:t> </a:t>
                </a:r>
              </a:p>
            </p:txBody>
          </p:sp>
        </mc:Fallback>
      </mc:AlternateContent>
    </p:spTree>
    <p:extLst>
      <p:ext uri="{BB962C8B-B14F-4D97-AF65-F5344CB8AC3E}">
        <p14:creationId xmlns:p14="http://schemas.microsoft.com/office/powerpoint/2010/main" val="329829842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79224DB2-D3C2-44F6-A1E7-8A5FD2E6EF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purl.org/dc/elements/1.1/"/>
    <ds:schemaRef ds:uri="a92fe6ce-cc5e-4661-b3e6-d9d5535f70b5"/>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d9bddfac-6dc9-4958-8f35-4d0da3af229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5392</TotalTime>
  <Words>1756</Words>
  <Application>Microsoft Office PowerPoint</Application>
  <PresentationFormat>Panoramiczny</PresentationFormat>
  <Paragraphs>140</Paragraphs>
  <Slides>21</Slides>
  <Notes>0</Notes>
  <HiddenSlides>0</HiddenSlides>
  <MMClips>0</MMClips>
  <ScaleCrop>false</ScaleCrop>
  <HeadingPairs>
    <vt:vector size="8" baseType="variant">
      <vt:variant>
        <vt:lpstr>Używane czcionki</vt:lpstr>
      </vt:variant>
      <vt:variant>
        <vt:i4>6</vt:i4>
      </vt:variant>
      <vt:variant>
        <vt:lpstr>Motyw</vt:lpstr>
      </vt:variant>
      <vt:variant>
        <vt:i4>1</vt:i4>
      </vt:variant>
      <vt:variant>
        <vt:lpstr>Osadzone serwery OLE</vt:lpstr>
      </vt:variant>
      <vt:variant>
        <vt:i4>1</vt:i4>
      </vt:variant>
      <vt:variant>
        <vt:lpstr>Tytuły slajdów</vt:lpstr>
      </vt:variant>
      <vt:variant>
        <vt:i4>21</vt:i4>
      </vt:variant>
    </vt:vector>
  </HeadingPairs>
  <TitlesOfParts>
    <vt:vector size="29" baseType="lpstr">
      <vt:lpstr>Arial</vt:lpstr>
      <vt:lpstr>Calibri</vt:lpstr>
      <vt:lpstr>Cambria Math</vt:lpstr>
      <vt:lpstr>Symbol</vt:lpstr>
      <vt:lpstr>Tahoma</vt:lpstr>
      <vt:lpstr>Wingdings</vt:lpstr>
      <vt:lpstr>Motyw pakietu Office</vt:lpstr>
      <vt:lpstr>Equation</vt:lpstr>
      <vt:lpstr>Statystyczne metody analizy danych logistycznych</vt:lpstr>
      <vt:lpstr>Wprowadzenie do analizy regresji</vt:lpstr>
      <vt:lpstr>Korelacja a regresja</vt:lpstr>
      <vt:lpstr>Wprowadzenie do analizy regresji</vt:lpstr>
      <vt:lpstr>Model prostej regresji liniowej</vt:lpstr>
      <vt:lpstr>Model prostej regresji liniowej</vt:lpstr>
      <vt:lpstr>Równanie prostej regresji liniowej (linia przewidywania)</vt:lpstr>
      <vt:lpstr>Metoda najmniejszych kwadratów</vt:lpstr>
      <vt:lpstr>Interpretacja nachylenia i punktu przecięcia</vt:lpstr>
      <vt:lpstr>Przykład prostej regresji liniowej</vt:lpstr>
      <vt:lpstr>Przykład prostej regresji liniowej</vt:lpstr>
      <vt:lpstr>Przykład prostej regresji liniowej</vt:lpstr>
      <vt:lpstr>Model regresji wielorakiej</vt:lpstr>
      <vt:lpstr>Model i równanie regresji</vt:lpstr>
      <vt:lpstr>Oszacowane równanie regresji wielorakiej</vt:lpstr>
      <vt:lpstr>Przykład prostej regresji wielorakiej</vt:lpstr>
      <vt:lpstr>Przykład prostej regresji wielorakiej</vt:lpstr>
      <vt:lpstr>Prezentacja programu PowerPoint</vt:lpstr>
      <vt:lpstr>Prezentacja programu PowerPoint</vt:lpstr>
      <vt:lpstr>Autorzy:  Sanja Bojić, Kristijan Brglez , Maja Fošner, Roman Gumzej, Rebeka Kovačič Lukman, Benjamin Marcen, Marinko Maslarić, Boško Matović, Dejan Mirčetić  Wersja finalna: czerwiec 2025</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Ragin-Skorecka</cp:lastModifiedBy>
  <cp:revision>59</cp:revision>
  <dcterms:created xsi:type="dcterms:W3CDTF">2023-07-06T12:09:08Z</dcterms:created>
  <dcterms:modified xsi:type="dcterms:W3CDTF">2025-10-16T11:35:48Z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