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1" r:id="rId8"/>
    <p:sldId id="284" r:id="rId9"/>
    <p:sldId id="285" r:id="rId10"/>
    <p:sldId id="286" r:id="rId11"/>
    <p:sldId id="283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6" r:id="rId20"/>
    <p:sldId id="294" r:id="rId21"/>
    <p:sldId id="335" r:id="rId22"/>
    <p:sldId id="263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AB1B4-FA74-B637-B637-447DBF116693}" v="18" dt="2025-04-05T14:36:59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Grzybowska" userId="S::katarzyna.grzybowska@put.poznan.pl::f7145acf-e277-4a68-a65f-4c2f96de4335" providerId="AD" clId="Web-{1FBAB1B4-FA74-B637-B637-447DBF116693}"/>
    <pc:docChg chg="addSld modSld">
      <pc:chgData name="Katarzyna Grzybowska" userId="S::katarzyna.grzybowska@put.poznan.pl::f7145acf-e277-4a68-a65f-4c2f96de4335" providerId="AD" clId="Web-{1FBAB1B4-FA74-B637-B637-447DBF116693}" dt="2025-04-05T14:36:59.245" v="18" actId="20577"/>
      <pc:docMkLst>
        <pc:docMk/>
      </pc:docMkLst>
      <pc:sldChg chg="modSp new">
        <pc:chgData name="Katarzyna Grzybowska" userId="S::katarzyna.grzybowska@put.poznan.pl::f7145acf-e277-4a68-a65f-4c2f96de4335" providerId="AD" clId="Web-{1FBAB1B4-FA74-B637-B637-447DBF116693}" dt="2025-04-05T14:36:59.245" v="18" actId="20577"/>
        <pc:sldMkLst>
          <pc:docMk/>
          <pc:sldMk cId="499371495" sldId="294"/>
        </pc:sldMkLst>
        <pc:spChg chg="mod">
          <ac:chgData name="Katarzyna Grzybowska" userId="S::katarzyna.grzybowska@put.poznan.pl::f7145acf-e277-4a68-a65f-4c2f96de4335" providerId="AD" clId="Web-{1FBAB1B4-FA74-B637-B637-447DBF116693}" dt="2025-04-05T14:35:51.180" v="5" actId="20577"/>
          <ac:spMkLst>
            <pc:docMk/>
            <pc:sldMk cId="499371495" sldId="294"/>
            <ac:spMk id="2" creationId="{E143A998-744A-440F-AE8F-9811B2AC4A35}"/>
          </ac:spMkLst>
        </pc:spChg>
        <pc:spChg chg="mod">
          <ac:chgData name="Katarzyna Grzybowska" userId="S::katarzyna.grzybowska@put.poznan.pl::f7145acf-e277-4a68-a65f-4c2f96de4335" providerId="AD" clId="Web-{1FBAB1B4-FA74-B637-B637-447DBF116693}" dt="2025-04-05T14:36:59.245" v="18" actId="20577"/>
          <ac:spMkLst>
            <pc:docMk/>
            <pc:sldMk cId="499371495" sldId="294"/>
            <ac:spMk id="3" creationId="{EE652855-A5A6-0E67-7E8B-7486BE6CC7F2}"/>
          </ac:spMkLst>
        </pc:spChg>
      </pc:sldChg>
    </pc:docChg>
  </pc:docChgLst>
  <pc:docChgLst>
    <pc:chgData name="Dario Šebalj" userId="a71eced3-786e-4eb6-80ca-f62c4fda7d06" providerId="ADAL" clId="{00B05BAD-5F93-44B6-8D03-D02BDD826AB1}"/>
    <pc:docChg chg="modSld">
      <pc:chgData name="Dario Šebalj" userId="a71eced3-786e-4eb6-80ca-f62c4fda7d06" providerId="ADAL" clId="{00B05BAD-5F93-44B6-8D03-D02BDD826AB1}" dt="2025-02-27T18:41:00.399" v="171" actId="20577"/>
      <pc:docMkLst>
        <pc:docMk/>
      </pc:docMkLst>
      <pc:sldChg chg="modSp mod">
        <pc:chgData name="Dario Šebalj" userId="a71eced3-786e-4eb6-80ca-f62c4fda7d06" providerId="ADAL" clId="{00B05BAD-5F93-44B6-8D03-D02BDD826AB1}" dt="2025-02-27T18:37:05.055" v="49" actId="20577"/>
        <pc:sldMkLst>
          <pc:docMk/>
          <pc:sldMk cId="2920479427" sldId="256"/>
        </pc:sldMkLst>
        <pc:spChg chg="mod">
          <ac:chgData name="Dario Šebalj" userId="a71eced3-786e-4eb6-80ca-f62c4fda7d06" providerId="ADAL" clId="{00B05BAD-5F93-44B6-8D03-D02BDD826AB1}" dt="2025-02-27T18:36:55.850" v="2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00B05BAD-5F93-44B6-8D03-D02BDD826AB1}" dt="2025-02-27T18:37:00.986" v="39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00B05BAD-5F93-44B6-8D03-D02BDD826AB1}" dt="2025-02-27T18:37:05.055" v="49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00B05BAD-5F93-44B6-8D03-D02BDD826AB1}" dt="2025-02-27T18:37:35.023" v="81"/>
        <pc:sldMkLst>
          <pc:docMk/>
          <pc:sldMk cId="1952772968" sldId="262"/>
        </pc:sldMkLst>
        <pc:spChg chg="mod">
          <ac:chgData name="Dario Šebalj" userId="a71eced3-786e-4eb6-80ca-f62c4fda7d06" providerId="ADAL" clId="{00B05BAD-5F93-44B6-8D03-D02BDD826AB1}" dt="2025-02-27T18:37:28.015" v="80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7:35.023" v="81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41:00.399" v="17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00B05BAD-5F93-44B6-8D03-D02BDD826AB1}" dt="2025-02-27T18:41:00.399" v="17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00B05BAD-5F93-44B6-8D03-D02BDD826AB1}" dt="2025-02-27T18:37:20.376" v="59"/>
        <pc:sldMkLst>
          <pc:docMk/>
          <pc:sldMk cId="1254930911" sldId="264"/>
        </pc:sldMkLst>
        <pc:spChg chg="mod">
          <ac:chgData name="Dario Šebalj" userId="a71eced3-786e-4eb6-80ca-f62c4fda7d06" providerId="ADAL" clId="{00B05BAD-5F93-44B6-8D03-D02BDD826AB1}" dt="2025-02-27T18:37:11.478" v="56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00B05BAD-5F93-44B6-8D03-D02BDD826AB1}" dt="2025-02-27T18:37:20.376" v="59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00B05BAD-5F93-44B6-8D03-D02BDD826AB1}" dt="2025-02-27T18:40:52.559" v="156"/>
        <pc:sldMkLst>
          <pc:docMk/>
          <pc:sldMk cId="3298298427" sldId="266"/>
        </pc:sldMkLst>
        <pc:spChg chg="mod">
          <ac:chgData name="Dario Šebalj" userId="a71eced3-786e-4eb6-80ca-f62c4fda7d06" providerId="ADAL" clId="{00B05BAD-5F93-44B6-8D03-D02BDD826AB1}" dt="2025-02-27T18:40:46.761" v="155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00B05BAD-5F93-44B6-8D03-D02BDD826AB1}" dt="2025-02-27T18:40:52.559" v="156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00B05BAD-5F93-44B6-8D03-D02BDD826AB1}" dt="2025-02-27T18:37:55.250" v="103"/>
        <pc:sldMkLst>
          <pc:docMk/>
          <pc:sldMk cId="1021420716" sldId="281"/>
        </pc:sldMkLst>
        <pc:spChg chg="mod">
          <ac:chgData name="Dario Šebalj" userId="a71eced3-786e-4eb6-80ca-f62c4fda7d06" providerId="ADAL" clId="{00B05BAD-5F93-44B6-8D03-D02BDD826AB1}" dt="2025-02-27T18:37:55.250" v="103"/>
          <ac:spMkLst>
            <pc:docMk/>
            <pc:sldMk cId="1021420716" sldId="281"/>
            <ac:spMk id="3" creationId="{00000000-0000-0000-0000-000000000000}"/>
          </ac:spMkLst>
        </pc:spChg>
        <pc:spChg chg="mod">
          <ac:chgData name="Dario Šebalj" userId="a71eced3-786e-4eb6-80ca-f62c4fda7d06" providerId="ADAL" clId="{00B05BAD-5F93-44B6-8D03-D02BDD826AB1}" dt="2025-02-27T18:37:44.119" v="102" actId="20577"/>
          <ac:spMkLst>
            <pc:docMk/>
            <pc:sldMk cId="1021420716" sldId="28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39:05.880" v="133"/>
        <pc:sldMkLst>
          <pc:docMk/>
          <pc:sldMk cId="1230425581" sldId="283"/>
        </pc:sldMkLst>
        <pc:spChg chg="mod">
          <ac:chgData name="Dario Šebalj" userId="a71eced3-786e-4eb6-80ca-f62c4fda7d06" providerId="ADAL" clId="{00B05BAD-5F93-44B6-8D03-D02BDD826AB1}" dt="2025-02-27T18:38:58.789" v="132"/>
          <ac:spMkLst>
            <pc:docMk/>
            <pc:sldMk cId="1230425581" sldId="283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05.880" v="133"/>
          <ac:spMkLst>
            <pc:docMk/>
            <pc:sldMk cId="1230425581" sldId="283"/>
            <ac:spMk id="7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8:11.857" v="105"/>
        <pc:sldMkLst>
          <pc:docMk/>
          <pc:sldMk cId="3549849075" sldId="284"/>
        </pc:sldMkLst>
        <pc:spChg chg="mod">
          <ac:chgData name="Dario Šebalj" userId="a71eced3-786e-4eb6-80ca-f62c4fda7d06" providerId="ADAL" clId="{00B05BAD-5F93-44B6-8D03-D02BDD826AB1}" dt="2025-02-27T18:38:05.906" v="104"/>
          <ac:spMkLst>
            <pc:docMk/>
            <pc:sldMk cId="3549849075" sldId="284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8:11.857" v="105"/>
          <ac:spMkLst>
            <pc:docMk/>
            <pc:sldMk cId="3549849075" sldId="284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8:38.839" v="129" actId="20577"/>
        <pc:sldMkLst>
          <pc:docMk/>
          <pc:sldMk cId="2034886605" sldId="285"/>
        </pc:sldMkLst>
        <pc:spChg chg="mod">
          <ac:chgData name="Dario Šebalj" userId="a71eced3-786e-4eb6-80ca-f62c4fda7d06" providerId="ADAL" clId="{00B05BAD-5F93-44B6-8D03-D02BDD826AB1}" dt="2025-02-27T18:38:26.959" v="109" actId="20577"/>
          <ac:spMkLst>
            <pc:docMk/>
            <pc:sldMk cId="2034886605" sldId="285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8:38.839" v="129" actId="20577"/>
          <ac:spMkLst>
            <pc:docMk/>
            <pc:sldMk cId="2034886605" sldId="285"/>
            <ac:spMk id="7" creationId="{00000000-0000-0000-0000-000000000000}"/>
          </ac:spMkLst>
        </pc:spChg>
      </pc:sldChg>
      <pc:sldChg chg="modSp mod">
        <pc:chgData name="Dario Šebalj" userId="a71eced3-786e-4eb6-80ca-f62c4fda7d06" providerId="ADAL" clId="{00B05BAD-5F93-44B6-8D03-D02BDD826AB1}" dt="2025-02-27T18:38:53.607" v="131"/>
        <pc:sldMkLst>
          <pc:docMk/>
          <pc:sldMk cId="3938375118" sldId="286"/>
        </pc:sldMkLst>
        <pc:spChg chg="mod">
          <ac:chgData name="Dario Šebalj" userId="a71eced3-786e-4eb6-80ca-f62c4fda7d06" providerId="ADAL" clId="{00B05BAD-5F93-44B6-8D03-D02BDD826AB1}" dt="2025-02-27T18:38:47.125" v="130"/>
          <ac:spMkLst>
            <pc:docMk/>
            <pc:sldMk cId="3938375118" sldId="286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8:53.607" v="131"/>
          <ac:spMkLst>
            <pc:docMk/>
            <pc:sldMk cId="3938375118" sldId="286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9:16.635" v="135"/>
        <pc:sldMkLst>
          <pc:docMk/>
          <pc:sldMk cId="3388013383" sldId="287"/>
        </pc:sldMkLst>
        <pc:spChg chg="mod">
          <ac:chgData name="Dario Šebalj" userId="a71eced3-786e-4eb6-80ca-f62c4fda7d06" providerId="ADAL" clId="{00B05BAD-5F93-44B6-8D03-D02BDD826AB1}" dt="2025-02-27T18:39:11.796" v="134"/>
          <ac:spMkLst>
            <pc:docMk/>
            <pc:sldMk cId="3388013383" sldId="287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16.635" v="135"/>
          <ac:spMkLst>
            <pc:docMk/>
            <pc:sldMk cId="3388013383" sldId="287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9:35.572" v="137"/>
        <pc:sldMkLst>
          <pc:docMk/>
          <pc:sldMk cId="501735244" sldId="288"/>
        </pc:sldMkLst>
        <pc:spChg chg="mod">
          <ac:chgData name="Dario Šebalj" userId="a71eced3-786e-4eb6-80ca-f62c4fda7d06" providerId="ADAL" clId="{00B05BAD-5F93-44B6-8D03-D02BDD826AB1}" dt="2025-02-27T18:39:35.572" v="137"/>
          <ac:spMkLst>
            <pc:docMk/>
            <pc:sldMk cId="501735244" sldId="288"/>
            <ac:spMk id="3" creationId="{00000000-0000-0000-0000-000000000000}"/>
          </ac:spMkLst>
        </pc:spChg>
        <pc:spChg chg="mod">
          <ac:chgData name="Dario Šebalj" userId="a71eced3-786e-4eb6-80ca-f62c4fda7d06" providerId="ADAL" clId="{00B05BAD-5F93-44B6-8D03-D02BDD826AB1}" dt="2025-02-27T18:39:26.258" v="136"/>
          <ac:spMkLst>
            <pc:docMk/>
            <pc:sldMk cId="501735244" sldId="288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39:50.244" v="139"/>
        <pc:sldMkLst>
          <pc:docMk/>
          <pc:sldMk cId="3470976159" sldId="289"/>
        </pc:sldMkLst>
        <pc:spChg chg="mod">
          <ac:chgData name="Dario Šebalj" userId="a71eced3-786e-4eb6-80ca-f62c4fda7d06" providerId="ADAL" clId="{00B05BAD-5F93-44B6-8D03-D02BDD826AB1}" dt="2025-02-27T18:39:43.965" v="138"/>
          <ac:spMkLst>
            <pc:docMk/>
            <pc:sldMk cId="3470976159" sldId="289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50.244" v="139"/>
          <ac:spMkLst>
            <pc:docMk/>
            <pc:sldMk cId="3470976159" sldId="28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9:59.809" v="141"/>
        <pc:sldMkLst>
          <pc:docMk/>
          <pc:sldMk cId="2750502261" sldId="290"/>
        </pc:sldMkLst>
        <pc:spChg chg="mod">
          <ac:chgData name="Dario Šebalj" userId="a71eced3-786e-4eb6-80ca-f62c4fda7d06" providerId="ADAL" clId="{00B05BAD-5F93-44B6-8D03-D02BDD826AB1}" dt="2025-02-27T18:39:54.550" v="140"/>
          <ac:spMkLst>
            <pc:docMk/>
            <pc:sldMk cId="2750502261" sldId="290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59.809" v="141"/>
          <ac:spMkLst>
            <pc:docMk/>
            <pc:sldMk cId="2750502261" sldId="290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40:09.920" v="142"/>
        <pc:sldMkLst>
          <pc:docMk/>
          <pc:sldMk cId="3506908945" sldId="291"/>
        </pc:sldMkLst>
        <pc:spChg chg="mod">
          <ac:chgData name="Dario Šebalj" userId="a71eced3-786e-4eb6-80ca-f62c4fda7d06" providerId="ADAL" clId="{00B05BAD-5F93-44B6-8D03-D02BDD826AB1}" dt="2025-02-27T18:40:09.920" v="142"/>
          <ac:spMkLst>
            <pc:docMk/>
            <pc:sldMk cId="3506908945" sldId="29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40:33.834" v="147" actId="20577"/>
        <pc:sldMkLst>
          <pc:docMk/>
          <pc:sldMk cId="991268595" sldId="292"/>
        </pc:sldMkLst>
        <pc:spChg chg="mod">
          <ac:chgData name="Dario Šebalj" userId="a71eced3-786e-4eb6-80ca-f62c4fda7d06" providerId="ADAL" clId="{00B05BAD-5F93-44B6-8D03-D02BDD826AB1}" dt="2025-02-27T18:40:33.834" v="147" actId="20577"/>
          <ac:spMkLst>
            <pc:docMk/>
            <pc:sldMk cId="991268595" sldId="292"/>
            <ac:spMk id="3" creationId="{00000000-0000-0000-0000-000000000000}"/>
          </ac:spMkLst>
        </pc:spChg>
        <pc:spChg chg="mod">
          <ac:chgData name="Dario Šebalj" userId="a71eced3-786e-4eb6-80ca-f62c4fda7d06" providerId="ADAL" clId="{00B05BAD-5F93-44B6-8D03-D02BDD826AB1}" dt="2025-02-27T18:40:16.810" v="143"/>
          <ac:spMkLst>
            <pc:docMk/>
            <pc:sldMk cId="991268595" sldId="292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40:41.498" v="148"/>
        <pc:sldMkLst>
          <pc:docMk/>
          <pc:sldMk cId="3124027922" sldId="293"/>
        </pc:sldMkLst>
        <pc:spChg chg="mod">
          <ac:chgData name="Dario Šebalj" userId="a71eced3-786e-4eb6-80ca-f62c4fda7d06" providerId="ADAL" clId="{00B05BAD-5F93-44B6-8D03-D02BDD826AB1}" dt="2025-02-27T18:40:41.498" v="148"/>
          <ac:spMkLst>
            <pc:docMk/>
            <pc:sldMk cId="3124027922" sldId="293"/>
            <ac:spMk id="4" creationId="{1B53A616-BC45-7003-D00A-64BD15781752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69D91-1F0F-94B1-33E0-053D894EA833}"/>
              </a:ext>
            </a:extLst>
          </p:cNvPr>
          <p:cNvSpPr txBox="1"/>
          <p:nvPr userDrawn="1"/>
        </p:nvSpPr>
        <p:spPr>
          <a:xfrm>
            <a:off x="8155094" y="6227022"/>
            <a:ext cx="312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44BF95C9-9184-70D4-DB49-3BC6A53E18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qain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</a:t>
            </a:r>
            <a:r>
              <a:rPr lang="en-GB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š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insko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učenje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EEBB4-FAB0-B019-7777-3C473AEA4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pic>
        <p:nvPicPr>
          <p:cNvPr id="6" name="Picture 5" descr="https://lh7-us.googleusercontent.com/rqKvI50KPsG40GmiTZ7lZjj3ospjcsECo9lBQy9yg7ZEmDdRwwvezmLvYc45qEGxltTsvQ1b7Qb-OmBC5fPRkI3-0yHtwm3E8nOnis3anG-497jcgwbwyukzzSbVivDoxEaFCjJthZm_JuqHMSvgw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05" y="1370539"/>
            <a:ext cx="7296674" cy="45575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78442" y="5816998"/>
            <a:ext cx="6096000" cy="314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Cjevovod ML podataka i znanja za tvrtku Equilibrium AI (</a:t>
            </a:r>
            <a:r>
              <a:rPr lang="pl-PL" sz="1100" u="sng" dirty="0">
                <a:solidFill>
                  <a:srgbClr val="0563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https://eqains.com/</a:t>
            </a: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3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Cevovod podataka i znanja o ML-u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Ključni</a:t>
            </a:r>
            <a:r>
              <a:rPr lang="en-GB" sz="1800" dirty="0"/>
              <a:t> element: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ključni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za </a:t>
            </a:r>
            <a:r>
              <a:rPr lang="en-GB" sz="1800" dirty="0" err="1"/>
              <a:t>izvođenje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 o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procesima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Rešavanje</a:t>
            </a:r>
            <a:r>
              <a:rPr lang="en-GB" sz="1800" dirty="0"/>
              <a:t> </a:t>
            </a:r>
            <a:r>
              <a:rPr lang="en-GB" sz="1800" dirty="0" err="1"/>
              <a:t>specifičnih</a:t>
            </a:r>
            <a:r>
              <a:rPr lang="en-GB" sz="1800" dirty="0"/>
              <a:t> SC </a:t>
            </a:r>
            <a:r>
              <a:rPr lang="en-GB" sz="1800" dirty="0" err="1"/>
              <a:t>problema</a:t>
            </a:r>
            <a:r>
              <a:rPr lang="en-GB" sz="1800" dirty="0"/>
              <a:t>: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rešili</a:t>
            </a:r>
            <a:r>
              <a:rPr lang="en-GB" sz="1800" dirty="0"/>
              <a:t> </a:t>
            </a:r>
            <a:r>
              <a:rPr lang="en-GB" sz="1800" dirty="0" err="1"/>
              <a:t>specifični</a:t>
            </a:r>
            <a:r>
              <a:rPr lang="en-GB" sz="1800" dirty="0"/>
              <a:t> </a:t>
            </a:r>
            <a:r>
              <a:rPr lang="en-GB" sz="1800" dirty="0" err="1"/>
              <a:t>problemi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(SC),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arhitektura</a:t>
            </a:r>
            <a:r>
              <a:rPr lang="en-GB" sz="1800" dirty="0"/>
              <a:t> za </a:t>
            </a:r>
            <a:r>
              <a:rPr lang="en-GB" sz="1800" dirty="0" err="1"/>
              <a:t>aplikacije</a:t>
            </a:r>
            <a:r>
              <a:rPr lang="en-GB" sz="1800" dirty="0"/>
              <a:t> </a:t>
            </a:r>
            <a:r>
              <a:rPr lang="en-GB" sz="1800" dirty="0" err="1"/>
              <a:t>opšte</a:t>
            </a:r>
            <a:r>
              <a:rPr lang="en-GB" sz="1800" dirty="0"/>
              <a:t> </a:t>
            </a:r>
            <a:r>
              <a:rPr lang="en-GB" sz="1800" dirty="0" err="1"/>
              <a:t>namene</a:t>
            </a:r>
            <a:r>
              <a:rPr lang="en-GB" sz="1800" dirty="0"/>
              <a:t> za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trebaju</a:t>
            </a:r>
            <a:r>
              <a:rPr lang="en-GB" sz="1800" dirty="0"/>
              <a:t> </a:t>
            </a:r>
            <a:r>
              <a:rPr lang="en-GB" sz="1800" dirty="0" err="1"/>
              <a:t>doraditi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Rešenje</a:t>
            </a:r>
            <a:r>
              <a:rPr lang="en-GB" sz="1800" dirty="0"/>
              <a:t> Equilibrium AI: Equilibrium AI </a:t>
            </a:r>
            <a:r>
              <a:rPr lang="en-GB" sz="1800" dirty="0" err="1"/>
              <a:t>razvio</a:t>
            </a:r>
            <a:r>
              <a:rPr lang="en-GB" sz="1800" dirty="0"/>
              <a:t> je AI &amp; ML </a:t>
            </a:r>
            <a:r>
              <a:rPr lang="en-GB" sz="1800" dirty="0" err="1"/>
              <a:t>platformu</a:t>
            </a:r>
            <a:r>
              <a:rPr lang="en-GB" sz="1800" dirty="0"/>
              <a:t> za </a:t>
            </a:r>
            <a:r>
              <a:rPr lang="en-GB" sz="1800" dirty="0" err="1"/>
              <a:t>transformaciju</a:t>
            </a:r>
            <a:r>
              <a:rPr lang="en-GB" sz="1800" dirty="0"/>
              <a:t> </a:t>
            </a:r>
            <a:r>
              <a:rPr lang="en-GB" sz="1800" dirty="0" err="1"/>
              <a:t>operacija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,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operativne</a:t>
            </a:r>
            <a:r>
              <a:rPr lang="en-GB" sz="1800" dirty="0"/>
              <a:t> </a:t>
            </a:r>
            <a:r>
              <a:rPr lang="en-GB" sz="1800" dirty="0" err="1"/>
              <a:t>efikasnosti</a:t>
            </a:r>
            <a:r>
              <a:rPr lang="en-GB" sz="1800" dirty="0"/>
              <a:t>,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postizanje</a:t>
            </a:r>
            <a:r>
              <a:rPr lang="en-GB" sz="1800" dirty="0"/>
              <a:t> </a:t>
            </a:r>
            <a:r>
              <a:rPr lang="en-GB" sz="1800" dirty="0" err="1"/>
              <a:t>korporativnih</a:t>
            </a:r>
            <a:r>
              <a:rPr lang="en-GB" sz="1800" dirty="0"/>
              <a:t> </a:t>
            </a:r>
            <a:r>
              <a:rPr lang="en-GB" sz="1800" dirty="0" err="1"/>
              <a:t>ciljeva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Pregled</a:t>
            </a:r>
            <a:r>
              <a:rPr lang="en-GB" sz="1800" dirty="0"/>
              <a:t>: Equilibrium AI ML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cevovod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pozadinske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prednje</a:t>
            </a:r>
            <a:r>
              <a:rPr lang="en-GB" sz="1800" dirty="0"/>
              <a:t> </a:t>
            </a:r>
            <a:r>
              <a:rPr lang="en-GB" sz="1800" dirty="0" err="1"/>
              <a:t>operacije</a:t>
            </a:r>
            <a:r>
              <a:rPr lang="en-GB" sz="1800" dirty="0"/>
              <a:t> za </a:t>
            </a:r>
            <a:r>
              <a:rPr lang="en-GB" sz="1800" dirty="0" err="1"/>
              <a:t>stvaranje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r>
              <a:rPr lang="en-GB" sz="1800" dirty="0"/>
              <a:t> za </a:t>
            </a:r>
            <a:r>
              <a:rPr lang="en-GB" sz="1800" dirty="0" err="1"/>
              <a:t>korisnike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Ekstrakcija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: </a:t>
            </a:r>
            <a:r>
              <a:rPr lang="en-GB" sz="1800" dirty="0" err="1"/>
              <a:t>Podaci</a:t>
            </a:r>
            <a:r>
              <a:rPr lang="en-GB" sz="1800" dirty="0"/>
              <a:t> se </a:t>
            </a:r>
            <a:r>
              <a:rPr lang="en-GB" sz="1800" dirty="0" err="1"/>
              <a:t>dobijaju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sistema</a:t>
            </a:r>
            <a:r>
              <a:rPr lang="en-GB" sz="1800" dirty="0"/>
              <a:t> za </a:t>
            </a:r>
            <a:r>
              <a:rPr lang="en-GB" sz="1800" dirty="0" err="1"/>
              <a:t>planiranje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resursa</a:t>
            </a:r>
            <a:r>
              <a:rPr lang="en-GB" sz="1800" dirty="0"/>
              <a:t>, </a:t>
            </a:r>
            <a:r>
              <a:rPr lang="en-GB" sz="1800" dirty="0" err="1"/>
              <a:t>aplikacija</a:t>
            </a:r>
            <a:r>
              <a:rPr lang="en-GB" sz="1800" dirty="0"/>
              <a:t>, </a:t>
            </a:r>
            <a:r>
              <a:rPr lang="en-GB" sz="1800" dirty="0" err="1"/>
              <a:t>ravnih</a:t>
            </a:r>
            <a:r>
              <a:rPr lang="en-GB" sz="1800" dirty="0"/>
              <a:t> </a:t>
            </a:r>
            <a:r>
              <a:rPr lang="en-GB" sz="1800" dirty="0" err="1"/>
              <a:t>datoteka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web/internet </a:t>
            </a:r>
            <a:r>
              <a:rPr lang="en-GB" sz="1800" dirty="0" err="1"/>
              <a:t>izvora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Učitavači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: </a:t>
            </a:r>
            <a:r>
              <a:rPr lang="en-GB" sz="1800" dirty="0" err="1"/>
              <a:t>unapred</a:t>
            </a:r>
            <a:r>
              <a:rPr lang="en-GB" sz="1800" dirty="0"/>
              <a:t> </a:t>
            </a:r>
            <a:r>
              <a:rPr lang="en-GB" sz="1800" dirty="0" err="1"/>
              <a:t>programirani</a:t>
            </a:r>
            <a:r>
              <a:rPr lang="en-GB" sz="1800" dirty="0"/>
              <a:t> </a:t>
            </a:r>
            <a:r>
              <a:rPr lang="en-GB" sz="1800" dirty="0" err="1"/>
              <a:t>učitavači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čiste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pretprocesiraju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97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Cevovod podataka i znanja o ML-u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Koraci</a:t>
            </a:r>
            <a:r>
              <a:rPr lang="en-GB" sz="1800" dirty="0"/>
              <a:t> </a:t>
            </a:r>
            <a:r>
              <a:rPr lang="en-GB" sz="1800" dirty="0" err="1"/>
              <a:t>pretprocesiranja</a:t>
            </a:r>
            <a:r>
              <a:rPr lang="en-GB" sz="1800" dirty="0"/>
              <a:t>: </a:t>
            </a:r>
            <a:r>
              <a:rPr lang="en-GB" sz="1800" dirty="0" err="1"/>
              <a:t>Provera</a:t>
            </a:r>
            <a:r>
              <a:rPr lang="en-GB" sz="1800" dirty="0"/>
              <a:t> </a:t>
            </a:r>
            <a:r>
              <a:rPr lang="en-GB" sz="1800" dirty="0" err="1"/>
              <a:t>pogrešnih</a:t>
            </a:r>
            <a:r>
              <a:rPr lang="en-GB" sz="1800" dirty="0"/>
              <a:t> </a:t>
            </a:r>
            <a:r>
              <a:rPr lang="en-GB" sz="1800" dirty="0" err="1"/>
              <a:t>unosa</a:t>
            </a:r>
            <a:r>
              <a:rPr lang="en-GB" sz="1800" dirty="0"/>
              <a:t>, </a:t>
            </a:r>
            <a:r>
              <a:rPr lang="en-GB" sz="1800" dirty="0" err="1"/>
              <a:t>nelogičkih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r>
              <a:rPr lang="en-GB" sz="1800" dirty="0"/>
              <a:t>, </a:t>
            </a:r>
            <a:r>
              <a:rPr lang="en-GB" sz="1800" dirty="0" err="1"/>
              <a:t>ekstrema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spajanje</a:t>
            </a:r>
            <a:r>
              <a:rPr lang="en-GB" sz="1800" dirty="0"/>
              <a:t> </a:t>
            </a:r>
            <a:r>
              <a:rPr lang="en-GB" sz="1800" dirty="0" err="1"/>
              <a:t>spoljnih</a:t>
            </a:r>
            <a:r>
              <a:rPr lang="en-GB" sz="1800" dirty="0"/>
              <a:t> </a:t>
            </a:r>
            <a:r>
              <a:rPr lang="en-GB" sz="1800" dirty="0" err="1"/>
              <a:t>faktora</a:t>
            </a:r>
            <a:r>
              <a:rPr lang="en-GB" sz="1800" dirty="0"/>
              <a:t> s </a:t>
            </a:r>
            <a:r>
              <a:rPr lang="en-GB" sz="1800" dirty="0" err="1"/>
              <a:t>internim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spoljnih</a:t>
            </a:r>
            <a:r>
              <a:rPr lang="en-GB" sz="1800" dirty="0"/>
              <a:t> </a:t>
            </a:r>
            <a:r>
              <a:rPr lang="en-GB" sz="1800" dirty="0" err="1"/>
              <a:t>faktora</a:t>
            </a:r>
            <a:r>
              <a:rPr lang="en-GB" sz="1800" dirty="0"/>
              <a:t>: </a:t>
            </a:r>
            <a:r>
              <a:rPr lang="en-GB" sz="1800" dirty="0" err="1"/>
              <a:t>spoljni</a:t>
            </a:r>
            <a:r>
              <a:rPr lang="en-GB" sz="1800" dirty="0"/>
              <a:t> </a:t>
            </a:r>
            <a:r>
              <a:rPr lang="en-GB" sz="1800" dirty="0" err="1"/>
              <a:t>faktora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vremenski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, </a:t>
            </a:r>
            <a:r>
              <a:rPr lang="en-GB" sz="1800" dirty="0" err="1"/>
              <a:t>indeks</a:t>
            </a:r>
            <a:r>
              <a:rPr lang="en-GB" sz="1800" dirty="0"/>
              <a:t> </a:t>
            </a:r>
            <a:r>
              <a:rPr lang="en-GB" sz="1800" dirty="0" err="1"/>
              <a:t>potrošačkih</a:t>
            </a:r>
            <a:r>
              <a:rPr lang="en-GB" sz="1800" dirty="0"/>
              <a:t> </a:t>
            </a:r>
            <a:r>
              <a:rPr lang="en-GB" sz="1800" dirty="0" err="1"/>
              <a:t>cena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demografske</a:t>
            </a:r>
            <a:r>
              <a:rPr lang="en-GB" sz="1800" dirty="0"/>
              <a:t> </a:t>
            </a:r>
            <a:r>
              <a:rPr lang="en-GB" sz="1800" dirty="0" err="1"/>
              <a:t>karakteristike</a:t>
            </a:r>
            <a:r>
              <a:rPr lang="en-GB" sz="1800" dirty="0"/>
              <a:t> </a:t>
            </a:r>
            <a:r>
              <a:rPr lang="en-GB" sz="1800" dirty="0" err="1"/>
              <a:t>obogaćuju</a:t>
            </a:r>
            <a:r>
              <a:rPr lang="en-GB" sz="1800" dirty="0"/>
              <a:t> </a:t>
            </a:r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za ML </a:t>
            </a:r>
            <a:r>
              <a:rPr lang="en-GB" sz="1800" dirty="0" err="1"/>
              <a:t>modele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Pretprocesirani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: </a:t>
            </a:r>
            <a:r>
              <a:rPr lang="en-GB" sz="1800" dirty="0" err="1"/>
              <a:t>Nakon</a:t>
            </a:r>
            <a:r>
              <a:rPr lang="en-GB" sz="1800" dirty="0"/>
              <a:t> </a:t>
            </a:r>
            <a:r>
              <a:rPr lang="en-GB" sz="1800" dirty="0" err="1"/>
              <a:t>predprocesiranja</a:t>
            </a:r>
            <a:r>
              <a:rPr lang="en-GB" sz="1800" dirty="0"/>
              <a:t>,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prolaze</a:t>
            </a:r>
            <a:r>
              <a:rPr lang="en-GB" sz="1800" dirty="0"/>
              <a:t> </a:t>
            </a:r>
            <a:r>
              <a:rPr lang="en-GB" sz="1800" dirty="0" err="1"/>
              <a:t>detekciju</a:t>
            </a:r>
            <a:r>
              <a:rPr lang="en-GB" sz="1800" dirty="0"/>
              <a:t> </a:t>
            </a:r>
            <a:r>
              <a:rPr lang="en-GB" sz="1800" dirty="0" err="1"/>
              <a:t>signala</a:t>
            </a:r>
            <a:r>
              <a:rPr lang="en-GB" sz="1800" dirty="0"/>
              <a:t>, </a:t>
            </a:r>
            <a:r>
              <a:rPr lang="en-GB" sz="1800" dirty="0" err="1"/>
              <a:t>uklanjanje</a:t>
            </a:r>
            <a:r>
              <a:rPr lang="en-GB" sz="1800" dirty="0"/>
              <a:t> </a:t>
            </a:r>
            <a:r>
              <a:rPr lang="en-GB" sz="1800" dirty="0" err="1"/>
              <a:t>šuma</a:t>
            </a:r>
            <a:r>
              <a:rPr lang="en-GB" sz="1800" dirty="0"/>
              <a:t>, </a:t>
            </a:r>
            <a:r>
              <a:rPr lang="en-GB" sz="1800" dirty="0" err="1"/>
              <a:t>inženjering</a:t>
            </a:r>
            <a:r>
              <a:rPr lang="en-GB" sz="1800" dirty="0"/>
              <a:t> </a:t>
            </a:r>
            <a:r>
              <a:rPr lang="en-GB" sz="1800" dirty="0" err="1"/>
              <a:t>karakteristika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podelu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niz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ispitne</a:t>
            </a:r>
            <a:r>
              <a:rPr lang="en-GB" sz="1800" dirty="0"/>
              <a:t> </a:t>
            </a:r>
            <a:r>
              <a:rPr lang="en-GB" sz="1800" dirty="0" err="1"/>
              <a:t>skupove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Izlaz</a:t>
            </a:r>
            <a:r>
              <a:rPr lang="en-GB" sz="1800" dirty="0"/>
              <a:t>: </a:t>
            </a:r>
            <a:r>
              <a:rPr lang="en-GB" sz="1800" dirty="0" err="1"/>
              <a:t>Izlazni</a:t>
            </a:r>
            <a:r>
              <a:rPr lang="en-GB" sz="1800" dirty="0"/>
              <a:t> </a:t>
            </a:r>
            <a:r>
              <a:rPr lang="en-GB" sz="1800" dirty="0" err="1"/>
              <a:t>stepen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vizualizaciju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razvoj</a:t>
            </a:r>
            <a:r>
              <a:rPr lang="en-GB" sz="1800" dirty="0"/>
              <a:t> ML &amp; AI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deljenje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ponekad</a:t>
            </a:r>
            <a:r>
              <a:rPr lang="en-GB" sz="1800" dirty="0"/>
              <a:t> bez </a:t>
            </a:r>
            <a:r>
              <a:rPr lang="en-GB" sz="1800" dirty="0" err="1"/>
              <a:t>primjene</a:t>
            </a:r>
            <a:r>
              <a:rPr lang="en-GB" sz="1800" dirty="0"/>
              <a:t> ML </a:t>
            </a:r>
            <a:r>
              <a:rPr lang="en-GB" sz="1800" dirty="0" err="1"/>
              <a:t>modela</a:t>
            </a:r>
            <a:r>
              <a:rPr lang="en-GB" sz="1800" dirty="0"/>
              <a:t> u </a:t>
            </a:r>
            <a:r>
              <a:rPr lang="en-GB" sz="1800" dirty="0" err="1"/>
              <a:t>svrhe</a:t>
            </a:r>
            <a:r>
              <a:rPr lang="en-GB" sz="1800" dirty="0"/>
              <a:t> </a:t>
            </a:r>
            <a:r>
              <a:rPr lang="en-GB" sz="1800" dirty="0" err="1"/>
              <a:t>izveštavanja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Uticaj</a:t>
            </a:r>
            <a:r>
              <a:rPr lang="en-GB" sz="1800" dirty="0"/>
              <a:t>: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uvidi</a:t>
            </a:r>
            <a:r>
              <a:rPr lang="en-GB" sz="1800" dirty="0"/>
              <a:t> </a:t>
            </a:r>
            <a:r>
              <a:rPr lang="en-GB" sz="1800" dirty="0" err="1"/>
              <a:t>izvedeni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doprinose</a:t>
            </a:r>
            <a:r>
              <a:rPr lang="en-GB" sz="1800" dirty="0"/>
              <a:t> </a:t>
            </a:r>
            <a:r>
              <a:rPr lang="en-GB" sz="1800" dirty="0" err="1"/>
              <a:t>informisanom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organizacijskom</a:t>
            </a:r>
            <a:r>
              <a:rPr lang="en-GB" sz="1800" dirty="0"/>
              <a:t> </a:t>
            </a:r>
            <a:r>
              <a:rPr lang="en-GB" sz="1800" dirty="0" err="1"/>
              <a:t>uspehu</a:t>
            </a:r>
            <a:r>
              <a:rPr lang="en-GB" sz="1800" dirty="0"/>
              <a:t> u </a:t>
            </a:r>
            <a:r>
              <a:rPr lang="en-GB" sz="1800" dirty="0" err="1"/>
              <a:t>operacijama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50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08" y="1127441"/>
            <a:ext cx="8213123" cy="48532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3330" y="5891768"/>
            <a:ext cx="6096000" cy="3462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The typical visualization part of ML platform in SCs.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0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 i SC poslovni podaci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3330" y="589176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Statističke karakteristike proizvoda u lancu opskrbe hranom (sažeto za sve proizvode).</a:t>
            </a:r>
            <a:endParaRPr lang="en-GB" sz="1100" dirty="0"/>
          </a:p>
        </p:txBody>
      </p:sp>
      <p:pic>
        <p:nvPicPr>
          <p:cNvPr id="5" name="Picture 4" descr="C:\Users\Logistika\Desktop\draftovi\Featu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97" y="1135679"/>
            <a:ext cx="8204886" cy="4828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26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 for SC </a:t>
            </a:r>
            <a:r>
              <a:rPr lang="en-GB" dirty="0" err="1"/>
              <a:t>poslovni</a:t>
            </a:r>
            <a:r>
              <a:rPr lang="en-GB" dirty="0"/>
              <a:t> problem</a:t>
            </a:r>
            <a:endParaRPr lang="pl-P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7" y="1219141"/>
            <a:ext cx="93440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mašinskog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učenja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(ML)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inteligencije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(BI)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revolucionira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temeljeno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Platforma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AI &amp;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firme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Equilibrium AI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transformiše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operacije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snebdevanja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poboljšavajući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Predobrada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uključujući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ekstrakciju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čišćenje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Spoljni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faktori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obogaćuju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skupove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pridonoseći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tačnijim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završnici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izvedeni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osnažuju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informisano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potiču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organizacijski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uspeh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operacijama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A998-744A-440F-AE8F-9811B2AC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Sažetak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2855-A5A6-0E67-7E8B-7486BE6CC7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 err="1">
                <a:latin typeface="Tahoma"/>
                <a:ea typeface="Tahoma"/>
                <a:cs typeface="Tahoma"/>
              </a:rPr>
              <a:t>Automatizovana</a:t>
            </a:r>
            <a:r>
              <a:rPr lang="en-US" sz="1800" dirty="0">
                <a:latin typeface="Tahoma"/>
                <a:ea typeface="Tahoma"/>
                <a:cs typeface="Tahoma"/>
              </a:rPr>
              <a:t> ML (</a:t>
            </a:r>
            <a:r>
              <a:rPr lang="en-US" sz="1800" dirty="0" err="1">
                <a:latin typeface="Tahoma"/>
                <a:ea typeface="Tahoma"/>
                <a:cs typeface="Tahoma"/>
              </a:rPr>
              <a:t>AutoML</a:t>
            </a:r>
            <a:r>
              <a:rPr lang="en-US" sz="1800" dirty="0">
                <a:latin typeface="Tahoma"/>
                <a:ea typeface="Tahoma"/>
                <a:cs typeface="Tahoma"/>
              </a:rPr>
              <a:t>)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rešenja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pojednostavljuju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odabir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podešavanje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hiperparametara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čineći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naprednu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analitiku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pristupačnijom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</a:p>
          <a:p>
            <a:r>
              <a:rPr lang="en-US" sz="1800" dirty="0" err="1">
                <a:latin typeface="Tahoma"/>
                <a:ea typeface="Tahoma"/>
                <a:cs typeface="Tahoma"/>
              </a:rPr>
              <a:t>Obrada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stvarnom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vremenu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prediktivna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analitika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poboljšavaju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otpornost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lanca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snabdevanja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identifikovanjem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potencijalnih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poremećaja</a:t>
            </a:r>
            <a:r>
              <a:rPr lang="en-US" sz="1800" dirty="0">
                <a:latin typeface="Tahoma"/>
                <a:ea typeface="Tahoma"/>
                <a:cs typeface="Tahoma"/>
              </a:rPr>
              <a:t> pre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nego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se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dogode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</a:p>
          <a:p>
            <a:r>
              <a:rPr lang="en-US" sz="1800" dirty="0" err="1">
                <a:latin typeface="Tahoma"/>
                <a:ea typeface="Tahoma"/>
                <a:cs typeface="Tahoma"/>
              </a:rPr>
              <a:t>Objašnjivost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interpretabilnost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ma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šinskog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ključni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sticanje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poverenja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zainteresovane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strane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osiguravanje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usklađenosti</a:t>
            </a:r>
            <a:r>
              <a:rPr lang="en-US" sz="1800" dirty="0">
                <a:latin typeface="Tahoma"/>
                <a:ea typeface="Tahoma"/>
                <a:cs typeface="Tahoma"/>
              </a:rPr>
              <a:t> s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propisima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US" sz="1800" dirty="0"/>
          </a:p>
          <a:p>
            <a:r>
              <a:rPr lang="en-US" sz="1800" dirty="0">
                <a:latin typeface="Tahoma"/>
                <a:ea typeface="Tahoma"/>
                <a:cs typeface="Tahoma"/>
              </a:rPr>
              <a:t>AI &amp; ML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rešenja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temeljena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oblaku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omogućuju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skalabilnost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integraciju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više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dodirnih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tačaka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lanca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snabdevanja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</a:p>
          <a:p>
            <a:r>
              <a:rPr lang="en-US" sz="1800" dirty="0">
                <a:latin typeface="Tahoma"/>
                <a:ea typeface="Tahoma"/>
                <a:cs typeface="Tahoma"/>
              </a:rPr>
              <a:t>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zavr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šnici</a:t>
            </a:r>
            <a:r>
              <a:rPr lang="en-US" sz="1800" dirty="0">
                <a:latin typeface="Tahoma"/>
                <a:ea typeface="Tahoma"/>
                <a:cs typeface="Tahoma"/>
              </a:rPr>
              <a:t>, ML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uvidi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izvedeni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iz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analitike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osnažuju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informisano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donošenje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odluka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potiču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organizacijski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uspeh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operacijama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lanca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snabdevanja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937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Šta</a:t>
            </a:r>
            <a:r>
              <a:rPr lang="en-GB" sz="2000" dirty="0"/>
              <a:t> je </a:t>
            </a:r>
            <a:r>
              <a:rPr lang="en-GB" sz="2000" dirty="0" err="1"/>
              <a:t>mašinsko</a:t>
            </a:r>
            <a:r>
              <a:rPr lang="en-GB" sz="2000" dirty="0"/>
              <a:t> </a:t>
            </a:r>
            <a:r>
              <a:rPr lang="en-GB" sz="2000" dirty="0" err="1"/>
              <a:t>učenje</a:t>
            </a:r>
            <a:r>
              <a:rPr lang="en-GB" sz="2000" dirty="0"/>
              <a:t>?</a:t>
            </a:r>
          </a:p>
          <a:p>
            <a:r>
              <a:rPr lang="en-GB" sz="2000" dirty="0" err="1"/>
              <a:t>Temelji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teorijske</a:t>
            </a:r>
            <a:r>
              <a:rPr lang="en-GB" sz="2000" dirty="0"/>
              <a:t> </a:t>
            </a:r>
            <a:r>
              <a:rPr lang="en-GB" sz="2000" dirty="0" err="1"/>
              <a:t>postavke</a:t>
            </a:r>
            <a:r>
              <a:rPr lang="en-GB" sz="2000" dirty="0"/>
              <a:t> ML-a</a:t>
            </a:r>
          </a:p>
          <a:p>
            <a:r>
              <a:rPr lang="en-GB" sz="2000" dirty="0" err="1"/>
              <a:t>Poslovna</a:t>
            </a:r>
            <a:r>
              <a:rPr lang="en-GB" sz="2000" dirty="0"/>
              <a:t> </a:t>
            </a:r>
            <a:r>
              <a:rPr lang="en-GB" sz="2000" dirty="0" err="1"/>
              <a:t>inteligencija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pranje</a:t>
            </a:r>
            <a:r>
              <a:rPr lang="en-GB" sz="2000" dirty="0"/>
              <a:t> </a:t>
            </a:r>
            <a:r>
              <a:rPr lang="en-GB" sz="2000" dirty="0" err="1"/>
              <a:t>novca</a:t>
            </a:r>
            <a:r>
              <a:rPr lang="en-GB" sz="2000" dirty="0"/>
              <a:t> u SC-</a:t>
            </a:r>
            <a:r>
              <a:rPr lang="en-GB" sz="2000" dirty="0" err="1"/>
              <a:t>ovima</a:t>
            </a:r>
            <a:endParaRPr lang="en-GB" sz="2000" dirty="0"/>
          </a:p>
          <a:p>
            <a:r>
              <a:rPr lang="en-GB" sz="2000" dirty="0"/>
              <a:t>ML </a:t>
            </a:r>
            <a:r>
              <a:rPr lang="en-GB" sz="2000" dirty="0" err="1"/>
              <a:t>i</a:t>
            </a:r>
            <a:r>
              <a:rPr lang="en-GB" sz="2000" dirty="0"/>
              <a:t> SC </a:t>
            </a:r>
            <a:r>
              <a:rPr lang="en-GB" sz="2000" dirty="0" err="1"/>
              <a:t>poslovni</a:t>
            </a:r>
            <a:r>
              <a:rPr lang="en-GB" sz="2000" dirty="0"/>
              <a:t> </a:t>
            </a:r>
            <a:r>
              <a:rPr lang="en-GB" sz="2000" dirty="0" err="1"/>
              <a:t>podaci</a:t>
            </a:r>
            <a:endParaRPr lang="en-GB" sz="2000" dirty="0"/>
          </a:p>
          <a:p>
            <a:r>
              <a:rPr lang="en-GB" sz="2000" dirty="0"/>
              <a:t>ML for SC </a:t>
            </a:r>
            <a:r>
              <a:rPr lang="en-GB" sz="2000" dirty="0" err="1"/>
              <a:t>poslovni</a:t>
            </a:r>
            <a:r>
              <a:rPr lang="en-GB" sz="2000" dirty="0"/>
              <a:t> problem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</a:t>
            </a:r>
            <a:r>
              <a:rPr lang="en-US" dirty="0"/>
              <a:t>a</a:t>
            </a:r>
            <a:r>
              <a:rPr lang="pl-PL" dirty="0"/>
              <a:t> je </a:t>
            </a:r>
            <a:r>
              <a:rPr lang="en-US" dirty="0"/>
              <a:t>ma</a:t>
            </a:r>
            <a:r>
              <a:rPr lang="en-GB" dirty="0"/>
              <a:t>š</a:t>
            </a:r>
            <a:r>
              <a:rPr lang="en-US" dirty="0" err="1"/>
              <a:t>insko</a:t>
            </a:r>
            <a:r>
              <a:rPr lang="en-US" dirty="0"/>
              <a:t> </a:t>
            </a:r>
            <a:r>
              <a:rPr lang="pl-PL" dirty="0"/>
              <a:t>učenje?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Mašinsko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</a:t>
            </a:r>
            <a:r>
              <a:rPr lang="en-GB" sz="1800" dirty="0" err="1"/>
              <a:t>podskup</a:t>
            </a:r>
            <a:r>
              <a:rPr lang="en-GB" sz="1800" dirty="0"/>
              <a:t> je </a:t>
            </a:r>
            <a:r>
              <a:rPr lang="en-GB" sz="1800" dirty="0" err="1"/>
              <a:t>vesta</a:t>
            </a:r>
            <a:r>
              <a:rPr lang="pl-PL" sz="1800" dirty="0"/>
              <a:t>č</a:t>
            </a:r>
            <a:r>
              <a:rPr lang="en-GB" sz="1800" dirty="0" err="1"/>
              <a:t>ke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 (AI) koji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statističkih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koji </a:t>
            </a:r>
            <a:r>
              <a:rPr lang="en-GB" sz="1800" dirty="0" err="1"/>
              <a:t>omogućuju</a:t>
            </a:r>
            <a:r>
              <a:rPr lang="en-GB" sz="1800" dirty="0"/>
              <a:t> </a:t>
            </a:r>
            <a:r>
              <a:rPr lang="en-GB" sz="1800" dirty="0" err="1"/>
              <a:t>računarima</a:t>
            </a:r>
            <a:r>
              <a:rPr lang="en-GB" sz="1800" dirty="0"/>
              <a:t> da </a:t>
            </a:r>
            <a:r>
              <a:rPr lang="en-GB" sz="1800" dirty="0" err="1"/>
              <a:t>izvršavaju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bez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eksplicitno</a:t>
            </a:r>
            <a:r>
              <a:rPr lang="en-GB" sz="1800" dirty="0"/>
              <a:t> </a:t>
            </a:r>
            <a:r>
              <a:rPr lang="en-GB" sz="1800" dirty="0" err="1"/>
              <a:t>programirana</a:t>
            </a:r>
            <a:r>
              <a:rPr lang="en-GB" sz="1800" dirty="0"/>
              <a:t> za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. </a:t>
            </a:r>
            <a:r>
              <a:rPr lang="en-GB" sz="1800" dirty="0" err="1"/>
              <a:t>Primarni</a:t>
            </a:r>
            <a:r>
              <a:rPr lang="en-GB" sz="1800" dirty="0"/>
              <a:t> </a:t>
            </a:r>
            <a:r>
              <a:rPr lang="en-GB" sz="1800" dirty="0" err="1"/>
              <a:t>cilj</a:t>
            </a:r>
            <a:r>
              <a:rPr lang="en-GB" sz="1800" dirty="0"/>
              <a:t> </a:t>
            </a:r>
            <a:r>
              <a:rPr lang="en-GB" sz="1800" dirty="0" err="1"/>
              <a:t>mašinskog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je </a:t>
            </a:r>
            <a:r>
              <a:rPr lang="en-GB" sz="1800" dirty="0" err="1"/>
              <a:t>omogućiti</a:t>
            </a:r>
            <a:r>
              <a:rPr lang="en-GB" sz="1800" dirty="0"/>
              <a:t> </a:t>
            </a:r>
            <a:r>
              <a:rPr lang="en-GB" sz="1800" dirty="0" err="1"/>
              <a:t>računarima</a:t>
            </a:r>
            <a:r>
              <a:rPr lang="en-GB" sz="1800" dirty="0"/>
              <a:t> da </a:t>
            </a:r>
            <a:r>
              <a:rPr lang="en-GB" sz="1800" dirty="0" err="1"/>
              <a:t>uče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poboljšavaju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performanse</a:t>
            </a:r>
            <a:r>
              <a:rPr lang="en-GB" sz="1800" dirty="0"/>
              <a:t> </a:t>
            </a:r>
            <a:r>
              <a:rPr lang="en-GB" sz="1800" dirty="0" err="1"/>
              <a:t>tokom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bez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intervencije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r>
              <a:rPr lang="en-GB" sz="1800" dirty="0"/>
              <a:t>ML </a:t>
            </a:r>
            <a:r>
              <a:rPr lang="en-GB" sz="1800" dirty="0" err="1"/>
              <a:t>proizlazi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ovog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: </a:t>
            </a:r>
            <a:r>
              <a:rPr lang="en-GB" sz="1800" dirty="0" err="1"/>
              <a:t>može</a:t>
            </a:r>
            <a:r>
              <a:rPr lang="en-GB" sz="1800" dirty="0"/>
              <a:t> </a:t>
            </a:r>
            <a:r>
              <a:rPr lang="en-GB" sz="1800" dirty="0" err="1"/>
              <a:t>li</a:t>
            </a:r>
            <a:r>
              <a:rPr lang="en-GB" sz="1800" dirty="0"/>
              <a:t> </a:t>
            </a:r>
            <a:r>
              <a:rPr lang="en-GB" sz="1800" dirty="0" err="1"/>
              <a:t>računar</a:t>
            </a:r>
            <a:r>
              <a:rPr lang="en-GB" sz="1800" dirty="0"/>
              <a:t> </a:t>
            </a:r>
            <a:r>
              <a:rPr lang="en-GB" sz="1800" dirty="0" err="1"/>
              <a:t>ići</a:t>
            </a:r>
            <a:r>
              <a:rPr lang="en-GB" sz="1800" dirty="0"/>
              <a:t> </a:t>
            </a:r>
            <a:r>
              <a:rPr lang="en-GB" sz="1800" dirty="0" err="1"/>
              <a:t>dalje</a:t>
            </a:r>
            <a:r>
              <a:rPr lang="en-GB" sz="1800" dirty="0"/>
              <a:t> </a:t>
            </a:r>
            <a:r>
              <a:rPr lang="en-GB" sz="1800" dirty="0" err="1"/>
              <a:t>od</a:t>
            </a:r>
            <a:r>
              <a:rPr lang="en-GB" sz="1800" dirty="0"/>
              <a:t> </a:t>
            </a:r>
            <a:r>
              <a:rPr lang="en-GB" sz="1800" dirty="0" err="1"/>
              <a:t>onoga</a:t>
            </a:r>
            <a:r>
              <a:rPr lang="en-GB" sz="1800" dirty="0"/>
              <a:t> ,,</a:t>
            </a:r>
            <a:r>
              <a:rPr lang="en-GB" sz="1800" dirty="0" err="1"/>
              <a:t>šta</a:t>
            </a:r>
            <a:r>
              <a:rPr lang="en-GB" sz="1800" dirty="0"/>
              <a:t> </a:t>
            </a:r>
            <a:r>
              <a:rPr lang="en-GB" sz="1800" dirty="0" err="1"/>
              <a:t>znamo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mu </a:t>
            </a:r>
            <a:r>
              <a:rPr lang="en-GB" sz="1800" dirty="0" err="1"/>
              <a:t>narediti</a:t>
            </a:r>
            <a:r>
              <a:rPr lang="en-GB" sz="1800" dirty="0"/>
              <a:t>"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samostalno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izvršiti</a:t>
            </a:r>
            <a:r>
              <a:rPr lang="en-GB" sz="1800" dirty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zadatak</a:t>
            </a:r>
            <a:r>
              <a:rPr lang="en-GB" sz="1800" dirty="0"/>
              <a:t>? </a:t>
            </a:r>
            <a:r>
              <a:rPr lang="en-GB" sz="1800" dirty="0" err="1"/>
              <a:t>Može</a:t>
            </a:r>
            <a:r>
              <a:rPr lang="en-GB" sz="1800" dirty="0"/>
              <a:t> li </a:t>
            </a:r>
            <a:r>
              <a:rPr lang="en-GB" sz="1800" dirty="0" err="1"/>
              <a:t>nas</a:t>
            </a:r>
            <a:r>
              <a:rPr lang="en-GB" sz="1800" dirty="0"/>
              <a:t> </a:t>
            </a:r>
            <a:r>
              <a:rPr lang="en-GB" sz="1800" dirty="0" err="1"/>
              <a:t>računar</a:t>
            </a:r>
            <a:r>
              <a:rPr lang="en-GB" sz="1800" dirty="0"/>
              <a:t> </a:t>
            </a:r>
            <a:r>
              <a:rPr lang="en-GB" sz="1800" dirty="0" err="1"/>
              <a:t>iznenaditi</a:t>
            </a:r>
            <a:r>
              <a:rPr lang="en-GB" sz="1800" dirty="0"/>
              <a:t>? </a:t>
            </a:r>
            <a:r>
              <a:rPr lang="en-GB" sz="1800" dirty="0" err="1"/>
              <a:t>Umesto</a:t>
            </a:r>
            <a:r>
              <a:rPr lang="en-GB" sz="1800" dirty="0"/>
              <a:t> da </a:t>
            </a:r>
            <a:r>
              <a:rPr lang="en-GB" sz="1800" dirty="0" err="1"/>
              <a:t>programeri</a:t>
            </a:r>
            <a:r>
              <a:rPr lang="en-GB" sz="1800" dirty="0"/>
              <a:t> </a:t>
            </a:r>
            <a:r>
              <a:rPr lang="en-GB" sz="1800" dirty="0" err="1"/>
              <a:t>ručno</a:t>
            </a:r>
            <a:r>
              <a:rPr lang="en-GB" sz="1800" dirty="0"/>
              <a:t> </a:t>
            </a:r>
            <a:r>
              <a:rPr lang="en-GB" sz="1800" dirty="0" err="1"/>
              <a:t>izrađuju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za </a:t>
            </a:r>
            <a:r>
              <a:rPr lang="en-GB" sz="1800" dirty="0" err="1"/>
              <a:t>obradu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može</a:t>
            </a:r>
            <a:r>
              <a:rPr lang="en-GB" sz="1800" dirty="0"/>
              <a:t> </a:t>
            </a:r>
            <a:r>
              <a:rPr lang="en-GB" sz="1800" dirty="0" err="1"/>
              <a:t>li</a:t>
            </a:r>
            <a:r>
              <a:rPr lang="en-GB" sz="1800" dirty="0"/>
              <a:t> </a:t>
            </a:r>
            <a:r>
              <a:rPr lang="en-GB" sz="1800" dirty="0" err="1"/>
              <a:t>računar</a:t>
            </a:r>
            <a:r>
              <a:rPr lang="en-GB" sz="1800" dirty="0"/>
              <a:t> </a:t>
            </a:r>
            <a:r>
              <a:rPr lang="en-GB" sz="1800" dirty="0" err="1"/>
              <a:t>automatski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ta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gledajući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?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strojno učenje?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00629" y="5576471"/>
            <a:ext cx="56685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Obuka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sustava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klasičnog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programiranja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protiv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strojnog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učenja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Temelji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teorijske</a:t>
            </a:r>
            <a:r>
              <a:rPr lang="en-GB" dirty="0"/>
              <a:t> </a:t>
            </a:r>
            <a:r>
              <a:rPr lang="en-GB" dirty="0" err="1"/>
              <a:t>postavke</a:t>
            </a:r>
            <a:r>
              <a:rPr lang="en-GB" dirty="0"/>
              <a:t> ML-a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/>
              <a:t>mašinskog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u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(BI) </a:t>
            </a:r>
            <a:r>
              <a:rPr lang="en-GB" sz="1800" dirty="0" err="1"/>
              <a:t>promenila</a:t>
            </a:r>
            <a:r>
              <a:rPr lang="en-GB" sz="1800" dirty="0"/>
              <a:t> je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ukorenjen</a:t>
            </a:r>
            <a:r>
              <a:rPr lang="en-GB" sz="1800" dirty="0"/>
              <a:t> u </a:t>
            </a:r>
            <a:r>
              <a:rPr lang="en-GB" sz="1800" dirty="0" err="1"/>
              <a:t>matematici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</a:t>
            </a:r>
            <a:r>
              <a:rPr lang="en-GB" sz="1800" dirty="0" err="1"/>
              <a:t>statistici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Trenutna</a:t>
            </a:r>
            <a:r>
              <a:rPr lang="en-GB" sz="1800" dirty="0"/>
              <a:t> </a:t>
            </a:r>
            <a:r>
              <a:rPr lang="en-GB" sz="1800" dirty="0" err="1"/>
              <a:t>rasprava</a:t>
            </a:r>
            <a:r>
              <a:rPr lang="en-GB" sz="1800" dirty="0"/>
              <a:t>: Je li ML </a:t>
            </a:r>
            <a:r>
              <a:rPr lang="en-GB" sz="1800" dirty="0" err="1"/>
              <a:t>njegovo</a:t>
            </a:r>
            <a:r>
              <a:rPr lang="en-GB" sz="1800" dirty="0"/>
              <a:t> </a:t>
            </a:r>
            <a:r>
              <a:rPr lang="en-GB" sz="1800" dirty="0" err="1"/>
              <a:t>područje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deo</a:t>
            </a:r>
            <a:r>
              <a:rPr lang="en-GB" sz="1800" dirty="0"/>
              <a:t> </a:t>
            </a:r>
            <a:r>
              <a:rPr lang="en-GB" sz="1800" dirty="0" err="1"/>
              <a:t>statistike</a:t>
            </a:r>
            <a:r>
              <a:rPr lang="en-GB" sz="1800" dirty="0"/>
              <a:t>?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algoritmi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deluju</a:t>
            </a:r>
            <a:r>
              <a:rPr lang="en-GB" sz="1800" dirty="0"/>
              <a:t> </a:t>
            </a:r>
            <a:r>
              <a:rPr lang="en-GB" sz="1800" dirty="0" err="1"/>
              <a:t>izvan</a:t>
            </a:r>
            <a:r>
              <a:rPr lang="en-GB" sz="1800" dirty="0"/>
              <a:t> </a:t>
            </a:r>
            <a:r>
              <a:rPr lang="en-GB" sz="1800" dirty="0" err="1"/>
              <a:t>tradicionalnih</a:t>
            </a:r>
            <a:r>
              <a:rPr lang="en-GB" sz="1800" dirty="0"/>
              <a:t> </a:t>
            </a:r>
            <a:r>
              <a:rPr lang="en-GB" sz="1800" dirty="0" err="1"/>
              <a:t>matematičkih</a:t>
            </a:r>
            <a:r>
              <a:rPr lang="en-GB" sz="1800" dirty="0"/>
              <a:t> </a:t>
            </a:r>
            <a:r>
              <a:rPr lang="en-GB" sz="1800" dirty="0" err="1"/>
              <a:t>granica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vitalan</a:t>
            </a:r>
            <a:r>
              <a:rPr lang="en-GB" sz="1800" dirty="0"/>
              <a:t> u BI-u za </a:t>
            </a:r>
            <a:r>
              <a:rPr lang="en-GB" sz="1800" dirty="0" err="1"/>
              <a:t>pretprocesiranje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rudarenje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primenu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u </a:t>
            </a:r>
            <a:r>
              <a:rPr lang="en-GB" sz="1800" dirty="0" err="1"/>
              <a:t>organizacijama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Integracija</a:t>
            </a:r>
            <a:r>
              <a:rPr lang="en-GB" sz="1800" dirty="0"/>
              <a:t> ML-a u </a:t>
            </a:r>
            <a:r>
              <a:rPr lang="en-GB" sz="1800" dirty="0" err="1"/>
              <a:t>tokove</a:t>
            </a:r>
            <a:r>
              <a:rPr lang="en-GB" sz="1800" dirty="0"/>
              <a:t> </a:t>
            </a:r>
            <a:r>
              <a:rPr lang="en-GB" sz="1800" dirty="0" err="1"/>
              <a:t>rada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 za </a:t>
            </a:r>
            <a:r>
              <a:rPr lang="en-GB" sz="1800" dirty="0" err="1"/>
              <a:t>korisne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Premošćivanje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prakse</a:t>
            </a:r>
            <a:r>
              <a:rPr lang="en-GB" sz="1800" dirty="0"/>
              <a:t> u ML-u za </a:t>
            </a:r>
            <a:r>
              <a:rPr lang="en-GB" sz="1800" dirty="0" err="1"/>
              <a:t>učinkovit</a:t>
            </a:r>
            <a:r>
              <a:rPr lang="en-GB" sz="1800" dirty="0"/>
              <a:t> BI.</a:t>
            </a:r>
          </a:p>
          <a:p>
            <a:r>
              <a:rPr lang="en-GB" sz="1800" dirty="0" err="1"/>
              <a:t>Strategije</a:t>
            </a:r>
            <a:r>
              <a:rPr lang="en-GB" sz="1800" dirty="0"/>
              <a:t> za </a:t>
            </a:r>
            <a:r>
              <a:rPr lang="en-GB" sz="1800" dirty="0" err="1"/>
              <a:t>optimizaciju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za BI </a:t>
            </a:r>
            <a:r>
              <a:rPr lang="en-GB" sz="1800" dirty="0" err="1"/>
              <a:t>aplikacije</a:t>
            </a:r>
            <a:r>
              <a:rPr lang="en-GB" sz="1800" dirty="0"/>
              <a:t> u </a:t>
            </a:r>
            <a:r>
              <a:rPr lang="en-GB" sz="1800" dirty="0" err="1"/>
              <a:t>stvarnom</a:t>
            </a:r>
            <a:r>
              <a:rPr lang="en-GB" sz="1800" dirty="0"/>
              <a:t> </a:t>
            </a:r>
            <a:r>
              <a:rPr lang="en-GB" sz="1800" dirty="0" err="1"/>
              <a:t>svetu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korišćenja</a:t>
            </a:r>
            <a:r>
              <a:rPr lang="en-GB" sz="1800" dirty="0"/>
              <a:t> ML </a:t>
            </a:r>
            <a:r>
              <a:rPr lang="en-GB" sz="1800" dirty="0" err="1"/>
              <a:t>izlaza</a:t>
            </a:r>
            <a:r>
              <a:rPr lang="en-GB" sz="1800" dirty="0"/>
              <a:t> u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pic>
        <p:nvPicPr>
          <p:cNvPr id="6" name="image15.png" descr="A chart of different types of software&#10;&#10;Description automatically generated with medium confidenc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1574" y="1636934"/>
            <a:ext cx="7012511" cy="4384925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3138616" y="5655873"/>
            <a:ext cx="6096000" cy="568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Microsoft business intelligence architecture.</a:t>
            </a:r>
            <a:endParaRPr lang="en-GB" sz="1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 je preuzeta s https://www.scnsoft.com/services/business-intelligence/microsoft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8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Poslovna</a:t>
            </a:r>
            <a:r>
              <a:rPr lang="en-GB" sz="1800" dirty="0"/>
              <a:t> </a:t>
            </a:r>
            <a:r>
              <a:rPr lang="en-GB" sz="1800" dirty="0" err="1"/>
              <a:t>inteligencija</a:t>
            </a:r>
            <a:r>
              <a:rPr lang="en-GB" sz="1800" dirty="0"/>
              <a:t> (BI) u SC-</a:t>
            </a:r>
            <a:r>
              <a:rPr lang="en-GB" sz="1800" dirty="0" err="1"/>
              <a:t>ovima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 o </a:t>
            </a:r>
            <a:r>
              <a:rPr lang="en-GB" sz="1800" dirty="0" err="1"/>
              <a:t>posmatranim</a:t>
            </a:r>
            <a:r>
              <a:rPr lang="en-GB" sz="1800" dirty="0"/>
              <a:t> </a:t>
            </a:r>
            <a:r>
              <a:rPr lang="en-GB" sz="1800" dirty="0" err="1"/>
              <a:t>procesima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temelju</a:t>
            </a:r>
            <a:r>
              <a:rPr lang="en-GB" sz="1800" dirty="0"/>
              <a:t> </a:t>
            </a:r>
            <a:r>
              <a:rPr lang="en-GB" sz="1800" dirty="0" err="1"/>
              <a:t>modeliranja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Uključivanje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: BI se </a:t>
            </a:r>
            <a:r>
              <a:rPr lang="en-GB" sz="1800" dirty="0" err="1"/>
              <a:t>uveliko</a:t>
            </a:r>
            <a:r>
              <a:rPr lang="en-GB" sz="1800" dirty="0"/>
              <a:t> </a:t>
            </a:r>
            <a:r>
              <a:rPr lang="en-GB" sz="1800" dirty="0" err="1"/>
              <a:t>oslanja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statistiku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takođe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 </a:t>
            </a:r>
            <a:r>
              <a:rPr lang="en-GB" sz="1800" dirty="0" err="1"/>
              <a:t>operaciono</a:t>
            </a:r>
            <a:r>
              <a:rPr lang="en-GB" sz="1800" dirty="0"/>
              <a:t> </a:t>
            </a:r>
            <a:r>
              <a:rPr lang="en-GB" sz="1800" dirty="0" err="1"/>
              <a:t>istraživanje</a:t>
            </a:r>
            <a:r>
              <a:rPr lang="en-GB" sz="1800" dirty="0"/>
              <a:t>, </a:t>
            </a:r>
            <a:r>
              <a:rPr lang="en-GB" sz="1800" dirty="0" err="1"/>
              <a:t>linearnu</a:t>
            </a:r>
            <a:r>
              <a:rPr lang="en-GB" sz="1800" dirty="0"/>
              <a:t> </a:t>
            </a:r>
            <a:r>
              <a:rPr lang="en-GB" sz="1800" dirty="0" err="1"/>
              <a:t>algebru</a:t>
            </a:r>
            <a:r>
              <a:rPr lang="en-GB" sz="1800" dirty="0"/>
              <a:t>, </a:t>
            </a:r>
            <a:r>
              <a:rPr lang="en-GB" sz="1800" dirty="0" err="1"/>
              <a:t>neizrazitu</a:t>
            </a:r>
            <a:r>
              <a:rPr lang="en-GB" sz="1800" dirty="0"/>
              <a:t> </a:t>
            </a:r>
            <a:r>
              <a:rPr lang="en-GB" sz="1800" dirty="0" err="1"/>
              <a:t>logiku</a:t>
            </a:r>
            <a:r>
              <a:rPr lang="en-GB" sz="1800" dirty="0"/>
              <a:t>, </a:t>
            </a:r>
            <a:r>
              <a:rPr lang="en-GB" sz="1800" dirty="0" err="1"/>
              <a:t>numeričku</a:t>
            </a:r>
            <a:r>
              <a:rPr lang="en-GB" sz="1800" dirty="0"/>
              <a:t> </a:t>
            </a:r>
            <a:r>
              <a:rPr lang="en-GB" sz="1800" dirty="0" err="1"/>
              <a:t>optimizaciju</a:t>
            </a:r>
            <a:r>
              <a:rPr lang="en-GB" sz="1800" dirty="0"/>
              <a:t>, </a:t>
            </a:r>
            <a:r>
              <a:rPr lang="en-GB" sz="1800" dirty="0" err="1"/>
              <a:t>metaheuristiku</a:t>
            </a:r>
            <a:r>
              <a:rPr lang="en-GB" sz="1800" dirty="0"/>
              <a:t> </a:t>
            </a:r>
            <a:r>
              <a:rPr lang="en-GB" sz="1800" dirty="0" err="1"/>
              <a:t>itd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Tehnologije</a:t>
            </a:r>
            <a:r>
              <a:rPr lang="en-GB" sz="1800" dirty="0"/>
              <a:t> u </a:t>
            </a:r>
            <a:r>
              <a:rPr lang="en-GB" sz="1800" dirty="0" err="1"/>
              <a:t>nastajanju</a:t>
            </a:r>
            <a:r>
              <a:rPr lang="en-GB" sz="1800" dirty="0"/>
              <a:t>: Nove </a:t>
            </a:r>
            <a:r>
              <a:rPr lang="en-GB" sz="1800" dirty="0" err="1"/>
              <a:t>disruptivne</a:t>
            </a:r>
            <a:r>
              <a:rPr lang="en-GB" sz="1800" dirty="0"/>
              <a:t> </a:t>
            </a:r>
            <a:r>
              <a:rPr lang="en-GB" sz="1800" dirty="0" err="1"/>
              <a:t>tehnologije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mašinsko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, </a:t>
            </a:r>
            <a:r>
              <a:rPr lang="en-GB" sz="1800" dirty="0" err="1"/>
              <a:t>veštačka</a:t>
            </a:r>
            <a:r>
              <a:rPr lang="en-GB" sz="1800" dirty="0"/>
              <a:t> </a:t>
            </a:r>
            <a:r>
              <a:rPr lang="en-GB" sz="1800" dirty="0" err="1"/>
              <a:t>inteligencija</a:t>
            </a:r>
            <a:r>
              <a:rPr lang="en-GB" sz="1800" dirty="0"/>
              <a:t>, </a:t>
            </a:r>
            <a:r>
              <a:rPr lang="en-GB" sz="1800" dirty="0" err="1"/>
              <a:t>digitalni</a:t>
            </a:r>
            <a:r>
              <a:rPr lang="en-GB" sz="1800" dirty="0"/>
              <a:t> </a:t>
            </a:r>
            <a:r>
              <a:rPr lang="en-GB" sz="1800" dirty="0" err="1"/>
              <a:t>blizanci</a:t>
            </a:r>
            <a:r>
              <a:rPr lang="en-GB" sz="1800" dirty="0"/>
              <a:t>, </a:t>
            </a:r>
            <a:r>
              <a:rPr lang="en-GB" sz="1800" dirty="0" err="1"/>
              <a:t>smartizacija</a:t>
            </a:r>
            <a:r>
              <a:rPr lang="en-GB" sz="1800" dirty="0"/>
              <a:t>, </a:t>
            </a:r>
            <a:r>
              <a:rPr lang="en-GB" sz="1800" dirty="0" err="1"/>
              <a:t>živi</a:t>
            </a:r>
            <a:r>
              <a:rPr lang="en-GB" sz="1800" dirty="0"/>
              <a:t> </a:t>
            </a:r>
            <a:r>
              <a:rPr lang="en-GB" sz="1800" dirty="0" err="1"/>
              <a:t>laboratoriji</a:t>
            </a:r>
            <a:r>
              <a:rPr lang="en-GB" sz="1800" dirty="0"/>
              <a:t> </a:t>
            </a:r>
            <a:r>
              <a:rPr lang="en-GB" sz="1800" dirty="0" err="1"/>
              <a:t>itd</a:t>
            </a:r>
            <a:r>
              <a:rPr lang="en-GB" sz="1800" dirty="0"/>
              <a:t>., </a:t>
            </a:r>
            <a:r>
              <a:rPr lang="en-GB" sz="1800" dirty="0" err="1"/>
              <a:t>dobijaju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važnosti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Nedostatak</a:t>
            </a:r>
            <a:r>
              <a:rPr lang="en-GB" sz="1800" dirty="0"/>
              <a:t> </a:t>
            </a:r>
            <a:r>
              <a:rPr lang="en-GB" sz="1800" dirty="0" err="1"/>
              <a:t>strogih</a:t>
            </a:r>
            <a:r>
              <a:rPr lang="en-GB" sz="1800" dirty="0"/>
              <a:t> </a:t>
            </a:r>
            <a:r>
              <a:rPr lang="en-GB" sz="1800" dirty="0" err="1"/>
              <a:t>procedura</a:t>
            </a:r>
            <a:r>
              <a:rPr lang="en-GB" sz="1800" dirty="0"/>
              <a:t>: </a:t>
            </a:r>
            <a:r>
              <a:rPr lang="en-GB" sz="1800" dirty="0" err="1"/>
              <a:t>radnim</a:t>
            </a:r>
            <a:r>
              <a:rPr lang="en-GB" sz="1800" dirty="0"/>
              <a:t> </a:t>
            </a:r>
            <a:r>
              <a:rPr lang="en-GB" sz="1800" dirty="0" err="1"/>
              <a:t>procesima</a:t>
            </a:r>
            <a:r>
              <a:rPr lang="en-GB" sz="1800" dirty="0"/>
              <a:t> BI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nedostaje</a:t>
            </a:r>
            <a:r>
              <a:rPr lang="en-GB" sz="1800" dirty="0"/>
              <a:t> </a:t>
            </a:r>
            <a:r>
              <a:rPr lang="en-GB" sz="1800" dirty="0" err="1"/>
              <a:t>stroga</a:t>
            </a:r>
            <a:r>
              <a:rPr lang="en-GB" sz="1800" dirty="0"/>
              <a:t> </a:t>
            </a:r>
            <a:r>
              <a:rPr lang="en-GB" sz="1800" dirty="0" err="1"/>
              <a:t>organizacija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se </a:t>
            </a:r>
            <a:r>
              <a:rPr lang="en-GB" sz="1800" dirty="0" err="1"/>
              <a:t>oslanjaju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uspešne</a:t>
            </a:r>
            <a:r>
              <a:rPr lang="en-GB" sz="1800" dirty="0"/>
              <a:t> </a:t>
            </a:r>
            <a:r>
              <a:rPr lang="en-GB" sz="1800" dirty="0" err="1"/>
              <a:t>smernice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prakse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literature.</a:t>
            </a:r>
          </a:p>
          <a:p>
            <a:r>
              <a:rPr lang="en-GB" sz="1800" dirty="0" err="1"/>
              <a:t>Različiti</a:t>
            </a:r>
            <a:r>
              <a:rPr lang="en-GB" sz="1800" dirty="0"/>
              <a:t> </a:t>
            </a:r>
            <a:r>
              <a:rPr lang="en-GB" sz="1800" dirty="0" err="1"/>
              <a:t>postupci</a:t>
            </a:r>
            <a:r>
              <a:rPr lang="en-GB" sz="1800" dirty="0"/>
              <a:t>: BI </a:t>
            </a:r>
            <a:r>
              <a:rPr lang="en-GB" sz="1800" dirty="0" err="1"/>
              <a:t>postupci</a:t>
            </a:r>
            <a:r>
              <a:rPr lang="en-GB" sz="1800" dirty="0"/>
              <a:t> </a:t>
            </a:r>
            <a:r>
              <a:rPr lang="en-GB" sz="1800" dirty="0" err="1"/>
              <a:t>razlikuju</a:t>
            </a:r>
            <a:r>
              <a:rPr lang="en-GB" sz="1800" dirty="0"/>
              <a:t> se </a:t>
            </a:r>
            <a:r>
              <a:rPr lang="en-GB" sz="1800" dirty="0" err="1"/>
              <a:t>zavisno</a:t>
            </a:r>
            <a:r>
              <a:rPr lang="en-GB" sz="1800" dirty="0"/>
              <a:t> </a:t>
            </a:r>
            <a:r>
              <a:rPr lang="en-GB" sz="1800" dirty="0" err="1"/>
              <a:t>od</a:t>
            </a:r>
            <a:r>
              <a:rPr lang="en-GB" sz="1800" dirty="0"/>
              <a:t> </a:t>
            </a:r>
            <a:r>
              <a:rPr lang="en-GB" sz="1800" dirty="0" err="1"/>
              <a:t>korišćenja</a:t>
            </a:r>
            <a:r>
              <a:rPr lang="en-GB" sz="1800" dirty="0"/>
              <a:t> </a:t>
            </a:r>
            <a:r>
              <a:rPr lang="en-GB" sz="1800" dirty="0" err="1"/>
              <a:t>softvera</a:t>
            </a:r>
            <a:r>
              <a:rPr lang="en-GB" sz="1800" dirty="0"/>
              <a:t>. Na primer, </a:t>
            </a:r>
            <a:r>
              <a:rPr lang="en-GB" sz="1800" dirty="0" err="1"/>
              <a:t>Microsoftov</a:t>
            </a:r>
            <a:r>
              <a:rPr lang="en-GB" sz="1800" dirty="0"/>
              <a:t> </a:t>
            </a:r>
            <a:r>
              <a:rPr lang="en-GB" sz="1800" dirty="0" err="1"/>
              <a:t>paket</a:t>
            </a:r>
            <a:r>
              <a:rPr lang="en-GB" sz="1800" dirty="0"/>
              <a:t> Business Intelligence </a:t>
            </a:r>
            <a:r>
              <a:rPr lang="en-GB" sz="1800" dirty="0" err="1"/>
              <a:t>nudi</a:t>
            </a:r>
            <a:r>
              <a:rPr lang="en-GB" sz="1800" dirty="0"/>
              <a:t> alate za </a:t>
            </a:r>
            <a:r>
              <a:rPr lang="en-GB" sz="1800" dirty="0" err="1"/>
              <a:t>unos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skladištenje</a:t>
            </a:r>
            <a:r>
              <a:rPr lang="en-GB" sz="1800" dirty="0"/>
              <a:t>, </a:t>
            </a:r>
            <a:r>
              <a:rPr lang="en-GB" sz="1800" dirty="0" err="1"/>
              <a:t>integraciju</a:t>
            </a:r>
            <a:r>
              <a:rPr lang="en-GB" sz="1800" dirty="0"/>
              <a:t>, </a:t>
            </a:r>
            <a:r>
              <a:rPr lang="en-GB" sz="1800" dirty="0" err="1"/>
              <a:t>upravljanje</a:t>
            </a:r>
            <a:r>
              <a:rPr lang="en-GB" sz="1800" dirty="0"/>
              <a:t>, </a:t>
            </a:r>
            <a:r>
              <a:rPr lang="en-GB" sz="1800" dirty="0" err="1"/>
              <a:t>obradu</a:t>
            </a:r>
            <a:r>
              <a:rPr lang="en-GB" sz="1800" dirty="0"/>
              <a:t>, </a:t>
            </a:r>
            <a:r>
              <a:rPr lang="en-GB" sz="1800" dirty="0" err="1"/>
              <a:t>izveštavanje</a:t>
            </a:r>
            <a:r>
              <a:rPr lang="en-GB" sz="1800" dirty="0"/>
              <a:t>, </a:t>
            </a:r>
            <a:r>
              <a:rPr lang="en-GB" sz="1800" dirty="0" err="1"/>
              <a:t>deljenje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poznavanje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Ponuđeni</a:t>
            </a:r>
            <a:r>
              <a:rPr lang="en-GB" sz="1800" dirty="0"/>
              <a:t> </a:t>
            </a:r>
            <a:r>
              <a:rPr lang="en-GB" sz="1800" dirty="0" err="1"/>
              <a:t>alati</a:t>
            </a:r>
            <a:r>
              <a:rPr lang="en-GB" sz="1800" dirty="0"/>
              <a:t>: </a:t>
            </a:r>
            <a:r>
              <a:rPr lang="en-GB" sz="1800" dirty="0" err="1"/>
              <a:t>Microsoftov</a:t>
            </a:r>
            <a:r>
              <a:rPr lang="en-GB" sz="1800" dirty="0"/>
              <a:t> BI </a:t>
            </a:r>
            <a:r>
              <a:rPr lang="en-GB" sz="1800" dirty="0" err="1"/>
              <a:t>paket</a:t>
            </a:r>
            <a:r>
              <a:rPr lang="en-GB" sz="1800" dirty="0"/>
              <a:t> </a:t>
            </a:r>
            <a:r>
              <a:rPr lang="en-GB" sz="1800" dirty="0" err="1"/>
              <a:t>pruža</a:t>
            </a:r>
            <a:r>
              <a:rPr lang="en-GB" sz="1800" dirty="0"/>
              <a:t> alate za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, </a:t>
            </a:r>
            <a:r>
              <a:rPr lang="en-GB" sz="1800" dirty="0" err="1"/>
              <a:t>uključujući</a:t>
            </a:r>
            <a:r>
              <a:rPr lang="en-GB" sz="1800" dirty="0"/>
              <a:t> </a:t>
            </a:r>
            <a:r>
              <a:rPr lang="en-GB" sz="1800" dirty="0" err="1"/>
              <a:t>unos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skladištenje</a:t>
            </a:r>
            <a:r>
              <a:rPr lang="en-GB" sz="1800" dirty="0"/>
              <a:t>, </a:t>
            </a:r>
            <a:r>
              <a:rPr lang="en-GB" sz="1800" dirty="0" err="1"/>
              <a:t>integraciju</a:t>
            </a:r>
            <a:r>
              <a:rPr lang="en-GB" sz="1800" dirty="0"/>
              <a:t>, </a:t>
            </a:r>
            <a:r>
              <a:rPr lang="en-GB" sz="1800" dirty="0" err="1"/>
              <a:t>upravljanje</a:t>
            </a:r>
            <a:r>
              <a:rPr lang="en-GB" sz="1800" dirty="0"/>
              <a:t>, </a:t>
            </a:r>
            <a:r>
              <a:rPr lang="en-GB" sz="1800" dirty="0" err="1"/>
              <a:t>obradu</a:t>
            </a:r>
            <a:r>
              <a:rPr lang="en-GB" sz="1800" dirty="0"/>
              <a:t>, </a:t>
            </a:r>
            <a:r>
              <a:rPr lang="en-GB" sz="1800" dirty="0" err="1"/>
              <a:t>izveštavanje</a:t>
            </a:r>
            <a:r>
              <a:rPr lang="en-GB" sz="1800" dirty="0"/>
              <a:t>, </a:t>
            </a:r>
            <a:r>
              <a:rPr lang="en-GB" sz="1800" dirty="0" err="1"/>
              <a:t>deljenje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poznavanje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49578" y="3168863"/>
            <a:ext cx="389401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Figure. ML Data analysis steps in R, Wickham et al. (2023).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3.png" descr="A diagram of a model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09595" y="1481668"/>
            <a:ext cx="5972810" cy="1687195"/>
          </a:xfrm>
          <a:prstGeom prst="rect">
            <a:avLst/>
          </a:prstGeom>
          <a:ln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3583458"/>
            <a:ext cx="10515600" cy="2529018"/>
          </a:xfrm>
        </p:spPr>
        <p:txBody>
          <a:bodyPr>
            <a:normAutofit/>
          </a:bodyPr>
          <a:lstStyle/>
          <a:p>
            <a:r>
              <a:rPr lang="en-GB" sz="1800" dirty="0"/>
              <a:t>ML procedure se </a:t>
            </a:r>
            <a:r>
              <a:rPr lang="en-GB" sz="1800" dirty="0" err="1"/>
              <a:t>prvenstveno</a:t>
            </a:r>
            <a:r>
              <a:rPr lang="en-GB" sz="1800" dirty="0"/>
              <a:t> </a:t>
            </a:r>
            <a:r>
              <a:rPr lang="en-GB" sz="1800" dirty="0" err="1"/>
              <a:t>primenjuju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nivoima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o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pomoću</a:t>
            </a:r>
            <a:r>
              <a:rPr lang="en-GB" sz="1800" dirty="0"/>
              <a:t> alata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Azure ML </a:t>
            </a:r>
            <a:r>
              <a:rPr lang="en-GB" sz="1800" dirty="0" err="1"/>
              <a:t>usluge</a:t>
            </a:r>
            <a:r>
              <a:rPr lang="en-GB" sz="1800" dirty="0"/>
              <a:t>, ML Studio </a:t>
            </a:r>
            <a:r>
              <a:rPr lang="en-GB" sz="1800" dirty="0" err="1"/>
              <a:t>i</a:t>
            </a:r>
            <a:r>
              <a:rPr lang="en-GB" sz="1800" dirty="0"/>
              <a:t> R Server za HDInsight.</a:t>
            </a:r>
          </a:p>
          <a:p>
            <a:r>
              <a:rPr lang="en-GB" sz="1800" dirty="0" err="1"/>
              <a:t>Zabluda</a:t>
            </a:r>
            <a:r>
              <a:rPr lang="en-GB" sz="1800" dirty="0"/>
              <a:t>: </a:t>
            </a:r>
            <a:r>
              <a:rPr lang="en-GB" sz="1800" dirty="0" err="1"/>
              <a:t>Postoji</a:t>
            </a:r>
            <a:r>
              <a:rPr lang="en-GB" sz="1800" dirty="0"/>
              <a:t> </a:t>
            </a:r>
            <a:r>
              <a:rPr lang="en-GB" sz="1800" dirty="0" err="1"/>
              <a:t>uobičajena</a:t>
            </a:r>
            <a:r>
              <a:rPr lang="en-GB" sz="1800" dirty="0"/>
              <a:t> </a:t>
            </a:r>
            <a:r>
              <a:rPr lang="en-GB" sz="1800" dirty="0" err="1"/>
              <a:t>zabluda</a:t>
            </a:r>
            <a:r>
              <a:rPr lang="en-GB" sz="1800" dirty="0"/>
              <a:t> da </a:t>
            </a:r>
            <a:r>
              <a:rPr lang="en-GB" sz="1800" dirty="0" err="1"/>
              <a:t>izrada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oduzima</a:t>
            </a:r>
            <a:r>
              <a:rPr lang="en-GB" sz="1800" dirty="0"/>
              <a:t> </a:t>
            </a:r>
            <a:r>
              <a:rPr lang="en-GB" sz="1800" dirty="0" err="1"/>
              <a:t>većinu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truda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Provera</a:t>
            </a:r>
            <a:r>
              <a:rPr lang="en-GB" sz="1800" dirty="0"/>
              <a:t> </a:t>
            </a:r>
            <a:r>
              <a:rPr lang="en-GB" sz="1800" dirty="0" err="1"/>
              <a:t>stvarnosti</a:t>
            </a:r>
            <a:r>
              <a:rPr lang="en-GB" sz="1800" dirty="0"/>
              <a:t>: U </a:t>
            </a:r>
            <a:r>
              <a:rPr lang="en-GB" sz="1800" dirty="0" err="1"/>
              <a:t>stvarnosti</a:t>
            </a:r>
            <a:r>
              <a:rPr lang="en-GB" sz="1800" dirty="0"/>
              <a:t> se </a:t>
            </a:r>
            <a:r>
              <a:rPr lang="en-GB" sz="1800" dirty="0" err="1"/>
              <a:t>većina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</a:t>
            </a:r>
            <a:r>
              <a:rPr lang="en-GB" sz="1800" dirty="0" err="1"/>
              <a:t>troši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prepirku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</a:t>
            </a:r>
            <a:r>
              <a:rPr lang="en-GB" sz="1800" dirty="0" err="1"/>
              <a:t>predobrade</a:t>
            </a:r>
            <a:r>
              <a:rPr lang="en-GB" sz="1800" dirty="0"/>
              <a:t>, a ne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modelovanja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Komplementarne</a:t>
            </a:r>
            <a:r>
              <a:rPr lang="en-GB" sz="1800" dirty="0"/>
              <a:t> </a:t>
            </a:r>
            <a:r>
              <a:rPr lang="en-GB" sz="1800" dirty="0" err="1"/>
              <a:t>uloge</a:t>
            </a:r>
            <a:r>
              <a:rPr lang="en-GB" sz="1800" dirty="0"/>
              <a:t>: </a:t>
            </a:r>
            <a:r>
              <a:rPr lang="en-GB" sz="1800" dirty="0" err="1"/>
              <a:t>Vizualizacija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modelovanje</a:t>
            </a:r>
            <a:r>
              <a:rPr lang="en-GB" sz="1800" dirty="0"/>
              <a:t> </a:t>
            </a:r>
            <a:r>
              <a:rPr lang="en-GB" sz="1800" dirty="0" err="1"/>
              <a:t>imaju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komplementarne</a:t>
            </a:r>
            <a:r>
              <a:rPr lang="en-GB" sz="1800" dirty="0"/>
              <a:t> </a:t>
            </a:r>
            <a:r>
              <a:rPr lang="en-GB" sz="1800" dirty="0" err="1"/>
              <a:t>uloge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42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Vizualizacija</a:t>
            </a:r>
            <a:r>
              <a:rPr lang="en-GB" sz="1800" dirty="0"/>
              <a:t>: </a:t>
            </a:r>
            <a:r>
              <a:rPr lang="en-GB" sz="1800" dirty="0" err="1"/>
              <a:t>Nudi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 koji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izmaknuti</a:t>
            </a:r>
            <a:r>
              <a:rPr lang="en-GB" sz="1800" dirty="0"/>
              <a:t> </a:t>
            </a:r>
            <a:r>
              <a:rPr lang="en-GB" sz="1800" dirty="0" err="1"/>
              <a:t>formalizovanim</a:t>
            </a:r>
            <a:r>
              <a:rPr lang="en-GB" sz="1800" dirty="0"/>
              <a:t> </a:t>
            </a:r>
            <a:r>
              <a:rPr lang="en-GB" sz="1800" dirty="0" err="1"/>
              <a:t>pristupima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potiče</a:t>
            </a:r>
            <a:r>
              <a:rPr lang="en-GB" sz="1800" dirty="0"/>
              <a:t> </a:t>
            </a:r>
            <a:r>
              <a:rPr lang="en-GB" sz="1800" dirty="0" err="1"/>
              <a:t>nove</a:t>
            </a:r>
            <a:r>
              <a:rPr lang="en-GB" sz="1800" dirty="0"/>
              <a:t> </a:t>
            </a:r>
            <a:r>
              <a:rPr lang="en-GB" sz="1800" dirty="0" err="1"/>
              <a:t>upite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Modelovanje</a:t>
            </a:r>
            <a:r>
              <a:rPr lang="en-GB" sz="1800" dirty="0"/>
              <a:t>: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matematički</a:t>
            </a:r>
            <a:r>
              <a:rPr lang="en-GB" sz="1800" dirty="0"/>
              <a:t> </a:t>
            </a:r>
            <a:r>
              <a:rPr lang="en-GB" sz="1800" dirty="0" err="1"/>
              <a:t>okvir</a:t>
            </a:r>
            <a:r>
              <a:rPr lang="en-GB" sz="1800" dirty="0"/>
              <a:t> za </a:t>
            </a:r>
            <a:r>
              <a:rPr lang="en-GB" sz="1800" dirty="0" err="1"/>
              <a:t>odgovaranje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precizno</a:t>
            </a:r>
            <a:r>
              <a:rPr lang="en-GB" sz="1800" dirty="0"/>
              <a:t> </a:t>
            </a:r>
            <a:r>
              <a:rPr lang="en-GB" sz="1800" dirty="0" err="1"/>
              <a:t>formulisana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rukovanje</a:t>
            </a:r>
            <a:r>
              <a:rPr lang="en-GB" sz="1800" dirty="0"/>
              <a:t> </a:t>
            </a:r>
            <a:r>
              <a:rPr lang="en-GB" sz="1800" dirty="0" err="1"/>
              <a:t>velikim</a:t>
            </a:r>
            <a:r>
              <a:rPr lang="en-GB" sz="1800" dirty="0"/>
              <a:t> </a:t>
            </a:r>
            <a:r>
              <a:rPr lang="en-GB" sz="1800" dirty="0" err="1"/>
              <a:t>skupovima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Sinergija</a:t>
            </a:r>
            <a:r>
              <a:rPr lang="en-GB" sz="1800" dirty="0"/>
              <a:t>: </a:t>
            </a:r>
            <a:r>
              <a:rPr lang="en-GB" sz="1800" dirty="0" err="1"/>
              <a:t>sinergija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vizualizacije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modelovanja</a:t>
            </a:r>
            <a:r>
              <a:rPr lang="en-GB" sz="1800" dirty="0"/>
              <a:t>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dovodi</a:t>
            </a:r>
            <a:r>
              <a:rPr lang="en-GB" sz="1800" dirty="0"/>
              <a:t> do </a:t>
            </a:r>
            <a:r>
              <a:rPr lang="en-GB" sz="1800" dirty="0" err="1"/>
              <a:t>sveobuhvatnijih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/>
              <a:t>Bitan </a:t>
            </a:r>
            <a:r>
              <a:rPr lang="en-GB" sz="1800" dirty="0" err="1"/>
              <a:t>korak</a:t>
            </a:r>
            <a:r>
              <a:rPr lang="en-GB" sz="1800" dirty="0"/>
              <a:t>: </a:t>
            </a:r>
            <a:r>
              <a:rPr lang="en-GB" sz="1800" dirty="0" err="1"/>
              <a:t>Komunikacija</a:t>
            </a:r>
            <a:r>
              <a:rPr lang="en-GB" sz="1800" dirty="0"/>
              <a:t> je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/>
              <a:t>uspeh</a:t>
            </a:r>
            <a:r>
              <a:rPr lang="en-GB" sz="1800" dirty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: </a:t>
            </a:r>
            <a:r>
              <a:rPr lang="en-GB" sz="1800" dirty="0" err="1"/>
              <a:t>ključno</a:t>
            </a:r>
            <a:r>
              <a:rPr lang="en-GB" sz="1800" dirty="0"/>
              <a:t> je </a:t>
            </a:r>
            <a:r>
              <a:rPr lang="en-GB" sz="1800" dirty="0" err="1"/>
              <a:t>pružanje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</a:t>
            </a:r>
            <a:r>
              <a:rPr lang="en-GB" sz="1800" dirty="0" err="1"/>
              <a:t>donositeljima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jasan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dosledan</a:t>
            </a:r>
            <a:r>
              <a:rPr lang="en-GB" sz="1800" dirty="0"/>
              <a:t> </a:t>
            </a:r>
            <a:r>
              <a:rPr lang="en-GB" sz="1800" dirty="0" err="1"/>
              <a:t>način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Osiguravanje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r>
              <a:rPr lang="en-GB" sz="1800" dirty="0"/>
              <a:t>: </a:t>
            </a:r>
            <a:r>
              <a:rPr lang="en-GB" sz="1800" dirty="0" err="1"/>
              <a:t>Učinkovita</a:t>
            </a:r>
            <a:r>
              <a:rPr lang="en-GB" sz="1800" dirty="0"/>
              <a:t> </a:t>
            </a:r>
            <a:r>
              <a:rPr lang="en-GB" sz="1800" dirty="0" err="1"/>
              <a:t>komunikacija</a:t>
            </a:r>
            <a:r>
              <a:rPr lang="en-GB" sz="1800" dirty="0"/>
              <a:t> </a:t>
            </a:r>
            <a:r>
              <a:rPr lang="en-GB" sz="1800" dirty="0" err="1"/>
              <a:t>osigurava</a:t>
            </a:r>
            <a:r>
              <a:rPr lang="en-GB" sz="1800" dirty="0"/>
              <a:t> da </a:t>
            </a:r>
            <a:r>
              <a:rPr lang="en-GB" sz="1800" dirty="0" err="1"/>
              <a:t>uvidi</a:t>
            </a:r>
            <a:r>
              <a:rPr lang="en-GB" sz="1800" dirty="0"/>
              <a:t> koji </a:t>
            </a:r>
            <a:r>
              <a:rPr lang="en-GB" sz="1800" dirty="0" err="1"/>
              <a:t>proizlaze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pridonose</a:t>
            </a:r>
            <a:r>
              <a:rPr lang="en-GB" sz="1800" dirty="0"/>
              <a:t> </a:t>
            </a:r>
            <a:r>
              <a:rPr lang="en-GB" sz="1800" dirty="0" err="1"/>
              <a:t>informisanom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organizacijskom</a:t>
            </a:r>
            <a:r>
              <a:rPr lang="en-GB" sz="1800" dirty="0"/>
              <a:t> </a:t>
            </a:r>
            <a:r>
              <a:rPr lang="en-GB" sz="1800" dirty="0" err="1"/>
              <a:t>uspehu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013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C85AEEF7-241F-4AFA-96C6-11B3583F36D8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1254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Tahoma</vt:lpstr>
      <vt:lpstr>Motyw pakietu Office</vt:lpstr>
      <vt:lpstr>Poslovna inteligencija</vt:lpstr>
      <vt:lpstr>Sadržaj</vt:lpstr>
      <vt:lpstr>Šta je mašinsko učenje?</vt:lpstr>
      <vt:lpstr>Što je strojno učenje?</vt:lpstr>
      <vt:lpstr>Temelji i teorijske postavke ML-a</vt:lpstr>
      <vt:lpstr>Poslovna inteligencija i ML u SC-ovima</vt:lpstr>
      <vt:lpstr>Poslovna inteligencija i ML u SC-ovima</vt:lpstr>
      <vt:lpstr>Poslovna inteligencija i ML u SC-ovima</vt:lpstr>
      <vt:lpstr>Poslovna inteligencija i ML u SC-ovima</vt:lpstr>
      <vt:lpstr>Cjevovod podataka i znanja o ML-u</vt:lpstr>
      <vt:lpstr>Cevovod podataka i znanja o ML-u</vt:lpstr>
      <vt:lpstr>Cevovod podataka i znanja o ML-u</vt:lpstr>
      <vt:lpstr>Cjevovod podataka i znanja o ML-u</vt:lpstr>
      <vt:lpstr>ML i SC poslovni podaci</vt:lpstr>
      <vt:lpstr>ML for SC poslovni problem</vt:lpstr>
      <vt:lpstr>Sažetak</vt:lpstr>
      <vt:lpstr>Sažetak</vt:lpstr>
      <vt:lpstr>Autori:  Dejan Mirčetić 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39</cp:revision>
  <dcterms:created xsi:type="dcterms:W3CDTF">2023-07-06T12:09:08Z</dcterms:created>
  <dcterms:modified xsi:type="dcterms:W3CDTF">2025-11-07T09:36:33Z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