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sldIdLst>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35" r:id="rId26"/>
    <p:sldId id="304"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B31366"/>
    <a:srgbClr val="B21366"/>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21489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22996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6240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77308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036026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16814962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GIS v logistiki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39B3B868-B426-D341-3533-5A4C8F9643FA}"/>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22DE1451-55A3-8C8E-3615-752C7395EE45}"/>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a:t>
            </a:r>
            <a:r>
              <a:rPr lang="sl-SI" sz="1050">
                <a:latin typeface="Tahoma" panose="020B0604030504040204" pitchFamily="34" charset="0"/>
                <a:ea typeface="Tahoma" panose="020B0604030504040204" pitchFamily="34" charset="0"/>
                <a:cs typeface="Tahoma" panose="020B0604030504040204" pitchFamily="34" charset="0"/>
              </a:rPr>
              <a:t>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2">
            <a:extLst>
              <a:ext uri="{FF2B5EF4-FFF2-40B4-BE49-F238E27FC236}">
                <a16:creationId xmlns:a16="http://schemas.microsoft.com/office/drawing/2014/main" id="{C34C57E3-8C1A-102F-2E1B-A3C1F9508CD5}"/>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6">
            <a:extLst>
              <a:ext uri="{FF2B5EF4-FFF2-40B4-BE49-F238E27FC236}">
                <a16:creationId xmlns:a16="http://schemas.microsoft.com/office/drawing/2014/main" id="{F88F0CF6-FEA5-8ABC-E4F6-AFE8273CE08C}"/>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177081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a:t>Ena glavnih aplikacij GIS v logistiki je </a:t>
            </a:r>
            <a:r>
              <a:rPr lang="en-US" sz="2000" b="1" dirty="0">
                <a:solidFill>
                  <a:srgbClr val="1065AB"/>
                </a:solidFill>
              </a:rPr>
              <a:t>optimizacija poti</a:t>
            </a:r>
            <a:r>
              <a:rPr lang="en-US" sz="2000" dirty="0"/>
              <a:t>. </a:t>
            </a:r>
            <a:endParaRPr lang="hr-HR" sz="2000" dirty="0"/>
          </a:p>
          <a:p>
            <a:r>
              <a:rPr lang="en-US" sz="2000" dirty="0"/>
              <a:t>Z analizo prostorskih podatkov lahko logistična podjetja določijo </a:t>
            </a:r>
            <a:r>
              <a:rPr lang="en-US" sz="2000" b="1" dirty="0">
                <a:solidFill>
                  <a:srgbClr val="1065AB"/>
                </a:solidFill>
              </a:rPr>
              <a:t>najučinkovitejše poti za </a:t>
            </a:r>
            <a:r>
              <a:rPr lang="en-US" sz="2000" dirty="0"/>
              <a:t>dostavo, s čimer zmanjšajo čas potovanja, porabo goriva in skupne stroške poslovanja. </a:t>
            </a:r>
            <a:endParaRPr lang="hr-HR" sz="2000" dirty="0"/>
          </a:p>
          <a:p>
            <a:r>
              <a:rPr lang="en-US" sz="2000" dirty="0"/>
              <a:t>GIS lahko na primer upošteva prometne vzorce, stanje cest in omejitve hitrosti ter tako v realnem času optimizira potek poti (Ramzan, 2023). </a:t>
            </a:r>
            <a:endParaRPr lang="hr-HR" sz="2000" dirty="0"/>
          </a:p>
          <a:p>
            <a:r>
              <a:rPr lang="en-US" sz="2000" dirty="0"/>
              <a:t>Ta zmogljivost ne izboljšuje le učinkovitosti, temveč z zagotavljanjem pravočasne dostave povečuje tudi </a:t>
            </a:r>
            <a:r>
              <a:rPr lang="en-US" sz="2000" b="1" dirty="0">
                <a:solidFill>
                  <a:srgbClr val="1065AB"/>
                </a:solidFill>
              </a:rPr>
              <a:t>zadovoljstvo strank.</a:t>
            </a:r>
            <a:endParaRPr lang="hr-HR" sz="2000" dirty="0"/>
          </a:p>
        </p:txBody>
      </p:sp>
      <p:pic>
        <p:nvPicPr>
          <p:cNvPr id="4" name="Slika 3">
            <a:extLst>
              <a:ext uri="{FF2B5EF4-FFF2-40B4-BE49-F238E27FC236}">
                <a16:creationId xmlns:a16="http://schemas.microsoft.com/office/drawing/2014/main" id="{43665138-F3C5-C19F-163A-71881600BF4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F0256F05-5243-33C9-5EFB-CAC65A8FD94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2DB5E9AA-01DD-93DD-05D3-BEC6DADDACC7}"/>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5267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omogoča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uporabo podatkov v realnem času </a:t>
            </a:r>
            <a:r>
              <a:rPr lang="pl-PL" sz="1800" dirty="0">
                <a:effectLst/>
                <a:latin typeface="Tahoma" panose="020B0604030504040204" pitchFamily="34" charset="0"/>
                <a:ea typeface="Calibri" panose="020F0502020204030204" pitchFamily="34" charset="0"/>
                <a:cs typeface="Times New Roman" panose="02020603050405020304" pitchFamily="18" charset="0"/>
              </a:rPr>
              <a:t>za dinamično prilagajanje prometa in celovito prostorsko analizo, saj omogoča integracijo različnih vrst podatkov, vključno z GPS in satelitskimi posnetki.</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Zaradi te integracije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je mogoče prihraniti </a:t>
            </a:r>
            <a:r>
              <a:rPr lang="pl-PL" sz="1800" dirty="0">
                <a:effectLst/>
                <a:latin typeface="Tahoma" panose="020B0604030504040204" pitchFamily="34" charset="0"/>
                <a:ea typeface="Calibri" panose="020F0502020204030204" pitchFamily="34" charset="0"/>
                <a:cs typeface="Times New Roman" panose="02020603050405020304" pitchFamily="18" charset="0"/>
              </a:rPr>
              <a:t>veliko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časa in stroškov </a:t>
            </a:r>
            <a:r>
              <a:rPr lang="pl-PL" sz="1800" dirty="0">
                <a:effectLst/>
                <a:latin typeface="Tahoma" panose="020B0604030504040204" pitchFamily="34" charset="0"/>
                <a:ea typeface="Calibri" panose="020F0502020204030204" pitchFamily="34" charset="0"/>
                <a:cs typeface="Times New Roman" panose="02020603050405020304" pitchFamily="18" charset="0"/>
              </a:rPr>
              <a:t>zaradi krajših potovalnih razdalj in manjše porabe goriva.</a:t>
            </a:r>
            <a:endParaRPr lang="pl-PL" sz="1800" dirty="0">
              <a:ea typeface="Calibri" panose="020F0502020204030204" pitchFamily="34" charset="0"/>
              <a:cs typeface="Times New Roman" panose="02020603050405020304" pitchFamily="18" charset="0"/>
            </a:endParaRPr>
          </a:p>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Postopke odločanja </a:t>
            </a:r>
            <a:r>
              <a:rPr lang="pl-PL" sz="1800" dirty="0">
                <a:effectLst/>
                <a:latin typeface="Tahoma" panose="020B0604030504040204" pitchFamily="34" charset="0"/>
                <a:ea typeface="Calibri" panose="020F0502020204030204" pitchFamily="34" charset="0"/>
                <a:cs typeface="Times New Roman" panose="02020603050405020304" pitchFamily="18" charset="0"/>
              </a:rPr>
              <a:t>izboljšujejo možnosti prostorske vizualizacije GIS, ki razkrivajo vzorce in trende, ki so skriti v običajnih oblikah podatkov.</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Optimizacija poti na podlagi GIS ne zmanjšuje le vpliva na okolje in povečuje operativno učinkovitost, temveč ponuja tudi močan okvir za reševanje zapletenih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vprašanj mestnega prometa.</a:t>
            </a:r>
            <a:endParaRPr lang="hr-HR" sz="2000" b="1" dirty="0">
              <a:solidFill>
                <a:srgbClr val="1065AB"/>
              </a:solidFill>
            </a:endParaRPr>
          </a:p>
        </p:txBody>
      </p:sp>
      <p:pic>
        <p:nvPicPr>
          <p:cNvPr id="4" name="Slika 3">
            <a:extLst>
              <a:ext uri="{FF2B5EF4-FFF2-40B4-BE49-F238E27FC236}">
                <a16:creationId xmlns:a16="http://schemas.microsoft.com/office/drawing/2014/main" id="{E9724653-B05A-9E86-B7A1-D07D7050AC07}"/>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7A2888C-ED50-5461-5872-51CA1DD65AC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20003086-9D40-C203-5BA1-1D73EA6FF19E}"/>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2075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6B73-C676-4952-2964-218F9A30C023}"/>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E61A4443-C37E-3C42-DE47-0AC2E713041F}"/>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Uporaba GIS pri optimizaciji poti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zbiranja trdnih komunalnih odpadkov </a:t>
            </a:r>
            <a:r>
              <a:rPr lang="pl-PL" sz="1800" dirty="0">
                <a:effectLst/>
                <a:latin typeface="Tahoma" panose="020B0604030504040204" pitchFamily="34" charset="0"/>
                <a:ea typeface="Calibri" panose="020F0502020204030204" pitchFamily="34" charset="0"/>
                <a:cs typeface="Times New Roman" panose="02020603050405020304" pitchFamily="18" charset="0"/>
              </a:rPr>
              <a:t>se je izkazala za zelo učinkovito pri izboljšanju operativne učinkovitosti in zmanjšanju stroškov.</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Singh in Behera (2018) sta dokazala, da je integracija GIS in orodja za analizo omrežij v ArcGIS znatno zmanjšala razdalje za prevoz v povprečju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za 27,78 %.</a:t>
            </a:r>
          </a:p>
          <a:p>
            <a:r>
              <a:rPr lang="pl-PL" sz="1800" kern="100" dirty="0">
                <a:effectLst/>
                <a:latin typeface="Tahoma" panose="020B0604030504040204" pitchFamily="34" charset="0"/>
                <a:ea typeface="Calibri" panose="020F0502020204030204" pitchFamily="34" charset="0"/>
                <a:cs typeface="Times New Roman" panose="02020603050405020304" pitchFamily="18" charset="0"/>
              </a:rPr>
              <a:t>Z uporabo GIS za prostorsko analizo in optimizacijo poti lahko občine dosežejo bolj trajnostne in učinkovite prakse ravnanja z odpadki, s čimer izboljšajo splošno izvajanje storitev in zmanjšajo vpliv na okolje.</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Analitika, ki temelji na GIS, bistveno izboljša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upravljanje verige preskrbe s krvjo</a:t>
            </a:r>
            <a:r>
              <a:rPr lang="pl-PL" sz="1800" dirty="0">
                <a:effectLst/>
                <a:latin typeface="Tahoma" panose="020B0604030504040204" pitchFamily="34" charset="0"/>
                <a:ea typeface="Calibri" panose="020F0502020204030204" pitchFamily="34" charset="0"/>
                <a:cs typeface="Times New Roman" panose="02020603050405020304" pitchFamily="18" charset="0"/>
              </a:rPr>
              <a:t>, saj zagotavlja vidljivost v realnem času in omogoča boljše sprejemanje odločitev. </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Integracija GIS s podatkovnim rudarjenjem in drugimi analitičnimi tehnikami omogoča učinkovito sledenje, upravljanje in optimizacijo krvnih virov, kar vodi k izboljšani operativni učinkovitosti in zmanjšanju izgub.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sz="1800" b="1" dirty="0">
              <a:solidFill>
                <a:srgbClr val="1065AB"/>
              </a:solidFill>
              <a:ea typeface="Calibri" panose="020F0502020204030204" pitchFamily="34" charset="0"/>
              <a:cs typeface="Times New Roman" panose="02020603050405020304" pitchFamily="18" charset="0"/>
            </a:endParaRPr>
          </a:p>
          <a:p>
            <a:endParaRPr lang="hr-HR" dirty="0"/>
          </a:p>
        </p:txBody>
      </p:sp>
      <p:pic>
        <p:nvPicPr>
          <p:cNvPr id="4" name="Slika 3">
            <a:extLst>
              <a:ext uri="{FF2B5EF4-FFF2-40B4-BE49-F238E27FC236}">
                <a16:creationId xmlns:a16="http://schemas.microsoft.com/office/drawing/2014/main" id="{32CC5DEE-F093-7462-E5A9-646EF0B9D44E}"/>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963DE96-6F11-8811-6B00-DDF2F81CB92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D7F3404-F1D6-AF4D-F66C-CE49994FDF7C}"/>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9717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83C5-DA4D-6FB8-3195-9421FA8D1BAC}"/>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579EE702-3A8A-FDBF-0CB3-16A04AE91CE0}"/>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ima ključno vlogo pri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načrtovanju </a:t>
            </a:r>
            <a:r>
              <a:rPr lang="pl-PL" sz="1800" dirty="0">
                <a:effectLst/>
                <a:latin typeface="Tahoma" panose="020B0604030504040204" pitchFamily="34" charset="0"/>
                <a:ea typeface="Calibri" panose="020F0502020204030204" pitchFamily="34" charset="0"/>
                <a:cs typeface="Times New Roman" panose="02020603050405020304" pitchFamily="18" charset="0"/>
              </a:rPr>
              <a:t>in upravljanju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mestne infrastrukture</a:t>
            </a:r>
            <a:r>
              <a:rPr lang="pl-PL" sz="1800" dirty="0">
                <a:effectLst/>
                <a:latin typeface="Tahoma" panose="020B0604030504040204" pitchFamily="34" charset="0"/>
                <a:ea typeface="Calibri" panose="020F0502020204030204" pitchFamily="34" charset="0"/>
                <a:cs typeface="Times New Roman" panose="02020603050405020304" pitchFamily="18" charset="0"/>
              </a:rPr>
              <a:t>, saj zagotavlja zanesljivo platformo za povezovanje in analizo prostorskih podatkov.</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povečuje operativno učinkovitost z združevanjem prostorskih podatkov z naprednimi analitičnimi orodji, kar omogoča sprejemanje odločitev v realnem času in optimizacijo uporabe virov.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Študije so pokazale znatno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zmanjšanje stroškov in izboljšanje storitev </a:t>
            </a:r>
            <a:r>
              <a:rPr lang="en-US" sz="1800" dirty="0">
                <a:effectLst/>
                <a:latin typeface="Tahoma" panose="020B0604030504040204" pitchFamily="34" charset="0"/>
                <a:ea typeface="Calibri" panose="020F0502020204030204" pitchFamily="34" charset="0"/>
                <a:cs typeface="Times New Roman" panose="02020603050405020304" pitchFamily="18" charset="0"/>
              </a:rPr>
              <a:t>z optimizacijo poti na podlagi GIS, kar poudarja njeno ključno vlogo pri upravljanju zapletenih logističnih operacij.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Z uporabo tehnologije GIS lahko organizacije dosežejo trajnostne prakse, zmanjšajo vplive na okolje in povečajo splošno učinkovitost delovanja.</a:t>
            </a:r>
            <a:endParaRPr lang="hr-HR" dirty="0"/>
          </a:p>
        </p:txBody>
      </p:sp>
      <p:pic>
        <p:nvPicPr>
          <p:cNvPr id="4" name="Slika 3">
            <a:extLst>
              <a:ext uri="{FF2B5EF4-FFF2-40B4-BE49-F238E27FC236}">
                <a16:creationId xmlns:a16="http://schemas.microsoft.com/office/drawing/2014/main" id="{A419AD79-852B-7E4C-7ECE-178A71A154C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7C6291A-C01A-C861-4090-491AB022B3E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67C37FA-E648-6057-8EDC-A3E3F1682A80}"/>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77885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30DB-0EEC-21D1-082C-71B573E6E7A7}"/>
              </a:ext>
            </a:extLst>
          </p:cNvPr>
          <p:cNvSpPr>
            <a:spLocks noGrp="1"/>
          </p:cNvSpPr>
          <p:nvPr>
            <p:ph type="title"/>
          </p:nvPr>
        </p:nvSpPr>
        <p:spPr/>
        <p:txBody>
          <a:bodyPr/>
          <a:lstStyle/>
          <a:p>
            <a:r>
              <a:rPr lang="hr-HR" dirty="0" err="1"/>
              <a:t>Trendi </a:t>
            </a:r>
            <a:r>
              <a:rPr lang="hr-HR" dirty="0"/>
              <a:t>GIS</a:t>
            </a:r>
          </a:p>
        </p:txBody>
      </p:sp>
      <p:sp>
        <p:nvSpPr>
          <p:cNvPr id="3" name="Content Placeholder 2">
            <a:extLst>
              <a:ext uri="{FF2B5EF4-FFF2-40B4-BE49-F238E27FC236}">
                <a16:creationId xmlns:a16="http://schemas.microsoft.com/office/drawing/2014/main" id="{2D20AE67-46AA-6BB5-9CF5-A6FF44C2771B}"/>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Prihodnost GIS oblikuje več ključnih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trendov in inovacij</a:t>
            </a:r>
            <a:r>
              <a:rPr lang="en-US" sz="1800" dirty="0">
                <a:effectLst/>
                <a:latin typeface="Tahoma" panose="020B0604030504040204" pitchFamily="34" charset="0"/>
                <a:ea typeface="Calibri" panose="020F0502020204030204" pitchFamily="34" charset="0"/>
                <a:cs typeface="Times New Roman" panose="02020603050405020304" pitchFamily="18" charset="0"/>
              </a:rPr>
              <a:t>, ki spreminjajo način zbiranja, analiziranja in uporabe prostorskih podatkov.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Pomemben trend je vključevanje naprednih tehnologij, kot so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računalništvo v oblaku, umetna inteligenca, strojno učenje (ML) in zbiranje podatkov z droni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Te tehnologije povečujejo učinkovitost in zmogljivosti GIS, saj omogočajo obdelavo podatkov v realnem času in zahtevnejše prostorske analize.</a:t>
            </a:r>
            <a:endParaRPr lang="hr-HR" dirty="0"/>
          </a:p>
        </p:txBody>
      </p:sp>
      <p:pic>
        <p:nvPicPr>
          <p:cNvPr id="4" name="Slika 3">
            <a:extLst>
              <a:ext uri="{FF2B5EF4-FFF2-40B4-BE49-F238E27FC236}">
                <a16:creationId xmlns:a16="http://schemas.microsoft.com/office/drawing/2014/main" id="{147609B2-05B7-1A29-BCB7-0BAACFEBCEA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B9691D8-E342-E16A-ECE5-ECB505D8451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E361E49-A143-BDCC-2CD4-F27E2B3E6FE9}"/>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9635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8F8D5A3C-D653-66F4-606D-6833BE3F766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a:t>
            </a:r>
            <a:r>
              <a:rPr lang="hr-HR" dirty="0"/>
              <a:t>GIS </a:t>
            </a:r>
            <a:r>
              <a:rPr lang="hr-HR" dirty="0" err="1"/>
              <a:t>- računalništvo v </a:t>
            </a:r>
            <a:r>
              <a:rPr lang="hr-HR" dirty="0"/>
              <a:t>oblaku</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Računalništvo v oblaku </a:t>
            </a:r>
            <a:r>
              <a:rPr lang="en-US" sz="2000" dirty="0"/>
              <a:t>revolucionarno spreminja GIS z zagotavljanjem skalabilnih in dostopnih platform za shranjevanje in obdelavo velikih zbirk podatkov. </a:t>
            </a:r>
            <a:endParaRPr lang="hr-HR" sz="2000" dirty="0"/>
          </a:p>
          <a:p>
            <a:r>
              <a:rPr lang="en-US" sz="2000" dirty="0"/>
              <a:t>Ta premik organizacijam omogoča, da uporabljajo </a:t>
            </a:r>
            <a:r>
              <a:rPr lang="en-US" sz="2000" b="1" dirty="0">
                <a:solidFill>
                  <a:srgbClr val="1065AB"/>
                </a:solidFill>
              </a:rPr>
              <a:t>velike količine </a:t>
            </a:r>
            <a:r>
              <a:rPr lang="en-US" sz="2000" dirty="0"/>
              <a:t>geoprostorskih podatkov, ne da bi za to potrebovale obsežno lokalno infrastrukturo. </a:t>
            </a:r>
            <a:endParaRPr lang="hr-HR" sz="2000" dirty="0"/>
          </a:p>
          <a:p>
            <a:r>
              <a:rPr lang="en-US" sz="2000" b="1" dirty="0">
                <a:solidFill>
                  <a:srgbClr val="1065AB"/>
                </a:solidFill>
              </a:rPr>
              <a:t>GIS kot storitev </a:t>
            </a:r>
            <a:r>
              <a:rPr lang="en-US" sz="2000" dirty="0"/>
              <a:t>se vedno bolj uveljavlja, saj uporabnikom omogoča dostop do zmogljivih orodij GIS in zmogljivosti za analizo podatkov prek platform v oblaku. </a:t>
            </a:r>
            <a:endParaRPr lang="hr-HR" sz="2000" dirty="0"/>
          </a:p>
          <a:p>
            <a:r>
              <a:rPr lang="en-US" sz="2000" dirty="0"/>
              <a:t>Zaradi tega trenda postaja GIS </a:t>
            </a:r>
            <a:r>
              <a:rPr lang="en-US" sz="2000" b="1" dirty="0">
                <a:solidFill>
                  <a:srgbClr val="1065AB"/>
                </a:solidFill>
              </a:rPr>
              <a:t>dostopnejši in stroškovno učinkovitejši</a:t>
            </a:r>
            <a:r>
              <a:rPr lang="en-US" sz="2000" dirty="0"/>
              <a:t>, zlasti za manjše organizacije in panoge z omejenimi viri.</a:t>
            </a:r>
            <a:endParaRPr lang="hr-HR" sz="2000" dirty="0"/>
          </a:p>
        </p:txBody>
      </p:sp>
      <p:pic>
        <p:nvPicPr>
          <p:cNvPr id="4" name="Slika 3">
            <a:extLst>
              <a:ext uri="{FF2B5EF4-FFF2-40B4-BE49-F238E27FC236}">
                <a16:creationId xmlns:a16="http://schemas.microsoft.com/office/drawing/2014/main" id="{7AF122F2-57FF-3B25-34D2-96653BD2653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48B36DEB-132B-68E0-B958-D4571D064868}"/>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3074" name="Picture 2" descr="Cloud PNGs for Free Download">
            <a:extLst>
              <a:ext uri="{FF2B5EF4-FFF2-40B4-BE49-F238E27FC236}">
                <a16:creationId xmlns:a16="http://schemas.microsoft.com/office/drawing/2014/main" id="{E9081AA6-8E45-E38A-87E6-906FC54D3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1" y="4687252"/>
            <a:ext cx="4267200" cy="202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3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v </a:t>
            </a:r>
            <a:r>
              <a:rPr lang="hr-HR" dirty="0"/>
              <a:t>GIS - umetna inteligenca </a:t>
            </a:r>
            <a:r>
              <a:rPr lang="hr-HR" dirty="0" err="1"/>
              <a:t>in </a:t>
            </a:r>
            <a:r>
              <a:rPr lang="hr-HR" dirty="0"/>
              <a:t>ML</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AI in ML imata </a:t>
            </a:r>
            <a:r>
              <a:rPr lang="en-US" sz="2000" dirty="0"/>
              <a:t>pomembno vlogo pri avtomatizaciji in izboljšanju analize prostorskih podatkov. </a:t>
            </a:r>
            <a:endParaRPr lang="hr-HR" sz="2000" dirty="0"/>
          </a:p>
          <a:p>
            <a:r>
              <a:rPr lang="en-US" sz="2000" dirty="0"/>
              <a:t>Te tehnologije lahko prepoznavajo vzorce, napovedujejo in zagotavljajo vpogled v zapletene podatkovne zbirke, ki bi jih bilo težko analizirati ročno. </a:t>
            </a:r>
            <a:endParaRPr lang="hr-HR" sz="2000" dirty="0"/>
          </a:p>
          <a:p>
            <a:r>
              <a:rPr lang="en-US" sz="2000" b="1" dirty="0">
                <a:solidFill>
                  <a:srgbClr val="1065AB"/>
                </a:solidFill>
              </a:rPr>
              <a:t>Algoritmi umetne inteligence </a:t>
            </a:r>
            <a:r>
              <a:rPr lang="en-US" sz="2000" dirty="0"/>
              <a:t>lahko na primer obdelajo satelitske posnetke in zaznajo spremembe v rabi zemljišč, medtem ko lahko </a:t>
            </a:r>
            <a:r>
              <a:rPr lang="en-US" sz="2000" b="1" dirty="0">
                <a:solidFill>
                  <a:srgbClr val="1065AB"/>
                </a:solidFill>
              </a:rPr>
              <a:t>modeli ML </a:t>
            </a:r>
            <a:r>
              <a:rPr lang="en-US" sz="2000" dirty="0"/>
              <a:t>napovedujejo prometne vzorce na podlagi preteklih podatkov. </a:t>
            </a:r>
            <a:endParaRPr lang="hr-HR" sz="2000" dirty="0"/>
          </a:p>
          <a:p>
            <a:r>
              <a:rPr lang="en-US" sz="2000" dirty="0"/>
              <a:t>Povezovanje umetne inteligence in računalniškega modeliranja z GIS omogoča </a:t>
            </a:r>
            <a:r>
              <a:rPr lang="en-US" sz="2000" b="1" dirty="0">
                <a:solidFill>
                  <a:srgbClr val="1065AB"/>
                </a:solidFill>
              </a:rPr>
              <a:t>natančnejše in pravočasnejše sprejemanje odločitev </a:t>
            </a:r>
            <a:r>
              <a:rPr lang="en-US" sz="2000" dirty="0"/>
              <a:t>v različnih sektorjih, od urbanističnega načrtovanja do obvladovanja naravnih nesreč. </a:t>
            </a:r>
            <a:endParaRPr lang="hr-HR" sz="2000" dirty="0"/>
          </a:p>
        </p:txBody>
      </p:sp>
      <p:pic>
        <p:nvPicPr>
          <p:cNvPr id="2050" name="Picture 2" descr="Why Machine Learning Needs Semantics Not Just Statistics">
            <a:extLst>
              <a:ext uri="{FF2B5EF4-FFF2-40B4-BE49-F238E27FC236}">
                <a16:creationId xmlns:a16="http://schemas.microsoft.com/office/drawing/2014/main" id="{9433910F-FE94-7A1C-A486-F0521900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9" y="5072758"/>
            <a:ext cx="2491053" cy="160214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5DB12C17-702B-C8C6-55E6-ACE5DAA69BAD}"/>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AD09A73-2236-B021-035F-CE7E5F6BA8D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55391A2F-E1DC-D2E5-9111-38D0FEEA24FB}"/>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59597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a:t>
            </a:r>
            <a:r>
              <a:rPr lang="hr-HR" dirty="0"/>
              <a:t>GIS - </a:t>
            </a:r>
            <a:r>
              <a:rPr lang="hr-HR" dirty="0" err="1"/>
              <a:t>brezpilotna letala</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a:t>Pomembni trendi na področju GIS so tudi napredek na področju </a:t>
            </a:r>
            <a:r>
              <a:rPr lang="en-US" sz="2000" b="1" dirty="0">
                <a:solidFill>
                  <a:srgbClr val="1065AB"/>
                </a:solidFill>
              </a:rPr>
              <a:t>tehnologije dronov</a:t>
            </a:r>
            <a:r>
              <a:rPr lang="en-US" sz="2000" dirty="0"/>
              <a:t>. </a:t>
            </a:r>
            <a:endParaRPr lang="hr-HR" sz="2000" dirty="0"/>
          </a:p>
          <a:p>
            <a:r>
              <a:rPr lang="en-US" sz="2000" dirty="0"/>
              <a:t>Droni, opremljeni s kamerami in senzorji visoke ločljivosti, se vse pogosteje uporabljajo za zbiranje podatkov na </a:t>
            </a:r>
            <a:r>
              <a:rPr lang="en-US" sz="2000" b="1" dirty="0">
                <a:solidFill>
                  <a:srgbClr val="1065AB"/>
                </a:solidFill>
              </a:rPr>
              <a:t>težko dostopnih območjih</a:t>
            </a:r>
            <a:r>
              <a:rPr lang="en-US" sz="2000" dirty="0"/>
              <a:t>. </a:t>
            </a:r>
            <a:endParaRPr lang="hr-HR" sz="2000" dirty="0"/>
          </a:p>
          <a:p>
            <a:r>
              <a:rPr lang="en-US" sz="2000" dirty="0"/>
              <a:t>Ta orodja zagotavljajo zelo natančne podatke v realnem času, ki jih je mogoče vključiti v GIS za podrobno kartiranje in analizo. </a:t>
            </a:r>
            <a:endParaRPr lang="hr-HR" sz="2000" dirty="0"/>
          </a:p>
          <a:p>
            <a:r>
              <a:rPr lang="en-US" sz="2000" dirty="0"/>
              <a:t>Ta trend je še posebej koristen za spremljanje okolja, pregledovanje infrastrukture in upravljanje kmetijstva. </a:t>
            </a:r>
            <a:endParaRPr lang="hr-HR" sz="2000" dirty="0"/>
          </a:p>
        </p:txBody>
      </p:sp>
      <p:pic>
        <p:nvPicPr>
          <p:cNvPr id="1026" name="Picture 2" descr="What are FPV drones? | Space">
            <a:extLst>
              <a:ext uri="{FF2B5EF4-FFF2-40B4-BE49-F238E27FC236}">
                <a16:creationId xmlns:a16="http://schemas.microsoft.com/office/drawing/2014/main" id="{C92DD6A3-0C36-F28C-7D75-0B0986E16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3052"/>
            <a:ext cx="3914775" cy="2202061"/>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2017EE84-9B28-CB85-1214-B1AABF46AD2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D2F72D6-8667-8023-FC64-07053537DCE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197CDC2-427E-16B8-C224-72ADF0A7253C}"/>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4201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66713433-7EE2-31CF-FE14-E18E2645EF5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a:t>
            </a:r>
            <a:r>
              <a:rPr lang="hr-HR" dirty="0"/>
              <a:t>GIS - AR </a:t>
            </a:r>
            <a:r>
              <a:rPr lang="hr-HR" dirty="0" err="1"/>
              <a:t>in </a:t>
            </a:r>
            <a:r>
              <a:rPr lang="hr-HR" dirty="0"/>
              <a:t>VR</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Tehnologije </a:t>
            </a:r>
            <a:r>
              <a:rPr lang="en-US" sz="2000" b="1" dirty="0" err="1">
                <a:solidFill>
                  <a:srgbClr val="1065AB"/>
                </a:solidFill>
              </a:rPr>
              <a:t>razširjene</a:t>
            </a:r>
            <a:r>
              <a:rPr lang="en-US" sz="2000" b="1" dirty="0">
                <a:solidFill>
                  <a:srgbClr val="1065AB"/>
                </a:solidFill>
              </a:rPr>
              <a:t> resničnosti (AR</a:t>
            </a:r>
            <a:r>
              <a:rPr lang="sl-SI" sz="2000" b="1" dirty="0">
                <a:solidFill>
                  <a:srgbClr val="1065AB"/>
                </a:solidFill>
              </a:rPr>
              <a:t> – </a:t>
            </a:r>
            <a:r>
              <a:rPr lang="sl-SI" sz="2000" b="1" dirty="0" err="1">
                <a:solidFill>
                  <a:srgbClr val="1065AB"/>
                </a:solidFill>
              </a:rPr>
              <a:t>artificial</a:t>
            </a:r>
            <a:r>
              <a:rPr lang="sl-SI" sz="2000" b="1" dirty="0">
                <a:solidFill>
                  <a:srgbClr val="1065AB"/>
                </a:solidFill>
              </a:rPr>
              <a:t> </a:t>
            </a:r>
            <a:r>
              <a:rPr lang="sl-SI" sz="2000" b="1" dirty="0" err="1">
                <a:solidFill>
                  <a:srgbClr val="1065AB"/>
                </a:solidFill>
              </a:rPr>
              <a:t>reality</a:t>
            </a:r>
            <a:r>
              <a:rPr lang="en-US" sz="2000" b="1" dirty="0">
                <a:solidFill>
                  <a:srgbClr val="1065AB"/>
                </a:solidFill>
              </a:rPr>
              <a:t>) in navidezne resničnosti (VR</a:t>
            </a:r>
            <a:r>
              <a:rPr lang="sl-SI" sz="2000" b="1" dirty="0">
                <a:solidFill>
                  <a:srgbClr val="1065AB"/>
                </a:solidFill>
              </a:rPr>
              <a:t> – </a:t>
            </a:r>
            <a:r>
              <a:rPr lang="sl-SI" sz="2000" b="1" dirty="0" err="1">
                <a:solidFill>
                  <a:srgbClr val="1065AB"/>
                </a:solidFill>
              </a:rPr>
              <a:t>virtual</a:t>
            </a:r>
            <a:r>
              <a:rPr lang="sl-SI" sz="2000" b="1" dirty="0">
                <a:solidFill>
                  <a:srgbClr val="1065AB"/>
                </a:solidFill>
              </a:rPr>
              <a:t> </a:t>
            </a:r>
            <a:r>
              <a:rPr lang="sl-SI" sz="2000" b="1" dirty="0" err="1">
                <a:solidFill>
                  <a:srgbClr val="1065AB"/>
                </a:solidFill>
              </a:rPr>
              <a:t>reality</a:t>
            </a:r>
            <a:r>
              <a:rPr lang="en-US" sz="2000" b="1" dirty="0">
                <a:solidFill>
                  <a:srgbClr val="1065AB"/>
                </a:solidFill>
              </a:rPr>
              <a:t>) </a:t>
            </a:r>
            <a:r>
              <a:rPr lang="en-US" sz="2000" dirty="0"/>
              <a:t>ponujajo nove načine vizualizacije in interakcije s prostorskimi podatki ter omogočajo poglobljeno izkušnjo, ki lahko izboljša razumevanje in odločanje. </a:t>
            </a:r>
            <a:endParaRPr lang="hr-HR" sz="2000" dirty="0"/>
          </a:p>
          <a:p>
            <a:r>
              <a:rPr lang="en-US" sz="2000" dirty="0"/>
              <a:t>AR lahko na primer prekrije geoprostorske podatke s pogledi iz realnega sveta in tako uporabnikom pomaga pri vizualizaciji podzemnih napeljav ali navigaciji v zapletenih okoljih. </a:t>
            </a:r>
            <a:endParaRPr lang="hr-HR" sz="2000" dirty="0"/>
          </a:p>
          <a:p>
            <a:r>
              <a:rPr lang="en-US" sz="2000" dirty="0"/>
              <a:t>VR lahko ustvari </a:t>
            </a:r>
            <a:r>
              <a:rPr lang="en-US" sz="2000" b="1" dirty="0">
                <a:solidFill>
                  <a:srgbClr val="1065AB"/>
                </a:solidFill>
              </a:rPr>
              <a:t>podrobne simulacije </a:t>
            </a:r>
            <a:r>
              <a:rPr lang="en-US" sz="2000" dirty="0"/>
              <a:t>mestnih krajin, ki načrtovalcem omogočajo raziskovanje različnih scenarijev in njihovih morebitnih vplivov.</a:t>
            </a:r>
            <a:endParaRPr lang="hr-HR" sz="2000" dirty="0"/>
          </a:p>
        </p:txBody>
      </p:sp>
      <p:pic>
        <p:nvPicPr>
          <p:cNvPr id="4098" name="Picture 2" descr="Augmented Reality (AR) vs Virtual Reality (VR)">
            <a:extLst>
              <a:ext uri="{FF2B5EF4-FFF2-40B4-BE49-F238E27FC236}">
                <a16:creationId xmlns:a16="http://schemas.microsoft.com/office/drawing/2014/main" id="{AB88211E-3E58-5964-4138-B731F7EA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236" y="4445557"/>
            <a:ext cx="4996279" cy="1998512"/>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D4D88B8E-DC39-96FF-93E4-E1907B60446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CC673D6-FA0A-9AA1-7031-69588BAD8D75}"/>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1485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a:t>
            </a:r>
            <a:r>
              <a:rPr lang="hr-HR" dirty="0"/>
              <a:t>GIS - </a:t>
            </a:r>
            <a:r>
              <a:rPr lang="hr-HR" dirty="0" err="1"/>
              <a:t>Analiza </a:t>
            </a:r>
            <a:r>
              <a:rPr lang="hr-HR" dirty="0"/>
              <a:t>podatkov v realnem času</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Analiza podatkov v realnem času </a:t>
            </a:r>
            <a:r>
              <a:rPr lang="en-US" sz="2000" dirty="0"/>
              <a:t>postaja v aplikacijah GIS vse pomembnejša. </a:t>
            </a:r>
            <a:endParaRPr lang="hr-HR" sz="2000" dirty="0"/>
          </a:p>
          <a:p>
            <a:r>
              <a:rPr lang="en-US" sz="2000" dirty="0"/>
              <a:t>Zmožnost obdelave in analize podatkov, ki se zbirajo, omogoča </a:t>
            </a:r>
            <a:r>
              <a:rPr lang="en-US" sz="2000" b="1" dirty="0">
                <a:solidFill>
                  <a:srgbClr val="1065AB"/>
                </a:solidFill>
              </a:rPr>
              <a:t>bolj odzivno </a:t>
            </a:r>
            <a:r>
              <a:rPr lang="en-US" sz="2000" dirty="0"/>
              <a:t>in </a:t>
            </a:r>
            <a:r>
              <a:rPr lang="en-US" sz="2000" b="1" dirty="0">
                <a:solidFill>
                  <a:srgbClr val="1065AB"/>
                </a:solidFill>
              </a:rPr>
              <a:t>dinamično </a:t>
            </a:r>
            <a:r>
              <a:rPr lang="en-US" sz="2000" dirty="0"/>
              <a:t>sprejemanje odločitev. </a:t>
            </a:r>
            <a:endParaRPr lang="hr-HR" sz="2000" dirty="0"/>
          </a:p>
          <a:p>
            <a:r>
              <a:rPr lang="en-US" sz="2000" dirty="0"/>
              <a:t>Ta zmogljivost se povečuje z integracijo GIS z </a:t>
            </a:r>
            <a:r>
              <a:rPr lang="en-US" sz="2000" b="1" dirty="0">
                <a:solidFill>
                  <a:srgbClr val="1065AB"/>
                </a:solidFill>
              </a:rPr>
              <a:t>internetom stvari (IoT)</a:t>
            </a:r>
            <a:r>
              <a:rPr lang="en-US" sz="2000" dirty="0"/>
              <a:t>, kjer je mogoče podatke iz povezanih naprav nenehno spremljati in analizirati. </a:t>
            </a:r>
            <a:endParaRPr lang="hr-HR" sz="2000" dirty="0"/>
          </a:p>
          <a:p>
            <a:r>
              <a:rPr lang="en-US" sz="2000" dirty="0"/>
              <a:t>GIS v realnem času se uporablja v aplikacijah, kot so upravljanje prometa, odzivanje na izredne razmere in spremljanje okolja, kjer so pravočasne informacije ključnega pomena.</a:t>
            </a:r>
            <a:endParaRPr lang="hr-HR" sz="2000" dirty="0"/>
          </a:p>
        </p:txBody>
      </p:sp>
      <p:pic>
        <p:nvPicPr>
          <p:cNvPr id="4" name="Slika 3">
            <a:extLst>
              <a:ext uri="{FF2B5EF4-FFF2-40B4-BE49-F238E27FC236}">
                <a16:creationId xmlns:a16="http://schemas.microsoft.com/office/drawing/2014/main" id="{3D71DE61-7CC5-7E7F-72E7-7B05843BCC7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94B9C6D-53EA-EA05-950C-742A9FDABE4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9564BF4-6E88-FD33-0681-FB74162839E3}"/>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1485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Geografski informacijski sistemi (GIS)</a:t>
            </a:r>
          </a:p>
          <a:p>
            <a:r>
              <a:rPr lang="pl-PL" sz="2000" dirty="0"/>
              <a:t>Sloji GIS</a:t>
            </a:r>
          </a:p>
          <a:p>
            <a:r>
              <a:rPr lang="pl-PL" sz="2000" dirty="0"/>
              <a:t>Podatki GIS</a:t>
            </a:r>
          </a:p>
          <a:p>
            <a:r>
              <a:rPr lang="pl-PL" sz="2000" dirty="0"/>
              <a:t>GIS v logistiki</a:t>
            </a:r>
          </a:p>
          <a:p>
            <a:r>
              <a:rPr lang="pl-PL" sz="2000" dirty="0"/>
              <a:t>Prihodnji trendi na področju GIS</a:t>
            </a:r>
          </a:p>
        </p:txBody>
      </p:sp>
      <p:pic>
        <p:nvPicPr>
          <p:cNvPr id="2" name="Slika 1">
            <a:extLst>
              <a:ext uri="{FF2B5EF4-FFF2-40B4-BE49-F238E27FC236}">
                <a16:creationId xmlns:a16="http://schemas.microsoft.com/office/drawing/2014/main" id="{7EA88C89-C507-8F93-E2E7-0017CBE3C0E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0251CE4-71B2-6A46-31D0-8770F639AE7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FD038255-DF2A-C456-8904-E6D04AFEC27A}"/>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39142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Geografski informacijski sistemi (GIS) so revolucionarno spremenili logistično industrijo, saj zagotavljajo zmogljiva orodja za prostorsko analizo in sprejemanje odločitev.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Podatke GIS lahko na splošno razdelimo na dve glavni vrsti: rastrske in vektorske podatke.</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Integracija GIS v logistiko omogoča vizualizacijo, analizo in interpretacijo prostorskih podatkov, kar je ključnega pomena za optimizacijo poti, upravljanje dobavnih verig in izboljšanje splošne operativne učinkovitosti.</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Ker se tehnologija GIS še naprej razvija, se bo njena uporaba v logistiki še razširila in ponudila še bolj izpopolnjena orodja za reševanje zapletenih izzivov.</a:t>
            </a:r>
          </a:p>
          <a:p>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50F9D712-D297-572C-B14A-0C36E8F4689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8EE6A12-F931-BF05-E5F1-D74D8171D5FC}"/>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6F9A5856-B823-9ACE-D3F2-39C125247851}"/>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80541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93A42DA4-1ED3-B704-30FE-B3554FD25B4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1A3EAC20-E9A5-98AB-F8B2-8FC3BF0AFC2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3583185B-09FC-25CF-1C4D-4BB771BEEB2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62BAA9E9-FF4A-CBD5-CDBF-0822FFDD258F}"/>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210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Geografski informacijski sistemi (GIS) so revolucionarno spremenili logistično industrijo, saj zagotavljajo zmogljiva orodja za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prostorsko analizo in sprejemanje odločitev.</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Ker podjetja vse bolj poslujejo v globaliziranem okolju, je sposobnost vizualizacije in analize geografskih podatkov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bistvena za </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optimizacijo</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sl-SI"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oskrbovalnih</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verig</a:t>
            </a:r>
            <a:r>
              <a:rPr lang="en-US" sz="1800" dirty="0">
                <a:effectLst/>
                <a:latin typeface="Tahoma" panose="020B0604030504040204" pitchFamily="34" charset="0"/>
                <a:ea typeface="Calibri" panose="020F0502020204030204" pitchFamily="34" charset="0"/>
                <a:cs typeface="Times New Roman" panose="02020603050405020304" pitchFamily="18" charset="0"/>
              </a:rPr>
              <a:t>, upravljanje transportnih omrežij in izboljšanje splošne učinkovitosti.</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Tehnologija GIS logističnim strokovnjakom omogoča kartiranje poti, sledenje pošiljkam in analizo prostorskih vzorcev, kar vodi k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bolj informiranim odločitvam </a:t>
            </a:r>
            <a:r>
              <a:rPr lang="en-US" sz="1800" dirty="0">
                <a:effectLst/>
                <a:latin typeface="Tahoma" panose="020B0604030504040204" pitchFamily="34" charset="0"/>
                <a:ea typeface="Calibri" panose="020F0502020204030204" pitchFamily="34" charset="0"/>
                <a:cs typeface="Times New Roman" panose="02020603050405020304" pitchFamily="18" charset="0"/>
              </a:rPr>
              <a:t>in boljšemu razporejanju virov.</a:t>
            </a:r>
            <a:endParaRPr lang="pl-PL" sz="1800" b="1" dirty="0">
              <a:solidFill>
                <a:srgbClr val="1065AB"/>
              </a:solidFill>
            </a:endParaRPr>
          </a:p>
        </p:txBody>
      </p:sp>
      <p:pic>
        <p:nvPicPr>
          <p:cNvPr id="2" name="Slika 1">
            <a:extLst>
              <a:ext uri="{FF2B5EF4-FFF2-40B4-BE49-F238E27FC236}">
                <a16:creationId xmlns:a16="http://schemas.microsoft.com/office/drawing/2014/main" id="{C6DECB9D-6A30-2878-AE74-C85C92A242A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A431A29-D610-5CBA-28F1-F6C470AA569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DDE00F11-9534-754E-6DBC-F3A1CB6856EA}"/>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364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 - opredelitev in zgodovina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Računalniško </a:t>
            </a:r>
            <a:r>
              <a:rPr lang="en-US" sz="1800" dirty="0">
                <a:effectLst/>
                <a:latin typeface="Tahoma" panose="020B0604030504040204" pitchFamily="34" charset="0"/>
                <a:ea typeface="Calibri" panose="020F0502020204030204" pitchFamily="34" charset="0"/>
                <a:cs typeface="Times New Roman" panose="02020603050405020304" pitchFamily="18" charset="0"/>
              </a:rPr>
              <a:t>orodje, ki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združuje, shranjuje, analizira in vizualizira </a:t>
            </a:r>
            <a:r>
              <a:rPr lang="en-US" sz="1800" dirty="0">
                <a:effectLst/>
                <a:latin typeface="Tahoma" panose="020B0604030504040204" pitchFamily="34" charset="0"/>
                <a:ea typeface="Calibri" panose="020F0502020204030204" pitchFamily="34" charset="0"/>
                <a:cs typeface="Times New Roman" panose="02020603050405020304" pitchFamily="18" charset="0"/>
              </a:rPr>
              <a:t>geografske podatke.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Prostorske podatke povezuje z opisnimi informacijami, kar uporabnikom pomaga razumeti in razlagati prostorske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odnose, vzorce in trende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se uporablja v različnih panogah za kartiranje, analizo in odločanje ter zagotavlja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dragocen vpogled </a:t>
            </a:r>
            <a:r>
              <a:rPr lang="en-US" sz="1800" dirty="0">
                <a:effectLst/>
                <a:latin typeface="Tahoma" panose="020B0604030504040204" pitchFamily="34" charset="0"/>
                <a:ea typeface="Calibri" panose="020F0502020204030204" pitchFamily="34" charset="0"/>
                <a:cs typeface="Times New Roman" panose="02020603050405020304" pitchFamily="18" charset="0"/>
              </a:rPr>
              <a:t>v prostorske razsežnosti podatkov.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t>zgodovina geografskih informacijskih sistemov (GIS) sega v zgodnja šestdeseta leta prejšnjega stoletja, ko je prvi računalniški GIS razvil </a:t>
            </a:r>
            <a:r>
              <a:rPr lang="en-US" sz="1800" b="1" dirty="0">
                <a:solidFill>
                  <a:srgbClr val="1065AB"/>
                </a:solidFill>
              </a:rPr>
              <a:t>Roger Tomlinson</a:t>
            </a:r>
            <a:r>
              <a:rPr lang="en-US" sz="1800" dirty="0"/>
              <a:t>, ki ga pogosto imenujejo "oče GIS".</a:t>
            </a:r>
            <a:endParaRPr lang="hr-HR" sz="1800" dirty="0"/>
          </a:p>
          <a:p>
            <a:r>
              <a:rPr lang="en-US" sz="1800" dirty="0">
                <a:effectLst/>
                <a:latin typeface="Tahoma" panose="020B0604030504040204" pitchFamily="34" charset="0"/>
                <a:ea typeface="Calibri" panose="020F0502020204030204" pitchFamily="34" charset="0"/>
                <a:cs typeface="Times New Roman" panose="02020603050405020304" pitchFamily="18" charset="0"/>
              </a:rPr>
              <a:t>Leta 1969 je bil ustanovljen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Esri </a:t>
            </a:r>
            <a:r>
              <a:rPr lang="en-US" sz="1800" dirty="0">
                <a:effectLst/>
                <a:latin typeface="Tahoma" panose="020B0604030504040204" pitchFamily="34" charset="0"/>
                <a:ea typeface="Calibri" panose="020F0502020204030204" pitchFamily="34" charset="0"/>
                <a:cs typeface="Times New Roman" panose="02020603050405020304" pitchFamily="18" charset="0"/>
              </a:rPr>
              <a:t>(Environmental Systems Research Institute), ki je postal ključni akter v industriji GIS in predstavil platformo ArcGIS, ki je bistveno izboljšala zmogljivosti in dostopnost tehnologije GIS.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Danes je GIS sestavni del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različnih sektorjev</a:t>
            </a:r>
            <a:r>
              <a:rPr lang="en-US" sz="1800" dirty="0">
                <a:effectLst/>
                <a:latin typeface="Tahoma" panose="020B0604030504040204" pitchFamily="34" charset="0"/>
                <a:ea typeface="Calibri" panose="020F0502020204030204" pitchFamily="34" charset="0"/>
                <a:cs typeface="Times New Roman" panose="02020603050405020304" pitchFamily="18" charset="0"/>
              </a:rPr>
              <a:t>, vključno s prometom, logistiko, kmetijstvom in javno varnostjo, saj zagotavlja ključne informacije in pomaga pri sprejemanju odločitev.</a:t>
            </a:r>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Jonker, 2023; GisGeography, 2024a; Esri, n.d.a; National Geographic, n.d.</a:t>
            </a:r>
          </a:p>
        </p:txBody>
      </p:sp>
      <p:pic>
        <p:nvPicPr>
          <p:cNvPr id="2" name="Slika 1">
            <a:extLst>
              <a:ext uri="{FF2B5EF4-FFF2-40B4-BE49-F238E27FC236}">
                <a16:creationId xmlns:a16="http://schemas.microsoft.com/office/drawing/2014/main" id="{0AAC21A0-1734-EACE-0572-F8B9A52E08B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0AFC95B-D780-4D17-CDE2-128D2B032DA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CFC8E688-722E-1177-1265-71711A6EA8D7}"/>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4984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err="1"/>
              <a:t>Sestavni deli </a:t>
            </a:r>
            <a:r>
              <a:rPr lang="hr-HR" dirty="0"/>
              <a:t>GIS</a:t>
            </a:r>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a:xfrm>
            <a:off x="838200" y="1825625"/>
            <a:ext cx="7773140" cy="4351338"/>
          </a:xfrm>
        </p:spPr>
        <p:txBody>
          <a:bodyPr>
            <a:normAutofit lnSpcReduction="10000"/>
          </a:bodyPr>
          <a:lstStyle/>
          <a:p>
            <a:r>
              <a:rPr lang="en-US" sz="2000" b="1" dirty="0">
                <a:solidFill>
                  <a:srgbClr val="1065AB"/>
                </a:solidFill>
              </a:rPr>
              <a:t>Strojna oprema:</a:t>
            </a:r>
            <a:r>
              <a:rPr lang="en-US" sz="2000" dirty="0"/>
              <a:t> Računalniki, strežniki, naprave GPS in druge periferne naprave: fizične naprave, ki se uporabljajo za izvajanje programske opreme GIS in shranjevanje podatkov, kot so računalniki, strežniki, naprave GPS in druge periferne naprave.</a:t>
            </a:r>
          </a:p>
          <a:p>
            <a:r>
              <a:rPr lang="en-US" sz="2000" b="1" dirty="0">
                <a:solidFill>
                  <a:srgbClr val="1065AB"/>
                </a:solidFill>
              </a:rPr>
              <a:t>Programska oprema: </a:t>
            </a:r>
            <a:r>
              <a:rPr lang="en-US" sz="2000" dirty="0" err="1"/>
              <a:t>programi</a:t>
            </a:r>
            <a:r>
              <a:rPr lang="en-US" sz="2000" dirty="0"/>
              <a:t> in aplikacije, ki izvajajo funkcije GIS ter uporabnikom omogočajo analizo in vizualizacijo prostorskih podatkov.</a:t>
            </a:r>
          </a:p>
          <a:p>
            <a:r>
              <a:rPr lang="en-US" sz="2000" b="1" dirty="0">
                <a:solidFill>
                  <a:srgbClr val="1065AB"/>
                </a:solidFill>
              </a:rPr>
              <a:t>Podatki: </a:t>
            </a:r>
            <a:r>
              <a:rPr lang="en-US" sz="2000" dirty="0" err="1"/>
              <a:t>prostorske</a:t>
            </a:r>
            <a:r>
              <a:rPr lang="en-US" sz="2000" dirty="0"/>
              <a:t> in neprostorske informacije, ki jih analizirajo sistemi GIS, vključno z zemljevidi, satelitskimi posnetki in tabelaričnimi podatki.</a:t>
            </a:r>
          </a:p>
          <a:p>
            <a:r>
              <a:rPr lang="en-US" sz="2000" b="1" dirty="0">
                <a:solidFill>
                  <a:srgbClr val="1065AB"/>
                </a:solidFill>
              </a:rPr>
              <a:t>Metode: </a:t>
            </a:r>
            <a:r>
              <a:rPr lang="en-US" sz="2000" dirty="0" err="1"/>
              <a:t>tehnike</a:t>
            </a:r>
            <a:r>
              <a:rPr lang="en-US" sz="2000" dirty="0"/>
              <a:t> in postopki, ki se uporabljajo za analizo podatkov GIS, kot so algoritmi in statistični modeli.</a:t>
            </a:r>
          </a:p>
          <a:p>
            <a:r>
              <a:rPr lang="en-US" sz="2000" b="1" dirty="0">
                <a:solidFill>
                  <a:srgbClr val="1065AB"/>
                </a:solidFill>
              </a:rPr>
              <a:t>Ljudje:</a:t>
            </a:r>
            <a:r>
              <a:rPr lang="en-US" sz="2000" dirty="0"/>
              <a:t> </a:t>
            </a:r>
            <a:r>
              <a:rPr lang="en-US" sz="2000" dirty="0" err="1"/>
              <a:t>strokovnjaki</a:t>
            </a:r>
            <a:r>
              <a:rPr lang="en-US" sz="2000" dirty="0"/>
              <a:t> in uporabniki, ki uporabljajo in upravljajo tehnologijo GIS, od podatkovnih analitikov do odločevalcev.</a:t>
            </a:r>
          </a:p>
        </p:txBody>
      </p:sp>
      <p:sp>
        <p:nvSpPr>
          <p:cNvPr id="4" name="Symbol zastępczy zawartości 4">
            <a:extLst>
              <a:ext uri="{FF2B5EF4-FFF2-40B4-BE49-F238E27FC236}">
                <a16:creationId xmlns:a16="http://schemas.microsoft.com/office/drawing/2014/main" id="{B295C036-5E68-01B0-DF56-759AE2BE45AE}"/>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en-US" sz="1200" dirty="0">
                <a:solidFill>
                  <a:srgbClr val="7F7F7F"/>
                </a:solidFill>
              </a:rPr>
              <a:t>Kishore in </a:t>
            </a:r>
            <a:r>
              <a:rPr lang="en-US" sz="1200" dirty="0" err="1">
                <a:solidFill>
                  <a:srgbClr val="7F7F7F"/>
                </a:solidFill>
              </a:rPr>
              <a:t>Rautray </a:t>
            </a:r>
            <a:r>
              <a:rPr lang="en-US" sz="1200" dirty="0">
                <a:solidFill>
                  <a:srgbClr val="7F7F7F"/>
                </a:solidFill>
              </a:rPr>
              <a:t>(n.d.)</a:t>
            </a:r>
            <a:endParaRPr lang="pl-PL" sz="1200" dirty="0">
              <a:solidFill>
                <a:srgbClr val="7F7F7F"/>
              </a:solidFill>
            </a:endParaRPr>
          </a:p>
        </p:txBody>
      </p:sp>
      <p:pic>
        <p:nvPicPr>
          <p:cNvPr id="5" name="Picture 4" descr="A diagram of software components&#10;&#10;Description automatically generated">
            <a:extLst>
              <a:ext uri="{FF2B5EF4-FFF2-40B4-BE49-F238E27FC236}">
                <a16:creationId xmlns:a16="http://schemas.microsoft.com/office/drawing/2014/main" id="{099B41EB-CA80-81C8-59D9-FDE4475B3241}"/>
              </a:ext>
            </a:extLst>
          </p:cNvPr>
          <p:cNvPicPr>
            <a:picLocks noChangeAspect="1"/>
          </p:cNvPicPr>
          <p:nvPr/>
        </p:nvPicPr>
        <p:blipFill>
          <a:blip r:embed="rId2"/>
          <a:stretch>
            <a:fillRect/>
          </a:stretch>
        </p:blipFill>
        <p:spPr>
          <a:xfrm>
            <a:off x="8779498" y="2308820"/>
            <a:ext cx="2947904" cy="3384948"/>
          </a:xfrm>
          <a:prstGeom prst="rect">
            <a:avLst/>
          </a:prstGeom>
        </p:spPr>
      </p:pic>
      <p:pic>
        <p:nvPicPr>
          <p:cNvPr id="6" name="Slika 5">
            <a:extLst>
              <a:ext uri="{FF2B5EF4-FFF2-40B4-BE49-F238E27FC236}">
                <a16:creationId xmlns:a16="http://schemas.microsoft.com/office/drawing/2014/main" id="{F6912068-3CE5-F93D-FC9C-3996EBA9E718}"/>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2D1314C-5DBE-FABC-BB7B-FC896D8DCA4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9B51FF21-445C-A763-5DA1-61A41895E63D}"/>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0746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hr-HR" dirty="0" err="1"/>
              <a:t>Sloji </a:t>
            </a:r>
            <a:r>
              <a:rPr lang="hr-HR" dirty="0"/>
              <a:t>GIS</a:t>
            </a:r>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a:xfrm>
            <a:off x="838200" y="1825625"/>
            <a:ext cx="4390748" cy="4351338"/>
          </a:xfrm>
        </p:spPr>
        <p:txBody>
          <a:bodyPr>
            <a:normAutofit/>
          </a:bodyPr>
          <a:lstStyle/>
          <a:p>
            <a:r>
              <a:rPr lang="en-US" sz="2000" dirty="0"/>
              <a:t>Ena od ključnih sestavin tehnologije GIS je </a:t>
            </a:r>
            <a:r>
              <a:rPr lang="en-US" sz="2000" b="1" dirty="0">
                <a:solidFill>
                  <a:srgbClr val="1065AB"/>
                </a:solidFill>
              </a:rPr>
              <a:t>koncept slojev</a:t>
            </a:r>
            <a:r>
              <a:rPr lang="en-US" sz="2000" dirty="0"/>
              <a:t>.</a:t>
            </a:r>
            <a:endParaRPr lang="hr-HR" sz="2000" b="1" dirty="0">
              <a:solidFill>
                <a:srgbClr val="1065AB"/>
              </a:solidFill>
            </a:endParaRPr>
          </a:p>
          <a:p>
            <a:r>
              <a:rPr lang="en-US" sz="2000" dirty="0"/>
              <a:t>Sloj je delček geografske realnosti na določenem območju. Vsak sloj v GIS ustreza določeni vrsti podatkov, kot so ceste, raba tal, nadmorska višina, vodna telesa ali gostota prebivalstva.</a:t>
            </a:r>
            <a:endParaRPr lang="hr-HR" sz="2000" dirty="0"/>
          </a:p>
        </p:txBody>
      </p:sp>
      <p:sp>
        <p:nvSpPr>
          <p:cNvPr id="4" name="Symbol zastępczy zawartości 4">
            <a:extLst>
              <a:ext uri="{FF2B5EF4-FFF2-40B4-BE49-F238E27FC236}">
                <a16:creationId xmlns:a16="http://schemas.microsoft.com/office/drawing/2014/main" id="{03E35AAB-A778-5231-0B53-DF651EFD2BB3}"/>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hr-HR" sz="1200" dirty="0" err="1">
                <a:solidFill>
                  <a:srgbClr val="7F7F7F"/>
                </a:solidFill>
              </a:rPr>
              <a:t>Esri (n.d.c.</a:t>
            </a:r>
            <a:r>
              <a:rPr lang="hr-HR" sz="1200" dirty="0">
                <a:solidFill>
                  <a:srgbClr val="7F7F7F"/>
                </a:solidFill>
              </a:rPr>
              <a:t>)</a:t>
            </a:r>
            <a:endParaRPr lang="pl-PL" sz="1200" dirty="0">
              <a:solidFill>
                <a:srgbClr val="7F7F7F"/>
              </a:solidFill>
            </a:endParaRPr>
          </a:p>
        </p:txBody>
      </p:sp>
      <p:pic>
        <p:nvPicPr>
          <p:cNvPr id="5" name="Picture 4" descr="A diagram of a map&#10;&#10;Description automatically generated with medium confidence">
            <a:extLst>
              <a:ext uri="{FF2B5EF4-FFF2-40B4-BE49-F238E27FC236}">
                <a16:creationId xmlns:a16="http://schemas.microsoft.com/office/drawing/2014/main" id="{1782F8B3-14B7-EAFB-E98D-F0455DD7772A}"/>
              </a:ext>
            </a:extLst>
          </p:cNvPr>
          <p:cNvPicPr>
            <a:picLocks noChangeAspect="1"/>
          </p:cNvPicPr>
          <p:nvPr/>
        </p:nvPicPr>
        <p:blipFill>
          <a:blip r:embed="rId2"/>
          <a:stretch>
            <a:fillRect/>
          </a:stretch>
        </p:blipFill>
        <p:spPr>
          <a:xfrm>
            <a:off x="5310770" y="1481668"/>
            <a:ext cx="5760720" cy="4392295"/>
          </a:xfrm>
          <a:prstGeom prst="rect">
            <a:avLst/>
          </a:prstGeom>
        </p:spPr>
      </p:pic>
      <p:pic>
        <p:nvPicPr>
          <p:cNvPr id="6" name="Slika 5">
            <a:extLst>
              <a:ext uri="{FF2B5EF4-FFF2-40B4-BE49-F238E27FC236}">
                <a16:creationId xmlns:a16="http://schemas.microsoft.com/office/drawing/2014/main" id="{49C2635E-B9E1-2C04-CE6D-64880BE3EB84}"/>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E3F802E-9ECD-A24E-1224-8C5198DAE60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D71C0627-5A6B-6C67-C803-AE2A398DC4D9}"/>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25907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Podatki GIS</a:t>
            </a:r>
          </a:p>
        </p:txBody>
      </p:sp>
      <p:sp>
        <p:nvSpPr>
          <p:cNvPr id="3" name="Content Placeholder 2">
            <a:extLst>
              <a:ext uri="{FF2B5EF4-FFF2-40B4-BE49-F238E27FC236}">
                <a16:creationId xmlns:a16="http://schemas.microsoft.com/office/drawing/2014/main" id="{A66AAAD4-9551-9321-77F5-BE4F815900EF}"/>
              </a:ext>
            </a:extLst>
          </p:cNvPr>
          <p:cNvSpPr>
            <a:spLocks noGrp="1"/>
          </p:cNvSpPr>
          <p:nvPr>
            <p:ph idx="1"/>
          </p:nvPr>
        </p:nvSpPr>
        <p:spPr/>
        <p:txBody>
          <a:bodyPr/>
          <a:lstStyle/>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Geografski informacijski sistemi za predstavitev, analizo in vizualizacijo geografskih informacij uporabljajo različne vrste podatkov.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Podatke GIS lahko na splošno razdelimo na dve glavni vrsti: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rastrske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vektorske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podatke.</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err="1">
                <a:solidFill>
                  <a:srgbClr val="1065AB"/>
                </a:solidFill>
                <a:ea typeface="Calibri" panose="020F0502020204030204" pitchFamily="34" charset="0"/>
                <a:cs typeface="Times New Roman" panose="02020603050405020304" pitchFamily="18" charset="0"/>
              </a:rPr>
              <a:t>Vektorski </a:t>
            </a:r>
            <a:r>
              <a:rPr lang="hr-HR" sz="1800" b="1" kern="100" dirty="0">
                <a:solidFill>
                  <a:srgbClr val="1065AB"/>
                </a:solidFill>
                <a:ea typeface="Calibri" panose="020F0502020204030204" pitchFamily="34" charset="0"/>
                <a:cs typeface="Times New Roman" panose="02020603050405020304" pitchFamily="18" charset="0"/>
              </a:rPr>
              <a:t>podatki:</a:t>
            </a:r>
          </a:p>
          <a:p>
            <a:pPr lvl="1"/>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točke</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črte in poligoni, ki se uporabljajo za predstavitev geografskih podatkov.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vse črte so zajete kot točke, ki jih povezujejo natančno ravne črte.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točkovni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podatki predstavljajo diskretne podatkovne točke ali določene lokacije, kot so šole, imena mest ali zanimive točke. Linijski podatki predstavljajo linearne značilnosti, kot so ceste in reke, poligoni pa se uporabljajo za značilnosti območja, kot so jezera, upravne meje in gozdovi.</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Rastrski podatki:</a:t>
            </a: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mrežna podatkovna struktura, sestavljena iz pikslov ali celic, vsaka s pripadajočim atributom.</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najpogostejši viri rastrskih podatkov so satelitski posnetki, letalski posnetki, podatki daljinskega zaznavanja ter podatki z osenčenim reliefom in topografijo.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hr-HR" dirty="0"/>
          </a:p>
        </p:txBody>
      </p:sp>
      <p:sp>
        <p:nvSpPr>
          <p:cNvPr id="4" name="Symbol zastępczy zawartości 4">
            <a:extLst>
              <a:ext uri="{FF2B5EF4-FFF2-40B4-BE49-F238E27FC236}">
                <a16:creationId xmlns:a16="http://schemas.microsoft.com/office/drawing/2014/main" id="{6F0B7141-9920-2A95-685E-6E4219928987}"/>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hr-HR" sz="1200" dirty="0">
                <a:solidFill>
                  <a:srgbClr val="7F7F7F"/>
                </a:solidFill>
              </a:rPr>
              <a:t>Dempsey (2024); </a:t>
            </a:r>
            <a:r>
              <a:rPr lang="hr-HR" sz="1200" dirty="0" err="1">
                <a:solidFill>
                  <a:srgbClr val="7F7F7F"/>
                </a:solidFill>
              </a:rPr>
              <a:t>Longley et al. </a:t>
            </a:r>
            <a:r>
              <a:rPr lang="hr-HR" sz="1200" dirty="0">
                <a:solidFill>
                  <a:srgbClr val="7F7F7F"/>
                </a:solidFill>
              </a:rPr>
              <a:t>(2015)</a:t>
            </a:r>
            <a:endParaRPr lang="pl-PL" sz="1200" dirty="0">
              <a:solidFill>
                <a:srgbClr val="7F7F7F"/>
              </a:solidFill>
            </a:endParaRPr>
          </a:p>
        </p:txBody>
      </p:sp>
      <p:pic>
        <p:nvPicPr>
          <p:cNvPr id="5" name="Slika 4">
            <a:extLst>
              <a:ext uri="{FF2B5EF4-FFF2-40B4-BE49-F238E27FC236}">
                <a16:creationId xmlns:a16="http://schemas.microsoft.com/office/drawing/2014/main" id="{3C690A5A-7797-2E6B-7789-37E9F28BEF8D}"/>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3094768E-DC28-1862-9F7C-074754047CB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7F4B40ED-73E3-EFE8-43EF-1AFB5718BE7C}"/>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7538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Podatki GIS</a:t>
            </a:r>
          </a:p>
        </p:txBody>
      </p:sp>
      <p:pic>
        <p:nvPicPr>
          <p:cNvPr id="7" name="Picture 6" descr="A map of a river and a map of a river&#10;&#10;Description automatically generated">
            <a:extLst>
              <a:ext uri="{FF2B5EF4-FFF2-40B4-BE49-F238E27FC236}">
                <a16:creationId xmlns:a16="http://schemas.microsoft.com/office/drawing/2014/main" id="{71B6B469-DAA1-719F-99D4-68B1C95858CD}"/>
              </a:ext>
            </a:extLst>
          </p:cNvPr>
          <p:cNvPicPr>
            <a:picLocks noChangeAspect="1"/>
          </p:cNvPicPr>
          <p:nvPr/>
        </p:nvPicPr>
        <p:blipFill>
          <a:blip r:embed="rId2"/>
          <a:stretch>
            <a:fillRect/>
          </a:stretch>
        </p:blipFill>
        <p:spPr>
          <a:xfrm>
            <a:off x="2318995" y="1984226"/>
            <a:ext cx="7260010" cy="3351513"/>
          </a:xfrm>
          <a:prstGeom prst="rect">
            <a:avLst/>
          </a:prstGeom>
        </p:spPr>
      </p:pic>
      <p:sp>
        <p:nvSpPr>
          <p:cNvPr id="8" name="TextBox 7">
            <a:extLst>
              <a:ext uri="{FF2B5EF4-FFF2-40B4-BE49-F238E27FC236}">
                <a16:creationId xmlns:a16="http://schemas.microsoft.com/office/drawing/2014/main" id="{55B113F7-A69D-30B1-A747-F77BB86C88C5}"/>
              </a:ext>
            </a:extLst>
          </p:cNvPr>
          <p:cNvSpPr txBox="1"/>
          <p:nvPr/>
        </p:nvSpPr>
        <p:spPr>
          <a:xfrm>
            <a:off x="3124940" y="1461006"/>
            <a:ext cx="2138599" cy="523220"/>
          </a:xfrm>
          <a:prstGeom prst="rect">
            <a:avLst/>
          </a:prstGeom>
          <a:noFill/>
        </p:spPr>
        <p:txBody>
          <a:bodyPr wrap="none" rtlCol="0">
            <a:spAutoFit/>
          </a:bodyPr>
          <a:lstStyle/>
          <a:p>
            <a:r>
              <a:rPr lang="hr-HR" sz="2800" b="1" dirty="0" err="1"/>
              <a:t>Vektorska slika</a:t>
            </a:r>
            <a:endParaRPr lang="hr-HR" sz="2800" b="1" dirty="0"/>
          </a:p>
        </p:txBody>
      </p:sp>
      <p:sp>
        <p:nvSpPr>
          <p:cNvPr id="9" name="TextBox 8">
            <a:extLst>
              <a:ext uri="{FF2B5EF4-FFF2-40B4-BE49-F238E27FC236}">
                <a16:creationId xmlns:a16="http://schemas.microsoft.com/office/drawing/2014/main" id="{7887030E-A1F6-95E2-A488-F3CAFE4A7D47}"/>
              </a:ext>
            </a:extLst>
          </p:cNvPr>
          <p:cNvSpPr txBox="1"/>
          <p:nvPr/>
        </p:nvSpPr>
        <p:spPr>
          <a:xfrm>
            <a:off x="6779813" y="1461006"/>
            <a:ext cx="2120068" cy="523220"/>
          </a:xfrm>
          <a:prstGeom prst="rect">
            <a:avLst/>
          </a:prstGeom>
          <a:noFill/>
        </p:spPr>
        <p:txBody>
          <a:bodyPr wrap="none" rtlCol="0">
            <a:spAutoFit/>
          </a:bodyPr>
          <a:lstStyle/>
          <a:p>
            <a:r>
              <a:rPr lang="hr-HR" sz="2800" b="1" dirty="0"/>
              <a:t>Rastrska </a:t>
            </a:r>
            <a:r>
              <a:rPr lang="hr-HR" sz="2800" b="1" dirty="0" err="1"/>
              <a:t>slika</a:t>
            </a:r>
            <a:endParaRPr lang="hr-HR" sz="2800" b="1" dirty="0"/>
          </a:p>
        </p:txBody>
      </p:sp>
      <p:pic>
        <p:nvPicPr>
          <p:cNvPr id="3" name="Slika 2">
            <a:extLst>
              <a:ext uri="{FF2B5EF4-FFF2-40B4-BE49-F238E27FC236}">
                <a16:creationId xmlns:a16="http://schemas.microsoft.com/office/drawing/2014/main" id="{1B85D522-3668-409C-50B3-251D3D02494B}"/>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A4177AD4-5AE1-C5F5-CD63-41F72D7E245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F76BE885-1186-D19C-E5A6-59536FF8C857}"/>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86195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a:t>GIS so temeljito </a:t>
            </a:r>
            <a:r>
              <a:rPr lang="en-US" sz="2000" b="1" dirty="0">
                <a:solidFill>
                  <a:srgbClr val="1065AB"/>
                </a:solidFill>
              </a:rPr>
              <a:t>spremenili </a:t>
            </a:r>
            <a:r>
              <a:rPr lang="en-US" sz="2000" dirty="0"/>
              <a:t>logistični sektor, saj zagotavljajo orodja, ki omogočajo učinkovitejše, stroškovno učinkovitejše in strateške postopke odločanja.</a:t>
            </a:r>
            <a:endParaRPr lang="hr-HR" sz="2000" dirty="0"/>
          </a:p>
          <a:p>
            <a:r>
              <a:rPr lang="en-US" sz="2000" dirty="0">
                <a:effectLst/>
                <a:latin typeface="Tahoma" panose="020B0604030504040204" pitchFamily="34" charset="0"/>
                <a:ea typeface="Calibri" panose="020F0502020204030204" pitchFamily="34" charset="0"/>
                <a:cs typeface="Times New Roman" panose="02020603050405020304" pitchFamily="18" charset="0"/>
              </a:rPr>
              <a:t>Integracija GIS v logistiko omogoča vizualizacijo, analizo in interpretacijo prostorskih podatkov, kar je ključnega pomena za optimizacijo poti,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upravljanje</a:t>
            </a:r>
            <a:r>
              <a:rPr lang="en-US" sz="2000" dirty="0">
                <a:effectLst/>
                <a:latin typeface="Tahoma" panose="020B0604030504040204" pitchFamily="34" charset="0"/>
                <a:ea typeface="Calibri" panose="020F0502020204030204" pitchFamily="34" charset="0"/>
                <a:cs typeface="Times New Roman" panose="02020603050405020304" pitchFamily="18" charset="0"/>
              </a:rPr>
              <a:t> </a:t>
            </a:r>
            <a:r>
              <a:rPr lang="sl-SI" sz="2000" dirty="0">
                <a:effectLst/>
                <a:latin typeface="Tahoma" panose="020B0604030504040204" pitchFamily="34" charset="0"/>
                <a:ea typeface="Calibri" panose="020F0502020204030204" pitchFamily="34" charset="0"/>
                <a:cs typeface="Times New Roman" panose="02020603050405020304" pitchFamily="18" charset="0"/>
              </a:rPr>
              <a:t>oskrbovalnih</a:t>
            </a:r>
            <a:r>
              <a:rPr lang="en-US" sz="2000" dirty="0">
                <a:effectLst/>
                <a:latin typeface="Tahoma" panose="020B0604030504040204" pitchFamily="34" charset="0"/>
                <a:ea typeface="Calibri" panose="020F0502020204030204" pitchFamily="34" charset="0"/>
                <a:cs typeface="Times New Roman" panose="02020603050405020304" pitchFamily="18" charset="0"/>
              </a:rPr>
              <a:t> verig in izboljšanje splošne operativne učinkovitosti.</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dirty="0">
                <a:effectLst/>
                <a:latin typeface="Tahoma" panose="020B0604030504040204" pitchFamily="34" charset="0"/>
                <a:ea typeface="Calibri" panose="020F0502020204030204" pitchFamily="34" charset="0"/>
                <a:cs typeface="Times New Roman" panose="02020603050405020304" pitchFamily="18" charset="0"/>
              </a:rPr>
              <a:t>Strokovnjaki s področja logistike lahko vidijo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vzorce, razmerja in trende</a:t>
            </a:r>
            <a:r>
              <a:rPr lang="en-US" sz="2000" dirty="0">
                <a:effectLst/>
                <a:latin typeface="Tahoma" panose="020B0604030504040204" pitchFamily="34" charset="0"/>
                <a:ea typeface="Calibri" panose="020F0502020204030204" pitchFamily="34" charset="0"/>
                <a:cs typeface="Times New Roman" panose="02020603050405020304" pitchFamily="18" charset="0"/>
              </a:rPr>
              <a:t>, ki niso vidni v tradicionalnih podatkovnih formatih, saj lahko z njegovo uporabo lažje prekrijejo različne podatkovne nize na zemljevidu.</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dirty="0">
                <a:effectLst/>
                <a:latin typeface="Tahoma" panose="020B0604030504040204" pitchFamily="34" charset="0"/>
                <a:ea typeface="Calibri" panose="020F0502020204030204" pitchFamily="34" charset="0"/>
                <a:cs typeface="Times New Roman" panose="02020603050405020304" pitchFamily="18" charset="0"/>
              </a:rPr>
              <a:t>Ta prostorska perspektiva zelo koristi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strateškemu </a:t>
            </a:r>
            <a:r>
              <a:rPr lang="en-US" sz="2000" dirty="0">
                <a:effectLst/>
                <a:latin typeface="Tahoma" panose="020B0604030504040204" pitchFamily="34" charset="0"/>
                <a:ea typeface="Calibri" panose="020F0502020204030204" pitchFamily="34" charset="0"/>
                <a:cs typeface="Times New Roman" panose="02020603050405020304" pitchFamily="18" charset="0"/>
              </a:rPr>
              <a:t>načrtovanju in optimizaciji poslovanja.</a:t>
            </a:r>
            <a:endParaRPr lang="hr-HR" sz="2000" dirty="0"/>
          </a:p>
        </p:txBody>
      </p:sp>
      <p:pic>
        <p:nvPicPr>
          <p:cNvPr id="4" name="Slika 3">
            <a:extLst>
              <a:ext uri="{FF2B5EF4-FFF2-40B4-BE49-F238E27FC236}">
                <a16:creationId xmlns:a16="http://schemas.microsoft.com/office/drawing/2014/main" id="{C8581646-193A-438B-6E2B-D7861BC500E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C83B0ED-64C3-363A-7FA4-3AB20F15E2D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2B7F2B9-983E-502D-3562-005EED533DE4}"/>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0505300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228CCDFF-5BBB-409B-A767-53F814E6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B6B86-1972-4699-8A14-40114A9AAF09}">
  <ds:schemaRefs>
    <ds:schemaRef ds:uri="http://schemas.microsoft.com/sharepoint/v3/contenttype/forms"/>
  </ds:schemaRefs>
</ds:datastoreItem>
</file>

<file path=customXml/itemProps3.xml><?xml version="1.0" encoding="utf-8"?>
<ds:datastoreItem xmlns:ds="http://schemas.openxmlformats.org/officeDocument/2006/customXml" ds:itemID="{C883E481-F02C-402A-90F1-76504C08C819}">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3614</TotalTime>
  <Words>3736</Words>
  <Application>Microsoft Office PowerPoint</Application>
  <PresentationFormat>Panoramiczny</PresentationFormat>
  <Paragraphs>174</Paragraphs>
  <Slides>22</Slides>
  <Notes>0</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22</vt:i4>
      </vt:variant>
    </vt:vector>
  </HeadingPairs>
  <TitlesOfParts>
    <vt:vector size="27" baseType="lpstr">
      <vt:lpstr>Arial</vt:lpstr>
      <vt:lpstr>Calibri</vt:lpstr>
      <vt:lpstr>Tahoma</vt:lpstr>
      <vt:lpstr>Motyw pakietu Office</vt:lpstr>
      <vt:lpstr>1_Motyw pakietu Office</vt:lpstr>
      <vt:lpstr>Poslovna inteligenca</vt:lpstr>
      <vt:lpstr>Agenda</vt:lpstr>
      <vt:lpstr>GIS</vt:lpstr>
      <vt:lpstr>GIS - opredelitev in zgodovina</vt:lpstr>
      <vt:lpstr>Sestavni deli GIS</vt:lpstr>
      <vt:lpstr>Sloji GIS</vt:lpstr>
      <vt:lpstr>Podatki GIS</vt:lpstr>
      <vt:lpstr>Podatki GIS</vt:lpstr>
      <vt:lpstr>GIS v logistiki</vt:lpstr>
      <vt:lpstr>GIS v logistiki</vt:lpstr>
      <vt:lpstr>GIS v logistiki</vt:lpstr>
      <vt:lpstr>GIS v logistiki</vt:lpstr>
      <vt:lpstr>GIS v logistiki</vt:lpstr>
      <vt:lpstr>Trendi GIS</vt:lpstr>
      <vt:lpstr>Trendi GIS - računalništvo v oblaku</vt:lpstr>
      <vt:lpstr>Trendi v GIS - umetna inteligenca in ML</vt:lpstr>
      <vt:lpstr>Trendi GIS - brezpilotna letala</vt:lpstr>
      <vt:lpstr>Trendi GIS - AR in VR</vt:lpstr>
      <vt:lpstr>Trendi GIS - Analiza podatkov v realnem času</vt:lpstr>
      <vt:lpstr>Povzetek</vt:lpstr>
      <vt:lpstr>Avtorji:  Dario Šebalj Dejan Mirčetić Michał Adamczak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docId:F21D96A0F435B5994CE0F628F096F25F</cp:keywords>
  <cp:lastModifiedBy>KRS</cp:lastModifiedBy>
  <cp:revision>29</cp:revision>
  <dcterms:created xsi:type="dcterms:W3CDTF">2023-07-06T12:09:08Z</dcterms:created>
  <dcterms:modified xsi:type="dcterms:W3CDTF">2025-10-28T11:40:47Z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