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 id="2147483655" r:id="rId5"/>
  </p:sldMasterIdLst>
  <p:sldIdLst>
    <p:sldId id="284" r:id="rId6"/>
    <p:sldId id="285" r:id="rId7"/>
    <p:sldId id="286" r:id="rId8"/>
    <p:sldId id="287" r:id="rId9"/>
    <p:sldId id="288" r:id="rId10"/>
    <p:sldId id="289" r:id="rId11"/>
    <p:sldId id="290" r:id="rId12"/>
    <p:sldId id="291" r:id="rId13"/>
    <p:sldId id="292" r:id="rId14"/>
    <p:sldId id="293" r:id="rId15"/>
    <p:sldId id="294" r:id="rId16"/>
    <p:sldId id="295" r:id="rId17"/>
    <p:sldId id="296" r:id="rId18"/>
    <p:sldId id="297" r:id="rId19"/>
    <p:sldId id="298" r:id="rId20"/>
    <p:sldId id="299" r:id="rId21"/>
    <p:sldId id="300" r:id="rId22"/>
    <p:sldId id="301" r:id="rId23"/>
    <p:sldId id="302" r:id="rId24"/>
    <p:sldId id="303" r:id="rId25"/>
    <p:sldId id="335" r:id="rId26"/>
    <p:sldId id="304" r:id="rId27"/>
  </p:sldIdLst>
  <p:sldSz cx="12192000" cy="6858000"/>
  <p:notesSz cx="6858000" cy="9144000"/>
  <p:defaultTex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1065AB"/>
    <a:srgbClr val="B31366"/>
    <a:srgbClr val="B21366"/>
    <a:srgbClr val="7F7F7F"/>
    <a:srgbClr val="AEAEAE"/>
    <a:srgbClr val="FFFFFF"/>
    <a:srgbClr val="292928"/>
    <a:srgbClr val="015BA6"/>
    <a:srgbClr val="F24D0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Styl pośredni 2 — Ak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95" d="100"/>
          <a:sy n="95" d="100"/>
        </p:scale>
        <p:origin x="206"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3.xml"/><Relationship Id="rId13" Type="http://schemas.openxmlformats.org/officeDocument/2006/relationships/slide" Target="slides/slide8.xml"/><Relationship Id="rId18" Type="http://schemas.openxmlformats.org/officeDocument/2006/relationships/slide" Target="slides/slide13.xml"/><Relationship Id="rId26" Type="http://schemas.openxmlformats.org/officeDocument/2006/relationships/slide" Target="slides/slide21.xml"/><Relationship Id="rId3" Type="http://schemas.openxmlformats.org/officeDocument/2006/relationships/customXml" Target="../customXml/item3.xml"/><Relationship Id="rId21" Type="http://schemas.openxmlformats.org/officeDocument/2006/relationships/slide" Target="slides/slide16.xml"/><Relationship Id="rId7" Type="http://schemas.openxmlformats.org/officeDocument/2006/relationships/slide" Target="slides/slide2.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2" Type="http://schemas.openxmlformats.org/officeDocument/2006/relationships/customXml" Target="../customXml/item2.xml"/><Relationship Id="rId16" Type="http://schemas.openxmlformats.org/officeDocument/2006/relationships/slide" Target="slides/slide11.xml"/><Relationship Id="rId20" Type="http://schemas.openxmlformats.org/officeDocument/2006/relationships/slide" Target="slides/slide15.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1.xml"/><Relationship Id="rId11" Type="http://schemas.openxmlformats.org/officeDocument/2006/relationships/slide" Target="slides/slide6.xml"/><Relationship Id="rId24" Type="http://schemas.openxmlformats.org/officeDocument/2006/relationships/slide" Target="slides/slide19.xml"/><Relationship Id="rId5" Type="http://schemas.openxmlformats.org/officeDocument/2006/relationships/slideMaster" Target="slideMasters/slideMaster2.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presProps" Target="presProps.xml"/><Relationship Id="rId10" Type="http://schemas.openxmlformats.org/officeDocument/2006/relationships/slide" Target="slides/slide5.xml"/><Relationship Id="rId19" Type="http://schemas.openxmlformats.org/officeDocument/2006/relationships/slide" Target="slides/slide14.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theme" Target="theme/theme1.xml"/></Relationship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2.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15" name="Obraz 14">
            <a:extLst>
              <a:ext uri="{FF2B5EF4-FFF2-40B4-BE49-F238E27FC236}">
                <a16:creationId xmlns:a16="http://schemas.microsoft.com/office/drawing/2014/main" id="{5B4C51FD-5995-4709-769B-AF16D6EB69F0}"/>
              </a:ext>
            </a:extLst>
          </p:cNvPr>
          <p:cNvPicPr>
            <a:picLocks noChangeAspect="1"/>
          </p:cNvPicPr>
          <p:nvPr userDrawn="1"/>
        </p:nvPicPr>
        <p:blipFill>
          <a:blip r:embed="rId3"/>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246903993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pic>
        <p:nvPicPr>
          <p:cNvPr id="9" name="Obraz 8">
            <a:extLst>
              <a:ext uri="{FF2B5EF4-FFF2-40B4-BE49-F238E27FC236}">
                <a16:creationId xmlns:a16="http://schemas.microsoft.com/office/drawing/2014/main" id="{AF5DBE5F-E910-791D-7E65-F471D32292F0}"/>
              </a:ext>
            </a:extLst>
          </p:cNvPr>
          <p:cNvPicPr>
            <a:picLocks noChangeAspect="1"/>
          </p:cNvPicPr>
          <p:nvPr userDrawn="1"/>
        </p:nvPicPr>
        <p:blipFill>
          <a:blip r:embed="rId2"/>
          <a:stretch>
            <a:fillRect/>
          </a:stretch>
        </p:blipFill>
        <p:spPr>
          <a:xfrm>
            <a:off x="7814239" y="6159042"/>
            <a:ext cx="3590855" cy="463336"/>
          </a:xfrm>
          <a:prstGeom prst="rect">
            <a:avLst/>
          </a:prstGeom>
        </p:spPr>
      </p:pic>
    </p:spTree>
    <p:extLst>
      <p:ext uri="{BB962C8B-B14F-4D97-AF65-F5344CB8AC3E}">
        <p14:creationId xmlns:p14="http://schemas.microsoft.com/office/powerpoint/2010/main" val="17127467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2E58A5AF-3F45-5069-5FAB-2D7952158756}"/>
              </a:ext>
            </a:extLst>
          </p:cNvPr>
          <p:cNvSpPr>
            <a:spLocks noGrp="1"/>
          </p:cNvSpPr>
          <p:nvPr>
            <p:ph type="ctrTitle"/>
          </p:nvPr>
        </p:nvSpPr>
        <p:spPr>
          <a:xfrm>
            <a:off x="1524000" y="1122363"/>
            <a:ext cx="9144000" cy="2387600"/>
          </a:xfrm>
        </p:spPr>
        <p:txBody>
          <a:bodyPr anchor="b">
            <a:normAutofit/>
          </a:bodyPr>
          <a:lstStyle>
            <a:lvl1pPr algn="ctr">
              <a:defRPr sz="4800">
                <a:solidFill>
                  <a:srgbClr val="015BA6"/>
                </a:solidFill>
                <a:latin typeface="Tahoma" panose="020B0604030504040204" pitchFamily="34" charset="0"/>
                <a:ea typeface="Tahoma" panose="020B0604030504040204" pitchFamily="34" charset="0"/>
                <a:cs typeface="Tahoma" panose="020B0604030504040204" pitchFamily="34" charset="0"/>
              </a:defRPr>
            </a:lvl1pPr>
          </a:lstStyle>
          <a:p>
            <a:r>
              <a:rPr lang="pl-PL" dirty="0"/>
              <a:t>Kliknij, aby edytować styl</a:t>
            </a:r>
          </a:p>
        </p:txBody>
      </p:sp>
      <p:sp>
        <p:nvSpPr>
          <p:cNvPr id="3" name="Podtytuł 2">
            <a:extLst>
              <a:ext uri="{FF2B5EF4-FFF2-40B4-BE49-F238E27FC236}">
                <a16:creationId xmlns:a16="http://schemas.microsoft.com/office/drawing/2014/main" id="{343BB85A-E454-8451-FB5E-F4FFB49387D4}"/>
              </a:ext>
            </a:extLst>
          </p:cNvPr>
          <p:cNvSpPr>
            <a:spLocks noGrp="1"/>
          </p:cNvSpPr>
          <p:nvPr>
            <p:ph type="subTitle" idx="1"/>
          </p:nvPr>
        </p:nvSpPr>
        <p:spPr>
          <a:xfrm>
            <a:off x="1524000" y="3602038"/>
            <a:ext cx="9144000" cy="1655762"/>
          </a:xfrm>
        </p:spPr>
        <p:txBody>
          <a:bodyPr/>
          <a:lstStyle>
            <a:lvl1pPr marL="0" indent="0" algn="ctr">
              <a:buNone/>
              <a:defRPr sz="2400">
                <a:solidFill>
                  <a:srgbClr val="7F7F7F"/>
                </a:solidFill>
                <a:latin typeface="Tahoma" panose="020B0604030504040204" pitchFamily="34" charset="0"/>
                <a:ea typeface="Tahoma" panose="020B0604030504040204" pitchFamily="34" charset="0"/>
                <a:cs typeface="Tahoma" panose="020B0604030504040204" pitchFamily="34"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pl-PL" dirty="0"/>
              <a:t>Kliknij, aby edytować styl wzorca podtytułu</a:t>
            </a:r>
          </a:p>
        </p:txBody>
      </p:sp>
      <p:sp>
        <p:nvSpPr>
          <p:cNvPr id="6" name="Symbol zastępczy numeru slajdu 5">
            <a:extLst>
              <a:ext uri="{FF2B5EF4-FFF2-40B4-BE49-F238E27FC236}">
                <a16:creationId xmlns:a16="http://schemas.microsoft.com/office/drawing/2014/main" id="{A0EF36B9-4F40-EC5C-6839-D90FF03278E2}"/>
              </a:ext>
            </a:extLst>
          </p:cNvPr>
          <p:cNvSpPr>
            <a:spLocks noGrp="1"/>
          </p:cNvSpPr>
          <p:nvPr>
            <p:ph type="sldNum" sz="quarter" idx="12"/>
          </p:nvPr>
        </p:nvSpPr>
        <p:spPr>
          <a:xfrm>
            <a:off x="1041399" y="6159042"/>
            <a:ext cx="2743200" cy="365125"/>
          </a:xfrm>
        </p:spPr>
        <p:txBody>
          <a:body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F0F9927-E26B-6CAA-9B92-9AB85EA58C45}"/>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88C548BB-0F84-4B1A-DCFA-9ED5B237D21D}"/>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2148907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ytuł i zawartość">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658662E8-C0F6-01F7-3135-55754D9540FA}"/>
              </a:ext>
            </a:extLst>
          </p:cNvPr>
          <p:cNvSpPr>
            <a:spLocks noGrp="1"/>
          </p:cNvSpPr>
          <p:nvPr>
            <p:ph type="title"/>
          </p:nvPr>
        </p:nvSpPr>
        <p:spPr>
          <a:xfrm>
            <a:off x="1874672" y="262905"/>
            <a:ext cx="9390352" cy="836261"/>
          </a:xfrm>
        </p:spPr>
        <p:txBody>
          <a:bodyPr/>
          <a:lstStyle/>
          <a:p>
            <a:r>
              <a:rPr lang="pl-PL"/>
              <a:t>Kliknij, aby edytować styl</a:t>
            </a:r>
          </a:p>
        </p:txBody>
      </p:sp>
      <p:sp>
        <p:nvSpPr>
          <p:cNvPr id="3" name="Symbol zastępczy zawartości 2">
            <a:extLst>
              <a:ext uri="{FF2B5EF4-FFF2-40B4-BE49-F238E27FC236}">
                <a16:creationId xmlns:a16="http://schemas.microsoft.com/office/drawing/2014/main" id="{D4A73EC7-14A4-45CC-5E00-8767B1FCAB39}"/>
              </a:ext>
            </a:extLst>
          </p:cNvPr>
          <p:cNvSpPr>
            <a:spLocks noGrp="1"/>
          </p:cNvSpPr>
          <p:nvPr>
            <p:ph idx="1"/>
          </p:nvPr>
        </p:nvSpPr>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
        <p:nvSpPr>
          <p:cNvPr id="6" name="Symbol zastępczy numeru slajdu 5">
            <a:extLst>
              <a:ext uri="{FF2B5EF4-FFF2-40B4-BE49-F238E27FC236}">
                <a16:creationId xmlns:a16="http://schemas.microsoft.com/office/drawing/2014/main" id="{201D473C-60C7-F335-6DD1-5CC8ADB7F79E}"/>
              </a:ext>
            </a:extLst>
          </p:cNvPr>
          <p:cNvSpPr>
            <a:spLocks noGrp="1"/>
          </p:cNvSpPr>
          <p:nvPr>
            <p:ph type="sldNum" sz="quarter" idx="12"/>
          </p:nvPr>
        </p:nvSpPr>
        <p:spPr>
          <a:xfrm>
            <a:off x="837168" y="6352531"/>
            <a:ext cx="2743200" cy="365125"/>
          </a:xfrm>
        </p:spPr>
        <p:txBody>
          <a:bodyPr/>
          <a:lstStyle>
            <a:lvl1pPr algn="l">
              <a:defRPr/>
            </a:lvl1pPr>
          </a:lstStyle>
          <a:p>
            <a:fld id="{CC0460F1-09F6-4975-B8E5-8A0710446645}" type="slidenum">
              <a:rPr lang="pl-PL" smtClean="0"/>
              <a:pPr/>
              <a:t>‹#›</a:t>
            </a:fld>
            <a:endParaRPr lang="pl-PL"/>
          </a:p>
        </p:txBody>
      </p:sp>
      <p:sp>
        <p:nvSpPr>
          <p:cNvPr id="7" name="Podtytuł 2">
            <a:extLst>
              <a:ext uri="{FF2B5EF4-FFF2-40B4-BE49-F238E27FC236}">
                <a16:creationId xmlns:a16="http://schemas.microsoft.com/office/drawing/2014/main" id="{5E51F10D-98CF-2694-6381-FBA42C9A040F}"/>
              </a:ext>
            </a:extLst>
          </p:cNvPr>
          <p:cNvSpPr>
            <a:spLocks noGrp="1"/>
          </p:cNvSpPr>
          <p:nvPr>
            <p:ph type="subTitle" idx="13"/>
          </p:nvPr>
        </p:nvSpPr>
        <p:spPr>
          <a:xfrm>
            <a:off x="5249333" y="4114000"/>
            <a:ext cx="4967366" cy="943069"/>
          </a:xfrm>
        </p:spPr>
        <p:txBody>
          <a:bodyPr>
            <a:normAutofit fontScale="92500"/>
          </a:bodyPr>
          <a:lstStyle/>
          <a:p>
            <a:pPr algn="l"/>
            <a:endParaRPr lang="pl-PL" sz="1000" dirty="0"/>
          </a:p>
        </p:txBody>
      </p:sp>
      <p:pic>
        <p:nvPicPr>
          <p:cNvPr id="8" name="Obraz 7">
            <a:extLst>
              <a:ext uri="{FF2B5EF4-FFF2-40B4-BE49-F238E27FC236}">
                <a16:creationId xmlns:a16="http://schemas.microsoft.com/office/drawing/2014/main" id="{7C3B84C6-E4A9-0972-31AD-1FB1FFB75346}"/>
              </a:ext>
            </a:extLst>
          </p:cNvPr>
          <p:cNvPicPr>
            <a:picLocks noChangeAspect="1"/>
          </p:cNvPicPr>
          <p:nvPr userDrawn="1"/>
        </p:nvPicPr>
        <p:blipFill>
          <a:blip r:embed="rId2"/>
          <a:stretch>
            <a:fillRect/>
          </a:stretch>
        </p:blipFill>
        <p:spPr>
          <a:xfrm>
            <a:off x="289112" y="169232"/>
            <a:ext cx="1098176" cy="1023609"/>
          </a:xfrm>
          <a:prstGeom prst="rect">
            <a:avLst/>
          </a:prstGeom>
        </p:spPr>
      </p:pic>
      <p:sp>
        <p:nvSpPr>
          <p:cNvPr id="9" name="pole tekstowe 8">
            <a:extLst>
              <a:ext uri="{FF2B5EF4-FFF2-40B4-BE49-F238E27FC236}">
                <a16:creationId xmlns:a16="http://schemas.microsoft.com/office/drawing/2014/main" id="{3A62EFDB-9E47-3314-96E8-A69158CEE9B9}"/>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spTree>
    <p:extLst>
      <p:ext uri="{BB962C8B-B14F-4D97-AF65-F5344CB8AC3E}">
        <p14:creationId xmlns:p14="http://schemas.microsoft.com/office/powerpoint/2010/main" val="422996427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Slide with text">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
        <p:nvSpPr>
          <p:cNvPr id="7" name="Symbol zastępczy zawartości 2">
            <a:extLst>
              <a:ext uri="{FF2B5EF4-FFF2-40B4-BE49-F238E27FC236}">
                <a16:creationId xmlns:a16="http://schemas.microsoft.com/office/drawing/2014/main" id="{37583371-04E1-2146-3E36-12C9771D5F8F}"/>
              </a:ext>
            </a:extLst>
          </p:cNvPr>
          <p:cNvSpPr>
            <a:spLocks noGrp="1"/>
          </p:cNvSpPr>
          <p:nvPr>
            <p:ph idx="1"/>
          </p:nvPr>
        </p:nvSpPr>
        <p:spPr>
          <a:xfrm>
            <a:off x="838200" y="1825625"/>
            <a:ext cx="10515600" cy="4351338"/>
          </a:xfrm>
        </p:spPr>
        <p:txBody>
          <a:bodyPr/>
          <a:lstStyle/>
          <a:p>
            <a:pPr lvl="0"/>
            <a:r>
              <a:rPr lang="pl-PL"/>
              <a:t>Kliknij, aby edytować style wzorca tekstu</a:t>
            </a:r>
          </a:p>
          <a:p>
            <a:pPr lvl="1"/>
            <a:r>
              <a:rPr lang="pl-PL"/>
              <a:t>Drugi poziom</a:t>
            </a:r>
          </a:p>
          <a:p>
            <a:pPr lvl="2"/>
            <a:r>
              <a:rPr lang="pl-PL"/>
              <a:t>Trzeci poziom</a:t>
            </a:r>
          </a:p>
          <a:p>
            <a:pPr lvl="3"/>
            <a:r>
              <a:rPr lang="pl-PL"/>
              <a:t>Czwarty poziom</a:t>
            </a:r>
          </a:p>
          <a:p>
            <a:pPr lvl="4"/>
            <a:r>
              <a:rPr lang="pl-PL"/>
              <a:t>Piąty poziom</a:t>
            </a:r>
          </a:p>
        </p:txBody>
      </p:sp>
    </p:spTree>
    <p:extLst>
      <p:ext uri="{BB962C8B-B14F-4D97-AF65-F5344CB8AC3E}">
        <p14:creationId xmlns:p14="http://schemas.microsoft.com/office/powerpoint/2010/main" val="62400857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lide with pictur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7730830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Only title">
    <p:spTree>
      <p:nvGrpSpPr>
        <p:cNvPr id="1" name=""/>
        <p:cNvGrpSpPr/>
        <p:nvPr/>
      </p:nvGrpSpPr>
      <p:grpSpPr>
        <a:xfrm>
          <a:off x="0" y="0"/>
          <a:ext cx="0" cy="0"/>
          <a:chOff x="0" y="0"/>
          <a:chExt cx="0" cy="0"/>
        </a:xfrm>
      </p:grpSpPr>
      <p:sp>
        <p:nvSpPr>
          <p:cNvPr id="2" name="Tytuł 1">
            <a:extLst>
              <a:ext uri="{FF2B5EF4-FFF2-40B4-BE49-F238E27FC236}">
                <a16:creationId xmlns:a16="http://schemas.microsoft.com/office/drawing/2014/main" id="{EDE4255F-DD1D-AA20-3912-D196BD51C158}"/>
              </a:ext>
            </a:extLst>
          </p:cNvPr>
          <p:cNvSpPr>
            <a:spLocks noGrp="1"/>
          </p:cNvSpPr>
          <p:nvPr>
            <p:ph type="title"/>
          </p:nvPr>
        </p:nvSpPr>
        <p:spPr/>
        <p:txBody>
          <a:bodyPr/>
          <a:lstStyle/>
          <a:p>
            <a:r>
              <a:rPr lang="pl-PL"/>
              <a:t>Kliknij, aby edytować styl</a:t>
            </a:r>
          </a:p>
        </p:txBody>
      </p:sp>
      <p:sp>
        <p:nvSpPr>
          <p:cNvPr id="5" name="Symbol zastępczy numeru slajdu 4">
            <a:extLst>
              <a:ext uri="{FF2B5EF4-FFF2-40B4-BE49-F238E27FC236}">
                <a16:creationId xmlns:a16="http://schemas.microsoft.com/office/drawing/2014/main" id="{A1F961F0-8208-CAAD-19DB-E16F6E377D58}"/>
              </a:ext>
            </a:extLst>
          </p:cNvPr>
          <p:cNvSpPr>
            <a:spLocks noGrp="1"/>
          </p:cNvSpPr>
          <p:nvPr>
            <p:ph type="sldNum" sz="quarter" idx="12"/>
          </p:nvPr>
        </p:nvSpPr>
        <p:spPr>
          <a:xfrm>
            <a:off x="914399" y="6356350"/>
            <a:ext cx="2743200" cy="365125"/>
          </a:xfrm>
        </p:spPr>
        <p:txBody>
          <a:bodyPr/>
          <a:lstStyle/>
          <a:p>
            <a:fld id="{CC0460F1-09F6-4975-B8E5-8A0710446645}" type="slidenum">
              <a:rPr lang="pl-PL" smtClean="0"/>
              <a:t>‹#›</a:t>
            </a:fld>
            <a:endParaRPr lang="pl-PL"/>
          </a:p>
        </p:txBody>
      </p:sp>
    </p:spTree>
    <p:extLst>
      <p:ext uri="{BB962C8B-B14F-4D97-AF65-F5344CB8AC3E}">
        <p14:creationId xmlns:p14="http://schemas.microsoft.com/office/powerpoint/2010/main" val="3036026914"/>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5" Type="http://schemas.openxmlformats.org/officeDocument/2006/relationships/image" Target="../media/image2.png"/><Relationship Id="rId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5.xml"/><Relationship Id="rId7" Type="http://schemas.openxmlformats.org/officeDocument/2006/relationships/image" Target="../media/image1.png"/><Relationship Id="rId2" Type="http://schemas.openxmlformats.org/officeDocument/2006/relationships/slideLayout" Target="../slideLayouts/slideLayout4.xml"/><Relationship Id="rId1" Type="http://schemas.openxmlformats.org/officeDocument/2006/relationships/slideLayout" Target="../slideLayouts/slideLayout3.xml"/><Relationship Id="rId6" Type="http://schemas.openxmlformats.org/officeDocument/2006/relationships/theme" Target="../theme/theme2.xml"/><Relationship Id="rId5" Type="http://schemas.openxmlformats.org/officeDocument/2006/relationships/slideLayout" Target="../slideLayouts/slideLayout7.xml"/><Relationship Id="rId4" Type="http://schemas.openxmlformats.org/officeDocument/2006/relationships/slideLayout" Target="../slideLayouts/slideLayout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 da bi lahko uredili slog</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Kliknite, da uredite slog vzorca besedila</a:t>
            </a:r>
          </a:p>
          <a:p>
            <a:pPr lvl="1"/>
            <a:r>
              <a:rPr lang="pl-PL" dirty="0"/>
              <a:t>Drugi raven</a:t>
            </a:r>
          </a:p>
          <a:p>
            <a:pPr lvl="2"/>
            <a:r>
              <a:rPr lang="pl-PL" dirty="0"/>
              <a:t>Tretji raven</a:t>
            </a:r>
          </a:p>
          <a:p>
            <a:pPr lvl="3"/>
            <a:r>
              <a:rPr lang="pl-PL" dirty="0"/>
              <a:t>Višji nivo</a:t>
            </a:r>
          </a:p>
          <a:p>
            <a:pPr lvl="4"/>
            <a:r>
              <a:rPr lang="pl-PL" dirty="0"/>
              <a:t>Pojasnila o tem, kako se je zgodilo to, kar se je zgodilo.</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4"/>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10" name="Symbol zastępczy stopki 4">
            <a:extLst>
              <a:ext uri="{FF2B5EF4-FFF2-40B4-BE49-F238E27FC236}">
                <a16:creationId xmlns:a16="http://schemas.microsoft.com/office/drawing/2014/main" id="{B83F9DA6-3C1E-F259-137C-1C439C9EBD54}"/>
              </a:ext>
            </a:extLst>
          </p:cNvPr>
          <p:cNvSpPr>
            <a:spLocks noGrp="1"/>
          </p:cNvSpPr>
          <p:nvPr>
            <p:ph type="ftr" sz="quarter" idx="3"/>
          </p:nvPr>
        </p:nvSpPr>
        <p:spPr>
          <a:xfrm>
            <a:off x="6468532" y="6338357"/>
            <a:ext cx="4885267" cy="365125"/>
          </a:xfrm>
          <a:prstGeom prst="rect">
            <a:avLst/>
          </a:prstGeom>
        </p:spPr>
        <p:txBody>
          <a:bodyPr/>
          <a:lstStyle>
            <a:lvl1pPr>
              <a:defRPr sz="600">
                <a:latin typeface="Tahoma" panose="020B0604030504040204" pitchFamily="34" charset="0"/>
                <a:ea typeface="Tahoma" panose="020B0604030504040204" pitchFamily="34" charset="0"/>
                <a:cs typeface="Tahoma" panose="020B0604030504040204" pitchFamily="34" charset="0"/>
              </a:defRPr>
            </a:lvl1pPr>
          </a:lstStyle>
          <a:p>
            <a:r>
              <a:rPr lang="en-US" dirty="0"/>
              <a:t>Financira Evropska unija.</a:t>
            </a:r>
          </a:p>
          <a:p>
            <a:r>
              <a:rPr lang="en-US" dirty="0"/>
              <a:t>Izražena stališča in mnenja so izključno stališča in mnenja avtorjev in ne odražajo nujno stališč Evropske unije ali Izvajalske agencije za izobraževanje in kulturo (EACEA).</a:t>
            </a:r>
          </a:p>
          <a:p>
            <a:r>
              <a:rPr lang="en-US" dirty="0"/>
              <a:t>Evropska unija in agencija EACEA ne moreta biti odgovorni zanje.</a:t>
            </a:r>
            <a:endParaRPr lang="pl-PL" dirty="0"/>
          </a:p>
          <a:p>
            <a:endParaRPr lang="pl-PL" dirty="0"/>
          </a:p>
        </p:txBody>
      </p:sp>
    </p:spTree>
    <p:extLst>
      <p:ext uri="{BB962C8B-B14F-4D97-AF65-F5344CB8AC3E}">
        <p14:creationId xmlns:p14="http://schemas.microsoft.com/office/powerpoint/2010/main" val="3146977866"/>
      </p:ext>
    </p:extLst>
  </p:cSld>
  <p:clrMap bg1="lt1" tx1="dk1" bg2="lt2" tx2="dk2" accent1="accent1" accent2="accent2" accent3="accent3" accent4="accent4" accent5="accent5" accent6="accent6" hlink="hlink" folHlink="folHlink"/>
  <p:sldLayoutIdLst>
    <p:sldLayoutId id="2147483649" r:id="rId1"/>
    <p:sldLayoutId id="2147483654" r:id="rId2"/>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ymbol zastępczy tytułu 1">
            <a:extLst>
              <a:ext uri="{FF2B5EF4-FFF2-40B4-BE49-F238E27FC236}">
                <a16:creationId xmlns:a16="http://schemas.microsoft.com/office/drawing/2014/main" id="{960E9BA3-BDB4-BCD5-B127-3BFFA4E30B37}"/>
              </a:ext>
            </a:extLst>
          </p:cNvPr>
          <p:cNvSpPr>
            <a:spLocks noGrp="1"/>
          </p:cNvSpPr>
          <p:nvPr>
            <p:ph type="title"/>
          </p:nvPr>
        </p:nvSpPr>
        <p:spPr>
          <a:xfrm>
            <a:off x="1608666" y="365126"/>
            <a:ext cx="9745133" cy="1116542"/>
          </a:xfrm>
          <a:prstGeom prst="rect">
            <a:avLst/>
          </a:prstGeom>
        </p:spPr>
        <p:txBody>
          <a:bodyPr vert="horz" lIns="91440" tIns="45720" rIns="91440" bIns="45720" rtlCol="0" anchor="ctr">
            <a:normAutofit/>
          </a:bodyPr>
          <a:lstStyle/>
          <a:p>
            <a:r>
              <a:rPr lang="pl-PL" dirty="0"/>
              <a:t>Kliknij, aby edytować styl</a:t>
            </a:r>
          </a:p>
        </p:txBody>
      </p:sp>
      <p:sp>
        <p:nvSpPr>
          <p:cNvPr id="3" name="Symbol zastępczy tekstu 2">
            <a:extLst>
              <a:ext uri="{FF2B5EF4-FFF2-40B4-BE49-F238E27FC236}">
                <a16:creationId xmlns:a16="http://schemas.microsoft.com/office/drawing/2014/main" id="{50A06F91-E7B2-48F4-EA7A-6A09E7BE932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pl-PL" dirty="0"/>
              <a:t>Kliknij, aby edytować style wzorca tekstu</a:t>
            </a:r>
          </a:p>
          <a:p>
            <a:pPr lvl="1"/>
            <a:r>
              <a:rPr lang="pl-PL" dirty="0"/>
              <a:t>Drugi poziom</a:t>
            </a:r>
          </a:p>
          <a:p>
            <a:pPr lvl="2"/>
            <a:r>
              <a:rPr lang="pl-PL" dirty="0"/>
              <a:t>Trzeci poziom</a:t>
            </a:r>
          </a:p>
          <a:p>
            <a:pPr lvl="3"/>
            <a:r>
              <a:rPr lang="pl-PL" dirty="0"/>
              <a:t>Czwarty poziom</a:t>
            </a:r>
          </a:p>
          <a:p>
            <a:pPr lvl="4"/>
            <a:r>
              <a:rPr lang="pl-PL" dirty="0"/>
              <a:t>Piąty poziom</a:t>
            </a:r>
          </a:p>
        </p:txBody>
      </p:sp>
      <p:sp>
        <p:nvSpPr>
          <p:cNvPr id="6" name="Symbol zastępczy numeru slajdu 5">
            <a:extLst>
              <a:ext uri="{FF2B5EF4-FFF2-40B4-BE49-F238E27FC236}">
                <a16:creationId xmlns:a16="http://schemas.microsoft.com/office/drawing/2014/main" id="{964076C3-5CF8-AC0A-9E17-2F51A1E9DE24}"/>
              </a:ext>
            </a:extLst>
          </p:cNvPr>
          <p:cNvSpPr>
            <a:spLocks noGrp="1"/>
          </p:cNvSpPr>
          <p:nvPr>
            <p:ph type="sldNum" sz="quarter" idx="4"/>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C0460F1-09F6-4975-B8E5-8A0710446645}" type="slidenum">
              <a:rPr lang="pl-PL" smtClean="0"/>
              <a:pPr/>
              <a:t>‹#›</a:t>
            </a:fld>
            <a:endParaRPr lang="pl-PL"/>
          </a:p>
        </p:txBody>
      </p:sp>
      <p:pic>
        <p:nvPicPr>
          <p:cNvPr id="7" name="Obraz 6">
            <a:extLst>
              <a:ext uri="{FF2B5EF4-FFF2-40B4-BE49-F238E27FC236}">
                <a16:creationId xmlns:a16="http://schemas.microsoft.com/office/drawing/2014/main" id="{3B821523-8AB1-0531-2AF3-4D0D0548DC15}"/>
              </a:ext>
            </a:extLst>
          </p:cNvPr>
          <p:cNvPicPr>
            <a:picLocks noChangeAspect="1"/>
          </p:cNvPicPr>
          <p:nvPr userDrawn="1"/>
        </p:nvPicPr>
        <p:blipFill>
          <a:blip r:embed="rId7"/>
          <a:stretch>
            <a:fillRect/>
          </a:stretch>
        </p:blipFill>
        <p:spPr>
          <a:xfrm>
            <a:off x="289112" y="169232"/>
            <a:ext cx="1098176" cy="1023609"/>
          </a:xfrm>
          <a:prstGeom prst="rect">
            <a:avLst/>
          </a:prstGeom>
        </p:spPr>
      </p:pic>
      <p:sp>
        <p:nvSpPr>
          <p:cNvPr id="8" name="pole tekstowe 7">
            <a:extLst>
              <a:ext uri="{FF2B5EF4-FFF2-40B4-BE49-F238E27FC236}">
                <a16:creationId xmlns:a16="http://schemas.microsoft.com/office/drawing/2014/main" id="{DA14F0DB-9ADC-C937-0F1A-1E8A90B74801}"/>
              </a:ext>
            </a:extLst>
          </p:cNvPr>
          <p:cNvSpPr txBox="1"/>
          <p:nvPr userDrawn="1"/>
        </p:nvSpPr>
        <p:spPr>
          <a:xfrm>
            <a:off x="0" y="1172173"/>
            <a:ext cx="1674336" cy="400110"/>
          </a:xfrm>
          <a:prstGeom prst="rect">
            <a:avLst/>
          </a:prstGeom>
          <a:noFill/>
        </p:spPr>
        <p:txBody>
          <a:bodyPr wrap="square" rtlCol="0">
            <a:spAutoFit/>
          </a:bodyPr>
          <a:lstStyle/>
          <a:p>
            <a:pPr algn="ctr"/>
            <a:r>
              <a:rPr lang="pl-PL" sz="2000" b="1" dirty="0">
                <a:solidFill>
                  <a:schemeClr val="bg1">
                    <a:lumMod val="50000"/>
                  </a:schemeClr>
                </a:solidFill>
              </a:rPr>
              <a:t>BAS4SC</a:t>
            </a:r>
          </a:p>
        </p:txBody>
      </p:sp>
      <p:pic>
        <p:nvPicPr>
          <p:cNvPr id="9" name="Picture 2">
            <a:extLst>
              <a:ext uri="{FF2B5EF4-FFF2-40B4-BE49-F238E27FC236}">
                <a16:creationId xmlns:a16="http://schemas.microsoft.com/office/drawing/2014/main" id="{A1CFD1AA-490A-2DEF-96E8-48A625214639}"/>
              </a:ext>
            </a:extLst>
          </p:cNvPr>
          <p:cNvPicPr>
            <a:picLocks noChangeAspect="1" noChangeArrowheads="1"/>
          </p:cNvPicPr>
          <p:nvPr userDrawn="1"/>
        </p:nvPicPr>
        <p:blipFill>
          <a:blip r:embed="rId8">
            <a:extLst>
              <a:ext uri="{28A0092B-C50C-407E-A947-70E740481C1C}">
                <a14:useLocalDpi xmlns:a14="http://schemas.microsoft.com/office/drawing/2010/main" val="0"/>
              </a:ext>
            </a:extLst>
          </a:blip>
          <a:srcRect/>
          <a:stretch>
            <a:fillRect/>
          </a:stretch>
        </p:blipFill>
        <p:spPr bwMode="auto">
          <a:xfrm>
            <a:off x="11433641" y="6176963"/>
            <a:ext cx="644058" cy="652762"/>
          </a:xfrm>
          <a:prstGeom prst="rect">
            <a:avLst/>
          </a:prstGeom>
          <a:noFill/>
          <a:extLst>
            <a:ext uri="{909E8E84-426E-40DD-AFC4-6F175D3DCCD1}">
              <a14:hiddenFill xmlns:a14="http://schemas.microsoft.com/office/drawing/2010/main">
                <a:solidFill>
                  <a:srgbClr val="FFFFFF"/>
                </a:solidFill>
              </a14:hiddenFill>
            </a:ext>
          </a:extLst>
        </p:spPr>
      </p:pic>
      <p:sp>
        <p:nvSpPr>
          <p:cNvPr id="5" name="pole tekstowe 4">
            <a:extLst>
              <a:ext uri="{FF2B5EF4-FFF2-40B4-BE49-F238E27FC236}">
                <a16:creationId xmlns:a16="http://schemas.microsoft.com/office/drawing/2014/main" id="{EDB8B49A-91DD-E2E0-C046-13FDB51AFF31}"/>
              </a:ext>
            </a:extLst>
          </p:cNvPr>
          <p:cNvSpPr txBox="1"/>
          <p:nvPr userDrawn="1"/>
        </p:nvSpPr>
        <p:spPr>
          <a:xfrm>
            <a:off x="7657032" y="6200486"/>
            <a:ext cx="4038599" cy="584775"/>
          </a:xfrm>
          <a:prstGeom prst="rect">
            <a:avLst/>
          </a:prstGeom>
          <a:noFill/>
        </p:spPr>
        <p:txBody>
          <a:bodyPr wrap="square">
            <a:spAutoFit/>
          </a:bodyPr>
          <a:lstStyle/>
          <a:p>
            <a:r>
              <a:rPr lang="en-US" sz="800" dirty="0">
                <a:latin typeface="Tahoma" panose="020B0604030504040204" pitchFamily="34" charset="0"/>
                <a:ea typeface="Tahoma" panose="020B0604030504040204" pitchFamily="34" charset="0"/>
                <a:cs typeface="Tahoma" panose="020B0604030504040204" pitchFamily="34" charset="0"/>
              </a:rPr>
              <a:t>Co-funded by the European Union</a:t>
            </a:r>
          </a:p>
          <a:p>
            <a:r>
              <a:rPr lang="en-US" sz="800" dirty="0">
                <a:latin typeface="Tahoma" panose="020B0604030504040204" pitchFamily="34" charset="0"/>
                <a:ea typeface="Tahoma" panose="020B0604030504040204" pitchFamily="34" charset="0"/>
                <a:cs typeface="Tahoma" panose="020B0604030504040204" pitchFamily="34" charset="0"/>
              </a:rPr>
              <a:t>Views and opinions expressed are however those of the author(s) only and do not necessarily reflect those of the European Union or the National Agency (NA).</a:t>
            </a:r>
          </a:p>
          <a:p>
            <a:r>
              <a:rPr lang="en-US" sz="800" dirty="0">
                <a:latin typeface="Tahoma" panose="020B0604030504040204" pitchFamily="34" charset="0"/>
                <a:ea typeface="Tahoma" panose="020B0604030504040204" pitchFamily="34" charset="0"/>
                <a:cs typeface="Tahoma" panose="020B0604030504040204" pitchFamily="34" charset="0"/>
              </a:rPr>
              <a:t>Neither the European Union nor NA can be held responsible for them.</a:t>
            </a:r>
          </a:p>
        </p:txBody>
      </p:sp>
    </p:spTree>
    <p:extLst>
      <p:ext uri="{BB962C8B-B14F-4D97-AF65-F5344CB8AC3E}">
        <p14:creationId xmlns:p14="http://schemas.microsoft.com/office/powerpoint/2010/main" val="168149622"/>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Lst>
  <p:txStyles>
    <p:titleStyle>
      <a:lvl1pPr algn="l" defTabSz="914400" rtl="0" eaLnBrk="1" latinLnBrk="0" hangingPunct="1">
        <a:lnSpc>
          <a:spcPct val="90000"/>
        </a:lnSpc>
        <a:spcBef>
          <a:spcPct val="0"/>
        </a:spcBef>
        <a:buNone/>
        <a:defRPr sz="3200" b="1" kern="1200">
          <a:solidFill>
            <a:srgbClr val="1065AB"/>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6" Type="http://schemas.openxmlformats.org/officeDocument/2006/relationships/image" Target="../media/image5.png"/><Relationship Id="rId5" Type="http://schemas.openxmlformats.org/officeDocument/2006/relationships/image" Target="../media/image3.png"/><Relationship Id="rId4" Type="http://schemas.openxmlformats.org/officeDocument/2006/relationships/image" Target="../media/image4.png"/></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0.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8.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Prostokąt 13">
            <a:extLst>
              <a:ext uri="{FF2B5EF4-FFF2-40B4-BE49-F238E27FC236}">
                <a16:creationId xmlns:a16="http://schemas.microsoft.com/office/drawing/2014/main" id="{C290822D-E319-E253-8963-D002A6CDF433}"/>
              </a:ext>
            </a:extLst>
          </p:cNvPr>
          <p:cNvSpPr/>
          <p:nvPr/>
        </p:nvSpPr>
        <p:spPr>
          <a:xfrm>
            <a:off x="7213600" y="5952067"/>
            <a:ext cx="4967366" cy="849135"/>
          </a:xfrm>
          <a:prstGeom prst="rect">
            <a:avLst/>
          </a:pr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sp>
        <p:nvSpPr>
          <p:cNvPr id="2" name="Tytuł 1">
            <a:extLst>
              <a:ext uri="{FF2B5EF4-FFF2-40B4-BE49-F238E27FC236}">
                <a16:creationId xmlns:a16="http://schemas.microsoft.com/office/drawing/2014/main" id="{EB42DF12-B99A-B28D-4CDB-00731913E04F}"/>
              </a:ext>
            </a:extLst>
          </p:cNvPr>
          <p:cNvSpPr>
            <a:spLocks noGrp="1"/>
          </p:cNvSpPr>
          <p:nvPr>
            <p:ph type="ctrTitle"/>
          </p:nvPr>
        </p:nvSpPr>
        <p:spPr>
          <a:xfrm>
            <a:off x="5700634" y="345175"/>
            <a:ext cx="4967366" cy="1752566"/>
          </a:xfrm>
        </p:spPr>
        <p:txBody>
          <a:bodyPr/>
          <a:lstStyle/>
          <a:p>
            <a:r>
              <a:rPr lang="pl-PL" b="1" dirty="0"/>
              <a:t>Poslovna inteligenca</a:t>
            </a:r>
          </a:p>
        </p:txBody>
      </p:sp>
      <p:pic>
        <p:nvPicPr>
          <p:cNvPr id="4" name="Obraz 3">
            <a:extLst>
              <a:ext uri="{FF2B5EF4-FFF2-40B4-BE49-F238E27FC236}">
                <a16:creationId xmlns:a16="http://schemas.microsoft.com/office/drawing/2014/main" id="{6BD86EEC-9260-C0D2-A1CF-EC9FE5B2B572}"/>
              </a:ext>
            </a:extLst>
          </p:cNvPr>
          <p:cNvPicPr>
            <a:picLocks noChangeAspect="1"/>
          </p:cNvPicPr>
          <p:nvPr/>
        </p:nvPicPr>
        <p:blipFill>
          <a:blip r:embed="rId2"/>
          <a:stretch>
            <a:fillRect/>
          </a:stretch>
        </p:blipFill>
        <p:spPr>
          <a:xfrm>
            <a:off x="618104" y="908526"/>
            <a:ext cx="4518672" cy="4211849"/>
          </a:xfrm>
          <a:prstGeom prst="rect">
            <a:avLst/>
          </a:prstGeom>
        </p:spPr>
      </p:pic>
      <p:pic>
        <p:nvPicPr>
          <p:cNvPr id="1026" name="Picture 2">
            <a:extLst>
              <a:ext uri="{FF2B5EF4-FFF2-40B4-BE49-F238E27FC236}">
                <a16:creationId xmlns:a16="http://schemas.microsoft.com/office/drawing/2014/main" id="{DF3823DD-8D25-872F-C72C-4C503464DB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038544" y="5638402"/>
            <a:ext cx="1079500" cy="1094088"/>
          </a:xfrm>
          <a:prstGeom prst="rect">
            <a:avLst/>
          </a:prstGeom>
          <a:noFill/>
          <a:extLst>
            <a:ext uri="{909E8E84-426E-40DD-AFC4-6F175D3DCCD1}">
              <a14:hiddenFill xmlns:a14="http://schemas.microsoft.com/office/drawing/2010/main">
                <a:solidFill>
                  <a:srgbClr val="FFFFFF"/>
                </a:solidFill>
              </a14:hiddenFill>
            </a:ext>
          </a:extLst>
        </p:spPr>
      </p:pic>
      <p:sp>
        <p:nvSpPr>
          <p:cNvPr id="8" name="Tytuł 1">
            <a:extLst>
              <a:ext uri="{FF2B5EF4-FFF2-40B4-BE49-F238E27FC236}">
                <a16:creationId xmlns:a16="http://schemas.microsoft.com/office/drawing/2014/main" id="{19348FEB-0D15-F9D5-CC56-88E3DC56F6F1}"/>
              </a:ext>
            </a:extLst>
          </p:cNvPr>
          <p:cNvSpPr txBox="1">
            <a:spLocks/>
          </p:cNvSpPr>
          <p:nvPr/>
        </p:nvSpPr>
        <p:spPr>
          <a:xfrm>
            <a:off x="5700634" y="2195673"/>
            <a:ext cx="4967366" cy="1637553"/>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4400" dirty="0">
                <a:latin typeface="Tahoma" panose="020B0604030504040204" pitchFamily="34" charset="0"/>
                <a:ea typeface="Tahoma" panose="020B0604030504040204" pitchFamily="34" charset="0"/>
                <a:cs typeface="Tahoma" panose="020B0604030504040204" pitchFamily="34" charset="0"/>
              </a:rPr>
              <a:t>GIS v logistiki</a:t>
            </a:r>
          </a:p>
        </p:txBody>
      </p:sp>
      <p:sp>
        <p:nvSpPr>
          <p:cNvPr id="9" name="Tytuł 1">
            <a:extLst>
              <a:ext uri="{FF2B5EF4-FFF2-40B4-BE49-F238E27FC236}">
                <a16:creationId xmlns:a16="http://schemas.microsoft.com/office/drawing/2014/main" id="{EE4E65C5-835A-F284-C071-E322E9120233}"/>
              </a:ext>
            </a:extLst>
          </p:cNvPr>
          <p:cNvSpPr txBox="1">
            <a:spLocks/>
          </p:cNvSpPr>
          <p:nvPr/>
        </p:nvSpPr>
        <p:spPr>
          <a:xfrm>
            <a:off x="5700634" y="4075044"/>
            <a:ext cx="4967366" cy="842557"/>
          </a:xfrm>
          <a:prstGeom prst="rect">
            <a:avLst/>
          </a:prstGeom>
        </p:spPr>
        <p:txBody>
          <a:bodyPr vert="horz" lIns="91440" tIns="45720" rIns="91440" bIns="45720" rtlCol="0" anchor="b">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pl-PL" sz="2800">
                <a:latin typeface="Tahoma" panose="020B0604030504040204" pitchFamily="34" charset="0"/>
                <a:ea typeface="Tahoma" panose="020B0604030504040204" pitchFamily="34" charset="0"/>
                <a:cs typeface="Tahoma" panose="020B0604030504040204" pitchFamily="34" charset="0"/>
              </a:rPr>
              <a:t>Predavanja</a:t>
            </a:r>
            <a:endParaRPr lang="pl-PL" sz="2800" dirty="0">
              <a:latin typeface="Tahoma" panose="020B0604030504040204" pitchFamily="34" charset="0"/>
              <a:ea typeface="Tahoma" panose="020B0604030504040204" pitchFamily="34" charset="0"/>
              <a:cs typeface="Tahoma" panose="020B0604030504040204" pitchFamily="34" charset="0"/>
            </a:endParaRPr>
          </a:p>
        </p:txBody>
      </p:sp>
      <p:pic>
        <p:nvPicPr>
          <p:cNvPr id="10" name="Obraz 9" descr="Obraz zawierający symbol, Czcionka, Grafika, zrzut ekranu&#10;&#10;Opis wygenerowany automatycznie">
            <a:extLst>
              <a:ext uri="{FF2B5EF4-FFF2-40B4-BE49-F238E27FC236}">
                <a16:creationId xmlns:a16="http://schemas.microsoft.com/office/drawing/2014/main" id="{AB13C490-E78D-83E1-749C-E0D7C5A76305}"/>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sp>
        <p:nvSpPr>
          <p:cNvPr id="11" name="Dowolny kształt: kształt 10">
            <a:extLst>
              <a:ext uri="{FF2B5EF4-FFF2-40B4-BE49-F238E27FC236}">
                <a16:creationId xmlns:a16="http://schemas.microsoft.com/office/drawing/2014/main" id="{E8D1704C-0375-DFA9-1EDB-A9723DA7A992}"/>
              </a:ext>
            </a:extLst>
          </p:cNvPr>
          <p:cNvSpPr/>
          <p:nvPr/>
        </p:nvSpPr>
        <p:spPr>
          <a:xfrm>
            <a:off x="169333" y="93133"/>
            <a:ext cx="1625600" cy="1600200"/>
          </a:xfrm>
          <a:custGeom>
            <a:avLst/>
            <a:gdLst>
              <a:gd name="connsiteX0" fmla="*/ 0 w 1625600"/>
              <a:gd name="connsiteY0" fmla="*/ 16934 h 1600200"/>
              <a:gd name="connsiteX1" fmla="*/ 0 w 1625600"/>
              <a:gd name="connsiteY1" fmla="*/ 16934 h 1600200"/>
              <a:gd name="connsiteX2" fmla="*/ 448734 w 1625600"/>
              <a:gd name="connsiteY2" fmla="*/ 25400 h 1600200"/>
              <a:gd name="connsiteX3" fmla="*/ 567267 w 1625600"/>
              <a:gd name="connsiteY3" fmla="*/ 0 h 1600200"/>
              <a:gd name="connsiteX4" fmla="*/ 1625600 w 1625600"/>
              <a:gd name="connsiteY4" fmla="*/ 135467 h 1600200"/>
              <a:gd name="connsiteX5" fmla="*/ 1447800 w 1625600"/>
              <a:gd name="connsiteY5" fmla="*/ 931334 h 1600200"/>
              <a:gd name="connsiteX6" fmla="*/ 1143000 w 1625600"/>
              <a:gd name="connsiteY6" fmla="*/ 1312334 h 1600200"/>
              <a:gd name="connsiteX7" fmla="*/ 778934 w 1625600"/>
              <a:gd name="connsiteY7" fmla="*/ 1583267 h 1600200"/>
              <a:gd name="connsiteX8" fmla="*/ 135467 w 1625600"/>
              <a:gd name="connsiteY8" fmla="*/ 1600200 h 1600200"/>
              <a:gd name="connsiteX9" fmla="*/ 0 w 1625600"/>
              <a:gd name="connsiteY9" fmla="*/ 16934 h 16002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625600" h="1600200">
                <a:moveTo>
                  <a:pt x="0" y="16934"/>
                </a:moveTo>
                <a:lnTo>
                  <a:pt x="0" y="16934"/>
                </a:lnTo>
                <a:cubicBezTo>
                  <a:pt x="200584" y="35168"/>
                  <a:pt x="226250" y="45177"/>
                  <a:pt x="448734" y="25400"/>
                </a:cubicBezTo>
                <a:cubicBezTo>
                  <a:pt x="488983" y="21822"/>
                  <a:pt x="527756" y="8467"/>
                  <a:pt x="567267" y="0"/>
                </a:cubicBezTo>
                <a:lnTo>
                  <a:pt x="1625600" y="135467"/>
                </a:lnTo>
                <a:lnTo>
                  <a:pt x="1447800" y="931334"/>
                </a:lnTo>
                <a:lnTo>
                  <a:pt x="1143000" y="1312334"/>
                </a:lnTo>
                <a:lnTo>
                  <a:pt x="778934" y="1583267"/>
                </a:lnTo>
                <a:lnTo>
                  <a:pt x="135467" y="1600200"/>
                </a:lnTo>
                <a:lnTo>
                  <a:pt x="0" y="16934"/>
                </a:lnTo>
                <a:close/>
              </a:path>
            </a:pathLst>
          </a:custGeom>
          <a:solidFill>
            <a:schemeClr val="bg1"/>
          </a:solidFill>
          <a:ln>
            <a:solidFill>
              <a:schemeClr val="bg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pl-PL"/>
          </a:p>
        </p:txBody>
      </p:sp>
      <p:pic>
        <p:nvPicPr>
          <p:cNvPr id="15" name="Obraz 14">
            <a:extLst>
              <a:ext uri="{FF2B5EF4-FFF2-40B4-BE49-F238E27FC236}">
                <a16:creationId xmlns:a16="http://schemas.microsoft.com/office/drawing/2014/main" id="{D7224C4C-24EB-12AA-C4A4-857DC41FB544}"/>
              </a:ext>
            </a:extLst>
          </p:cNvPr>
          <p:cNvPicPr>
            <a:picLocks noChangeAspect="1"/>
          </p:cNvPicPr>
          <p:nvPr/>
        </p:nvPicPr>
        <p:blipFill>
          <a:blip r:embed="rId5"/>
          <a:stretch>
            <a:fillRect/>
          </a:stretch>
        </p:blipFill>
        <p:spPr>
          <a:xfrm>
            <a:off x="5925440" y="5851938"/>
            <a:ext cx="5207495" cy="671935"/>
          </a:xfrm>
          <a:prstGeom prst="rect">
            <a:avLst/>
          </a:prstGeom>
        </p:spPr>
      </p:pic>
      <p:pic>
        <p:nvPicPr>
          <p:cNvPr id="3" name="Slika 2">
            <a:extLst>
              <a:ext uri="{FF2B5EF4-FFF2-40B4-BE49-F238E27FC236}">
                <a16:creationId xmlns:a16="http://schemas.microsoft.com/office/drawing/2014/main" id="{39B3B868-B426-D341-3533-5A4C8F9643FA}"/>
              </a:ext>
            </a:extLst>
          </p:cNvPr>
          <p:cNvPicPr>
            <a:picLocks noChangeAspect="1"/>
          </p:cNvPicPr>
          <p:nvPr/>
        </p:nvPicPr>
        <p:blipFill>
          <a:blip r:embed="rId6"/>
          <a:stretch>
            <a:fillRect/>
          </a:stretch>
        </p:blipFill>
        <p:spPr>
          <a:xfrm>
            <a:off x="11088280" y="5720777"/>
            <a:ext cx="1063931" cy="1079889"/>
          </a:xfrm>
          <a:prstGeom prst="rect">
            <a:avLst/>
          </a:prstGeom>
          <a:solidFill>
            <a:schemeClr val="bg1"/>
          </a:solidFill>
        </p:spPr>
      </p:pic>
      <p:sp>
        <p:nvSpPr>
          <p:cNvPr id="6" name="PoljeZBesedilom 8">
            <a:extLst>
              <a:ext uri="{FF2B5EF4-FFF2-40B4-BE49-F238E27FC236}">
                <a16:creationId xmlns:a16="http://schemas.microsoft.com/office/drawing/2014/main" id="{22DE1451-55A3-8C8E-3615-752C7395EE45}"/>
              </a:ext>
            </a:extLst>
          </p:cNvPr>
          <p:cNvSpPr txBox="1"/>
          <p:nvPr/>
        </p:nvSpPr>
        <p:spPr>
          <a:xfrm>
            <a:off x="6022140" y="5818037"/>
            <a:ext cx="5011392" cy="738664"/>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1050" dirty="0">
                <a:latin typeface="Tahoma" panose="020B0604030504040204" pitchFamily="34" charset="0"/>
                <a:ea typeface="Tahoma" panose="020B0604030504040204" pitchFamily="34" charset="0"/>
                <a:cs typeface="Tahoma" panose="020B0604030504040204" pitchFamily="34" charset="0"/>
              </a:rPr>
              <a:t>Sofinancirano s strani Evropske unije</a:t>
            </a:r>
          </a:p>
          <a:p>
            <a:r>
              <a:rPr lang="sl-SI" sz="1050" dirty="0">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a:t>
            </a:r>
            <a:r>
              <a:rPr lang="sl-SI" sz="1050">
                <a:latin typeface="Tahoma" panose="020B0604030504040204" pitchFamily="34" charset="0"/>
                <a:ea typeface="Tahoma" panose="020B0604030504040204" pitchFamily="34" charset="0"/>
                <a:cs typeface="Tahoma" panose="020B0604030504040204" pitchFamily="34" charset="0"/>
              </a:rPr>
              <a:t>Evropska unija in Nacionalna agencija zanje ne prevzemata odgovornosti.</a:t>
            </a:r>
            <a:endParaRPr lang="en-GB" sz="1050" dirty="0">
              <a:latin typeface="Tahoma" panose="020B0604030504040204" pitchFamily="34" charset="0"/>
              <a:ea typeface="Tahoma" panose="020B0604030504040204" pitchFamily="34" charset="0"/>
              <a:cs typeface="Tahoma" panose="020B0604030504040204" pitchFamily="34" charset="0"/>
            </a:endParaRPr>
          </a:p>
        </p:txBody>
      </p:sp>
      <p:sp>
        <p:nvSpPr>
          <p:cNvPr id="12" name="pole tekstowe 12">
            <a:extLst>
              <a:ext uri="{FF2B5EF4-FFF2-40B4-BE49-F238E27FC236}">
                <a16:creationId xmlns:a16="http://schemas.microsoft.com/office/drawing/2014/main" id="{C34C57E3-8C1A-102F-2E1B-A3C1F9508CD5}"/>
              </a:ext>
            </a:extLst>
          </p:cNvPr>
          <p:cNvSpPr txBox="1"/>
          <p:nvPr/>
        </p:nvSpPr>
        <p:spPr>
          <a:xfrm>
            <a:off x="539680" y="5293868"/>
            <a:ext cx="4997035" cy="1354217"/>
          </a:xfrm>
          <a:prstGeom prst="rect">
            <a:avLst/>
          </a:prstGeom>
          <a:no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2800"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rPr>
              <a:t>BAS4SC</a:t>
            </a:r>
          </a:p>
          <a:p>
            <a:pPr algn="ctr"/>
            <a:r>
              <a:rPr lang="en-GB" sz="1800" b="1"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 </a:t>
            </a: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Business Analytics Skills </a:t>
            </a:r>
            <a:b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br>
            <a:r>
              <a:rPr lang="en-GB" sz="1800" dirty="0">
                <a:solidFill>
                  <a:schemeClr val="bg1">
                    <a:lumMod val="50000"/>
                  </a:schemeClr>
                </a:solidFill>
                <a:effectLst/>
                <a:latin typeface="Tahoma" panose="020B0604030504040204" pitchFamily="34" charset="0"/>
                <a:ea typeface="Tahoma" panose="020B0604030504040204" pitchFamily="34" charset="0"/>
                <a:cs typeface="Tahoma" panose="020B0604030504040204" pitchFamily="34" charset="0"/>
              </a:rPr>
              <a:t>for the Future-proof Supply Chains </a:t>
            </a:r>
            <a:endParaRPr lang="en-GB"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a:p>
            <a:pPr algn="ctr"/>
            <a:endParaRPr lang="en-GB" b="1" dirty="0">
              <a:solidFill>
                <a:schemeClr val="bg1">
                  <a:lumMod val="50000"/>
                </a:schemeClr>
              </a:solidFill>
              <a:latin typeface="Tahoma" panose="020B0604030504040204" pitchFamily="34" charset="0"/>
              <a:ea typeface="Tahoma" panose="020B0604030504040204" pitchFamily="34" charset="0"/>
              <a:cs typeface="Tahoma" panose="020B0604030504040204" pitchFamily="34" charset="0"/>
            </a:endParaRPr>
          </a:p>
        </p:txBody>
      </p:sp>
      <p:sp>
        <p:nvSpPr>
          <p:cNvPr id="13" name="pole tekstowe 16">
            <a:extLst>
              <a:ext uri="{FF2B5EF4-FFF2-40B4-BE49-F238E27FC236}">
                <a16:creationId xmlns:a16="http://schemas.microsoft.com/office/drawing/2014/main" id="{F88F0CF6-FEA5-8ABC-E4F6-AFE8273CE08C}"/>
              </a:ext>
            </a:extLst>
          </p:cNvPr>
          <p:cNvSpPr txBox="1"/>
          <p:nvPr/>
        </p:nvSpPr>
        <p:spPr>
          <a:xfrm>
            <a:off x="-42796" y="6378243"/>
            <a:ext cx="6096000" cy="338554"/>
          </a:xfrm>
          <a:prstGeom prst="rect">
            <a:avLst/>
          </a:prstGeom>
          <a:noFill/>
        </p:spPr>
        <p:txBody>
          <a:bodyPr wrap="square" rtlCol="0">
            <a:spAutoFit/>
          </a:bodyPr>
          <a:lstStyle>
            <a:defPPr>
              <a:defRPr lang="pl-PL"/>
            </a:defPPr>
            <a:lvl1pPr marL="0" algn="ctr" defTabSz="914400" rtl="0" eaLnBrk="1" latinLnBrk="0" hangingPunct="1">
              <a:defRPr sz="2800" b="1" kern="1200">
                <a:solidFill>
                  <a:schemeClr val="bg1">
                    <a:lumMod val="50000"/>
                  </a:schemeClr>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pl-PL" sz="1600" b="0" dirty="0">
                <a:latin typeface="Tahoma" panose="020B0604030504040204" pitchFamily="34" charset="0"/>
                <a:ea typeface="Tahoma" panose="020B0604030504040204" pitchFamily="34" charset="0"/>
                <a:cs typeface="Tahoma" panose="020B0604030504040204" pitchFamily="34" charset="0"/>
              </a:rPr>
              <a:t>Project </a:t>
            </a:r>
            <a:r>
              <a:rPr lang="en-GB" sz="1600" b="0" dirty="0">
                <a:latin typeface="Tahoma" panose="020B0604030504040204" pitchFamily="34" charset="0"/>
                <a:ea typeface="Tahoma" panose="020B0604030504040204" pitchFamily="34" charset="0"/>
                <a:cs typeface="Tahoma" panose="020B0604030504040204" pitchFamily="34" charset="0"/>
              </a:rPr>
              <a:t>number</a:t>
            </a:r>
            <a:r>
              <a:rPr lang="pl-PL" sz="1600" b="0" dirty="0">
                <a:latin typeface="Tahoma" panose="020B0604030504040204" pitchFamily="34" charset="0"/>
                <a:ea typeface="Tahoma" panose="020B0604030504040204" pitchFamily="34" charset="0"/>
                <a:cs typeface="Tahoma" panose="020B0604030504040204" pitchFamily="34" charset="0"/>
              </a:rPr>
              <a:t> – 2022-1-PL01-KA220-HED-000088856</a:t>
            </a:r>
          </a:p>
        </p:txBody>
      </p:sp>
    </p:spTree>
    <p:extLst>
      <p:ext uri="{BB962C8B-B14F-4D97-AF65-F5344CB8AC3E}">
        <p14:creationId xmlns:p14="http://schemas.microsoft.com/office/powerpoint/2010/main" val="177081113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3E1A7-5288-70D9-F6D0-84505D941DEE}"/>
              </a:ext>
            </a:extLst>
          </p:cNvPr>
          <p:cNvSpPr>
            <a:spLocks noGrp="1"/>
          </p:cNvSpPr>
          <p:nvPr>
            <p:ph type="title"/>
          </p:nvPr>
        </p:nvSpPr>
        <p:spPr/>
        <p:txBody>
          <a:bodyPr/>
          <a:lstStyle/>
          <a:p>
            <a:r>
              <a:rPr lang="hr-HR" dirty="0"/>
              <a:t>GIS </a:t>
            </a:r>
            <a:r>
              <a:rPr lang="hr-HR" dirty="0" err="1"/>
              <a:t>v logistiki</a:t>
            </a:r>
            <a:endParaRPr lang="hr-HR" dirty="0"/>
          </a:p>
        </p:txBody>
      </p:sp>
      <p:sp>
        <p:nvSpPr>
          <p:cNvPr id="3" name="Content Placeholder 2">
            <a:extLst>
              <a:ext uri="{FF2B5EF4-FFF2-40B4-BE49-F238E27FC236}">
                <a16:creationId xmlns:a16="http://schemas.microsoft.com/office/drawing/2014/main" id="{84764063-C9A2-22D1-D609-2CB8493DE2DC}"/>
              </a:ext>
            </a:extLst>
          </p:cNvPr>
          <p:cNvSpPr>
            <a:spLocks noGrp="1"/>
          </p:cNvSpPr>
          <p:nvPr>
            <p:ph idx="1"/>
          </p:nvPr>
        </p:nvSpPr>
        <p:spPr/>
        <p:txBody>
          <a:bodyPr>
            <a:normAutofit/>
          </a:bodyPr>
          <a:lstStyle/>
          <a:p>
            <a:r>
              <a:rPr lang="en-US" sz="2000" dirty="0"/>
              <a:t>Ena glavnih aplikacij GIS v logistiki je </a:t>
            </a:r>
            <a:r>
              <a:rPr lang="en-US" sz="2000" b="1" dirty="0">
                <a:solidFill>
                  <a:srgbClr val="1065AB"/>
                </a:solidFill>
              </a:rPr>
              <a:t>optimizacija poti</a:t>
            </a:r>
            <a:r>
              <a:rPr lang="en-US" sz="2000" dirty="0"/>
              <a:t>. </a:t>
            </a:r>
            <a:endParaRPr lang="hr-HR" sz="2000" dirty="0"/>
          </a:p>
          <a:p>
            <a:r>
              <a:rPr lang="en-US" sz="2000" dirty="0"/>
              <a:t>Z analizo prostorskih podatkov lahko logistična podjetja določijo </a:t>
            </a:r>
            <a:r>
              <a:rPr lang="en-US" sz="2000" b="1" dirty="0">
                <a:solidFill>
                  <a:srgbClr val="1065AB"/>
                </a:solidFill>
              </a:rPr>
              <a:t>najučinkovitejše poti za </a:t>
            </a:r>
            <a:r>
              <a:rPr lang="en-US" sz="2000" dirty="0"/>
              <a:t>dostavo, s čimer zmanjšajo čas potovanja, porabo goriva in skupne stroške poslovanja. </a:t>
            </a:r>
            <a:endParaRPr lang="hr-HR" sz="2000" dirty="0"/>
          </a:p>
          <a:p>
            <a:r>
              <a:rPr lang="en-US" sz="2000" dirty="0"/>
              <a:t>GIS lahko na primer upošteva prometne vzorce, stanje cest in omejitve hitrosti ter tako v realnem času optimizira potek poti (Ramzan, 2023). </a:t>
            </a:r>
            <a:endParaRPr lang="hr-HR" sz="2000" dirty="0"/>
          </a:p>
          <a:p>
            <a:r>
              <a:rPr lang="en-US" sz="2000" dirty="0"/>
              <a:t>Ta zmogljivost ne izboljšuje le učinkovitosti, temveč z zagotavljanjem pravočasne dostave povečuje tudi </a:t>
            </a:r>
            <a:r>
              <a:rPr lang="en-US" sz="2000" b="1" dirty="0">
                <a:solidFill>
                  <a:srgbClr val="1065AB"/>
                </a:solidFill>
              </a:rPr>
              <a:t>zadovoljstvo strank.</a:t>
            </a:r>
            <a:endParaRPr lang="hr-HR" sz="2000" dirty="0"/>
          </a:p>
        </p:txBody>
      </p:sp>
      <p:pic>
        <p:nvPicPr>
          <p:cNvPr id="4" name="Slika 3">
            <a:extLst>
              <a:ext uri="{FF2B5EF4-FFF2-40B4-BE49-F238E27FC236}">
                <a16:creationId xmlns:a16="http://schemas.microsoft.com/office/drawing/2014/main" id="{43665138-F3C5-C19F-163A-71881600BF4A}"/>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F0256F05-5243-33C9-5EFB-CAC65A8FD945}"/>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2DB5E9AA-01DD-93DD-05D3-BEC6DADDACC7}"/>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05267608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3E1A7-5288-70D9-F6D0-84505D941DEE}"/>
              </a:ext>
            </a:extLst>
          </p:cNvPr>
          <p:cNvSpPr>
            <a:spLocks noGrp="1"/>
          </p:cNvSpPr>
          <p:nvPr>
            <p:ph type="title"/>
          </p:nvPr>
        </p:nvSpPr>
        <p:spPr/>
        <p:txBody>
          <a:bodyPr/>
          <a:lstStyle/>
          <a:p>
            <a:r>
              <a:rPr lang="hr-HR" dirty="0"/>
              <a:t>GIS </a:t>
            </a:r>
            <a:r>
              <a:rPr lang="hr-HR" dirty="0" err="1"/>
              <a:t>v logistiki</a:t>
            </a:r>
            <a:endParaRPr lang="hr-HR" dirty="0"/>
          </a:p>
        </p:txBody>
      </p:sp>
      <p:sp>
        <p:nvSpPr>
          <p:cNvPr id="3" name="Content Placeholder 2">
            <a:extLst>
              <a:ext uri="{FF2B5EF4-FFF2-40B4-BE49-F238E27FC236}">
                <a16:creationId xmlns:a16="http://schemas.microsoft.com/office/drawing/2014/main" id="{84764063-C9A2-22D1-D609-2CB8493DE2DC}"/>
              </a:ext>
            </a:extLst>
          </p:cNvPr>
          <p:cNvSpPr>
            <a:spLocks noGrp="1"/>
          </p:cNvSpPr>
          <p:nvPr>
            <p:ph idx="1"/>
          </p:nvPr>
        </p:nvSpPr>
        <p:spPr/>
        <p:txBody>
          <a:bodyPr>
            <a:normAutofit/>
          </a:bodyPr>
          <a:lstStyle/>
          <a:p>
            <a:r>
              <a:rPr lang="pl-PL" sz="1800" dirty="0">
                <a:effectLst/>
                <a:latin typeface="Tahoma" panose="020B0604030504040204" pitchFamily="34" charset="0"/>
                <a:ea typeface="Calibri" panose="020F0502020204030204" pitchFamily="34" charset="0"/>
                <a:cs typeface="Times New Roman" panose="02020603050405020304" pitchFamily="18" charset="0"/>
              </a:rPr>
              <a:t>GIS omogoča </a:t>
            </a:r>
            <a:r>
              <a:rPr lang="pl-PL"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uporabo podatkov v realnem času </a:t>
            </a:r>
            <a:r>
              <a:rPr lang="pl-PL" sz="1800" dirty="0">
                <a:effectLst/>
                <a:latin typeface="Tahoma" panose="020B0604030504040204" pitchFamily="34" charset="0"/>
                <a:ea typeface="Calibri" panose="020F0502020204030204" pitchFamily="34" charset="0"/>
                <a:cs typeface="Times New Roman" panose="02020603050405020304" pitchFamily="18" charset="0"/>
              </a:rPr>
              <a:t>za dinamično prilagajanje prometa in celovito prostorsko analizo, saj omogoča integracijo različnih vrst podatkov, vključno z GPS in satelitskimi posnetki.</a:t>
            </a:r>
          </a:p>
          <a:p>
            <a:r>
              <a:rPr lang="pl-PL" sz="1800" dirty="0">
                <a:effectLst/>
                <a:latin typeface="Tahoma" panose="020B0604030504040204" pitchFamily="34" charset="0"/>
                <a:ea typeface="Calibri" panose="020F0502020204030204" pitchFamily="34" charset="0"/>
                <a:cs typeface="Times New Roman" panose="02020603050405020304" pitchFamily="18" charset="0"/>
              </a:rPr>
              <a:t>Zaradi te integracije </a:t>
            </a:r>
            <a:r>
              <a:rPr lang="pl-PL"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je mogoče prihraniti </a:t>
            </a:r>
            <a:r>
              <a:rPr lang="pl-PL" sz="1800" dirty="0">
                <a:effectLst/>
                <a:latin typeface="Tahoma" panose="020B0604030504040204" pitchFamily="34" charset="0"/>
                <a:ea typeface="Calibri" panose="020F0502020204030204" pitchFamily="34" charset="0"/>
                <a:cs typeface="Times New Roman" panose="02020603050405020304" pitchFamily="18" charset="0"/>
              </a:rPr>
              <a:t>veliko </a:t>
            </a:r>
            <a:r>
              <a:rPr lang="pl-PL"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časa in stroškov </a:t>
            </a:r>
            <a:r>
              <a:rPr lang="pl-PL" sz="1800" dirty="0">
                <a:effectLst/>
                <a:latin typeface="Tahoma" panose="020B0604030504040204" pitchFamily="34" charset="0"/>
                <a:ea typeface="Calibri" panose="020F0502020204030204" pitchFamily="34" charset="0"/>
                <a:cs typeface="Times New Roman" panose="02020603050405020304" pitchFamily="18" charset="0"/>
              </a:rPr>
              <a:t>zaradi krajših potovalnih razdalj in manjše porabe goriva.</a:t>
            </a:r>
            <a:endParaRPr lang="pl-PL" sz="1800" dirty="0">
              <a:ea typeface="Calibri" panose="020F0502020204030204" pitchFamily="34" charset="0"/>
              <a:cs typeface="Times New Roman" panose="02020603050405020304" pitchFamily="18" charset="0"/>
            </a:endParaRPr>
          </a:p>
          <a:p>
            <a:r>
              <a:rPr lang="pl-PL"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Postopke odločanja </a:t>
            </a:r>
            <a:r>
              <a:rPr lang="pl-PL" sz="1800" dirty="0">
                <a:effectLst/>
                <a:latin typeface="Tahoma" panose="020B0604030504040204" pitchFamily="34" charset="0"/>
                <a:ea typeface="Calibri" panose="020F0502020204030204" pitchFamily="34" charset="0"/>
                <a:cs typeface="Times New Roman" panose="02020603050405020304" pitchFamily="18" charset="0"/>
              </a:rPr>
              <a:t>izboljšujejo možnosti prostorske vizualizacije GIS, ki razkrivajo vzorce in trende, ki so skriti v običajnih oblikah podatkov.</a:t>
            </a:r>
          </a:p>
          <a:p>
            <a:r>
              <a:rPr lang="pl-PL" sz="1800" dirty="0">
                <a:effectLst/>
                <a:latin typeface="Tahoma" panose="020B0604030504040204" pitchFamily="34" charset="0"/>
                <a:ea typeface="Calibri" panose="020F0502020204030204" pitchFamily="34" charset="0"/>
                <a:cs typeface="Times New Roman" panose="02020603050405020304" pitchFamily="18" charset="0"/>
              </a:rPr>
              <a:t>Optimizacija poti na podlagi GIS ne zmanjšuje le vpliva na okolje in povečuje operativno učinkovitost, temveč ponuja tudi močan okvir za reševanje zapletenih </a:t>
            </a:r>
            <a:r>
              <a:rPr lang="pl-PL"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vprašanj mestnega prometa.</a:t>
            </a:r>
            <a:endParaRPr lang="hr-HR" sz="2000" b="1" dirty="0">
              <a:solidFill>
                <a:srgbClr val="1065AB"/>
              </a:solidFill>
            </a:endParaRPr>
          </a:p>
        </p:txBody>
      </p:sp>
      <p:pic>
        <p:nvPicPr>
          <p:cNvPr id="4" name="Slika 3">
            <a:extLst>
              <a:ext uri="{FF2B5EF4-FFF2-40B4-BE49-F238E27FC236}">
                <a16:creationId xmlns:a16="http://schemas.microsoft.com/office/drawing/2014/main" id="{E9724653-B05A-9E86-B7A1-D07D7050AC07}"/>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87A2888C-ED50-5461-5872-51CA1DD65ACE}"/>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20003086-9D40-C203-5BA1-1D73EA6FF19E}"/>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4207504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8C16B73-C676-4952-2964-218F9A30C023}"/>
              </a:ext>
            </a:extLst>
          </p:cNvPr>
          <p:cNvSpPr>
            <a:spLocks noGrp="1"/>
          </p:cNvSpPr>
          <p:nvPr>
            <p:ph type="title"/>
          </p:nvPr>
        </p:nvSpPr>
        <p:spPr/>
        <p:txBody>
          <a:bodyPr/>
          <a:lstStyle/>
          <a:p>
            <a:r>
              <a:rPr lang="hr-HR" dirty="0"/>
              <a:t>GIS </a:t>
            </a:r>
            <a:r>
              <a:rPr lang="hr-HR" dirty="0" err="1"/>
              <a:t>v logistiki</a:t>
            </a:r>
            <a:endParaRPr lang="hr-HR" dirty="0"/>
          </a:p>
        </p:txBody>
      </p:sp>
      <p:sp>
        <p:nvSpPr>
          <p:cNvPr id="3" name="Content Placeholder 2">
            <a:extLst>
              <a:ext uri="{FF2B5EF4-FFF2-40B4-BE49-F238E27FC236}">
                <a16:creationId xmlns:a16="http://schemas.microsoft.com/office/drawing/2014/main" id="{E61A4443-C37E-3C42-DE47-0AC2E713041F}"/>
              </a:ext>
            </a:extLst>
          </p:cNvPr>
          <p:cNvSpPr>
            <a:spLocks noGrp="1"/>
          </p:cNvSpPr>
          <p:nvPr>
            <p:ph idx="1"/>
          </p:nvPr>
        </p:nvSpPr>
        <p:spPr/>
        <p:txBody>
          <a:bodyPr/>
          <a:lstStyle/>
          <a:p>
            <a:r>
              <a:rPr lang="pl-PL" sz="1800" dirty="0">
                <a:effectLst/>
                <a:latin typeface="Tahoma" panose="020B0604030504040204" pitchFamily="34" charset="0"/>
                <a:ea typeface="Calibri" panose="020F0502020204030204" pitchFamily="34" charset="0"/>
                <a:cs typeface="Times New Roman" panose="02020603050405020304" pitchFamily="18" charset="0"/>
              </a:rPr>
              <a:t>Uporaba GIS pri optimizaciji poti </a:t>
            </a:r>
            <a:r>
              <a:rPr lang="pl-PL"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zbiranja trdnih komunalnih odpadkov </a:t>
            </a:r>
            <a:r>
              <a:rPr lang="pl-PL" sz="1800" dirty="0">
                <a:effectLst/>
                <a:latin typeface="Tahoma" panose="020B0604030504040204" pitchFamily="34" charset="0"/>
                <a:ea typeface="Calibri" panose="020F0502020204030204" pitchFamily="34" charset="0"/>
                <a:cs typeface="Times New Roman" panose="02020603050405020304" pitchFamily="18" charset="0"/>
              </a:rPr>
              <a:t>se je izkazala za zelo učinkovito pri izboljšanju operativne učinkovitosti in zmanjšanju stroškov.</a:t>
            </a:r>
          </a:p>
          <a:p>
            <a:r>
              <a:rPr lang="pl-PL" sz="1800" dirty="0">
                <a:effectLst/>
                <a:latin typeface="Tahoma" panose="020B0604030504040204" pitchFamily="34" charset="0"/>
                <a:ea typeface="Calibri" panose="020F0502020204030204" pitchFamily="34" charset="0"/>
                <a:cs typeface="Times New Roman" panose="02020603050405020304" pitchFamily="18" charset="0"/>
              </a:rPr>
              <a:t>Singh in Behera (2018) sta dokazala, da je integracija GIS in orodja za analizo omrežij v ArcGIS znatno zmanjšala razdalje za prevoz v povprečju </a:t>
            </a:r>
            <a:r>
              <a:rPr lang="pl-PL"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za 27,78 %.</a:t>
            </a:r>
          </a:p>
          <a:p>
            <a:r>
              <a:rPr lang="pl-PL" sz="1800" kern="100" dirty="0">
                <a:effectLst/>
                <a:latin typeface="Tahoma" panose="020B0604030504040204" pitchFamily="34" charset="0"/>
                <a:ea typeface="Calibri" panose="020F0502020204030204" pitchFamily="34" charset="0"/>
                <a:cs typeface="Times New Roman" panose="02020603050405020304" pitchFamily="18" charset="0"/>
              </a:rPr>
              <a:t>Z uporabo GIS za prostorsko analizo in optimizacijo poti lahko občine dosežejo bolj trajnostne in učinkovite prakse ravnanja z odpadki, s čimer izboljšajo splošno izvajanje storitev in zmanjšajo vpliv na okolje.</a:t>
            </a:r>
          </a:p>
          <a:p>
            <a:r>
              <a:rPr lang="pl-PL" sz="1800" dirty="0">
                <a:effectLst/>
                <a:latin typeface="Tahoma" panose="020B0604030504040204" pitchFamily="34" charset="0"/>
                <a:ea typeface="Calibri" panose="020F0502020204030204" pitchFamily="34" charset="0"/>
                <a:cs typeface="Times New Roman" panose="02020603050405020304" pitchFamily="18" charset="0"/>
              </a:rPr>
              <a:t>Analitika, ki temelji na GIS, bistveno izboljša </a:t>
            </a:r>
            <a:r>
              <a:rPr lang="pl-PL"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upravljanje verige preskrbe s krvjo</a:t>
            </a:r>
            <a:r>
              <a:rPr lang="pl-PL" sz="1800" dirty="0">
                <a:effectLst/>
                <a:latin typeface="Tahoma" panose="020B0604030504040204" pitchFamily="34" charset="0"/>
                <a:ea typeface="Calibri" panose="020F0502020204030204" pitchFamily="34" charset="0"/>
                <a:cs typeface="Times New Roman" panose="02020603050405020304" pitchFamily="18" charset="0"/>
              </a:rPr>
              <a:t>, saj zagotavlja vidljivost v realnem času in omogoča boljše sprejemanje odločitev. </a:t>
            </a:r>
          </a:p>
          <a:p>
            <a:r>
              <a:rPr lang="pl-PL" sz="1800" dirty="0">
                <a:effectLst/>
                <a:latin typeface="Tahoma" panose="020B0604030504040204" pitchFamily="34" charset="0"/>
                <a:ea typeface="Calibri" panose="020F0502020204030204" pitchFamily="34" charset="0"/>
                <a:cs typeface="Times New Roman" panose="02020603050405020304" pitchFamily="18" charset="0"/>
              </a:rPr>
              <a:t>Integracija GIS s podatkovnim rudarjenjem in drugimi analitičnimi tehnikami omogoča učinkovito sledenje, upravljanje in optimizacijo krvnih virov, kar vodi k izboljšani operativni učinkovitosti in zmanjšanju izgub. </a:t>
            </a:r>
            <a:endParaRPr lang="hr-HR" sz="1800" kern="100" dirty="0">
              <a:effectLst/>
              <a:latin typeface="Tahoma" panose="020B0604030504040204" pitchFamily="34" charset="0"/>
              <a:ea typeface="Calibri" panose="020F0502020204030204" pitchFamily="34" charset="0"/>
              <a:cs typeface="Times New Roman" panose="02020603050405020304" pitchFamily="18" charset="0"/>
            </a:endParaRPr>
          </a:p>
          <a:p>
            <a:endParaRPr lang="pl-PL" sz="1800" b="1" dirty="0">
              <a:solidFill>
                <a:srgbClr val="1065AB"/>
              </a:solidFill>
              <a:ea typeface="Calibri" panose="020F0502020204030204" pitchFamily="34" charset="0"/>
              <a:cs typeface="Times New Roman" panose="02020603050405020304" pitchFamily="18" charset="0"/>
            </a:endParaRPr>
          </a:p>
          <a:p>
            <a:endParaRPr lang="hr-HR" dirty="0"/>
          </a:p>
        </p:txBody>
      </p:sp>
      <p:pic>
        <p:nvPicPr>
          <p:cNvPr id="4" name="Slika 3">
            <a:extLst>
              <a:ext uri="{FF2B5EF4-FFF2-40B4-BE49-F238E27FC236}">
                <a16:creationId xmlns:a16="http://schemas.microsoft.com/office/drawing/2014/main" id="{32CC5DEE-F093-7462-E5A9-646EF0B9D44E}"/>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C963DE96-6F11-8811-6B00-DDF2F81CB927}"/>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3D7F3404-F1D6-AF4D-F66C-CE49994FDF7C}"/>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5971753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5683C5-DA4D-6FB8-3195-9421FA8D1BAC}"/>
              </a:ext>
            </a:extLst>
          </p:cNvPr>
          <p:cNvSpPr>
            <a:spLocks noGrp="1"/>
          </p:cNvSpPr>
          <p:nvPr>
            <p:ph type="title"/>
          </p:nvPr>
        </p:nvSpPr>
        <p:spPr/>
        <p:txBody>
          <a:bodyPr/>
          <a:lstStyle/>
          <a:p>
            <a:r>
              <a:rPr lang="hr-HR" dirty="0"/>
              <a:t>GIS </a:t>
            </a:r>
            <a:r>
              <a:rPr lang="hr-HR" dirty="0" err="1"/>
              <a:t>v logistiki</a:t>
            </a:r>
            <a:endParaRPr lang="hr-HR" dirty="0"/>
          </a:p>
        </p:txBody>
      </p:sp>
      <p:sp>
        <p:nvSpPr>
          <p:cNvPr id="3" name="Content Placeholder 2">
            <a:extLst>
              <a:ext uri="{FF2B5EF4-FFF2-40B4-BE49-F238E27FC236}">
                <a16:creationId xmlns:a16="http://schemas.microsoft.com/office/drawing/2014/main" id="{579EE702-3A8A-FDBF-0CB3-16A04AE91CE0}"/>
              </a:ext>
            </a:extLst>
          </p:cNvPr>
          <p:cNvSpPr>
            <a:spLocks noGrp="1"/>
          </p:cNvSpPr>
          <p:nvPr>
            <p:ph idx="1"/>
          </p:nvPr>
        </p:nvSpPr>
        <p:spPr/>
        <p:txBody>
          <a:bodyPr/>
          <a:lstStyle/>
          <a:p>
            <a:r>
              <a:rPr lang="pl-PL" sz="1800" dirty="0">
                <a:effectLst/>
                <a:latin typeface="Tahoma" panose="020B0604030504040204" pitchFamily="34" charset="0"/>
                <a:ea typeface="Calibri" panose="020F0502020204030204" pitchFamily="34" charset="0"/>
                <a:cs typeface="Times New Roman" panose="02020603050405020304" pitchFamily="18" charset="0"/>
              </a:rPr>
              <a:t>GIS ima ključno vlogo pri </a:t>
            </a:r>
            <a:r>
              <a:rPr lang="pl-PL"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načrtovanju </a:t>
            </a:r>
            <a:r>
              <a:rPr lang="pl-PL" sz="1800" dirty="0">
                <a:effectLst/>
                <a:latin typeface="Tahoma" panose="020B0604030504040204" pitchFamily="34" charset="0"/>
                <a:ea typeface="Calibri" panose="020F0502020204030204" pitchFamily="34" charset="0"/>
                <a:cs typeface="Times New Roman" panose="02020603050405020304" pitchFamily="18" charset="0"/>
              </a:rPr>
              <a:t>in upravljanju </a:t>
            </a:r>
            <a:r>
              <a:rPr lang="pl-PL"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mestne infrastrukture</a:t>
            </a:r>
            <a:r>
              <a:rPr lang="pl-PL" sz="1800" dirty="0">
                <a:effectLst/>
                <a:latin typeface="Tahoma" panose="020B0604030504040204" pitchFamily="34" charset="0"/>
                <a:ea typeface="Calibri" panose="020F0502020204030204" pitchFamily="34" charset="0"/>
                <a:cs typeface="Times New Roman" panose="02020603050405020304" pitchFamily="18" charset="0"/>
              </a:rPr>
              <a:t>, saj zagotavlja zanesljivo platformo za povezovanje in analizo prostorskih podatkov.</a:t>
            </a:r>
          </a:p>
          <a:p>
            <a:r>
              <a:rPr lang="en-US" sz="1800" dirty="0">
                <a:effectLst/>
                <a:latin typeface="Tahoma" panose="020B0604030504040204" pitchFamily="34" charset="0"/>
                <a:ea typeface="Calibri" panose="020F0502020204030204" pitchFamily="34" charset="0"/>
                <a:cs typeface="Times New Roman" panose="02020603050405020304" pitchFamily="18" charset="0"/>
              </a:rPr>
              <a:t>GIS povečuje operativno učinkovitost z združevanjem prostorskih podatkov z naprednimi analitičnimi orodji, kar omogoča sprejemanje odločitev v realnem času in optimizacijo uporabe virov. </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Študije so pokazale znatno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zmanjšanje stroškov in izboljšanje storitev </a:t>
            </a:r>
            <a:r>
              <a:rPr lang="en-US" sz="1800" dirty="0">
                <a:effectLst/>
                <a:latin typeface="Tahoma" panose="020B0604030504040204" pitchFamily="34" charset="0"/>
                <a:ea typeface="Calibri" panose="020F0502020204030204" pitchFamily="34" charset="0"/>
                <a:cs typeface="Times New Roman" panose="02020603050405020304" pitchFamily="18" charset="0"/>
              </a:rPr>
              <a:t>z optimizacijo poti na podlagi GIS, kar poudarja njeno ključno vlogo pri upravljanju zapletenih logističnih operacij. </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Z uporabo tehnologije GIS lahko organizacije dosežejo trajnostne prakse, zmanjšajo vplive na okolje in povečajo splošno učinkovitost delovanja.</a:t>
            </a:r>
            <a:endParaRPr lang="hr-HR" dirty="0"/>
          </a:p>
        </p:txBody>
      </p:sp>
      <p:pic>
        <p:nvPicPr>
          <p:cNvPr id="4" name="Slika 3">
            <a:extLst>
              <a:ext uri="{FF2B5EF4-FFF2-40B4-BE49-F238E27FC236}">
                <a16:creationId xmlns:a16="http://schemas.microsoft.com/office/drawing/2014/main" id="{A419AD79-852B-7E4C-7ECE-178A71A154CA}"/>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47C6291A-C01A-C861-4090-491AB022B3E4}"/>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A67C37FA-E648-6057-8EDC-A3E3F1682A80}"/>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778856495"/>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C7730DB-0EEC-21D1-082C-71B573E6E7A7}"/>
              </a:ext>
            </a:extLst>
          </p:cNvPr>
          <p:cNvSpPr>
            <a:spLocks noGrp="1"/>
          </p:cNvSpPr>
          <p:nvPr>
            <p:ph type="title"/>
          </p:nvPr>
        </p:nvSpPr>
        <p:spPr/>
        <p:txBody>
          <a:bodyPr/>
          <a:lstStyle/>
          <a:p>
            <a:r>
              <a:rPr lang="hr-HR" dirty="0" err="1"/>
              <a:t>Trendi </a:t>
            </a:r>
            <a:r>
              <a:rPr lang="hr-HR" dirty="0"/>
              <a:t>GIS</a:t>
            </a:r>
          </a:p>
        </p:txBody>
      </p:sp>
      <p:sp>
        <p:nvSpPr>
          <p:cNvPr id="3" name="Content Placeholder 2">
            <a:extLst>
              <a:ext uri="{FF2B5EF4-FFF2-40B4-BE49-F238E27FC236}">
                <a16:creationId xmlns:a16="http://schemas.microsoft.com/office/drawing/2014/main" id="{2D20AE67-46AA-6BB5-9CF5-A6FF44C2771B}"/>
              </a:ext>
            </a:extLst>
          </p:cNvPr>
          <p:cNvSpPr>
            <a:spLocks noGrp="1"/>
          </p:cNvSpPr>
          <p:nvPr>
            <p:ph idx="1"/>
          </p:nvPr>
        </p:nvSpPr>
        <p:spPr/>
        <p:txBody>
          <a:bodyPr/>
          <a:lstStyle/>
          <a:p>
            <a:r>
              <a:rPr lang="en-US" sz="1800" dirty="0">
                <a:effectLst/>
                <a:latin typeface="Tahoma" panose="020B0604030504040204" pitchFamily="34" charset="0"/>
                <a:ea typeface="Calibri" panose="020F0502020204030204" pitchFamily="34" charset="0"/>
                <a:cs typeface="Times New Roman" panose="02020603050405020304" pitchFamily="18" charset="0"/>
              </a:rPr>
              <a:t>Prihodnost GIS oblikuje več ključnih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trendov in inovacij</a:t>
            </a:r>
            <a:r>
              <a:rPr lang="en-US" sz="1800" dirty="0">
                <a:effectLst/>
                <a:latin typeface="Tahoma" panose="020B0604030504040204" pitchFamily="34" charset="0"/>
                <a:ea typeface="Calibri" panose="020F0502020204030204" pitchFamily="34" charset="0"/>
                <a:cs typeface="Times New Roman" panose="02020603050405020304" pitchFamily="18" charset="0"/>
              </a:rPr>
              <a:t>, ki spreminjajo način zbiranja, analiziranja in uporabe prostorskih podatkov.</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Pomemben trend je vključevanje naprednih tehnologij, kot so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računalništvo v oblaku, umetna inteligenca, strojno učenje (ML) in zbiranje podatkov z droni</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Te tehnologije povečujejo učinkovitost in zmogljivosti GIS, saj omogočajo obdelavo podatkov v realnem času in zahtevnejše prostorske analize.</a:t>
            </a:r>
            <a:endParaRPr lang="hr-HR" dirty="0"/>
          </a:p>
        </p:txBody>
      </p:sp>
      <p:pic>
        <p:nvPicPr>
          <p:cNvPr id="4" name="Slika 3">
            <a:extLst>
              <a:ext uri="{FF2B5EF4-FFF2-40B4-BE49-F238E27FC236}">
                <a16:creationId xmlns:a16="http://schemas.microsoft.com/office/drawing/2014/main" id="{147609B2-05B7-1A29-BCB7-0BAACFEBCEA6}"/>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DB9691D8-E342-E16A-ECE5-ECB505D84518}"/>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1E361E49-A143-BDCC-2CD4-F27E2B3E6FE9}"/>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9963511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jeZBesedilom 4">
            <a:extLst>
              <a:ext uri="{FF2B5EF4-FFF2-40B4-BE49-F238E27FC236}">
                <a16:creationId xmlns:a16="http://schemas.microsoft.com/office/drawing/2014/main" id="{8F8D5A3C-D653-66F4-606D-6833BE3F766F}"/>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2" name="Title 1">
            <a:extLst>
              <a:ext uri="{FF2B5EF4-FFF2-40B4-BE49-F238E27FC236}">
                <a16:creationId xmlns:a16="http://schemas.microsoft.com/office/drawing/2014/main" id="{5663D709-00D7-9B59-4DC7-3990922ED6CE}"/>
              </a:ext>
            </a:extLst>
          </p:cNvPr>
          <p:cNvSpPr>
            <a:spLocks noGrp="1"/>
          </p:cNvSpPr>
          <p:nvPr>
            <p:ph type="title"/>
          </p:nvPr>
        </p:nvSpPr>
        <p:spPr/>
        <p:txBody>
          <a:bodyPr/>
          <a:lstStyle/>
          <a:p>
            <a:r>
              <a:rPr lang="hr-HR" dirty="0" err="1"/>
              <a:t>Trendi </a:t>
            </a:r>
            <a:r>
              <a:rPr lang="hr-HR" dirty="0"/>
              <a:t>GIS </a:t>
            </a:r>
            <a:r>
              <a:rPr lang="hr-HR" dirty="0" err="1"/>
              <a:t>- računalništvo v </a:t>
            </a:r>
            <a:r>
              <a:rPr lang="hr-HR" dirty="0"/>
              <a:t>oblaku</a:t>
            </a:r>
          </a:p>
        </p:txBody>
      </p:sp>
      <p:sp>
        <p:nvSpPr>
          <p:cNvPr id="3" name="Content Placeholder 2">
            <a:extLst>
              <a:ext uri="{FF2B5EF4-FFF2-40B4-BE49-F238E27FC236}">
                <a16:creationId xmlns:a16="http://schemas.microsoft.com/office/drawing/2014/main" id="{53E1B2EF-9D89-86BD-DB1D-748D69119296}"/>
              </a:ext>
            </a:extLst>
          </p:cNvPr>
          <p:cNvSpPr>
            <a:spLocks noGrp="1"/>
          </p:cNvSpPr>
          <p:nvPr>
            <p:ph idx="1"/>
          </p:nvPr>
        </p:nvSpPr>
        <p:spPr/>
        <p:txBody>
          <a:bodyPr>
            <a:normAutofit/>
          </a:bodyPr>
          <a:lstStyle/>
          <a:p>
            <a:r>
              <a:rPr lang="en-US" sz="2000" b="1" dirty="0">
                <a:solidFill>
                  <a:srgbClr val="1065AB"/>
                </a:solidFill>
              </a:rPr>
              <a:t>Računalništvo v oblaku </a:t>
            </a:r>
            <a:r>
              <a:rPr lang="en-US" sz="2000" dirty="0"/>
              <a:t>revolucionarno spreminja GIS z zagotavljanjem skalabilnih in dostopnih platform za shranjevanje in obdelavo velikih zbirk podatkov. </a:t>
            </a:r>
            <a:endParaRPr lang="hr-HR" sz="2000" dirty="0"/>
          </a:p>
          <a:p>
            <a:r>
              <a:rPr lang="en-US" sz="2000" dirty="0"/>
              <a:t>Ta premik organizacijam omogoča, da uporabljajo </a:t>
            </a:r>
            <a:r>
              <a:rPr lang="en-US" sz="2000" b="1" dirty="0">
                <a:solidFill>
                  <a:srgbClr val="1065AB"/>
                </a:solidFill>
              </a:rPr>
              <a:t>velike količine </a:t>
            </a:r>
            <a:r>
              <a:rPr lang="en-US" sz="2000" dirty="0"/>
              <a:t>geoprostorskih podatkov, ne da bi za to potrebovale obsežno lokalno infrastrukturo. </a:t>
            </a:r>
            <a:endParaRPr lang="hr-HR" sz="2000" dirty="0"/>
          </a:p>
          <a:p>
            <a:r>
              <a:rPr lang="en-US" sz="2000" b="1" dirty="0">
                <a:solidFill>
                  <a:srgbClr val="1065AB"/>
                </a:solidFill>
              </a:rPr>
              <a:t>GIS kot storitev </a:t>
            </a:r>
            <a:r>
              <a:rPr lang="en-US" sz="2000" dirty="0"/>
              <a:t>se vedno bolj uveljavlja, saj uporabnikom omogoča dostop do zmogljivih orodij GIS in zmogljivosti za analizo podatkov prek platform v oblaku. </a:t>
            </a:r>
            <a:endParaRPr lang="hr-HR" sz="2000" dirty="0"/>
          </a:p>
          <a:p>
            <a:r>
              <a:rPr lang="en-US" sz="2000" dirty="0"/>
              <a:t>Zaradi tega trenda postaja GIS </a:t>
            </a:r>
            <a:r>
              <a:rPr lang="en-US" sz="2000" b="1" dirty="0">
                <a:solidFill>
                  <a:srgbClr val="1065AB"/>
                </a:solidFill>
              </a:rPr>
              <a:t>dostopnejši in stroškovno učinkovitejši</a:t>
            </a:r>
            <a:r>
              <a:rPr lang="en-US" sz="2000" dirty="0"/>
              <a:t>, zlasti za manjše organizacije in panoge z omejenimi viri.</a:t>
            </a:r>
            <a:endParaRPr lang="hr-HR" sz="2000" dirty="0"/>
          </a:p>
        </p:txBody>
      </p:sp>
      <p:pic>
        <p:nvPicPr>
          <p:cNvPr id="4" name="Slika 3">
            <a:extLst>
              <a:ext uri="{FF2B5EF4-FFF2-40B4-BE49-F238E27FC236}">
                <a16:creationId xmlns:a16="http://schemas.microsoft.com/office/drawing/2014/main" id="{7AF122F2-57FF-3B25-34D2-96653BD26534}"/>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48B36DEB-132B-68E0-B958-D4571D064868}"/>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pic>
        <p:nvPicPr>
          <p:cNvPr id="3074" name="Picture 2" descr="Cloud PNGs for Free Download">
            <a:extLst>
              <a:ext uri="{FF2B5EF4-FFF2-40B4-BE49-F238E27FC236}">
                <a16:creationId xmlns:a16="http://schemas.microsoft.com/office/drawing/2014/main" id="{E9081AA6-8E45-E38A-87E6-906FC54D368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781301" y="4687252"/>
            <a:ext cx="4267200" cy="202469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00093578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3D709-00D7-9B59-4DC7-3990922ED6CE}"/>
              </a:ext>
            </a:extLst>
          </p:cNvPr>
          <p:cNvSpPr>
            <a:spLocks noGrp="1"/>
          </p:cNvSpPr>
          <p:nvPr>
            <p:ph type="title"/>
          </p:nvPr>
        </p:nvSpPr>
        <p:spPr/>
        <p:txBody>
          <a:bodyPr/>
          <a:lstStyle/>
          <a:p>
            <a:r>
              <a:rPr lang="hr-HR" dirty="0" err="1"/>
              <a:t>Trendi v </a:t>
            </a:r>
            <a:r>
              <a:rPr lang="hr-HR" dirty="0"/>
              <a:t>GIS - umetna inteligenca </a:t>
            </a:r>
            <a:r>
              <a:rPr lang="hr-HR" dirty="0" err="1"/>
              <a:t>in </a:t>
            </a:r>
            <a:r>
              <a:rPr lang="hr-HR" dirty="0"/>
              <a:t>ML</a:t>
            </a:r>
          </a:p>
        </p:txBody>
      </p:sp>
      <p:sp>
        <p:nvSpPr>
          <p:cNvPr id="3" name="Content Placeholder 2">
            <a:extLst>
              <a:ext uri="{FF2B5EF4-FFF2-40B4-BE49-F238E27FC236}">
                <a16:creationId xmlns:a16="http://schemas.microsoft.com/office/drawing/2014/main" id="{53E1B2EF-9D89-86BD-DB1D-748D69119296}"/>
              </a:ext>
            </a:extLst>
          </p:cNvPr>
          <p:cNvSpPr>
            <a:spLocks noGrp="1"/>
          </p:cNvSpPr>
          <p:nvPr>
            <p:ph idx="1"/>
          </p:nvPr>
        </p:nvSpPr>
        <p:spPr/>
        <p:txBody>
          <a:bodyPr>
            <a:normAutofit/>
          </a:bodyPr>
          <a:lstStyle/>
          <a:p>
            <a:r>
              <a:rPr lang="en-US" sz="2000" b="1" dirty="0">
                <a:solidFill>
                  <a:srgbClr val="1065AB"/>
                </a:solidFill>
              </a:rPr>
              <a:t>AI in ML imata </a:t>
            </a:r>
            <a:r>
              <a:rPr lang="en-US" sz="2000" dirty="0"/>
              <a:t>pomembno vlogo pri avtomatizaciji in izboljšanju analize prostorskih podatkov. </a:t>
            </a:r>
            <a:endParaRPr lang="hr-HR" sz="2000" dirty="0"/>
          </a:p>
          <a:p>
            <a:r>
              <a:rPr lang="en-US" sz="2000" dirty="0"/>
              <a:t>Te tehnologije lahko prepoznavajo vzorce, napovedujejo in zagotavljajo vpogled v zapletene podatkovne zbirke, ki bi jih bilo težko analizirati ročno. </a:t>
            </a:r>
            <a:endParaRPr lang="hr-HR" sz="2000" dirty="0"/>
          </a:p>
          <a:p>
            <a:r>
              <a:rPr lang="en-US" sz="2000" b="1" dirty="0">
                <a:solidFill>
                  <a:srgbClr val="1065AB"/>
                </a:solidFill>
              </a:rPr>
              <a:t>Algoritmi umetne inteligence </a:t>
            </a:r>
            <a:r>
              <a:rPr lang="en-US" sz="2000" dirty="0"/>
              <a:t>lahko na primer obdelajo satelitske posnetke in zaznajo spremembe v rabi zemljišč, medtem ko lahko </a:t>
            </a:r>
            <a:r>
              <a:rPr lang="en-US" sz="2000" b="1" dirty="0">
                <a:solidFill>
                  <a:srgbClr val="1065AB"/>
                </a:solidFill>
              </a:rPr>
              <a:t>modeli ML </a:t>
            </a:r>
            <a:r>
              <a:rPr lang="en-US" sz="2000" dirty="0"/>
              <a:t>napovedujejo prometne vzorce na podlagi preteklih podatkov. </a:t>
            </a:r>
            <a:endParaRPr lang="hr-HR" sz="2000" dirty="0"/>
          </a:p>
          <a:p>
            <a:r>
              <a:rPr lang="en-US" sz="2000" dirty="0"/>
              <a:t>Povezovanje umetne inteligence in računalniškega modeliranja z GIS omogoča </a:t>
            </a:r>
            <a:r>
              <a:rPr lang="en-US" sz="2000" b="1" dirty="0">
                <a:solidFill>
                  <a:srgbClr val="1065AB"/>
                </a:solidFill>
              </a:rPr>
              <a:t>natančnejše in pravočasnejše sprejemanje odločitev </a:t>
            </a:r>
            <a:r>
              <a:rPr lang="en-US" sz="2000" dirty="0"/>
              <a:t>v različnih sektorjih, od urbanističnega načrtovanja do obvladovanja naravnih nesreč. </a:t>
            </a:r>
            <a:endParaRPr lang="hr-HR" sz="2000" dirty="0"/>
          </a:p>
        </p:txBody>
      </p:sp>
      <p:pic>
        <p:nvPicPr>
          <p:cNvPr id="2050" name="Picture 2" descr="Why Machine Learning Needs Semantics Not Just Statistics">
            <a:extLst>
              <a:ext uri="{FF2B5EF4-FFF2-40B4-BE49-F238E27FC236}">
                <a16:creationId xmlns:a16="http://schemas.microsoft.com/office/drawing/2014/main" id="{9433910F-FE94-7A1C-A486-F05219006B3F}"/>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128839" y="5072758"/>
            <a:ext cx="2491053" cy="1602144"/>
          </a:xfrm>
          <a:prstGeom prst="rect">
            <a:avLst/>
          </a:prstGeom>
          <a:noFill/>
          <a:extLst>
            <a:ext uri="{909E8E84-426E-40DD-AFC4-6F175D3DCCD1}">
              <a14:hiddenFill xmlns:a14="http://schemas.microsoft.com/office/drawing/2010/main">
                <a:solidFill>
                  <a:srgbClr val="FFFFFF"/>
                </a:solidFill>
              </a14:hiddenFill>
            </a:ext>
          </a:extLst>
        </p:spPr>
      </p:pic>
      <p:pic>
        <p:nvPicPr>
          <p:cNvPr id="4" name="Slika 3">
            <a:extLst>
              <a:ext uri="{FF2B5EF4-FFF2-40B4-BE49-F238E27FC236}">
                <a16:creationId xmlns:a16="http://schemas.microsoft.com/office/drawing/2014/main" id="{5DB12C17-702B-C8C6-55E6-ACE5DAA69BAD}"/>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BAD09A73-2236-B021-035F-CE7E5F6BA8D0}"/>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55391A2F-E1DC-D2E5-9111-38D0FEEA24FB}"/>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5959758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3D709-00D7-9B59-4DC7-3990922ED6CE}"/>
              </a:ext>
            </a:extLst>
          </p:cNvPr>
          <p:cNvSpPr>
            <a:spLocks noGrp="1"/>
          </p:cNvSpPr>
          <p:nvPr>
            <p:ph type="title"/>
          </p:nvPr>
        </p:nvSpPr>
        <p:spPr/>
        <p:txBody>
          <a:bodyPr/>
          <a:lstStyle/>
          <a:p>
            <a:r>
              <a:rPr lang="hr-HR" dirty="0" err="1"/>
              <a:t>Trendi </a:t>
            </a:r>
            <a:r>
              <a:rPr lang="hr-HR" dirty="0"/>
              <a:t>GIS - </a:t>
            </a:r>
            <a:r>
              <a:rPr lang="hr-HR" dirty="0" err="1"/>
              <a:t>brezpilotna letala</a:t>
            </a:r>
            <a:endParaRPr lang="hr-HR" dirty="0"/>
          </a:p>
        </p:txBody>
      </p:sp>
      <p:sp>
        <p:nvSpPr>
          <p:cNvPr id="3" name="Content Placeholder 2">
            <a:extLst>
              <a:ext uri="{FF2B5EF4-FFF2-40B4-BE49-F238E27FC236}">
                <a16:creationId xmlns:a16="http://schemas.microsoft.com/office/drawing/2014/main" id="{53E1B2EF-9D89-86BD-DB1D-748D69119296}"/>
              </a:ext>
            </a:extLst>
          </p:cNvPr>
          <p:cNvSpPr>
            <a:spLocks noGrp="1"/>
          </p:cNvSpPr>
          <p:nvPr>
            <p:ph idx="1"/>
          </p:nvPr>
        </p:nvSpPr>
        <p:spPr/>
        <p:txBody>
          <a:bodyPr>
            <a:normAutofit/>
          </a:bodyPr>
          <a:lstStyle/>
          <a:p>
            <a:r>
              <a:rPr lang="en-US" sz="2000" dirty="0"/>
              <a:t>Pomembni trendi na področju GIS so tudi napredek na področju </a:t>
            </a:r>
            <a:r>
              <a:rPr lang="en-US" sz="2000" b="1" dirty="0">
                <a:solidFill>
                  <a:srgbClr val="1065AB"/>
                </a:solidFill>
              </a:rPr>
              <a:t>tehnologije dronov</a:t>
            </a:r>
            <a:r>
              <a:rPr lang="en-US" sz="2000" dirty="0"/>
              <a:t>. </a:t>
            </a:r>
            <a:endParaRPr lang="hr-HR" sz="2000" dirty="0"/>
          </a:p>
          <a:p>
            <a:r>
              <a:rPr lang="en-US" sz="2000" dirty="0"/>
              <a:t>Droni, opremljeni s kamerami in senzorji visoke ločljivosti, se vse pogosteje uporabljajo za zbiranje podatkov na </a:t>
            </a:r>
            <a:r>
              <a:rPr lang="en-US" sz="2000" b="1" dirty="0">
                <a:solidFill>
                  <a:srgbClr val="1065AB"/>
                </a:solidFill>
              </a:rPr>
              <a:t>težko dostopnih območjih</a:t>
            </a:r>
            <a:r>
              <a:rPr lang="en-US" sz="2000" dirty="0"/>
              <a:t>. </a:t>
            </a:r>
            <a:endParaRPr lang="hr-HR" sz="2000" dirty="0"/>
          </a:p>
          <a:p>
            <a:r>
              <a:rPr lang="en-US" sz="2000" dirty="0"/>
              <a:t>Ta orodja zagotavljajo zelo natančne podatke v realnem času, ki jih je mogoče vključiti v GIS za podrobno kartiranje in analizo. </a:t>
            </a:r>
            <a:endParaRPr lang="hr-HR" sz="2000" dirty="0"/>
          </a:p>
          <a:p>
            <a:r>
              <a:rPr lang="en-US" sz="2000" dirty="0"/>
              <a:t>Ta trend je še posebej koristen za spremljanje okolja, pregledovanje infrastrukture in upravljanje kmetijstva. </a:t>
            </a:r>
            <a:endParaRPr lang="hr-HR" sz="2000" dirty="0"/>
          </a:p>
        </p:txBody>
      </p:sp>
      <p:pic>
        <p:nvPicPr>
          <p:cNvPr id="1026" name="Picture 2" descr="What are FPV drones? | Space">
            <a:extLst>
              <a:ext uri="{FF2B5EF4-FFF2-40B4-BE49-F238E27FC236}">
                <a16:creationId xmlns:a16="http://schemas.microsoft.com/office/drawing/2014/main" id="{C92DD6A3-0C36-F28C-7D75-0B0986E16A9A}"/>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38200" y="4413052"/>
            <a:ext cx="3914775" cy="2202061"/>
          </a:xfrm>
          <a:prstGeom prst="rect">
            <a:avLst/>
          </a:prstGeom>
          <a:noFill/>
          <a:extLst>
            <a:ext uri="{909E8E84-426E-40DD-AFC4-6F175D3DCCD1}">
              <a14:hiddenFill xmlns:a14="http://schemas.microsoft.com/office/drawing/2010/main">
                <a:solidFill>
                  <a:srgbClr val="FFFFFF"/>
                </a:solidFill>
              </a14:hiddenFill>
            </a:ext>
          </a:extLst>
        </p:spPr>
      </p:pic>
      <p:pic>
        <p:nvPicPr>
          <p:cNvPr id="4" name="Slika 3">
            <a:extLst>
              <a:ext uri="{FF2B5EF4-FFF2-40B4-BE49-F238E27FC236}">
                <a16:creationId xmlns:a16="http://schemas.microsoft.com/office/drawing/2014/main" id="{2017EE84-9B28-CB85-1214-B1AABF46AD20}"/>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ED2F72D6-8667-8023-FC64-07053537DCED}"/>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1197CDC2-427E-16B8-C224-72ADF0A7253C}"/>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42018854"/>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PoljeZBesedilom 4">
            <a:extLst>
              <a:ext uri="{FF2B5EF4-FFF2-40B4-BE49-F238E27FC236}">
                <a16:creationId xmlns:a16="http://schemas.microsoft.com/office/drawing/2014/main" id="{66713433-7EE2-31CF-FE14-E18E2645EF57}"/>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2" name="Title 1">
            <a:extLst>
              <a:ext uri="{FF2B5EF4-FFF2-40B4-BE49-F238E27FC236}">
                <a16:creationId xmlns:a16="http://schemas.microsoft.com/office/drawing/2014/main" id="{5663D709-00D7-9B59-4DC7-3990922ED6CE}"/>
              </a:ext>
            </a:extLst>
          </p:cNvPr>
          <p:cNvSpPr>
            <a:spLocks noGrp="1"/>
          </p:cNvSpPr>
          <p:nvPr>
            <p:ph type="title"/>
          </p:nvPr>
        </p:nvSpPr>
        <p:spPr/>
        <p:txBody>
          <a:bodyPr/>
          <a:lstStyle/>
          <a:p>
            <a:r>
              <a:rPr lang="hr-HR" dirty="0" err="1"/>
              <a:t>Trendi </a:t>
            </a:r>
            <a:r>
              <a:rPr lang="hr-HR" dirty="0"/>
              <a:t>GIS - AR </a:t>
            </a:r>
            <a:r>
              <a:rPr lang="hr-HR" dirty="0" err="1"/>
              <a:t>in </a:t>
            </a:r>
            <a:r>
              <a:rPr lang="hr-HR" dirty="0"/>
              <a:t>VR</a:t>
            </a:r>
          </a:p>
        </p:txBody>
      </p:sp>
      <p:sp>
        <p:nvSpPr>
          <p:cNvPr id="3" name="Content Placeholder 2">
            <a:extLst>
              <a:ext uri="{FF2B5EF4-FFF2-40B4-BE49-F238E27FC236}">
                <a16:creationId xmlns:a16="http://schemas.microsoft.com/office/drawing/2014/main" id="{53E1B2EF-9D89-86BD-DB1D-748D69119296}"/>
              </a:ext>
            </a:extLst>
          </p:cNvPr>
          <p:cNvSpPr>
            <a:spLocks noGrp="1"/>
          </p:cNvSpPr>
          <p:nvPr>
            <p:ph idx="1"/>
          </p:nvPr>
        </p:nvSpPr>
        <p:spPr/>
        <p:txBody>
          <a:bodyPr>
            <a:normAutofit/>
          </a:bodyPr>
          <a:lstStyle/>
          <a:p>
            <a:r>
              <a:rPr lang="en-US" sz="2000" b="1" dirty="0">
                <a:solidFill>
                  <a:srgbClr val="1065AB"/>
                </a:solidFill>
              </a:rPr>
              <a:t>Tehnologije </a:t>
            </a:r>
            <a:r>
              <a:rPr lang="en-US" sz="2000" b="1" dirty="0" err="1">
                <a:solidFill>
                  <a:srgbClr val="1065AB"/>
                </a:solidFill>
              </a:rPr>
              <a:t>razširjene</a:t>
            </a:r>
            <a:r>
              <a:rPr lang="en-US" sz="2000" b="1" dirty="0">
                <a:solidFill>
                  <a:srgbClr val="1065AB"/>
                </a:solidFill>
              </a:rPr>
              <a:t> resničnosti (AR</a:t>
            </a:r>
            <a:r>
              <a:rPr lang="sl-SI" sz="2000" b="1" dirty="0">
                <a:solidFill>
                  <a:srgbClr val="1065AB"/>
                </a:solidFill>
              </a:rPr>
              <a:t> – </a:t>
            </a:r>
            <a:r>
              <a:rPr lang="sl-SI" sz="2000" b="1" dirty="0" err="1">
                <a:solidFill>
                  <a:srgbClr val="1065AB"/>
                </a:solidFill>
              </a:rPr>
              <a:t>artificial</a:t>
            </a:r>
            <a:r>
              <a:rPr lang="sl-SI" sz="2000" b="1" dirty="0">
                <a:solidFill>
                  <a:srgbClr val="1065AB"/>
                </a:solidFill>
              </a:rPr>
              <a:t> </a:t>
            </a:r>
            <a:r>
              <a:rPr lang="sl-SI" sz="2000" b="1" dirty="0" err="1">
                <a:solidFill>
                  <a:srgbClr val="1065AB"/>
                </a:solidFill>
              </a:rPr>
              <a:t>reality</a:t>
            </a:r>
            <a:r>
              <a:rPr lang="en-US" sz="2000" b="1" dirty="0">
                <a:solidFill>
                  <a:srgbClr val="1065AB"/>
                </a:solidFill>
              </a:rPr>
              <a:t>) in navidezne resničnosti (VR</a:t>
            </a:r>
            <a:r>
              <a:rPr lang="sl-SI" sz="2000" b="1" dirty="0">
                <a:solidFill>
                  <a:srgbClr val="1065AB"/>
                </a:solidFill>
              </a:rPr>
              <a:t> – </a:t>
            </a:r>
            <a:r>
              <a:rPr lang="sl-SI" sz="2000" b="1" dirty="0" err="1">
                <a:solidFill>
                  <a:srgbClr val="1065AB"/>
                </a:solidFill>
              </a:rPr>
              <a:t>virtual</a:t>
            </a:r>
            <a:r>
              <a:rPr lang="sl-SI" sz="2000" b="1" dirty="0">
                <a:solidFill>
                  <a:srgbClr val="1065AB"/>
                </a:solidFill>
              </a:rPr>
              <a:t> </a:t>
            </a:r>
            <a:r>
              <a:rPr lang="sl-SI" sz="2000" b="1" dirty="0" err="1">
                <a:solidFill>
                  <a:srgbClr val="1065AB"/>
                </a:solidFill>
              </a:rPr>
              <a:t>reality</a:t>
            </a:r>
            <a:r>
              <a:rPr lang="en-US" sz="2000" b="1" dirty="0">
                <a:solidFill>
                  <a:srgbClr val="1065AB"/>
                </a:solidFill>
              </a:rPr>
              <a:t>) </a:t>
            </a:r>
            <a:r>
              <a:rPr lang="en-US" sz="2000" dirty="0"/>
              <a:t>ponujajo nove načine vizualizacije in interakcije s prostorskimi podatki ter omogočajo poglobljeno izkušnjo, ki lahko izboljša razumevanje in odločanje. </a:t>
            </a:r>
            <a:endParaRPr lang="hr-HR" sz="2000" dirty="0"/>
          </a:p>
          <a:p>
            <a:r>
              <a:rPr lang="en-US" sz="2000" dirty="0"/>
              <a:t>AR lahko na primer prekrije geoprostorske podatke s pogledi iz realnega sveta in tako uporabnikom pomaga pri vizualizaciji podzemnih napeljav ali navigaciji v zapletenih okoljih. </a:t>
            </a:r>
            <a:endParaRPr lang="hr-HR" sz="2000" dirty="0"/>
          </a:p>
          <a:p>
            <a:r>
              <a:rPr lang="en-US" sz="2000" dirty="0"/>
              <a:t>VR lahko ustvari </a:t>
            </a:r>
            <a:r>
              <a:rPr lang="en-US" sz="2000" b="1" dirty="0">
                <a:solidFill>
                  <a:srgbClr val="1065AB"/>
                </a:solidFill>
              </a:rPr>
              <a:t>podrobne simulacije </a:t>
            </a:r>
            <a:r>
              <a:rPr lang="en-US" sz="2000" dirty="0"/>
              <a:t>mestnih krajin, ki načrtovalcem omogočajo raziskovanje različnih scenarijev in njihovih morebitnih vplivov.</a:t>
            </a:r>
            <a:endParaRPr lang="hr-HR" sz="2000" dirty="0"/>
          </a:p>
        </p:txBody>
      </p:sp>
      <p:pic>
        <p:nvPicPr>
          <p:cNvPr id="4098" name="Picture 2" descr="Augmented Reality (AR) vs Virtual Reality (VR)">
            <a:extLst>
              <a:ext uri="{FF2B5EF4-FFF2-40B4-BE49-F238E27FC236}">
                <a16:creationId xmlns:a16="http://schemas.microsoft.com/office/drawing/2014/main" id="{AB88211E-3E58-5964-4138-B731F7EA0F0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2236" y="4445557"/>
            <a:ext cx="4996279" cy="1998512"/>
          </a:xfrm>
          <a:prstGeom prst="rect">
            <a:avLst/>
          </a:prstGeom>
          <a:noFill/>
          <a:extLst>
            <a:ext uri="{909E8E84-426E-40DD-AFC4-6F175D3DCCD1}">
              <a14:hiddenFill xmlns:a14="http://schemas.microsoft.com/office/drawing/2010/main">
                <a:solidFill>
                  <a:srgbClr val="FFFFFF"/>
                </a:solidFill>
              </a14:hiddenFill>
            </a:ext>
          </a:extLst>
        </p:spPr>
      </p:pic>
      <p:pic>
        <p:nvPicPr>
          <p:cNvPr id="4" name="Slika 3">
            <a:extLst>
              <a:ext uri="{FF2B5EF4-FFF2-40B4-BE49-F238E27FC236}">
                <a16:creationId xmlns:a16="http://schemas.microsoft.com/office/drawing/2014/main" id="{D4D88B8E-DC39-96FF-93E4-E1907B604465}"/>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1CC673D6-FA0A-9AA1-7031-69588BAD8D75}"/>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1485919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63D709-00D7-9B59-4DC7-3990922ED6CE}"/>
              </a:ext>
            </a:extLst>
          </p:cNvPr>
          <p:cNvSpPr>
            <a:spLocks noGrp="1"/>
          </p:cNvSpPr>
          <p:nvPr>
            <p:ph type="title"/>
          </p:nvPr>
        </p:nvSpPr>
        <p:spPr/>
        <p:txBody>
          <a:bodyPr/>
          <a:lstStyle/>
          <a:p>
            <a:r>
              <a:rPr lang="hr-HR" dirty="0" err="1"/>
              <a:t>Trendi </a:t>
            </a:r>
            <a:r>
              <a:rPr lang="hr-HR" dirty="0"/>
              <a:t>GIS - </a:t>
            </a:r>
            <a:r>
              <a:rPr lang="hr-HR" dirty="0" err="1"/>
              <a:t>Analiza </a:t>
            </a:r>
            <a:r>
              <a:rPr lang="hr-HR" dirty="0"/>
              <a:t>podatkov v realnem času</a:t>
            </a:r>
          </a:p>
        </p:txBody>
      </p:sp>
      <p:sp>
        <p:nvSpPr>
          <p:cNvPr id="3" name="Content Placeholder 2">
            <a:extLst>
              <a:ext uri="{FF2B5EF4-FFF2-40B4-BE49-F238E27FC236}">
                <a16:creationId xmlns:a16="http://schemas.microsoft.com/office/drawing/2014/main" id="{53E1B2EF-9D89-86BD-DB1D-748D69119296}"/>
              </a:ext>
            </a:extLst>
          </p:cNvPr>
          <p:cNvSpPr>
            <a:spLocks noGrp="1"/>
          </p:cNvSpPr>
          <p:nvPr>
            <p:ph idx="1"/>
          </p:nvPr>
        </p:nvSpPr>
        <p:spPr/>
        <p:txBody>
          <a:bodyPr>
            <a:normAutofit/>
          </a:bodyPr>
          <a:lstStyle/>
          <a:p>
            <a:r>
              <a:rPr lang="en-US" sz="2000" b="1" dirty="0">
                <a:solidFill>
                  <a:srgbClr val="1065AB"/>
                </a:solidFill>
              </a:rPr>
              <a:t>Analiza podatkov v realnem času </a:t>
            </a:r>
            <a:r>
              <a:rPr lang="en-US" sz="2000" dirty="0"/>
              <a:t>postaja v aplikacijah GIS vse pomembnejša. </a:t>
            </a:r>
            <a:endParaRPr lang="hr-HR" sz="2000" dirty="0"/>
          </a:p>
          <a:p>
            <a:r>
              <a:rPr lang="en-US" sz="2000" dirty="0"/>
              <a:t>Zmožnost obdelave in analize podatkov, ki se zbirajo, omogoča </a:t>
            </a:r>
            <a:r>
              <a:rPr lang="en-US" sz="2000" b="1" dirty="0">
                <a:solidFill>
                  <a:srgbClr val="1065AB"/>
                </a:solidFill>
              </a:rPr>
              <a:t>bolj odzivno </a:t>
            </a:r>
            <a:r>
              <a:rPr lang="en-US" sz="2000" dirty="0"/>
              <a:t>in </a:t>
            </a:r>
            <a:r>
              <a:rPr lang="en-US" sz="2000" b="1" dirty="0">
                <a:solidFill>
                  <a:srgbClr val="1065AB"/>
                </a:solidFill>
              </a:rPr>
              <a:t>dinamično </a:t>
            </a:r>
            <a:r>
              <a:rPr lang="en-US" sz="2000" dirty="0"/>
              <a:t>sprejemanje odločitev. </a:t>
            </a:r>
            <a:endParaRPr lang="hr-HR" sz="2000" dirty="0"/>
          </a:p>
          <a:p>
            <a:r>
              <a:rPr lang="en-US" sz="2000" dirty="0"/>
              <a:t>Ta zmogljivost se povečuje z integracijo GIS z </a:t>
            </a:r>
            <a:r>
              <a:rPr lang="en-US" sz="2000" b="1" dirty="0">
                <a:solidFill>
                  <a:srgbClr val="1065AB"/>
                </a:solidFill>
              </a:rPr>
              <a:t>internetom stvari (IoT)</a:t>
            </a:r>
            <a:r>
              <a:rPr lang="en-US" sz="2000" dirty="0"/>
              <a:t>, kjer je mogoče podatke iz povezanih naprav nenehno spremljati in analizirati. </a:t>
            </a:r>
            <a:endParaRPr lang="hr-HR" sz="2000" dirty="0"/>
          </a:p>
          <a:p>
            <a:r>
              <a:rPr lang="en-US" sz="2000" dirty="0"/>
              <a:t>GIS v realnem času se uporablja v aplikacijah, kot so upravljanje prometa, odzivanje na izredne razmere in spremljanje okolja, kjer so pravočasne informacije ključnega pomena.</a:t>
            </a:r>
            <a:endParaRPr lang="hr-HR" sz="2000" dirty="0"/>
          </a:p>
        </p:txBody>
      </p:sp>
      <p:pic>
        <p:nvPicPr>
          <p:cNvPr id="4" name="Slika 3">
            <a:extLst>
              <a:ext uri="{FF2B5EF4-FFF2-40B4-BE49-F238E27FC236}">
                <a16:creationId xmlns:a16="http://schemas.microsoft.com/office/drawing/2014/main" id="{3D71DE61-7CC5-7E7F-72E7-7B05843BCC70}"/>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594B9C6D-53EA-EA05-950C-742A9FDABE40}"/>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C9564BF4-6E88-FD33-0681-FB74162839E3}"/>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11485701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a:t>Agenda</a:t>
            </a:r>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947400" cy="3626908"/>
          </a:xfrm>
          <a:solidFill>
            <a:schemeClr val="bg1">
              <a:lumMod val="95000"/>
            </a:schemeClr>
          </a:solidFill>
        </p:spPr>
        <p:txBody>
          <a:bodyPr>
            <a:normAutofit/>
          </a:bodyPr>
          <a:lstStyle/>
          <a:p>
            <a:r>
              <a:rPr lang="pl-PL" sz="2000" dirty="0"/>
              <a:t>Geografski informacijski sistemi (GIS)</a:t>
            </a:r>
          </a:p>
          <a:p>
            <a:r>
              <a:rPr lang="pl-PL" sz="2000" dirty="0"/>
              <a:t>Sloji GIS</a:t>
            </a:r>
          </a:p>
          <a:p>
            <a:r>
              <a:rPr lang="pl-PL" sz="2000" dirty="0"/>
              <a:t>Podatki GIS</a:t>
            </a:r>
          </a:p>
          <a:p>
            <a:r>
              <a:rPr lang="pl-PL" sz="2000" dirty="0"/>
              <a:t>GIS v logistiki</a:t>
            </a:r>
          </a:p>
          <a:p>
            <a:r>
              <a:rPr lang="pl-PL" sz="2000" dirty="0"/>
              <a:t>Prihodnji trendi na področju GIS</a:t>
            </a:r>
          </a:p>
        </p:txBody>
      </p:sp>
      <p:pic>
        <p:nvPicPr>
          <p:cNvPr id="2" name="Slika 1">
            <a:extLst>
              <a:ext uri="{FF2B5EF4-FFF2-40B4-BE49-F238E27FC236}">
                <a16:creationId xmlns:a16="http://schemas.microsoft.com/office/drawing/2014/main" id="{7EA88C89-C507-8F93-E2E7-0017CBE3C0EF}"/>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90251CE4-71B2-6A46-31D0-8770F639AE7E}"/>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PoljeZBesedilom 3">
            <a:extLst>
              <a:ext uri="{FF2B5EF4-FFF2-40B4-BE49-F238E27FC236}">
                <a16:creationId xmlns:a16="http://schemas.microsoft.com/office/drawing/2014/main" id="{FD038255-DF2A-C456-8904-E6D04AFEC27A}"/>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39142293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ytuł 6">
            <a:extLst>
              <a:ext uri="{FF2B5EF4-FFF2-40B4-BE49-F238E27FC236}">
                <a16:creationId xmlns:a16="http://schemas.microsoft.com/office/drawing/2014/main" id="{0CB6B79D-13A1-418A-3CD7-076077286145}"/>
              </a:ext>
            </a:extLst>
          </p:cNvPr>
          <p:cNvSpPr>
            <a:spLocks noGrp="1"/>
          </p:cNvSpPr>
          <p:nvPr>
            <p:ph type="title"/>
          </p:nvPr>
        </p:nvSpPr>
        <p:spPr/>
        <p:txBody>
          <a:bodyPr/>
          <a:lstStyle/>
          <a:p>
            <a:r>
              <a:rPr lang="pl-PL" dirty="0" err="1"/>
              <a:t>Povzetek</a:t>
            </a:r>
            <a:endParaRPr lang="pl-PL" dirty="0"/>
          </a:p>
        </p:txBody>
      </p:sp>
      <p:sp>
        <p:nvSpPr>
          <p:cNvPr id="8" name="Symbol zastępczy zawartości 7">
            <a:extLst>
              <a:ext uri="{FF2B5EF4-FFF2-40B4-BE49-F238E27FC236}">
                <a16:creationId xmlns:a16="http://schemas.microsoft.com/office/drawing/2014/main" id="{BA68647D-8959-AECA-FF1C-384AA40B609E}"/>
              </a:ext>
            </a:extLst>
          </p:cNvPr>
          <p:cNvSpPr>
            <a:spLocks noGrp="1"/>
          </p:cNvSpPr>
          <p:nvPr>
            <p:ph idx="1"/>
          </p:nvPr>
        </p:nvSpPr>
        <p:spPr>
          <a:xfrm>
            <a:off x="1244600" y="1842559"/>
            <a:ext cx="10298651" cy="3626908"/>
          </a:xfrm>
          <a:solidFill>
            <a:schemeClr val="bg1">
              <a:lumMod val="95000"/>
            </a:schemeClr>
          </a:solidFill>
        </p:spPr>
        <p:txBody>
          <a:bodyPr>
            <a:normAutofit/>
          </a:bodyPr>
          <a:lstStyle/>
          <a:p>
            <a:r>
              <a:rPr lang="en-US" sz="1800" dirty="0">
                <a:effectLst/>
                <a:latin typeface="Tahoma" panose="020B0604030504040204" pitchFamily="34" charset="0"/>
                <a:ea typeface="Calibri" panose="020F0502020204030204" pitchFamily="34" charset="0"/>
                <a:cs typeface="Times New Roman" panose="02020603050405020304" pitchFamily="18" charset="0"/>
              </a:rPr>
              <a:t>Geografski informacijski sistemi (GIS) so revolucionarno spremenili logistično industrijo, saj zagotavljajo zmogljiva orodja za prostorsko analizo in sprejemanje odločitev.</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Podatke GIS lahko na splošno razdelimo na dve glavni vrsti: rastrske in vektorske podatke.</a:t>
            </a:r>
          </a:p>
          <a:p>
            <a:r>
              <a:rPr lang="en-US" sz="1800" dirty="0">
                <a:effectLst/>
                <a:latin typeface="Tahoma" panose="020B0604030504040204" pitchFamily="34" charset="0"/>
                <a:ea typeface="Calibri" panose="020F0502020204030204" pitchFamily="34" charset="0"/>
                <a:cs typeface="Times New Roman" panose="02020603050405020304" pitchFamily="18" charset="0"/>
              </a:rPr>
              <a:t>Integracija GIS v logistiko omogoča vizualizacijo, analizo in interpretacijo prostorskih podatkov, kar je ključnega pomena za optimizacijo poti, upravljanje dobavnih verig in izboljšanje splošne operativne učinkovitosti.</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Ker se tehnologija GIS še naprej razvija, se bo njena uporaba v logistiki še razširila in ponudila še bolj izpopolnjena orodja za reševanje zapletenih izzivov.</a:t>
            </a:r>
          </a:p>
          <a:p>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endParaRPr lang="en-US" sz="1800" dirty="0">
              <a:effectLst/>
              <a:latin typeface="Tahoma" panose="020B0604030504040204" pitchFamily="34" charset="0"/>
              <a:ea typeface="Calibri" panose="020F0502020204030204" pitchFamily="34" charset="0"/>
              <a:cs typeface="Times New Roman" panose="02020603050405020304" pitchFamily="18" charset="0"/>
            </a:endParaRPr>
          </a:p>
        </p:txBody>
      </p:sp>
      <p:pic>
        <p:nvPicPr>
          <p:cNvPr id="2" name="Slika 1">
            <a:extLst>
              <a:ext uri="{FF2B5EF4-FFF2-40B4-BE49-F238E27FC236}">
                <a16:creationId xmlns:a16="http://schemas.microsoft.com/office/drawing/2014/main" id="{50F9D712-D297-572C-B14A-0C36E8F4689B}"/>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68EE6A12-F931-BF05-E5F1-D74D8171D5FC}"/>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4" name="PoljeZBesedilom 3">
            <a:extLst>
              <a:ext uri="{FF2B5EF4-FFF2-40B4-BE49-F238E27FC236}">
                <a16:creationId xmlns:a16="http://schemas.microsoft.com/office/drawing/2014/main" id="{6F9A5856-B823-9ACE-D3F2-39C125247851}"/>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80541822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E85824-A001-2263-7D8B-EE06AD68A5F2}"/>
            </a:ext>
          </a:extLst>
        </p:cNvPr>
        <p:cNvGrpSpPr/>
        <p:nvPr/>
      </p:nvGrpSpPr>
      <p:grpSpPr>
        <a:xfrm>
          <a:off x="0" y="0"/>
          <a:ext cx="0" cy="0"/>
          <a:chOff x="0" y="0"/>
          <a:chExt cx="0" cy="0"/>
        </a:xfrm>
      </p:grpSpPr>
      <p:sp>
        <p:nvSpPr>
          <p:cNvPr id="3" name="Tytuł 2">
            <a:extLst>
              <a:ext uri="{FF2B5EF4-FFF2-40B4-BE49-F238E27FC236}">
                <a16:creationId xmlns:a16="http://schemas.microsoft.com/office/drawing/2014/main" id="{4C80B287-0931-FC86-7ACD-C67A59D713C4}"/>
              </a:ext>
            </a:extLst>
          </p:cNvPr>
          <p:cNvSpPr>
            <a:spLocks noGrp="1"/>
          </p:cNvSpPr>
          <p:nvPr>
            <p:ph type="ctrTitle"/>
          </p:nvPr>
        </p:nvSpPr>
        <p:spPr>
          <a:xfrm>
            <a:off x="1524000" y="1335773"/>
            <a:ext cx="9144000" cy="4186454"/>
          </a:xfrm>
        </p:spPr>
        <p:txBody>
          <a:bodyPr>
            <a:normAutofit fontScale="90000"/>
          </a:bodyPr>
          <a:lstStyle/>
          <a:p>
            <a:r>
              <a:rPr lang="pl-PL" sz="4000" dirty="0"/>
              <a:t>Avtorji:</a:t>
            </a:r>
            <a:br>
              <a:rPr lang="pl-PL" sz="4000" dirty="0"/>
            </a:br>
            <a:br>
              <a:rPr lang="pl-PL" sz="4000" dirty="0"/>
            </a:br>
            <a:r>
              <a:rPr lang="pl-PL" sz="4000" b="0" dirty="0">
                <a:solidFill>
                  <a:schemeClr val="tx1"/>
                </a:solidFill>
              </a:rPr>
              <a:t>Dario Šebalj</a:t>
            </a:r>
            <a:br>
              <a:rPr lang="pl-PL" sz="4000" b="0" dirty="0">
                <a:solidFill>
                  <a:schemeClr val="tx1"/>
                </a:solidFill>
              </a:rPr>
            </a:br>
            <a:r>
              <a:rPr lang="pl-PL" sz="4000" b="0" dirty="0">
                <a:solidFill>
                  <a:schemeClr val="tx1"/>
                </a:solidFill>
              </a:rPr>
              <a:t>Dejan Mirčetić</a:t>
            </a:r>
            <a:br>
              <a:rPr lang="pl-PL" sz="4000" b="0" dirty="0">
                <a:solidFill>
                  <a:schemeClr val="tx1"/>
                </a:solidFill>
              </a:rPr>
            </a:br>
            <a:r>
              <a:rPr lang="pl-PL" sz="4000" b="0" dirty="0">
                <a:solidFill>
                  <a:schemeClr val="tx1"/>
                </a:solidFill>
              </a:rPr>
              <a:t>Michał Adamczak</a:t>
            </a:r>
            <a:br>
              <a:rPr lang="pl-PL" sz="4000" dirty="0"/>
            </a:br>
            <a:br>
              <a:rPr lang="pl-PL" sz="4000" b="0" dirty="0">
                <a:solidFill>
                  <a:schemeClr val="tx1"/>
                </a:solidFill>
              </a:rPr>
            </a:br>
            <a:br>
              <a:rPr lang="pl-PL" sz="4000" dirty="0"/>
            </a:br>
            <a:r>
              <a:rPr lang="pl-PL" sz="4000" dirty="0"/>
              <a:t>Končna verzija: Junij 2025</a:t>
            </a:r>
          </a:p>
        </p:txBody>
      </p:sp>
      <p:sp>
        <p:nvSpPr>
          <p:cNvPr id="2" name="PoljeZBesedilom 1">
            <a:extLst>
              <a:ext uri="{FF2B5EF4-FFF2-40B4-BE49-F238E27FC236}">
                <a16:creationId xmlns:a16="http://schemas.microsoft.com/office/drawing/2014/main" id="{E8F05239-4A4A-84D8-4A91-AFD12922D935}"/>
              </a:ext>
            </a:extLst>
          </p:cNvPr>
          <p:cNvSpPr txBox="1"/>
          <p:nvPr/>
        </p:nvSpPr>
        <p:spPr>
          <a:xfrm>
            <a:off x="6449604" y="6227232"/>
            <a:ext cx="5011392" cy="504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pic>
        <p:nvPicPr>
          <p:cNvPr id="4" name="Slika 3">
            <a:extLst>
              <a:ext uri="{FF2B5EF4-FFF2-40B4-BE49-F238E27FC236}">
                <a16:creationId xmlns:a16="http://schemas.microsoft.com/office/drawing/2014/main" id="{93A42DA4-1ED3-B704-30FE-B3554FD25B43}"/>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Tree>
    <p:extLst>
      <p:ext uri="{BB962C8B-B14F-4D97-AF65-F5344CB8AC3E}">
        <p14:creationId xmlns:p14="http://schemas.microsoft.com/office/powerpoint/2010/main" val="311362810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ytuł 2">
            <a:extLst>
              <a:ext uri="{FF2B5EF4-FFF2-40B4-BE49-F238E27FC236}">
                <a16:creationId xmlns:a16="http://schemas.microsoft.com/office/drawing/2014/main" id="{5736179A-2A6B-1BB5-3527-A969A8C3E86B}"/>
              </a:ext>
            </a:extLst>
          </p:cNvPr>
          <p:cNvSpPr>
            <a:spLocks noGrp="1"/>
          </p:cNvSpPr>
          <p:nvPr>
            <p:ph type="ctrTitle"/>
          </p:nvPr>
        </p:nvSpPr>
        <p:spPr/>
        <p:txBody>
          <a:bodyPr/>
          <a:lstStyle/>
          <a:p>
            <a:r>
              <a:rPr lang="pl-PL" dirty="0" err="1"/>
              <a:t>Hvala za vašo pozornost</a:t>
            </a:r>
            <a:endParaRPr lang="pl-PL" dirty="0"/>
          </a:p>
        </p:txBody>
      </p:sp>
      <p:pic>
        <p:nvPicPr>
          <p:cNvPr id="5" name="Obraz 4" descr="Obraz zawierający symbol, Czcionka, Grafika, zrzut ekranu&#10;&#10;Opis wygenerowany automatycznie">
            <a:extLst>
              <a:ext uri="{FF2B5EF4-FFF2-40B4-BE49-F238E27FC236}">
                <a16:creationId xmlns:a16="http://schemas.microsoft.com/office/drawing/2014/main" id="{219FB407-FBDE-B3A7-7F61-3F9311B8C7B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64589" y="0"/>
            <a:ext cx="1227411" cy="429442"/>
          </a:xfrm>
          <a:prstGeom prst="rect">
            <a:avLst/>
          </a:prstGeom>
        </p:spPr>
      </p:pic>
      <p:pic>
        <p:nvPicPr>
          <p:cNvPr id="2" name="Slika 1">
            <a:extLst>
              <a:ext uri="{FF2B5EF4-FFF2-40B4-BE49-F238E27FC236}">
                <a16:creationId xmlns:a16="http://schemas.microsoft.com/office/drawing/2014/main" id="{1A3EAC20-E9A5-98AB-F8B2-8FC3BF0AFC25}"/>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3583185B-09FC-25CF-1C4D-4BB771BEEB2B}"/>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62BAA9E9-FF4A-CBD5-CDBF-0822FFDD258F}"/>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52107492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GIS</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US" sz="1800" dirty="0">
                <a:effectLst/>
                <a:latin typeface="Tahoma" panose="020B0604030504040204" pitchFamily="34" charset="0"/>
                <a:ea typeface="Calibri" panose="020F0502020204030204" pitchFamily="34" charset="0"/>
                <a:cs typeface="Times New Roman" panose="02020603050405020304" pitchFamily="18" charset="0"/>
              </a:rPr>
              <a:t>Geografski informacijski sistemi (GIS) so revolucionarno spremenili logistično industrijo, saj zagotavljajo zmogljiva orodja za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prostorsko analizo in sprejemanje odločitev.</a:t>
            </a:r>
            <a:endParaRPr lang="hr-HR"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Ker podjetja vse bolj poslujejo v globaliziranem okolju, je sposobnost vizualizacije in analize geografskih podatkov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bistvena za </a:t>
            </a:r>
            <a:r>
              <a:rPr lang="en-US" sz="1800" b="1" dirty="0" err="1">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optimizacijo</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a:t>
            </a:r>
            <a:r>
              <a:rPr lang="sl-SI"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oskrbovalnih</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 verig</a:t>
            </a:r>
            <a:r>
              <a:rPr lang="en-US" sz="1800" dirty="0">
                <a:effectLst/>
                <a:latin typeface="Tahoma" panose="020B0604030504040204" pitchFamily="34" charset="0"/>
                <a:ea typeface="Calibri" panose="020F0502020204030204" pitchFamily="34" charset="0"/>
                <a:cs typeface="Times New Roman" panose="02020603050405020304" pitchFamily="18" charset="0"/>
              </a:rPr>
              <a:t>, upravljanje transportnih omrežij in izboljšanje splošne učinkovitosti.</a:t>
            </a:r>
            <a:endParaRPr lang="hr-HR" sz="1800" dirty="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Tehnologija GIS logističnim strokovnjakom omogoča kartiranje poti, sledenje pošiljkam in analizo prostorskih vzorcev, kar vodi k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bolj informiranim odločitvam </a:t>
            </a:r>
            <a:r>
              <a:rPr lang="en-US" sz="1800" dirty="0">
                <a:effectLst/>
                <a:latin typeface="Tahoma" panose="020B0604030504040204" pitchFamily="34" charset="0"/>
                <a:ea typeface="Calibri" panose="020F0502020204030204" pitchFamily="34" charset="0"/>
                <a:cs typeface="Times New Roman" panose="02020603050405020304" pitchFamily="18" charset="0"/>
              </a:rPr>
              <a:t>in boljšemu razporejanju virov.</a:t>
            </a:r>
            <a:endParaRPr lang="pl-PL" sz="1800" b="1" dirty="0">
              <a:solidFill>
                <a:srgbClr val="1065AB"/>
              </a:solidFill>
            </a:endParaRPr>
          </a:p>
        </p:txBody>
      </p:sp>
      <p:pic>
        <p:nvPicPr>
          <p:cNvPr id="2" name="Slika 1">
            <a:extLst>
              <a:ext uri="{FF2B5EF4-FFF2-40B4-BE49-F238E27FC236}">
                <a16:creationId xmlns:a16="http://schemas.microsoft.com/office/drawing/2014/main" id="{C6DECB9D-6A30-2878-AE74-C85C92A242A3}"/>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2A431A29-D610-5CBA-28F1-F6C470AA5694}"/>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DDE00F11-9534-754E-6DBC-F3A1CB6856EA}"/>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13364842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ytuł 3">
            <a:extLst>
              <a:ext uri="{FF2B5EF4-FFF2-40B4-BE49-F238E27FC236}">
                <a16:creationId xmlns:a16="http://schemas.microsoft.com/office/drawing/2014/main" id="{1B53A616-BC45-7003-D00A-64BD15781752}"/>
              </a:ext>
            </a:extLst>
          </p:cNvPr>
          <p:cNvSpPr>
            <a:spLocks noGrp="1"/>
          </p:cNvSpPr>
          <p:nvPr>
            <p:ph type="title"/>
          </p:nvPr>
        </p:nvSpPr>
        <p:spPr/>
        <p:txBody>
          <a:bodyPr/>
          <a:lstStyle/>
          <a:p>
            <a:r>
              <a:rPr lang="pl-PL" dirty="0"/>
              <a:t>GIS - opredelitev in zgodovina</a:t>
            </a:r>
          </a:p>
        </p:txBody>
      </p:sp>
      <p:sp>
        <p:nvSpPr>
          <p:cNvPr id="5" name="Symbol zastępczy zawartości 4">
            <a:extLst>
              <a:ext uri="{FF2B5EF4-FFF2-40B4-BE49-F238E27FC236}">
                <a16:creationId xmlns:a16="http://schemas.microsoft.com/office/drawing/2014/main" id="{08B1E3E4-9C4A-4CF8-DBD2-8A61BD597723}"/>
              </a:ext>
            </a:extLst>
          </p:cNvPr>
          <p:cNvSpPr>
            <a:spLocks noGrp="1"/>
          </p:cNvSpPr>
          <p:nvPr>
            <p:ph idx="1"/>
          </p:nvPr>
        </p:nvSpPr>
        <p:spPr/>
        <p:txBody>
          <a:bodyPr>
            <a:normAutofit/>
          </a:bodyPr>
          <a:lstStyle/>
          <a:p>
            <a:r>
              <a:rPr lang="en-US" sz="1800" dirty="0" err="1">
                <a:effectLst/>
                <a:latin typeface="Tahoma" panose="020B0604030504040204" pitchFamily="34" charset="0"/>
                <a:ea typeface="Calibri" panose="020F0502020204030204" pitchFamily="34" charset="0"/>
                <a:cs typeface="Times New Roman" panose="02020603050405020304" pitchFamily="18" charset="0"/>
              </a:rPr>
              <a:t>Računalniško </a:t>
            </a:r>
            <a:r>
              <a:rPr lang="en-US" sz="1800" dirty="0">
                <a:effectLst/>
                <a:latin typeface="Tahoma" panose="020B0604030504040204" pitchFamily="34" charset="0"/>
                <a:ea typeface="Calibri" panose="020F0502020204030204" pitchFamily="34" charset="0"/>
                <a:cs typeface="Times New Roman" panose="02020603050405020304" pitchFamily="18" charset="0"/>
              </a:rPr>
              <a:t>orodje, ki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združuje, shranjuje, analizira in vizualizira </a:t>
            </a:r>
            <a:r>
              <a:rPr lang="en-US" sz="1800" dirty="0">
                <a:effectLst/>
                <a:latin typeface="Tahoma" panose="020B0604030504040204" pitchFamily="34" charset="0"/>
                <a:ea typeface="Calibri" panose="020F0502020204030204" pitchFamily="34" charset="0"/>
                <a:cs typeface="Times New Roman" panose="02020603050405020304" pitchFamily="18" charset="0"/>
              </a:rPr>
              <a:t>geografske podatke. </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Prostorske podatke povezuje z opisnimi informacijami, kar uporabnikom pomaga razumeti in razlagati prostorske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odnose, vzorce in trende</a:t>
            </a:r>
            <a:r>
              <a:rPr lang="en-US" sz="1800" dirty="0">
                <a:effectLst/>
                <a:latin typeface="Tahoma" panose="020B0604030504040204" pitchFamily="34" charset="0"/>
                <a:ea typeface="Calibri" panose="020F0502020204030204" pitchFamily="34" charset="0"/>
                <a:cs typeface="Times New Roman" panose="02020603050405020304" pitchFamily="18" charset="0"/>
              </a:rPr>
              <a:t>. </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GIS se uporablja v različnih panogah za kartiranje, analizo in odločanje ter zagotavlja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dragocen vpogled </a:t>
            </a:r>
            <a:r>
              <a:rPr lang="en-US" sz="1800" dirty="0">
                <a:effectLst/>
                <a:latin typeface="Tahoma" panose="020B0604030504040204" pitchFamily="34" charset="0"/>
                <a:ea typeface="Calibri" panose="020F0502020204030204" pitchFamily="34" charset="0"/>
                <a:cs typeface="Times New Roman" panose="02020603050405020304" pitchFamily="18" charset="0"/>
              </a:rPr>
              <a:t>v prostorske razsežnosti podatkov. </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t>zgodovina geografskih informacijskih sistemov (GIS) sega v zgodnja šestdeseta leta prejšnjega stoletja, ko je prvi računalniški GIS razvil </a:t>
            </a:r>
            <a:r>
              <a:rPr lang="en-US" sz="1800" b="1" dirty="0">
                <a:solidFill>
                  <a:srgbClr val="1065AB"/>
                </a:solidFill>
              </a:rPr>
              <a:t>Roger Tomlinson</a:t>
            </a:r>
            <a:r>
              <a:rPr lang="en-US" sz="1800" dirty="0"/>
              <a:t>, ki ga pogosto imenujejo "oče GIS".</a:t>
            </a:r>
            <a:endParaRPr lang="hr-HR" sz="1800" dirty="0"/>
          </a:p>
          <a:p>
            <a:r>
              <a:rPr lang="en-US" sz="1800" dirty="0">
                <a:effectLst/>
                <a:latin typeface="Tahoma" panose="020B0604030504040204" pitchFamily="34" charset="0"/>
                <a:ea typeface="Calibri" panose="020F0502020204030204" pitchFamily="34" charset="0"/>
                <a:cs typeface="Times New Roman" panose="02020603050405020304" pitchFamily="18" charset="0"/>
              </a:rPr>
              <a:t>Leta 1969 je bil ustanovljen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Esri </a:t>
            </a:r>
            <a:r>
              <a:rPr lang="en-US" sz="1800" dirty="0">
                <a:effectLst/>
                <a:latin typeface="Tahoma" panose="020B0604030504040204" pitchFamily="34" charset="0"/>
                <a:ea typeface="Calibri" panose="020F0502020204030204" pitchFamily="34" charset="0"/>
                <a:cs typeface="Times New Roman" panose="02020603050405020304" pitchFamily="18" charset="0"/>
              </a:rPr>
              <a:t>(Environmental Systems Research Institute), ki je postal ključni akter v industriji GIS in predstavil platformo ArcGIS, ki je bistveno izboljšala zmogljivosti in dostopnost tehnologije GIS.</a:t>
            </a:r>
            <a:endParaRPr lang="hr-HR" sz="18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dirty="0">
                <a:effectLst/>
                <a:latin typeface="Tahoma" panose="020B0604030504040204" pitchFamily="34" charset="0"/>
                <a:ea typeface="Calibri" panose="020F0502020204030204" pitchFamily="34" charset="0"/>
                <a:cs typeface="Times New Roman" panose="02020603050405020304" pitchFamily="18" charset="0"/>
              </a:rPr>
              <a:t>Danes je GIS sestavni del </a:t>
            </a:r>
            <a:r>
              <a:rPr lang="en-US" sz="18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različnih sektorjev</a:t>
            </a:r>
            <a:r>
              <a:rPr lang="en-US" sz="1800" dirty="0">
                <a:effectLst/>
                <a:latin typeface="Tahoma" panose="020B0604030504040204" pitchFamily="34" charset="0"/>
                <a:ea typeface="Calibri" panose="020F0502020204030204" pitchFamily="34" charset="0"/>
                <a:cs typeface="Times New Roman" panose="02020603050405020304" pitchFamily="18" charset="0"/>
              </a:rPr>
              <a:t>, vključno s prometom, logistiko, kmetijstvom in javno varnostjo, saj zagotavlja ključne informacije in pomaga pri sprejemanju odločitev.</a:t>
            </a:r>
            <a:endParaRPr lang="pl-PL" sz="1800" dirty="0"/>
          </a:p>
        </p:txBody>
      </p:sp>
      <p:sp>
        <p:nvSpPr>
          <p:cNvPr id="6" name="Symbol zastępczy zawartości 4">
            <a:extLst>
              <a:ext uri="{FF2B5EF4-FFF2-40B4-BE49-F238E27FC236}">
                <a16:creationId xmlns:a16="http://schemas.microsoft.com/office/drawing/2014/main" id="{4D0B990B-A015-95E2-DF45-A832FF931C3B}"/>
              </a:ext>
            </a:extLst>
          </p:cNvPr>
          <p:cNvSpPr txBox="1">
            <a:spLocks/>
          </p:cNvSpPr>
          <p:nvPr/>
        </p:nvSpPr>
        <p:spPr>
          <a:xfrm>
            <a:off x="501396" y="6254220"/>
            <a:ext cx="6503086"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Jonker, 2023; GisGeography, 2024a; Esri, n.d.a; National Geographic, n.d.</a:t>
            </a:r>
          </a:p>
        </p:txBody>
      </p:sp>
      <p:pic>
        <p:nvPicPr>
          <p:cNvPr id="2" name="Slika 1">
            <a:extLst>
              <a:ext uri="{FF2B5EF4-FFF2-40B4-BE49-F238E27FC236}">
                <a16:creationId xmlns:a16="http://schemas.microsoft.com/office/drawing/2014/main" id="{0AAC21A0-1734-EACE-0572-F8B9A52E08BC}"/>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3" name="PoljeZBesedilom 2">
            <a:extLst>
              <a:ext uri="{FF2B5EF4-FFF2-40B4-BE49-F238E27FC236}">
                <a16:creationId xmlns:a16="http://schemas.microsoft.com/office/drawing/2014/main" id="{70AFC95B-D780-4D17-CDE2-128D2B032DA2}"/>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CFC8E688-722E-1177-1265-71711A6EA8D7}"/>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274984169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29CA85F-871E-ED0C-FEA1-9569205BEF7A}"/>
              </a:ext>
            </a:extLst>
          </p:cNvPr>
          <p:cNvSpPr>
            <a:spLocks noGrp="1"/>
          </p:cNvSpPr>
          <p:nvPr>
            <p:ph type="title"/>
          </p:nvPr>
        </p:nvSpPr>
        <p:spPr/>
        <p:txBody>
          <a:bodyPr/>
          <a:lstStyle/>
          <a:p>
            <a:r>
              <a:rPr lang="hr-HR" dirty="0" err="1"/>
              <a:t>Sestavni deli </a:t>
            </a:r>
            <a:r>
              <a:rPr lang="hr-HR" dirty="0"/>
              <a:t>GIS</a:t>
            </a:r>
          </a:p>
        </p:txBody>
      </p:sp>
      <p:sp>
        <p:nvSpPr>
          <p:cNvPr id="3" name="Content Placeholder 2">
            <a:extLst>
              <a:ext uri="{FF2B5EF4-FFF2-40B4-BE49-F238E27FC236}">
                <a16:creationId xmlns:a16="http://schemas.microsoft.com/office/drawing/2014/main" id="{F68BC3EF-F429-018F-8358-3123D1114BC6}"/>
              </a:ext>
            </a:extLst>
          </p:cNvPr>
          <p:cNvSpPr>
            <a:spLocks noGrp="1"/>
          </p:cNvSpPr>
          <p:nvPr>
            <p:ph idx="1"/>
          </p:nvPr>
        </p:nvSpPr>
        <p:spPr>
          <a:xfrm>
            <a:off x="838200" y="1825625"/>
            <a:ext cx="7773140" cy="4351338"/>
          </a:xfrm>
        </p:spPr>
        <p:txBody>
          <a:bodyPr>
            <a:normAutofit lnSpcReduction="10000"/>
          </a:bodyPr>
          <a:lstStyle/>
          <a:p>
            <a:r>
              <a:rPr lang="en-US" sz="2000" b="1" dirty="0">
                <a:solidFill>
                  <a:srgbClr val="1065AB"/>
                </a:solidFill>
              </a:rPr>
              <a:t>Strojna oprema:</a:t>
            </a:r>
            <a:r>
              <a:rPr lang="en-US" sz="2000" dirty="0"/>
              <a:t> Računalniki, strežniki, naprave GPS in druge periferne naprave: fizične naprave, ki se uporabljajo za izvajanje programske opreme GIS in shranjevanje podatkov, kot so računalniki, strežniki, naprave GPS in druge periferne naprave.</a:t>
            </a:r>
          </a:p>
          <a:p>
            <a:r>
              <a:rPr lang="en-US" sz="2000" b="1" dirty="0">
                <a:solidFill>
                  <a:srgbClr val="1065AB"/>
                </a:solidFill>
              </a:rPr>
              <a:t>Programska oprema: </a:t>
            </a:r>
            <a:r>
              <a:rPr lang="en-US" sz="2000" dirty="0" err="1"/>
              <a:t>programi</a:t>
            </a:r>
            <a:r>
              <a:rPr lang="en-US" sz="2000" dirty="0"/>
              <a:t> in aplikacije, ki izvajajo funkcije GIS ter uporabnikom omogočajo analizo in vizualizacijo prostorskih podatkov.</a:t>
            </a:r>
          </a:p>
          <a:p>
            <a:r>
              <a:rPr lang="en-US" sz="2000" b="1" dirty="0">
                <a:solidFill>
                  <a:srgbClr val="1065AB"/>
                </a:solidFill>
              </a:rPr>
              <a:t>Podatki: </a:t>
            </a:r>
            <a:r>
              <a:rPr lang="en-US" sz="2000" dirty="0" err="1"/>
              <a:t>prostorske</a:t>
            </a:r>
            <a:r>
              <a:rPr lang="en-US" sz="2000" dirty="0"/>
              <a:t> in neprostorske informacije, ki jih analizirajo sistemi GIS, vključno z zemljevidi, satelitskimi posnetki in tabelaričnimi podatki.</a:t>
            </a:r>
          </a:p>
          <a:p>
            <a:r>
              <a:rPr lang="en-US" sz="2000" b="1" dirty="0">
                <a:solidFill>
                  <a:srgbClr val="1065AB"/>
                </a:solidFill>
              </a:rPr>
              <a:t>Metode: </a:t>
            </a:r>
            <a:r>
              <a:rPr lang="en-US" sz="2000" dirty="0" err="1"/>
              <a:t>tehnike</a:t>
            </a:r>
            <a:r>
              <a:rPr lang="en-US" sz="2000" dirty="0"/>
              <a:t> in postopki, ki se uporabljajo za analizo podatkov GIS, kot so algoritmi in statistični modeli.</a:t>
            </a:r>
          </a:p>
          <a:p>
            <a:r>
              <a:rPr lang="en-US" sz="2000" b="1" dirty="0">
                <a:solidFill>
                  <a:srgbClr val="1065AB"/>
                </a:solidFill>
              </a:rPr>
              <a:t>Ljudje:</a:t>
            </a:r>
            <a:r>
              <a:rPr lang="en-US" sz="2000" dirty="0"/>
              <a:t> </a:t>
            </a:r>
            <a:r>
              <a:rPr lang="en-US" sz="2000" dirty="0" err="1"/>
              <a:t>strokovnjaki</a:t>
            </a:r>
            <a:r>
              <a:rPr lang="en-US" sz="2000" dirty="0"/>
              <a:t> in uporabniki, ki uporabljajo in upravljajo tehnologijo GIS, od podatkovnih analitikov do odločevalcev.</a:t>
            </a:r>
          </a:p>
        </p:txBody>
      </p:sp>
      <p:sp>
        <p:nvSpPr>
          <p:cNvPr id="4" name="Symbol zastępczy zawartości 4">
            <a:extLst>
              <a:ext uri="{FF2B5EF4-FFF2-40B4-BE49-F238E27FC236}">
                <a16:creationId xmlns:a16="http://schemas.microsoft.com/office/drawing/2014/main" id="{B295C036-5E68-01B0-DF56-759AE2BE45AE}"/>
              </a:ext>
            </a:extLst>
          </p:cNvPr>
          <p:cNvSpPr txBox="1">
            <a:spLocks/>
          </p:cNvSpPr>
          <p:nvPr/>
        </p:nvSpPr>
        <p:spPr>
          <a:xfrm>
            <a:off x="501396" y="6254220"/>
            <a:ext cx="6503086"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t>
            </a:r>
            <a:r>
              <a:rPr lang="en-US" sz="1200" dirty="0">
                <a:solidFill>
                  <a:srgbClr val="7F7F7F"/>
                </a:solidFill>
              </a:rPr>
              <a:t>Kishore in </a:t>
            </a:r>
            <a:r>
              <a:rPr lang="en-US" sz="1200" dirty="0" err="1">
                <a:solidFill>
                  <a:srgbClr val="7F7F7F"/>
                </a:solidFill>
              </a:rPr>
              <a:t>Rautray </a:t>
            </a:r>
            <a:r>
              <a:rPr lang="en-US" sz="1200" dirty="0">
                <a:solidFill>
                  <a:srgbClr val="7F7F7F"/>
                </a:solidFill>
              </a:rPr>
              <a:t>(n.d.)</a:t>
            </a:r>
            <a:endParaRPr lang="pl-PL" sz="1200" dirty="0">
              <a:solidFill>
                <a:srgbClr val="7F7F7F"/>
              </a:solidFill>
            </a:endParaRPr>
          </a:p>
        </p:txBody>
      </p:sp>
      <p:pic>
        <p:nvPicPr>
          <p:cNvPr id="5" name="Picture 4" descr="A diagram of software components&#10;&#10;Description automatically generated">
            <a:extLst>
              <a:ext uri="{FF2B5EF4-FFF2-40B4-BE49-F238E27FC236}">
                <a16:creationId xmlns:a16="http://schemas.microsoft.com/office/drawing/2014/main" id="{099B41EB-CA80-81C8-59D9-FDE4475B3241}"/>
              </a:ext>
            </a:extLst>
          </p:cNvPr>
          <p:cNvPicPr>
            <a:picLocks noChangeAspect="1"/>
          </p:cNvPicPr>
          <p:nvPr/>
        </p:nvPicPr>
        <p:blipFill>
          <a:blip r:embed="rId2"/>
          <a:stretch>
            <a:fillRect/>
          </a:stretch>
        </p:blipFill>
        <p:spPr>
          <a:xfrm>
            <a:off x="8779498" y="2308820"/>
            <a:ext cx="2947904" cy="3384948"/>
          </a:xfrm>
          <a:prstGeom prst="rect">
            <a:avLst/>
          </a:prstGeom>
        </p:spPr>
      </p:pic>
      <p:pic>
        <p:nvPicPr>
          <p:cNvPr id="6" name="Slika 5">
            <a:extLst>
              <a:ext uri="{FF2B5EF4-FFF2-40B4-BE49-F238E27FC236}">
                <a16:creationId xmlns:a16="http://schemas.microsoft.com/office/drawing/2014/main" id="{F6912068-3CE5-F93D-FC9C-3996EBA9E718}"/>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C2D1314C-5DBE-FABC-BB7B-FC896D8DCA4F}"/>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9B51FF21-445C-A763-5DA1-61A41895E63D}"/>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5074691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386D5CC-8F85-FD7C-522B-F3EFD02C0DF9}"/>
              </a:ext>
            </a:extLst>
          </p:cNvPr>
          <p:cNvSpPr>
            <a:spLocks noGrp="1"/>
          </p:cNvSpPr>
          <p:nvPr>
            <p:ph type="title"/>
          </p:nvPr>
        </p:nvSpPr>
        <p:spPr/>
        <p:txBody>
          <a:bodyPr/>
          <a:lstStyle/>
          <a:p>
            <a:r>
              <a:rPr lang="hr-HR" dirty="0" err="1"/>
              <a:t>Sloji </a:t>
            </a:r>
            <a:r>
              <a:rPr lang="hr-HR" dirty="0"/>
              <a:t>GIS</a:t>
            </a:r>
          </a:p>
        </p:txBody>
      </p:sp>
      <p:sp>
        <p:nvSpPr>
          <p:cNvPr id="3" name="Content Placeholder 2">
            <a:extLst>
              <a:ext uri="{FF2B5EF4-FFF2-40B4-BE49-F238E27FC236}">
                <a16:creationId xmlns:a16="http://schemas.microsoft.com/office/drawing/2014/main" id="{601B6C61-E359-1E86-8442-D8011BEBC24C}"/>
              </a:ext>
            </a:extLst>
          </p:cNvPr>
          <p:cNvSpPr>
            <a:spLocks noGrp="1"/>
          </p:cNvSpPr>
          <p:nvPr>
            <p:ph idx="1"/>
          </p:nvPr>
        </p:nvSpPr>
        <p:spPr>
          <a:xfrm>
            <a:off x="838200" y="1825625"/>
            <a:ext cx="4390748" cy="4351338"/>
          </a:xfrm>
        </p:spPr>
        <p:txBody>
          <a:bodyPr>
            <a:normAutofit/>
          </a:bodyPr>
          <a:lstStyle/>
          <a:p>
            <a:r>
              <a:rPr lang="en-US" sz="2000" dirty="0"/>
              <a:t>Ena od ključnih sestavin tehnologije GIS je </a:t>
            </a:r>
            <a:r>
              <a:rPr lang="en-US" sz="2000" b="1" dirty="0">
                <a:solidFill>
                  <a:srgbClr val="1065AB"/>
                </a:solidFill>
              </a:rPr>
              <a:t>koncept slojev</a:t>
            </a:r>
            <a:r>
              <a:rPr lang="en-US" sz="2000" dirty="0"/>
              <a:t>.</a:t>
            </a:r>
            <a:endParaRPr lang="hr-HR" sz="2000" b="1" dirty="0">
              <a:solidFill>
                <a:srgbClr val="1065AB"/>
              </a:solidFill>
            </a:endParaRPr>
          </a:p>
          <a:p>
            <a:r>
              <a:rPr lang="en-US" sz="2000" dirty="0"/>
              <a:t>Sloj je delček geografske realnosti na določenem območju. Vsak sloj v GIS ustreza določeni vrsti podatkov, kot so ceste, raba tal, nadmorska višina, vodna telesa ali gostota prebivalstva.</a:t>
            </a:r>
            <a:endParaRPr lang="hr-HR" sz="2000" dirty="0"/>
          </a:p>
        </p:txBody>
      </p:sp>
      <p:sp>
        <p:nvSpPr>
          <p:cNvPr id="4" name="Symbol zastępczy zawartości 4">
            <a:extLst>
              <a:ext uri="{FF2B5EF4-FFF2-40B4-BE49-F238E27FC236}">
                <a16:creationId xmlns:a16="http://schemas.microsoft.com/office/drawing/2014/main" id="{03E35AAB-A778-5231-0B53-DF651EFD2BB3}"/>
              </a:ext>
            </a:extLst>
          </p:cNvPr>
          <p:cNvSpPr txBox="1">
            <a:spLocks/>
          </p:cNvSpPr>
          <p:nvPr/>
        </p:nvSpPr>
        <p:spPr>
          <a:xfrm>
            <a:off x="501396" y="6254220"/>
            <a:ext cx="6503086"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t>
            </a:r>
            <a:r>
              <a:rPr lang="hr-HR" sz="1200" dirty="0" err="1">
                <a:solidFill>
                  <a:srgbClr val="7F7F7F"/>
                </a:solidFill>
              </a:rPr>
              <a:t>Esri (n.d.c.</a:t>
            </a:r>
            <a:r>
              <a:rPr lang="hr-HR" sz="1200" dirty="0">
                <a:solidFill>
                  <a:srgbClr val="7F7F7F"/>
                </a:solidFill>
              </a:rPr>
              <a:t>)</a:t>
            </a:r>
            <a:endParaRPr lang="pl-PL" sz="1200" dirty="0">
              <a:solidFill>
                <a:srgbClr val="7F7F7F"/>
              </a:solidFill>
            </a:endParaRPr>
          </a:p>
        </p:txBody>
      </p:sp>
      <p:pic>
        <p:nvPicPr>
          <p:cNvPr id="5" name="Picture 4" descr="A diagram of a map&#10;&#10;Description automatically generated with medium confidence">
            <a:extLst>
              <a:ext uri="{FF2B5EF4-FFF2-40B4-BE49-F238E27FC236}">
                <a16:creationId xmlns:a16="http://schemas.microsoft.com/office/drawing/2014/main" id="{1782F8B3-14B7-EAFB-E98D-F0455DD7772A}"/>
              </a:ext>
            </a:extLst>
          </p:cNvPr>
          <p:cNvPicPr>
            <a:picLocks noChangeAspect="1"/>
          </p:cNvPicPr>
          <p:nvPr/>
        </p:nvPicPr>
        <p:blipFill>
          <a:blip r:embed="rId2"/>
          <a:stretch>
            <a:fillRect/>
          </a:stretch>
        </p:blipFill>
        <p:spPr>
          <a:xfrm>
            <a:off x="5310770" y="1481668"/>
            <a:ext cx="5760720" cy="4392295"/>
          </a:xfrm>
          <a:prstGeom prst="rect">
            <a:avLst/>
          </a:prstGeom>
        </p:spPr>
      </p:pic>
      <p:pic>
        <p:nvPicPr>
          <p:cNvPr id="6" name="Slika 5">
            <a:extLst>
              <a:ext uri="{FF2B5EF4-FFF2-40B4-BE49-F238E27FC236}">
                <a16:creationId xmlns:a16="http://schemas.microsoft.com/office/drawing/2014/main" id="{49C2635E-B9E1-2C04-CE6D-64880BE3EB84}"/>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7" name="PoljeZBesedilom 6">
            <a:extLst>
              <a:ext uri="{FF2B5EF4-FFF2-40B4-BE49-F238E27FC236}">
                <a16:creationId xmlns:a16="http://schemas.microsoft.com/office/drawing/2014/main" id="{8E3F802E-9ECD-A24E-1224-8C5198DAE607}"/>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8" name="PoljeZBesedilom 7">
            <a:extLst>
              <a:ext uri="{FF2B5EF4-FFF2-40B4-BE49-F238E27FC236}">
                <a16:creationId xmlns:a16="http://schemas.microsoft.com/office/drawing/2014/main" id="{D71C0627-5A6B-6C67-C803-AE2A398DC4D9}"/>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25907607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D72D-AAFD-103B-692C-728A70B74EE5}"/>
              </a:ext>
            </a:extLst>
          </p:cNvPr>
          <p:cNvSpPr>
            <a:spLocks noGrp="1"/>
          </p:cNvSpPr>
          <p:nvPr>
            <p:ph type="title"/>
          </p:nvPr>
        </p:nvSpPr>
        <p:spPr/>
        <p:txBody>
          <a:bodyPr/>
          <a:lstStyle/>
          <a:p>
            <a:r>
              <a:rPr lang="hr-HR" dirty="0"/>
              <a:t>Podatki GIS</a:t>
            </a:r>
          </a:p>
        </p:txBody>
      </p:sp>
      <p:sp>
        <p:nvSpPr>
          <p:cNvPr id="3" name="Content Placeholder 2">
            <a:extLst>
              <a:ext uri="{FF2B5EF4-FFF2-40B4-BE49-F238E27FC236}">
                <a16:creationId xmlns:a16="http://schemas.microsoft.com/office/drawing/2014/main" id="{A66AAAD4-9551-9321-77F5-BE4F815900EF}"/>
              </a:ext>
            </a:extLst>
          </p:cNvPr>
          <p:cNvSpPr>
            <a:spLocks noGrp="1"/>
          </p:cNvSpPr>
          <p:nvPr>
            <p:ph idx="1"/>
          </p:nvPr>
        </p:nvSpPr>
        <p:spPr/>
        <p:txBody>
          <a:bodyPr/>
          <a:lstStyle/>
          <a:p>
            <a:r>
              <a:rPr lang="en-US" sz="1800" kern="100" dirty="0">
                <a:effectLst/>
                <a:latin typeface="Tahoma" panose="020B0604030504040204" pitchFamily="34" charset="0"/>
                <a:ea typeface="Calibri" panose="020F0502020204030204" pitchFamily="34" charset="0"/>
                <a:cs typeface="Times New Roman" panose="02020603050405020304" pitchFamily="18" charset="0"/>
              </a:rPr>
              <a:t>Geografski informacijski sistemi za predstavitev, analizo in vizualizacijo geografskih informacij uporabljajo različne vrste podatkov. </a:t>
            </a:r>
            <a:endParaRPr lang="hr-HR"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en-US" sz="1800" kern="100" dirty="0">
                <a:effectLst/>
                <a:latin typeface="Tahoma" panose="020B0604030504040204" pitchFamily="34" charset="0"/>
                <a:ea typeface="Calibri" panose="020F0502020204030204" pitchFamily="34" charset="0"/>
                <a:cs typeface="Times New Roman" panose="02020603050405020304" pitchFamily="18" charset="0"/>
              </a:rPr>
              <a:t>Podatke GIS lahko na splošno razdelimo na dve glavni vrsti: </a:t>
            </a:r>
            <a:r>
              <a:rPr lang="en-US"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rastrske </a:t>
            </a:r>
            <a:r>
              <a:rPr lang="en-US" sz="1800" kern="100" dirty="0">
                <a:effectLst/>
                <a:latin typeface="Tahoma" panose="020B0604030504040204" pitchFamily="34" charset="0"/>
                <a:ea typeface="Calibri" panose="020F0502020204030204" pitchFamily="34" charset="0"/>
                <a:cs typeface="Times New Roman" panose="02020603050405020304" pitchFamily="18" charset="0"/>
              </a:rPr>
              <a:t>in </a:t>
            </a:r>
            <a:r>
              <a:rPr lang="en-US"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vektorske </a:t>
            </a:r>
            <a:r>
              <a:rPr lang="en-US" sz="1800" kern="100" dirty="0">
                <a:effectLst/>
                <a:latin typeface="Tahoma" panose="020B0604030504040204" pitchFamily="34" charset="0"/>
                <a:ea typeface="Calibri" panose="020F0502020204030204" pitchFamily="34" charset="0"/>
                <a:cs typeface="Times New Roman" panose="02020603050405020304" pitchFamily="18" charset="0"/>
              </a:rPr>
              <a:t>podatke.</a:t>
            </a:r>
            <a:endParaRPr lang="hr-HR" sz="1800" kern="100" dirty="0">
              <a:effectLst/>
              <a:latin typeface="Tahoma" panose="020B0604030504040204" pitchFamily="34" charset="0"/>
              <a:ea typeface="Calibri" panose="020F0502020204030204" pitchFamily="34" charset="0"/>
              <a:cs typeface="Times New Roman" panose="02020603050405020304" pitchFamily="18" charset="0"/>
            </a:endParaRPr>
          </a:p>
          <a:p>
            <a:r>
              <a:rPr lang="hr-HR" sz="1800" b="1" kern="100" dirty="0" err="1">
                <a:solidFill>
                  <a:srgbClr val="1065AB"/>
                </a:solidFill>
                <a:ea typeface="Calibri" panose="020F0502020204030204" pitchFamily="34" charset="0"/>
                <a:cs typeface="Times New Roman" panose="02020603050405020304" pitchFamily="18" charset="0"/>
              </a:rPr>
              <a:t>Vektorski </a:t>
            </a:r>
            <a:r>
              <a:rPr lang="hr-HR" sz="1800" b="1" kern="100" dirty="0">
                <a:solidFill>
                  <a:srgbClr val="1065AB"/>
                </a:solidFill>
                <a:ea typeface="Calibri" panose="020F0502020204030204" pitchFamily="34" charset="0"/>
                <a:cs typeface="Times New Roman" panose="02020603050405020304" pitchFamily="18" charset="0"/>
              </a:rPr>
              <a:t>podatki:</a:t>
            </a:r>
          </a:p>
          <a:p>
            <a:pPr lvl="1"/>
            <a:r>
              <a:rPr lang="en-US" sz="1400" kern="100" dirty="0" err="1">
                <a:effectLst/>
                <a:latin typeface="Tahoma" panose="020B0604030504040204" pitchFamily="34" charset="0"/>
                <a:ea typeface="Calibri" panose="020F0502020204030204" pitchFamily="34" charset="0"/>
                <a:cs typeface="Times New Roman" panose="02020603050405020304" pitchFamily="18" charset="0"/>
              </a:rPr>
              <a:t>točke</a:t>
            </a:r>
            <a:r>
              <a:rPr lang="en-US" sz="1400" kern="100" dirty="0">
                <a:effectLst/>
                <a:latin typeface="Tahoma" panose="020B0604030504040204" pitchFamily="34" charset="0"/>
                <a:ea typeface="Calibri" panose="020F0502020204030204" pitchFamily="34" charset="0"/>
                <a:cs typeface="Times New Roman" panose="02020603050405020304" pitchFamily="18" charset="0"/>
              </a:rPr>
              <a:t>, črte in poligoni, ki se uporabljajo za predstavitev geografskih podatkov. </a:t>
            </a:r>
            <a:endParaRPr lang="hr-HR" sz="1400" kern="1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en-US" sz="1400" kern="100" dirty="0">
                <a:effectLst/>
                <a:latin typeface="Tahoma" panose="020B0604030504040204" pitchFamily="34" charset="0"/>
                <a:ea typeface="Calibri" panose="020F0502020204030204" pitchFamily="34" charset="0"/>
                <a:cs typeface="Times New Roman" panose="02020603050405020304" pitchFamily="18" charset="0"/>
              </a:rPr>
              <a:t>vse črte so zajete kot točke, ki jih povezujejo natančno ravne črte. </a:t>
            </a:r>
            <a:endParaRPr lang="hr-HR" sz="1400" kern="1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en-US" sz="1400" kern="100" dirty="0" err="1">
                <a:effectLst/>
                <a:latin typeface="Tahoma" panose="020B0604030504040204" pitchFamily="34" charset="0"/>
                <a:ea typeface="Calibri" panose="020F0502020204030204" pitchFamily="34" charset="0"/>
                <a:cs typeface="Times New Roman" panose="02020603050405020304" pitchFamily="18" charset="0"/>
              </a:rPr>
              <a:t>točkovni </a:t>
            </a:r>
            <a:r>
              <a:rPr lang="en-US" sz="1400" kern="100" dirty="0">
                <a:effectLst/>
                <a:latin typeface="Tahoma" panose="020B0604030504040204" pitchFamily="34" charset="0"/>
                <a:ea typeface="Calibri" panose="020F0502020204030204" pitchFamily="34" charset="0"/>
                <a:cs typeface="Times New Roman" panose="02020603050405020304" pitchFamily="18" charset="0"/>
              </a:rPr>
              <a:t>podatki predstavljajo diskretne podatkovne točke ali določene lokacije, kot so šole, imena mest ali zanimive točke. Linijski podatki predstavljajo linearne značilnosti, kot so ceste in reke, poligoni pa se uporabljajo za značilnosti območja, kot so jezera, upravne meje in gozdovi.</a:t>
            </a:r>
            <a:endParaRPr lang="hr-HR" sz="1400" kern="100" dirty="0">
              <a:effectLst/>
              <a:latin typeface="Tahoma" panose="020B0604030504040204" pitchFamily="34" charset="0"/>
              <a:ea typeface="Calibri" panose="020F0502020204030204" pitchFamily="34" charset="0"/>
              <a:cs typeface="Times New Roman" panose="02020603050405020304" pitchFamily="18" charset="0"/>
            </a:endParaRPr>
          </a:p>
          <a:p>
            <a:r>
              <a:rPr lang="hr-HR" sz="1800" b="1" kern="100"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Rastrski podatki:</a:t>
            </a:r>
          </a:p>
          <a:p>
            <a:pPr lvl="1"/>
            <a:r>
              <a:rPr lang="en-US" sz="1400" kern="100" dirty="0">
                <a:effectLst/>
                <a:latin typeface="Tahoma" panose="020B0604030504040204" pitchFamily="34" charset="0"/>
                <a:ea typeface="Calibri" panose="020F0502020204030204" pitchFamily="34" charset="0"/>
                <a:cs typeface="Times New Roman" panose="02020603050405020304" pitchFamily="18" charset="0"/>
              </a:rPr>
              <a:t>mrežna podatkovna struktura, sestavljena iz pikslov ali celic, vsaka s pripadajočim atributom.</a:t>
            </a:r>
            <a:endParaRPr lang="hr-HR" sz="1400" kern="100" dirty="0">
              <a:effectLst/>
              <a:latin typeface="Tahoma" panose="020B0604030504040204" pitchFamily="34" charset="0"/>
              <a:ea typeface="Calibri" panose="020F0502020204030204" pitchFamily="34" charset="0"/>
              <a:cs typeface="Times New Roman" panose="02020603050405020304" pitchFamily="18" charset="0"/>
            </a:endParaRPr>
          </a:p>
          <a:p>
            <a:pPr lvl="1"/>
            <a:r>
              <a:rPr lang="en-US" sz="1400" kern="100" dirty="0">
                <a:effectLst/>
                <a:latin typeface="Tahoma" panose="020B0604030504040204" pitchFamily="34" charset="0"/>
                <a:ea typeface="Calibri" panose="020F0502020204030204" pitchFamily="34" charset="0"/>
                <a:cs typeface="Times New Roman" panose="02020603050405020304" pitchFamily="18" charset="0"/>
              </a:rPr>
              <a:t>najpogostejši viri rastrskih podatkov so satelitski posnetki, letalski posnetki, podatki daljinskega zaznavanja ter podatki z osenčenim reliefom in topografijo. </a:t>
            </a:r>
            <a:endParaRPr lang="hr-HR" sz="1400" kern="100" dirty="0">
              <a:effectLst/>
              <a:latin typeface="Tahoma" panose="020B0604030504040204" pitchFamily="34" charset="0"/>
              <a:ea typeface="Calibri" panose="020F0502020204030204" pitchFamily="34" charset="0"/>
              <a:cs typeface="Times New Roman" panose="02020603050405020304" pitchFamily="18" charset="0"/>
            </a:endParaRPr>
          </a:p>
          <a:p>
            <a:endParaRPr lang="hr-HR" dirty="0"/>
          </a:p>
        </p:txBody>
      </p:sp>
      <p:sp>
        <p:nvSpPr>
          <p:cNvPr id="4" name="Symbol zastępczy zawartości 4">
            <a:extLst>
              <a:ext uri="{FF2B5EF4-FFF2-40B4-BE49-F238E27FC236}">
                <a16:creationId xmlns:a16="http://schemas.microsoft.com/office/drawing/2014/main" id="{6F0B7141-9920-2A95-685E-6E4219928987}"/>
              </a:ext>
            </a:extLst>
          </p:cNvPr>
          <p:cNvSpPr txBox="1">
            <a:spLocks/>
          </p:cNvSpPr>
          <p:nvPr/>
        </p:nvSpPr>
        <p:spPr>
          <a:xfrm>
            <a:off x="501396" y="6254220"/>
            <a:ext cx="6503086" cy="47730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Clr>
                <a:srgbClr val="015BA6"/>
              </a:buClr>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Clr>
                <a:srgbClr val="015BA6"/>
              </a:buClr>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Clr>
                <a:srgbClr val="015BA6"/>
              </a:buClr>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Clr>
                <a:srgbClr val="015BA6"/>
              </a:buClr>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pl-PL" sz="1200" dirty="0">
                <a:solidFill>
                  <a:srgbClr val="7F7F7F"/>
                </a:solidFill>
              </a:rPr>
              <a:t>Vir: </a:t>
            </a:r>
            <a:r>
              <a:rPr lang="hr-HR" sz="1200" dirty="0">
                <a:solidFill>
                  <a:srgbClr val="7F7F7F"/>
                </a:solidFill>
              </a:rPr>
              <a:t>Dempsey (2024); </a:t>
            </a:r>
            <a:r>
              <a:rPr lang="hr-HR" sz="1200" dirty="0" err="1">
                <a:solidFill>
                  <a:srgbClr val="7F7F7F"/>
                </a:solidFill>
              </a:rPr>
              <a:t>Longley et al. </a:t>
            </a:r>
            <a:r>
              <a:rPr lang="hr-HR" sz="1200" dirty="0">
                <a:solidFill>
                  <a:srgbClr val="7F7F7F"/>
                </a:solidFill>
              </a:rPr>
              <a:t>(2015)</a:t>
            </a:r>
            <a:endParaRPr lang="pl-PL" sz="1200" dirty="0">
              <a:solidFill>
                <a:srgbClr val="7F7F7F"/>
              </a:solidFill>
            </a:endParaRPr>
          </a:p>
        </p:txBody>
      </p:sp>
      <p:pic>
        <p:nvPicPr>
          <p:cNvPr id="5" name="Slika 4">
            <a:extLst>
              <a:ext uri="{FF2B5EF4-FFF2-40B4-BE49-F238E27FC236}">
                <a16:creationId xmlns:a16="http://schemas.microsoft.com/office/drawing/2014/main" id="{3C690A5A-7797-2E6B-7789-37E9F28BEF8D}"/>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6" name="PoljeZBesedilom 5">
            <a:extLst>
              <a:ext uri="{FF2B5EF4-FFF2-40B4-BE49-F238E27FC236}">
                <a16:creationId xmlns:a16="http://schemas.microsoft.com/office/drawing/2014/main" id="{3094768E-DC28-1862-9F7C-074754047CBB}"/>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7" name="PoljeZBesedilom 6">
            <a:extLst>
              <a:ext uri="{FF2B5EF4-FFF2-40B4-BE49-F238E27FC236}">
                <a16:creationId xmlns:a16="http://schemas.microsoft.com/office/drawing/2014/main" id="{7F4B40ED-73E3-EFE8-43EF-1AFB5718BE7C}"/>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47538384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39D72D-AAFD-103B-692C-728A70B74EE5}"/>
              </a:ext>
            </a:extLst>
          </p:cNvPr>
          <p:cNvSpPr>
            <a:spLocks noGrp="1"/>
          </p:cNvSpPr>
          <p:nvPr>
            <p:ph type="title"/>
          </p:nvPr>
        </p:nvSpPr>
        <p:spPr/>
        <p:txBody>
          <a:bodyPr/>
          <a:lstStyle/>
          <a:p>
            <a:r>
              <a:rPr lang="hr-HR" dirty="0"/>
              <a:t>Podatki GIS</a:t>
            </a:r>
          </a:p>
        </p:txBody>
      </p:sp>
      <p:pic>
        <p:nvPicPr>
          <p:cNvPr id="7" name="Picture 6" descr="A map of a river and a map of a river&#10;&#10;Description automatically generated">
            <a:extLst>
              <a:ext uri="{FF2B5EF4-FFF2-40B4-BE49-F238E27FC236}">
                <a16:creationId xmlns:a16="http://schemas.microsoft.com/office/drawing/2014/main" id="{71B6B469-DAA1-719F-99D4-68B1C95858CD}"/>
              </a:ext>
            </a:extLst>
          </p:cNvPr>
          <p:cNvPicPr>
            <a:picLocks noChangeAspect="1"/>
          </p:cNvPicPr>
          <p:nvPr/>
        </p:nvPicPr>
        <p:blipFill>
          <a:blip r:embed="rId2"/>
          <a:stretch>
            <a:fillRect/>
          </a:stretch>
        </p:blipFill>
        <p:spPr>
          <a:xfrm>
            <a:off x="2318995" y="1984226"/>
            <a:ext cx="7260010" cy="3351513"/>
          </a:xfrm>
          <a:prstGeom prst="rect">
            <a:avLst/>
          </a:prstGeom>
        </p:spPr>
      </p:pic>
      <p:sp>
        <p:nvSpPr>
          <p:cNvPr id="8" name="TextBox 7">
            <a:extLst>
              <a:ext uri="{FF2B5EF4-FFF2-40B4-BE49-F238E27FC236}">
                <a16:creationId xmlns:a16="http://schemas.microsoft.com/office/drawing/2014/main" id="{55B113F7-A69D-30B1-A747-F77BB86C88C5}"/>
              </a:ext>
            </a:extLst>
          </p:cNvPr>
          <p:cNvSpPr txBox="1"/>
          <p:nvPr/>
        </p:nvSpPr>
        <p:spPr>
          <a:xfrm>
            <a:off x="3124940" y="1461006"/>
            <a:ext cx="2138599" cy="523220"/>
          </a:xfrm>
          <a:prstGeom prst="rect">
            <a:avLst/>
          </a:prstGeom>
          <a:noFill/>
        </p:spPr>
        <p:txBody>
          <a:bodyPr wrap="none" rtlCol="0">
            <a:spAutoFit/>
          </a:bodyPr>
          <a:lstStyle/>
          <a:p>
            <a:r>
              <a:rPr lang="hr-HR" sz="2800" b="1" dirty="0" err="1"/>
              <a:t>Vektorska slika</a:t>
            </a:r>
            <a:endParaRPr lang="hr-HR" sz="2800" b="1" dirty="0"/>
          </a:p>
        </p:txBody>
      </p:sp>
      <p:sp>
        <p:nvSpPr>
          <p:cNvPr id="9" name="TextBox 8">
            <a:extLst>
              <a:ext uri="{FF2B5EF4-FFF2-40B4-BE49-F238E27FC236}">
                <a16:creationId xmlns:a16="http://schemas.microsoft.com/office/drawing/2014/main" id="{7887030E-A1F6-95E2-A488-F3CAFE4A7D47}"/>
              </a:ext>
            </a:extLst>
          </p:cNvPr>
          <p:cNvSpPr txBox="1"/>
          <p:nvPr/>
        </p:nvSpPr>
        <p:spPr>
          <a:xfrm>
            <a:off x="6779813" y="1461006"/>
            <a:ext cx="2120068" cy="523220"/>
          </a:xfrm>
          <a:prstGeom prst="rect">
            <a:avLst/>
          </a:prstGeom>
          <a:noFill/>
        </p:spPr>
        <p:txBody>
          <a:bodyPr wrap="none" rtlCol="0">
            <a:spAutoFit/>
          </a:bodyPr>
          <a:lstStyle/>
          <a:p>
            <a:r>
              <a:rPr lang="hr-HR" sz="2800" b="1" dirty="0"/>
              <a:t>Rastrska </a:t>
            </a:r>
            <a:r>
              <a:rPr lang="hr-HR" sz="2800" b="1" dirty="0" err="1"/>
              <a:t>slika</a:t>
            </a:r>
            <a:endParaRPr lang="hr-HR" sz="2800" b="1" dirty="0"/>
          </a:p>
        </p:txBody>
      </p:sp>
      <p:pic>
        <p:nvPicPr>
          <p:cNvPr id="3" name="Slika 2">
            <a:extLst>
              <a:ext uri="{FF2B5EF4-FFF2-40B4-BE49-F238E27FC236}">
                <a16:creationId xmlns:a16="http://schemas.microsoft.com/office/drawing/2014/main" id="{1B85D522-3668-409C-50B3-251D3D02494B}"/>
              </a:ext>
            </a:extLst>
          </p:cNvPr>
          <p:cNvPicPr>
            <a:picLocks noChangeAspect="1"/>
          </p:cNvPicPr>
          <p:nvPr/>
        </p:nvPicPr>
        <p:blipFill>
          <a:blip r:embed="rId3"/>
          <a:stretch>
            <a:fillRect/>
          </a:stretch>
        </p:blipFill>
        <p:spPr>
          <a:xfrm>
            <a:off x="11467226" y="6213237"/>
            <a:ext cx="635235" cy="644763"/>
          </a:xfrm>
          <a:prstGeom prst="rect">
            <a:avLst/>
          </a:prstGeom>
          <a:solidFill>
            <a:schemeClr val="bg1"/>
          </a:solidFill>
        </p:spPr>
      </p:pic>
      <p:sp>
        <p:nvSpPr>
          <p:cNvPr id="4" name="PoljeZBesedilom 3">
            <a:extLst>
              <a:ext uri="{FF2B5EF4-FFF2-40B4-BE49-F238E27FC236}">
                <a16:creationId xmlns:a16="http://schemas.microsoft.com/office/drawing/2014/main" id="{A4177AD4-5AE1-C5F5-CD63-41F72D7E245B}"/>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5" name="PoljeZBesedilom 4">
            <a:extLst>
              <a:ext uri="{FF2B5EF4-FFF2-40B4-BE49-F238E27FC236}">
                <a16:creationId xmlns:a16="http://schemas.microsoft.com/office/drawing/2014/main" id="{F76BE885-1186-D19C-E5A6-59536FF8C857}"/>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38619524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33E1A7-5288-70D9-F6D0-84505D941DEE}"/>
              </a:ext>
            </a:extLst>
          </p:cNvPr>
          <p:cNvSpPr>
            <a:spLocks noGrp="1"/>
          </p:cNvSpPr>
          <p:nvPr>
            <p:ph type="title"/>
          </p:nvPr>
        </p:nvSpPr>
        <p:spPr/>
        <p:txBody>
          <a:bodyPr/>
          <a:lstStyle/>
          <a:p>
            <a:r>
              <a:rPr lang="hr-HR" dirty="0"/>
              <a:t>GIS </a:t>
            </a:r>
            <a:r>
              <a:rPr lang="hr-HR" dirty="0" err="1"/>
              <a:t>v logistiki</a:t>
            </a:r>
            <a:endParaRPr lang="hr-HR" dirty="0"/>
          </a:p>
        </p:txBody>
      </p:sp>
      <p:sp>
        <p:nvSpPr>
          <p:cNvPr id="3" name="Content Placeholder 2">
            <a:extLst>
              <a:ext uri="{FF2B5EF4-FFF2-40B4-BE49-F238E27FC236}">
                <a16:creationId xmlns:a16="http://schemas.microsoft.com/office/drawing/2014/main" id="{84764063-C9A2-22D1-D609-2CB8493DE2DC}"/>
              </a:ext>
            </a:extLst>
          </p:cNvPr>
          <p:cNvSpPr>
            <a:spLocks noGrp="1"/>
          </p:cNvSpPr>
          <p:nvPr>
            <p:ph idx="1"/>
          </p:nvPr>
        </p:nvSpPr>
        <p:spPr/>
        <p:txBody>
          <a:bodyPr>
            <a:normAutofit/>
          </a:bodyPr>
          <a:lstStyle/>
          <a:p>
            <a:r>
              <a:rPr lang="en-US" sz="2000" dirty="0"/>
              <a:t>GIS so temeljito </a:t>
            </a:r>
            <a:r>
              <a:rPr lang="en-US" sz="2000" b="1" dirty="0">
                <a:solidFill>
                  <a:srgbClr val="1065AB"/>
                </a:solidFill>
              </a:rPr>
              <a:t>spremenili </a:t>
            </a:r>
            <a:r>
              <a:rPr lang="en-US" sz="2000" dirty="0"/>
              <a:t>logistični sektor, saj zagotavljajo orodja, ki omogočajo učinkovitejše, stroškovno učinkovitejše in strateške postopke odločanja.</a:t>
            </a:r>
            <a:endParaRPr lang="hr-HR" sz="2000" dirty="0"/>
          </a:p>
          <a:p>
            <a:r>
              <a:rPr lang="en-US" sz="2000" dirty="0">
                <a:effectLst/>
                <a:latin typeface="Tahoma" panose="020B0604030504040204" pitchFamily="34" charset="0"/>
                <a:ea typeface="Calibri" panose="020F0502020204030204" pitchFamily="34" charset="0"/>
                <a:cs typeface="Times New Roman" panose="02020603050405020304" pitchFamily="18" charset="0"/>
              </a:rPr>
              <a:t>Integracija GIS v logistiko omogoča vizualizacijo, analizo in interpretacijo prostorskih podatkov, kar je ključnega pomena za optimizacijo poti, </a:t>
            </a:r>
            <a:r>
              <a:rPr lang="en-US" sz="2000" dirty="0" err="1">
                <a:effectLst/>
                <a:latin typeface="Tahoma" panose="020B0604030504040204" pitchFamily="34" charset="0"/>
                <a:ea typeface="Calibri" panose="020F0502020204030204" pitchFamily="34" charset="0"/>
                <a:cs typeface="Times New Roman" panose="02020603050405020304" pitchFamily="18" charset="0"/>
              </a:rPr>
              <a:t>upravljanje</a:t>
            </a:r>
            <a:r>
              <a:rPr lang="en-US" sz="2000" dirty="0">
                <a:effectLst/>
                <a:latin typeface="Tahoma" panose="020B0604030504040204" pitchFamily="34" charset="0"/>
                <a:ea typeface="Calibri" panose="020F0502020204030204" pitchFamily="34" charset="0"/>
                <a:cs typeface="Times New Roman" panose="02020603050405020304" pitchFamily="18" charset="0"/>
              </a:rPr>
              <a:t> </a:t>
            </a:r>
            <a:r>
              <a:rPr lang="sl-SI" sz="2000" dirty="0">
                <a:effectLst/>
                <a:latin typeface="Tahoma" panose="020B0604030504040204" pitchFamily="34" charset="0"/>
                <a:ea typeface="Calibri" panose="020F0502020204030204" pitchFamily="34" charset="0"/>
                <a:cs typeface="Times New Roman" panose="02020603050405020304" pitchFamily="18" charset="0"/>
              </a:rPr>
              <a:t>oskrbovalnih</a:t>
            </a:r>
            <a:r>
              <a:rPr lang="en-US" sz="2000" dirty="0">
                <a:effectLst/>
                <a:latin typeface="Tahoma" panose="020B0604030504040204" pitchFamily="34" charset="0"/>
                <a:ea typeface="Calibri" panose="020F0502020204030204" pitchFamily="34" charset="0"/>
                <a:cs typeface="Times New Roman" panose="02020603050405020304" pitchFamily="18" charset="0"/>
              </a:rPr>
              <a:t> verig in izboljšanje splošne operativne učinkovitosti.</a:t>
            </a:r>
            <a:endParaRPr lang="hr-HR" sz="2000" dirty="0">
              <a:effectLst/>
              <a:latin typeface="Tahoma" panose="020B0604030504040204" pitchFamily="34" charset="0"/>
              <a:ea typeface="Calibri" panose="020F0502020204030204" pitchFamily="34" charset="0"/>
              <a:cs typeface="Times New Roman" panose="02020603050405020304" pitchFamily="18" charset="0"/>
            </a:endParaRPr>
          </a:p>
          <a:p>
            <a:r>
              <a:rPr lang="en-US" sz="2000" dirty="0">
                <a:effectLst/>
                <a:latin typeface="Tahoma" panose="020B0604030504040204" pitchFamily="34" charset="0"/>
                <a:ea typeface="Calibri" panose="020F0502020204030204" pitchFamily="34" charset="0"/>
                <a:cs typeface="Times New Roman" panose="02020603050405020304" pitchFamily="18" charset="0"/>
              </a:rPr>
              <a:t>Strokovnjaki s področja logistike lahko vidijo </a:t>
            </a:r>
            <a:r>
              <a:rPr lang="en-US" sz="2000" b="1" dirty="0">
                <a:solidFill>
                  <a:srgbClr val="1065AB"/>
                </a:solidFill>
                <a:effectLst/>
                <a:latin typeface="Tahoma" panose="020B0604030504040204" pitchFamily="34" charset="0"/>
                <a:ea typeface="Calibri" panose="020F0502020204030204" pitchFamily="34" charset="0"/>
                <a:cs typeface="Times New Roman" panose="02020603050405020304" pitchFamily="18" charset="0"/>
              </a:rPr>
              <a:t>vzorce, razmerja in trende</a:t>
            </a:r>
            <a:r>
              <a:rPr lang="en-US" sz="2000" dirty="0">
                <a:effectLst/>
                <a:latin typeface="Tahoma" panose="020B0604030504040204" pitchFamily="34" charset="0"/>
                <a:ea typeface="Calibri" panose="020F0502020204030204" pitchFamily="34" charset="0"/>
                <a:cs typeface="Times New Roman" panose="02020603050405020304" pitchFamily="18" charset="0"/>
              </a:rPr>
              <a:t>, ki niso vidni v tradicionalnih podatkovnih formatih, saj lahko z njegovo uporabo lažje prekrijejo različne podatkovne nize na zemljevidu.</a:t>
            </a:r>
            <a:endParaRPr lang="hr-HR" sz="2000" dirty="0">
              <a:effectLst/>
              <a:latin typeface="Tahoma" panose="020B0604030504040204" pitchFamily="34" charset="0"/>
              <a:ea typeface="Calibri" panose="020F0502020204030204" pitchFamily="34" charset="0"/>
              <a:cs typeface="Times New Roman" panose="02020603050405020304" pitchFamily="18" charset="0"/>
            </a:endParaRPr>
          </a:p>
          <a:p>
            <a:r>
              <a:rPr lang="en-US" sz="2000" dirty="0">
                <a:effectLst/>
                <a:latin typeface="Tahoma" panose="020B0604030504040204" pitchFamily="34" charset="0"/>
                <a:ea typeface="Calibri" panose="020F0502020204030204" pitchFamily="34" charset="0"/>
                <a:cs typeface="Times New Roman" panose="02020603050405020304" pitchFamily="18" charset="0"/>
              </a:rPr>
              <a:t>Ta prostorska perspektiva zelo koristi </a:t>
            </a:r>
            <a:r>
              <a:rPr lang="en-US" sz="2000" dirty="0" err="1">
                <a:effectLst/>
                <a:latin typeface="Tahoma" panose="020B0604030504040204" pitchFamily="34" charset="0"/>
                <a:ea typeface="Calibri" panose="020F0502020204030204" pitchFamily="34" charset="0"/>
                <a:cs typeface="Times New Roman" panose="02020603050405020304" pitchFamily="18" charset="0"/>
              </a:rPr>
              <a:t>strateškemu </a:t>
            </a:r>
            <a:r>
              <a:rPr lang="en-US" sz="2000" dirty="0">
                <a:effectLst/>
                <a:latin typeface="Tahoma" panose="020B0604030504040204" pitchFamily="34" charset="0"/>
                <a:ea typeface="Calibri" panose="020F0502020204030204" pitchFamily="34" charset="0"/>
                <a:cs typeface="Times New Roman" panose="02020603050405020304" pitchFamily="18" charset="0"/>
              </a:rPr>
              <a:t>načrtovanju in optimizaciji poslovanja.</a:t>
            </a:r>
            <a:endParaRPr lang="hr-HR" sz="2000" dirty="0"/>
          </a:p>
        </p:txBody>
      </p:sp>
      <p:pic>
        <p:nvPicPr>
          <p:cNvPr id="4" name="Slika 3">
            <a:extLst>
              <a:ext uri="{FF2B5EF4-FFF2-40B4-BE49-F238E27FC236}">
                <a16:creationId xmlns:a16="http://schemas.microsoft.com/office/drawing/2014/main" id="{C8581646-193A-438B-6E2B-D7861BC500E3}"/>
              </a:ext>
            </a:extLst>
          </p:cNvPr>
          <p:cNvPicPr>
            <a:picLocks noChangeAspect="1"/>
          </p:cNvPicPr>
          <p:nvPr/>
        </p:nvPicPr>
        <p:blipFill>
          <a:blip r:embed="rId2"/>
          <a:stretch>
            <a:fillRect/>
          </a:stretch>
        </p:blipFill>
        <p:spPr>
          <a:xfrm>
            <a:off x="11467226" y="6213237"/>
            <a:ext cx="635235" cy="644763"/>
          </a:xfrm>
          <a:prstGeom prst="rect">
            <a:avLst/>
          </a:prstGeom>
          <a:solidFill>
            <a:schemeClr val="bg1"/>
          </a:solidFill>
        </p:spPr>
      </p:pic>
      <p:sp>
        <p:nvSpPr>
          <p:cNvPr id="5" name="PoljeZBesedilom 4">
            <a:extLst>
              <a:ext uri="{FF2B5EF4-FFF2-40B4-BE49-F238E27FC236}">
                <a16:creationId xmlns:a16="http://schemas.microsoft.com/office/drawing/2014/main" id="{3C83B0ED-64C3-363A-7FA4-3AB20F15E2DF}"/>
              </a:ext>
            </a:extLst>
          </p:cNvPr>
          <p:cNvSpPr txBox="1"/>
          <p:nvPr/>
        </p:nvSpPr>
        <p:spPr>
          <a:xfrm>
            <a:off x="6455834" y="6213237"/>
            <a:ext cx="5011392" cy="461665"/>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r>
              <a:rPr lang="sl-SI" sz="800" dirty="0">
                <a:latin typeface="Tahoma" panose="020B0604030504040204" pitchFamily="34" charset="0"/>
                <a:ea typeface="Tahoma" panose="020B0604030504040204" pitchFamily="34" charset="0"/>
                <a:cs typeface="Tahoma" panose="020B0604030504040204" pitchFamily="34" charset="0"/>
              </a:rPr>
              <a:t>Financirano s strani Evropske unije. Izražena stališča in mnenja so zgolj stališča in mnenja avtorja(-ev) in ni nujno, da odražajo stališča in mnenja Evropske unije ali Evropske izvajalske agencije za izobraževanje in kulturo (EACEA). Zanje ne moreta biti odgovorna niti Evropska unija niti EACEA.</a:t>
            </a:r>
            <a:endParaRPr lang="en-GB" sz="800" dirty="0">
              <a:latin typeface="Tahoma" panose="020B0604030504040204" pitchFamily="34" charset="0"/>
              <a:ea typeface="Tahoma" panose="020B0604030504040204" pitchFamily="34" charset="0"/>
              <a:cs typeface="Tahoma" panose="020B0604030504040204" pitchFamily="34" charset="0"/>
            </a:endParaRPr>
          </a:p>
        </p:txBody>
      </p:sp>
      <p:sp>
        <p:nvSpPr>
          <p:cNvPr id="6" name="PoljeZBesedilom 5">
            <a:extLst>
              <a:ext uri="{FF2B5EF4-FFF2-40B4-BE49-F238E27FC236}">
                <a16:creationId xmlns:a16="http://schemas.microsoft.com/office/drawing/2014/main" id="{02B7F2B9-983E-502D-3562-005EED533DE4}"/>
              </a:ext>
            </a:extLst>
          </p:cNvPr>
          <p:cNvSpPr txBox="1"/>
          <p:nvPr/>
        </p:nvSpPr>
        <p:spPr>
          <a:xfrm>
            <a:off x="6455834" y="6170902"/>
            <a:ext cx="5011392" cy="504000"/>
          </a:xfrm>
          <a:prstGeom prst="rect">
            <a:avLst/>
          </a:prstGeom>
          <a:solidFill>
            <a:schemeClr val="bg1"/>
          </a:solidFill>
        </p:spPr>
        <p:txBody>
          <a:bodyPr wrap="square" rtlCol="0">
            <a:spAutoFit/>
          </a:bodyPr>
          <a:lstStyle>
            <a:defPPr>
              <a:defRPr lang="pl-PL"/>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Sofinancirano s strani Evropske unije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sl-SI" sz="800" b="0" i="0" u="none" strike="noStrike" kern="1200" cap="none" spc="0" normalizeH="0" baseline="0" noProof="0" dirty="0">
                <a:ln>
                  <a:noFill/>
                </a:ln>
                <a:solidFill>
                  <a:prstClr val="black"/>
                </a:solidFill>
                <a:effectLst/>
                <a:uLnTx/>
                <a:uFillTx/>
                <a:latin typeface="Tahoma" panose="020B0604030504040204" pitchFamily="34" charset="0"/>
                <a:ea typeface="Tahoma" panose="020B0604030504040204" pitchFamily="34" charset="0"/>
                <a:cs typeface="Tahoma" panose="020B0604030504040204" pitchFamily="34" charset="0"/>
              </a:rPr>
              <a:t>Izražena stališča in mnenja so izključno mnenja avtorja(-jev) in ne odražajo nujno stališč Evropske unije ali Nacionalne agencije (NA). Evropska unija in Nacionalna agencija zanje ne prevzemata odgovornosti.</a:t>
            </a:r>
          </a:p>
        </p:txBody>
      </p:sp>
    </p:spTree>
    <p:extLst>
      <p:ext uri="{BB962C8B-B14F-4D97-AF65-F5344CB8AC3E}">
        <p14:creationId xmlns:p14="http://schemas.microsoft.com/office/powerpoint/2010/main" val="805053000"/>
      </p:ext>
    </p:extLst>
  </p:cSld>
  <p:clrMapOvr>
    <a:masterClrMapping/>
  </p:clrMapOvr>
</p:sld>
</file>

<file path=ppt/theme/theme1.xml><?xml version="1.0" encoding="utf-8"?>
<a:theme xmlns:a="http://schemas.openxmlformats.org/drawingml/2006/main" name="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Motyw pakietu Office">
  <a:themeElements>
    <a:clrScheme name="Pakiet 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Pakiet 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Pakiet 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kument" ma:contentTypeID="0x010100C5D1A4C46F9DF340B00409C6B9ED12C1" ma:contentTypeVersion="15" ma:contentTypeDescription="Ustvari nov dokument." ma:contentTypeScope="" ma:versionID="e39e5a21f07b79f5f02b47bb518c1032">
  <xsd:schema xmlns:xsd="http://www.w3.org/2001/XMLSchema" xmlns:xs="http://www.w3.org/2001/XMLSchema" xmlns:p="http://schemas.microsoft.com/office/2006/metadata/properties" xmlns:ns2="a92fe6ce-cc5e-4661-b3e6-d9d5535f70b5" xmlns:ns3="d9bddfac-6dc9-4958-8f35-4d0da3af229b" targetNamespace="http://schemas.microsoft.com/office/2006/metadata/properties" ma:root="true" ma:fieldsID="b4e78d507071451a3820eedd449fec3a" ns2:_="" ns3:_="">
    <xsd:import namespace="a92fe6ce-cc5e-4661-b3e6-d9d5535f70b5"/>
    <xsd:import namespace="d9bddfac-6dc9-4958-8f35-4d0da3af229b"/>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GenerationTime" minOccurs="0"/>
                <xsd:element ref="ns2:MediaServiceEventHashCode" minOccurs="0"/>
                <xsd:element ref="ns2:MediaServiceDateTaken" minOccurs="0"/>
                <xsd:element ref="ns3:SharedWithUsers" minOccurs="0"/>
                <xsd:element ref="ns3:SharedWithDetails" minOccurs="0"/>
                <xsd:element ref="ns2:MediaServiceLocation" minOccurs="0"/>
                <xsd:element ref="ns2:MediaServiceOCR" minOccurs="0"/>
                <xsd:element ref="ns2:MediaServiceObjectDetectorVersions" minOccurs="0"/>
                <xsd:element ref="ns2:MediaLengthInSecond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a92fe6ce-cc5e-4661-b3e6-d9d5535f70b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Oznake slike" ma:readOnly="false" ma:fieldId="{5cf76f15-5ced-4ddc-b409-7134ff3c332f}" ma:taxonomyMulti="true" ma:sspId="dfb4df37-903f-415b-817d-12eb03f331f0" ma:termSetId="09814cd3-568e-fe90-9814-8d621ff8fb84" ma:anchorId="fba54fb3-c3e1-fe81-a776-ca4b69148c4d" ma:open="true" ma:isKeyword="false">
      <xsd:complexType>
        <xsd:sequence>
          <xsd:element ref="pc:Terms" minOccurs="0" maxOccurs="1"/>
        </xsd:sequence>
      </xsd:complex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OCR" ma:index="19" nillable="true" ma:displayName="Extracted Text" ma:internalName="MediaServiceOCR" ma:readOnly="true">
      <xsd:simpleType>
        <xsd:restriction base="dms:Note">
          <xsd:maxLength value="255"/>
        </xsd:restriction>
      </xsd:simpleType>
    </xsd:element>
    <xsd:element name="MediaServiceObjectDetectorVersions" ma:index="20" nillable="true" ma:displayName="MediaServiceObjectDetectorVersions" ma:hidden="true" ma:indexed="true" ma:internalName="MediaServiceObjectDetectorVersions" ma:readOnly="true">
      <xsd:simpleType>
        <xsd:restriction base="dms:Text"/>
      </xsd:simpleType>
    </xsd:element>
    <xsd:element name="MediaLengthInSeconds" ma:index="21" nillable="true" ma:displayName="MediaLengthInSeconds" ma:hidden="true" ma:internalName="MediaLengthInSeconds" ma:readOnly="true">
      <xsd:simpleType>
        <xsd:restriction base="dms:Unknown"/>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d9bddfac-6dc9-4958-8f35-4d0da3af229b"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f4652e19-0f91-4064-a28d-12f01e91685a}" ma:internalName="TaxCatchAll" ma:showField="CatchAllData" ma:web="d9bddfac-6dc9-4958-8f35-4d0da3af229b">
      <xsd:complexType>
        <xsd:complexContent>
          <xsd:extension base="dms:MultiChoiceLookup">
            <xsd:sequence>
              <xsd:element name="Value" type="dms:Lookup" maxOccurs="unbounded" minOccurs="0" nillable="true"/>
            </xsd:sequence>
          </xsd:extension>
        </xsd:complexContent>
      </xsd:complexType>
    </xsd:element>
    <xsd:element name="SharedWithUsers" ma:index="16" nillable="true" ma:displayName="V skupni rabi z"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7" nillable="true" ma:displayName="V skupni rabi s podrobnostmi"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Vrsta vsebine"/>
        <xsd:element ref="dc:title" minOccurs="0" maxOccurs="1" ma:index="4" ma:displayName="Naslov"/>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a92fe6ce-cc5e-4661-b3e6-d9d5535f70b5">
      <Terms xmlns="http://schemas.microsoft.com/office/infopath/2007/PartnerControls"/>
    </lcf76f155ced4ddcb4097134ff3c332f>
    <TaxCatchAll xmlns="d9bddfac-6dc9-4958-8f35-4d0da3af229b" xsi:nil="true"/>
  </documentManagement>
</p:properties>
</file>

<file path=customXml/itemProps1.xml><?xml version="1.0" encoding="utf-8"?>
<ds:datastoreItem xmlns:ds="http://schemas.openxmlformats.org/officeDocument/2006/customXml" ds:itemID="{228CCDFF-5BBB-409B-A767-53F814E65C9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a92fe6ce-cc5e-4661-b3e6-d9d5535f70b5"/>
    <ds:schemaRef ds:uri="d9bddfac-6dc9-4958-8f35-4d0da3af229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F92B6B86-1972-4699-8A14-40114A9AAF09}">
  <ds:schemaRefs>
    <ds:schemaRef ds:uri="http://schemas.microsoft.com/sharepoint/v3/contenttype/forms"/>
  </ds:schemaRefs>
</ds:datastoreItem>
</file>

<file path=customXml/itemProps3.xml><?xml version="1.0" encoding="utf-8"?>
<ds:datastoreItem xmlns:ds="http://schemas.openxmlformats.org/officeDocument/2006/customXml" ds:itemID="{C883E481-F02C-402A-90F1-76504C08C819}">
  <ds:schemaRefs>
    <ds:schemaRef ds:uri="http://schemas.microsoft.com/office/2006/metadata/properties"/>
    <ds:schemaRef ds:uri="http://schemas.microsoft.com/office/infopath/2007/PartnerControls"/>
    <ds:schemaRef ds:uri="a92fe6ce-cc5e-4661-b3e6-d9d5535f70b5"/>
    <ds:schemaRef ds:uri="d9bddfac-6dc9-4958-8f35-4d0da3af229b"/>
  </ds:schemaRefs>
</ds:datastoreItem>
</file>

<file path=docProps/app.xml><?xml version="1.0" encoding="utf-8"?>
<Properties xmlns="http://schemas.openxmlformats.org/officeDocument/2006/extended-properties" xmlns:vt="http://schemas.openxmlformats.org/officeDocument/2006/docPropsVTypes">
  <TotalTime>3614</TotalTime>
  <Words>3736</Words>
  <Application>Microsoft Office PowerPoint</Application>
  <PresentationFormat>Panoramiczny</PresentationFormat>
  <Paragraphs>174</Paragraphs>
  <Slides>22</Slides>
  <Notes>0</Notes>
  <HiddenSlides>0</HiddenSlides>
  <MMClips>0</MMClips>
  <ScaleCrop>false</ScaleCrop>
  <HeadingPairs>
    <vt:vector size="6" baseType="variant">
      <vt:variant>
        <vt:lpstr>Używane czcionki</vt:lpstr>
      </vt:variant>
      <vt:variant>
        <vt:i4>3</vt:i4>
      </vt:variant>
      <vt:variant>
        <vt:lpstr>Motyw</vt:lpstr>
      </vt:variant>
      <vt:variant>
        <vt:i4>2</vt:i4>
      </vt:variant>
      <vt:variant>
        <vt:lpstr>Tytuły slajdów</vt:lpstr>
      </vt:variant>
      <vt:variant>
        <vt:i4>22</vt:i4>
      </vt:variant>
    </vt:vector>
  </HeadingPairs>
  <TitlesOfParts>
    <vt:vector size="27" baseType="lpstr">
      <vt:lpstr>Arial</vt:lpstr>
      <vt:lpstr>Calibri</vt:lpstr>
      <vt:lpstr>Tahoma</vt:lpstr>
      <vt:lpstr>Motyw pakietu Office</vt:lpstr>
      <vt:lpstr>1_Motyw pakietu Office</vt:lpstr>
      <vt:lpstr>Poslovna inteligenca</vt:lpstr>
      <vt:lpstr>Agenda</vt:lpstr>
      <vt:lpstr>GIS</vt:lpstr>
      <vt:lpstr>GIS - opredelitev in zgodovina</vt:lpstr>
      <vt:lpstr>Sestavni deli GIS</vt:lpstr>
      <vt:lpstr>Sloji GIS</vt:lpstr>
      <vt:lpstr>Podatki GIS</vt:lpstr>
      <vt:lpstr>Podatki GIS</vt:lpstr>
      <vt:lpstr>GIS v logistiki</vt:lpstr>
      <vt:lpstr>GIS v logistiki</vt:lpstr>
      <vt:lpstr>GIS v logistiki</vt:lpstr>
      <vt:lpstr>GIS v logistiki</vt:lpstr>
      <vt:lpstr>GIS v logistiki</vt:lpstr>
      <vt:lpstr>Trendi GIS</vt:lpstr>
      <vt:lpstr>Trendi GIS - računalništvo v oblaku</vt:lpstr>
      <vt:lpstr>Trendi v GIS - umetna inteligenca in ML</vt:lpstr>
      <vt:lpstr>Trendi GIS - brezpilotna letala</vt:lpstr>
      <vt:lpstr>Trendi GIS - AR in VR</vt:lpstr>
      <vt:lpstr>Trendi GIS - Analiza podatkov v realnem času</vt:lpstr>
      <vt:lpstr>Povzetek</vt:lpstr>
      <vt:lpstr>Avtorji:  Dario Šebalj Dejan Mirčetić Michał Adamczak   Končna verzija: Junij 2025</vt:lpstr>
      <vt:lpstr>Hvala za vašo pozornost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Prezentacja programu PowerPoint</dc:title>
  <dc:creator>Michał Adamczak | Wyższa Szkoła Logistyki</dc:creator>
  <cp:keywords>, docId:F21D96A0F435B5994CE0F628F096F25F</cp:keywords>
  <cp:lastModifiedBy>KRS</cp:lastModifiedBy>
  <cp:revision>29</cp:revision>
  <dcterms:created xsi:type="dcterms:W3CDTF">2023-07-06T12:09:08Z</dcterms:created>
  <dcterms:modified xsi:type="dcterms:W3CDTF">2025-10-28T11:40:47Z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0x010100C5D1A4C46F9DF340B00409C6B9ED12C1</vt:lpwstr>
  </property>
</Properties>
</file>