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8" r:id="rId7"/>
    <p:sldId id="271" r:id="rId8"/>
    <p:sldId id="272" r:id="rId9"/>
    <p:sldId id="273" r:id="rId10"/>
    <p:sldId id="274" r:id="rId11"/>
    <p:sldId id="275" r:id="rId12"/>
    <p:sldId id="276" r:id="rId13"/>
    <p:sldId id="278" r:id="rId14"/>
    <p:sldId id="277" r:id="rId15"/>
    <p:sldId id="279" r:id="rId16"/>
    <p:sldId id="282" r:id="rId17"/>
    <p:sldId id="280" r:id="rId18"/>
    <p:sldId id="281" r:id="rId19"/>
    <p:sldId id="262" r:id="rId20"/>
    <p:sldId id="283" r:id="rId21"/>
    <p:sldId id="284" r:id="rId22"/>
    <p:sldId id="285" r:id="rId23"/>
    <p:sldId id="287" r:id="rId24"/>
    <p:sldId id="286" r:id="rId25"/>
    <p:sldId id="269" r:id="rId26"/>
    <p:sldId id="270" r:id="rId27"/>
    <p:sldId id="266" r:id="rId28"/>
    <p:sldId id="336" r:id="rId29"/>
    <p:sldId id="263" r:id="rId3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207345"/>
    <a:srgbClr val="FFFFFF"/>
    <a:srgbClr val="7F7F7F"/>
    <a:srgbClr val="AEAEAE"/>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4DC97-3A8C-406C-68DA-38125C1A4DB7}" v="2" dt="2024-09-24T17:00:58.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81" d="100"/>
          <a:sy n="81" d="100"/>
        </p:scale>
        <p:origin x="59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F64DC97-3A8C-406C-68DA-38125C1A4DB7}"/>
    <pc:docChg chg="modSld">
      <pc:chgData name="" userId="" providerId="" clId="Web-{1F64DC97-3A8C-406C-68DA-38125C1A4DB7}" dt="2024-09-24T17:00:58.120" v="1" actId="1076"/>
      <pc:docMkLst>
        <pc:docMk/>
      </pc:docMkLst>
      <pc:sldChg chg="modSp">
        <pc:chgData name="" userId="" providerId="" clId="Web-{1F64DC97-3A8C-406C-68DA-38125C1A4DB7}" dt="2024-09-24T17:00:58.120" v="1" actId="1076"/>
        <pc:sldMkLst>
          <pc:docMk/>
          <pc:sldMk cId="2920479427" sldId="256"/>
        </pc:sldMkLst>
        <pc:spChg chg="mod">
          <ac:chgData name="" userId="" providerId="" clId="Web-{1F64DC97-3A8C-406C-68DA-38125C1A4DB7}" dt="2024-09-24T17:00:58.120" v="1" actId="1076"/>
          <ac:spMkLst>
            <pc:docMk/>
            <pc:sldMk cId="2920479427" sldId="256"/>
            <ac:spMk id="12" creationId="{A3F133F8-74D7-A670-5CDB-02E295887A77}"/>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644135-36E2-47B1-800F-7EEB7723F4F0}"/>
              </a:ext>
            </a:extLst>
          </p:cNvPr>
          <p:cNvSpPr txBox="1"/>
          <p:nvPr userDrawn="1"/>
        </p:nvSpPr>
        <p:spPr>
          <a:xfrm>
            <a:off x="7981630" y="624173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997035" cy="1354217"/>
          </a:xfrm>
          <a:prstGeom prst="rect">
            <a:avLst/>
          </a:prstGeom>
          <a:noFill/>
        </p:spPr>
        <p:txBody>
          <a:bodyPr wrap="square" rtlCol="0">
            <a:spAutoFit/>
          </a:bodyPr>
          <a:lstStyle/>
          <a:p>
            <a:pPr algn="ctr"/>
            <a:r>
              <a:rPr lang="en-GB"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GB"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en-GB"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en-GB" sz="1600" b="0" dirty="0">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858393" y="2364085"/>
            <a:ext cx="4967366" cy="163755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Tahoma" panose="020B0604030504040204" pitchFamily="34" charset="0"/>
                <a:ea typeface="Tahoma" panose="020B0604030504040204" pitchFamily="34" charset="0"/>
                <a:cs typeface="Tahoma" panose="020B0604030504040204" pitchFamily="34" charset="0"/>
              </a:rPr>
              <a:t>Introduction to spreadsheet analysis</a:t>
            </a:r>
            <a:endParaRPr lang="pl-PL" sz="4400" dirty="0">
              <a:latin typeface="Tahoma" panose="020B0604030504040204" pitchFamily="34" charset="0"/>
              <a:ea typeface="Tahoma" panose="020B0604030504040204" pitchFamily="34" charset="0"/>
              <a:cs typeface="Tahoma" panose="020B0604030504040204" pitchFamily="34" charset="0"/>
            </a:endParaRP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585547" y="437092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dirty="0">
                <a:latin typeface="Tahoma" panose="020B0604030504040204" pitchFamily="34" charset="0"/>
                <a:ea typeface="Tahoma" panose="020B0604030504040204" pitchFamily="34" charset="0"/>
                <a:cs typeface="Tahoma" panose="020B0604030504040204" pitchFamily="34" charset="0"/>
              </a:rPr>
              <a:t>Lecture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1">
            <a:extLst>
              <a:ext uri="{FF2B5EF4-FFF2-40B4-BE49-F238E27FC236}">
                <a16:creationId xmlns:a16="http://schemas.microsoft.com/office/drawing/2014/main" id="{A3F133F8-74D7-A670-5CDB-02E295887A77}"/>
              </a:ext>
            </a:extLst>
          </p:cNvPr>
          <p:cNvSpPr>
            <a:spLocks noGrp="1"/>
          </p:cNvSpPr>
          <p:nvPr>
            <p:ph type="ctrTitle"/>
          </p:nvPr>
        </p:nvSpPr>
        <p:spPr>
          <a:xfrm>
            <a:off x="4811697" y="546867"/>
            <a:ext cx="7306347" cy="1752566"/>
          </a:xfrm>
        </p:spPr>
        <p:txBody>
          <a:bodyPr>
            <a:normAutofit/>
          </a:bodyPr>
          <a:lstStyle/>
          <a:p>
            <a:r>
              <a:rPr lang="en-US" sz="3800" b="1" dirty="0"/>
              <a:t>Advanced using of spreadsheet to </a:t>
            </a:r>
            <a:r>
              <a:rPr lang="en-US" sz="3800" b="1" dirty="0" err="1"/>
              <a:t>analy</a:t>
            </a:r>
            <a:r>
              <a:rPr lang="pl-PL" sz="3800" b="1" dirty="0"/>
              <a:t>s</a:t>
            </a:r>
            <a:r>
              <a:rPr lang="en-US" sz="3800" b="1" dirty="0"/>
              <a:t>e logistics data</a:t>
            </a:r>
            <a:endParaRPr lang="pl-PL" sz="3800" b="1" dirty="0"/>
          </a:p>
        </p:txBody>
      </p:sp>
      <p:sp>
        <p:nvSpPr>
          <p:cNvPr id="17" name="TextBox 16">
            <a:extLst>
              <a:ext uri="{FF2B5EF4-FFF2-40B4-BE49-F238E27FC236}">
                <a16:creationId xmlns:a16="http://schemas.microsoft.com/office/drawing/2014/main" id="{647E8442-3862-4FEB-9ACF-9F0DDDA8DBE6}"/>
              </a:ext>
            </a:extLst>
          </p:cNvPr>
          <p:cNvSpPr txBox="1"/>
          <p:nvPr/>
        </p:nvSpPr>
        <p:spPr>
          <a:xfrm>
            <a:off x="7458950" y="5847095"/>
            <a:ext cx="3549890" cy="784830"/>
          </a:xfrm>
          <a:prstGeom prst="rect">
            <a:avLst/>
          </a:prstGeom>
          <a:solidFill>
            <a:schemeClr val="bg1"/>
          </a:solidFill>
        </p:spPr>
        <p:txBody>
          <a:bodyPr wrap="square">
            <a:spAutoFit/>
          </a:bodyPr>
          <a:lstStyle/>
          <a:p>
            <a:pPr algn="just"/>
            <a:r>
              <a:rPr lang="en-GB" sz="900" b="0" i="0" dirty="0">
                <a:solidFill>
                  <a:srgbClr val="000000"/>
                </a:solidFill>
                <a:effectLst/>
                <a:latin typeface="arial" panose="020B0604020202020204" pitchFamily="34" charset="0"/>
              </a:rPr>
              <a:t>Co-funded by the European Union</a:t>
            </a:r>
          </a:p>
          <a:p>
            <a:pPr algn="just"/>
            <a:r>
              <a:rPr lang="en-GB" sz="9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900" b="0" i="0" dirty="0">
                <a:solidFill>
                  <a:srgbClr val="000000"/>
                </a:solidFill>
                <a:effectLst/>
                <a:latin typeface="arial" panose="020B0604020202020204" pitchFamily="34" charset="0"/>
              </a:rPr>
              <a:t>.</a:t>
            </a:r>
            <a:endParaRPr lang="en-GB" sz="9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The importance of data for logistics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640168"/>
            <a:ext cx="11364704" cy="4526951"/>
          </a:xfrm>
        </p:spPr>
        <p:txBody>
          <a:bodyPr>
            <a:noAutofit/>
          </a:bodyPr>
          <a:lstStyle/>
          <a:p>
            <a:pPr algn="just">
              <a:lnSpc>
                <a:spcPct val="110000"/>
              </a:lnSpc>
            </a:pPr>
            <a:r>
              <a:rPr lang="en-US" dirty="0"/>
              <a:t>In theory, the term </a:t>
            </a:r>
            <a:r>
              <a:rPr lang="en-US" dirty="0">
                <a:solidFill>
                  <a:srgbClr val="1065AB"/>
                </a:solidFill>
              </a:rPr>
              <a:t>logistics</a:t>
            </a:r>
            <a:r>
              <a:rPr lang="en-US" dirty="0"/>
              <a:t> is not clearly defined (there is some duality). There is no single definition of logistics accepted so far</a:t>
            </a:r>
            <a:r>
              <a:rPr lang="pl-PL" dirty="0"/>
              <a:t>;</a:t>
            </a:r>
          </a:p>
          <a:p>
            <a:pPr algn="just">
              <a:lnSpc>
                <a:spcPct val="110000"/>
              </a:lnSpc>
              <a:spcAft>
                <a:spcPts val="1200"/>
              </a:spcAft>
            </a:pPr>
            <a:r>
              <a:rPr lang="en-US" dirty="0"/>
              <a:t>The Association of American Logisticians - Council of Logistics Management proposed a definition that is widely used in the USA</a:t>
            </a:r>
            <a:r>
              <a:rPr lang="pl-PL" dirty="0"/>
              <a:t>:</a:t>
            </a:r>
          </a:p>
          <a:p>
            <a:pPr lvl="1" algn="just">
              <a:lnSpc>
                <a:spcPct val="110000"/>
              </a:lnSpc>
            </a:pPr>
            <a:r>
              <a:rPr lang="pl-PL" sz="2600" dirty="0"/>
              <a:t>”</a:t>
            </a:r>
            <a:r>
              <a:rPr lang="en-US" sz="2600" dirty="0">
                <a:solidFill>
                  <a:srgbClr val="1065AB"/>
                </a:solidFill>
              </a:rPr>
              <a:t>Logistics</a:t>
            </a:r>
            <a:r>
              <a:rPr lang="en-US" sz="2600" dirty="0"/>
              <a:t> is the process of planning, implementing and controlling the efficient and effective economic flow of raw materials, production materials, finished goods and services and relevant information from the point of origin to the point of consumption in order to meet customer requirements</a:t>
            </a:r>
            <a:r>
              <a:rPr lang="pl-PL" sz="2600" dirty="0"/>
              <a:t>”.</a:t>
            </a:r>
            <a:endParaRPr lang="en-US" sz="2600" dirty="0"/>
          </a:p>
          <a:p>
            <a:pPr algn="just"/>
            <a:endParaRPr lang="en-US" sz="32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2015</a:t>
            </a:r>
          </a:p>
        </p:txBody>
      </p:sp>
    </p:spTree>
    <p:extLst>
      <p:ext uri="{BB962C8B-B14F-4D97-AF65-F5344CB8AC3E}">
        <p14:creationId xmlns:p14="http://schemas.microsoft.com/office/powerpoint/2010/main" val="385849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The importance of data for logistics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8170" y="1640168"/>
            <a:ext cx="7571236" cy="4526951"/>
          </a:xfrm>
        </p:spPr>
        <p:txBody>
          <a:bodyPr>
            <a:noAutofit/>
          </a:bodyPr>
          <a:lstStyle/>
          <a:p>
            <a:pPr algn="just">
              <a:lnSpc>
                <a:spcPct val="110000"/>
              </a:lnSpc>
              <a:spcAft>
                <a:spcPts val="600"/>
              </a:spcAft>
            </a:pPr>
            <a:r>
              <a:rPr lang="en-US" dirty="0"/>
              <a:t>The European Logistics Association has adopted the following definition</a:t>
            </a:r>
            <a:r>
              <a:rPr lang="pl-PL" dirty="0"/>
              <a:t>:</a:t>
            </a:r>
          </a:p>
          <a:p>
            <a:pPr lvl="1" algn="just">
              <a:lnSpc>
                <a:spcPct val="110000"/>
              </a:lnSpc>
            </a:pPr>
            <a:r>
              <a:rPr lang="pl-PL" sz="2600" dirty="0"/>
              <a:t>”</a:t>
            </a:r>
            <a:r>
              <a:rPr lang="en-US" sz="2600" dirty="0">
                <a:solidFill>
                  <a:srgbClr val="1065AB"/>
                </a:solidFill>
              </a:rPr>
              <a:t>Logistics </a:t>
            </a:r>
            <a:r>
              <a:rPr lang="en-US" sz="2600" dirty="0"/>
              <a:t>is a concept covering the </a:t>
            </a:r>
            <a:r>
              <a:rPr lang="en-US" sz="2600" dirty="0" err="1"/>
              <a:t>organi</a:t>
            </a:r>
            <a:r>
              <a:rPr lang="pl-PL" sz="2600" dirty="0"/>
              <a:t>s</a:t>
            </a:r>
            <a:r>
              <a:rPr lang="en-US" sz="2600" dirty="0" err="1"/>
              <a:t>ation</a:t>
            </a:r>
            <a:r>
              <a:rPr lang="en-US" sz="2600" dirty="0"/>
              <a:t>, planning, control and implementation of the flow of goods from the places of their production (purchase) through the sphere of production and distribution to the final recipient, the aim of which is to meet the needs of the market, with minimum costs and minimum capital involvement</a:t>
            </a:r>
            <a:r>
              <a:rPr lang="pl-PL" sz="2600" dirty="0"/>
              <a:t>”.</a:t>
            </a:r>
            <a:endParaRPr lang="en-US" sz="2600" dirty="0"/>
          </a:p>
          <a:p>
            <a:pPr algn="just"/>
            <a:endParaRPr lang="en-US" sz="32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2015</a:t>
            </a:r>
          </a:p>
        </p:txBody>
      </p:sp>
      <p:pic>
        <p:nvPicPr>
          <p:cNvPr id="11" name="Obraz 10" descr="Obraz zawierający pojazd&#10;&#10;Opis wygenerowany automatycznie">
            <a:extLst>
              <a:ext uri="{FF2B5EF4-FFF2-40B4-BE49-F238E27FC236}">
                <a16:creationId xmlns:a16="http://schemas.microsoft.com/office/drawing/2014/main" id="{A0E4BF4D-EAF6-4CDB-37D3-B833999ED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7018" y="2040605"/>
            <a:ext cx="4166812" cy="2776790"/>
          </a:xfrm>
          <a:prstGeom prst="rect">
            <a:avLst/>
          </a:prstGeom>
        </p:spPr>
      </p:pic>
    </p:spTree>
    <p:extLst>
      <p:ext uri="{BB962C8B-B14F-4D97-AF65-F5344CB8AC3E}">
        <p14:creationId xmlns:p14="http://schemas.microsoft.com/office/powerpoint/2010/main" val="1498097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L</a:t>
            </a:r>
            <a:r>
              <a:rPr lang="en-US" dirty="0" err="1"/>
              <a:t>ogistics</a:t>
            </a:r>
            <a:r>
              <a:rPr lang="pl-PL" dirty="0"/>
              <a:t> </a:t>
            </a:r>
            <a:r>
              <a:rPr lang="pl-PL" dirty="0" err="1"/>
              <a:t>definition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569048"/>
            <a:ext cx="11364704" cy="4526951"/>
          </a:xfrm>
        </p:spPr>
        <p:txBody>
          <a:bodyPr>
            <a:noAutofit/>
          </a:bodyPr>
          <a:lstStyle/>
          <a:p>
            <a:pPr algn="just">
              <a:lnSpc>
                <a:spcPct val="110000"/>
              </a:lnSpc>
              <a:spcAft>
                <a:spcPts val="600"/>
              </a:spcAft>
            </a:pPr>
            <a:r>
              <a:rPr lang="en-US" sz="3000" dirty="0">
                <a:solidFill>
                  <a:srgbClr val="1065AB"/>
                </a:solidFill>
              </a:rPr>
              <a:t>Logistics</a:t>
            </a:r>
            <a:r>
              <a:rPr lang="en-US" sz="3000" dirty="0"/>
              <a:t> is the process of physical flow of goods/services and information accompanying these processes</a:t>
            </a:r>
            <a:r>
              <a:rPr lang="pl-PL" sz="3000" dirty="0"/>
              <a:t>;</a:t>
            </a:r>
            <a:endParaRPr lang="en-US" sz="3000" dirty="0"/>
          </a:p>
          <a:p>
            <a:pPr algn="just">
              <a:lnSpc>
                <a:spcPct val="110000"/>
              </a:lnSpc>
              <a:spcAft>
                <a:spcPts val="600"/>
              </a:spcAft>
            </a:pPr>
            <a:r>
              <a:rPr lang="en-US" sz="3000" dirty="0">
                <a:solidFill>
                  <a:srgbClr val="1065AB"/>
                </a:solidFill>
              </a:rPr>
              <a:t>Logistics </a:t>
            </a:r>
            <a:r>
              <a:rPr lang="en-US" sz="3000" dirty="0"/>
              <a:t>is a concept of integrated management of the system of flow of goods/services and information</a:t>
            </a:r>
            <a:r>
              <a:rPr lang="pl-PL" sz="3000" dirty="0"/>
              <a:t>;</a:t>
            </a:r>
            <a:endParaRPr lang="en-US" sz="3000" dirty="0"/>
          </a:p>
          <a:p>
            <a:pPr algn="just">
              <a:lnSpc>
                <a:spcPct val="110000"/>
              </a:lnSpc>
            </a:pPr>
            <a:r>
              <a:rPr lang="en-US" sz="3000" dirty="0">
                <a:solidFill>
                  <a:srgbClr val="1065AB"/>
                </a:solidFill>
              </a:rPr>
              <a:t>Logistics</a:t>
            </a:r>
            <a:r>
              <a:rPr lang="en-US" sz="3000" dirty="0"/>
              <a:t> is an interdisciplinary field of knowledge, the subject of which is the study of regularities and phenomena occurring during the flow of goods and information along the entire supply chain</a:t>
            </a:r>
            <a:r>
              <a:rPr lang="pl-PL" sz="3000" dirty="0"/>
              <a:t>.</a:t>
            </a:r>
            <a:endParaRPr lang="en-US" sz="30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2015</a:t>
            </a:r>
          </a:p>
        </p:txBody>
      </p:sp>
    </p:spTree>
    <p:extLst>
      <p:ext uri="{BB962C8B-B14F-4D97-AF65-F5344CB8AC3E}">
        <p14:creationId xmlns:p14="http://schemas.microsoft.com/office/powerpoint/2010/main" val="77165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The importance of data for logistics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583704"/>
            <a:ext cx="11364704" cy="4583416"/>
          </a:xfrm>
        </p:spPr>
        <p:txBody>
          <a:bodyPr>
            <a:noAutofit/>
          </a:bodyPr>
          <a:lstStyle/>
          <a:p>
            <a:pPr algn="just">
              <a:lnSpc>
                <a:spcPct val="110000"/>
              </a:lnSpc>
            </a:pPr>
            <a:r>
              <a:rPr lang="en-US" dirty="0"/>
              <a:t>The essence of logistics is the flow of material goods and services from their place of origin to the final recipient (consumer</a:t>
            </a:r>
            <a:r>
              <a:rPr lang="pl-PL" dirty="0"/>
              <a:t>);</a:t>
            </a:r>
          </a:p>
          <a:p>
            <a:pPr algn="just">
              <a:lnSpc>
                <a:spcPct val="110000"/>
              </a:lnSpc>
            </a:pPr>
            <a:r>
              <a:rPr lang="en-US" dirty="0"/>
              <a:t>In a traditionally managed company, data </a:t>
            </a:r>
            <a:r>
              <a:rPr lang="en-US" dirty="0" err="1"/>
              <a:t>analy</a:t>
            </a:r>
            <a:r>
              <a:rPr lang="pl-PL" dirty="0"/>
              <a:t>s</a:t>
            </a:r>
            <a:r>
              <a:rPr lang="en-US" dirty="0"/>
              <a:t>es and reports are carried out by many departments based on various types of systems and </a:t>
            </a:r>
            <a:r>
              <a:rPr lang="en-US" dirty="0">
                <a:solidFill>
                  <a:srgbClr val="1065AB"/>
                </a:solidFill>
              </a:rPr>
              <a:t>IT tools</a:t>
            </a:r>
            <a:r>
              <a:rPr lang="pl-PL" dirty="0"/>
              <a:t>;</a:t>
            </a:r>
            <a:endParaRPr lang="en-US" dirty="0"/>
          </a:p>
          <a:p>
            <a:pPr algn="just">
              <a:lnSpc>
                <a:spcPct val="110000"/>
              </a:lnSpc>
            </a:pPr>
            <a:r>
              <a:rPr lang="en-US" dirty="0"/>
              <a:t>One of the areas of logistics in which managed information makes operations efficient and effective is the </a:t>
            </a:r>
            <a:r>
              <a:rPr lang="en-US" dirty="0">
                <a:solidFill>
                  <a:srgbClr val="1065AB"/>
                </a:solidFill>
              </a:rPr>
              <a:t>supply chain</a:t>
            </a:r>
            <a:r>
              <a:rPr lang="pl-PL" dirty="0"/>
              <a:t>;</a:t>
            </a:r>
            <a:endParaRPr lang="en-US" dirty="0"/>
          </a:p>
          <a:p>
            <a:pPr algn="just">
              <a:lnSpc>
                <a:spcPct val="110000"/>
              </a:lnSpc>
            </a:pPr>
            <a:r>
              <a:rPr lang="en-US" dirty="0"/>
              <a:t>Modern logistics needs not only </a:t>
            </a:r>
            <a:r>
              <a:rPr lang="en-US" dirty="0">
                <a:solidFill>
                  <a:srgbClr val="1065AB"/>
                </a:solidFill>
              </a:rPr>
              <a:t>data and information</a:t>
            </a:r>
            <a:r>
              <a:rPr lang="en-US" dirty="0"/>
              <a:t>, but also </a:t>
            </a:r>
            <a:r>
              <a:rPr lang="en-US" dirty="0">
                <a:solidFill>
                  <a:srgbClr val="1065AB"/>
                </a:solidFill>
              </a:rPr>
              <a:t>knowledge</a:t>
            </a:r>
            <a:r>
              <a:rPr lang="pl-PL" dirty="0"/>
              <a:t>.</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 Szymonik, 2015</a:t>
            </a:r>
          </a:p>
        </p:txBody>
      </p:sp>
    </p:spTree>
    <p:extLst>
      <p:ext uri="{BB962C8B-B14F-4D97-AF65-F5344CB8AC3E}">
        <p14:creationId xmlns:p14="http://schemas.microsoft.com/office/powerpoint/2010/main" val="21933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Data </a:t>
            </a:r>
            <a:r>
              <a:rPr lang="pl-PL" dirty="0" err="1"/>
              <a:t>definiton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390639" y="1307764"/>
            <a:ext cx="5435601" cy="4744244"/>
          </a:xfrm>
        </p:spPr>
        <p:txBody>
          <a:bodyPr>
            <a:noAutofit/>
          </a:bodyPr>
          <a:lstStyle/>
          <a:p>
            <a:pPr algn="just">
              <a:lnSpc>
                <a:spcPct val="110000"/>
              </a:lnSpc>
            </a:pPr>
            <a:r>
              <a:rPr lang="en-US" dirty="0">
                <a:solidFill>
                  <a:srgbClr val="1065AB"/>
                </a:solidFill>
              </a:rPr>
              <a:t>Data</a:t>
            </a:r>
            <a:r>
              <a:rPr lang="en-US" dirty="0"/>
              <a:t> are sets of values collected from various sources such as databases, text files, spreadsheets, websites, opinion polls, which convey information describing quantity, quality, fact, statistics, other meanings or sequences of symbols that can be further interpreted and processed.</a:t>
            </a:r>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Dembowska, 1979; </a:t>
            </a:r>
            <a:r>
              <a:rPr lang="pl-PL" sz="1200" dirty="0" err="1">
                <a:solidFill>
                  <a:srgbClr val="7F7F7F"/>
                </a:solidFill>
              </a:rPr>
              <a:t>Strefakursów</a:t>
            </a:r>
            <a:r>
              <a:rPr lang="pl-PL" sz="1200" dirty="0">
                <a:solidFill>
                  <a:srgbClr val="7F7F7F"/>
                </a:solidFill>
              </a:rPr>
              <a:t>, 2023</a:t>
            </a:r>
          </a:p>
        </p:txBody>
      </p:sp>
      <p:pic>
        <p:nvPicPr>
          <p:cNvPr id="8" name="Obraz 7" descr="Obraz zawierający tekst, zrzut ekranu, Grafika, plakat&#10;&#10;Opis wygenerowany automatycznie">
            <a:extLst>
              <a:ext uri="{FF2B5EF4-FFF2-40B4-BE49-F238E27FC236}">
                <a16:creationId xmlns:a16="http://schemas.microsoft.com/office/drawing/2014/main" id="{C7B820E5-DECC-4FA6-D310-CA5E788EC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610" y="1711169"/>
            <a:ext cx="5582390" cy="3720140"/>
          </a:xfrm>
          <a:prstGeom prst="rect">
            <a:avLst/>
          </a:prstGeom>
        </p:spPr>
      </p:pic>
    </p:spTree>
    <p:extLst>
      <p:ext uri="{BB962C8B-B14F-4D97-AF65-F5344CB8AC3E}">
        <p14:creationId xmlns:p14="http://schemas.microsoft.com/office/powerpoint/2010/main" val="161253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Data </a:t>
            </a:r>
            <a:r>
              <a:rPr lang="pl-PL" dirty="0" err="1"/>
              <a:t>analysis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13317" y="1622909"/>
            <a:ext cx="5457563" cy="4526951"/>
          </a:xfrm>
        </p:spPr>
        <p:txBody>
          <a:bodyPr>
            <a:noAutofit/>
          </a:bodyPr>
          <a:lstStyle/>
          <a:p>
            <a:pPr algn="just">
              <a:lnSpc>
                <a:spcPct val="110000"/>
              </a:lnSpc>
            </a:pPr>
            <a:r>
              <a:rPr lang="en-US" sz="2600" dirty="0">
                <a:solidFill>
                  <a:srgbClr val="1065AB"/>
                </a:solidFill>
              </a:rPr>
              <a:t>Data analysis </a:t>
            </a:r>
            <a:r>
              <a:rPr lang="en-US" sz="2600" dirty="0"/>
              <a:t>is the process of examining, interpreting and presenting information collected from various sources</a:t>
            </a:r>
            <a:r>
              <a:rPr lang="pl-PL" sz="2600" dirty="0"/>
              <a:t>;</a:t>
            </a:r>
          </a:p>
          <a:p>
            <a:pPr algn="just">
              <a:lnSpc>
                <a:spcPct val="110000"/>
              </a:lnSpc>
            </a:pPr>
            <a:r>
              <a:rPr lang="en-US" sz="2600" dirty="0"/>
              <a:t>Using a variety of techniques and tools, data scientists turn raw data into actionable information that helps enterprises make decisions, identify trends, and solve problems</a:t>
            </a:r>
            <a:r>
              <a:rPr lang="pl-PL" sz="2600" dirty="0"/>
              <a:t>.</a:t>
            </a:r>
            <a:endParaRPr lang="en-US" sz="26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Strefakursów</a:t>
            </a:r>
            <a:r>
              <a:rPr lang="pl-PL" sz="1200" dirty="0">
                <a:solidFill>
                  <a:srgbClr val="7F7F7F"/>
                </a:solidFill>
              </a:rPr>
              <a:t>, 2023</a:t>
            </a:r>
          </a:p>
        </p:txBody>
      </p:sp>
      <p:pic>
        <p:nvPicPr>
          <p:cNvPr id="6" name="Obraz 5">
            <a:extLst>
              <a:ext uri="{FF2B5EF4-FFF2-40B4-BE49-F238E27FC236}">
                <a16:creationId xmlns:a16="http://schemas.microsoft.com/office/drawing/2014/main" id="{71B45F29-62B7-CDAE-871F-554E2B991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120" y="1894060"/>
            <a:ext cx="5457563" cy="3069879"/>
          </a:xfrm>
          <a:prstGeom prst="rect">
            <a:avLst/>
          </a:prstGeom>
        </p:spPr>
      </p:pic>
    </p:spTree>
    <p:extLst>
      <p:ext uri="{BB962C8B-B14F-4D97-AF65-F5344CB8AC3E}">
        <p14:creationId xmlns:p14="http://schemas.microsoft.com/office/powerpoint/2010/main" val="216296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a:t>Spreadsheet and its functions</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512694"/>
            <a:ext cx="6147062" cy="4698977"/>
          </a:xfrm>
        </p:spPr>
        <p:txBody>
          <a:bodyPr>
            <a:noAutofit/>
          </a:bodyPr>
          <a:lstStyle/>
          <a:p>
            <a:pPr algn="just">
              <a:lnSpc>
                <a:spcPct val="110000"/>
              </a:lnSpc>
            </a:pPr>
            <a:r>
              <a:rPr lang="en-GB" sz="2400" dirty="0"/>
              <a:t>A </a:t>
            </a:r>
            <a:r>
              <a:rPr lang="en-GB" sz="2400" dirty="0">
                <a:solidFill>
                  <a:srgbClr val="1065AB"/>
                </a:solidFill>
              </a:rPr>
              <a:t>spreadsheet</a:t>
            </a:r>
            <a:r>
              <a:rPr lang="en-GB" sz="2400" dirty="0"/>
              <a:t> is a computer program used to perform various types of calculations, often very complex ones;</a:t>
            </a:r>
          </a:p>
          <a:p>
            <a:pPr algn="just">
              <a:lnSpc>
                <a:spcPct val="110000"/>
              </a:lnSpc>
            </a:pPr>
            <a:r>
              <a:rPr lang="en-GB" sz="2400" dirty="0"/>
              <a:t>Spreadsheets are used to present data, mainly numerical, in the form of a set of tables that allow automatic processing of this data, its analysis and presentation in various ways, e.g., in the form of various types of charts, ranging from simple line charts, through pie charts and bar charts, to eye-catching bubble charts;</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83750" y="621167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a:solidFill>
                  <a:srgbClr val="7F7F7F"/>
                </a:solidFill>
              </a:rPr>
              <a:t>Source: XBlue.pl, 2023</a:t>
            </a:r>
          </a:p>
        </p:txBody>
      </p:sp>
      <p:pic>
        <p:nvPicPr>
          <p:cNvPr id="3" name="Obraz 2" descr="Obraz zawierający tekst, zrzut ekranu, projekt graficzny, Grafika&#10;&#10;Opis wygenerowany automatycznie">
            <a:extLst>
              <a:ext uri="{FF2B5EF4-FFF2-40B4-BE49-F238E27FC236}">
                <a16:creationId xmlns:a16="http://schemas.microsoft.com/office/drawing/2014/main" id="{2697854F-41F4-5787-BDF4-001355D9D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7196" y="1910918"/>
            <a:ext cx="2784730" cy="3036163"/>
          </a:xfrm>
          <a:prstGeom prst="rect">
            <a:avLst/>
          </a:prstGeom>
        </p:spPr>
      </p:pic>
    </p:spTree>
    <p:extLst>
      <p:ext uri="{BB962C8B-B14F-4D97-AF65-F5344CB8AC3E}">
        <p14:creationId xmlns:p14="http://schemas.microsoft.com/office/powerpoint/2010/main" val="195277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T</a:t>
            </a:r>
            <a:r>
              <a:rPr lang="en-US" dirty="0"/>
              <a:t>he most important capabilities</a:t>
            </a:r>
            <a:r>
              <a:rPr lang="pl-PL" dirty="0"/>
              <a:t> of</a:t>
            </a:r>
            <a:r>
              <a:rPr lang="en-US" dirty="0"/>
              <a:t> spreadsheets </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54059" y="616500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pic>
        <p:nvPicPr>
          <p:cNvPr id="3" name="Obraz 2" descr="Obraz zawierający tekst, zrzut ekranu, projekt graficzny, Grafika&#10;&#10;Opis wygenerowany automatycznie">
            <a:extLst>
              <a:ext uri="{FF2B5EF4-FFF2-40B4-BE49-F238E27FC236}">
                <a16:creationId xmlns:a16="http://schemas.microsoft.com/office/drawing/2014/main" id="{2697854F-41F4-5787-BDF4-001355D9D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789" y="1158557"/>
            <a:ext cx="2082421" cy="2270443"/>
          </a:xfrm>
          <a:prstGeom prst="rect">
            <a:avLst/>
          </a:prstGeom>
        </p:spPr>
      </p:pic>
      <p:sp>
        <p:nvSpPr>
          <p:cNvPr id="2" name="pole tekstowe 1">
            <a:extLst>
              <a:ext uri="{FF2B5EF4-FFF2-40B4-BE49-F238E27FC236}">
                <a16:creationId xmlns:a16="http://schemas.microsoft.com/office/drawing/2014/main" id="{ED2782BC-FA5E-A543-5318-883238EE707F}"/>
              </a:ext>
            </a:extLst>
          </p:cNvPr>
          <p:cNvSpPr txBox="1"/>
          <p:nvPr/>
        </p:nvSpPr>
        <p:spPr>
          <a:xfrm>
            <a:off x="649072" y="4066685"/>
            <a:ext cx="1579880" cy="369332"/>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data </a:t>
            </a: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analysis</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98FC005D-377B-C307-4033-6B36B09002B4}"/>
              </a:ext>
            </a:extLst>
          </p:cNvPr>
          <p:cNvSpPr txBox="1"/>
          <p:nvPr/>
        </p:nvSpPr>
        <p:spPr>
          <a:xfrm>
            <a:off x="2361032" y="4775782"/>
            <a:ext cx="1579880" cy="646331"/>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performing </a:t>
            </a: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calculations</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pole tekstowe 7">
            <a:extLst>
              <a:ext uri="{FF2B5EF4-FFF2-40B4-BE49-F238E27FC236}">
                <a16:creationId xmlns:a16="http://schemas.microsoft.com/office/drawing/2014/main" id="{026D7B65-61D5-E2ED-DE3D-F434E5FB5870}"/>
              </a:ext>
            </a:extLst>
          </p:cNvPr>
          <p:cNvSpPr txBox="1"/>
          <p:nvPr/>
        </p:nvSpPr>
        <p:spPr>
          <a:xfrm>
            <a:off x="4201159" y="4775781"/>
            <a:ext cx="1579880" cy="646331"/>
          </a:xfrm>
          <a:prstGeom prst="rect">
            <a:avLst/>
          </a:prstGeom>
          <a:solidFill>
            <a:srgbClr val="207345"/>
          </a:solidFill>
        </p:spPr>
        <p:txBody>
          <a:bodyPr wrap="square" rtlCol="0">
            <a:spAutoFit/>
          </a:bodyPr>
          <a:lstStyle/>
          <a:p>
            <a:pPr algn="ct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preparing</a:t>
            </a: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offers</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pole tekstowe 8">
            <a:extLst>
              <a:ext uri="{FF2B5EF4-FFF2-40B4-BE49-F238E27FC236}">
                <a16:creationId xmlns:a16="http://schemas.microsoft.com/office/drawing/2014/main" id="{8728514C-453C-E52A-E524-9C3AFB21423E}"/>
              </a:ext>
            </a:extLst>
          </p:cNvPr>
          <p:cNvSpPr txBox="1"/>
          <p:nvPr/>
        </p:nvSpPr>
        <p:spPr>
          <a:xfrm>
            <a:off x="6100700" y="4775780"/>
            <a:ext cx="1579880" cy="646331"/>
          </a:xfrm>
          <a:prstGeom prst="rect">
            <a:avLst/>
          </a:prstGeom>
          <a:solidFill>
            <a:srgbClr val="207345"/>
          </a:solidFill>
        </p:spPr>
        <p:txBody>
          <a:bodyPr wrap="square" rtlCol="0">
            <a:spAutoFit/>
          </a:bodyPr>
          <a:lstStyle/>
          <a:p>
            <a:pPr algn="ct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presentation</a:t>
            </a: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 of </a:t>
            </a: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results</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pole tekstowe 9">
            <a:extLst>
              <a:ext uri="{FF2B5EF4-FFF2-40B4-BE49-F238E27FC236}">
                <a16:creationId xmlns:a16="http://schemas.microsoft.com/office/drawing/2014/main" id="{1319BD2E-D946-EA27-4C16-57BDF57244E1}"/>
              </a:ext>
            </a:extLst>
          </p:cNvPr>
          <p:cNvSpPr txBox="1"/>
          <p:nvPr/>
        </p:nvSpPr>
        <p:spPr>
          <a:xfrm>
            <a:off x="10431590" y="3928185"/>
            <a:ext cx="1579880" cy="646331"/>
          </a:xfrm>
          <a:prstGeom prst="rect">
            <a:avLst/>
          </a:prstGeom>
          <a:solidFill>
            <a:srgbClr val="207345"/>
          </a:solidFill>
        </p:spPr>
        <p:txBody>
          <a:bodyPr wrap="square" rtlCol="0">
            <a:spAutoFit/>
          </a:bodyPr>
          <a:lstStyle/>
          <a:p>
            <a:pPr algn="ct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creating</a:t>
            </a: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charts</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pole tekstowe 10">
            <a:extLst>
              <a:ext uri="{FF2B5EF4-FFF2-40B4-BE49-F238E27FC236}">
                <a16:creationId xmlns:a16="http://schemas.microsoft.com/office/drawing/2014/main" id="{CB7B02F0-99CD-326E-3C8B-D43B9CE429E7}"/>
              </a:ext>
            </a:extLst>
          </p:cNvPr>
          <p:cNvSpPr txBox="1"/>
          <p:nvPr/>
        </p:nvSpPr>
        <p:spPr>
          <a:xfrm>
            <a:off x="7990080" y="4775779"/>
            <a:ext cx="2082420" cy="646331"/>
          </a:xfrm>
          <a:prstGeom prst="rect">
            <a:avLst/>
          </a:prstGeom>
          <a:solidFill>
            <a:srgbClr val="207345"/>
          </a:solidFill>
        </p:spPr>
        <p:txBody>
          <a:bodyPr wrap="square" rtlCol="0">
            <a:spAutoFit/>
          </a:bodyPr>
          <a:lstStyle/>
          <a:p>
            <a:pPr algn="ct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creating</a:t>
            </a: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reports</a:t>
            </a: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 and </a:t>
            </a:r>
            <a:r>
              <a:rPr lang="pl-PL" dirty="0" err="1">
                <a:solidFill>
                  <a:schemeClr val="bg1"/>
                </a:solidFill>
                <a:latin typeface="Tahoma" panose="020B0604030504040204" pitchFamily="34" charset="0"/>
                <a:ea typeface="Tahoma" panose="020B0604030504040204" pitchFamily="34" charset="0"/>
                <a:cs typeface="Tahoma" panose="020B0604030504040204" pitchFamily="34" charset="0"/>
              </a:rPr>
              <a:t>summaries</a:t>
            </a:r>
            <a:endParaRPr 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5" name="Łącznik prosty ze strzałką 14">
            <a:extLst>
              <a:ext uri="{FF2B5EF4-FFF2-40B4-BE49-F238E27FC236}">
                <a16:creationId xmlns:a16="http://schemas.microsoft.com/office/drawing/2014/main" id="{CD3A0AA8-9145-15C6-A030-C238DC429FF4}"/>
              </a:ext>
            </a:extLst>
          </p:cNvPr>
          <p:cNvCxnSpPr>
            <a:stCxn id="3" idx="1"/>
            <a:endCxn id="2" idx="0"/>
          </p:cNvCxnSpPr>
          <p:nvPr/>
        </p:nvCxnSpPr>
        <p:spPr>
          <a:xfrm flipH="1">
            <a:off x="1439012" y="2293779"/>
            <a:ext cx="3615777" cy="1772906"/>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a16="http://schemas.microsoft.com/office/drawing/2014/main" id="{940B72F6-0CB6-28D8-F49B-11ABA64FDB20}"/>
              </a:ext>
            </a:extLst>
          </p:cNvPr>
          <p:cNvCxnSpPr>
            <a:cxnSpLocks/>
            <a:stCxn id="3" idx="1"/>
            <a:endCxn id="7" idx="0"/>
          </p:cNvCxnSpPr>
          <p:nvPr/>
        </p:nvCxnSpPr>
        <p:spPr>
          <a:xfrm flipH="1">
            <a:off x="3150972" y="2293779"/>
            <a:ext cx="1903817" cy="2482003"/>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a:extLst>
              <a:ext uri="{FF2B5EF4-FFF2-40B4-BE49-F238E27FC236}">
                <a16:creationId xmlns:a16="http://schemas.microsoft.com/office/drawing/2014/main" id="{7B318F02-31E7-F9FA-3036-EDB3BD473AAC}"/>
              </a:ext>
            </a:extLst>
          </p:cNvPr>
          <p:cNvCxnSpPr>
            <a:cxnSpLocks/>
            <a:stCxn id="3" idx="2"/>
            <a:endCxn id="8" idx="0"/>
          </p:cNvCxnSpPr>
          <p:nvPr/>
        </p:nvCxnSpPr>
        <p:spPr>
          <a:xfrm flipH="1">
            <a:off x="4991099" y="3429000"/>
            <a:ext cx="1104901" cy="1346781"/>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a:extLst>
              <a:ext uri="{FF2B5EF4-FFF2-40B4-BE49-F238E27FC236}">
                <a16:creationId xmlns:a16="http://schemas.microsoft.com/office/drawing/2014/main" id="{793FBB75-F34D-0ED7-04B4-EA3C5EE0F09B}"/>
              </a:ext>
            </a:extLst>
          </p:cNvPr>
          <p:cNvCxnSpPr>
            <a:cxnSpLocks/>
            <a:stCxn id="3" idx="2"/>
            <a:endCxn id="9" idx="0"/>
          </p:cNvCxnSpPr>
          <p:nvPr/>
        </p:nvCxnSpPr>
        <p:spPr>
          <a:xfrm>
            <a:off x="6096000" y="3429000"/>
            <a:ext cx="794640" cy="1346780"/>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a:extLst>
              <a:ext uri="{FF2B5EF4-FFF2-40B4-BE49-F238E27FC236}">
                <a16:creationId xmlns:a16="http://schemas.microsoft.com/office/drawing/2014/main" id="{02FCACD8-CAB9-212B-8A41-3D2F5803EDEC}"/>
              </a:ext>
            </a:extLst>
          </p:cNvPr>
          <p:cNvCxnSpPr>
            <a:cxnSpLocks/>
            <a:stCxn id="3" idx="3"/>
            <a:endCxn id="11" idx="0"/>
          </p:cNvCxnSpPr>
          <p:nvPr/>
        </p:nvCxnSpPr>
        <p:spPr>
          <a:xfrm>
            <a:off x="7137210" y="2293779"/>
            <a:ext cx="1894080" cy="2482000"/>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a:extLst>
              <a:ext uri="{FF2B5EF4-FFF2-40B4-BE49-F238E27FC236}">
                <a16:creationId xmlns:a16="http://schemas.microsoft.com/office/drawing/2014/main" id="{9304339C-103B-47E6-C01E-D92B02103FF1}"/>
              </a:ext>
            </a:extLst>
          </p:cNvPr>
          <p:cNvCxnSpPr>
            <a:cxnSpLocks/>
            <a:stCxn id="3" idx="3"/>
            <a:endCxn id="10" idx="1"/>
          </p:cNvCxnSpPr>
          <p:nvPr/>
        </p:nvCxnSpPr>
        <p:spPr>
          <a:xfrm>
            <a:off x="7137210" y="2293779"/>
            <a:ext cx="3294380" cy="1957572"/>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52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The most important tools provided by spreadsheets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937240" cy="4351338"/>
          </a:xfrm>
        </p:spPr>
        <p:txBody>
          <a:bodyPr>
            <a:normAutofit lnSpcReduction="10000"/>
          </a:bodyPr>
          <a:lstStyle/>
          <a:p>
            <a:pPr algn="just">
              <a:lnSpc>
                <a:spcPct val="110000"/>
              </a:lnSpc>
            </a:pPr>
            <a:r>
              <a:rPr lang="en-US" dirty="0"/>
              <a:t>Microsoft Excel files are called </a:t>
            </a:r>
            <a:r>
              <a:rPr lang="en-US" dirty="0">
                <a:solidFill>
                  <a:srgbClr val="1065AB"/>
                </a:solidFill>
              </a:rPr>
              <a:t>workbooks</a:t>
            </a:r>
            <a:r>
              <a:rPr lang="pl-PL" dirty="0"/>
              <a:t>;</a:t>
            </a:r>
          </a:p>
          <a:p>
            <a:pPr algn="just">
              <a:lnSpc>
                <a:spcPct val="110000"/>
              </a:lnSpc>
            </a:pPr>
            <a:r>
              <a:rPr lang="en-US" dirty="0"/>
              <a:t>A workbook consists of one or more </a:t>
            </a:r>
            <a:r>
              <a:rPr lang="en-US" dirty="0">
                <a:solidFill>
                  <a:srgbClr val="1065AB"/>
                </a:solidFill>
              </a:rPr>
              <a:t>worksheets</a:t>
            </a:r>
            <a:r>
              <a:rPr lang="pl-PL" dirty="0"/>
              <a:t>;</a:t>
            </a:r>
            <a:r>
              <a:rPr lang="en-US" dirty="0"/>
              <a:t> </a:t>
            </a:r>
            <a:endParaRPr lang="pl-PL" dirty="0"/>
          </a:p>
          <a:p>
            <a:pPr algn="just">
              <a:lnSpc>
                <a:spcPct val="110000"/>
              </a:lnSpc>
            </a:pPr>
            <a:r>
              <a:rPr lang="en-US" dirty="0"/>
              <a:t>The sheet is divided into </a:t>
            </a:r>
            <a:r>
              <a:rPr lang="en-US" dirty="0">
                <a:solidFill>
                  <a:srgbClr val="1065AB"/>
                </a:solidFill>
              </a:rPr>
              <a:t>columns</a:t>
            </a:r>
            <a:r>
              <a:rPr lang="en-US" dirty="0"/>
              <a:t>, located vertically, and </a:t>
            </a:r>
            <a:r>
              <a:rPr lang="en-US" dirty="0">
                <a:solidFill>
                  <a:srgbClr val="1065AB"/>
                </a:solidFill>
              </a:rPr>
              <a:t>rows</a:t>
            </a:r>
            <a:r>
              <a:rPr lang="en-US" dirty="0"/>
              <a:t>, arranged horizontally</a:t>
            </a:r>
            <a:r>
              <a:rPr lang="pl-PL" dirty="0"/>
              <a:t>;</a:t>
            </a:r>
          </a:p>
          <a:p>
            <a:pPr algn="just">
              <a:lnSpc>
                <a:spcPct val="110000"/>
              </a:lnSpc>
            </a:pPr>
            <a:r>
              <a:rPr lang="en-US" dirty="0"/>
              <a:t>The basic element of a spreadsheet is a </a:t>
            </a:r>
            <a:r>
              <a:rPr lang="en-US" dirty="0">
                <a:solidFill>
                  <a:srgbClr val="1065AB"/>
                </a:solidFill>
              </a:rPr>
              <a:t>cell</a:t>
            </a:r>
            <a:r>
              <a:rPr lang="en-US" dirty="0"/>
              <a:t>, which is a small rectangular area whose unique </a:t>
            </a:r>
            <a:r>
              <a:rPr lang="en-US" dirty="0">
                <a:solidFill>
                  <a:srgbClr val="1065AB"/>
                </a:solidFill>
              </a:rPr>
              <a:t>address</a:t>
            </a:r>
            <a:r>
              <a:rPr lang="en-US" dirty="0"/>
              <a:t>, called a </a:t>
            </a:r>
            <a:r>
              <a:rPr lang="en-US" dirty="0">
                <a:solidFill>
                  <a:srgbClr val="1065AB"/>
                </a:solidFill>
              </a:rPr>
              <a:t>reference</a:t>
            </a:r>
            <a:r>
              <a:rPr lang="en-US" dirty="0"/>
              <a:t>, is created as a result of the combination of the column header letter and the number being the row number at the intersection of which it is located</a:t>
            </a:r>
            <a:r>
              <a:rPr lang="pl-PL" sz="24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83750" y="625758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spTree>
    <p:extLst>
      <p:ext uri="{BB962C8B-B14F-4D97-AF65-F5344CB8AC3E}">
        <p14:creationId xmlns:p14="http://schemas.microsoft.com/office/powerpoint/2010/main" val="626110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The most important tools provided by spreadsheets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68345" y="1594513"/>
            <a:ext cx="10937240" cy="4351338"/>
          </a:xfrm>
        </p:spPr>
        <p:txBody>
          <a:bodyPr>
            <a:normAutofit lnSpcReduction="10000"/>
          </a:bodyPr>
          <a:lstStyle/>
          <a:p>
            <a:pPr algn="just">
              <a:lnSpc>
                <a:spcPct val="120000"/>
              </a:lnSpc>
              <a:spcAft>
                <a:spcPts val="1200"/>
              </a:spcAft>
            </a:pPr>
            <a:r>
              <a:rPr lang="en-US" sz="2600" dirty="0"/>
              <a:t>You can enter numerical or text data into each cell, or a </a:t>
            </a:r>
            <a:r>
              <a:rPr lang="en-US" sz="2600" dirty="0">
                <a:solidFill>
                  <a:srgbClr val="1065AB"/>
                </a:solidFill>
              </a:rPr>
              <a:t>formula</a:t>
            </a:r>
            <a:r>
              <a:rPr lang="en-US" sz="2600" dirty="0"/>
              <a:t> </a:t>
            </a:r>
            <a:r>
              <a:rPr lang="pl-PL" sz="2600" dirty="0"/>
              <a:t>(</a:t>
            </a:r>
            <a:r>
              <a:rPr lang="pt-BR" sz="2600" dirty="0"/>
              <a:t>e.g.</a:t>
            </a:r>
            <a:r>
              <a:rPr lang="pl-PL" sz="2600" dirty="0"/>
              <a:t>,</a:t>
            </a:r>
            <a:r>
              <a:rPr lang="pt-BR" sz="2600" dirty="0"/>
              <a:t> =A8+C11 or =(F14‐E10)*12, etc</a:t>
            </a:r>
            <a:r>
              <a:rPr lang="pl-PL" sz="2600" dirty="0"/>
              <a:t>.) </a:t>
            </a:r>
            <a:r>
              <a:rPr lang="en-US" sz="2600" dirty="0"/>
              <a:t>in the worksheet, which allows you to calculate a given value based on the contents of the cells</a:t>
            </a:r>
            <a:r>
              <a:rPr lang="pl-PL" sz="2600" dirty="0"/>
              <a:t>;</a:t>
            </a:r>
          </a:p>
          <a:p>
            <a:pPr algn="just">
              <a:lnSpc>
                <a:spcPct val="120000"/>
              </a:lnSpc>
              <a:spcAft>
                <a:spcPts val="1200"/>
              </a:spcAft>
            </a:pPr>
            <a:r>
              <a:rPr lang="en-US" sz="2600" dirty="0"/>
              <a:t>It may contain the </a:t>
            </a:r>
            <a:r>
              <a:rPr lang="en-US" sz="2600" dirty="0">
                <a:solidFill>
                  <a:srgbClr val="1065AB"/>
                </a:solidFill>
              </a:rPr>
              <a:t>addresses</a:t>
            </a:r>
            <a:r>
              <a:rPr lang="en-US" sz="2600" dirty="0"/>
              <a:t> of these cells, mathematical symbols and more advanced operations such as functions</a:t>
            </a:r>
            <a:r>
              <a:rPr lang="pl-PL" sz="2600" dirty="0"/>
              <a:t>;</a:t>
            </a:r>
          </a:p>
          <a:p>
            <a:pPr algn="just">
              <a:lnSpc>
                <a:spcPct val="120000"/>
              </a:lnSpc>
            </a:pPr>
            <a:r>
              <a:rPr lang="en-US" sz="2600" dirty="0"/>
              <a:t>A spreadsheet function, in turn, is an algorithm specially designed by the program's creators, as well as ready-to-use formulas that allow you to perform </a:t>
            </a:r>
            <a:r>
              <a:rPr lang="en-US" sz="2600" dirty="0" err="1"/>
              <a:t>speciali</a:t>
            </a:r>
            <a:r>
              <a:rPr lang="pl-PL" sz="2600" dirty="0"/>
              <a:t>s</a:t>
            </a:r>
            <a:r>
              <a:rPr lang="en-US" sz="2600" dirty="0"/>
              <a:t>ed calculations or search for specific values</a:t>
            </a:r>
            <a:r>
              <a:rPr lang="pl-PL" sz="26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14825" y="605869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spTree>
    <p:extLst>
      <p:ext uri="{BB962C8B-B14F-4D97-AF65-F5344CB8AC3E}">
        <p14:creationId xmlns:p14="http://schemas.microsoft.com/office/powerpoint/2010/main" val="17696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pPr algn="just"/>
            <a:r>
              <a:rPr lang="en-US" sz="3200" dirty="0"/>
              <a:t>basic </a:t>
            </a:r>
            <a:r>
              <a:rPr lang="pl-PL" sz="3200" dirty="0" err="1"/>
              <a:t>information</a:t>
            </a:r>
            <a:r>
              <a:rPr lang="pl-PL" sz="3200" dirty="0"/>
              <a:t>;</a:t>
            </a:r>
            <a:endParaRPr lang="en-US" sz="3200" dirty="0"/>
          </a:p>
          <a:p>
            <a:pPr algn="just"/>
            <a:r>
              <a:rPr lang="en-US" sz="3200" dirty="0"/>
              <a:t>the importance of data for logistics</a:t>
            </a:r>
            <a:r>
              <a:rPr lang="pl-PL" sz="3200" dirty="0"/>
              <a:t>;</a:t>
            </a:r>
            <a:endParaRPr lang="en-US" sz="3200" dirty="0"/>
          </a:p>
          <a:p>
            <a:pPr algn="just"/>
            <a:r>
              <a:rPr lang="en-US" sz="3200" dirty="0"/>
              <a:t>data analysis</a:t>
            </a:r>
            <a:r>
              <a:rPr lang="pl-PL" sz="3200" dirty="0"/>
              <a:t>;</a:t>
            </a:r>
            <a:endParaRPr lang="en-US" sz="3200" dirty="0"/>
          </a:p>
          <a:p>
            <a:pPr algn="just"/>
            <a:r>
              <a:rPr lang="en-US" sz="3200" dirty="0"/>
              <a:t>spreadsheet and its application</a:t>
            </a:r>
            <a:r>
              <a:rPr lang="pl-PL" sz="3200" dirty="0"/>
              <a:t>.</a:t>
            </a:r>
            <a:endParaRPr lang="en-US" sz="3200" dirty="0"/>
          </a:p>
          <a:p>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The most important tools provided by spreadsheets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18103" y="1554480"/>
            <a:ext cx="5733526" cy="4563516"/>
          </a:xfrm>
        </p:spPr>
        <p:txBody>
          <a:bodyPr>
            <a:noAutofit/>
          </a:bodyPr>
          <a:lstStyle/>
          <a:p>
            <a:pPr algn="just">
              <a:lnSpc>
                <a:spcPct val="110000"/>
              </a:lnSpc>
            </a:pPr>
            <a:r>
              <a:rPr lang="en-US" sz="2600" dirty="0"/>
              <a:t>Spreadsheet software </a:t>
            </a:r>
            <a:r>
              <a:rPr lang="pl-PL" sz="2600" dirty="0" err="1"/>
              <a:t>can</a:t>
            </a:r>
            <a:r>
              <a:rPr lang="pl-PL" sz="2600" dirty="0"/>
              <a:t> </a:t>
            </a:r>
            <a:r>
              <a:rPr lang="en-US" sz="2600" dirty="0"/>
              <a:t>present the collected data or calculation results using </a:t>
            </a:r>
            <a:r>
              <a:rPr lang="en-US" sz="2600" dirty="0">
                <a:solidFill>
                  <a:srgbClr val="1065AB"/>
                </a:solidFill>
              </a:rPr>
              <a:t>charts</a:t>
            </a:r>
            <a:r>
              <a:rPr lang="pl-PL" sz="2600" dirty="0"/>
              <a:t>;</a:t>
            </a:r>
          </a:p>
          <a:p>
            <a:pPr algn="just">
              <a:lnSpc>
                <a:spcPct val="110000"/>
              </a:lnSpc>
              <a:spcBef>
                <a:spcPts val="600"/>
              </a:spcBef>
            </a:pPr>
            <a:r>
              <a:rPr lang="en-US" sz="2600" dirty="0"/>
              <a:t>Advanced spreadsheet programs are able to generate many different types of charts, which can be used for statistical purposes, </a:t>
            </a:r>
            <a:r>
              <a:rPr lang="en-US" sz="2600" dirty="0" err="1"/>
              <a:t>optimi</a:t>
            </a:r>
            <a:r>
              <a:rPr lang="pl-PL" sz="2600" dirty="0"/>
              <a:t>s</a:t>
            </a:r>
            <a:r>
              <a:rPr lang="en-US" sz="2600" dirty="0" err="1"/>
              <a:t>ation</a:t>
            </a:r>
            <a:r>
              <a:rPr lang="en-US" sz="2600" dirty="0"/>
              <a:t> of a given process or </a:t>
            </a:r>
            <a:r>
              <a:rPr lang="en-US" sz="2600" dirty="0" err="1"/>
              <a:t>visuali</a:t>
            </a:r>
            <a:r>
              <a:rPr lang="pl-PL" sz="2600" dirty="0"/>
              <a:t>s</a:t>
            </a:r>
            <a:r>
              <a:rPr lang="en-US" sz="2600" dirty="0" err="1"/>
              <a:t>ation</a:t>
            </a:r>
            <a:r>
              <a:rPr lang="en-US" sz="2600" dirty="0"/>
              <a:t> of changes planned to be implemented in the </a:t>
            </a:r>
            <a:r>
              <a:rPr lang="en-US" sz="2600" dirty="0" err="1"/>
              <a:t>organi</a:t>
            </a:r>
            <a:r>
              <a:rPr lang="pl-PL" sz="2600" dirty="0"/>
              <a:t>s</a:t>
            </a:r>
            <a:r>
              <a:rPr lang="en-US" sz="2600" dirty="0" err="1"/>
              <a:t>ation</a:t>
            </a:r>
            <a:r>
              <a:rPr lang="pl-PL" sz="26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818103"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pic>
        <p:nvPicPr>
          <p:cNvPr id="8" name="Obraz 7" descr="Obraz zawierający diagram, Sztuka dziecięca, clipart, design&#10;&#10;Opis wygenerowany automatycznie">
            <a:extLst>
              <a:ext uri="{FF2B5EF4-FFF2-40B4-BE49-F238E27FC236}">
                <a16:creationId xmlns:a16="http://schemas.microsoft.com/office/drawing/2014/main" id="{F6E109D0-548B-0459-DB23-086CBAACE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783" y="1554480"/>
            <a:ext cx="5099651" cy="3749040"/>
          </a:xfrm>
          <a:prstGeom prst="rect">
            <a:avLst/>
          </a:prstGeom>
        </p:spPr>
      </p:pic>
    </p:spTree>
    <p:extLst>
      <p:ext uri="{BB962C8B-B14F-4D97-AF65-F5344CB8AC3E}">
        <p14:creationId xmlns:p14="http://schemas.microsoft.com/office/powerpoint/2010/main" val="140892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The most important tools provided by spreadsheets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574276"/>
            <a:ext cx="10937240" cy="4602687"/>
          </a:xfrm>
        </p:spPr>
        <p:txBody>
          <a:bodyPr>
            <a:normAutofit fontScale="92500" lnSpcReduction="10000"/>
          </a:bodyPr>
          <a:lstStyle/>
          <a:p>
            <a:pPr algn="just">
              <a:lnSpc>
                <a:spcPct val="120000"/>
              </a:lnSpc>
            </a:pPr>
            <a:r>
              <a:rPr lang="en-US" sz="2600" dirty="0"/>
              <a:t>Such a large selection of tools from this category allows for the most readable imaging of many different types of data</a:t>
            </a:r>
            <a:r>
              <a:rPr lang="pl-PL" sz="2600" dirty="0"/>
              <a:t>;</a:t>
            </a:r>
          </a:p>
          <a:p>
            <a:pPr algn="just">
              <a:lnSpc>
                <a:spcPct val="120000"/>
              </a:lnSpc>
            </a:pPr>
            <a:r>
              <a:rPr lang="en-US" sz="2600" dirty="0"/>
              <a:t>Another way to clearly </a:t>
            </a:r>
            <a:r>
              <a:rPr lang="en-US" sz="2600" dirty="0" err="1"/>
              <a:t>visuali</a:t>
            </a:r>
            <a:r>
              <a:rPr lang="pl-PL" sz="2600" dirty="0"/>
              <a:t>s</a:t>
            </a:r>
            <a:r>
              <a:rPr lang="en-US" sz="2600" dirty="0"/>
              <a:t>e numbers in a spreadsheet is through </a:t>
            </a:r>
            <a:r>
              <a:rPr lang="en-US" sz="2600" dirty="0">
                <a:solidFill>
                  <a:srgbClr val="1065AB"/>
                </a:solidFill>
              </a:rPr>
              <a:t>pivot tables </a:t>
            </a:r>
            <a:r>
              <a:rPr lang="en-US" sz="2600" dirty="0"/>
              <a:t>- an analytical tool in which </a:t>
            </a:r>
            <a:r>
              <a:rPr lang="pl-PL" sz="2600" dirty="0"/>
              <a:t>c</a:t>
            </a:r>
            <a:r>
              <a:rPr lang="en-US" sz="2600" dirty="0"/>
              <a:t>an freely rearrange the information contained in them</a:t>
            </a:r>
            <a:r>
              <a:rPr lang="pl-PL" sz="2600" dirty="0"/>
              <a:t>;</a:t>
            </a:r>
          </a:p>
          <a:p>
            <a:pPr algn="just">
              <a:lnSpc>
                <a:spcPct val="120000"/>
              </a:lnSpc>
            </a:pPr>
            <a:r>
              <a:rPr lang="en-US" sz="2600" dirty="0"/>
              <a:t>Thanks to the use of a pivot table, it is possible to freely reconstruct rows and columns so that the resulting table form is more clear or more clearly indicates specific data that the user wants to highlight</a:t>
            </a:r>
            <a:r>
              <a:rPr lang="pl-PL" sz="2600" dirty="0"/>
              <a:t>;</a:t>
            </a:r>
          </a:p>
          <a:p>
            <a:pPr algn="just">
              <a:lnSpc>
                <a:spcPct val="120000"/>
              </a:lnSpc>
            </a:pPr>
            <a:r>
              <a:rPr lang="en-US" sz="2600" dirty="0"/>
              <a:t>Knowledge of this spreadsheet function is essential when creating summaries and reports</a:t>
            </a:r>
            <a:r>
              <a:rPr lang="pl-PL" sz="26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83750" y="617696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spTree>
    <p:extLst>
      <p:ext uri="{BB962C8B-B14F-4D97-AF65-F5344CB8AC3E}">
        <p14:creationId xmlns:p14="http://schemas.microsoft.com/office/powerpoint/2010/main" val="3804031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The most frequently used spreadsheets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81108" y="1583904"/>
            <a:ext cx="10515600" cy="592378"/>
          </a:xfrm>
        </p:spPr>
        <p:txBody>
          <a:bodyPr>
            <a:normAutofit/>
          </a:bodyPr>
          <a:lstStyle/>
          <a:p>
            <a:r>
              <a:rPr lang="pl-PL" sz="3200" dirty="0"/>
              <a:t>Most popular </a:t>
            </a:r>
            <a:r>
              <a:rPr lang="pl-PL" sz="3200" dirty="0" err="1"/>
              <a:t>spreadsheet</a:t>
            </a:r>
            <a:r>
              <a:rPr lang="pl-PL" sz="3200" dirty="0"/>
              <a:t> </a:t>
            </a:r>
            <a:r>
              <a:rPr lang="pl-PL" sz="3200" dirty="0" err="1"/>
              <a:t>applications</a:t>
            </a:r>
            <a:r>
              <a:rPr lang="pl-PL" sz="32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https://zapier.com</a:t>
            </a:r>
          </a:p>
        </p:txBody>
      </p:sp>
      <p:pic>
        <p:nvPicPr>
          <p:cNvPr id="1026" name="Picture 2" descr="Microsoft Excel – Wikipedia, wolna encyklopedia">
            <a:extLst>
              <a:ext uri="{FF2B5EF4-FFF2-40B4-BE49-F238E27FC236}">
                <a16:creationId xmlns:a16="http://schemas.microsoft.com/office/drawing/2014/main" id="{20BE2011-6E79-607D-031E-DA97D616A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267" y="2403000"/>
            <a:ext cx="1102315" cy="1025189"/>
          </a:xfrm>
          <a:prstGeom prst="rect">
            <a:avLst/>
          </a:prstGeom>
          <a:noFill/>
          <a:extLst>
            <a:ext uri="{909E8E84-426E-40DD-AFC4-6F175D3DCCD1}">
              <a14:hiddenFill xmlns:a14="http://schemas.microsoft.com/office/drawing/2010/main">
                <a:solidFill>
                  <a:srgbClr val="FFFFFF"/>
                </a:solidFill>
              </a14:hiddenFill>
            </a:ext>
          </a:extLst>
        </p:spPr>
      </p:pic>
      <p:pic>
        <p:nvPicPr>
          <p:cNvPr id="2" name="Obraz 1">
            <a:extLst>
              <a:ext uri="{FF2B5EF4-FFF2-40B4-BE49-F238E27FC236}">
                <a16:creationId xmlns:a16="http://schemas.microsoft.com/office/drawing/2014/main" id="{B207DF3A-57E7-937C-1114-F8AE0DA70E81}"/>
              </a:ext>
            </a:extLst>
          </p:cNvPr>
          <p:cNvPicPr>
            <a:picLocks noChangeAspect="1"/>
          </p:cNvPicPr>
          <p:nvPr/>
        </p:nvPicPr>
        <p:blipFill>
          <a:blip r:embed="rId3"/>
          <a:stretch>
            <a:fillRect/>
          </a:stretch>
        </p:blipFill>
        <p:spPr>
          <a:xfrm>
            <a:off x="8701896" y="2403000"/>
            <a:ext cx="1026000" cy="1026000"/>
          </a:xfrm>
          <a:prstGeom prst="rect">
            <a:avLst/>
          </a:prstGeom>
        </p:spPr>
      </p:pic>
      <p:pic>
        <p:nvPicPr>
          <p:cNvPr id="7" name="Obraz 6">
            <a:extLst>
              <a:ext uri="{FF2B5EF4-FFF2-40B4-BE49-F238E27FC236}">
                <a16:creationId xmlns:a16="http://schemas.microsoft.com/office/drawing/2014/main" id="{A7BFAB92-D48A-7C1C-098F-48F537C5A262}"/>
              </a:ext>
            </a:extLst>
          </p:cNvPr>
          <p:cNvPicPr>
            <a:picLocks noChangeAspect="1"/>
          </p:cNvPicPr>
          <p:nvPr/>
        </p:nvPicPr>
        <p:blipFill>
          <a:blip r:embed="rId4"/>
          <a:stretch>
            <a:fillRect/>
          </a:stretch>
        </p:blipFill>
        <p:spPr>
          <a:xfrm>
            <a:off x="10201210" y="2402189"/>
            <a:ext cx="1026000" cy="1026000"/>
          </a:xfrm>
          <a:prstGeom prst="rect">
            <a:avLst/>
          </a:prstGeom>
        </p:spPr>
      </p:pic>
      <p:pic>
        <p:nvPicPr>
          <p:cNvPr id="8" name="Obraz 7">
            <a:extLst>
              <a:ext uri="{FF2B5EF4-FFF2-40B4-BE49-F238E27FC236}">
                <a16:creationId xmlns:a16="http://schemas.microsoft.com/office/drawing/2014/main" id="{F9A8EEFA-E402-53C7-FB63-ED701C01D66E}"/>
              </a:ext>
            </a:extLst>
          </p:cNvPr>
          <p:cNvPicPr>
            <a:picLocks noChangeAspect="1"/>
          </p:cNvPicPr>
          <p:nvPr/>
        </p:nvPicPr>
        <p:blipFill>
          <a:blip r:embed="rId5"/>
          <a:stretch>
            <a:fillRect/>
          </a:stretch>
        </p:blipFill>
        <p:spPr>
          <a:xfrm>
            <a:off x="7316979" y="3627268"/>
            <a:ext cx="1026000" cy="1026000"/>
          </a:xfrm>
          <a:prstGeom prst="rect">
            <a:avLst/>
          </a:prstGeom>
        </p:spPr>
      </p:pic>
      <p:pic>
        <p:nvPicPr>
          <p:cNvPr id="9" name="Obraz 8">
            <a:extLst>
              <a:ext uri="{FF2B5EF4-FFF2-40B4-BE49-F238E27FC236}">
                <a16:creationId xmlns:a16="http://schemas.microsoft.com/office/drawing/2014/main" id="{065DC694-7FAC-6A79-83BD-5E1B9A5AA839}"/>
              </a:ext>
            </a:extLst>
          </p:cNvPr>
          <p:cNvPicPr>
            <a:picLocks noChangeAspect="1"/>
          </p:cNvPicPr>
          <p:nvPr/>
        </p:nvPicPr>
        <p:blipFill rotWithShape="1">
          <a:blip r:embed="rId6"/>
          <a:srcRect l="35604" t="19190" r="35697" b="21088"/>
          <a:stretch/>
        </p:blipFill>
        <p:spPr>
          <a:xfrm>
            <a:off x="8745323" y="3627268"/>
            <a:ext cx="939145" cy="1026000"/>
          </a:xfrm>
          <a:prstGeom prst="rect">
            <a:avLst/>
          </a:prstGeom>
        </p:spPr>
      </p:pic>
      <p:pic>
        <p:nvPicPr>
          <p:cNvPr id="10" name="Obraz 9">
            <a:extLst>
              <a:ext uri="{FF2B5EF4-FFF2-40B4-BE49-F238E27FC236}">
                <a16:creationId xmlns:a16="http://schemas.microsoft.com/office/drawing/2014/main" id="{CA2C247C-DCFB-022B-26B2-1B353233D257}"/>
              </a:ext>
            </a:extLst>
          </p:cNvPr>
          <p:cNvPicPr>
            <a:picLocks noChangeAspect="1"/>
          </p:cNvPicPr>
          <p:nvPr/>
        </p:nvPicPr>
        <p:blipFill>
          <a:blip r:embed="rId7"/>
          <a:stretch>
            <a:fillRect/>
          </a:stretch>
        </p:blipFill>
        <p:spPr>
          <a:xfrm>
            <a:off x="9910618" y="3627268"/>
            <a:ext cx="1824000" cy="1026000"/>
          </a:xfrm>
          <a:prstGeom prst="rect">
            <a:avLst/>
          </a:prstGeom>
        </p:spPr>
      </p:pic>
      <p:pic>
        <p:nvPicPr>
          <p:cNvPr id="11" name="Obraz 10">
            <a:extLst>
              <a:ext uri="{FF2B5EF4-FFF2-40B4-BE49-F238E27FC236}">
                <a16:creationId xmlns:a16="http://schemas.microsoft.com/office/drawing/2014/main" id="{DD8A44AF-7964-C7AC-8CAF-996DC87851F1}"/>
              </a:ext>
            </a:extLst>
          </p:cNvPr>
          <p:cNvPicPr>
            <a:picLocks noChangeAspect="1"/>
          </p:cNvPicPr>
          <p:nvPr/>
        </p:nvPicPr>
        <p:blipFill>
          <a:blip r:embed="rId8"/>
          <a:stretch>
            <a:fillRect/>
          </a:stretch>
        </p:blipFill>
        <p:spPr>
          <a:xfrm>
            <a:off x="7404311" y="4997225"/>
            <a:ext cx="1890568" cy="592378"/>
          </a:xfrm>
          <a:prstGeom prst="rect">
            <a:avLst/>
          </a:prstGeom>
        </p:spPr>
      </p:pic>
      <p:pic>
        <p:nvPicPr>
          <p:cNvPr id="12" name="Obraz 11">
            <a:extLst>
              <a:ext uri="{FF2B5EF4-FFF2-40B4-BE49-F238E27FC236}">
                <a16:creationId xmlns:a16="http://schemas.microsoft.com/office/drawing/2014/main" id="{32F7A269-9B5C-49F8-1BC0-74C2FA6C2D02}"/>
              </a:ext>
            </a:extLst>
          </p:cNvPr>
          <p:cNvPicPr>
            <a:picLocks noChangeAspect="1"/>
          </p:cNvPicPr>
          <p:nvPr/>
        </p:nvPicPr>
        <p:blipFill>
          <a:blip r:embed="rId9"/>
          <a:stretch>
            <a:fillRect/>
          </a:stretch>
        </p:blipFill>
        <p:spPr>
          <a:xfrm>
            <a:off x="10201210" y="4716832"/>
            <a:ext cx="1026000" cy="1026000"/>
          </a:xfrm>
          <a:prstGeom prst="rect">
            <a:avLst/>
          </a:prstGeom>
        </p:spPr>
      </p:pic>
      <p:sp>
        <p:nvSpPr>
          <p:cNvPr id="16" name="pole tekstowe 15">
            <a:extLst>
              <a:ext uri="{FF2B5EF4-FFF2-40B4-BE49-F238E27FC236}">
                <a16:creationId xmlns:a16="http://schemas.microsoft.com/office/drawing/2014/main" id="{85E675FF-0D92-0316-9AB2-D48A0E97C8A3}"/>
              </a:ext>
            </a:extLst>
          </p:cNvPr>
          <p:cNvSpPr txBox="1"/>
          <p:nvPr/>
        </p:nvSpPr>
        <p:spPr>
          <a:xfrm>
            <a:off x="654880" y="2319227"/>
            <a:ext cx="2557345" cy="492443"/>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600" dirty="0">
                <a:latin typeface="Tahoma" panose="020B0604030504040204" pitchFamily="34" charset="0"/>
                <a:ea typeface="Tahoma" panose="020B0604030504040204" pitchFamily="34" charset="0"/>
                <a:cs typeface="Tahoma" panose="020B0604030504040204" pitchFamily="34" charset="0"/>
              </a:rPr>
              <a:t>MS Excel;</a:t>
            </a:r>
            <a:endParaRPr lang="pl-PL" sz="2600" dirty="0"/>
          </a:p>
        </p:txBody>
      </p:sp>
      <p:sp>
        <p:nvSpPr>
          <p:cNvPr id="13" name="pole tekstowe 12">
            <a:extLst>
              <a:ext uri="{FF2B5EF4-FFF2-40B4-BE49-F238E27FC236}">
                <a16:creationId xmlns:a16="http://schemas.microsoft.com/office/drawing/2014/main" id="{769A60AA-C9AE-ED93-94EA-862EA599B227}"/>
              </a:ext>
            </a:extLst>
          </p:cNvPr>
          <p:cNvSpPr txBox="1"/>
          <p:nvPr/>
        </p:nvSpPr>
        <p:spPr>
          <a:xfrm>
            <a:off x="662255" y="2742391"/>
            <a:ext cx="3222363" cy="492443"/>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600" dirty="0">
                <a:latin typeface="Tahoma" panose="020B0604030504040204" pitchFamily="34" charset="0"/>
                <a:ea typeface="Tahoma" panose="020B0604030504040204" pitchFamily="34" charset="0"/>
                <a:cs typeface="Tahoma" panose="020B0604030504040204" pitchFamily="34" charset="0"/>
              </a:rPr>
              <a:t>Google </a:t>
            </a:r>
            <a:r>
              <a:rPr lang="pl-PL" sz="2600" dirty="0" err="1">
                <a:latin typeface="Tahoma" panose="020B0604030504040204" pitchFamily="34" charset="0"/>
                <a:ea typeface="Tahoma" panose="020B0604030504040204" pitchFamily="34" charset="0"/>
                <a:cs typeface="Tahoma" panose="020B0604030504040204" pitchFamily="34" charset="0"/>
              </a:rPr>
              <a:t>Sheets</a:t>
            </a:r>
            <a:r>
              <a:rPr lang="pl-PL" sz="2600" dirty="0">
                <a:latin typeface="Tahoma" panose="020B0604030504040204" pitchFamily="34" charset="0"/>
                <a:ea typeface="Tahoma" panose="020B0604030504040204" pitchFamily="34" charset="0"/>
                <a:cs typeface="Tahoma" panose="020B0604030504040204" pitchFamily="34" charset="0"/>
              </a:rPr>
              <a:t>;</a:t>
            </a:r>
            <a:endParaRPr lang="pl-PL" sz="2600" dirty="0"/>
          </a:p>
        </p:txBody>
      </p:sp>
      <p:sp>
        <p:nvSpPr>
          <p:cNvPr id="14" name="pole tekstowe 13">
            <a:extLst>
              <a:ext uri="{FF2B5EF4-FFF2-40B4-BE49-F238E27FC236}">
                <a16:creationId xmlns:a16="http://schemas.microsoft.com/office/drawing/2014/main" id="{E2D0A357-2EB6-F7A5-BFCD-91380323BCA0}"/>
              </a:ext>
            </a:extLst>
          </p:cNvPr>
          <p:cNvSpPr txBox="1"/>
          <p:nvPr/>
        </p:nvSpPr>
        <p:spPr>
          <a:xfrm>
            <a:off x="654880" y="3165554"/>
            <a:ext cx="3222363" cy="492443"/>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600" dirty="0" err="1">
                <a:latin typeface="Tahoma" panose="020B0604030504040204" pitchFamily="34" charset="0"/>
                <a:ea typeface="Tahoma" panose="020B0604030504040204" pitchFamily="34" charset="0"/>
                <a:cs typeface="Tahoma" panose="020B0604030504040204" pitchFamily="34" charset="0"/>
              </a:rPr>
              <a:t>Zoho</a:t>
            </a:r>
            <a:r>
              <a:rPr lang="pl-PL" sz="2600" dirty="0">
                <a:latin typeface="Tahoma" panose="020B0604030504040204" pitchFamily="34" charset="0"/>
                <a:ea typeface="Tahoma" panose="020B0604030504040204" pitchFamily="34" charset="0"/>
                <a:cs typeface="Tahoma" panose="020B0604030504040204" pitchFamily="34" charset="0"/>
              </a:rPr>
              <a:t> </a:t>
            </a:r>
            <a:r>
              <a:rPr lang="pl-PL" sz="2600" dirty="0" err="1">
                <a:latin typeface="Tahoma" panose="020B0604030504040204" pitchFamily="34" charset="0"/>
                <a:ea typeface="Tahoma" panose="020B0604030504040204" pitchFamily="34" charset="0"/>
                <a:cs typeface="Tahoma" panose="020B0604030504040204" pitchFamily="34" charset="0"/>
              </a:rPr>
              <a:t>Sheet</a:t>
            </a:r>
            <a:r>
              <a:rPr lang="pl-PL" sz="2600" dirty="0">
                <a:latin typeface="Tahoma" panose="020B0604030504040204" pitchFamily="34" charset="0"/>
                <a:ea typeface="Tahoma" panose="020B0604030504040204" pitchFamily="34" charset="0"/>
                <a:cs typeface="Tahoma" panose="020B0604030504040204" pitchFamily="34" charset="0"/>
              </a:rPr>
              <a:t>;</a:t>
            </a:r>
            <a:endParaRPr lang="pl-PL" sz="2600" dirty="0"/>
          </a:p>
        </p:txBody>
      </p:sp>
      <p:sp>
        <p:nvSpPr>
          <p:cNvPr id="15" name="pole tekstowe 14">
            <a:extLst>
              <a:ext uri="{FF2B5EF4-FFF2-40B4-BE49-F238E27FC236}">
                <a16:creationId xmlns:a16="http://schemas.microsoft.com/office/drawing/2014/main" id="{3BD1BB3A-1AF5-6D5B-596F-FEB7372AC24E}"/>
              </a:ext>
            </a:extLst>
          </p:cNvPr>
          <p:cNvSpPr txBox="1"/>
          <p:nvPr/>
        </p:nvSpPr>
        <p:spPr>
          <a:xfrm>
            <a:off x="654880" y="3584992"/>
            <a:ext cx="3448511" cy="492443"/>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600" dirty="0" err="1">
                <a:latin typeface="Tahoma" panose="020B0604030504040204" pitchFamily="34" charset="0"/>
                <a:ea typeface="Tahoma" panose="020B0604030504040204" pitchFamily="34" charset="0"/>
                <a:cs typeface="Tahoma" panose="020B0604030504040204" pitchFamily="34" charset="0"/>
              </a:rPr>
              <a:t>LibreOffice</a:t>
            </a:r>
            <a:r>
              <a:rPr lang="pl-PL" sz="2400" dirty="0">
                <a:latin typeface="Tahoma" panose="020B0604030504040204" pitchFamily="34" charset="0"/>
                <a:ea typeface="Tahoma" panose="020B0604030504040204" pitchFamily="34" charset="0"/>
                <a:cs typeface="Tahoma" panose="020B0604030504040204" pitchFamily="34" charset="0"/>
              </a:rPr>
              <a:t> </a:t>
            </a:r>
            <a:r>
              <a:rPr lang="pl-PL" sz="2400" dirty="0" err="1">
                <a:latin typeface="Tahoma" panose="020B0604030504040204" pitchFamily="34" charset="0"/>
                <a:ea typeface="Tahoma" panose="020B0604030504040204" pitchFamily="34" charset="0"/>
                <a:cs typeface="Tahoma" panose="020B0604030504040204" pitchFamily="34" charset="0"/>
              </a:rPr>
              <a:t>Calc</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7" name="pole tekstowe 16">
            <a:extLst>
              <a:ext uri="{FF2B5EF4-FFF2-40B4-BE49-F238E27FC236}">
                <a16:creationId xmlns:a16="http://schemas.microsoft.com/office/drawing/2014/main" id="{A401FD70-EB6A-91C3-5911-F75260EE7DE4}"/>
              </a:ext>
            </a:extLst>
          </p:cNvPr>
          <p:cNvSpPr txBox="1"/>
          <p:nvPr/>
        </p:nvSpPr>
        <p:spPr>
          <a:xfrm>
            <a:off x="654880" y="4051431"/>
            <a:ext cx="3526456" cy="492443"/>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600" dirty="0" err="1">
                <a:latin typeface="Tahoma" panose="020B0604030504040204" pitchFamily="34" charset="0"/>
                <a:ea typeface="Tahoma" panose="020B0604030504040204" pitchFamily="34" charset="0"/>
                <a:cs typeface="Tahoma" panose="020B0604030504040204" pitchFamily="34" charset="0"/>
              </a:rPr>
              <a:t>CryptPad</a:t>
            </a:r>
            <a:r>
              <a:rPr lang="pl-PL" sz="2600" dirty="0">
                <a:latin typeface="Tahoma" panose="020B0604030504040204" pitchFamily="34" charset="0"/>
                <a:ea typeface="Tahoma" panose="020B0604030504040204" pitchFamily="34" charset="0"/>
                <a:cs typeface="Tahoma" panose="020B0604030504040204" pitchFamily="34" charset="0"/>
              </a:rPr>
              <a:t> </a:t>
            </a:r>
            <a:r>
              <a:rPr lang="pl-PL" sz="2600" dirty="0" err="1">
                <a:latin typeface="Tahoma" panose="020B0604030504040204" pitchFamily="34" charset="0"/>
                <a:ea typeface="Tahoma" panose="020B0604030504040204" pitchFamily="34" charset="0"/>
                <a:cs typeface="Tahoma" panose="020B0604030504040204" pitchFamily="34" charset="0"/>
              </a:rPr>
              <a:t>Sheet</a:t>
            </a:r>
            <a:r>
              <a:rPr lang="pl-PL" sz="2600" dirty="0">
                <a:latin typeface="Tahoma" panose="020B0604030504040204" pitchFamily="34" charset="0"/>
                <a:ea typeface="Tahoma" panose="020B0604030504040204" pitchFamily="34" charset="0"/>
                <a:cs typeface="Tahoma" panose="020B0604030504040204" pitchFamily="34" charset="0"/>
              </a:rPr>
              <a:t>;</a:t>
            </a:r>
            <a:endParaRPr lang="pl-PL" sz="2600" dirty="0"/>
          </a:p>
        </p:txBody>
      </p:sp>
      <p:sp>
        <p:nvSpPr>
          <p:cNvPr id="18" name="pole tekstowe 17">
            <a:extLst>
              <a:ext uri="{FF2B5EF4-FFF2-40B4-BE49-F238E27FC236}">
                <a16:creationId xmlns:a16="http://schemas.microsoft.com/office/drawing/2014/main" id="{6B850308-AC73-2995-FD54-CAABD755E3F2}"/>
              </a:ext>
            </a:extLst>
          </p:cNvPr>
          <p:cNvSpPr txBox="1"/>
          <p:nvPr/>
        </p:nvSpPr>
        <p:spPr>
          <a:xfrm>
            <a:off x="662256" y="4487670"/>
            <a:ext cx="3222363" cy="492443"/>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600" dirty="0" err="1">
                <a:latin typeface="Tahoma" panose="020B0604030504040204" pitchFamily="34" charset="0"/>
                <a:ea typeface="Tahoma" panose="020B0604030504040204" pitchFamily="34" charset="0"/>
                <a:cs typeface="Tahoma" panose="020B0604030504040204" pitchFamily="34" charset="0"/>
              </a:rPr>
              <a:t>Smartsheet</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9" name="pole tekstowe 18">
            <a:extLst>
              <a:ext uri="{FF2B5EF4-FFF2-40B4-BE49-F238E27FC236}">
                <a16:creationId xmlns:a16="http://schemas.microsoft.com/office/drawing/2014/main" id="{C2D35E85-2165-4D8B-DE29-DE77C684E551}"/>
              </a:ext>
            </a:extLst>
          </p:cNvPr>
          <p:cNvSpPr txBox="1"/>
          <p:nvPr/>
        </p:nvSpPr>
        <p:spPr>
          <a:xfrm>
            <a:off x="681108" y="4943419"/>
            <a:ext cx="3222363" cy="492443"/>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600" dirty="0" err="1">
                <a:latin typeface="Tahoma" panose="020B0604030504040204" pitchFamily="34" charset="0"/>
                <a:ea typeface="Tahoma" panose="020B0604030504040204" pitchFamily="34" charset="0"/>
                <a:cs typeface="Tahoma" panose="020B0604030504040204" pitchFamily="34" charset="0"/>
              </a:rPr>
              <a:t>Quip</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22" name="pole tekstowe 21">
            <a:extLst>
              <a:ext uri="{FF2B5EF4-FFF2-40B4-BE49-F238E27FC236}">
                <a16:creationId xmlns:a16="http://schemas.microsoft.com/office/drawing/2014/main" id="{80D6183C-59D5-0F0A-9858-E5CD0AC8B6F0}"/>
              </a:ext>
            </a:extLst>
          </p:cNvPr>
          <p:cNvSpPr txBox="1"/>
          <p:nvPr/>
        </p:nvSpPr>
        <p:spPr>
          <a:xfrm>
            <a:off x="681108" y="5427114"/>
            <a:ext cx="3222363" cy="492443"/>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600" dirty="0" err="1">
                <a:latin typeface="Tahoma" panose="020B0604030504040204" pitchFamily="34" charset="0"/>
                <a:ea typeface="Tahoma" panose="020B0604030504040204" pitchFamily="34" charset="0"/>
                <a:cs typeface="Tahoma" panose="020B0604030504040204" pitchFamily="34" charset="0"/>
              </a:rPr>
              <a:t>Airtable</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Tree>
    <p:extLst>
      <p:ext uri="{BB962C8B-B14F-4D97-AF65-F5344CB8AC3E}">
        <p14:creationId xmlns:p14="http://schemas.microsoft.com/office/powerpoint/2010/main" val="250975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1000"/>
                                        <p:tgtEl>
                                          <p:spTgt spid="19"/>
                                        </p:tgtEl>
                                      </p:cBhvr>
                                    </p:animEffect>
                                    <p:anim calcmode="lin" valueType="num">
                                      <p:cBhvr>
                                        <p:cTn id="80" dur="1000" fill="hold"/>
                                        <p:tgtEl>
                                          <p:spTgt spid="19"/>
                                        </p:tgtEl>
                                        <p:attrNameLst>
                                          <p:attrName>ppt_x</p:attrName>
                                        </p:attrNameLst>
                                      </p:cBhvr>
                                      <p:tavLst>
                                        <p:tav tm="0">
                                          <p:val>
                                            <p:strVal val="#ppt_x"/>
                                          </p:val>
                                        </p:tav>
                                        <p:tav tm="100000">
                                          <p:val>
                                            <p:strVal val="#ppt_x"/>
                                          </p:val>
                                        </p:tav>
                                      </p:tavLst>
                                    </p:anim>
                                    <p:anim calcmode="lin" valueType="num">
                                      <p:cBhvr>
                                        <p:cTn id="81" dur="1000" fill="hold"/>
                                        <p:tgtEl>
                                          <p:spTgt spid="19"/>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anim calcmode="lin" valueType="num">
                                      <p:cBhvr>
                                        <p:cTn id="85" dur="1000" fill="hold"/>
                                        <p:tgtEl>
                                          <p:spTgt spid="11"/>
                                        </p:tgtEl>
                                        <p:attrNameLst>
                                          <p:attrName>ppt_x</p:attrName>
                                        </p:attrNameLst>
                                      </p:cBhvr>
                                      <p:tavLst>
                                        <p:tav tm="0">
                                          <p:val>
                                            <p:strVal val="#ppt_x"/>
                                          </p:val>
                                        </p:tav>
                                        <p:tav tm="100000">
                                          <p:val>
                                            <p:strVal val="#ppt_x"/>
                                          </p:val>
                                        </p:tav>
                                      </p:tavLst>
                                    </p:anim>
                                    <p:anim calcmode="lin" valueType="num">
                                      <p:cBhvr>
                                        <p:cTn id="8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anim calcmode="lin" valueType="num">
                                      <p:cBhvr>
                                        <p:cTn id="92" dur="1000" fill="hold"/>
                                        <p:tgtEl>
                                          <p:spTgt spid="22"/>
                                        </p:tgtEl>
                                        <p:attrNameLst>
                                          <p:attrName>ppt_x</p:attrName>
                                        </p:attrNameLst>
                                      </p:cBhvr>
                                      <p:tavLst>
                                        <p:tav tm="0">
                                          <p:val>
                                            <p:strVal val="#ppt_x"/>
                                          </p:val>
                                        </p:tav>
                                        <p:tav tm="100000">
                                          <p:val>
                                            <p:strVal val="#ppt_x"/>
                                          </p:val>
                                        </p:tav>
                                      </p:tavLst>
                                    </p:anim>
                                    <p:anim calcmode="lin" valueType="num">
                                      <p:cBhvr>
                                        <p:cTn id="93" dur="1000" fill="hold"/>
                                        <p:tgtEl>
                                          <p:spTgt spid="22"/>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fade">
                                      <p:cBhvr>
                                        <p:cTn id="96" dur="1000"/>
                                        <p:tgtEl>
                                          <p:spTgt spid="12"/>
                                        </p:tgtEl>
                                      </p:cBhvr>
                                    </p:animEffect>
                                    <p:anim calcmode="lin" valueType="num">
                                      <p:cBhvr>
                                        <p:cTn id="97" dur="1000" fill="hold"/>
                                        <p:tgtEl>
                                          <p:spTgt spid="12"/>
                                        </p:tgtEl>
                                        <p:attrNameLst>
                                          <p:attrName>ppt_x</p:attrName>
                                        </p:attrNameLst>
                                      </p:cBhvr>
                                      <p:tavLst>
                                        <p:tav tm="0">
                                          <p:val>
                                            <p:strVal val="#ppt_x"/>
                                          </p:val>
                                        </p:tav>
                                        <p:tav tm="100000">
                                          <p:val>
                                            <p:strVal val="#ppt_x"/>
                                          </p:val>
                                        </p:tav>
                                      </p:tavLst>
                                    </p:anim>
                                    <p:anim calcmode="lin" valueType="num">
                                      <p:cBhvr>
                                        <p:cTn id="9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4" grpId="0"/>
      <p:bldP spid="15" grpId="0"/>
      <p:bldP spid="17" grpId="0"/>
      <p:bldP spid="18" grpId="0"/>
      <p:bldP spid="19"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The most frequently used spreadsheets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93855" y="1611984"/>
            <a:ext cx="10515600" cy="4392889"/>
          </a:xfrm>
        </p:spPr>
        <p:txBody>
          <a:bodyPr>
            <a:noAutofit/>
          </a:bodyPr>
          <a:lstStyle/>
          <a:p>
            <a:pPr algn="just">
              <a:lnSpc>
                <a:spcPct val="114000"/>
              </a:lnSpc>
              <a:spcBef>
                <a:spcPts val="600"/>
              </a:spcBef>
            </a:pPr>
            <a:r>
              <a:rPr lang="en-US" sz="2400" dirty="0"/>
              <a:t>The most popular and most frequently used spreadsheet by enterprises and educational institutions is </a:t>
            </a:r>
            <a:r>
              <a:rPr lang="en-US" sz="2400" dirty="0">
                <a:solidFill>
                  <a:srgbClr val="1065AB"/>
                </a:solidFill>
              </a:rPr>
              <a:t>Excel, which is part of the Microsoft Office package</a:t>
            </a:r>
            <a:r>
              <a:rPr lang="pl-PL" sz="2400" dirty="0"/>
              <a:t>;</a:t>
            </a:r>
            <a:r>
              <a:rPr lang="en-US" sz="2400" dirty="0"/>
              <a:t> </a:t>
            </a:r>
            <a:endParaRPr lang="pl-PL" sz="2400" dirty="0"/>
          </a:p>
          <a:p>
            <a:pPr algn="just">
              <a:lnSpc>
                <a:spcPct val="114000"/>
              </a:lnSpc>
              <a:spcBef>
                <a:spcPts val="600"/>
              </a:spcBef>
            </a:pPr>
            <a:r>
              <a:rPr lang="en-US" sz="2400" dirty="0"/>
              <a:t>It offers a very extensive range of tools and is constantly updated and improved</a:t>
            </a:r>
            <a:r>
              <a:rPr lang="pl-PL" sz="2400" dirty="0"/>
              <a:t>;</a:t>
            </a:r>
          </a:p>
          <a:p>
            <a:pPr algn="just">
              <a:lnSpc>
                <a:spcPct val="114000"/>
              </a:lnSpc>
              <a:spcBef>
                <a:spcPts val="600"/>
              </a:spcBef>
            </a:pPr>
            <a:r>
              <a:rPr lang="en-US" sz="2400" dirty="0"/>
              <a:t>Since it is a paid tool, the </a:t>
            </a:r>
            <a:r>
              <a:rPr lang="en-US" sz="2400" dirty="0">
                <a:solidFill>
                  <a:srgbClr val="1065AB"/>
                </a:solidFill>
              </a:rPr>
              <a:t>Libre Office </a:t>
            </a:r>
            <a:r>
              <a:rPr lang="en-US" sz="2400" dirty="0"/>
              <a:t>spreadsheet </a:t>
            </a:r>
            <a:r>
              <a:rPr lang="en-US" sz="2400" dirty="0">
                <a:solidFill>
                  <a:srgbClr val="1065AB"/>
                </a:solidFill>
              </a:rPr>
              <a:t>Calc</a:t>
            </a:r>
            <a:r>
              <a:rPr lang="en-US" sz="2400" dirty="0"/>
              <a:t> is also often used as an alternative to Excel</a:t>
            </a:r>
            <a:r>
              <a:rPr lang="pl-PL" sz="2400" dirty="0"/>
              <a:t>;</a:t>
            </a:r>
          </a:p>
          <a:p>
            <a:pPr algn="just">
              <a:lnSpc>
                <a:spcPct val="114000"/>
              </a:lnSpc>
              <a:spcBef>
                <a:spcPts val="600"/>
              </a:spcBef>
            </a:pPr>
            <a:r>
              <a:rPr lang="en-US" sz="2400" dirty="0"/>
              <a:t>This program is very similar to a Microsoft Office product, but it lacks some more advanced functionalities, which makes it more likely to be used for personal purposes and by students</a:t>
            </a:r>
            <a:r>
              <a:rPr lang="pl-PL" sz="24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XBlue.pl, 2023</a:t>
            </a:r>
          </a:p>
        </p:txBody>
      </p:sp>
    </p:spTree>
    <p:extLst>
      <p:ext uri="{BB962C8B-B14F-4D97-AF65-F5344CB8AC3E}">
        <p14:creationId xmlns:p14="http://schemas.microsoft.com/office/powerpoint/2010/main" val="378761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832618" y="1696824"/>
            <a:ext cx="10947400" cy="4260915"/>
          </a:xfrm>
          <a:solidFill>
            <a:schemeClr val="bg1">
              <a:lumMod val="95000"/>
            </a:schemeClr>
          </a:solidFill>
        </p:spPr>
        <p:txBody>
          <a:bodyPr>
            <a:normAutofit fontScale="92500"/>
          </a:bodyPr>
          <a:lstStyle/>
          <a:p>
            <a:pPr algn="just">
              <a:lnSpc>
                <a:spcPct val="120000"/>
              </a:lnSpc>
            </a:pPr>
            <a:r>
              <a:rPr lang="en-US" sz="2400" dirty="0"/>
              <a:t>Logistics is the process of physical flow of goods/services and information accompanying these processes</a:t>
            </a:r>
            <a:r>
              <a:rPr lang="pl-PL" sz="2400" dirty="0"/>
              <a:t>;</a:t>
            </a:r>
          </a:p>
          <a:p>
            <a:pPr algn="just">
              <a:lnSpc>
                <a:spcPct val="120000"/>
              </a:lnSpc>
            </a:pPr>
            <a:r>
              <a:rPr lang="en-US" sz="2400" dirty="0"/>
              <a:t>A spreadsheet is a computer program used to perform various types of calculations, often very complex ones</a:t>
            </a:r>
            <a:r>
              <a:rPr lang="pl-PL" sz="2400" dirty="0"/>
              <a:t>;</a:t>
            </a:r>
          </a:p>
          <a:p>
            <a:pPr algn="just">
              <a:lnSpc>
                <a:spcPct val="120000"/>
              </a:lnSpc>
            </a:pPr>
            <a:r>
              <a:rPr lang="en-US" sz="2400" dirty="0"/>
              <a:t>Spreadsheets are used to present data, mainly numerical</a:t>
            </a:r>
            <a:r>
              <a:rPr lang="pl-PL" sz="2400" dirty="0"/>
              <a:t> </a:t>
            </a:r>
            <a:r>
              <a:rPr lang="pl-PL" sz="2400" dirty="0" err="1"/>
              <a:t>using</a:t>
            </a:r>
            <a:r>
              <a:rPr lang="pl-PL" sz="2400" dirty="0"/>
              <a:t> </a:t>
            </a:r>
            <a:r>
              <a:rPr lang="pl-PL" sz="2400" dirty="0" err="1"/>
              <a:t>table</a:t>
            </a:r>
            <a:r>
              <a:rPr lang="pl-PL" sz="2400" dirty="0"/>
              <a:t> and </a:t>
            </a:r>
            <a:r>
              <a:rPr lang="pl-PL" sz="2400" dirty="0" err="1"/>
              <a:t>charts</a:t>
            </a:r>
            <a:r>
              <a:rPr lang="pl-PL" sz="2400" dirty="0"/>
              <a:t> </a:t>
            </a:r>
            <a:r>
              <a:rPr lang="pl-PL" sz="2400" dirty="0" err="1"/>
              <a:t>that</a:t>
            </a:r>
            <a:r>
              <a:rPr lang="pl-PL" sz="2400" dirty="0"/>
              <a:t> </a:t>
            </a:r>
            <a:r>
              <a:rPr lang="pl-PL" sz="2400" dirty="0" err="1"/>
              <a:t>can</a:t>
            </a:r>
            <a:r>
              <a:rPr lang="pl-PL" sz="2400" dirty="0"/>
              <a:t> be </a:t>
            </a:r>
            <a:r>
              <a:rPr lang="pl-PL" sz="2400" dirty="0" err="1"/>
              <a:t>really</a:t>
            </a:r>
            <a:r>
              <a:rPr lang="pl-PL" sz="2400" dirty="0"/>
              <a:t> </a:t>
            </a:r>
            <a:r>
              <a:rPr lang="pl-PL" sz="2400" dirty="0" err="1"/>
              <a:t>useful</a:t>
            </a:r>
            <a:r>
              <a:rPr lang="pl-PL" sz="2400" dirty="0"/>
              <a:t> in data management of </a:t>
            </a:r>
            <a:r>
              <a:rPr lang="pl-PL" sz="2400" dirty="0" err="1"/>
              <a:t>logistics</a:t>
            </a:r>
            <a:r>
              <a:rPr lang="pl-PL" sz="2400" dirty="0"/>
              <a:t> and </a:t>
            </a:r>
            <a:r>
              <a:rPr lang="pl-PL" sz="2400" dirty="0" err="1"/>
              <a:t>supply</a:t>
            </a:r>
            <a:r>
              <a:rPr lang="pl-PL" sz="2400" dirty="0"/>
              <a:t> </a:t>
            </a:r>
            <a:r>
              <a:rPr lang="pl-PL" sz="2400" dirty="0" err="1"/>
              <a:t>chain</a:t>
            </a:r>
            <a:r>
              <a:rPr lang="pl-PL" sz="2400" dirty="0"/>
              <a:t> </a:t>
            </a:r>
            <a:r>
              <a:rPr lang="pl-PL" sz="2400" dirty="0" err="1"/>
              <a:t>processes</a:t>
            </a:r>
            <a:r>
              <a:rPr lang="pl-PL" sz="2400" dirty="0"/>
              <a:t>;</a:t>
            </a:r>
          </a:p>
          <a:p>
            <a:pPr algn="just">
              <a:lnSpc>
                <a:spcPct val="120000"/>
              </a:lnSpc>
            </a:pPr>
            <a:r>
              <a:rPr lang="en-US" sz="2400" dirty="0"/>
              <a:t>There are many simple data analysis tools</a:t>
            </a:r>
            <a:r>
              <a:rPr lang="pl-PL" sz="2400" dirty="0"/>
              <a:t> </a:t>
            </a:r>
            <a:r>
              <a:rPr lang="pl-PL" sz="2400" dirty="0" err="1"/>
              <a:t>spreadsheets</a:t>
            </a:r>
            <a:r>
              <a:rPr lang="pl-PL" sz="2400" dirty="0"/>
              <a:t> </a:t>
            </a:r>
            <a:r>
              <a:rPr lang="pl-PL" sz="2400" dirty="0" err="1"/>
              <a:t>that</a:t>
            </a:r>
            <a:r>
              <a:rPr lang="pl-PL" sz="2400" dirty="0"/>
              <a:t> </a:t>
            </a:r>
            <a:r>
              <a:rPr lang="pl-PL" sz="2400" dirty="0" err="1"/>
              <a:t>can</a:t>
            </a:r>
            <a:r>
              <a:rPr lang="pl-PL" sz="2400" dirty="0"/>
              <a:t> be </a:t>
            </a:r>
            <a:r>
              <a:rPr lang="pl-PL" sz="2400" dirty="0" err="1"/>
              <a:t>used</a:t>
            </a:r>
            <a:r>
              <a:rPr lang="pl-PL" sz="2400" dirty="0"/>
              <a:t> for </a:t>
            </a:r>
            <a:r>
              <a:rPr lang="pl-PL" sz="2400" dirty="0" err="1"/>
              <a:t>logistics</a:t>
            </a:r>
            <a:r>
              <a:rPr lang="pl-PL" sz="2400" dirty="0"/>
              <a:t> data management;</a:t>
            </a:r>
          </a:p>
          <a:p>
            <a:pPr algn="just">
              <a:lnSpc>
                <a:spcPct val="120000"/>
              </a:lnSpc>
            </a:pPr>
            <a:r>
              <a:rPr lang="en-US" sz="2400" dirty="0"/>
              <a:t>One of the most frequently used spreadsheets is MS Excel</a:t>
            </a:r>
            <a:r>
              <a:rPr lang="pl-PL" sz="2400" dirty="0"/>
              <a:t>.</a:t>
            </a:r>
          </a:p>
          <a:p>
            <a:endParaRPr lang="pl-PL" sz="2000" dirty="0"/>
          </a:p>
        </p:txBody>
      </p:sp>
    </p:spTree>
    <p:extLst>
      <p:ext uri="{BB962C8B-B14F-4D97-AF65-F5344CB8AC3E}">
        <p14:creationId xmlns:p14="http://schemas.microsoft.com/office/powerpoint/2010/main" val="3298298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148653"/>
            <a:ext cx="9144000" cy="4560693"/>
          </a:xfrm>
        </p:spPr>
        <p:txBody>
          <a:bodyPr>
            <a:normAutofit fontScale="90000"/>
          </a:bodyPr>
          <a:lstStyle/>
          <a:p>
            <a:pPr>
              <a:lnSpc>
                <a:spcPct val="100000"/>
              </a:lnSpc>
            </a:pPr>
            <a:r>
              <a:rPr lang="pl-PL" sz="4000" dirty="0" err="1"/>
              <a:t>Authors</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a:t>
            </a:r>
            <a:r>
              <a:rPr lang="pl-PL" sz="2400" b="0" dirty="0" err="1">
                <a:solidFill>
                  <a:schemeClr val="tx1"/>
                </a:solidFill>
              </a:rPr>
              <a:t>Ragin</a:t>
            </a:r>
            <a:r>
              <a:rPr lang="pl-PL" sz="2400" b="0" dirty="0">
                <a:solidFill>
                  <a:schemeClr val="tx1"/>
                </a:solidFill>
              </a:rPr>
              <a:t>-Skorecka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a:t>
            </a:r>
            <a:r>
              <a:rPr lang="pl-PL" sz="2400" b="0" dirty="0" err="1">
                <a:solidFill>
                  <a:schemeClr val="tx1"/>
                </a:solidFill>
              </a:rPr>
              <a:t>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a:t>
            </a:r>
            <a:r>
              <a:rPr lang="pl-PL" sz="2400" b="0" dirty="0" err="1">
                <a:solidFill>
                  <a:schemeClr val="tx1"/>
                </a:solidFill>
              </a:rPr>
              <a:t>Toboła</a:t>
            </a:r>
            <a:r>
              <a:rPr lang="pl-PL" sz="2400" b="0" dirty="0">
                <a:solidFill>
                  <a:schemeClr val="tx1"/>
                </a:solidFill>
              </a:rPr>
              <a:t>-Walaszczyk</a:t>
            </a:r>
            <a:br>
              <a:rPr lang="pl-PL" sz="24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190280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Basic </a:t>
            </a:r>
            <a:r>
              <a:rPr lang="pl-PL" dirty="0" err="1"/>
              <a:t>information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993824" y="1158143"/>
            <a:ext cx="6053174" cy="4950425"/>
          </a:xfrm>
        </p:spPr>
        <p:txBody>
          <a:bodyPr>
            <a:noAutofit/>
          </a:bodyPr>
          <a:lstStyle/>
          <a:p>
            <a:pPr algn="just">
              <a:spcAft>
                <a:spcPts val="1200"/>
              </a:spcAft>
            </a:pPr>
            <a:r>
              <a:rPr lang="pl-PL" dirty="0"/>
              <a:t>Data management:</a:t>
            </a:r>
          </a:p>
          <a:p>
            <a:pPr lvl="1" algn="just">
              <a:lnSpc>
                <a:spcPct val="110000"/>
              </a:lnSpc>
            </a:pPr>
            <a:r>
              <a:rPr lang="en-US" sz="2600" dirty="0">
                <a:solidFill>
                  <a:srgbClr val="1065AB"/>
                </a:solidFill>
              </a:rPr>
              <a:t>Data </a:t>
            </a:r>
            <a:r>
              <a:rPr lang="en-US" sz="2600" dirty="0"/>
              <a:t>is a resource that is treated as an enterprise's asset, which is not only of operational or tactical importance, allowing for the efficient handling of its current activities, but increasingly strategic, enabling development and keeping up with the ever-growing competition on the market</a:t>
            </a:r>
            <a:r>
              <a:rPr lang="pl-PL" sz="26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pic>
        <p:nvPicPr>
          <p:cNvPr id="26" name="Obraz 25" descr="Lupa przedstawiająca spadek wydajności">
            <a:extLst>
              <a:ext uri="{FF2B5EF4-FFF2-40B4-BE49-F238E27FC236}">
                <a16:creationId xmlns:a16="http://schemas.microsoft.com/office/drawing/2014/main" id="{B7A5A748-F514-AB41-9729-3E7BAF6D5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96" y="1688976"/>
            <a:ext cx="5697528" cy="3797424"/>
          </a:xfrm>
          <a:prstGeom prst="rect">
            <a:avLst/>
          </a:prstGeom>
        </p:spPr>
      </p:pic>
    </p:spTree>
    <p:extLst>
      <p:ext uri="{BB962C8B-B14F-4D97-AF65-F5344CB8AC3E}">
        <p14:creationId xmlns:p14="http://schemas.microsoft.com/office/powerpoint/2010/main" val="417897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Basic </a:t>
            </a:r>
            <a:r>
              <a:rPr lang="pl-PL" dirty="0" err="1"/>
              <a:t>information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99841" y="1613659"/>
            <a:ext cx="6081391" cy="4415296"/>
          </a:xfrm>
        </p:spPr>
        <p:txBody>
          <a:bodyPr>
            <a:noAutofit/>
          </a:bodyPr>
          <a:lstStyle/>
          <a:p>
            <a:pPr algn="just">
              <a:lnSpc>
                <a:spcPct val="110000"/>
              </a:lnSpc>
              <a:spcAft>
                <a:spcPts val="1200"/>
              </a:spcAft>
            </a:pPr>
            <a:r>
              <a:rPr lang="pl-PL" dirty="0"/>
              <a:t>Data management:</a:t>
            </a:r>
          </a:p>
          <a:p>
            <a:pPr lvl="1" algn="just">
              <a:lnSpc>
                <a:spcPct val="110000"/>
              </a:lnSpc>
              <a:spcAft>
                <a:spcPts val="1200"/>
              </a:spcAft>
            </a:pPr>
            <a:r>
              <a:rPr lang="en-US" sz="2600" dirty="0"/>
              <a:t>Modern </a:t>
            </a:r>
            <a:r>
              <a:rPr lang="en-US" sz="2600" dirty="0" err="1"/>
              <a:t>organi</a:t>
            </a:r>
            <a:r>
              <a:rPr lang="pl-PL" sz="2600" dirty="0"/>
              <a:t>s</a:t>
            </a:r>
            <a:r>
              <a:rPr lang="en-US" sz="2600" dirty="0" err="1"/>
              <a:t>ations</a:t>
            </a:r>
            <a:r>
              <a:rPr lang="en-US" sz="2600" dirty="0"/>
              <a:t> (enterprises, institutions) operate in an increasingly </a:t>
            </a:r>
            <a:r>
              <a:rPr lang="en-US" sz="2600" dirty="0">
                <a:solidFill>
                  <a:srgbClr val="1065AB"/>
                </a:solidFill>
              </a:rPr>
              <a:t>complex information </a:t>
            </a:r>
            <a:r>
              <a:rPr lang="en-US" sz="2600" dirty="0"/>
              <a:t>environment with a dynamic development of the information services sector</a:t>
            </a:r>
            <a:r>
              <a:rPr lang="pl-PL" sz="2600" dirty="0"/>
              <a:t>;</a:t>
            </a:r>
          </a:p>
          <a:p>
            <a:pPr lvl="1" algn="just">
              <a:lnSpc>
                <a:spcPct val="110000"/>
              </a:lnSpc>
            </a:pPr>
            <a:r>
              <a:rPr lang="pl-PL" sz="2600" dirty="0"/>
              <a:t>T</a:t>
            </a:r>
            <a:r>
              <a:rPr lang="en-US" sz="2600" dirty="0"/>
              <a:t>he </a:t>
            </a:r>
            <a:r>
              <a:rPr lang="en-US" sz="2600" dirty="0">
                <a:solidFill>
                  <a:srgbClr val="1065AB"/>
                </a:solidFill>
              </a:rPr>
              <a:t>number of sources </a:t>
            </a:r>
            <a:r>
              <a:rPr lang="en-US" sz="2600" dirty="0"/>
              <a:t>of obtaining useful information is </a:t>
            </a:r>
            <a:r>
              <a:rPr lang="en-US" sz="2600" dirty="0">
                <a:solidFill>
                  <a:srgbClr val="1065AB"/>
                </a:solidFill>
              </a:rPr>
              <a:t>increasing</a:t>
            </a:r>
            <a:r>
              <a:rPr lang="pl-PL" sz="2600" dirty="0"/>
              <a:t>.</a:t>
            </a:r>
          </a:p>
        </p:txBody>
      </p:sp>
      <p:pic>
        <p:nvPicPr>
          <p:cNvPr id="3" name="Obraz 2" descr="Obraz zawierający zrzut ekranu, projekt graficzny, design&#10;&#10;Opis wygenerowany automatycznie">
            <a:extLst>
              <a:ext uri="{FF2B5EF4-FFF2-40B4-BE49-F238E27FC236}">
                <a16:creationId xmlns:a16="http://schemas.microsoft.com/office/drawing/2014/main" id="{C3866769-719A-6460-307D-07C06B800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232" y="1613659"/>
            <a:ext cx="5448148" cy="3630680"/>
          </a:xfrm>
          <a:prstGeom prst="rect">
            <a:avLst/>
          </a:prstGeom>
        </p:spPr>
      </p:pic>
      <p:sp>
        <p:nvSpPr>
          <p:cNvPr id="7" name="Symbol zastępczy zawartości 4">
            <a:extLst>
              <a:ext uri="{FF2B5EF4-FFF2-40B4-BE49-F238E27FC236}">
                <a16:creationId xmlns:a16="http://schemas.microsoft.com/office/drawing/2014/main" id="{A7E452E2-09C9-C3B7-54C4-BFB3BC79CC28}"/>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Tree>
    <p:extLst>
      <p:ext uri="{BB962C8B-B14F-4D97-AF65-F5344CB8AC3E}">
        <p14:creationId xmlns:p14="http://schemas.microsoft.com/office/powerpoint/2010/main" val="36720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Basic </a:t>
            </a:r>
            <a:r>
              <a:rPr lang="pl-PL" dirty="0" err="1"/>
              <a:t>information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953837" y="1730639"/>
            <a:ext cx="7028262" cy="4185699"/>
          </a:xfrm>
        </p:spPr>
        <p:txBody>
          <a:bodyPr>
            <a:noAutofit/>
          </a:bodyPr>
          <a:lstStyle/>
          <a:p>
            <a:pPr algn="just">
              <a:spcAft>
                <a:spcPts val="1200"/>
              </a:spcAft>
            </a:pPr>
            <a:r>
              <a:rPr lang="pl-PL" dirty="0"/>
              <a:t>Data management:</a:t>
            </a:r>
          </a:p>
          <a:p>
            <a:pPr lvl="1" algn="just">
              <a:lnSpc>
                <a:spcPct val="120000"/>
              </a:lnSpc>
            </a:pPr>
            <a:r>
              <a:rPr lang="en-US" sz="2600" dirty="0"/>
              <a:t>Establishing and strengthening the special character of information as a production factor. Data is a special resource due to its specific general properties, i.e., </a:t>
            </a:r>
            <a:r>
              <a:rPr lang="en-US" sz="2600" dirty="0">
                <a:solidFill>
                  <a:srgbClr val="1065AB"/>
                </a:solidFill>
              </a:rPr>
              <a:t>intangible nature, susceptibility to distortion, etc., diversity of functions and great diversity</a:t>
            </a:r>
            <a:r>
              <a:rPr lang="pl-PL" sz="2600" dirty="0"/>
              <a:t>.</a:t>
            </a:r>
          </a:p>
        </p:txBody>
      </p:sp>
      <p:pic>
        <p:nvPicPr>
          <p:cNvPr id="3" name="Obraz 2" descr="Obraz zawierający Grafika, logo, diagram, Czcionka&#10;&#10;Opis wygenerowany automatycznie">
            <a:extLst>
              <a:ext uri="{FF2B5EF4-FFF2-40B4-BE49-F238E27FC236}">
                <a16:creationId xmlns:a16="http://schemas.microsoft.com/office/drawing/2014/main" id="{19856350-F5F9-CD8E-7400-E7F05D7A6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61" y="1819921"/>
            <a:ext cx="4096418" cy="4096418"/>
          </a:xfrm>
          <a:prstGeom prst="rect">
            <a:avLst/>
          </a:prstGeom>
        </p:spPr>
      </p:pic>
      <p:sp>
        <p:nvSpPr>
          <p:cNvPr id="7" name="Symbol zastępczy zawartości 4">
            <a:extLst>
              <a:ext uri="{FF2B5EF4-FFF2-40B4-BE49-F238E27FC236}">
                <a16:creationId xmlns:a16="http://schemas.microsoft.com/office/drawing/2014/main" id="{EF4B9D22-B23D-3584-C546-2637BB5B63FC}"/>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Tree>
    <p:extLst>
      <p:ext uri="{BB962C8B-B14F-4D97-AF65-F5344CB8AC3E}">
        <p14:creationId xmlns:p14="http://schemas.microsoft.com/office/powerpoint/2010/main" val="88862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Basic </a:t>
            </a:r>
            <a:r>
              <a:rPr lang="pl-PL" dirty="0" err="1"/>
              <a:t>information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95308" y="1481668"/>
            <a:ext cx="6280905" cy="4992314"/>
          </a:xfrm>
        </p:spPr>
        <p:txBody>
          <a:bodyPr>
            <a:noAutofit/>
          </a:bodyPr>
          <a:lstStyle/>
          <a:p>
            <a:pPr algn="just">
              <a:lnSpc>
                <a:spcPct val="110000"/>
              </a:lnSpc>
            </a:pPr>
            <a:r>
              <a:rPr lang="pl-PL" sz="2600" dirty="0"/>
              <a:t>Data management:</a:t>
            </a:r>
          </a:p>
          <a:p>
            <a:pPr lvl="1" algn="just">
              <a:lnSpc>
                <a:spcPct val="110000"/>
              </a:lnSpc>
            </a:pPr>
            <a:r>
              <a:rPr lang="en-US" dirty="0"/>
              <a:t>Dynamic development of </a:t>
            </a:r>
            <a:r>
              <a:rPr lang="en-US" dirty="0">
                <a:solidFill>
                  <a:srgbClr val="1065AB"/>
                </a:solidFill>
              </a:rPr>
              <a:t>information technologies </a:t>
            </a:r>
            <a:r>
              <a:rPr lang="en-US" dirty="0"/>
              <a:t>and their applications in the practical implementation of information processes</a:t>
            </a:r>
            <a:r>
              <a:rPr lang="pl-PL" dirty="0"/>
              <a:t>;</a:t>
            </a:r>
          </a:p>
          <a:p>
            <a:pPr lvl="1" algn="just">
              <a:lnSpc>
                <a:spcPct val="110000"/>
              </a:lnSpc>
            </a:pPr>
            <a:r>
              <a:rPr lang="en-US" dirty="0"/>
              <a:t>The use of modern information technologies in the implementation of information processes gives rise to specific areas and problems of data management and analysis for specific technologies and adopted detailed </a:t>
            </a:r>
            <a:r>
              <a:rPr lang="en-US" dirty="0">
                <a:solidFill>
                  <a:srgbClr val="1065AB"/>
                </a:solidFill>
              </a:rPr>
              <a:t>IT solutions</a:t>
            </a:r>
            <a:r>
              <a:rPr lang="pl-PL" dirty="0"/>
              <a:t>.</a:t>
            </a:r>
          </a:p>
        </p:txBody>
      </p:sp>
      <p:pic>
        <p:nvPicPr>
          <p:cNvPr id="7" name="Obraz 6" descr="Obraz zawierający koło zębate, krąg, wyroby z metalu, design&#10;&#10;Opis wygenerowany automatycznie">
            <a:extLst>
              <a:ext uri="{FF2B5EF4-FFF2-40B4-BE49-F238E27FC236}">
                <a16:creationId xmlns:a16="http://schemas.microsoft.com/office/drawing/2014/main" id="{38D6A8F3-2CDD-A54A-95FB-02F4A8EE6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603" y="1924850"/>
            <a:ext cx="5348089" cy="3008300"/>
          </a:xfrm>
          <a:prstGeom prst="rect">
            <a:avLst/>
          </a:prstGeom>
        </p:spPr>
      </p:pic>
      <p:sp>
        <p:nvSpPr>
          <p:cNvPr id="8" name="Symbol zastępczy zawartości 4">
            <a:extLst>
              <a:ext uri="{FF2B5EF4-FFF2-40B4-BE49-F238E27FC236}">
                <a16:creationId xmlns:a16="http://schemas.microsoft.com/office/drawing/2014/main" id="{89AA5BFD-DF59-88AD-8D90-97E9678B9A71}"/>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Tree>
    <p:extLst>
      <p:ext uri="{BB962C8B-B14F-4D97-AF65-F5344CB8AC3E}">
        <p14:creationId xmlns:p14="http://schemas.microsoft.com/office/powerpoint/2010/main" val="52156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Data </a:t>
            </a:r>
            <a:r>
              <a:rPr lang="pl-PL" dirty="0" err="1"/>
              <a:t>analysis</a:t>
            </a:r>
            <a:r>
              <a:rPr lang="pl-PL" dirty="0"/>
              <a:t> and management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11273658" cy="4192164"/>
          </a:xfrm>
        </p:spPr>
        <p:txBody>
          <a:bodyPr>
            <a:noAutofit/>
          </a:bodyPr>
          <a:lstStyle/>
          <a:p>
            <a:pPr algn="just"/>
            <a:r>
              <a:rPr lang="en-US" sz="3000" dirty="0"/>
              <a:t>Data analysis and management include the following activities</a:t>
            </a:r>
            <a:r>
              <a:rPr lang="pl-PL" sz="3000" dirty="0"/>
              <a:t>:</a:t>
            </a:r>
          </a:p>
          <a:p>
            <a:pPr algn="just"/>
            <a:endParaRPr lang="pl-PL" dirty="0"/>
          </a:p>
          <a:p>
            <a:pPr lvl="1" algn="just"/>
            <a:r>
              <a:rPr lang="en-US" sz="2800" dirty="0"/>
              <a:t>constituting the information function of the enterprise, i.e.</a:t>
            </a:r>
            <a:r>
              <a:rPr lang="pl-PL" sz="2800" dirty="0"/>
              <a:t> </a:t>
            </a:r>
            <a:r>
              <a:rPr lang="en-US" sz="2800" dirty="0"/>
              <a:t>acquiring, storing, processing, sharing and using information</a:t>
            </a:r>
            <a:r>
              <a:rPr lang="pl-PL" sz="2800" dirty="0"/>
              <a:t>;</a:t>
            </a:r>
          </a:p>
          <a:p>
            <a:pPr lvl="1" algn="just"/>
            <a:endParaRPr lang="en-US" sz="2800" dirty="0"/>
          </a:p>
          <a:p>
            <a:pPr lvl="1" algn="just"/>
            <a:r>
              <a:rPr lang="en-US" sz="2800" dirty="0"/>
              <a:t>within the planes (technological, organizational, human resources) influencing the implementation of this function</a:t>
            </a:r>
            <a:r>
              <a:rPr lang="pl-PL" sz="2800" dirty="0"/>
              <a:t>.</a:t>
            </a:r>
            <a:endParaRPr lang="en-US" sz="2800" dirty="0"/>
          </a:p>
          <a:p>
            <a:pPr lvl="1" algn="just"/>
            <a:endParaRPr lang="pl-PL"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Tree>
    <p:extLst>
      <p:ext uri="{BB962C8B-B14F-4D97-AF65-F5344CB8AC3E}">
        <p14:creationId xmlns:p14="http://schemas.microsoft.com/office/powerpoint/2010/main" val="205818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Qualitative</a:t>
            </a:r>
            <a:r>
              <a:rPr lang="pl-PL" dirty="0"/>
              <a:t> </a:t>
            </a:r>
            <a:r>
              <a:rPr lang="pl-PL" dirty="0" err="1"/>
              <a:t>information</a:t>
            </a:r>
            <a:r>
              <a:rPr lang="pl-PL" dirty="0"/>
              <a:t> </a:t>
            </a:r>
            <a:r>
              <a:rPr lang="pl-PL" dirty="0" err="1"/>
              <a:t>characteristics</a:t>
            </a:r>
            <a:r>
              <a:rPr lang="pl-PL" dirty="0"/>
              <a:t>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597689"/>
            <a:ext cx="10765891" cy="4640552"/>
          </a:xfrm>
        </p:spPr>
        <p:txBody>
          <a:bodyPr>
            <a:noAutofit/>
          </a:bodyPr>
          <a:lstStyle/>
          <a:p>
            <a:pPr algn="just">
              <a:lnSpc>
                <a:spcPct val="110000"/>
              </a:lnSpc>
              <a:spcAft>
                <a:spcPts val="1200"/>
              </a:spcAft>
            </a:pPr>
            <a:r>
              <a:rPr lang="en-US" sz="2600" dirty="0"/>
              <a:t>Qualitative information characteristics include:</a:t>
            </a:r>
            <a:endParaRPr lang="pl-PL" sz="2600" dirty="0"/>
          </a:p>
          <a:p>
            <a:pPr lvl="1" algn="just">
              <a:lnSpc>
                <a:spcPct val="110000"/>
              </a:lnSpc>
            </a:pPr>
            <a:r>
              <a:rPr lang="en-US" dirty="0"/>
              <a:t>relativity – information meets the needs and is important for the recipient</a:t>
            </a:r>
            <a:r>
              <a:rPr lang="pl-PL" dirty="0"/>
              <a:t>;</a:t>
            </a:r>
            <a:endParaRPr lang="en-US" dirty="0"/>
          </a:p>
          <a:p>
            <a:pPr lvl="1" algn="just">
              <a:lnSpc>
                <a:spcPct val="110000"/>
              </a:lnSpc>
            </a:pPr>
            <a:r>
              <a:rPr lang="en-US" dirty="0"/>
              <a:t>accuracy – information is adequate to the level of knowledge represented by the recipient, precisely and exactly reflects and defines the topic</a:t>
            </a:r>
            <a:r>
              <a:rPr lang="pl-PL" dirty="0"/>
              <a:t>;</a:t>
            </a:r>
          </a:p>
          <a:p>
            <a:pPr lvl="1" algn="just">
              <a:lnSpc>
                <a:spcPct val="110000"/>
              </a:lnSpc>
            </a:pPr>
            <a:r>
              <a:rPr lang="en-US" dirty="0"/>
              <a:t>up-to-date – the update cycle is consistent with the content and the pace of change</a:t>
            </a:r>
            <a:r>
              <a:rPr lang="pl-PL" dirty="0"/>
              <a:t>;</a:t>
            </a:r>
            <a:endParaRPr lang="en-US" dirty="0"/>
          </a:p>
          <a:p>
            <a:pPr lvl="1" algn="just">
              <a:lnSpc>
                <a:spcPct val="110000"/>
              </a:lnSpc>
            </a:pPr>
            <a:r>
              <a:rPr lang="en-US" dirty="0"/>
              <a:t>completeness – information contains an optimal and sufficient amount of data to transform the information into specific knowledge, and its level of detail depends on the needs of the recipient</a:t>
            </a:r>
            <a:r>
              <a:rPr lang="pl-PL" dirty="0"/>
              <a:t>;</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
        <p:nvSpPr>
          <p:cNvPr id="3" name="Gwiazda: 5 punktów 2">
            <a:extLst>
              <a:ext uri="{FF2B5EF4-FFF2-40B4-BE49-F238E27FC236}">
                <a16:creationId xmlns:a16="http://schemas.microsoft.com/office/drawing/2014/main" id="{E9C5626A-08E9-B839-B3FE-C860DF23026B}"/>
              </a:ext>
            </a:extLst>
          </p:cNvPr>
          <p:cNvSpPr/>
          <p:nvPr/>
        </p:nvSpPr>
        <p:spPr>
          <a:xfrm>
            <a:off x="8327255" y="1342159"/>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Gwiazda: 5 punktów 5">
            <a:extLst>
              <a:ext uri="{FF2B5EF4-FFF2-40B4-BE49-F238E27FC236}">
                <a16:creationId xmlns:a16="http://schemas.microsoft.com/office/drawing/2014/main" id="{FCCACB4C-D9F6-D8B7-3ABE-EBEFE15DEDCB}"/>
              </a:ext>
            </a:extLst>
          </p:cNvPr>
          <p:cNvSpPr/>
          <p:nvPr/>
        </p:nvSpPr>
        <p:spPr>
          <a:xfrm>
            <a:off x="8941294"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Gwiazda: 5 punktów 7">
            <a:extLst>
              <a:ext uri="{FF2B5EF4-FFF2-40B4-BE49-F238E27FC236}">
                <a16:creationId xmlns:a16="http://schemas.microsoft.com/office/drawing/2014/main" id="{48DA9572-F287-CAD9-A561-3F5B8147B2FE}"/>
              </a:ext>
            </a:extLst>
          </p:cNvPr>
          <p:cNvSpPr/>
          <p:nvPr/>
        </p:nvSpPr>
        <p:spPr>
          <a:xfrm>
            <a:off x="9555333"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Gwiazda: 5 punktów 8">
            <a:extLst>
              <a:ext uri="{FF2B5EF4-FFF2-40B4-BE49-F238E27FC236}">
                <a16:creationId xmlns:a16="http://schemas.microsoft.com/office/drawing/2014/main" id="{530B6F70-D53E-4C70-4A12-6C2A7D1D643A}"/>
              </a:ext>
            </a:extLst>
          </p:cNvPr>
          <p:cNvSpPr/>
          <p:nvPr/>
        </p:nvSpPr>
        <p:spPr>
          <a:xfrm>
            <a:off x="10169372" y="1342157"/>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Gwiazda: 5 punktów 9">
            <a:extLst>
              <a:ext uri="{FF2B5EF4-FFF2-40B4-BE49-F238E27FC236}">
                <a16:creationId xmlns:a16="http://schemas.microsoft.com/office/drawing/2014/main" id="{FDA885AD-1C1F-4252-ABA7-8506AC4A7E95}"/>
              </a:ext>
            </a:extLst>
          </p:cNvPr>
          <p:cNvSpPr/>
          <p:nvPr/>
        </p:nvSpPr>
        <p:spPr>
          <a:xfrm>
            <a:off x="10783411" y="1342156"/>
            <a:ext cx="488271" cy="466079"/>
          </a:xfrm>
          <a:prstGeom prst="star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28147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Qualitative</a:t>
            </a:r>
            <a:r>
              <a:rPr lang="pl-PL" dirty="0"/>
              <a:t> </a:t>
            </a:r>
            <a:r>
              <a:rPr lang="pl-PL" dirty="0" err="1"/>
              <a:t>information</a:t>
            </a:r>
            <a:r>
              <a:rPr lang="pl-PL" dirty="0"/>
              <a:t> </a:t>
            </a:r>
            <a:r>
              <a:rPr lang="pl-PL" dirty="0" err="1"/>
              <a:t>characteristics</a:t>
            </a:r>
            <a:r>
              <a:rPr lang="pl-PL" dirty="0"/>
              <a:t>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49554" y="1537380"/>
            <a:ext cx="10145503" cy="4880890"/>
          </a:xfrm>
        </p:spPr>
        <p:txBody>
          <a:bodyPr>
            <a:noAutofit/>
          </a:bodyPr>
          <a:lstStyle/>
          <a:p>
            <a:pPr algn="just">
              <a:spcAft>
                <a:spcPts val="1200"/>
              </a:spcAft>
            </a:pPr>
            <a:r>
              <a:rPr lang="en-US" sz="2600" dirty="0"/>
              <a:t>Qualitative information characteristics include:</a:t>
            </a:r>
            <a:endParaRPr lang="pl-PL" sz="2600" dirty="0"/>
          </a:p>
          <a:p>
            <a:pPr lvl="1" algn="just">
              <a:lnSpc>
                <a:spcPct val="110000"/>
              </a:lnSpc>
            </a:pPr>
            <a:r>
              <a:rPr lang="en-US" sz="2300" dirty="0"/>
              <a:t>consistency – individual data </a:t>
            </a:r>
            <a:r>
              <a:rPr lang="en-US" sz="2300" dirty="0" err="1"/>
              <a:t>harmoni</a:t>
            </a:r>
            <a:r>
              <a:rPr lang="pl-PL" sz="2300" dirty="0"/>
              <a:t>s</a:t>
            </a:r>
            <a:r>
              <a:rPr lang="en-US" sz="2300" dirty="0"/>
              <a:t>es with each other, the form corresponds to the content, data updating is consistent with the goals</a:t>
            </a:r>
            <a:r>
              <a:rPr lang="pl-PL" sz="2300" dirty="0"/>
              <a:t>;</a:t>
            </a:r>
            <a:endParaRPr lang="en-US" sz="2300" dirty="0"/>
          </a:p>
          <a:p>
            <a:pPr lvl="1" algn="just">
              <a:lnSpc>
                <a:spcPct val="110000"/>
              </a:lnSpc>
            </a:pPr>
            <a:r>
              <a:rPr lang="en-US" sz="2300" dirty="0"/>
              <a:t>appropriateness – appropriate presentation of information and description for presentation, enabling correct interpretation</a:t>
            </a:r>
            <a:r>
              <a:rPr lang="pl-PL" sz="2300" dirty="0"/>
              <a:t>;</a:t>
            </a:r>
            <a:endParaRPr lang="en-US" sz="2300" dirty="0"/>
          </a:p>
          <a:p>
            <a:pPr lvl="1" algn="just">
              <a:lnSpc>
                <a:spcPct val="110000"/>
              </a:lnSpc>
            </a:pPr>
            <a:r>
              <a:rPr lang="en-US" sz="2300" dirty="0"/>
              <a:t>availability – information is available from anywhere and at any time,</a:t>
            </a:r>
          </a:p>
          <a:p>
            <a:pPr lvl="1" algn="just">
              <a:lnSpc>
                <a:spcPct val="110000"/>
              </a:lnSpc>
            </a:pPr>
            <a:r>
              <a:rPr lang="en-US" sz="2300" dirty="0"/>
              <a:t>credibility – the information confirms the truthfulness of the data and contains elements ensuring the reliability of the message</a:t>
            </a:r>
            <a:r>
              <a:rPr lang="pl-PL" sz="2300" dirty="0"/>
              <a:t>;</a:t>
            </a:r>
            <a:endParaRPr lang="en-US" sz="2300" dirty="0"/>
          </a:p>
          <a:p>
            <a:pPr lvl="1" algn="just">
              <a:lnSpc>
                <a:spcPct val="110000"/>
              </a:lnSpc>
            </a:pPr>
            <a:r>
              <a:rPr lang="en-US" sz="2300" dirty="0"/>
              <a:t>congruence – information is consistent with other information, interpreted in the appropriate context, functioning in a familiar communication system</a:t>
            </a:r>
            <a:r>
              <a:rPr lang="pl-PL" sz="2300" dirty="0"/>
              <a:t>.</a:t>
            </a:r>
            <a:endParaRPr lang="en-US" sz="23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
        <p:nvSpPr>
          <p:cNvPr id="3" name="Gwiazda: 5 punktów 2">
            <a:extLst>
              <a:ext uri="{FF2B5EF4-FFF2-40B4-BE49-F238E27FC236}">
                <a16:creationId xmlns:a16="http://schemas.microsoft.com/office/drawing/2014/main" id="{983C5941-8211-C5E8-ED83-703525DC55C9}"/>
              </a:ext>
            </a:extLst>
          </p:cNvPr>
          <p:cNvSpPr/>
          <p:nvPr/>
        </p:nvSpPr>
        <p:spPr>
          <a:xfrm>
            <a:off x="8327255" y="1342159"/>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Gwiazda: 5 punktów 5">
            <a:extLst>
              <a:ext uri="{FF2B5EF4-FFF2-40B4-BE49-F238E27FC236}">
                <a16:creationId xmlns:a16="http://schemas.microsoft.com/office/drawing/2014/main" id="{10230766-5A51-E089-29A0-F20A8709F231}"/>
              </a:ext>
            </a:extLst>
          </p:cNvPr>
          <p:cNvSpPr/>
          <p:nvPr/>
        </p:nvSpPr>
        <p:spPr>
          <a:xfrm>
            <a:off x="8941294"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Gwiazda: 5 punktów 6">
            <a:extLst>
              <a:ext uri="{FF2B5EF4-FFF2-40B4-BE49-F238E27FC236}">
                <a16:creationId xmlns:a16="http://schemas.microsoft.com/office/drawing/2014/main" id="{033AF149-6BEA-C68D-CB0D-5566318854F9}"/>
              </a:ext>
            </a:extLst>
          </p:cNvPr>
          <p:cNvSpPr/>
          <p:nvPr/>
        </p:nvSpPr>
        <p:spPr>
          <a:xfrm>
            <a:off x="9555333"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Gwiazda: 5 punktów 7">
            <a:extLst>
              <a:ext uri="{FF2B5EF4-FFF2-40B4-BE49-F238E27FC236}">
                <a16:creationId xmlns:a16="http://schemas.microsoft.com/office/drawing/2014/main" id="{9B330B23-4EF7-8BAC-A3CE-43E85C31B582}"/>
              </a:ext>
            </a:extLst>
          </p:cNvPr>
          <p:cNvSpPr/>
          <p:nvPr/>
        </p:nvSpPr>
        <p:spPr>
          <a:xfrm>
            <a:off x="10169372" y="1342157"/>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Gwiazda: 5 punktów 8">
            <a:extLst>
              <a:ext uri="{FF2B5EF4-FFF2-40B4-BE49-F238E27FC236}">
                <a16:creationId xmlns:a16="http://schemas.microsoft.com/office/drawing/2014/main" id="{635B90FA-8551-2408-A284-D84F15FCD737}"/>
              </a:ext>
            </a:extLst>
          </p:cNvPr>
          <p:cNvSpPr/>
          <p:nvPr/>
        </p:nvSpPr>
        <p:spPr>
          <a:xfrm>
            <a:off x="10783411" y="1342156"/>
            <a:ext cx="488271" cy="466079"/>
          </a:xfrm>
          <a:prstGeom prst="star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4832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6444E1-DB78-42E8-B1D6-89A24973F44B}"/>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14646</TotalTime>
  <Words>1878</Words>
  <Application>Microsoft Office PowerPoint</Application>
  <PresentationFormat>Widescreen</PresentationFormat>
  <Paragraphs>138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vt:lpstr>
      <vt:lpstr>Calibri</vt:lpstr>
      <vt:lpstr>Tahoma</vt:lpstr>
      <vt:lpstr>Motyw pakietu Office</vt:lpstr>
      <vt:lpstr>Advanced using of spreadsheet to analyse logistics data</vt:lpstr>
      <vt:lpstr>Agenda</vt:lpstr>
      <vt:lpstr>Basic information</vt:lpstr>
      <vt:lpstr>Basic information</vt:lpstr>
      <vt:lpstr>Basic information</vt:lpstr>
      <vt:lpstr>Basic information</vt:lpstr>
      <vt:lpstr>Data analysis and management </vt:lpstr>
      <vt:lpstr>Qualitative information characteristics </vt:lpstr>
      <vt:lpstr>Qualitative information characteristics </vt:lpstr>
      <vt:lpstr>The importance of data for logistics</vt:lpstr>
      <vt:lpstr>The importance of data for logistics</vt:lpstr>
      <vt:lpstr>Logistics definition</vt:lpstr>
      <vt:lpstr>The importance of data for logistics</vt:lpstr>
      <vt:lpstr>Data definiton</vt:lpstr>
      <vt:lpstr>Data analysis</vt:lpstr>
      <vt:lpstr>Spreadsheet and its functions</vt:lpstr>
      <vt:lpstr>The most important capabilities of spreadsheets </vt:lpstr>
      <vt:lpstr>The most important tools provided by spreadsheets</vt:lpstr>
      <vt:lpstr>The most important tools provided by spreadsheets</vt:lpstr>
      <vt:lpstr>The most important tools provided by spreadsheets</vt:lpstr>
      <vt:lpstr>The most important tools provided by spreadsheets</vt:lpstr>
      <vt:lpstr>The most frequently used spreadsheets</vt:lpstr>
      <vt:lpstr>The most frequently used spreadsheets</vt:lpstr>
      <vt:lpstr>Summary</vt:lpstr>
      <vt:lpstr>Authors:  Katarzyna Grzybowska Katarzyna Ragin-Skorecka Katarzyna Siemieniak Piotr Cyplik Michał Adamczak Jędrzej Jankowski-Guzy Adrianna Toboła-Walaszczyk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Siemieniak</cp:lastModifiedBy>
  <cp:revision>69</cp:revision>
  <dcterms:created xsi:type="dcterms:W3CDTF">2023-07-06T12:09:08Z</dcterms:created>
  <dcterms:modified xsi:type="dcterms:W3CDTF">2025-10-21T17:50:29Z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