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50" r:id="rId32"/>
    <p:sldId id="349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4472C4"/>
    <a:srgbClr val="7E898A"/>
    <a:srgbClr val="BA4C4C"/>
    <a:srgbClr val="B9B9B9"/>
    <a:srgbClr val="8ABD51"/>
    <a:srgbClr val="45455B"/>
    <a:srgbClr val="595959"/>
    <a:srgbClr val="6A6A6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3" d="100"/>
          <a:sy n="93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/>
      <dgm:spPr/>
      <dgm:t>
        <a:bodyPr/>
        <a:lstStyle/>
        <a:p>
          <a:r>
            <a:rPr lang="pl-PL" dirty="0"/>
            <a:t>Nadzor dobavne verige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en-US" dirty="0"/>
            <a:t>analiza podatkov</a:t>
          </a:r>
          <a:endParaRPr lang="pl-PL" dirty="0"/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en-US" dirty="0"/>
            <a:t>napovedovanje</a:t>
          </a:r>
          <a:endParaRPr lang="pl-PL" dirty="0"/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en-US" dirty="0"/>
            <a:t>spremljanje učinkovitosti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en-US"/>
            <a:t>korektivni posegi</a:t>
          </a:r>
          <a:endParaRPr lang="pl-PL" dirty="0"/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Specifičen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 err="1"/>
            <a:t>Merljiv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 err="1"/>
            <a:t>Dosegljivo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Časovno </a:t>
          </a:r>
          <a:r>
            <a:rPr lang="pl-PL" dirty="0" err="1"/>
            <a:t>omejeno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Relevanten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Specifičen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 err="1"/>
            <a:t>Merljiv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 err="1"/>
            <a:t>Dosegljivo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Časovno </a:t>
          </a:r>
          <a:r>
            <a:rPr lang="pl-PL" dirty="0" err="1"/>
            <a:t>omejeno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Relevanten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Nadzor dobavne verige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analiza podatkov</a:t>
          </a:r>
          <a:endParaRPr lang="pl-PL" sz="2900" kern="1200" dirty="0"/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napovedovanje</a:t>
          </a:r>
          <a:endParaRPr lang="pl-PL" sz="2900" kern="1200" dirty="0"/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spremljanje učinkovitosti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korektivni posegi</a:t>
          </a:r>
          <a:endParaRPr lang="pl-PL" sz="2900" kern="1200" dirty="0"/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Specifičen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Merljiv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Dosegljivo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Časovno </a:t>
          </a:r>
          <a:r>
            <a:rPr lang="pl-PL" sz="1200" kern="1200" dirty="0" err="1"/>
            <a:t>omejeno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Relevanten</a:t>
          </a:r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Specifičen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Merljiv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Dosegljivo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Časovno </a:t>
          </a:r>
          <a:r>
            <a:rPr lang="pl-PL" sz="1200" kern="1200" dirty="0" err="1"/>
            <a:t>omejeno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Relevanten</a:t>
          </a:r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110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0729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205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8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07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340202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925440" y="244452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Kontroling managementu oskrbovalne verige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dirty="0"/>
              <a:t>N</a:t>
            </a:r>
            <a:r>
              <a:rPr lang="en-US" b="1" dirty="0" err="1"/>
              <a:t>apredna</a:t>
            </a:r>
            <a:r>
              <a:rPr lang="en-US" b="1" dirty="0"/>
              <a:t>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26724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87973" y="5723984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5C50E4E4-BF0D-3C92-2D0E-DA8D88B210A7}"/>
              </a:ext>
            </a:extLst>
          </p:cNvPr>
          <p:cNvGrpSpPr/>
          <p:nvPr/>
        </p:nvGrpSpPr>
        <p:grpSpPr>
          <a:xfrm>
            <a:off x="-331554" y="5285195"/>
            <a:ext cx="6096000" cy="1422929"/>
            <a:chOff x="-170560" y="5378273"/>
            <a:chExt cx="6096000" cy="142292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9CE957E2-648A-2559-373E-43E4B47FAB79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81E307D-12F7-94AA-13CC-4802E0D26525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ctr" defTabSz="914400" rtl="0" eaLnBrk="1" latinLnBrk="0" hangingPunct="1">
                <a:defRPr sz="2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07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Ključni kazalniki uspešnosti (KPI) - finančni in nefinančni kazalniki, ki se uporabljajo kot merilo v postopkih merjenja stopnje doseganja ciljev organizacije.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64707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E9429E75-4669-F215-46E7-E7204319B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21863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F3D8844-F047-AC3F-3F4A-B380320B42DB}"/>
              </a:ext>
            </a:extLst>
          </p:cNvPr>
          <p:cNvSpPr txBox="1"/>
          <p:nvPr/>
        </p:nvSpPr>
        <p:spPr>
          <a:xfrm>
            <a:off x="6464460" y="62218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36BF374-DBCD-E57E-2016-B1DF67A4B1C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6088358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/>
              <a:t>steber</a:t>
            </a:r>
            <a:r>
              <a:rPr lang="en-US" sz="3200" dirty="0"/>
              <a:t> </a:t>
            </a:r>
            <a:r>
              <a:rPr lang="sl-SI" sz="3200" dirty="0"/>
              <a:t>oskrbovalne</a:t>
            </a:r>
            <a:r>
              <a:rPr lang="en-US" sz="3200" dirty="0"/>
              <a:t> verige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steber partnerskega odnosa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posamezni gospodarski subjekt v </a:t>
            </a:r>
            <a:r>
              <a:rPr lang="en-US" sz="3200" dirty="0" err="1"/>
              <a:t>stebru</a:t>
            </a:r>
            <a:r>
              <a:rPr lang="en-US" sz="3200" dirty="0"/>
              <a:t> </a:t>
            </a:r>
            <a:r>
              <a:rPr lang="sl-SI" sz="3200" dirty="0"/>
              <a:t>oskrbovalne</a:t>
            </a:r>
            <a:r>
              <a:rPr lang="en-US" sz="3200" dirty="0"/>
              <a:t> verige</a:t>
            </a:r>
            <a:r>
              <a:rPr lang="pl-PL" sz="3200" dirty="0"/>
              <a:t>.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182533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AE844924-5AF3-E047-9350-C4566DF5C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978984D-F56E-DB7D-833D-807F9C62E96A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8CEE14C-F6F2-0D5A-49B8-30376A054583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OTIF (On-Time In-Full) - meri odstotek naročil, ki so stranki dostavljena pravočasno in v celoti, v skladu z njenimi specifikacijami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𝑜𝑟𝑑𝑒𝑟𝑠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𝑑𝑒𝑙𝑖𝑣𝑒𝑟𝑒𝑑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𝑓𝑢𝑙𝑙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𝑜𝑟𝑑𝑒𝑟𝑠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  <a:blipFill>
                <a:blip r:embed="rId2"/>
                <a:stretch>
                  <a:fillRect l="-589" t="-1401" r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70" y="3941451"/>
            <a:ext cx="3548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stopnja izvajanja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OTIF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kaže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učinkovitost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zalog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načrtovanja proizvodnje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upravljanja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prevoznega časa in natančnosti pri sprejemanju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naročil.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4614380-0FF6-8A43-40E1-49F46AC74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D3EA846-E759-5DE9-19F3-00D3FB497299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BF7E4DF-94F7-F95E-DD0C-B97AEAFE36CF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Č</a:t>
                </a:r>
                <a:r>
                  <a:rPr lang="en-US" sz="1800" dirty="0"/>
                  <a:t>as obdelave naročila LT (Lead Time, Order Fulfillment Time) - meri čas od sprejema naročila do njegove dostave stranki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𝑑𝑒𝑙𝑖𝑣𝑒𝑟𝑦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𝑑𝑎𝑡𝑒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𝑑𝑎𝑡𝑒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𝑎𝑐𝑐𝑒𝑝𝑡𝑎𝑛𝑐𝑒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𝑜𝑟𝑑𝑒𝑟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izvedbe vključuje: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priprave naročila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izdelave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dostave.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566D346-95C3-099A-A38D-BCB1B01EA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FFB2D9E-4D27-0F64-780A-429355C32A5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E7E80E6-1163-D587-22E1-C3374B81D7CE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sl-SI" sz="1800" dirty="0"/>
              <a:t>R</a:t>
            </a:r>
            <a:r>
              <a:rPr lang="en-US" sz="1800" dirty="0" err="1"/>
              <a:t>aven</a:t>
            </a:r>
            <a:r>
              <a:rPr lang="en-US" sz="1800" dirty="0"/>
              <a:t> storitev za stranke - meri zmožnost organizacije, da izpolni zahteve strank, pogosto je opredeljena kot odstotek naročil, izpolnjenih brez napak</a:t>
            </a:r>
            <a:r>
              <a:rPr lang="pl-PL" sz="1800" dirty="0"/>
              <a:t>;</a:t>
            </a:r>
          </a:p>
          <a:p>
            <a:pPr algn="just"/>
            <a:r>
              <a:rPr lang="sl-SI" sz="1800" dirty="0"/>
              <a:t>J</a:t>
            </a:r>
            <a:r>
              <a:rPr lang="en-US" sz="1800" dirty="0"/>
              <a:t>e mogoče upoštevati raven storitev za stranke (CSL) z vidika posameznega asortimana izdelkov: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verjetnostno </a:t>
            </a:r>
            <a:r>
              <a:rPr lang="en-US" sz="1400" dirty="0"/>
              <a:t>- kot verjetnost, da v danem ciklu dopolnjevanja zalog ne bo prišlo do pomanjkanja 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kvantitativno </a:t>
            </a:r>
            <a:r>
              <a:rPr lang="en-US" sz="1400" dirty="0"/>
              <a:t>- kot stopnja kvantitativne izpolnitve povpraševanja </a:t>
            </a:r>
            <a:r>
              <a:rPr lang="pl-PL" sz="1400" dirty="0"/>
              <a:t>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2017; </a:t>
            </a:r>
            <a:r>
              <a:rPr lang="en-US" sz="1200" dirty="0">
                <a:solidFill>
                  <a:srgbClr val="7F7F7F"/>
                </a:solidFill>
              </a:rPr>
              <a:t>Bowersox in Closs, 1996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en-US" sz="1200" dirty="0">
                <a:solidFill>
                  <a:srgbClr val="7F7F7F"/>
                </a:solidFill>
              </a:rPr>
              <a:t>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Verjetnostno raven storitev za stranke je mogoče izračunati s formulo: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) /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× 100 %.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kjer 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- verjetnostna raven storitev,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število ciklov dopolnjevanja zalog v proučevanem obdobju,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število ciklov dopolnjevanja zalog, v katerih je bilo v proučevanem obdobju zabeleženo pomanjkanje.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99613E-F615-8E3D-ADFC-CF49227F5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436352D-AE17-6E1D-1E69-651B11FC1791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304E2D9-10BB-00C1-1154-2C84483BA16E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sl-SI" sz="1800" dirty="0"/>
              <a:t>R</a:t>
            </a:r>
            <a:r>
              <a:rPr lang="en-US" sz="1800" dirty="0" err="1"/>
              <a:t>aven</a:t>
            </a:r>
            <a:r>
              <a:rPr lang="en-US" sz="1800" dirty="0"/>
              <a:t> storitev za stranke - meri zmožnost organizacije, da izpolni zahteve strank, pogosto je opredeljena kot odstotek naročil, ki so izpolnjena brez napak</a:t>
            </a:r>
            <a:r>
              <a:rPr lang="pl-PL" sz="1800" dirty="0"/>
              <a:t>;</a:t>
            </a:r>
          </a:p>
          <a:p>
            <a:pPr algn="just"/>
            <a:r>
              <a:rPr lang="sl-SI" sz="1800" dirty="0"/>
              <a:t>J</a:t>
            </a:r>
            <a:r>
              <a:rPr lang="en-US" sz="1800" dirty="0"/>
              <a:t>e mogoče upoštevati raven storitev za stranke (CSL) z vidika posameznega asortimana izdelkov: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verjetnostno </a:t>
            </a:r>
            <a:r>
              <a:rPr lang="en-US" sz="1400" dirty="0"/>
              <a:t>- kot verjetnost, da v danem ciklu dopolnjevanja zalog ne bo prišlo do pomanjkanja 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kvantitativno </a:t>
            </a:r>
            <a:r>
              <a:rPr lang="en-US" sz="1400" dirty="0"/>
              <a:t>- kot stopnja kvantitativne izpolnitve povpraševanja </a:t>
            </a:r>
            <a:r>
              <a:rPr lang="pl-PL" sz="1400" dirty="0"/>
              <a:t>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2017; </a:t>
            </a:r>
            <a:r>
              <a:rPr lang="en-US" sz="1200" dirty="0">
                <a:solidFill>
                  <a:srgbClr val="7F7F7F"/>
                </a:solidFill>
              </a:rPr>
              <a:t>Bowersox in Closs, 1996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en-US" sz="1200" dirty="0">
                <a:solidFill>
                  <a:srgbClr val="7F7F7F"/>
                </a:solidFill>
              </a:rPr>
              <a:t>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D847A-28DE-5EF5-6780-BC39975B8BB0}"/>
              </a:ext>
            </a:extLst>
          </p:cNvPr>
          <p:cNvSpPr txBox="1"/>
          <p:nvPr/>
        </p:nvSpPr>
        <p:spPr>
          <a:xfrm>
            <a:off x="6596110" y="1621438"/>
            <a:ext cx="5040296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Stopnjo zapolnjenosti povpraševanja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 izračunate s formulo: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- NB) / PR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kjer 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- 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stopnja zapolnitve povpraševanja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- povpraševanje, skupno število naročenih enot,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- število pomanjkljivosti.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789A790-B35F-20BA-2414-571E1CDF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5A104-0C0B-43AF-11C6-5B5ED66345C0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B860297-3A5A-389E-8364-4463F3E35BC7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46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S</a:t>
                </a:r>
                <a:r>
                  <a:rPr lang="en-US" sz="1800" dirty="0" err="1"/>
                  <a:t>topnja</a:t>
                </a:r>
                <a:r>
                  <a:rPr lang="en-US" sz="1800" dirty="0"/>
                  <a:t> razpoložljivosti zalog (IA) - odstotek časa, ko so zaloge na voljo strankam brez zamud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𝑡h𝑎𝑡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𝑤𝑎𝑠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𝑝𝑒𝑟𝑖𝑜𝑑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en-US" sz="1800" dirty="0"/>
                  <a:t>ali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𝑠𝑡𝑜𝑐𝑘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𝑑𝑒𝑠𝑖𝑟𝑒𝑑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eta </a:t>
            </a:r>
            <a:r>
              <a:rPr lang="pl-PL" sz="1200" dirty="0">
                <a:solidFill>
                  <a:srgbClr val="7F7F7F"/>
                </a:solidFill>
              </a:rPr>
              <a:t>la.,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Kazalnik meri odstotek dni ali primerov, ko je bila zaloga na voljo za takojšnjo izpolnitev, glede na celotno povpraševanje ali število dni v določenem obdobju.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69B105-2670-A30B-83D1-198FC0827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287FCEF-B86E-EA34-FC7A-759CC6261A1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FC541F9-1567-55FD-B713-21CD33F0F68A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K</a:t>
                </a:r>
                <a:r>
                  <a:rPr lang="en-US" sz="1800" dirty="0" err="1"/>
                  <a:t>oeficient</a:t>
                </a:r>
                <a:r>
                  <a:rPr lang="en-US" sz="1800" dirty="0"/>
                  <a:t> obračanja zalog (IT) - meri, kako pogosto podjetje porabi in nadomesti zaloge v določenem obdobju, kaže, kako učinkovito organizacija upravlja s svojimi viri in se odziva na povpraševanje na trgu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𝑔𝑜𝑜𝑑𝑠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𝑠𝑜𝑙𝑑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𝑎𝑣𝑒𝑟𝑎𝑔𝑒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𝑙𝑒𝑣𝑒𝑙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Previsok kazalnik lahko kaže na tveganje pomanjkanja zalog.</a:t>
            </a:r>
            <a:endParaRPr lang="pl-PL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Prenizka vrednost kazalnika lahko pomeni prevelike zaloge ali slabo prodajo.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74B6E0F-E004-F58A-3B1B-9CB8AB6C4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3AEA5B7-94BA-306D-F552-FD59C89BFDA4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445FC18-6E93-0CA2-A929-DEA30A0969C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Stopnja vračanja (</a:t>
                </a:r>
                <a:r>
                  <a:rPr lang="en-US" sz="1800" dirty="0" err="1"/>
                  <a:t>RoR</a:t>
                </a:r>
                <a:r>
                  <a:rPr lang="en-US" sz="1800" dirty="0"/>
                  <a:t>) - odstotek izdelkov, ki jih stranke vrnejo, glede na skupno število prodanih izdelkov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𝑢𝑛𝑖𝑡𝑠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𝑟𝑒𝑡𝑢𝑟𝑛𝑒𝑑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𝑢𝑛𝑖𝑡𝑠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𝑠𝑜𝑙𝑑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:p14="http://schemas.microsoft.com/office/powerpoint/2010/main" xmlns:a1611="http://schemas.microsoft.com/office/drawing/2016/11/main" xmlns:a16="http://schemas.microsoft.com/office/drawing/2014/main"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stopnja vračil lahko kaže na težave s kakovostjo izdelkov, neskladja v opisih ali neustrezno izpolnjevanje pričakovanj strank, kar negativno vpliva na njihovo zadovoljstvo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0CBA73C-44BE-BFFA-066A-7B72E6634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1841F0A-5D5C-92D3-B01A-8EF666CBCE90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C9D1BC8-F2DF-92E7-7E0F-42E02ED12AE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I</a:t>
                </a:r>
                <a:r>
                  <a:rPr lang="en-US" sz="1800" dirty="0" err="1"/>
                  <a:t>ndeks</a:t>
                </a:r>
                <a:r>
                  <a:rPr lang="en-US" sz="1800" dirty="0"/>
                  <a:t> uspešnosti dobavitelja (SPI) - ocenjevanje in spremljanje uspešnosti dobavitelja v </a:t>
                </a:r>
                <a:r>
                  <a:rPr lang="en-US" sz="1800" dirty="0" err="1"/>
                  <a:t>oskrbovalni</a:t>
                </a:r>
                <a:r>
                  <a:rPr lang="en-US" sz="1800" dirty="0"/>
                  <a:t> verigi; ugotavlja, kako dobro dobavitelji izpolnjujejo določena merila, kot so kakovost dobavljenih izdelkov, pravočasna dobava ali sposobnost dokončanja naročil brez napak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𝑝𝑜𝑖𝑛𝑡𝑠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𝑐𝑟𝑖𝑡𝑒𝑟𝑖𝑎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𝑚𝑎𝑥𝑖𝑚𝑢𝑚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𝑝𝑜𝑠𝑠𝑖𝑏𝑙𝑒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𝑝𝑜𝑖𝑛𝑡𝑠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se običajno izračuna na podlagi več posameznih kazalnikov uspešnosti, kot so kakovost dostave</a:t>
            </a:r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pravočasnost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prilagodljivost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AE269DD-716D-78ED-0AB3-5C0539E2E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975342A-4DE4-F44F-A8D3-F02AE493D77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C41A5AF-4F19-E928-C47E-34430896BAB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K</a:t>
            </a:r>
            <a:r>
              <a:rPr lang="en-US" sz="2000" dirty="0" err="1"/>
              <a:t>oncept</a:t>
            </a:r>
            <a:r>
              <a:rPr lang="en-US" sz="2000" dirty="0"/>
              <a:t> nadzora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C</a:t>
            </a:r>
            <a:r>
              <a:rPr lang="en-US" sz="2000" dirty="0" err="1"/>
              <a:t>ilji</a:t>
            </a:r>
            <a:r>
              <a:rPr lang="en-US" sz="2000" dirty="0"/>
              <a:t> in obseg kontrolinga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O</a:t>
            </a:r>
            <a:r>
              <a:rPr lang="en-US" sz="2000" dirty="0" err="1"/>
              <a:t>snovni</a:t>
            </a:r>
            <a:r>
              <a:rPr lang="en-US" sz="2000" dirty="0"/>
              <a:t> ključni kazalniki uspešnosti (KPI)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A0AC11-BE58-3453-1931-1481C324901C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C9A4DDA-F8DD-357B-2562-318E06348F56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3573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Naročila, ki so jih oddale stranke, in njihovi načrtovani datumi dobave so predstavljeni v spodnji preglednici.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41413" y="6511535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B1A2384-E445-3BE0-3917-18D9D5E8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5C25D91-AED8-D4C8-A0AF-D884C90F26FC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D46AB08-B695-B2F6-92CC-7378B6AA75C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44400"/>
              </p:ext>
            </p:extLst>
          </p:nvPr>
        </p:nvGraphicFramePr>
        <p:xfrm>
          <a:off x="838199" y="2126614"/>
          <a:ext cx="5957902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20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Količine, dobavljene stranki, in dejanski datum dobave so prikazani v spodnji preglednici.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75879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podlagi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preglednice izračunajte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OTIF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A8D773-0192-AFEB-9736-4E06A0C1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637D441-25FF-4E22-5338-13549CA4A6FB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CEBB122-0166-013C-FD7A-D89307E7AD92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l-SI" sz="1800" dirty="0"/>
              <a:t>P</a:t>
            </a:r>
            <a:r>
              <a:rPr lang="en-US" sz="1800" dirty="0" err="1"/>
              <a:t>reverjanje</a:t>
            </a:r>
            <a:r>
              <a:rPr lang="en-US" sz="1800" dirty="0"/>
              <a:t> količin, dobavljenih stranki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27031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85A5A591-0921-FB7F-ABA3-6A49E96B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AC1F7C9-6BB0-4F10-078A-9CBCE94D8CF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9B93E1A-066F-E0A6-6DD3-1D4D111266E4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l-SI" sz="1800" dirty="0"/>
              <a:t>P</a:t>
            </a:r>
            <a:r>
              <a:rPr lang="en-US" sz="1800" dirty="0" err="1"/>
              <a:t>reverjanje</a:t>
            </a:r>
            <a:r>
              <a:rPr lang="en-US" sz="1800" dirty="0"/>
              <a:t> količin, dobavljenih stranki.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17679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608666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608666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3C4735E-BBC0-BE73-9C45-79782710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59B5FB7-9E06-8554-7E0A-FB261FA8A353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FA505A0-1005-2213-E442-2A53D89E91E2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1800" dirty="0"/>
              <a:t>Preverjanje </a:t>
            </a:r>
            <a:r>
              <a:rPr lang="pl-PL" sz="1800" dirty="0" err="1"/>
              <a:t>datumov </a:t>
            </a:r>
            <a:r>
              <a:rPr lang="en-US" sz="1800" dirty="0"/>
              <a:t>dostave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68742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916860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9102899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359763" y="2801340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dobav z napačno količino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3" y="3797145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zamud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dostavi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486697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Skupno število nepravilnih dostav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145456D-9CA8-7432-A771-5268089E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30E161A-1AD3-F29C-B886-6B00E1078798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DE136844-ECE1-9FC9-1DFF-2F97F00F9D41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dirty="0" err="1"/>
              <a:t>Izračun </a:t>
            </a:r>
            <a:r>
              <a:rPr lang="pl-PL" dirty="0"/>
              <a:t>OTIF:</a:t>
            </a:r>
          </a:p>
          <a:p>
            <a:pPr lvl="1" algn="just"/>
            <a:r>
              <a:rPr lang="pl-PL" sz="2000" dirty="0"/>
              <a:t>Skupno število </a:t>
            </a:r>
            <a:r>
              <a:rPr lang="pl-PL" sz="2000" dirty="0" err="1"/>
              <a:t>naročil </a:t>
            </a:r>
            <a:r>
              <a:rPr lang="pl-PL" sz="2000" dirty="0"/>
              <a:t>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pl-PL" sz="2000" dirty="0" err="1"/>
              <a:t>Število naročil, dostavljenih pravočasno </a:t>
            </a:r>
            <a:r>
              <a:rPr lang="pl-PL" sz="2000" dirty="0"/>
              <a:t>in v </a:t>
            </a:r>
            <a:r>
              <a:rPr lang="pl-PL" sz="2000" dirty="0" err="1"/>
              <a:t>polni količini </a:t>
            </a:r>
            <a:r>
              <a:rPr lang="pl-PL" sz="2000" dirty="0"/>
              <a:t>= 12 - 3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𝑜𝑟𝑑𝑒𝑟𝑠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𝑑𝑒𝑙𝑖𝑣𝑒𝑟𝑒𝑑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𝑓𝑢𝑙𝑙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𝑞𝑢𝑎𝑛𝑡𝑖𝑡𝑦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𝑜𝑟𝑑𝑒𝑟𝑠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301A023F-0AC2-FF43-B140-149EB492F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4EA8181-D2D2-C70D-9B46-F621F919636E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9CC376B-DFAB-878A-DBB3-C7065929CE6D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Kontroling v oskrbovalni verigi je proces upravljanja in optimizacije finančnih, materialnih in informacijskih tokov v oskrbovalni verigi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Ključni kazalniki uspešnosti (KPI) - finančni in nefinančni kazalniki, ki se uporabljajo kot merilo v postopkih merjenja stopnje doseganja ciljev organizacije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KPI se uporabljajo kot kazalniki za nadzor izvajanja procesov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Kazalnik OTIF je eden najpomembnejših kazalnikov, ki organizacijam omogoča spremljanje in ocenjevanje uspešnosti, učinkovitosti in produktivnosti na ključnih področjih dejavnosti.</a:t>
            </a:r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7283AE0-CAF8-8790-1734-A1E5BCAA5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C0B0CE2-9F47-755C-CD7D-1197FBDDB39C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7CEDE5D-3EAC-C68F-B36B-F069E06FAEE7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5460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959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Katarzyna Grzybowska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Ragin-Skorecka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Siemieniak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Piotr Cyplik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Jędrzej Jankowski-Guzy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Adrianna Toboła-Walaszczyk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71144C4-5BAD-C12F-C752-5C57C271D56A}"/>
              </a:ext>
            </a:extLst>
          </p:cNvPr>
          <p:cNvSpPr txBox="1"/>
          <p:nvPr/>
        </p:nvSpPr>
        <p:spPr>
          <a:xfrm>
            <a:off x="6469270" y="6266561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C1D2CC-7927-7B07-F2C4-D6A25107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2" y="6196179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6D09B2A-9D93-328D-BB1C-E8B99C145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A0841BE-7995-4111-105F-E7A0AE7297C6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13981AD-A0E0-0F43-CBC6-C915D3A6701A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9758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Koncept </a:t>
            </a:r>
            <a:r>
              <a:rPr lang="pl-PL" dirty="0"/>
              <a:t>nadzora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Kontroling</a:t>
            </a:r>
            <a:r>
              <a:rPr lang="sl-SI" dirty="0">
                <a:solidFill>
                  <a:srgbClr val="1065AB"/>
                </a:solidFill>
              </a:rPr>
              <a:t> (nadzor)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lahko opišemo </a:t>
            </a:r>
            <a:r>
              <a:rPr lang="pl-PL" dirty="0"/>
              <a:t>kot "</a:t>
            </a:r>
            <a:r>
              <a:rPr lang="en-US" dirty="0"/>
              <a:t>sistem medsebojno dogovorjenih ukrepov, načel, ciljev, metod in tehnik, ki služi notranjemu nadzoru in upravljanju ciljev, povezanih z rezultati</a:t>
            </a:r>
            <a:r>
              <a:rPr lang="pl-PL" dirty="0"/>
              <a:t>";</a:t>
            </a:r>
          </a:p>
          <a:p>
            <a:pPr algn="just"/>
            <a:endParaRPr lang="pl-PL" dirty="0"/>
          </a:p>
          <a:p>
            <a:pPr algn="just"/>
            <a:r>
              <a:rPr lang="en-US" dirty="0"/>
              <a:t>Kontroling v </a:t>
            </a:r>
            <a:r>
              <a:rPr lang="en-US" dirty="0">
                <a:solidFill>
                  <a:srgbClr val="1065AB"/>
                </a:solidFill>
              </a:rPr>
              <a:t>oskrbovalni verigi </a:t>
            </a:r>
            <a:r>
              <a:rPr lang="en-US" dirty="0"/>
              <a:t>je proces upravljanja in optimizacije finančnih, materialnih in informacijskih tokov v oskrbovalni verigi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Nowak, 2015;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C393F7D-0C0C-2DBB-EDED-AEB54412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04257B-538A-A707-672A-CB0A448B2C6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3736C9E-FB7E-5275-2292-4D63038D0AC1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705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Koncept </a:t>
            </a:r>
            <a:r>
              <a:rPr lang="pl-PL" dirty="0"/>
              <a:t>nadzora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Cigolini </a:t>
            </a:r>
            <a:r>
              <a:rPr lang="pl-PL" sz="1200" dirty="0">
                <a:solidFill>
                  <a:srgbClr val="7F7F7F"/>
                </a:solidFill>
              </a:rPr>
              <a:t>et al.,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/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651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talno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prilagajanje dejavnosti spreminjajočim se tržnim in operativnim razmeram </a:t>
            </a:r>
            <a:endParaRPr lang="pl-PL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B3BE167-C258-26A6-DC4F-4935DF2D9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0048D2D-B12E-D266-E776-837EDC04554B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AAEAA2A-4900-4A27-CDAE-A72146801BE8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183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Koncept </a:t>
            </a:r>
            <a:r>
              <a:rPr lang="pl-PL" dirty="0"/>
              <a:t>nadzora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Mazur et al., 2021, </a:t>
            </a:r>
            <a:r>
              <a:rPr lang="pl-PL" sz="1200" dirty="0" err="1">
                <a:solidFill>
                  <a:srgbClr val="7F7F7F"/>
                </a:solidFill>
              </a:rPr>
              <a:t>Nesterak </a:t>
            </a:r>
            <a:r>
              <a:rPr lang="pl-PL" sz="1200" dirty="0">
                <a:solidFill>
                  <a:srgbClr val="7F7F7F"/>
                </a:solidFill>
              </a:rPr>
              <a:t>et al., 2020, </a:t>
            </a:r>
            <a:r>
              <a:rPr lang="pl-PL" sz="1200" dirty="0" err="1">
                <a:solidFill>
                  <a:srgbClr val="7F7F7F"/>
                </a:solidFill>
              </a:rPr>
              <a:t>Vollmuth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/>
        </p:nvGraphicFramePr>
        <p:xfrm>
          <a:off x="783207" y="1743278"/>
          <a:ext cx="10625586" cy="423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862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/>
                        <a:t>Razlikovalno merilo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Nadzor v oskrbovalni verigi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Kontroling v </a:t>
                      </a:r>
                      <a:r>
                        <a:rPr lang="pl-PL" sz="2000" dirty="0" err="1"/>
                        <a:t>podjetju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Obseg </a:t>
                      </a:r>
                      <a:r>
                        <a:rPr lang="pl-PL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dejavnosti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vključuje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 in usklajevanje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dejavnosti v številnih neodvisnih organizacijah, ki sodelujejo pri proizvodnji in dostavi izdelkov končnemu prejemniku.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osredotoča na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notranje procese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 organizacije, s poudarkom na optimizaciji in operativni učinkovitosti znotraj samega podjetja.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prizadeva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optimizacijo celotnega procesa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dobaviteljev do strank, pri čemer se osredotoča na povezovanje in sinhronizacijo dejavnosti med različnimi subjekti.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osredotoča na doseganje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finančnih in operativnih ciljev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samega podjetja, kot so dobičkonosnost, operativna učinkovitost in skladnost s proračunom.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Področja ukrepanja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obravnava vidike, kot so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 izpolnitve naročila, logistični stroški, kakovost sodelovanja med partnerji in upravljanje zalog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ravni celotne verige.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lahko se osredotoča na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nadzor notranjih stroškov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analizo donosnosti izdelkov ali oddelkov in optimizacijo poslovnih procesov v podjetju.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Uporabljena orodja in metodologije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pogosto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uporablja napredne informacijske sisteme,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 združujejo podatke iz različnih podjetij, kot so sistemi ERP ali SCM.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lahko uporabljajo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orodja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sisteme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ki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bolj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osredotočeni na podjetje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niso nujno povezani z zunanjimi poslovnimi partnerji.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Preglednica 1</a:t>
            </a:r>
            <a:r>
              <a:rPr lang="pl-P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Razlike med nadzorom v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verigi in v podjetju </a:t>
            </a:r>
            <a:endParaRPr lang="pl-P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EC3607-20F6-18FA-9C36-472A7A69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646C70D-7E62-C900-D357-2850604A0EA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08DA73-3104-F01A-880E-7F4193A0E11C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 povratnih informacij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>
                <a:solidFill>
                  <a:srgbClr val="1065AB"/>
                </a:solidFill>
              </a:rPr>
              <a:t>P</a:t>
            </a:r>
            <a:r>
              <a:rPr lang="en-US" dirty="0" err="1">
                <a:solidFill>
                  <a:srgbClr val="1065AB"/>
                </a:solidFill>
              </a:rPr>
              <a:t>ovratne</a:t>
            </a:r>
            <a:r>
              <a:rPr lang="en-US" dirty="0">
                <a:solidFill>
                  <a:srgbClr val="1065AB"/>
                </a:solidFill>
              </a:rPr>
              <a:t> informacije (feed-back) - </a:t>
            </a:r>
            <a:r>
              <a:rPr lang="en-US" dirty="0"/>
              <a:t>ureditev, ki omogoča ugotavljanje odstopanj v sistemu načrtovanja in izvajanja ter sprejemanje ustreznih korektivnih in preventivnih ukrepov za preprečitev odstopanja od zastavljenega cilja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>
                <a:solidFill>
                  <a:srgbClr val="1065AB"/>
                </a:solidFill>
              </a:rPr>
              <a:t>F</a:t>
            </a:r>
            <a:r>
              <a:rPr lang="en-US" dirty="0" err="1">
                <a:solidFill>
                  <a:srgbClr val="1065AB"/>
                </a:solidFill>
              </a:rPr>
              <a:t>eed</a:t>
            </a:r>
            <a:r>
              <a:rPr lang="en-US" dirty="0">
                <a:solidFill>
                  <a:srgbClr val="1065AB"/>
                </a:solidFill>
              </a:rPr>
              <a:t>-forward - </a:t>
            </a:r>
            <a:r>
              <a:rPr lang="en-US" dirty="0"/>
              <a:t>razume se kot nadzor, povezan z uporabo napovedanih količin in informacij o preteklih ukrepih za določitev, kakšne ukrepe je treba sprejeti v prihodnosti.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2A7A205-7E66-865C-7E73-FCAA5261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2F25F5E-8B35-2081-FBFC-C1E9AC67B14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3B9E377-AA76-A06A-84A4-7DD7B16D6B1B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cilji </a:t>
            </a:r>
            <a:r>
              <a:rPr lang="en-US" dirty="0" err="1"/>
              <a:t>kontrolinga</a:t>
            </a:r>
            <a:r>
              <a:rPr lang="en-US" dirty="0"/>
              <a:t> </a:t>
            </a:r>
            <a:r>
              <a:rPr lang="sl-SI" dirty="0"/>
              <a:t>oskrbovalne</a:t>
            </a:r>
            <a:r>
              <a:rPr lang="en-US" dirty="0"/>
              <a:t> </a:t>
            </a:r>
            <a:r>
              <a:rPr lang="en-US" dirty="0" err="1"/>
              <a:t>verige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Povečanje operativne učinkovitosti </a:t>
            </a:r>
            <a:r>
              <a:rPr lang="en-US" dirty="0"/>
              <a:t>z analizo procesov, optimizacijo delovnih postopkov in zmanjšanjem količine odpadkov, kar izboljša splošno uspešnost dobavne verige</a:t>
            </a:r>
            <a:r>
              <a:rPr lang="pl-PL" dirty="0"/>
              <a:t>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Zmanjšanje stroškov, </a:t>
            </a:r>
            <a:r>
              <a:rPr lang="en-US" dirty="0"/>
              <a:t>saj nadzor in stalno spremljanje stroškov v </a:t>
            </a:r>
            <a:r>
              <a:rPr lang="en-US" dirty="0" err="1"/>
              <a:t>oskrbovalni</a:t>
            </a:r>
            <a:r>
              <a:rPr lang="en-US" dirty="0"/>
              <a:t> verigi pomagata opredeliti področja, na katerih je mogoče prihraniti, ne da bi pri tem ogrozili kakovost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Zagotavljanje skladnosti in kakovosti s </a:t>
            </a:r>
            <a:r>
              <a:rPr lang="en-US" dirty="0"/>
              <a:t>spremljanjem in zagotavljanjem upoštevanja predpisov in standardov kakovosti v </a:t>
            </a:r>
            <a:r>
              <a:rPr lang="en-US" dirty="0" err="1"/>
              <a:t>celotni</a:t>
            </a:r>
            <a:r>
              <a:rPr lang="en-US" dirty="0"/>
              <a:t> </a:t>
            </a:r>
            <a:r>
              <a:rPr lang="en-US" dirty="0" err="1"/>
              <a:t>oskrbovalni</a:t>
            </a:r>
            <a:r>
              <a:rPr lang="en-US" dirty="0"/>
              <a:t> verigi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in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C08287E-B52E-E961-497B-7EB2FDB5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AFF1A58-DBFF-80B0-E838-B3CA7C2A9A55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3BCAB1-F4FF-D7B2-BB3E-9EAE269B6086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cilji </a:t>
            </a:r>
            <a:r>
              <a:rPr lang="en-US" dirty="0" err="1"/>
              <a:t>kontrolinga</a:t>
            </a:r>
            <a:r>
              <a:rPr lang="en-US" dirty="0"/>
              <a:t> </a:t>
            </a:r>
            <a:r>
              <a:rPr lang="sl-SI" dirty="0"/>
              <a:t>oskrbovalne</a:t>
            </a:r>
            <a:r>
              <a:rPr lang="en-US" dirty="0"/>
              <a:t> </a:t>
            </a:r>
            <a:r>
              <a:rPr lang="en-US" dirty="0" err="1"/>
              <a:t>verige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Izboljšanje sodelovanja med partnerji </a:t>
            </a:r>
            <a:r>
              <a:rPr lang="en-US" dirty="0"/>
              <a:t>z boljšim načrtovanjem, komunikacijo in usklajevanjem dejavnosti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Povečanje prožnosti in odpornosti dobavne verige </a:t>
            </a:r>
            <a:r>
              <a:rPr lang="en-US" dirty="0"/>
              <a:t>z razvijanjem sposobnosti hitrega prilagajanja tržnim spremembam ali operativnim okoljem ter zmanjševanjem tveganja izpada ali motenj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ptimalno</a:t>
            </a:r>
            <a:r>
              <a:rPr lang="en-US" dirty="0">
                <a:solidFill>
                  <a:srgbClr val="1065AB"/>
                </a:solidFill>
              </a:rPr>
              <a:t> upravljanje zalog, </a:t>
            </a:r>
            <a:r>
              <a:rPr lang="en-US" dirty="0"/>
              <a:t>ki usklajuje potrebe po zmanjšanju stroškov z zahtevami po razpoložljivosti izdelkov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in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026C91D-5989-796D-23C9-3DFF7C83C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E71F893-FE0F-82EB-356E-F5AEF7EBE91E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13FFBF8-ABCD-7919-7AD6-089707CB433B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cilji </a:t>
            </a:r>
            <a:r>
              <a:rPr lang="en-US" dirty="0" err="1"/>
              <a:t>kontrolinga</a:t>
            </a:r>
            <a:r>
              <a:rPr lang="en-US" dirty="0"/>
              <a:t> </a:t>
            </a:r>
            <a:r>
              <a:rPr lang="sl-SI" dirty="0"/>
              <a:t>oskrbovalne</a:t>
            </a:r>
            <a:r>
              <a:rPr lang="en-US" dirty="0"/>
              <a:t> </a:t>
            </a:r>
            <a:r>
              <a:rPr lang="en-US" dirty="0" err="1"/>
              <a:t>verige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Izboljšanje procesa odločanja </a:t>
            </a:r>
            <a:r>
              <a:rPr lang="en-US" dirty="0"/>
              <a:t>z zagotavljanjem ključnih podatkov in analiz, ki podpirajo strateške in taktične odločitve vodstva;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Zagotavljanje stalnih izboljšav </a:t>
            </a:r>
            <a:r>
              <a:rPr lang="en-US" dirty="0"/>
              <a:t>s spodbujanjem kulture stalnih izboljšav v </a:t>
            </a:r>
            <a:r>
              <a:rPr lang="en-US" dirty="0" err="1"/>
              <a:t>oskrbovalni</a:t>
            </a:r>
            <a:r>
              <a:rPr lang="en-US" dirty="0"/>
              <a:t> verigi z rednimi pregledi, ocenami in posodobitvami procesov.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in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B88B283-6B6F-BF41-E3BF-E4E60A5D2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693E2F-4581-1EB3-150A-94E1375E84F3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9C9BBB-085A-A35F-A3D8-B5AB3ECEA7C2}"/>
              </a:ext>
            </a:extLst>
          </p:cNvPr>
          <p:cNvSpPr txBox="1"/>
          <p:nvPr/>
        </p:nvSpPr>
        <p:spPr>
          <a:xfrm>
            <a:off x="6459437" y="6266562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08537651-3C4B-45A9-B1DD-193BB9DFC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3707</TotalTime>
  <Words>4809</Words>
  <Application>Microsoft Office PowerPoint</Application>
  <PresentationFormat>Panoramiczny</PresentationFormat>
  <Paragraphs>578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Tahoma</vt:lpstr>
      <vt:lpstr>Motyw pakietu Office</vt:lpstr>
      <vt:lpstr>1_Motyw pakietu Office</vt:lpstr>
      <vt:lpstr>Napredna uporaba preglednic za analizo logističnih podatkov</vt:lpstr>
      <vt:lpstr>Agenda</vt:lpstr>
      <vt:lpstr>Koncept nadzora</vt:lpstr>
      <vt:lpstr>Koncept nadzora</vt:lpstr>
      <vt:lpstr>Koncept nadzora</vt:lpstr>
      <vt:lpstr>Nadzor povratnih informacij</vt:lpstr>
      <vt:lpstr>Ključni cilji kontrolinga oskrbovalne verige</vt:lpstr>
      <vt:lpstr>Ključni cilji kontrolinga oskrbovalne verige</vt:lpstr>
      <vt:lpstr>Ključni cilji kontrolinga oskrbovalne verige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KPI v SCM - primer</vt:lpstr>
      <vt:lpstr>KPI v SCM - primer</vt:lpstr>
      <vt:lpstr>KPI v SCM - primer</vt:lpstr>
      <vt:lpstr>KPI v SCM - primer</vt:lpstr>
      <vt:lpstr>KPI v SCM - primer</vt:lpstr>
      <vt:lpstr>KPI v SCM - primer</vt:lpstr>
      <vt:lpstr>Povzetek</vt:lpstr>
      <vt:lpstr>Avtorji:  Katarzyna Grzybowska Katarzyna Ragin-Skorecka Katarzyna Siemieniak Piotr Cyplik Michał Adamczak Jędrzej Jankowski-Guzy Adrianna Toboła-Walaszczyk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KRS</cp:lastModifiedBy>
  <cp:revision>87</cp:revision>
  <dcterms:created xsi:type="dcterms:W3CDTF">2023-07-06T12:09:08Z</dcterms:created>
  <dcterms:modified xsi:type="dcterms:W3CDTF">2025-10-28T10:45:27Z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