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5" r:id="rId5"/>
  </p:sldMasterIdLst>
  <p:sldIdLst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350" r:id="rId32"/>
    <p:sldId id="349" r:id="rId3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4472C4"/>
    <a:srgbClr val="7E898A"/>
    <a:srgbClr val="BA4C4C"/>
    <a:srgbClr val="B9B9B9"/>
    <a:srgbClr val="8ABD51"/>
    <a:srgbClr val="45455B"/>
    <a:srgbClr val="595959"/>
    <a:srgbClr val="6A6A6A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93" d="100"/>
          <a:sy n="93" d="100"/>
        </p:scale>
        <p:origin x="3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CBD8A6-94ED-4D25-92E6-F5BE6D56476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6037A51-7F24-461C-A156-60F2BF33191C}">
      <dgm:prSet phldrT="[Tekst]"/>
      <dgm:spPr/>
      <dgm:t>
        <a:bodyPr/>
        <a:lstStyle/>
        <a:p>
          <a:r>
            <a:rPr lang="pl-PL" dirty="0"/>
            <a:t>Nadzor dobavne verige</a:t>
          </a:r>
        </a:p>
      </dgm:t>
    </dgm:pt>
    <dgm:pt modelId="{0EE7B269-B1A6-4AC1-893D-36D27C268FA4}" type="parTrans" cxnId="{DACABC3F-E054-4F66-852A-342AB95237E8}">
      <dgm:prSet/>
      <dgm:spPr/>
      <dgm:t>
        <a:bodyPr/>
        <a:lstStyle/>
        <a:p>
          <a:endParaRPr lang="pl-PL"/>
        </a:p>
      </dgm:t>
    </dgm:pt>
    <dgm:pt modelId="{28072B9E-9512-49A6-A84E-8F0849AE9132}" type="sibTrans" cxnId="{DACABC3F-E054-4F66-852A-342AB95237E8}">
      <dgm:prSet/>
      <dgm:spPr/>
      <dgm:t>
        <a:bodyPr/>
        <a:lstStyle/>
        <a:p>
          <a:endParaRPr lang="pl-PL"/>
        </a:p>
      </dgm:t>
    </dgm:pt>
    <dgm:pt modelId="{04D47031-EF40-4BBD-A418-1734507BC837}">
      <dgm:prSet phldrT="[Tekst]"/>
      <dgm:spPr/>
      <dgm:t>
        <a:bodyPr/>
        <a:lstStyle/>
        <a:p>
          <a:r>
            <a:rPr lang="en-US" dirty="0"/>
            <a:t>analiza podatkov</a:t>
          </a:r>
          <a:endParaRPr lang="pl-PL" dirty="0"/>
        </a:p>
      </dgm:t>
    </dgm:pt>
    <dgm:pt modelId="{61A529EF-955C-4954-8D3A-E3CD2B98B332}" type="parTrans" cxnId="{79BD4F44-1E9C-4C83-A1A7-C38EF014FE06}">
      <dgm:prSet/>
      <dgm:spPr/>
      <dgm:t>
        <a:bodyPr/>
        <a:lstStyle/>
        <a:p>
          <a:endParaRPr lang="pl-PL"/>
        </a:p>
      </dgm:t>
    </dgm:pt>
    <dgm:pt modelId="{8F9F0D3D-A4F6-4EF8-97D1-8DDD61F6D3E0}" type="sibTrans" cxnId="{79BD4F44-1E9C-4C83-A1A7-C38EF014FE06}">
      <dgm:prSet/>
      <dgm:spPr/>
      <dgm:t>
        <a:bodyPr/>
        <a:lstStyle/>
        <a:p>
          <a:endParaRPr lang="pl-PL"/>
        </a:p>
      </dgm:t>
    </dgm:pt>
    <dgm:pt modelId="{4DEE9D35-07C1-4316-B082-B87B34A5A4E9}">
      <dgm:prSet phldrT="[Tekst]"/>
      <dgm:spPr/>
      <dgm:t>
        <a:bodyPr/>
        <a:lstStyle/>
        <a:p>
          <a:r>
            <a:rPr lang="en-US" dirty="0"/>
            <a:t>napovedovanje</a:t>
          </a:r>
          <a:endParaRPr lang="pl-PL" dirty="0"/>
        </a:p>
      </dgm:t>
    </dgm:pt>
    <dgm:pt modelId="{8E7FD148-9AE1-4B14-952D-57151F580563}" type="parTrans" cxnId="{F51414C4-F696-47A2-BC29-55374821F7AE}">
      <dgm:prSet/>
      <dgm:spPr/>
      <dgm:t>
        <a:bodyPr/>
        <a:lstStyle/>
        <a:p>
          <a:endParaRPr lang="pl-PL"/>
        </a:p>
      </dgm:t>
    </dgm:pt>
    <dgm:pt modelId="{ACE97585-FE60-4363-9CAA-A721FD7E433B}" type="sibTrans" cxnId="{F51414C4-F696-47A2-BC29-55374821F7AE}">
      <dgm:prSet/>
      <dgm:spPr/>
      <dgm:t>
        <a:bodyPr/>
        <a:lstStyle/>
        <a:p>
          <a:endParaRPr lang="pl-PL"/>
        </a:p>
      </dgm:t>
    </dgm:pt>
    <dgm:pt modelId="{62406792-2ACE-4496-963A-89A0B4575498}">
      <dgm:prSet phldrT="[Tekst]"/>
      <dgm:spPr/>
      <dgm:t>
        <a:bodyPr/>
        <a:lstStyle/>
        <a:p>
          <a:r>
            <a:rPr lang="en-US" dirty="0"/>
            <a:t>spremljanje učinkovitosti</a:t>
          </a:r>
          <a:endParaRPr lang="pl-PL" dirty="0"/>
        </a:p>
      </dgm:t>
    </dgm:pt>
    <dgm:pt modelId="{7F40C393-0A62-4370-9ACE-5E43924511E4}" type="parTrans" cxnId="{4FBF09BD-0068-4DE8-BE10-A6A88983A60D}">
      <dgm:prSet/>
      <dgm:spPr/>
      <dgm:t>
        <a:bodyPr/>
        <a:lstStyle/>
        <a:p>
          <a:endParaRPr lang="pl-PL"/>
        </a:p>
      </dgm:t>
    </dgm:pt>
    <dgm:pt modelId="{0803F2FF-2DF0-4C41-9281-8F975E0B43B6}" type="sibTrans" cxnId="{4FBF09BD-0068-4DE8-BE10-A6A88983A60D}">
      <dgm:prSet/>
      <dgm:spPr/>
      <dgm:t>
        <a:bodyPr/>
        <a:lstStyle/>
        <a:p>
          <a:endParaRPr lang="pl-PL"/>
        </a:p>
      </dgm:t>
    </dgm:pt>
    <dgm:pt modelId="{BF14B202-014E-481E-B8BC-EA632F25F67A}">
      <dgm:prSet phldrT="[Tekst]"/>
      <dgm:spPr/>
      <dgm:t>
        <a:bodyPr/>
        <a:lstStyle/>
        <a:p>
          <a:r>
            <a:rPr lang="en-US"/>
            <a:t>korektivni posegi</a:t>
          </a:r>
          <a:endParaRPr lang="pl-PL" dirty="0"/>
        </a:p>
      </dgm:t>
    </dgm:pt>
    <dgm:pt modelId="{00DFDB98-C72A-43CA-ABD7-36AE772C8F5C}" type="parTrans" cxnId="{93695BEF-A84A-40C6-ABD6-2AD951BB28A8}">
      <dgm:prSet/>
      <dgm:spPr/>
      <dgm:t>
        <a:bodyPr/>
        <a:lstStyle/>
        <a:p>
          <a:endParaRPr lang="pl-PL"/>
        </a:p>
      </dgm:t>
    </dgm:pt>
    <dgm:pt modelId="{AA83F4F9-E0AC-418F-A339-909F3C36DD25}" type="sibTrans" cxnId="{93695BEF-A84A-40C6-ABD6-2AD951BB28A8}">
      <dgm:prSet/>
      <dgm:spPr/>
      <dgm:t>
        <a:bodyPr/>
        <a:lstStyle/>
        <a:p>
          <a:endParaRPr lang="pl-PL"/>
        </a:p>
      </dgm:t>
    </dgm:pt>
    <dgm:pt modelId="{84CBFCB2-0BFD-4BC5-8800-1E6DD16BEFA7}" type="pres">
      <dgm:prSet presAssocID="{A3CBD8A6-94ED-4D25-92E6-F5BE6D56476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64A3DAA-BB5F-48D8-A45F-0525C7B82837}" type="pres">
      <dgm:prSet presAssocID="{86037A51-7F24-461C-A156-60F2BF33191C}" presName="root1" presStyleCnt="0"/>
      <dgm:spPr/>
    </dgm:pt>
    <dgm:pt modelId="{162DDE4C-FA50-4505-9B7B-174A0EF84772}" type="pres">
      <dgm:prSet presAssocID="{86037A51-7F24-461C-A156-60F2BF33191C}" presName="LevelOneTextNode" presStyleLbl="node0" presStyleIdx="0" presStyleCnt="1">
        <dgm:presLayoutVars>
          <dgm:chPref val="3"/>
        </dgm:presLayoutVars>
      </dgm:prSet>
      <dgm:spPr/>
    </dgm:pt>
    <dgm:pt modelId="{6414329C-CA8E-426A-82CD-6605F16C14F1}" type="pres">
      <dgm:prSet presAssocID="{86037A51-7F24-461C-A156-60F2BF33191C}" presName="level2hierChild" presStyleCnt="0"/>
      <dgm:spPr/>
    </dgm:pt>
    <dgm:pt modelId="{E429FD45-A81C-4ADE-9ECC-0D0183B1DA65}" type="pres">
      <dgm:prSet presAssocID="{61A529EF-955C-4954-8D3A-E3CD2B98B332}" presName="conn2-1" presStyleLbl="parChTrans1D2" presStyleIdx="0" presStyleCnt="4"/>
      <dgm:spPr/>
    </dgm:pt>
    <dgm:pt modelId="{1EDBDFBB-1076-4A9D-989F-D46A51191C24}" type="pres">
      <dgm:prSet presAssocID="{61A529EF-955C-4954-8D3A-E3CD2B98B332}" presName="connTx" presStyleLbl="parChTrans1D2" presStyleIdx="0" presStyleCnt="4"/>
      <dgm:spPr/>
    </dgm:pt>
    <dgm:pt modelId="{EC0C8974-2355-4F1B-93B2-E8BF4518CC1D}" type="pres">
      <dgm:prSet presAssocID="{04D47031-EF40-4BBD-A418-1734507BC837}" presName="root2" presStyleCnt="0"/>
      <dgm:spPr/>
    </dgm:pt>
    <dgm:pt modelId="{E29EB888-E589-42F0-844B-D4CDF57BC48C}" type="pres">
      <dgm:prSet presAssocID="{04D47031-EF40-4BBD-A418-1734507BC837}" presName="LevelTwoTextNode" presStyleLbl="node2" presStyleIdx="0" presStyleCnt="4">
        <dgm:presLayoutVars>
          <dgm:chPref val="3"/>
        </dgm:presLayoutVars>
      </dgm:prSet>
      <dgm:spPr/>
    </dgm:pt>
    <dgm:pt modelId="{2265901B-F9FD-4224-84DD-41F7F7D16C31}" type="pres">
      <dgm:prSet presAssocID="{04D47031-EF40-4BBD-A418-1734507BC837}" presName="level3hierChild" presStyleCnt="0"/>
      <dgm:spPr/>
    </dgm:pt>
    <dgm:pt modelId="{AC48DB26-CD48-4E97-B98A-AF91E8B514E5}" type="pres">
      <dgm:prSet presAssocID="{8E7FD148-9AE1-4B14-952D-57151F580563}" presName="conn2-1" presStyleLbl="parChTrans1D2" presStyleIdx="1" presStyleCnt="4"/>
      <dgm:spPr/>
    </dgm:pt>
    <dgm:pt modelId="{608D0435-92E4-4A1D-A91E-B319084A4C54}" type="pres">
      <dgm:prSet presAssocID="{8E7FD148-9AE1-4B14-952D-57151F580563}" presName="connTx" presStyleLbl="parChTrans1D2" presStyleIdx="1" presStyleCnt="4"/>
      <dgm:spPr/>
    </dgm:pt>
    <dgm:pt modelId="{056A77B0-FD06-4E1C-9E76-17DD618CFF12}" type="pres">
      <dgm:prSet presAssocID="{4DEE9D35-07C1-4316-B082-B87B34A5A4E9}" presName="root2" presStyleCnt="0"/>
      <dgm:spPr/>
    </dgm:pt>
    <dgm:pt modelId="{98154A11-4B43-4E89-84D9-A5FFC426FD18}" type="pres">
      <dgm:prSet presAssocID="{4DEE9D35-07C1-4316-B082-B87B34A5A4E9}" presName="LevelTwoTextNode" presStyleLbl="node2" presStyleIdx="1" presStyleCnt="4">
        <dgm:presLayoutVars>
          <dgm:chPref val="3"/>
        </dgm:presLayoutVars>
      </dgm:prSet>
      <dgm:spPr/>
    </dgm:pt>
    <dgm:pt modelId="{31F0D469-941F-4AA6-8F29-CB0045A76506}" type="pres">
      <dgm:prSet presAssocID="{4DEE9D35-07C1-4316-B082-B87B34A5A4E9}" presName="level3hierChild" presStyleCnt="0"/>
      <dgm:spPr/>
    </dgm:pt>
    <dgm:pt modelId="{82B998F3-5516-418B-8CEC-ED26A97A569E}" type="pres">
      <dgm:prSet presAssocID="{7F40C393-0A62-4370-9ACE-5E43924511E4}" presName="conn2-1" presStyleLbl="parChTrans1D2" presStyleIdx="2" presStyleCnt="4"/>
      <dgm:spPr/>
    </dgm:pt>
    <dgm:pt modelId="{8CDD8292-43DE-444E-9657-634D6C5E28CD}" type="pres">
      <dgm:prSet presAssocID="{7F40C393-0A62-4370-9ACE-5E43924511E4}" presName="connTx" presStyleLbl="parChTrans1D2" presStyleIdx="2" presStyleCnt="4"/>
      <dgm:spPr/>
    </dgm:pt>
    <dgm:pt modelId="{07894D4C-9965-4BBE-B0AC-ED0DDCFB893A}" type="pres">
      <dgm:prSet presAssocID="{62406792-2ACE-4496-963A-89A0B4575498}" presName="root2" presStyleCnt="0"/>
      <dgm:spPr/>
    </dgm:pt>
    <dgm:pt modelId="{F225F748-E2E2-48AD-9A83-2AC61A89F175}" type="pres">
      <dgm:prSet presAssocID="{62406792-2ACE-4496-963A-89A0B4575498}" presName="LevelTwoTextNode" presStyleLbl="node2" presStyleIdx="2" presStyleCnt="4">
        <dgm:presLayoutVars>
          <dgm:chPref val="3"/>
        </dgm:presLayoutVars>
      </dgm:prSet>
      <dgm:spPr/>
    </dgm:pt>
    <dgm:pt modelId="{AEDA7610-ED60-4031-ABAC-AD3A39F3BD0D}" type="pres">
      <dgm:prSet presAssocID="{62406792-2ACE-4496-963A-89A0B4575498}" presName="level3hierChild" presStyleCnt="0"/>
      <dgm:spPr/>
    </dgm:pt>
    <dgm:pt modelId="{4B165FD8-9D9F-4965-8CBD-7FAE474A7A73}" type="pres">
      <dgm:prSet presAssocID="{00DFDB98-C72A-43CA-ABD7-36AE772C8F5C}" presName="conn2-1" presStyleLbl="parChTrans1D2" presStyleIdx="3" presStyleCnt="4"/>
      <dgm:spPr/>
    </dgm:pt>
    <dgm:pt modelId="{9F28EF65-9553-434C-858A-A41855924149}" type="pres">
      <dgm:prSet presAssocID="{00DFDB98-C72A-43CA-ABD7-36AE772C8F5C}" presName="connTx" presStyleLbl="parChTrans1D2" presStyleIdx="3" presStyleCnt="4"/>
      <dgm:spPr/>
    </dgm:pt>
    <dgm:pt modelId="{A45927C3-D302-46CD-A848-CDFC8C8A4384}" type="pres">
      <dgm:prSet presAssocID="{BF14B202-014E-481E-B8BC-EA632F25F67A}" presName="root2" presStyleCnt="0"/>
      <dgm:spPr/>
    </dgm:pt>
    <dgm:pt modelId="{F3954B68-288B-409F-AD3C-1832C759F62A}" type="pres">
      <dgm:prSet presAssocID="{BF14B202-014E-481E-B8BC-EA632F25F67A}" presName="LevelTwoTextNode" presStyleLbl="node2" presStyleIdx="3" presStyleCnt="4">
        <dgm:presLayoutVars>
          <dgm:chPref val="3"/>
        </dgm:presLayoutVars>
      </dgm:prSet>
      <dgm:spPr/>
    </dgm:pt>
    <dgm:pt modelId="{12EE6A97-2B5A-4B11-BB45-B2045E2DD49C}" type="pres">
      <dgm:prSet presAssocID="{BF14B202-014E-481E-B8BC-EA632F25F67A}" presName="level3hierChild" presStyleCnt="0"/>
      <dgm:spPr/>
    </dgm:pt>
  </dgm:ptLst>
  <dgm:cxnLst>
    <dgm:cxn modelId="{9059A60C-8EDC-443B-A6C3-BBF0CDEE5FF7}" type="presOf" srcId="{86037A51-7F24-461C-A156-60F2BF33191C}" destId="{162DDE4C-FA50-4505-9B7B-174A0EF84772}" srcOrd="0" destOrd="0" presId="urn:microsoft.com/office/officeart/2008/layout/HorizontalMultiLevelHierarchy"/>
    <dgm:cxn modelId="{164A6314-B3DB-4E51-811E-396DCAD36855}" type="presOf" srcId="{BF14B202-014E-481E-B8BC-EA632F25F67A}" destId="{F3954B68-288B-409F-AD3C-1832C759F62A}" srcOrd="0" destOrd="0" presId="urn:microsoft.com/office/officeart/2008/layout/HorizontalMultiLevelHierarchy"/>
    <dgm:cxn modelId="{24E8AC27-3F68-498E-BBA9-5AEAC18D7CEE}" type="presOf" srcId="{04D47031-EF40-4BBD-A418-1734507BC837}" destId="{E29EB888-E589-42F0-844B-D4CDF57BC48C}" srcOrd="0" destOrd="0" presId="urn:microsoft.com/office/officeart/2008/layout/HorizontalMultiLevelHierarchy"/>
    <dgm:cxn modelId="{8D2F3534-971B-4EF1-9DE2-24AF9FE0A443}" type="presOf" srcId="{4DEE9D35-07C1-4316-B082-B87B34A5A4E9}" destId="{98154A11-4B43-4E89-84D9-A5FFC426FD18}" srcOrd="0" destOrd="0" presId="urn:microsoft.com/office/officeart/2008/layout/HorizontalMultiLevelHierarchy"/>
    <dgm:cxn modelId="{DACABC3F-E054-4F66-852A-342AB95237E8}" srcId="{A3CBD8A6-94ED-4D25-92E6-F5BE6D564769}" destId="{86037A51-7F24-461C-A156-60F2BF33191C}" srcOrd="0" destOrd="0" parTransId="{0EE7B269-B1A6-4AC1-893D-36D27C268FA4}" sibTransId="{28072B9E-9512-49A6-A84E-8F0849AE9132}"/>
    <dgm:cxn modelId="{59AD0262-E545-4304-A6D9-1A5D90F51E8A}" type="presOf" srcId="{8E7FD148-9AE1-4B14-952D-57151F580563}" destId="{AC48DB26-CD48-4E97-B98A-AF91E8B514E5}" srcOrd="0" destOrd="0" presId="urn:microsoft.com/office/officeart/2008/layout/HorizontalMultiLevelHierarchy"/>
    <dgm:cxn modelId="{42B2EB43-97D7-42C3-9DDA-F793FD627D22}" type="presOf" srcId="{00DFDB98-C72A-43CA-ABD7-36AE772C8F5C}" destId="{9F28EF65-9553-434C-858A-A41855924149}" srcOrd="1" destOrd="0" presId="urn:microsoft.com/office/officeart/2008/layout/HorizontalMultiLevelHierarchy"/>
    <dgm:cxn modelId="{79BD4F44-1E9C-4C83-A1A7-C38EF014FE06}" srcId="{86037A51-7F24-461C-A156-60F2BF33191C}" destId="{04D47031-EF40-4BBD-A418-1734507BC837}" srcOrd="0" destOrd="0" parTransId="{61A529EF-955C-4954-8D3A-E3CD2B98B332}" sibTransId="{8F9F0D3D-A4F6-4EF8-97D1-8DDD61F6D3E0}"/>
    <dgm:cxn modelId="{35566A49-CE39-4C07-9EE7-36436E2DB43B}" type="presOf" srcId="{61A529EF-955C-4954-8D3A-E3CD2B98B332}" destId="{1EDBDFBB-1076-4A9D-989F-D46A51191C24}" srcOrd="1" destOrd="0" presId="urn:microsoft.com/office/officeart/2008/layout/HorizontalMultiLevelHierarchy"/>
    <dgm:cxn modelId="{A0856D69-B581-4DF9-8758-1CC137B993DE}" type="presOf" srcId="{62406792-2ACE-4496-963A-89A0B4575498}" destId="{F225F748-E2E2-48AD-9A83-2AC61A89F175}" srcOrd="0" destOrd="0" presId="urn:microsoft.com/office/officeart/2008/layout/HorizontalMultiLevelHierarchy"/>
    <dgm:cxn modelId="{7484C66D-E17E-4DA4-8079-1F771CD9E558}" type="presOf" srcId="{7F40C393-0A62-4370-9ACE-5E43924511E4}" destId="{8CDD8292-43DE-444E-9657-634D6C5E28CD}" srcOrd="1" destOrd="0" presId="urn:microsoft.com/office/officeart/2008/layout/HorizontalMultiLevelHierarchy"/>
    <dgm:cxn modelId="{51C4024F-BABE-4451-B9A6-D24240E66739}" type="presOf" srcId="{7F40C393-0A62-4370-9ACE-5E43924511E4}" destId="{82B998F3-5516-418B-8CEC-ED26A97A569E}" srcOrd="0" destOrd="0" presId="urn:microsoft.com/office/officeart/2008/layout/HorizontalMultiLevelHierarchy"/>
    <dgm:cxn modelId="{BE12CE8A-ECC7-471B-91E2-5017FB6EAEB2}" type="presOf" srcId="{61A529EF-955C-4954-8D3A-E3CD2B98B332}" destId="{E429FD45-A81C-4ADE-9ECC-0D0183B1DA65}" srcOrd="0" destOrd="0" presId="urn:microsoft.com/office/officeart/2008/layout/HorizontalMultiLevelHierarchy"/>
    <dgm:cxn modelId="{4428DC96-D6DF-4231-B2ED-22C0E9B13897}" type="presOf" srcId="{A3CBD8A6-94ED-4D25-92E6-F5BE6D564769}" destId="{84CBFCB2-0BFD-4BC5-8800-1E6DD16BEFA7}" srcOrd="0" destOrd="0" presId="urn:microsoft.com/office/officeart/2008/layout/HorizontalMultiLevelHierarchy"/>
    <dgm:cxn modelId="{4FBF09BD-0068-4DE8-BE10-A6A88983A60D}" srcId="{86037A51-7F24-461C-A156-60F2BF33191C}" destId="{62406792-2ACE-4496-963A-89A0B4575498}" srcOrd="2" destOrd="0" parTransId="{7F40C393-0A62-4370-9ACE-5E43924511E4}" sibTransId="{0803F2FF-2DF0-4C41-9281-8F975E0B43B6}"/>
    <dgm:cxn modelId="{F51414C4-F696-47A2-BC29-55374821F7AE}" srcId="{86037A51-7F24-461C-A156-60F2BF33191C}" destId="{4DEE9D35-07C1-4316-B082-B87B34A5A4E9}" srcOrd="1" destOrd="0" parTransId="{8E7FD148-9AE1-4B14-952D-57151F580563}" sibTransId="{ACE97585-FE60-4363-9CAA-A721FD7E433B}"/>
    <dgm:cxn modelId="{F1C644CE-B9A7-4261-BEF3-BB9D8E9A324A}" type="presOf" srcId="{00DFDB98-C72A-43CA-ABD7-36AE772C8F5C}" destId="{4B165FD8-9D9F-4965-8CBD-7FAE474A7A73}" srcOrd="0" destOrd="0" presId="urn:microsoft.com/office/officeart/2008/layout/HorizontalMultiLevelHierarchy"/>
    <dgm:cxn modelId="{93695BEF-A84A-40C6-ABD6-2AD951BB28A8}" srcId="{86037A51-7F24-461C-A156-60F2BF33191C}" destId="{BF14B202-014E-481E-B8BC-EA632F25F67A}" srcOrd="3" destOrd="0" parTransId="{00DFDB98-C72A-43CA-ABD7-36AE772C8F5C}" sibTransId="{AA83F4F9-E0AC-418F-A339-909F3C36DD25}"/>
    <dgm:cxn modelId="{83A4FDF5-25B7-4D1E-BE97-CA505436E752}" type="presOf" srcId="{8E7FD148-9AE1-4B14-952D-57151F580563}" destId="{608D0435-92E4-4A1D-A91E-B319084A4C54}" srcOrd="1" destOrd="0" presId="urn:microsoft.com/office/officeart/2008/layout/HorizontalMultiLevelHierarchy"/>
    <dgm:cxn modelId="{5AC7A1D9-2C53-4368-9701-D9BA5D300888}" type="presParOf" srcId="{84CBFCB2-0BFD-4BC5-8800-1E6DD16BEFA7}" destId="{B64A3DAA-BB5F-48D8-A45F-0525C7B82837}" srcOrd="0" destOrd="0" presId="urn:microsoft.com/office/officeart/2008/layout/HorizontalMultiLevelHierarchy"/>
    <dgm:cxn modelId="{167222DC-C5AF-4300-9181-15371CF0EF93}" type="presParOf" srcId="{B64A3DAA-BB5F-48D8-A45F-0525C7B82837}" destId="{162DDE4C-FA50-4505-9B7B-174A0EF84772}" srcOrd="0" destOrd="0" presId="urn:microsoft.com/office/officeart/2008/layout/HorizontalMultiLevelHierarchy"/>
    <dgm:cxn modelId="{9763A439-42AB-4515-9E7C-7A31C1603EEF}" type="presParOf" srcId="{B64A3DAA-BB5F-48D8-A45F-0525C7B82837}" destId="{6414329C-CA8E-426A-82CD-6605F16C14F1}" srcOrd="1" destOrd="0" presId="urn:microsoft.com/office/officeart/2008/layout/HorizontalMultiLevelHierarchy"/>
    <dgm:cxn modelId="{CDE9726C-B71B-4D51-B44F-60A9D3B30370}" type="presParOf" srcId="{6414329C-CA8E-426A-82CD-6605F16C14F1}" destId="{E429FD45-A81C-4ADE-9ECC-0D0183B1DA65}" srcOrd="0" destOrd="0" presId="urn:microsoft.com/office/officeart/2008/layout/HorizontalMultiLevelHierarchy"/>
    <dgm:cxn modelId="{89B62C88-C6BA-4180-94BC-CDA755C8DF32}" type="presParOf" srcId="{E429FD45-A81C-4ADE-9ECC-0D0183B1DA65}" destId="{1EDBDFBB-1076-4A9D-989F-D46A51191C24}" srcOrd="0" destOrd="0" presId="urn:microsoft.com/office/officeart/2008/layout/HorizontalMultiLevelHierarchy"/>
    <dgm:cxn modelId="{01F69BA7-8FEE-4CE2-8717-29D6829D1BD8}" type="presParOf" srcId="{6414329C-CA8E-426A-82CD-6605F16C14F1}" destId="{EC0C8974-2355-4F1B-93B2-E8BF4518CC1D}" srcOrd="1" destOrd="0" presId="urn:microsoft.com/office/officeart/2008/layout/HorizontalMultiLevelHierarchy"/>
    <dgm:cxn modelId="{D1CA7F86-64E3-4617-AD54-E7B4F3BDA14F}" type="presParOf" srcId="{EC0C8974-2355-4F1B-93B2-E8BF4518CC1D}" destId="{E29EB888-E589-42F0-844B-D4CDF57BC48C}" srcOrd="0" destOrd="0" presId="urn:microsoft.com/office/officeart/2008/layout/HorizontalMultiLevelHierarchy"/>
    <dgm:cxn modelId="{311D058B-F66A-492F-B01F-4FDEAE490734}" type="presParOf" srcId="{EC0C8974-2355-4F1B-93B2-E8BF4518CC1D}" destId="{2265901B-F9FD-4224-84DD-41F7F7D16C31}" srcOrd="1" destOrd="0" presId="urn:microsoft.com/office/officeart/2008/layout/HorizontalMultiLevelHierarchy"/>
    <dgm:cxn modelId="{F686536A-8D8E-42F3-BAC1-8B3BE0348C75}" type="presParOf" srcId="{6414329C-CA8E-426A-82CD-6605F16C14F1}" destId="{AC48DB26-CD48-4E97-B98A-AF91E8B514E5}" srcOrd="2" destOrd="0" presId="urn:microsoft.com/office/officeart/2008/layout/HorizontalMultiLevelHierarchy"/>
    <dgm:cxn modelId="{E604119E-96B0-4F95-A66B-572CD64FC2BB}" type="presParOf" srcId="{AC48DB26-CD48-4E97-B98A-AF91E8B514E5}" destId="{608D0435-92E4-4A1D-A91E-B319084A4C54}" srcOrd="0" destOrd="0" presId="urn:microsoft.com/office/officeart/2008/layout/HorizontalMultiLevelHierarchy"/>
    <dgm:cxn modelId="{6B016297-1FAB-46DE-9F84-01E038798BB1}" type="presParOf" srcId="{6414329C-CA8E-426A-82CD-6605F16C14F1}" destId="{056A77B0-FD06-4E1C-9E76-17DD618CFF12}" srcOrd="3" destOrd="0" presId="urn:microsoft.com/office/officeart/2008/layout/HorizontalMultiLevelHierarchy"/>
    <dgm:cxn modelId="{FD9B1D7D-C3B9-411D-8537-9CDD5B24B7FB}" type="presParOf" srcId="{056A77B0-FD06-4E1C-9E76-17DD618CFF12}" destId="{98154A11-4B43-4E89-84D9-A5FFC426FD18}" srcOrd="0" destOrd="0" presId="urn:microsoft.com/office/officeart/2008/layout/HorizontalMultiLevelHierarchy"/>
    <dgm:cxn modelId="{6798502B-BF89-4443-9A74-81231EA34F93}" type="presParOf" srcId="{056A77B0-FD06-4E1C-9E76-17DD618CFF12}" destId="{31F0D469-941F-4AA6-8F29-CB0045A76506}" srcOrd="1" destOrd="0" presId="urn:microsoft.com/office/officeart/2008/layout/HorizontalMultiLevelHierarchy"/>
    <dgm:cxn modelId="{10704759-B1E8-4363-A120-DCF35F4E764D}" type="presParOf" srcId="{6414329C-CA8E-426A-82CD-6605F16C14F1}" destId="{82B998F3-5516-418B-8CEC-ED26A97A569E}" srcOrd="4" destOrd="0" presId="urn:microsoft.com/office/officeart/2008/layout/HorizontalMultiLevelHierarchy"/>
    <dgm:cxn modelId="{A526AF91-C06E-4E24-A0E9-D69BA67CA1C4}" type="presParOf" srcId="{82B998F3-5516-418B-8CEC-ED26A97A569E}" destId="{8CDD8292-43DE-444E-9657-634D6C5E28CD}" srcOrd="0" destOrd="0" presId="urn:microsoft.com/office/officeart/2008/layout/HorizontalMultiLevelHierarchy"/>
    <dgm:cxn modelId="{FA088FF9-3D9A-40B3-AC11-F179D1E6CD8F}" type="presParOf" srcId="{6414329C-CA8E-426A-82CD-6605F16C14F1}" destId="{07894D4C-9965-4BBE-B0AC-ED0DDCFB893A}" srcOrd="5" destOrd="0" presId="urn:microsoft.com/office/officeart/2008/layout/HorizontalMultiLevelHierarchy"/>
    <dgm:cxn modelId="{EA8F743C-B2F6-4B80-A3FC-ABD8B8C1F36D}" type="presParOf" srcId="{07894D4C-9965-4BBE-B0AC-ED0DDCFB893A}" destId="{F225F748-E2E2-48AD-9A83-2AC61A89F175}" srcOrd="0" destOrd="0" presId="urn:microsoft.com/office/officeart/2008/layout/HorizontalMultiLevelHierarchy"/>
    <dgm:cxn modelId="{CB4859C7-52EF-4EC3-8668-F90D20B83A06}" type="presParOf" srcId="{07894D4C-9965-4BBE-B0AC-ED0DDCFB893A}" destId="{AEDA7610-ED60-4031-ABAC-AD3A39F3BD0D}" srcOrd="1" destOrd="0" presId="urn:microsoft.com/office/officeart/2008/layout/HorizontalMultiLevelHierarchy"/>
    <dgm:cxn modelId="{7DCD224E-9680-40C2-AAD1-83161E83FDA1}" type="presParOf" srcId="{6414329C-CA8E-426A-82CD-6605F16C14F1}" destId="{4B165FD8-9D9F-4965-8CBD-7FAE474A7A73}" srcOrd="6" destOrd="0" presId="urn:microsoft.com/office/officeart/2008/layout/HorizontalMultiLevelHierarchy"/>
    <dgm:cxn modelId="{D4A83478-AF68-4B70-A7F6-7A53EFD9A071}" type="presParOf" srcId="{4B165FD8-9D9F-4965-8CBD-7FAE474A7A73}" destId="{9F28EF65-9553-434C-858A-A41855924149}" srcOrd="0" destOrd="0" presId="urn:microsoft.com/office/officeart/2008/layout/HorizontalMultiLevelHierarchy"/>
    <dgm:cxn modelId="{0A640504-202F-4A27-8904-8E11715861ED}" type="presParOf" srcId="{6414329C-CA8E-426A-82CD-6605F16C14F1}" destId="{A45927C3-D302-46CD-A848-CDFC8C8A4384}" srcOrd="7" destOrd="0" presId="urn:microsoft.com/office/officeart/2008/layout/HorizontalMultiLevelHierarchy"/>
    <dgm:cxn modelId="{4942929A-5C83-40B0-A664-E10C8FB353A7}" type="presParOf" srcId="{A45927C3-D302-46CD-A848-CDFC8C8A4384}" destId="{F3954B68-288B-409F-AD3C-1832C759F62A}" srcOrd="0" destOrd="0" presId="urn:microsoft.com/office/officeart/2008/layout/HorizontalMultiLevelHierarchy"/>
    <dgm:cxn modelId="{409FC0BF-7F75-48CC-B421-F6FBDB9D5264}" type="presParOf" srcId="{A45927C3-D302-46CD-A848-CDFC8C8A4384}" destId="{12EE6A97-2B5A-4B11-BB45-B2045E2DD49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062337-9E04-42F7-9433-9A1D66A6EA3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3910AB86-6D1B-4D97-9961-A50C464E3D24}">
      <dgm:prSet phldrT="[Tekst]"/>
      <dgm:spPr/>
      <dgm:t>
        <a:bodyPr/>
        <a:lstStyle/>
        <a:p>
          <a:r>
            <a:rPr lang="pl-PL" dirty="0"/>
            <a:t>KPI</a:t>
          </a:r>
        </a:p>
      </dgm:t>
    </dgm:pt>
    <dgm:pt modelId="{1841D621-EA8C-4451-9310-6BBA18AEB906}" type="parTrans" cxnId="{D874AFBD-C89B-4095-834A-A41DEAA99E01}">
      <dgm:prSet/>
      <dgm:spPr/>
      <dgm:t>
        <a:bodyPr/>
        <a:lstStyle/>
        <a:p>
          <a:endParaRPr lang="pl-PL"/>
        </a:p>
      </dgm:t>
    </dgm:pt>
    <dgm:pt modelId="{41345650-E5DE-4A24-B606-99D9C2BA047E}" type="sibTrans" cxnId="{D874AFBD-C89B-4095-834A-A41DEAA99E01}">
      <dgm:prSet/>
      <dgm:spPr/>
      <dgm:t>
        <a:bodyPr/>
        <a:lstStyle/>
        <a:p>
          <a:endParaRPr lang="pl-PL"/>
        </a:p>
      </dgm:t>
    </dgm:pt>
    <dgm:pt modelId="{A33046D5-892A-4D47-B32D-4C631BD0DB27}">
      <dgm:prSet phldrT="[Tekst]"/>
      <dgm:spPr/>
      <dgm:t>
        <a:bodyPr/>
        <a:lstStyle/>
        <a:p>
          <a:r>
            <a:rPr lang="pl-PL" dirty="0"/>
            <a:t>Specifičen</a:t>
          </a:r>
        </a:p>
      </dgm:t>
    </dgm:pt>
    <dgm:pt modelId="{CEEC48E8-FC38-4313-B11B-5E603F6EE2CC}" type="parTrans" cxnId="{F311F14F-5BBC-4BDE-9985-E6E4E7A8D51C}">
      <dgm:prSet/>
      <dgm:spPr/>
      <dgm:t>
        <a:bodyPr/>
        <a:lstStyle/>
        <a:p>
          <a:endParaRPr lang="pl-PL"/>
        </a:p>
      </dgm:t>
    </dgm:pt>
    <dgm:pt modelId="{4B2B5D49-6442-4E5A-BD03-4C0629547F23}" type="sibTrans" cxnId="{F311F14F-5BBC-4BDE-9985-E6E4E7A8D51C}">
      <dgm:prSet/>
      <dgm:spPr/>
      <dgm:t>
        <a:bodyPr/>
        <a:lstStyle/>
        <a:p>
          <a:endParaRPr lang="pl-PL"/>
        </a:p>
      </dgm:t>
    </dgm:pt>
    <dgm:pt modelId="{9053AF15-7460-46F9-AA9F-FC9CACA75FCD}">
      <dgm:prSet phldrT="[Tekst]"/>
      <dgm:spPr/>
      <dgm:t>
        <a:bodyPr/>
        <a:lstStyle/>
        <a:p>
          <a:r>
            <a:rPr lang="pl-PL" dirty="0" err="1"/>
            <a:t>Merljiv</a:t>
          </a:r>
          <a:endParaRPr lang="pl-PL" dirty="0"/>
        </a:p>
      </dgm:t>
    </dgm:pt>
    <dgm:pt modelId="{1C17A63C-3A1F-4A68-8787-46D47339609E}" type="parTrans" cxnId="{C7212374-BC01-40CB-A7F0-7E46CFDE56B4}">
      <dgm:prSet/>
      <dgm:spPr/>
      <dgm:t>
        <a:bodyPr/>
        <a:lstStyle/>
        <a:p>
          <a:endParaRPr lang="pl-PL"/>
        </a:p>
      </dgm:t>
    </dgm:pt>
    <dgm:pt modelId="{7674DFA2-115E-413E-BFC7-5B268A132BC1}" type="sibTrans" cxnId="{C7212374-BC01-40CB-A7F0-7E46CFDE56B4}">
      <dgm:prSet/>
      <dgm:spPr/>
      <dgm:t>
        <a:bodyPr/>
        <a:lstStyle/>
        <a:p>
          <a:endParaRPr lang="pl-PL"/>
        </a:p>
      </dgm:t>
    </dgm:pt>
    <dgm:pt modelId="{E1B1132C-12F9-4913-A090-8A3DAFEB787F}">
      <dgm:prSet phldrT="[Tekst]"/>
      <dgm:spPr/>
      <dgm:t>
        <a:bodyPr/>
        <a:lstStyle/>
        <a:p>
          <a:r>
            <a:rPr lang="pl-PL" dirty="0" err="1"/>
            <a:t>Dosegljivo</a:t>
          </a:r>
          <a:endParaRPr lang="pl-PL" dirty="0"/>
        </a:p>
      </dgm:t>
    </dgm:pt>
    <dgm:pt modelId="{3D9572CF-1DCE-4A5A-85BF-EE53A9FA8BEA}" type="parTrans" cxnId="{F5F3C4BC-C3B3-43B6-A978-E461BCC67A71}">
      <dgm:prSet/>
      <dgm:spPr/>
      <dgm:t>
        <a:bodyPr/>
        <a:lstStyle/>
        <a:p>
          <a:endParaRPr lang="pl-PL"/>
        </a:p>
      </dgm:t>
    </dgm:pt>
    <dgm:pt modelId="{738DEBD3-E635-4044-82F4-94B67DB19E5B}" type="sibTrans" cxnId="{F5F3C4BC-C3B3-43B6-A978-E461BCC67A71}">
      <dgm:prSet/>
      <dgm:spPr/>
      <dgm:t>
        <a:bodyPr/>
        <a:lstStyle/>
        <a:p>
          <a:endParaRPr lang="pl-PL"/>
        </a:p>
      </dgm:t>
    </dgm:pt>
    <dgm:pt modelId="{9102C6CB-4283-4EEF-8BF5-1E6A3920FB1A}">
      <dgm:prSet phldrT="[Tekst]"/>
      <dgm:spPr/>
      <dgm:t>
        <a:bodyPr/>
        <a:lstStyle/>
        <a:p>
          <a:r>
            <a:rPr lang="pl-PL" dirty="0"/>
            <a:t>Časovno </a:t>
          </a:r>
          <a:r>
            <a:rPr lang="pl-PL" dirty="0" err="1"/>
            <a:t>omejeno</a:t>
          </a:r>
          <a:endParaRPr lang="pl-PL" dirty="0"/>
        </a:p>
      </dgm:t>
    </dgm:pt>
    <dgm:pt modelId="{8F30263A-69D1-4901-AC47-34C260283ED6}" type="parTrans" cxnId="{9DB3ACF3-427F-4380-99E2-4A2A06BF75C0}">
      <dgm:prSet/>
      <dgm:spPr/>
      <dgm:t>
        <a:bodyPr/>
        <a:lstStyle/>
        <a:p>
          <a:endParaRPr lang="pl-PL"/>
        </a:p>
      </dgm:t>
    </dgm:pt>
    <dgm:pt modelId="{13369773-84FF-47DF-BC33-486F1941128E}" type="sibTrans" cxnId="{9DB3ACF3-427F-4380-99E2-4A2A06BF75C0}">
      <dgm:prSet/>
      <dgm:spPr/>
      <dgm:t>
        <a:bodyPr/>
        <a:lstStyle/>
        <a:p>
          <a:endParaRPr lang="pl-PL"/>
        </a:p>
      </dgm:t>
    </dgm:pt>
    <dgm:pt modelId="{8EED1FFF-42BA-450A-B94F-03B45127FE9D}">
      <dgm:prSet phldrT="[Tekst]"/>
      <dgm:spPr/>
      <dgm:t>
        <a:bodyPr/>
        <a:lstStyle/>
        <a:p>
          <a:r>
            <a:rPr lang="pl-PL" dirty="0"/>
            <a:t>Relevanten</a:t>
          </a:r>
        </a:p>
      </dgm:t>
    </dgm:pt>
    <dgm:pt modelId="{06FA431E-7BBD-4EF4-802C-FF4D839CA08A}" type="parTrans" cxnId="{373539E5-EC38-460C-80E6-F6D590AF1CB2}">
      <dgm:prSet/>
      <dgm:spPr/>
      <dgm:t>
        <a:bodyPr/>
        <a:lstStyle/>
        <a:p>
          <a:endParaRPr lang="pl-PL"/>
        </a:p>
      </dgm:t>
    </dgm:pt>
    <dgm:pt modelId="{703147BC-6B7C-4762-9525-FFDAAAB366C8}" type="sibTrans" cxnId="{373539E5-EC38-460C-80E6-F6D590AF1CB2}">
      <dgm:prSet/>
      <dgm:spPr/>
      <dgm:t>
        <a:bodyPr/>
        <a:lstStyle/>
        <a:p>
          <a:endParaRPr lang="pl-PL"/>
        </a:p>
      </dgm:t>
    </dgm:pt>
    <dgm:pt modelId="{FE2EB03F-6D37-4FE8-9DFA-F14931F82833}" type="pres">
      <dgm:prSet presAssocID="{57062337-9E04-42F7-9433-9A1D66A6EA3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D6E81B5-B1BF-4E63-A44A-3AF3003FDE4B}" type="pres">
      <dgm:prSet presAssocID="{3910AB86-6D1B-4D97-9961-A50C464E3D24}" presName="centerShape" presStyleLbl="node0" presStyleIdx="0" presStyleCnt="1"/>
      <dgm:spPr/>
    </dgm:pt>
    <dgm:pt modelId="{F4AC7F19-AB36-4147-B330-5C0C8505F4FA}" type="pres">
      <dgm:prSet presAssocID="{A33046D5-892A-4D47-B32D-4C631BD0DB27}" presName="node" presStyleLbl="node1" presStyleIdx="0" presStyleCnt="5">
        <dgm:presLayoutVars>
          <dgm:bulletEnabled val="1"/>
        </dgm:presLayoutVars>
      </dgm:prSet>
      <dgm:spPr/>
    </dgm:pt>
    <dgm:pt modelId="{A3843029-A32A-4FE8-93D2-81BCE8FEB882}" type="pres">
      <dgm:prSet presAssocID="{A33046D5-892A-4D47-B32D-4C631BD0DB27}" presName="dummy" presStyleCnt="0"/>
      <dgm:spPr/>
    </dgm:pt>
    <dgm:pt modelId="{41B8CA72-41A9-41B8-886B-274F1AC9AD06}" type="pres">
      <dgm:prSet presAssocID="{4B2B5D49-6442-4E5A-BD03-4C0629547F23}" presName="sibTrans" presStyleLbl="sibTrans2D1" presStyleIdx="0" presStyleCnt="5"/>
      <dgm:spPr/>
    </dgm:pt>
    <dgm:pt modelId="{CD33B37C-B90F-48D0-B4C1-F572B89C66E8}" type="pres">
      <dgm:prSet presAssocID="{9053AF15-7460-46F9-AA9F-FC9CACA75FCD}" presName="node" presStyleLbl="node1" presStyleIdx="1" presStyleCnt="5">
        <dgm:presLayoutVars>
          <dgm:bulletEnabled val="1"/>
        </dgm:presLayoutVars>
      </dgm:prSet>
      <dgm:spPr/>
    </dgm:pt>
    <dgm:pt modelId="{E11C2E9D-FC21-4AC0-89D5-D0BD36C9E1F2}" type="pres">
      <dgm:prSet presAssocID="{9053AF15-7460-46F9-AA9F-FC9CACA75FCD}" presName="dummy" presStyleCnt="0"/>
      <dgm:spPr/>
    </dgm:pt>
    <dgm:pt modelId="{9562FCFA-A87A-433D-89EF-934F02630E07}" type="pres">
      <dgm:prSet presAssocID="{7674DFA2-115E-413E-BFC7-5B268A132BC1}" presName="sibTrans" presStyleLbl="sibTrans2D1" presStyleIdx="1" presStyleCnt="5"/>
      <dgm:spPr/>
    </dgm:pt>
    <dgm:pt modelId="{84ECD289-B540-4201-9BC1-6E5DB9015878}" type="pres">
      <dgm:prSet presAssocID="{E1B1132C-12F9-4913-A090-8A3DAFEB787F}" presName="node" presStyleLbl="node1" presStyleIdx="2" presStyleCnt="5">
        <dgm:presLayoutVars>
          <dgm:bulletEnabled val="1"/>
        </dgm:presLayoutVars>
      </dgm:prSet>
      <dgm:spPr/>
    </dgm:pt>
    <dgm:pt modelId="{B04C7C95-1912-4984-A774-A856373B0FEA}" type="pres">
      <dgm:prSet presAssocID="{E1B1132C-12F9-4913-A090-8A3DAFEB787F}" presName="dummy" presStyleCnt="0"/>
      <dgm:spPr/>
    </dgm:pt>
    <dgm:pt modelId="{1B6F9E1B-4F00-4F15-BE04-91135D2F61DF}" type="pres">
      <dgm:prSet presAssocID="{738DEBD3-E635-4044-82F4-94B67DB19E5B}" presName="sibTrans" presStyleLbl="sibTrans2D1" presStyleIdx="2" presStyleCnt="5"/>
      <dgm:spPr/>
    </dgm:pt>
    <dgm:pt modelId="{A7D42D11-4056-4878-85B5-2EAAC03807E6}" type="pres">
      <dgm:prSet presAssocID="{9102C6CB-4283-4EEF-8BF5-1E6A3920FB1A}" presName="node" presStyleLbl="node1" presStyleIdx="3" presStyleCnt="5">
        <dgm:presLayoutVars>
          <dgm:bulletEnabled val="1"/>
        </dgm:presLayoutVars>
      </dgm:prSet>
      <dgm:spPr/>
    </dgm:pt>
    <dgm:pt modelId="{1BDFE376-C812-45E8-8681-88B14E13F508}" type="pres">
      <dgm:prSet presAssocID="{9102C6CB-4283-4EEF-8BF5-1E6A3920FB1A}" presName="dummy" presStyleCnt="0"/>
      <dgm:spPr/>
    </dgm:pt>
    <dgm:pt modelId="{D72EC8F1-F634-43F9-8966-D31DBF3E1D48}" type="pres">
      <dgm:prSet presAssocID="{13369773-84FF-47DF-BC33-486F1941128E}" presName="sibTrans" presStyleLbl="sibTrans2D1" presStyleIdx="3" presStyleCnt="5"/>
      <dgm:spPr/>
    </dgm:pt>
    <dgm:pt modelId="{3C571D98-D1C2-4DCE-8155-EBA34DC48CAB}" type="pres">
      <dgm:prSet presAssocID="{8EED1FFF-42BA-450A-B94F-03B45127FE9D}" presName="node" presStyleLbl="node1" presStyleIdx="4" presStyleCnt="5">
        <dgm:presLayoutVars>
          <dgm:bulletEnabled val="1"/>
        </dgm:presLayoutVars>
      </dgm:prSet>
      <dgm:spPr/>
    </dgm:pt>
    <dgm:pt modelId="{225DFB19-CF8A-4F77-9821-4FABD02C7615}" type="pres">
      <dgm:prSet presAssocID="{8EED1FFF-42BA-450A-B94F-03B45127FE9D}" presName="dummy" presStyleCnt="0"/>
      <dgm:spPr/>
    </dgm:pt>
    <dgm:pt modelId="{11B1B250-5AA6-4CAC-B15C-556FCBE7938A}" type="pres">
      <dgm:prSet presAssocID="{703147BC-6B7C-4762-9525-FFDAAAB366C8}" presName="sibTrans" presStyleLbl="sibTrans2D1" presStyleIdx="4" presStyleCnt="5"/>
      <dgm:spPr/>
    </dgm:pt>
  </dgm:ptLst>
  <dgm:cxnLst>
    <dgm:cxn modelId="{43063501-7C8B-42F5-8F9C-4C892E846800}" type="presOf" srcId="{8EED1FFF-42BA-450A-B94F-03B45127FE9D}" destId="{3C571D98-D1C2-4DCE-8155-EBA34DC48CAB}" srcOrd="0" destOrd="0" presId="urn:microsoft.com/office/officeart/2005/8/layout/radial6"/>
    <dgm:cxn modelId="{F6A97313-27C7-4D27-8ABF-92AA9897A326}" type="presOf" srcId="{9102C6CB-4283-4EEF-8BF5-1E6A3920FB1A}" destId="{A7D42D11-4056-4878-85B5-2EAAC03807E6}" srcOrd="0" destOrd="0" presId="urn:microsoft.com/office/officeart/2005/8/layout/radial6"/>
    <dgm:cxn modelId="{AE4A8C1E-C4C6-46B2-A249-C506B0F1C299}" type="presOf" srcId="{13369773-84FF-47DF-BC33-486F1941128E}" destId="{D72EC8F1-F634-43F9-8966-D31DBF3E1D48}" srcOrd="0" destOrd="0" presId="urn:microsoft.com/office/officeart/2005/8/layout/radial6"/>
    <dgm:cxn modelId="{382A1242-93E1-42CD-8B28-B54305EAF44B}" type="presOf" srcId="{703147BC-6B7C-4762-9525-FFDAAAB366C8}" destId="{11B1B250-5AA6-4CAC-B15C-556FCBE7938A}" srcOrd="0" destOrd="0" presId="urn:microsoft.com/office/officeart/2005/8/layout/radial6"/>
    <dgm:cxn modelId="{F311F14F-5BBC-4BDE-9985-E6E4E7A8D51C}" srcId="{3910AB86-6D1B-4D97-9961-A50C464E3D24}" destId="{A33046D5-892A-4D47-B32D-4C631BD0DB27}" srcOrd="0" destOrd="0" parTransId="{CEEC48E8-FC38-4313-B11B-5E603F6EE2CC}" sibTransId="{4B2B5D49-6442-4E5A-BD03-4C0629547F23}"/>
    <dgm:cxn modelId="{C7212374-BC01-40CB-A7F0-7E46CFDE56B4}" srcId="{3910AB86-6D1B-4D97-9961-A50C464E3D24}" destId="{9053AF15-7460-46F9-AA9F-FC9CACA75FCD}" srcOrd="1" destOrd="0" parTransId="{1C17A63C-3A1F-4A68-8787-46D47339609E}" sibTransId="{7674DFA2-115E-413E-BFC7-5B268A132BC1}"/>
    <dgm:cxn modelId="{053DA376-E235-4A1A-AF6F-DFD844334379}" type="presOf" srcId="{9053AF15-7460-46F9-AA9F-FC9CACA75FCD}" destId="{CD33B37C-B90F-48D0-B4C1-F572B89C66E8}" srcOrd="0" destOrd="0" presId="urn:microsoft.com/office/officeart/2005/8/layout/radial6"/>
    <dgm:cxn modelId="{B38E327D-A6B3-4A9F-9EAA-96A7640D91C9}" type="presOf" srcId="{7674DFA2-115E-413E-BFC7-5B268A132BC1}" destId="{9562FCFA-A87A-433D-89EF-934F02630E07}" srcOrd="0" destOrd="0" presId="urn:microsoft.com/office/officeart/2005/8/layout/radial6"/>
    <dgm:cxn modelId="{2D59EE98-CFDF-49D0-850B-F926085BAC56}" type="presOf" srcId="{E1B1132C-12F9-4913-A090-8A3DAFEB787F}" destId="{84ECD289-B540-4201-9BC1-6E5DB9015878}" srcOrd="0" destOrd="0" presId="urn:microsoft.com/office/officeart/2005/8/layout/radial6"/>
    <dgm:cxn modelId="{08FF8EA6-38A0-48C8-B821-6CA08560B941}" type="presOf" srcId="{A33046D5-892A-4D47-B32D-4C631BD0DB27}" destId="{F4AC7F19-AB36-4147-B330-5C0C8505F4FA}" srcOrd="0" destOrd="0" presId="urn:microsoft.com/office/officeart/2005/8/layout/radial6"/>
    <dgm:cxn modelId="{F5F3C4BC-C3B3-43B6-A978-E461BCC67A71}" srcId="{3910AB86-6D1B-4D97-9961-A50C464E3D24}" destId="{E1B1132C-12F9-4913-A090-8A3DAFEB787F}" srcOrd="2" destOrd="0" parTransId="{3D9572CF-1DCE-4A5A-85BF-EE53A9FA8BEA}" sibTransId="{738DEBD3-E635-4044-82F4-94B67DB19E5B}"/>
    <dgm:cxn modelId="{D874AFBD-C89B-4095-834A-A41DEAA99E01}" srcId="{57062337-9E04-42F7-9433-9A1D66A6EA3B}" destId="{3910AB86-6D1B-4D97-9961-A50C464E3D24}" srcOrd="0" destOrd="0" parTransId="{1841D621-EA8C-4451-9310-6BBA18AEB906}" sibTransId="{41345650-E5DE-4A24-B606-99D9C2BA047E}"/>
    <dgm:cxn modelId="{39FD8CC0-403D-473D-892F-FD9DAB654C64}" type="presOf" srcId="{4B2B5D49-6442-4E5A-BD03-4C0629547F23}" destId="{41B8CA72-41A9-41B8-886B-274F1AC9AD06}" srcOrd="0" destOrd="0" presId="urn:microsoft.com/office/officeart/2005/8/layout/radial6"/>
    <dgm:cxn modelId="{BF2A46E0-D0E2-4BEE-974D-AA863E6A3930}" type="presOf" srcId="{57062337-9E04-42F7-9433-9A1D66A6EA3B}" destId="{FE2EB03F-6D37-4FE8-9DFA-F14931F82833}" srcOrd="0" destOrd="0" presId="urn:microsoft.com/office/officeart/2005/8/layout/radial6"/>
    <dgm:cxn modelId="{373539E5-EC38-460C-80E6-F6D590AF1CB2}" srcId="{3910AB86-6D1B-4D97-9961-A50C464E3D24}" destId="{8EED1FFF-42BA-450A-B94F-03B45127FE9D}" srcOrd="4" destOrd="0" parTransId="{06FA431E-7BBD-4EF4-802C-FF4D839CA08A}" sibTransId="{703147BC-6B7C-4762-9525-FFDAAAB366C8}"/>
    <dgm:cxn modelId="{C9AB55E8-DC8B-48AD-B7B3-054F88DFF0EC}" type="presOf" srcId="{3910AB86-6D1B-4D97-9961-A50C464E3D24}" destId="{4D6E81B5-B1BF-4E63-A44A-3AF3003FDE4B}" srcOrd="0" destOrd="0" presId="urn:microsoft.com/office/officeart/2005/8/layout/radial6"/>
    <dgm:cxn modelId="{550FA9F1-FCFE-4214-A908-91AEC2A2DFDA}" type="presOf" srcId="{738DEBD3-E635-4044-82F4-94B67DB19E5B}" destId="{1B6F9E1B-4F00-4F15-BE04-91135D2F61DF}" srcOrd="0" destOrd="0" presId="urn:microsoft.com/office/officeart/2005/8/layout/radial6"/>
    <dgm:cxn modelId="{9DB3ACF3-427F-4380-99E2-4A2A06BF75C0}" srcId="{3910AB86-6D1B-4D97-9961-A50C464E3D24}" destId="{9102C6CB-4283-4EEF-8BF5-1E6A3920FB1A}" srcOrd="3" destOrd="0" parTransId="{8F30263A-69D1-4901-AC47-34C260283ED6}" sibTransId="{13369773-84FF-47DF-BC33-486F1941128E}"/>
    <dgm:cxn modelId="{448C0FDE-6067-4C85-804B-545D4C3BCA47}" type="presParOf" srcId="{FE2EB03F-6D37-4FE8-9DFA-F14931F82833}" destId="{4D6E81B5-B1BF-4E63-A44A-3AF3003FDE4B}" srcOrd="0" destOrd="0" presId="urn:microsoft.com/office/officeart/2005/8/layout/radial6"/>
    <dgm:cxn modelId="{E24E6828-1EC0-4183-B339-0F323FA705F0}" type="presParOf" srcId="{FE2EB03F-6D37-4FE8-9DFA-F14931F82833}" destId="{F4AC7F19-AB36-4147-B330-5C0C8505F4FA}" srcOrd="1" destOrd="0" presId="urn:microsoft.com/office/officeart/2005/8/layout/radial6"/>
    <dgm:cxn modelId="{32ADD38F-4F0D-4AC0-8AAB-912C56DDA733}" type="presParOf" srcId="{FE2EB03F-6D37-4FE8-9DFA-F14931F82833}" destId="{A3843029-A32A-4FE8-93D2-81BCE8FEB882}" srcOrd="2" destOrd="0" presId="urn:microsoft.com/office/officeart/2005/8/layout/radial6"/>
    <dgm:cxn modelId="{58B9D9D6-911C-432C-88EA-C6BA70E0AEE5}" type="presParOf" srcId="{FE2EB03F-6D37-4FE8-9DFA-F14931F82833}" destId="{41B8CA72-41A9-41B8-886B-274F1AC9AD06}" srcOrd="3" destOrd="0" presId="urn:microsoft.com/office/officeart/2005/8/layout/radial6"/>
    <dgm:cxn modelId="{076F8EFA-A3B8-46BF-B359-EFEF47901E72}" type="presParOf" srcId="{FE2EB03F-6D37-4FE8-9DFA-F14931F82833}" destId="{CD33B37C-B90F-48D0-B4C1-F572B89C66E8}" srcOrd="4" destOrd="0" presId="urn:microsoft.com/office/officeart/2005/8/layout/radial6"/>
    <dgm:cxn modelId="{C0925181-044C-4613-A77B-1C308AF57ED7}" type="presParOf" srcId="{FE2EB03F-6D37-4FE8-9DFA-F14931F82833}" destId="{E11C2E9D-FC21-4AC0-89D5-D0BD36C9E1F2}" srcOrd="5" destOrd="0" presId="urn:microsoft.com/office/officeart/2005/8/layout/radial6"/>
    <dgm:cxn modelId="{B876A0FC-C593-4540-B304-D036A9DBA8B3}" type="presParOf" srcId="{FE2EB03F-6D37-4FE8-9DFA-F14931F82833}" destId="{9562FCFA-A87A-433D-89EF-934F02630E07}" srcOrd="6" destOrd="0" presId="urn:microsoft.com/office/officeart/2005/8/layout/radial6"/>
    <dgm:cxn modelId="{75E35992-0CDD-4D24-8AA4-7912CB5245FC}" type="presParOf" srcId="{FE2EB03F-6D37-4FE8-9DFA-F14931F82833}" destId="{84ECD289-B540-4201-9BC1-6E5DB9015878}" srcOrd="7" destOrd="0" presId="urn:microsoft.com/office/officeart/2005/8/layout/radial6"/>
    <dgm:cxn modelId="{6FA61080-1303-4FB7-A8EA-539A7FE0CFDB}" type="presParOf" srcId="{FE2EB03F-6D37-4FE8-9DFA-F14931F82833}" destId="{B04C7C95-1912-4984-A774-A856373B0FEA}" srcOrd="8" destOrd="0" presId="urn:microsoft.com/office/officeart/2005/8/layout/radial6"/>
    <dgm:cxn modelId="{407E50A8-C2C0-4CC9-8D27-AA868D6FDD17}" type="presParOf" srcId="{FE2EB03F-6D37-4FE8-9DFA-F14931F82833}" destId="{1B6F9E1B-4F00-4F15-BE04-91135D2F61DF}" srcOrd="9" destOrd="0" presId="urn:microsoft.com/office/officeart/2005/8/layout/radial6"/>
    <dgm:cxn modelId="{42CB9CCC-07CD-441A-90A0-C469ED1EDC43}" type="presParOf" srcId="{FE2EB03F-6D37-4FE8-9DFA-F14931F82833}" destId="{A7D42D11-4056-4878-85B5-2EAAC03807E6}" srcOrd="10" destOrd="0" presId="urn:microsoft.com/office/officeart/2005/8/layout/radial6"/>
    <dgm:cxn modelId="{25A48CBC-1DE4-4438-9032-0C2491DE15CD}" type="presParOf" srcId="{FE2EB03F-6D37-4FE8-9DFA-F14931F82833}" destId="{1BDFE376-C812-45E8-8681-88B14E13F508}" srcOrd="11" destOrd="0" presId="urn:microsoft.com/office/officeart/2005/8/layout/radial6"/>
    <dgm:cxn modelId="{8EB937A9-6D86-45F6-B52F-58B14965C5CB}" type="presParOf" srcId="{FE2EB03F-6D37-4FE8-9DFA-F14931F82833}" destId="{D72EC8F1-F634-43F9-8966-D31DBF3E1D48}" srcOrd="12" destOrd="0" presId="urn:microsoft.com/office/officeart/2005/8/layout/radial6"/>
    <dgm:cxn modelId="{2C78652A-349A-4D8C-AEB4-239F12120020}" type="presParOf" srcId="{FE2EB03F-6D37-4FE8-9DFA-F14931F82833}" destId="{3C571D98-D1C2-4DCE-8155-EBA34DC48CAB}" srcOrd="13" destOrd="0" presId="urn:microsoft.com/office/officeart/2005/8/layout/radial6"/>
    <dgm:cxn modelId="{FB69B9CC-A5F7-4D0F-AD73-C393FDFD1F73}" type="presParOf" srcId="{FE2EB03F-6D37-4FE8-9DFA-F14931F82833}" destId="{225DFB19-CF8A-4F77-9821-4FABD02C7615}" srcOrd="14" destOrd="0" presId="urn:microsoft.com/office/officeart/2005/8/layout/radial6"/>
    <dgm:cxn modelId="{F15DF657-9CF2-42D4-9D12-882538378CB8}" type="presParOf" srcId="{FE2EB03F-6D37-4FE8-9DFA-F14931F82833}" destId="{11B1B250-5AA6-4CAC-B15C-556FCBE7938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062337-9E04-42F7-9433-9A1D66A6EA3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3910AB86-6D1B-4D97-9961-A50C464E3D24}">
      <dgm:prSet phldrT="[Tekst]"/>
      <dgm:spPr/>
      <dgm:t>
        <a:bodyPr/>
        <a:lstStyle/>
        <a:p>
          <a:r>
            <a:rPr lang="pl-PL" dirty="0"/>
            <a:t>KPI</a:t>
          </a:r>
        </a:p>
      </dgm:t>
    </dgm:pt>
    <dgm:pt modelId="{1841D621-EA8C-4451-9310-6BBA18AEB906}" type="parTrans" cxnId="{D874AFBD-C89B-4095-834A-A41DEAA99E01}">
      <dgm:prSet/>
      <dgm:spPr/>
      <dgm:t>
        <a:bodyPr/>
        <a:lstStyle/>
        <a:p>
          <a:endParaRPr lang="pl-PL"/>
        </a:p>
      </dgm:t>
    </dgm:pt>
    <dgm:pt modelId="{41345650-E5DE-4A24-B606-99D9C2BA047E}" type="sibTrans" cxnId="{D874AFBD-C89B-4095-834A-A41DEAA99E01}">
      <dgm:prSet/>
      <dgm:spPr/>
      <dgm:t>
        <a:bodyPr/>
        <a:lstStyle/>
        <a:p>
          <a:endParaRPr lang="pl-PL"/>
        </a:p>
      </dgm:t>
    </dgm:pt>
    <dgm:pt modelId="{A33046D5-892A-4D47-B32D-4C631BD0DB27}">
      <dgm:prSet phldrT="[Tekst]"/>
      <dgm:spPr/>
      <dgm:t>
        <a:bodyPr/>
        <a:lstStyle/>
        <a:p>
          <a:r>
            <a:rPr lang="pl-PL" dirty="0"/>
            <a:t>Specifičen</a:t>
          </a:r>
        </a:p>
      </dgm:t>
    </dgm:pt>
    <dgm:pt modelId="{CEEC48E8-FC38-4313-B11B-5E603F6EE2CC}" type="parTrans" cxnId="{F311F14F-5BBC-4BDE-9985-E6E4E7A8D51C}">
      <dgm:prSet/>
      <dgm:spPr/>
      <dgm:t>
        <a:bodyPr/>
        <a:lstStyle/>
        <a:p>
          <a:endParaRPr lang="pl-PL"/>
        </a:p>
      </dgm:t>
    </dgm:pt>
    <dgm:pt modelId="{4B2B5D49-6442-4E5A-BD03-4C0629547F23}" type="sibTrans" cxnId="{F311F14F-5BBC-4BDE-9985-E6E4E7A8D51C}">
      <dgm:prSet/>
      <dgm:spPr/>
      <dgm:t>
        <a:bodyPr/>
        <a:lstStyle/>
        <a:p>
          <a:endParaRPr lang="pl-PL"/>
        </a:p>
      </dgm:t>
    </dgm:pt>
    <dgm:pt modelId="{9053AF15-7460-46F9-AA9F-FC9CACA75FCD}">
      <dgm:prSet phldrT="[Tekst]"/>
      <dgm:spPr/>
      <dgm:t>
        <a:bodyPr/>
        <a:lstStyle/>
        <a:p>
          <a:r>
            <a:rPr lang="pl-PL" dirty="0" err="1"/>
            <a:t>Merljiv</a:t>
          </a:r>
          <a:endParaRPr lang="pl-PL" dirty="0"/>
        </a:p>
      </dgm:t>
    </dgm:pt>
    <dgm:pt modelId="{1C17A63C-3A1F-4A68-8787-46D47339609E}" type="parTrans" cxnId="{C7212374-BC01-40CB-A7F0-7E46CFDE56B4}">
      <dgm:prSet/>
      <dgm:spPr/>
      <dgm:t>
        <a:bodyPr/>
        <a:lstStyle/>
        <a:p>
          <a:endParaRPr lang="pl-PL"/>
        </a:p>
      </dgm:t>
    </dgm:pt>
    <dgm:pt modelId="{7674DFA2-115E-413E-BFC7-5B268A132BC1}" type="sibTrans" cxnId="{C7212374-BC01-40CB-A7F0-7E46CFDE56B4}">
      <dgm:prSet/>
      <dgm:spPr/>
      <dgm:t>
        <a:bodyPr/>
        <a:lstStyle/>
        <a:p>
          <a:endParaRPr lang="pl-PL"/>
        </a:p>
      </dgm:t>
    </dgm:pt>
    <dgm:pt modelId="{E1B1132C-12F9-4913-A090-8A3DAFEB787F}">
      <dgm:prSet phldrT="[Tekst]"/>
      <dgm:spPr/>
      <dgm:t>
        <a:bodyPr/>
        <a:lstStyle/>
        <a:p>
          <a:r>
            <a:rPr lang="pl-PL" dirty="0" err="1"/>
            <a:t>Dosegljivo</a:t>
          </a:r>
          <a:endParaRPr lang="pl-PL" dirty="0"/>
        </a:p>
      </dgm:t>
    </dgm:pt>
    <dgm:pt modelId="{3D9572CF-1DCE-4A5A-85BF-EE53A9FA8BEA}" type="parTrans" cxnId="{F5F3C4BC-C3B3-43B6-A978-E461BCC67A71}">
      <dgm:prSet/>
      <dgm:spPr/>
      <dgm:t>
        <a:bodyPr/>
        <a:lstStyle/>
        <a:p>
          <a:endParaRPr lang="pl-PL"/>
        </a:p>
      </dgm:t>
    </dgm:pt>
    <dgm:pt modelId="{738DEBD3-E635-4044-82F4-94B67DB19E5B}" type="sibTrans" cxnId="{F5F3C4BC-C3B3-43B6-A978-E461BCC67A71}">
      <dgm:prSet/>
      <dgm:spPr/>
      <dgm:t>
        <a:bodyPr/>
        <a:lstStyle/>
        <a:p>
          <a:endParaRPr lang="pl-PL"/>
        </a:p>
      </dgm:t>
    </dgm:pt>
    <dgm:pt modelId="{9102C6CB-4283-4EEF-8BF5-1E6A3920FB1A}">
      <dgm:prSet phldrT="[Tekst]"/>
      <dgm:spPr/>
      <dgm:t>
        <a:bodyPr/>
        <a:lstStyle/>
        <a:p>
          <a:r>
            <a:rPr lang="pl-PL" dirty="0"/>
            <a:t>Časovno </a:t>
          </a:r>
          <a:r>
            <a:rPr lang="pl-PL" dirty="0" err="1"/>
            <a:t>omejeno</a:t>
          </a:r>
          <a:endParaRPr lang="pl-PL" dirty="0"/>
        </a:p>
      </dgm:t>
    </dgm:pt>
    <dgm:pt modelId="{8F30263A-69D1-4901-AC47-34C260283ED6}" type="parTrans" cxnId="{9DB3ACF3-427F-4380-99E2-4A2A06BF75C0}">
      <dgm:prSet/>
      <dgm:spPr/>
      <dgm:t>
        <a:bodyPr/>
        <a:lstStyle/>
        <a:p>
          <a:endParaRPr lang="pl-PL"/>
        </a:p>
      </dgm:t>
    </dgm:pt>
    <dgm:pt modelId="{13369773-84FF-47DF-BC33-486F1941128E}" type="sibTrans" cxnId="{9DB3ACF3-427F-4380-99E2-4A2A06BF75C0}">
      <dgm:prSet/>
      <dgm:spPr/>
      <dgm:t>
        <a:bodyPr/>
        <a:lstStyle/>
        <a:p>
          <a:endParaRPr lang="pl-PL"/>
        </a:p>
      </dgm:t>
    </dgm:pt>
    <dgm:pt modelId="{8EED1FFF-42BA-450A-B94F-03B45127FE9D}">
      <dgm:prSet phldrT="[Tekst]"/>
      <dgm:spPr/>
      <dgm:t>
        <a:bodyPr/>
        <a:lstStyle/>
        <a:p>
          <a:r>
            <a:rPr lang="pl-PL" dirty="0"/>
            <a:t>Relevanten</a:t>
          </a:r>
        </a:p>
      </dgm:t>
    </dgm:pt>
    <dgm:pt modelId="{06FA431E-7BBD-4EF4-802C-FF4D839CA08A}" type="parTrans" cxnId="{373539E5-EC38-460C-80E6-F6D590AF1CB2}">
      <dgm:prSet/>
      <dgm:spPr/>
      <dgm:t>
        <a:bodyPr/>
        <a:lstStyle/>
        <a:p>
          <a:endParaRPr lang="pl-PL"/>
        </a:p>
      </dgm:t>
    </dgm:pt>
    <dgm:pt modelId="{703147BC-6B7C-4762-9525-FFDAAAB366C8}" type="sibTrans" cxnId="{373539E5-EC38-460C-80E6-F6D590AF1CB2}">
      <dgm:prSet/>
      <dgm:spPr/>
      <dgm:t>
        <a:bodyPr/>
        <a:lstStyle/>
        <a:p>
          <a:endParaRPr lang="pl-PL"/>
        </a:p>
      </dgm:t>
    </dgm:pt>
    <dgm:pt modelId="{FE2EB03F-6D37-4FE8-9DFA-F14931F82833}" type="pres">
      <dgm:prSet presAssocID="{57062337-9E04-42F7-9433-9A1D66A6EA3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D6E81B5-B1BF-4E63-A44A-3AF3003FDE4B}" type="pres">
      <dgm:prSet presAssocID="{3910AB86-6D1B-4D97-9961-A50C464E3D24}" presName="centerShape" presStyleLbl="node0" presStyleIdx="0" presStyleCnt="1"/>
      <dgm:spPr/>
    </dgm:pt>
    <dgm:pt modelId="{F4AC7F19-AB36-4147-B330-5C0C8505F4FA}" type="pres">
      <dgm:prSet presAssocID="{A33046D5-892A-4D47-B32D-4C631BD0DB27}" presName="node" presStyleLbl="node1" presStyleIdx="0" presStyleCnt="5">
        <dgm:presLayoutVars>
          <dgm:bulletEnabled val="1"/>
        </dgm:presLayoutVars>
      </dgm:prSet>
      <dgm:spPr/>
    </dgm:pt>
    <dgm:pt modelId="{A3843029-A32A-4FE8-93D2-81BCE8FEB882}" type="pres">
      <dgm:prSet presAssocID="{A33046D5-892A-4D47-B32D-4C631BD0DB27}" presName="dummy" presStyleCnt="0"/>
      <dgm:spPr/>
    </dgm:pt>
    <dgm:pt modelId="{41B8CA72-41A9-41B8-886B-274F1AC9AD06}" type="pres">
      <dgm:prSet presAssocID="{4B2B5D49-6442-4E5A-BD03-4C0629547F23}" presName="sibTrans" presStyleLbl="sibTrans2D1" presStyleIdx="0" presStyleCnt="5"/>
      <dgm:spPr/>
    </dgm:pt>
    <dgm:pt modelId="{CD33B37C-B90F-48D0-B4C1-F572B89C66E8}" type="pres">
      <dgm:prSet presAssocID="{9053AF15-7460-46F9-AA9F-FC9CACA75FCD}" presName="node" presStyleLbl="node1" presStyleIdx="1" presStyleCnt="5">
        <dgm:presLayoutVars>
          <dgm:bulletEnabled val="1"/>
        </dgm:presLayoutVars>
      </dgm:prSet>
      <dgm:spPr/>
    </dgm:pt>
    <dgm:pt modelId="{E11C2E9D-FC21-4AC0-89D5-D0BD36C9E1F2}" type="pres">
      <dgm:prSet presAssocID="{9053AF15-7460-46F9-AA9F-FC9CACA75FCD}" presName="dummy" presStyleCnt="0"/>
      <dgm:spPr/>
    </dgm:pt>
    <dgm:pt modelId="{9562FCFA-A87A-433D-89EF-934F02630E07}" type="pres">
      <dgm:prSet presAssocID="{7674DFA2-115E-413E-BFC7-5B268A132BC1}" presName="sibTrans" presStyleLbl="sibTrans2D1" presStyleIdx="1" presStyleCnt="5"/>
      <dgm:spPr/>
    </dgm:pt>
    <dgm:pt modelId="{84ECD289-B540-4201-9BC1-6E5DB9015878}" type="pres">
      <dgm:prSet presAssocID="{E1B1132C-12F9-4913-A090-8A3DAFEB787F}" presName="node" presStyleLbl="node1" presStyleIdx="2" presStyleCnt="5">
        <dgm:presLayoutVars>
          <dgm:bulletEnabled val="1"/>
        </dgm:presLayoutVars>
      </dgm:prSet>
      <dgm:spPr/>
    </dgm:pt>
    <dgm:pt modelId="{B04C7C95-1912-4984-A774-A856373B0FEA}" type="pres">
      <dgm:prSet presAssocID="{E1B1132C-12F9-4913-A090-8A3DAFEB787F}" presName="dummy" presStyleCnt="0"/>
      <dgm:spPr/>
    </dgm:pt>
    <dgm:pt modelId="{1B6F9E1B-4F00-4F15-BE04-91135D2F61DF}" type="pres">
      <dgm:prSet presAssocID="{738DEBD3-E635-4044-82F4-94B67DB19E5B}" presName="sibTrans" presStyleLbl="sibTrans2D1" presStyleIdx="2" presStyleCnt="5"/>
      <dgm:spPr/>
    </dgm:pt>
    <dgm:pt modelId="{A7D42D11-4056-4878-85B5-2EAAC03807E6}" type="pres">
      <dgm:prSet presAssocID="{9102C6CB-4283-4EEF-8BF5-1E6A3920FB1A}" presName="node" presStyleLbl="node1" presStyleIdx="3" presStyleCnt="5">
        <dgm:presLayoutVars>
          <dgm:bulletEnabled val="1"/>
        </dgm:presLayoutVars>
      </dgm:prSet>
      <dgm:spPr/>
    </dgm:pt>
    <dgm:pt modelId="{1BDFE376-C812-45E8-8681-88B14E13F508}" type="pres">
      <dgm:prSet presAssocID="{9102C6CB-4283-4EEF-8BF5-1E6A3920FB1A}" presName="dummy" presStyleCnt="0"/>
      <dgm:spPr/>
    </dgm:pt>
    <dgm:pt modelId="{D72EC8F1-F634-43F9-8966-D31DBF3E1D48}" type="pres">
      <dgm:prSet presAssocID="{13369773-84FF-47DF-BC33-486F1941128E}" presName="sibTrans" presStyleLbl="sibTrans2D1" presStyleIdx="3" presStyleCnt="5"/>
      <dgm:spPr/>
    </dgm:pt>
    <dgm:pt modelId="{3C571D98-D1C2-4DCE-8155-EBA34DC48CAB}" type="pres">
      <dgm:prSet presAssocID="{8EED1FFF-42BA-450A-B94F-03B45127FE9D}" presName="node" presStyleLbl="node1" presStyleIdx="4" presStyleCnt="5">
        <dgm:presLayoutVars>
          <dgm:bulletEnabled val="1"/>
        </dgm:presLayoutVars>
      </dgm:prSet>
      <dgm:spPr/>
    </dgm:pt>
    <dgm:pt modelId="{225DFB19-CF8A-4F77-9821-4FABD02C7615}" type="pres">
      <dgm:prSet presAssocID="{8EED1FFF-42BA-450A-B94F-03B45127FE9D}" presName="dummy" presStyleCnt="0"/>
      <dgm:spPr/>
    </dgm:pt>
    <dgm:pt modelId="{11B1B250-5AA6-4CAC-B15C-556FCBE7938A}" type="pres">
      <dgm:prSet presAssocID="{703147BC-6B7C-4762-9525-FFDAAAB366C8}" presName="sibTrans" presStyleLbl="sibTrans2D1" presStyleIdx="4" presStyleCnt="5"/>
      <dgm:spPr/>
    </dgm:pt>
  </dgm:ptLst>
  <dgm:cxnLst>
    <dgm:cxn modelId="{43063501-7C8B-42F5-8F9C-4C892E846800}" type="presOf" srcId="{8EED1FFF-42BA-450A-B94F-03B45127FE9D}" destId="{3C571D98-D1C2-4DCE-8155-EBA34DC48CAB}" srcOrd="0" destOrd="0" presId="urn:microsoft.com/office/officeart/2005/8/layout/radial6"/>
    <dgm:cxn modelId="{F6A97313-27C7-4D27-8ABF-92AA9897A326}" type="presOf" srcId="{9102C6CB-4283-4EEF-8BF5-1E6A3920FB1A}" destId="{A7D42D11-4056-4878-85B5-2EAAC03807E6}" srcOrd="0" destOrd="0" presId="urn:microsoft.com/office/officeart/2005/8/layout/radial6"/>
    <dgm:cxn modelId="{AE4A8C1E-C4C6-46B2-A249-C506B0F1C299}" type="presOf" srcId="{13369773-84FF-47DF-BC33-486F1941128E}" destId="{D72EC8F1-F634-43F9-8966-D31DBF3E1D48}" srcOrd="0" destOrd="0" presId="urn:microsoft.com/office/officeart/2005/8/layout/radial6"/>
    <dgm:cxn modelId="{382A1242-93E1-42CD-8B28-B54305EAF44B}" type="presOf" srcId="{703147BC-6B7C-4762-9525-FFDAAAB366C8}" destId="{11B1B250-5AA6-4CAC-B15C-556FCBE7938A}" srcOrd="0" destOrd="0" presId="urn:microsoft.com/office/officeart/2005/8/layout/radial6"/>
    <dgm:cxn modelId="{F311F14F-5BBC-4BDE-9985-E6E4E7A8D51C}" srcId="{3910AB86-6D1B-4D97-9961-A50C464E3D24}" destId="{A33046D5-892A-4D47-B32D-4C631BD0DB27}" srcOrd="0" destOrd="0" parTransId="{CEEC48E8-FC38-4313-B11B-5E603F6EE2CC}" sibTransId="{4B2B5D49-6442-4E5A-BD03-4C0629547F23}"/>
    <dgm:cxn modelId="{C7212374-BC01-40CB-A7F0-7E46CFDE56B4}" srcId="{3910AB86-6D1B-4D97-9961-A50C464E3D24}" destId="{9053AF15-7460-46F9-AA9F-FC9CACA75FCD}" srcOrd="1" destOrd="0" parTransId="{1C17A63C-3A1F-4A68-8787-46D47339609E}" sibTransId="{7674DFA2-115E-413E-BFC7-5B268A132BC1}"/>
    <dgm:cxn modelId="{053DA376-E235-4A1A-AF6F-DFD844334379}" type="presOf" srcId="{9053AF15-7460-46F9-AA9F-FC9CACA75FCD}" destId="{CD33B37C-B90F-48D0-B4C1-F572B89C66E8}" srcOrd="0" destOrd="0" presId="urn:microsoft.com/office/officeart/2005/8/layout/radial6"/>
    <dgm:cxn modelId="{B38E327D-A6B3-4A9F-9EAA-96A7640D91C9}" type="presOf" srcId="{7674DFA2-115E-413E-BFC7-5B268A132BC1}" destId="{9562FCFA-A87A-433D-89EF-934F02630E07}" srcOrd="0" destOrd="0" presId="urn:microsoft.com/office/officeart/2005/8/layout/radial6"/>
    <dgm:cxn modelId="{2D59EE98-CFDF-49D0-850B-F926085BAC56}" type="presOf" srcId="{E1B1132C-12F9-4913-A090-8A3DAFEB787F}" destId="{84ECD289-B540-4201-9BC1-6E5DB9015878}" srcOrd="0" destOrd="0" presId="urn:microsoft.com/office/officeart/2005/8/layout/radial6"/>
    <dgm:cxn modelId="{08FF8EA6-38A0-48C8-B821-6CA08560B941}" type="presOf" srcId="{A33046D5-892A-4D47-B32D-4C631BD0DB27}" destId="{F4AC7F19-AB36-4147-B330-5C0C8505F4FA}" srcOrd="0" destOrd="0" presId="urn:microsoft.com/office/officeart/2005/8/layout/radial6"/>
    <dgm:cxn modelId="{F5F3C4BC-C3B3-43B6-A978-E461BCC67A71}" srcId="{3910AB86-6D1B-4D97-9961-A50C464E3D24}" destId="{E1B1132C-12F9-4913-A090-8A3DAFEB787F}" srcOrd="2" destOrd="0" parTransId="{3D9572CF-1DCE-4A5A-85BF-EE53A9FA8BEA}" sibTransId="{738DEBD3-E635-4044-82F4-94B67DB19E5B}"/>
    <dgm:cxn modelId="{D874AFBD-C89B-4095-834A-A41DEAA99E01}" srcId="{57062337-9E04-42F7-9433-9A1D66A6EA3B}" destId="{3910AB86-6D1B-4D97-9961-A50C464E3D24}" srcOrd="0" destOrd="0" parTransId="{1841D621-EA8C-4451-9310-6BBA18AEB906}" sibTransId="{41345650-E5DE-4A24-B606-99D9C2BA047E}"/>
    <dgm:cxn modelId="{39FD8CC0-403D-473D-892F-FD9DAB654C64}" type="presOf" srcId="{4B2B5D49-6442-4E5A-BD03-4C0629547F23}" destId="{41B8CA72-41A9-41B8-886B-274F1AC9AD06}" srcOrd="0" destOrd="0" presId="urn:microsoft.com/office/officeart/2005/8/layout/radial6"/>
    <dgm:cxn modelId="{BF2A46E0-D0E2-4BEE-974D-AA863E6A3930}" type="presOf" srcId="{57062337-9E04-42F7-9433-9A1D66A6EA3B}" destId="{FE2EB03F-6D37-4FE8-9DFA-F14931F82833}" srcOrd="0" destOrd="0" presId="urn:microsoft.com/office/officeart/2005/8/layout/radial6"/>
    <dgm:cxn modelId="{373539E5-EC38-460C-80E6-F6D590AF1CB2}" srcId="{3910AB86-6D1B-4D97-9961-A50C464E3D24}" destId="{8EED1FFF-42BA-450A-B94F-03B45127FE9D}" srcOrd="4" destOrd="0" parTransId="{06FA431E-7BBD-4EF4-802C-FF4D839CA08A}" sibTransId="{703147BC-6B7C-4762-9525-FFDAAAB366C8}"/>
    <dgm:cxn modelId="{C9AB55E8-DC8B-48AD-B7B3-054F88DFF0EC}" type="presOf" srcId="{3910AB86-6D1B-4D97-9961-A50C464E3D24}" destId="{4D6E81B5-B1BF-4E63-A44A-3AF3003FDE4B}" srcOrd="0" destOrd="0" presId="urn:microsoft.com/office/officeart/2005/8/layout/radial6"/>
    <dgm:cxn modelId="{550FA9F1-FCFE-4214-A908-91AEC2A2DFDA}" type="presOf" srcId="{738DEBD3-E635-4044-82F4-94B67DB19E5B}" destId="{1B6F9E1B-4F00-4F15-BE04-91135D2F61DF}" srcOrd="0" destOrd="0" presId="urn:microsoft.com/office/officeart/2005/8/layout/radial6"/>
    <dgm:cxn modelId="{9DB3ACF3-427F-4380-99E2-4A2A06BF75C0}" srcId="{3910AB86-6D1B-4D97-9961-A50C464E3D24}" destId="{9102C6CB-4283-4EEF-8BF5-1E6A3920FB1A}" srcOrd="3" destOrd="0" parTransId="{8F30263A-69D1-4901-AC47-34C260283ED6}" sibTransId="{13369773-84FF-47DF-BC33-486F1941128E}"/>
    <dgm:cxn modelId="{448C0FDE-6067-4C85-804B-545D4C3BCA47}" type="presParOf" srcId="{FE2EB03F-6D37-4FE8-9DFA-F14931F82833}" destId="{4D6E81B5-B1BF-4E63-A44A-3AF3003FDE4B}" srcOrd="0" destOrd="0" presId="urn:microsoft.com/office/officeart/2005/8/layout/radial6"/>
    <dgm:cxn modelId="{E24E6828-1EC0-4183-B339-0F323FA705F0}" type="presParOf" srcId="{FE2EB03F-6D37-4FE8-9DFA-F14931F82833}" destId="{F4AC7F19-AB36-4147-B330-5C0C8505F4FA}" srcOrd="1" destOrd="0" presId="urn:microsoft.com/office/officeart/2005/8/layout/radial6"/>
    <dgm:cxn modelId="{32ADD38F-4F0D-4AC0-8AAB-912C56DDA733}" type="presParOf" srcId="{FE2EB03F-6D37-4FE8-9DFA-F14931F82833}" destId="{A3843029-A32A-4FE8-93D2-81BCE8FEB882}" srcOrd="2" destOrd="0" presId="urn:microsoft.com/office/officeart/2005/8/layout/radial6"/>
    <dgm:cxn modelId="{58B9D9D6-911C-432C-88EA-C6BA70E0AEE5}" type="presParOf" srcId="{FE2EB03F-6D37-4FE8-9DFA-F14931F82833}" destId="{41B8CA72-41A9-41B8-886B-274F1AC9AD06}" srcOrd="3" destOrd="0" presId="urn:microsoft.com/office/officeart/2005/8/layout/radial6"/>
    <dgm:cxn modelId="{076F8EFA-A3B8-46BF-B359-EFEF47901E72}" type="presParOf" srcId="{FE2EB03F-6D37-4FE8-9DFA-F14931F82833}" destId="{CD33B37C-B90F-48D0-B4C1-F572B89C66E8}" srcOrd="4" destOrd="0" presId="urn:microsoft.com/office/officeart/2005/8/layout/radial6"/>
    <dgm:cxn modelId="{C0925181-044C-4613-A77B-1C308AF57ED7}" type="presParOf" srcId="{FE2EB03F-6D37-4FE8-9DFA-F14931F82833}" destId="{E11C2E9D-FC21-4AC0-89D5-D0BD36C9E1F2}" srcOrd="5" destOrd="0" presId="urn:microsoft.com/office/officeart/2005/8/layout/radial6"/>
    <dgm:cxn modelId="{B876A0FC-C593-4540-B304-D036A9DBA8B3}" type="presParOf" srcId="{FE2EB03F-6D37-4FE8-9DFA-F14931F82833}" destId="{9562FCFA-A87A-433D-89EF-934F02630E07}" srcOrd="6" destOrd="0" presId="urn:microsoft.com/office/officeart/2005/8/layout/radial6"/>
    <dgm:cxn modelId="{75E35992-0CDD-4D24-8AA4-7912CB5245FC}" type="presParOf" srcId="{FE2EB03F-6D37-4FE8-9DFA-F14931F82833}" destId="{84ECD289-B540-4201-9BC1-6E5DB9015878}" srcOrd="7" destOrd="0" presId="urn:microsoft.com/office/officeart/2005/8/layout/radial6"/>
    <dgm:cxn modelId="{6FA61080-1303-4FB7-A8EA-539A7FE0CFDB}" type="presParOf" srcId="{FE2EB03F-6D37-4FE8-9DFA-F14931F82833}" destId="{B04C7C95-1912-4984-A774-A856373B0FEA}" srcOrd="8" destOrd="0" presId="urn:microsoft.com/office/officeart/2005/8/layout/radial6"/>
    <dgm:cxn modelId="{407E50A8-C2C0-4CC9-8D27-AA868D6FDD17}" type="presParOf" srcId="{FE2EB03F-6D37-4FE8-9DFA-F14931F82833}" destId="{1B6F9E1B-4F00-4F15-BE04-91135D2F61DF}" srcOrd="9" destOrd="0" presId="urn:microsoft.com/office/officeart/2005/8/layout/radial6"/>
    <dgm:cxn modelId="{42CB9CCC-07CD-441A-90A0-C469ED1EDC43}" type="presParOf" srcId="{FE2EB03F-6D37-4FE8-9DFA-F14931F82833}" destId="{A7D42D11-4056-4878-85B5-2EAAC03807E6}" srcOrd="10" destOrd="0" presId="urn:microsoft.com/office/officeart/2005/8/layout/radial6"/>
    <dgm:cxn modelId="{25A48CBC-1DE4-4438-9032-0C2491DE15CD}" type="presParOf" srcId="{FE2EB03F-6D37-4FE8-9DFA-F14931F82833}" destId="{1BDFE376-C812-45E8-8681-88B14E13F508}" srcOrd="11" destOrd="0" presId="urn:microsoft.com/office/officeart/2005/8/layout/radial6"/>
    <dgm:cxn modelId="{8EB937A9-6D86-45F6-B52F-58B14965C5CB}" type="presParOf" srcId="{FE2EB03F-6D37-4FE8-9DFA-F14931F82833}" destId="{D72EC8F1-F634-43F9-8966-D31DBF3E1D48}" srcOrd="12" destOrd="0" presId="urn:microsoft.com/office/officeart/2005/8/layout/radial6"/>
    <dgm:cxn modelId="{2C78652A-349A-4D8C-AEB4-239F12120020}" type="presParOf" srcId="{FE2EB03F-6D37-4FE8-9DFA-F14931F82833}" destId="{3C571D98-D1C2-4DCE-8155-EBA34DC48CAB}" srcOrd="13" destOrd="0" presId="urn:microsoft.com/office/officeart/2005/8/layout/radial6"/>
    <dgm:cxn modelId="{FB69B9CC-A5F7-4D0F-AD73-C393FDFD1F73}" type="presParOf" srcId="{FE2EB03F-6D37-4FE8-9DFA-F14931F82833}" destId="{225DFB19-CF8A-4F77-9821-4FABD02C7615}" srcOrd="14" destOrd="0" presId="urn:microsoft.com/office/officeart/2005/8/layout/radial6"/>
    <dgm:cxn modelId="{F15DF657-9CF2-42D4-9D12-882538378CB8}" type="presParOf" srcId="{FE2EB03F-6D37-4FE8-9DFA-F14931F82833}" destId="{11B1B250-5AA6-4CAC-B15C-556FCBE7938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65FD8-9D9F-4965-8CBD-7FAE474A7A73}">
      <dsp:nvSpPr>
        <dsp:cNvPr id="0" name=""/>
        <dsp:cNvSpPr/>
      </dsp:nvSpPr>
      <dsp:spPr>
        <a:xfrm>
          <a:off x="2345860" y="2256859"/>
          <a:ext cx="562589" cy="1608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1294" y="0"/>
              </a:lnTo>
              <a:lnTo>
                <a:pt x="281294" y="1608012"/>
              </a:lnTo>
              <a:lnTo>
                <a:pt x="562589" y="16080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600" kern="1200"/>
        </a:p>
      </dsp:txBody>
      <dsp:txXfrm>
        <a:off x="2584565" y="3018276"/>
        <a:ext cx="85179" cy="85179"/>
      </dsp:txXfrm>
    </dsp:sp>
    <dsp:sp modelId="{82B998F3-5516-418B-8CEC-ED26A97A569E}">
      <dsp:nvSpPr>
        <dsp:cNvPr id="0" name=""/>
        <dsp:cNvSpPr/>
      </dsp:nvSpPr>
      <dsp:spPr>
        <a:xfrm>
          <a:off x="2345860" y="2256859"/>
          <a:ext cx="562589" cy="536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1294" y="0"/>
              </a:lnTo>
              <a:lnTo>
                <a:pt x="281294" y="536004"/>
              </a:lnTo>
              <a:lnTo>
                <a:pt x="562589" y="5360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2607729" y="2505435"/>
        <a:ext cx="38852" cy="38852"/>
      </dsp:txXfrm>
    </dsp:sp>
    <dsp:sp modelId="{AC48DB26-CD48-4E97-B98A-AF91E8B514E5}">
      <dsp:nvSpPr>
        <dsp:cNvPr id="0" name=""/>
        <dsp:cNvSpPr/>
      </dsp:nvSpPr>
      <dsp:spPr>
        <a:xfrm>
          <a:off x="2345860" y="1720855"/>
          <a:ext cx="562589" cy="536004"/>
        </a:xfrm>
        <a:custGeom>
          <a:avLst/>
          <a:gdLst/>
          <a:ahLst/>
          <a:cxnLst/>
          <a:rect l="0" t="0" r="0" b="0"/>
          <a:pathLst>
            <a:path>
              <a:moveTo>
                <a:pt x="0" y="536004"/>
              </a:moveTo>
              <a:lnTo>
                <a:pt x="281294" y="536004"/>
              </a:lnTo>
              <a:lnTo>
                <a:pt x="281294" y="0"/>
              </a:lnTo>
              <a:lnTo>
                <a:pt x="5625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2607729" y="1969431"/>
        <a:ext cx="38852" cy="38852"/>
      </dsp:txXfrm>
    </dsp:sp>
    <dsp:sp modelId="{E429FD45-A81C-4ADE-9ECC-0D0183B1DA65}">
      <dsp:nvSpPr>
        <dsp:cNvPr id="0" name=""/>
        <dsp:cNvSpPr/>
      </dsp:nvSpPr>
      <dsp:spPr>
        <a:xfrm>
          <a:off x="2345860" y="648847"/>
          <a:ext cx="562589" cy="1608012"/>
        </a:xfrm>
        <a:custGeom>
          <a:avLst/>
          <a:gdLst/>
          <a:ahLst/>
          <a:cxnLst/>
          <a:rect l="0" t="0" r="0" b="0"/>
          <a:pathLst>
            <a:path>
              <a:moveTo>
                <a:pt x="0" y="1608012"/>
              </a:moveTo>
              <a:lnTo>
                <a:pt x="281294" y="1608012"/>
              </a:lnTo>
              <a:lnTo>
                <a:pt x="281294" y="0"/>
              </a:lnTo>
              <a:lnTo>
                <a:pt x="5625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600" kern="1200"/>
        </a:p>
      </dsp:txBody>
      <dsp:txXfrm>
        <a:off x="2584565" y="1410263"/>
        <a:ext cx="85179" cy="85179"/>
      </dsp:txXfrm>
    </dsp:sp>
    <dsp:sp modelId="{162DDE4C-FA50-4505-9B7B-174A0EF84772}">
      <dsp:nvSpPr>
        <dsp:cNvPr id="0" name=""/>
        <dsp:cNvSpPr/>
      </dsp:nvSpPr>
      <dsp:spPr>
        <a:xfrm rot="16200000">
          <a:off x="-339802" y="1828056"/>
          <a:ext cx="451371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700" kern="1200" dirty="0"/>
            <a:t>Nadzor dobavne verige</a:t>
          </a:r>
        </a:p>
      </dsp:txBody>
      <dsp:txXfrm>
        <a:off x="-339802" y="1828056"/>
        <a:ext cx="4513719" cy="857606"/>
      </dsp:txXfrm>
    </dsp:sp>
    <dsp:sp modelId="{E29EB888-E589-42F0-844B-D4CDF57BC48C}">
      <dsp:nvSpPr>
        <dsp:cNvPr id="0" name=""/>
        <dsp:cNvSpPr/>
      </dsp:nvSpPr>
      <dsp:spPr>
        <a:xfrm>
          <a:off x="2908450" y="220043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analiza podatkov</a:t>
          </a:r>
          <a:endParaRPr lang="pl-PL" sz="2900" kern="1200" dirty="0"/>
        </a:p>
      </dsp:txBody>
      <dsp:txXfrm>
        <a:off x="2908450" y="220043"/>
        <a:ext cx="2812949" cy="857606"/>
      </dsp:txXfrm>
    </dsp:sp>
    <dsp:sp modelId="{98154A11-4B43-4E89-84D9-A5FFC426FD18}">
      <dsp:nvSpPr>
        <dsp:cNvPr id="0" name=""/>
        <dsp:cNvSpPr/>
      </dsp:nvSpPr>
      <dsp:spPr>
        <a:xfrm>
          <a:off x="2908450" y="1292052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napovedovanje</a:t>
          </a:r>
          <a:endParaRPr lang="pl-PL" sz="2900" kern="1200" dirty="0"/>
        </a:p>
      </dsp:txBody>
      <dsp:txXfrm>
        <a:off x="2908450" y="1292052"/>
        <a:ext cx="2812949" cy="857606"/>
      </dsp:txXfrm>
    </dsp:sp>
    <dsp:sp modelId="{F225F748-E2E2-48AD-9A83-2AC61A89F175}">
      <dsp:nvSpPr>
        <dsp:cNvPr id="0" name=""/>
        <dsp:cNvSpPr/>
      </dsp:nvSpPr>
      <dsp:spPr>
        <a:xfrm>
          <a:off x="2908450" y="2364060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spremljanje učinkovitosti</a:t>
          </a:r>
          <a:endParaRPr lang="pl-PL" sz="2900" kern="1200" dirty="0"/>
        </a:p>
      </dsp:txBody>
      <dsp:txXfrm>
        <a:off x="2908450" y="2364060"/>
        <a:ext cx="2812949" cy="857606"/>
      </dsp:txXfrm>
    </dsp:sp>
    <dsp:sp modelId="{F3954B68-288B-409F-AD3C-1832C759F62A}">
      <dsp:nvSpPr>
        <dsp:cNvPr id="0" name=""/>
        <dsp:cNvSpPr/>
      </dsp:nvSpPr>
      <dsp:spPr>
        <a:xfrm>
          <a:off x="2908450" y="3436068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korektivni posegi</a:t>
          </a:r>
          <a:endParaRPr lang="pl-PL" sz="2900" kern="1200" dirty="0"/>
        </a:p>
      </dsp:txBody>
      <dsp:txXfrm>
        <a:off x="2908450" y="3436068"/>
        <a:ext cx="2812949" cy="8576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1B250-5AA6-4CAC-B15C-556FCBE7938A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1880000"/>
            <a:gd name="adj2" fmla="val 16200000"/>
            <a:gd name="adj3" fmla="val 464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EC8F1-F634-43F9-8966-D31DBF3E1D48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7560000"/>
            <a:gd name="adj2" fmla="val 11880000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F9E1B-4F00-4F15-BE04-91135D2F61DF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3240000"/>
            <a:gd name="adj2" fmla="val 7560000"/>
            <a:gd name="adj3" fmla="val 46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62FCFA-A87A-433D-89EF-934F02630E07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20520000"/>
            <a:gd name="adj2" fmla="val 3240000"/>
            <a:gd name="adj3" fmla="val 464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8CA72-41A9-41B8-886B-274F1AC9AD06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E81B5-B1BF-4E63-A44A-3AF3003FDE4B}">
      <dsp:nvSpPr>
        <dsp:cNvPr id="0" name=""/>
        <dsp:cNvSpPr/>
      </dsp:nvSpPr>
      <dsp:spPr>
        <a:xfrm>
          <a:off x="2261926" y="1363521"/>
          <a:ext cx="1496193" cy="149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500" kern="1200" dirty="0"/>
            <a:t>KPI</a:t>
          </a:r>
        </a:p>
      </dsp:txBody>
      <dsp:txXfrm>
        <a:off x="2481038" y="1582633"/>
        <a:ext cx="1057969" cy="1057969"/>
      </dsp:txXfrm>
    </dsp:sp>
    <dsp:sp modelId="{F4AC7F19-AB36-4147-B330-5C0C8505F4FA}">
      <dsp:nvSpPr>
        <dsp:cNvPr id="0" name=""/>
        <dsp:cNvSpPr/>
      </dsp:nvSpPr>
      <dsp:spPr>
        <a:xfrm>
          <a:off x="2486355" y="1636"/>
          <a:ext cx="1047335" cy="10473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Specifičen</a:t>
          </a:r>
        </a:p>
      </dsp:txBody>
      <dsp:txXfrm>
        <a:off x="2639734" y="155015"/>
        <a:ext cx="740577" cy="740577"/>
      </dsp:txXfrm>
    </dsp:sp>
    <dsp:sp modelId="{CD33B37C-B90F-48D0-B4C1-F572B89C66E8}">
      <dsp:nvSpPr>
        <dsp:cNvPr id="0" name=""/>
        <dsp:cNvSpPr/>
      </dsp:nvSpPr>
      <dsp:spPr>
        <a:xfrm>
          <a:off x="3995030" y="1097752"/>
          <a:ext cx="1047335" cy="10473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 err="1"/>
            <a:t>Merljiv</a:t>
          </a:r>
          <a:endParaRPr lang="pl-PL" sz="1200" kern="1200" dirty="0"/>
        </a:p>
      </dsp:txBody>
      <dsp:txXfrm>
        <a:off x="4148409" y="1251131"/>
        <a:ext cx="740577" cy="740577"/>
      </dsp:txXfrm>
    </dsp:sp>
    <dsp:sp modelId="{84ECD289-B540-4201-9BC1-6E5DB9015878}">
      <dsp:nvSpPr>
        <dsp:cNvPr id="0" name=""/>
        <dsp:cNvSpPr/>
      </dsp:nvSpPr>
      <dsp:spPr>
        <a:xfrm>
          <a:off x="3418768" y="2871306"/>
          <a:ext cx="1047335" cy="10473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 err="1"/>
            <a:t>Dosegljivo</a:t>
          </a:r>
          <a:endParaRPr lang="pl-PL" sz="1200" kern="1200" dirty="0"/>
        </a:p>
      </dsp:txBody>
      <dsp:txXfrm>
        <a:off x="3572147" y="3024685"/>
        <a:ext cx="740577" cy="740577"/>
      </dsp:txXfrm>
    </dsp:sp>
    <dsp:sp modelId="{A7D42D11-4056-4878-85B5-2EAAC03807E6}">
      <dsp:nvSpPr>
        <dsp:cNvPr id="0" name=""/>
        <dsp:cNvSpPr/>
      </dsp:nvSpPr>
      <dsp:spPr>
        <a:xfrm>
          <a:off x="1553943" y="2871306"/>
          <a:ext cx="1047335" cy="10473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Časovno </a:t>
          </a:r>
          <a:r>
            <a:rPr lang="pl-PL" sz="1200" kern="1200" dirty="0" err="1"/>
            <a:t>omejeno</a:t>
          </a:r>
          <a:endParaRPr lang="pl-PL" sz="1200" kern="1200" dirty="0"/>
        </a:p>
      </dsp:txBody>
      <dsp:txXfrm>
        <a:off x="1707322" y="3024685"/>
        <a:ext cx="740577" cy="740577"/>
      </dsp:txXfrm>
    </dsp:sp>
    <dsp:sp modelId="{3C571D98-D1C2-4DCE-8155-EBA34DC48CAB}">
      <dsp:nvSpPr>
        <dsp:cNvPr id="0" name=""/>
        <dsp:cNvSpPr/>
      </dsp:nvSpPr>
      <dsp:spPr>
        <a:xfrm>
          <a:off x="977680" y="1097752"/>
          <a:ext cx="1047335" cy="10473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Relevanten</a:t>
          </a:r>
        </a:p>
      </dsp:txBody>
      <dsp:txXfrm>
        <a:off x="1131059" y="1251131"/>
        <a:ext cx="740577" cy="7405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1B250-5AA6-4CAC-B15C-556FCBE7938A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1880000"/>
            <a:gd name="adj2" fmla="val 16200000"/>
            <a:gd name="adj3" fmla="val 464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EC8F1-F634-43F9-8966-D31DBF3E1D48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7560000"/>
            <a:gd name="adj2" fmla="val 11880000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F9E1B-4F00-4F15-BE04-91135D2F61DF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3240000"/>
            <a:gd name="adj2" fmla="val 7560000"/>
            <a:gd name="adj3" fmla="val 46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62FCFA-A87A-433D-89EF-934F02630E07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20520000"/>
            <a:gd name="adj2" fmla="val 3240000"/>
            <a:gd name="adj3" fmla="val 464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8CA72-41A9-41B8-886B-274F1AC9AD06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E81B5-B1BF-4E63-A44A-3AF3003FDE4B}">
      <dsp:nvSpPr>
        <dsp:cNvPr id="0" name=""/>
        <dsp:cNvSpPr/>
      </dsp:nvSpPr>
      <dsp:spPr>
        <a:xfrm>
          <a:off x="2261926" y="1363521"/>
          <a:ext cx="1496193" cy="149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500" kern="1200" dirty="0"/>
            <a:t>KPI</a:t>
          </a:r>
        </a:p>
      </dsp:txBody>
      <dsp:txXfrm>
        <a:off x="2481038" y="1582633"/>
        <a:ext cx="1057969" cy="1057969"/>
      </dsp:txXfrm>
    </dsp:sp>
    <dsp:sp modelId="{F4AC7F19-AB36-4147-B330-5C0C8505F4FA}">
      <dsp:nvSpPr>
        <dsp:cNvPr id="0" name=""/>
        <dsp:cNvSpPr/>
      </dsp:nvSpPr>
      <dsp:spPr>
        <a:xfrm>
          <a:off x="2486355" y="1636"/>
          <a:ext cx="1047335" cy="10473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Specifičen</a:t>
          </a:r>
        </a:p>
      </dsp:txBody>
      <dsp:txXfrm>
        <a:off x="2639734" y="155015"/>
        <a:ext cx="740577" cy="740577"/>
      </dsp:txXfrm>
    </dsp:sp>
    <dsp:sp modelId="{CD33B37C-B90F-48D0-B4C1-F572B89C66E8}">
      <dsp:nvSpPr>
        <dsp:cNvPr id="0" name=""/>
        <dsp:cNvSpPr/>
      </dsp:nvSpPr>
      <dsp:spPr>
        <a:xfrm>
          <a:off x="3995030" y="1097752"/>
          <a:ext cx="1047335" cy="10473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 err="1"/>
            <a:t>Merljiv</a:t>
          </a:r>
          <a:endParaRPr lang="pl-PL" sz="1200" kern="1200" dirty="0"/>
        </a:p>
      </dsp:txBody>
      <dsp:txXfrm>
        <a:off x="4148409" y="1251131"/>
        <a:ext cx="740577" cy="740577"/>
      </dsp:txXfrm>
    </dsp:sp>
    <dsp:sp modelId="{84ECD289-B540-4201-9BC1-6E5DB9015878}">
      <dsp:nvSpPr>
        <dsp:cNvPr id="0" name=""/>
        <dsp:cNvSpPr/>
      </dsp:nvSpPr>
      <dsp:spPr>
        <a:xfrm>
          <a:off x="3418768" y="2871306"/>
          <a:ext cx="1047335" cy="10473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 err="1"/>
            <a:t>Dosegljivo</a:t>
          </a:r>
          <a:endParaRPr lang="pl-PL" sz="1200" kern="1200" dirty="0"/>
        </a:p>
      </dsp:txBody>
      <dsp:txXfrm>
        <a:off x="3572147" y="3024685"/>
        <a:ext cx="740577" cy="740577"/>
      </dsp:txXfrm>
    </dsp:sp>
    <dsp:sp modelId="{A7D42D11-4056-4878-85B5-2EAAC03807E6}">
      <dsp:nvSpPr>
        <dsp:cNvPr id="0" name=""/>
        <dsp:cNvSpPr/>
      </dsp:nvSpPr>
      <dsp:spPr>
        <a:xfrm>
          <a:off x="1553943" y="2871306"/>
          <a:ext cx="1047335" cy="10473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Časovno </a:t>
          </a:r>
          <a:r>
            <a:rPr lang="pl-PL" sz="1200" kern="1200" dirty="0" err="1"/>
            <a:t>omejeno</a:t>
          </a:r>
          <a:endParaRPr lang="pl-PL" sz="1200" kern="1200" dirty="0"/>
        </a:p>
      </dsp:txBody>
      <dsp:txXfrm>
        <a:off x="1707322" y="3024685"/>
        <a:ext cx="740577" cy="740577"/>
      </dsp:txXfrm>
    </dsp:sp>
    <dsp:sp modelId="{3C571D98-D1C2-4DCE-8155-EBA34DC48CAB}">
      <dsp:nvSpPr>
        <dsp:cNvPr id="0" name=""/>
        <dsp:cNvSpPr/>
      </dsp:nvSpPr>
      <dsp:spPr>
        <a:xfrm>
          <a:off x="977680" y="1097752"/>
          <a:ext cx="1047335" cy="10473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Relevanten</a:t>
          </a:r>
        </a:p>
      </dsp:txBody>
      <dsp:txXfrm>
        <a:off x="1131059" y="1251131"/>
        <a:ext cx="740577" cy="740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11016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07296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012053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9881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2079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Klikni, da bi lahko uredili slog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Kliknite, da uredite slog vzorca besedila</a:t>
            </a:r>
          </a:p>
          <a:p>
            <a:pPr lvl="1"/>
            <a:r>
              <a:rPr lang="pl-PL" dirty="0"/>
              <a:t>Drugi raven</a:t>
            </a:r>
          </a:p>
          <a:p>
            <a:pPr lvl="2"/>
            <a:r>
              <a:rPr lang="pl-PL" dirty="0"/>
              <a:t>Tretji raven</a:t>
            </a:r>
          </a:p>
          <a:p>
            <a:pPr lvl="3"/>
            <a:r>
              <a:rPr lang="pl-PL" dirty="0"/>
              <a:t>Višji nivo</a:t>
            </a:r>
          </a:p>
          <a:p>
            <a:pPr lvl="4"/>
            <a:r>
              <a:rPr lang="pl-PL" dirty="0"/>
              <a:t>Pojasnila o tem, kako se je zgodilo to, da je bil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Financira Evropska unija.</a:t>
            </a:r>
          </a:p>
          <a:p>
            <a:r>
              <a:rPr lang="en-US" dirty="0"/>
              <a:t>Izražena stališča in mnenja so izključno stališča in mnenja avtorjev in ne odražajo nujno stališč Evropske unije ali Izvajalske agencije za izobraževanje in kulturo (EACEA).</a:t>
            </a:r>
          </a:p>
          <a:p>
            <a:r>
              <a:rPr lang="en-US" dirty="0"/>
              <a:t>Evropska unija in agencija EACEA ne moreta biti odgovorni zanje.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3402027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925440" y="244452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Kontroling managementu oskrbovalne verige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290F90A3-1F64-269A-85B2-68DF043DA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546867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sl-SI" dirty="0"/>
              <a:t>N</a:t>
            </a:r>
            <a:r>
              <a:rPr lang="en-US" b="1" dirty="0" err="1"/>
              <a:t>apredna</a:t>
            </a:r>
            <a:r>
              <a:rPr lang="en-US" b="1" dirty="0"/>
              <a:t> uporaba preglednic za analizo logističnih podatkov</a:t>
            </a:r>
            <a:endParaRPr lang="pl-PL" b="1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EE25876-F521-C3DB-0090-3780001EF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4113" y="5626724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8">
            <a:extLst>
              <a:ext uri="{FF2B5EF4-FFF2-40B4-BE49-F238E27FC236}">
                <a16:creationId xmlns:a16="http://schemas.microsoft.com/office/drawing/2014/main" id="{8F7EE76B-759E-1E1B-5D96-0F559E78E875}"/>
              </a:ext>
            </a:extLst>
          </p:cNvPr>
          <p:cNvSpPr txBox="1"/>
          <p:nvPr/>
        </p:nvSpPr>
        <p:spPr>
          <a:xfrm>
            <a:off x="5987973" y="5723984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5C50E4E4-BF0D-3C92-2D0E-DA8D88B210A7}"/>
              </a:ext>
            </a:extLst>
          </p:cNvPr>
          <p:cNvGrpSpPr/>
          <p:nvPr/>
        </p:nvGrpSpPr>
        <p:grpSpPr>
          <a:xfrm>
            <a:off x="-331554" y="5285195"/>
            <a:ext cx="6096000" cy="1422929"/>
            <a:chOff x="-170560" y="5378273"/>
            <a:chExt cx="6096000" cy="1422929"/>
          </a:xfrm>
        </p:grpSpPr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9CE957E2-648A-2559-373E-43E4B47FAB79}"/>
                </a:ext>
              </a:extLst>
            </p:cNvPr>
            <p:cNvSpPr txBox="1"/>
            <p:nvPr/>
          </p:nvSpPr>
          <p:spPr>
            <a:xfrm>
              <a:off x="411916" y="5378273"/>
              <a:ext cx="499703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800" b="1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BAS4SC</a:t>
              </a:r>
            </a:p>
            <a:p>
              <a:pPr algn="ctr"/>
              <a:r>
                <a:rPr lang="en-GB" sz="1800" b="1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Business Analytics Skills </a:t>
              </a:r>
              <a:b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the Future-proof Supply Chains </a:t>
              </a:r>
              <a:endParaRPr lang="en-GB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endPara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281E307D-12F7-94AA-13CC-4802E0D26525}"/>
                </a:ext>
              </a:extLst>
            </p:cNvPr>
            <p:cNvSpPr txBox="1"/>
            <p:nvPr/>
          </p:nvSpPr>
          <p:spPr>
            <a:xfrm>
              <a:off x="-170560" y="6462648"/>
              <a:ext cx="609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marL="0" algn="ctr" defTabSz="914400" rtl="0" eaLnBrk="1" latinLnBrk="0" hangingPunct="1">
                <a:defRPr sz="2800" b="1" kern="120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Project </a:t>
              </a:r>
              <a:r>
                <a:rPr lang="en-GB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</a:t>
              </a:r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– 2022-1-PL01-KA220-HED-000088856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7072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</a:t>
            </a:r>
            <a:r>
              <a:rPr lang="pl-PL" dirty="0" err="1"/>
              <a:t>kazalniki </a:t>
            </a:r>
            <a:r>
              <a:rPr lang="pl-PL" dirty="0"/>
              <a:t>uspešnosti (KPI) v SCM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5891073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Ključni kazalniki uspešnosti (KPI) - finančni in nefinančni kazalniki, ki se uporabljajo kot merilo v postopkih merjenja stopnje doseganja ciljev organizacije.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Dobroszek</a:t>
            </a:r>
            <a:r>
              <a:rPr lang="pl-PL" sz="1200" dirty="0">
                <a:solidFill>
                  <a:srgbClr val="7F7F7F"/>
                </a:solidFill>
              </a:rPr>
              <a:t>, 2011; https://www.salesbook.com/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35C647-45BC-DA29-048D-5F3DBE7AF2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3647074"/>
              </p:ext>
            </p:extLst>
          </p:nvPr>
        </p:nvGraphicFramePr>
        <p:xfrm>
          <a:off x="6216341" y="1553593"/>
          <a:ext cx="6020047" cy="3946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Slika 2">
            <a:extLst>
              <a:ext uri="{FF2B5EF4-FFF2-40B4-BE49-F238E27FC236}">
                <a16:creationId xmlns:a16="http://schemas.microsoft.com/office/drawing/2014/main" id="{E9429E75-4669-F215-46E7-E7204319BE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75852" y="6221863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F3D8844-F047-AC3F-3F4A-B380320B42DB}"/>
              </a:ext>
            </a:extLst>
          </p:cNvPr>
          <p:cNvSpPr txBox="1"/>
          <p:nvPr/>
        </p:nvSpPr>
        <p:spPr>
          <a:xfrm>
            <a:off x="6464460" y="6221863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36BF374-DBCD-E57E-2016-B1DF67A4B1C4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5679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</a:t>
            </a:r>
            <a:r>
              <a:rPr lang="pl-PL" dirty="0" err="1"/>
              <a:t>kazalniki </a:t>
            </a:r>
            <a:r>
              <a:rPr lang="pl-PL" dirty="0"/>
              <a:t>uspešnosti (KPI) v SCM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6088358" cy="4351338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/>
              <a:t>steber</a:t>
            </a:r>
            <a:r>
              <a:rPr lang="en-US" sz="3200" dirty="0"/>
              <a:t> </a:t>
            </a:r>
            <a:r>
              <a:rPr lang="sl-SI" sz="3200" dirty="0"/>
              <a:t>oskrbovalne</a:t>
            </a:r>
            <a:r>
              <a:rPr lang="en-US" sz="3200" dirty="0"/>
              <a:t> verige</a:t>
            </a:r>
            <a:r>
              <a:rPr lang="pl-PL" sz="3200" dirty="0"/>
              <a:t>;</a:t>
            </a:r>
          </a:p>
          <a:p>
            <a:pPr algn="just"/>
            <a:endParaRPr lang="pl-PL" sz="3200" dirty="0"/>
          </a:p>
          <a:p>
            <a:pPr algn="just"/>
            <a:r>
              <a:rPr lang="en-US" sz="3200" dirty="0"/>
              <a:t>steber partnerskega odnosa</a:t>
            </a:r>
            <a:r>
              <a:rPr lang="pl-PL" sz="3200" dirty="0"/>
              <a:t>;</a:t>
            </a:r>
          </a:p>
          <a:p>
            <a:pPr algn="just"/>
            <a:endParaRPr lang="pl-PL" sz="3200" dirty="0"/>
          </a:p>
          <a:p>
            <a:pPr algn="just"/>
            <a:r>
              <a:rPr lang="en-US" sz="3200" dirty="0"/>
              <a:t>posamezni gospodarski subjekt v </a:t>
            </a:r>
            <a:r>
              <a:rPr lang="en-US" sz="3200" dirty="0" err="1"/>
              <a:t>stebru</a:t>
            </a:r>
            <a:r>
              <a:rPr lang="en-US" sz="3200" dirty="0"/>
              <a:t> </a:t>
            </a:r>
            <a:r>
              <a:rPr lang="sl-SI" sz="3200" dirty="0"/>
              <a:t>oskrbovalne</a:t>
            </a:r>
            <a:r>
              <a:rPr lang="en-US" sz="3200" dirty="0"/>
              <a:t> verige</a:t>
            </a:r>
            <a:r>
              <a:rPr lang="pl-PL" sz="3200" dirty="0"/>
              <a:t>.</a:t>
            </a:r>
            <a:endParaRPr lang="en-US" sz="3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Dobroszek</a:t>
            </a:r>
            <a:r>
              <a:rPr lang="pl-PL" sz="1200" dirty="0">
                <a:solidFill>
                  <a:srgbClr val="7F7F7F"/>
                </a:solidFill>
              </a:rPr>
              <a:t>, 2011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787A42D-6071-EF51-14D4-D067EB96F3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6182533"/>
              </p:ext>
            </p:extLst>
          </p:nvPr>
        </p:nvGraphicFramePr>
        <p:xfrm>
          <a:off x="6216341" y="1553593"/>
          <a:ext cx="6020047" cy="3946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Slika 2">
            <a:extLst>
              <a:ext uri="{FF2B5EF4-FFF2-40B4-BE49-F238E27FC236}">
                <a16:creationId xmlns:a16="http://schemas.microsoft.com/office/drawing/2014/main" id="{AE844924-5AF3-E047-9350-C4566DF5CF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978984D-F56E-DB7D-833D-807F9C62E96A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68CEE14C-F6F2-0D5A-49B8-30376A054583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7176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</a:t>
            </a:r>
            <a:r>
              <a:rPr lang="pl-PL" dirty="0" err="1"/>
              <a:t>kazalniki </a:t>
            </a:r>
            <a:r>
              <a:rPr lang="pl-PL" dirty="0"/>
              <a:t>uspešnosti (KPI) v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724678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1800" dirty="0"/>
                  <a:t>OTIF (On-Time In-Full) - meri odstotek naročil, ki so stranki dostavljena pravočasno in v celoti, v skladu z njenimi specifikacijami</a:t>
                </a:r>
                <a:r>
                  <a:rPr lang="pl-PL" sz="1800" dirty="0"/>
                  <a:t>;</a:t>
                </a:r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𝑂𝑇𝐼𝐹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𝑛𝑢𝑚𝑏𝑒𝑟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𝑜𝑟𝑑𝑒𝑟𝑠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𝑑𝑒𝑙𝑖𝑣𝑒𝑟𝑒𝑑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𝑡𝑖𝑚𝑒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𝑎𝑛𝑑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𝑓𝑢𝑙𝑙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𝑞𝑢𝑎𝑛𝑡𝑖𝑡𝑦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𝑡𝑜𝑡𝑎𝑙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𝑛𝑢𝑚𝑏𝑒𝑟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𝑜𝑟𝑑𝑒𝑟𝑠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en-US" sz="1800" dirty="0"/>
              </a:p>
            </p:txBody>
          </p:sp>
        </mc:Choice>
        <mc:Fallback xmlns:p14="http://schemas.microsoft.com/office/powerpoint/2010/main" xmlns:a1611="http://schemas.microsoft.com/office/drawing/2016/11/main" xmlns:a16="http://schemas.microsoft.com/office/drawing/2014/main"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7246784" cy="4351338"/>
              </a:xfrm>
              <a:blipFill>
                <a:blip r:embed="rId2"/>
                <a:stretch>
                  <a:fillRect l="-589" t="-1401" r="-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Ahi </a:t>
            </a:r>
            <a:r>
              <a:rPr lang="pl-PL" sz="1200" dirty="0">
                <a:solidFill>
                  <a:srgbClr val="7F7F7F"/>
                </a:solidFill>
              </a:rPr>
              <a:t>et al., 2015; </a:t>
            </a:r>
            <a:r>
              <a:rPr lang="pl-PL" sz="1200" dirty="0" err="1">
                <a:solidFill>
                  <a:srgbClr val="7F7F7F"/>
                </a:solidFill>
              </a:rPr>
              <a:t>Anand </a:t>
            </a:r>
            <a:r>
              <a:rPr lang="pl-PL" sz="1200" dirty="0">
                <a:solidFill>
                  <a:srgbClr val="7F7F7F"/>
                </a:solidFill>
              </a:rPr>
              <a:t>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 </a:t>
            </a:r>
            <a:r>
              <a:rPr lang="pl-PL" sz="1200" dirty="0">
                <a:solidFill>
                  <a:srgbClr val="7F7F7F"/>
                </a:solidFill>
              </a:rPr>
              <a:t>et al., 2018; </a:t>
            </a:r>
            <a:r>
              <a:rPr lang="pl-PL" sz="1200" dirty="0" err="1">
                <a:solidFill>
                  <a:srgbClr val="7F7F7F"/>
                </a:solidFill>
              </a:rPr>
              <a:t>Rasool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Yurtay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Zhu </a:t>
            </a:r>
            <a:r>
              <a:rPr lang="pl-PL" sz="1200" dirty="0">
                <a:solidFill>
                  <a:srgbClr val="7F7F7F"/>
                </a:solidFill>
              </a:rPr>
              <a:t>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9886" y="351675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8181070" y="3941451"/>
            <a:ext cx="354884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Visoka </a:t>
            </a:r>
            <a:r>
              <a:rPr lang="pl-PL" sz="18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stopnja izvajanja </a:t>
            </a:r>
            <a:r>
              <a:rPr lang="pl-PL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OTIF </a:t>
            </a:r>
            <a:r>
              <a:rPr lang="pl-PL" sz="18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kaže </a:t>
            </a:r>
            <a:r>
              <a:rPr lang="pl-PL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sz="18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učinkovitost </a:t>
            </a:r>
            <a:r>
              <a:rPr lang="pl-PL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upravljanja </a:t>
            </a:r>
            <a:r>
              <a:rPr lang="pl-PL" sz="18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zalog</a:t>
            </a:r>
            <a:r>
              <a:rPr lang="pl-PL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18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načrtovanja proizvodnje</a:t>
            </a:r>
            <a:r>
              <a:rPr lang="pl-PL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upravljanja </a:t>
            </a:r>
            <a:r>
              <a:rPr lang="pl-PL" sz="18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prevoznega časa in natančnosti pri sprejemanju </a:t>
            </a:r>
            <a:r>
              <a:rPr lang="pl-PL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naročil.</a:t>
            </a:r>
            <a:endParaRPr lang="pl-PL" dirty="0">
              <a:solidFill>
                <a:srgbClr val="1065AB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241977"/>
            <a:ext cx="939165" cy="939165"/>
          </a:xfrm>
          <a:prstGeom prst="rect">
            <a:avLst/>
          </a:prstGeom>
          <a:noFill/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64614380-0FF6-8A43-40E1-49F46AC747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D3EA846-E759-5DE9-19F3-00D3FB497299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3BF7E4DF-94F7-F95E-DD0C-B97AEAFE36CF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03213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</a:t>
            </a:r>
            <a:r>
              <a:rPr lang="pl-PL" dirty="0" err="1"/>
              <a:t>kazalniki </a:t>
            </a:r>
            <a:r>
              <a:rPr lang="pl-PL" dirty="0"/>
              <a:t>uspešnosti (KPI) v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sl-SI" sz="1800" dirty="0"/>
                  <a:t>Č</a:t>
                </a:r>
                <a:r>
                  <a:rPr lang="en-US" sz="1800" dirty="0"/>
                  <a:t>as obdelave naročila LT (Lead Time, Order Fulfillment Time) - meri čas od sprejema naročila do njegove dostave stranki</a:t>
                </a:r>
                <a:r>
                  <a:rPr lang="pl-PL" sz="1800" dirty="0"/>
                  <a:t>;</a:t>
                </a:r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𝐿𝑇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𝑑𝑒𝑙𝑖𝑣𝑒𝑟𝑦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𝑑𝑎𝑡𝑒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𝑑𝑎𝑡𝑒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𝑎𝑐𝑐𝑒𝑝𝑡𝑎𝑛𝑐𝑒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𝑡h𝑒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𝑜𝑟𝑑𝑒𝑟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Ahi </a:t>
            </a:r>
            <a:r>
              <a:rPr lang="pl-PL" sz="1200" dirty="0">
                <a:solidFill>
                  <a:srgbClr val="7F7F7F"/>
                </a:solidFill>
              </a:rPr>
              <a:t>et al., 2015; </a:t>
            </a:r>
            <a:r>
              <a:rPr lang="pl-PL" sz="1200" dirty="0" err="1">
                <a:solidFill>
                  <a:srgbClr val="7F7F7F"/>
                </a:solidFill>
              </a:rPr>
              <a:t>Anand </a:t>
            </a:r>
            <a:r>
              <a:rPr lang="pl-PL" sz="1200" dirty="0">
                <a:solidFill>
                  <a:srgbClr val="7F7F7F"/>
                </a:solidFill>
              </a:rPr>
              <a:t>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 </a:t>
            </a:r>
            <a:r>
              <a:rPr lang="pl-PL" sz="1200" dirty="0">
                <a:solidFill>
                  <a:srgbClr val="7F7F7F"/>
                </a:solidFill>
              </a:rPr>
              <a:t>et al., 2018; </a:t>
            </a:r>
            <a:r>
              <a:rPr lang="pl-PL" sz="1200" dirty="0" err="1">
                <a:solidFill>
                  <a:srgbClr val="7F7F7F"/>
                </a:solidFill>
              </a:rPr>
              <a:t>Rasool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Yurtay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Zhu </a:t>
            </a:r>
            <a:r>
              <a:rPr lang="pl-PL" sz="1200" dirty="0">
                <a:solidFill>
                  <a:srgbClr val="7F7F7F"/>
                </a:solidFill>
              </a:rPr>
              <a:t>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9886" y="351675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338927"/>
            <a:ext cx="4325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Čas izvedbe vključuje: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čas priprave naročila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čas izdelave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čas dostave.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222385"/>
            <a:ext cx="939165" cy="939165"/>
          </a:xfrm>
          <a:prstGeom prst="rect">
            <a:avLst/>
          </a:prstGeom>
          <a:noFill/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5566D346-95C3-099A-A38D-BCB1B01EA2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FFB2D9E-4D27-0F64-780A-429355C32A57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E7E80E6-1163-D587-22E1-C3374B81D7CE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5556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</a:t>
            </a:r>
            <a:r>
              <a:rPr lang="pl-PL" dirty="0" err="1"/>
              <a:t>kazalniki </a:t>
            </a:r>
            <a:r>
              <a:rPr lang="pl-PL" dirty="0"/>
              <a:t>uspešnosti (KPI) v SCM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6" y="1621438"/>
            <a:ext cx="3742676" cy="4351338"/>
          </a:xfrm>
        </p:spPr>
        <p:txBody>
          <a:bodyPr>
            <a:normAutofit/>
          </a:bodyPr>
          <a:lstStyle/>
          <a:p>
            <a:pPr algn="just"/>
            <a:r>
              <a:rPr lang="sl-SI" sz="1800" dirty="0"/>
              <a:t>R</a:t>
            </a:r>
            <a:r>
              <a:rPr lang="en-US" sz="1800" dirty="0" err="1"/>
              <a:t>aven</a:t>
            </a:r>
            <a:r>
              <a:rPr lang="en-US" sz="1800" dirty="0"/>
              <a:t> storitev za stranke - meri zmožnost organizacije, da izpolni zahteve strank, pogosto je opredeljena kot odstotek naročil, izpolnjenih brez napak</a:t>
            </a:r>
            <a:r>
              <a:rPr lang="pl-PL" sz="1800" dirty="0"/>
              <a:t>;</a:t>
            </a:r>
          </a:p>
          <a:p>
            <a:pPr algn="just"/>
            <a:r>
              <a:rPr lang="sl-SI" sz="1800" dirty="0"/>
              <a:t>J</a:t>
            </a:r>
            <a:r>
              <a:rPr lang="en-US" sz="1800" dirty="0"/>
              <a:t>e mogoče upoštevati raven storitev za stranke (CSL) z vidika posameznega asortimana izdelkov:</a:t>
            </a:r>
          </a:p>
          <a:p>
            <a:pPr lvl="1" algn="just"/>
            <a:r>
              <a:rPr lang="en-US" sz="1400" dirty="0">
                <a:solidFill>
                  <a:srgbClr val="1065AB"/>
                </a:solidFill>
              </a:rPr>
              <a:t>verjetnostno </a:t>
            </a:r>
            <a:r>
              <a:rPr lang="en-US" sz="1400" dirty="0"/>
              <a:t>- kot verjetnost, da v danem ciklu dopolnjevanja zalog ne bo prišlo do pomanjkanja </a:t>
            </a:r>
            <a:r>
              <a:rPr lang="pl-PL" sz="1400" dirty="0"/>
              <a:t>(PSL)</a:t>
            </a:r>
            <a:r>
              <a:rPr lang="en-US" sz="1400" dirty="0"/>
              <a:t>,</a:t>
            </a:r>
          </a:p>
          <a:p>
            <a:pPr lvl="1" algn="just"/>
            <a:r>
              <a:rPr lang="en-US" sz="1400" dirty="0">
                <a:solidFill>
                  <a:srgbClr val="1065AB"/>
                </a:solidFill>
              </a:rPr>
              <a:t>kvantitativno </a:t>
            </a:r>
            <a:r>
              <a:rPr lang="en-US" sz="1400" dirty="0"/>
              <a:t>- kot stopnja kvantitativne izpolnitve povpraševanja </a:t>
            </a:r>
            <a:r>
              <a:rPr lang="pl-PL" sz="1400" dirty="0"/>
              <a:t>(DFR).</a:t>
            </a:r>
            <a:endParaRPr lang="en-US" sz="1400" dirty="0"/>
          </a:p>
          <a:p>
            <a:pPr algn="just"/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Ahi </a:t>
            </a:r>
            <a:r>
              <a:rPr lang="pl-PL" sz="1200" dirty="0">
                <a:solidFill>
                  <a:srgbClr val="7F7F7F"/>
                </a:solidFill>
              </a:rPr>
              <a:t>et al., 2015; </a:t>
            </a:r>
            <a:r>
              <a:rPr lang="pl-PL" sz="1200" dirty="0" err="1">
                <a:solidFill>
                  <a:srgbClr val="7F7F7F"/>
                </a:solidFill>
              </a:rPr>
              <a:t>Anand </a:t>
            </a:r>
            <a:r>
              <a:rPr lang="pl-PL" sz="1200" dirty="0">
                <a:solidFill>
                  <a:srgbClr val="7F7F7F"/>
                </a:solidFill>
              </a:rPr>
              <a:t>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 </a:t>
            </a:r>
            <a:r>
              <a:rPr lang="pl-PL" sz="1200" dirty="0">
                <a:solidFill>
                  <a:srgbClr val="7F7F7F"/>
                </a:solidFill>
              </a:rPr>
              <a:t>et al., 2018; </a:t>
            </a:r>
            <a:r>
              <a:rPr lang="pl-PL" sz="1200" dirty="0" err="1">
                <a:solidFill>
                  <a:srgbClr val="7F7F7F"/>
                </a:solidFill>
              </a:rPr>
              <a:t>Rasool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Yurtay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Zhu </a:t>
            </a:r>
            <a:r>
              <a:rPr lang="pl-PL" sz="1200" dirty="0">
                <a:solidFill>
                  <a:srgbClr val="7F7F7F"/>
                </a:solidFill>
              </a:rPr>
              <a:t>et al., 2017; </a:t>
            </a:r>
            <a:r>
              <a:rPr lang="en-US" sz="1200" dirty="0">
                <a:solidFill>
                  <a:srgbClr val="7F7F7F"/>
                </a:solidFill>
              </a:rPr>
              <a:t>Bowersox in Closs, 1996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en-US" sz="1200" dirty="0">
                <a:solidFill>
                  <a:srgbClr val="7F7F7F"/>
                </a:solidFill>
              </a:rPr>
              <a:t>Cyplik &amp; Hadaś, 2012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33151" y="1481668"/>
            <a:ext cx="1148081" cy="95999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9474343-AD06-D1E1-C9E3-F68E1142A243}"/>
              </a:ext>
            </a:extLst>
          </p:cNvPr>
          <p:cNvSpPr txBox="1"/>
          <p:nvPr/>
        </p:nvSpPr>
        <p:spPr>
          <a:xfrm>
            <a:off x="6481232" y="1618262"/>
            <a:ext cx="5556888" cy="4575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Verjetnostno raven storitev za stranke je mogoče izračunati s formulo: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PSL = (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) /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× 100 %.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kern="1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kjer je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PSL - verjetnostna raven storitev,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število ciklov dopolnjevanja zalog v proučevanem obdobju,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število ciklov dopolnjevanja zalog, v katerih je bilo v proučevanem obdobju zabeleženo pomanjkanje.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D99613E-F615-8E3D-ADFC-CF49227F51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0436352D-AE17-6E1D-1E69-651B11FC1791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5304E2D9-10BB-00C1-1154-2C84483BA16E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43031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</a:t>
            </a:r>
            <a:r>
              <a:rPr lang="pl-PL" dirty="0" err="1"/>
              <a:t>kazalniki </a:t>
            </a:r>
            <a:r>
              <a:rPr lang="pl-PL" dirty="0"/>
              <a:t>uspešnosti (KPI) v SCM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6" y="1621438"/>
            <a:ext cx="3742676" cy="4351338"/>
          </a:xfrm>
        </p:spPr>
        <p:txBody>
          <a:bodyPr>
            <a:normAutofit/>
          </a:bodyPr>
          <a:lstStyle/>
          <a:p>
            <a:pPr algn="just"/>
            <a:r>
              <a:rPr lang="sl-SI" sz="1800" dirty="0"/>
              <a:t>R</a:t>
            </a:r>
            <a:r>
              <a:rPr lang="en-US" sz="1800" dirty="0" err="1"/>
              <a:t>aven</a:t>
            </a:r>
            <a:r>
              <a:rPr lang="en-US" sz="1800" dirty="0"/>
              <a:t> storitev za stranke - meri zmožnost organizacije, da izpolni zahteve strank, pogosto je opredeljena kot odstotek naročil, ki so izpolnjena brez napak</a:t>
            </a:r>
            <a:r>
              <a:rPr lang="pl-PL" sz="1800" dirty="0"/>
              <a:t>;</a:t>
            </a:r>
          </a:p>
          <a:p>
            <a:pPr algn="just"/>
            <a:r>
              <a:rPr lang="sl-SI" sz="1800" dirty="0"/>
              <a:t>J</a:t>
            </a:r>
            <a:r>
              <a:rPr lang="en-US" sz="1800" dirty="0"/>
              <a:t>e mogoče upoštevati raven storitev za stranke (CSL) z vidika posameznega asortimana izdelkov:</a:t>
            </a:r>
          </a:p>
          <a:p>
            <a:pPr lvl="1" algn="just"/>
            <a:r>
              <a:rPr lang="en-US" sz="1400" dirty="0">
                <a:solidFill>
                  <a:srgbClr val="1065AB"/>
                </a:solidFill>
              </a:rPr>
              <a:t>verjetnostno </a:t>
            </a:r>
            <a:r>
              <a:rPr lang="en-US" sz="1400" dirty="0"/>
              <a:t>- kot verjetnost, da v danem ciklu dopolnjevanja zalog ne bo prišlo do pomanjkanja </a:t>
            </a:r>
            <a:r>
              <a:rPr lang="pl-PL" sz="1400" dirty="0"/>
              <a:t>(PSL)</a:t>
            </a:r>
            <a:r>
              <a:rPr lang="en-US" sz="1400" dirty="0"/>
              <a:t>,</a:t>
            </a:r>
          </a:p>
          <a:p>
            <a:pPr lvl="1" algn="just"/>
            <a:r>
              <a:rPr lang="en-US" sz="1400" dirty="0">
                <a:solidFill>
                  <a:srgbClr val="1065AB"/>
                </a:solidFill>
              </a:rPr>
              <a:t>kvantitativno </a:t>
            </a:r>
            <a:r>
              <a:rPr lang="en-US" sz="1400" dirty="0"/>
              <a:t>- kot stopnja kvantitativne izpolnitve povpraševanja </a:t>
            </a:r>
            <a:r>
              <a:rPr lang="pl-PL" sz="1400" dirty="0"/>
              <a:t>(DFR).</a:t>
            </a:r>
            <a:endParaRPr lang="en-US" sz="1400" dirty="0"/>
          </a:p>
          <a:p>
            <a:pPr algn="just"/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Ahi </a:t>
            </a:r>
            <a:r>
              <a:rPr lang="pl-PL" sz="1200" dirty="0">
                <a:solidFill>
                  <a:srgbClr val="7F7F7F"/>
                </a:solidFill>
              </a:rPr>
              <a:t>et al., 2015; </a:t>
            </a:r>
            <a:r>
              <a:rPr lang="pl-PL" sz="1200" dirty="0" err="1">
                <a:solidFill>
                  <a:srgbClr val="7F7F7F"/>
                </a:solidFill>
              </a:rPr>
              <a:t>Anand </a:t>
            </a:r>
            <a:r>
              <a:rPr lang="pl-PL" sz="1200" dirty="0">
                <a:solidFill>
                  <a:srgbClr val="7F7F7F"/>
                </a:solidFill>
              </a:rPr>
              <a:t>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 </a:t>
            </a:r>
            <a:r>
              <a:rPr lang="pl-PL" sz="1200" dirty="0">
                <a:solidFill>
                  <a:srgbClr val="7F7F7F"/>
                </a:solidFill>
              </a:rPr>
              <a:t>et al., 2018; </a:t>
            </a:r>
            <a:r>
              <a:rPr lang="pl-PL" sz="1200" dirty="0" err="1">
                <a:solidFill>
                  <a:srgbClr val="7F7F7F"/>
                </a:solidFill>
              </a:rPr>
              <a:t>Rasool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Yurtay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Zhu </a:t>
            </a:r>
            <a:r>
              <a:rPr lang="pl-PL" sz="1200" dirty="0">
                <a:solidFill>
                  <a:srgbClr val="7F7F7F"/>
                </a:solidFill>
              </a:rPr>
              <a:t>et al., 2017; </a:t>
            </a:r>
            <a:r>
              <a:rPr lang="en-US" sz="1200" dirty="0">
                <a:solidFill>
                  <a:srgbClr val="7F7F7F"/>
                </a:solidFill>
              </a:rPr>
              <a:t>Bowersox in Closs, 1996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en-US" sz="1200" dirty="0">
                <a:solidFill>
                  <a:srgbClr val="7F7F7F"/>
                </a:solidFill>
              </a:rPr>
              <a:t>Cyplik &amp; Hadaś, 2012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33151" y="1481668"/>
            <a:ext cx="1148081" cy="95999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58D847A-28DE-5EF5-6780-BC39975B8BB0}"/>
              </a:ext>
            </a:extLst>
          </p:cNvPr>
          <p:cNvSpPr txBox="1"/>
          <p:nvPr/>
        </p:nvSpPr>
        <p:spPr>
          <a:xfrm>
            <a:off x="6596110" y="1621438"/>
            <a:ext cx="5040296" cy="3329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Stopnjo zapolnjenosti povpraševanja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lahko izračunate s formulo: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DFR = (PR - NB) / PR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kjer je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DFR - 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stopnja zapolnitve povpraševanja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 - povpraševanje, skupno število naročenih enot,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 - število pomanjkljivosti.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789A790-B35F-20BA-2414-571E1CDF2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FD5A104-0C0B-43AF-11C6-5B5ED66345C0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B860297-3A5A-389E-8364-4463F3E35BC7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94618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</a:t>
            </a:r>
            <a:r>
              <a:rPr lang="pl-PL" dirty="0" err="1"/>
              <a:t>kazalniki </a:t>
            </a:r>
            <a:r>
              <a:rPr lang="pl-PL" dirty="0"/>
              <a:t>uspešnosti (KPI) v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sl-SI" sz="1800" dirty="0"/>
                  <a:t>S</a:t>
                </a:r>
                <a:r>
                  <a:rPr lang="en-US" sz="1800" dirty="0" err="1"/>
                  <a:t>topnja</a:t>
                </a:r>
                <a:r>
                  <a:rPr lang="en-US" sz="1800" dirty="0"/>
                  <a:t> razpoložljivosti zalog (IA) - odstotek časa, ko so zaloge na voljo strankam brez zamud</a:t>
                </a:r>
                <a:r>
                  <a:rPr lang="pl-PL" sz="1800" dirty="0"/>
                  <a:t>;</a:t>
                </a:r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𝐼𝐴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𝑡h𝑒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𝑛𝑢𝑚𝑏𝑒𝑟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𝑑𝑎𝑦𝑠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𝑡h𝑎𝑡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𝑖𝑛𝑣𝑒𝑛𝑡𝑜𝑟𝑦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𝑤𝑎𝑠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𝑎𝑣𝑎𝑖𝑙𝑎𝑏𝑙𝑒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𝑡𝑜𝑡𝑎𝑙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𝑛𝑢𝑚𝑏𝑒𝑟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𝑑𝑎𝑦𝑠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𝑡h𝑒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𝑝𝑒𝑟𝑖𝑜𝑑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  <a:p>
                <a:endParaRPr lang="pl-PL" sz="1800" dirty="0"/>
              </a:p>
              <a:p>
                <a:r>
                  <a:rPr lang="en-US" sz="1800" dirty="0"/>
                  <a:t>ali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𝐼𝐴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𝑎𝑣𝑎𝑖𝑙𝑎𝑏𝑙𝑒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𝑠𝑡𝑜𝑐𝑘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𝑞𝑢𝑎𝑛𝑡𝑖𝑡𝑦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𝑑𝑒𝑠𝑖𝑟𝑒𝑑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𝑖𝑛𝑣𝑒𝑛𝑡𝑜𝑟𝑦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𝑞𝑢𝑎𝑛𝑡𝑖𝑡𝑦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Ahi </a:t>
            </a:r>
            <a:r>
              <a:rPr lang="pl-PL" sz="1200" dirty="0">
                <a:solidFill>
                  <a:srgbClr val="7F7F7F"/>
                </a:solidFill>
              </a:rPr>
              <a:t>et al., 2015; </a:t>
            </a:r>
            <a:r>
              <a:rPr lang="pl-PL" sz="1200" dirty="0" err="1">
                <a:solidFill>
                  <a:srgbClr val="7F7F7F"/>
                </a:solidFill>
              </a:rPr>
              <a:t>Anand </a:t>
            </a:r>
            <a:r>
              <a:rPr lang="pl-PL" sz="1200" dirty="0">
                <a:solidFill>
                  <a:srgbClr val="7F7F7F"/>
                </a:solidFill>
              </a:rPr>
              <a:t>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 eta </a:t>
            </a:r>
            <a:r>
              <a:rPr lang="pl-PL" sz="1200" dirty="0">
                <a:solidFill>
                  <a:srgbClr val="7F7F7F"/>
                </a:solidFill>
              </a:rPr>
              <a:t>la., 2018; </a:t>
            </a:r>
            <a:r>
              <a:rPr lang="pl-PL" sz="1200" dirty="0" err="1">
                <a:solidFill>
                  <a:srgbClr val="7F7F7F"/>
                </a:solidFill>
              </a:rPr>
              <a:t>Rasool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Yurtay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Zhu </a:t>
            </a:r>
            <a:r>
              <a:rPr lang="pl-PL" sz="1200" dirty="0">
                <a:solidFill>
                  <a:srgbClr val="7F7F7F"/>
                </a:solidFill>
              </a:rPr>
              <a:t>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3348078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Kazalnik meri odstotek dni ali primerov, ko je bila zaloga na voljo za takojšnjo izpolnitev, glede na celotno povpraševanje ali število dni v določenem obdobju. 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F8A573E4-E8ED-AB30-9469-1E0DC36E2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4965293"/>
            <a:ext cx="670560" cy="56070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5769B105-2670-A30B-83D1-198FC08279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287FCEF-B86E-EA34-FC7A-759CC6261A17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9FC541F9-1567-55FD-B713-21CD33F0F68A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6832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</a:t>
            </a:r>
            <a:r>
              <a:rPr lang="pl-PL" dirty="0" err="1"/>
              <a:t>kazalniki </a:t>
            </a:r>
            <a:r>
              <a:rPr lang="pl-PL" dirty="0"/>
              <a:t>uspešnosti (KPI) v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sl-SI" sz="1800" dirty="0"/>
                  <a:t>K</a:t>
                </a:r>
                <a:r>
                  <a:rPr lang="en-US" sz="1800" dirty="0" err="1"/>
                  <a:t>oeficient</a:t>
                </a:r>
                <a:r>
                  <a:rPr lang="en-US" sz="1800" dirty="0"/>
                  <a:t> obračanja zalog (IT) - meri, kako pogosto podjetje porabi in nadomesti zaloge v določenem obdobju, kaže, kako učinkovito organizacija upravlja s svojimi viri in se odziva na povpraševanje na trgu</a:t>
                </a:r>
                <a:r>
                  <a:rPr lang="pl-PL" sz="1800" dirty="0"/>
                  <a:t>;</a:t>
                </a:r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𝐼𝑇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𝑐𝑜𝑠𝑡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𝑔𝑜𝑜𝑑𝑠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𝑠𝑜𝑙𝑑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𝑎𝑣𝑒𝑟𝑎𝑔𝑒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𝑖𝑛𝑣𝑒𝑛𝑡𝑜𝑟𝑦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𝑙𝑒𝑣𝑒𝑙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Ahi </a:t>
            </a:r>
            <a:r>
              <a:rPr lang="pl-PL" sz="1200" dirty="0">
                <a:solidFill>
                  <a:srgbClr val="7F7F7F"/>
                </a:solidFill>
              </a:rPr>
              <a:t>et al., 2015; </a:t>
            </a:r>
            <a:r>
              <a:rPr lang="pl-PL" sz="1200" dirty="0" err="1">
                <a:solidFill>
                  <a:srgbClr val="7F7F7F"/>
                </a:solidFill>
              </a:rPr>
              <a:t>Anand </a:t>
            </a:r>
            <a:r>
              <a:rPr lang="pl-PL" sz="1200" dirty="0">
                <a:solidFill>
                  <a:srgbClr val="7F7F7F"/>
                </a:solidFill>
              </a:rPr>
              <a:t>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 </a:t>
            </a:r>
            <a:r>
              <a:rPr lang="pl-PL" sz="1200" dirty="0">
                <a:solidFill>
                  <a:srgbClr val="7F7F7F"/>
                </a:solidFill>
              </a:rPr>
              <a:t>et al., 2018; </a:t>
            </a:r>
            <a:r>
              <a:rPr lang="pl-PL" sz="1200" dirty="0" err="1">
                <a:solidFill>
                  <a:srgbClr val="7F7F7F"/>
                </a:solidFill>
              </a:rPr>
              <a:t>Rasool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Yurtay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Zhu </a:t>
            </a:r>
            <a:r>
              <a:rPr lang="pl-PL" sz="1200" dirty="0">
                <a:solidFill>
                  <a:srgbClr val="7F7F7F"/>
                </a:solidFill>
              </a:rPr>
              <a:t>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3836479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Previsok kazalnik lahko kaže na tveganje pomanjkanja zalog.</a:t>
            </a:r>
            <a:endParaRPr lang="pl-PL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Prenizka vrednost kazalnika lahko pomeni prevelike zaloge ali slabo prodajo.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574B6E0F-E004-F58A-3B1B-9CB8AB6C44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3AEA5B7-94BA-306D-F552-FD59C89BFDA4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445FC18-6E93-0CA2-A929-DEA30A0969C8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4883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</a:t>
            </a:r>
            <a:r>
              <a:rPr lang="pl-PL" dirty="0" err="1"/>
              <a:t>kazalniki </a:t>
            </a:r>
            <a:r>
              <a:rPr lang="pl-PL" dirty="0"/>
              <a:t>uspešnosti (KPI) v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1800" dirty="0"/>
                  <a:t>Stopnja vračanja (</a:t>
                </a:r>
                <a:r>
                  <a:rPr lang="en-US" sz="1800" dirty="0" err="1"/>
                  <a:t>RoR</a:t>
                </a:r>
                <a:r>
                  <a:rPr lang="en-US" sz="1800" dirty="0"/>
                  <a:t>) - odstotek izdelkov, ki jih stranke vrnejo, glede na skupno število prodanih izdelkov</a:t>
                </a:r>
                <a:r>
                  <a:rPr lang="pl-PL" sz="1800" dirty="0"/>
                  <a:t>;</a:t>
                </a:r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𝑅𝑜𝑅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𝑛𝑢𝑚𝑏𝑒𝑟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𝑢𝑛𝑖𝑡𝑠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𝑟𝑒𝑡𝑢𝑟𝑛𝑒𝑑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𝑡𝑜𝑡𝑎𝑙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𝑛𝑢𝑚𝑏𝑒𝑟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𝑢𝑛𝑖𝑡𝑠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𝑠𝑜𝑙𝑑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:p14="http://schemas.microsoft.com/office/powerpoint/2010/main" xmlns:a1611="http://schemas.microsoft.com/office/drawing/2016/11/main" xmlns:a16="http://schemas.microsoft.com/office/drawing/2014/main"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Ahi </a:t>
            </a:r>
            <a:r>
              <a:rPr lang="pl-PL" sz="1200" dirty="0">
                <a:solidFill>
                  <a:srgbClr val="7F7F7F"/>
                </a:solidFill>
              </a:rPr>
              <a:t>et al., 2015; </a:t>
            </a:r>
            <a:r>
              <a:rPr lang="pl-PL" sz="1200" dirty="0" err="1">
                <a:solidFill>
                  <a:srgbClr val="7F7F7F"/>
                </a:solidFill>
              </a:rPr>
              <a:t>Anand </a:t>
            </a:r>
            <a:r>
              <a:rPr lang="pl-PL" sz="1200" dirty="0">
                <a:solidFill>
                  <a:srgbClr val="7F7F7F"/>
                </a:solidFill>
              </a:rPr>
              <a:t>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 </a:t>
            </a:r>
            <a:r>
              <a:rPr lang="pl-PL" sz="1200" dirty="0">
                <a:solidFill>
                  <a:srgbClr val="7F7F7F"/>
                </a:solidFill>
              </a:rPr>
              <a:t>et al., 2018; </a:t>
            </a:r>
            <a:r>
              <a:rPr lang="pl-PL" sz="1200" dirty="0" err="1">
                <a:solidFill>
                  <a:srgbClr val="7F7F7F"/>
                </a:solidFill>
              </a:rPr>
              <a:t>Rasool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Yurtay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Zhu </a:t>
            </a:r>
            <a:r>
              <a:rPr lang="pl-PL" sz="1200" dirty="0">
                <a:solidFill>
                  <a:srgbClr val="7F7F7F"/>
                </a:solidFill>
              </a:rPr>
              <a:t>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3303819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Visoka stopnja vračil lahko kaže na težave s kakovostjo izdelkov, neskladja v opisih ali neustrezno izpolnjevanje pričakovanj strank, kar negativno vpliva na njihovo zadovoljstvo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00CBA73C-44BE-BFFA-066A-7B72E6634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1841F0A-5D5C-92D3-B01A-8EF666CBCE90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C9D1BC8-F2DF-92E7-7E0F-42E02ED12AE4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9669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</a:t>
            </a:r>
            <a:r>
              <a:rPr lang="pl-PL" dirty="0" err="1"/>
              <a:t>kazalniki </a:t>
            </a:r>
            <a:r>
              <a:rPr lang="pl-PL" dirty="0"/>
              <a:t>uspešnosti (KPI) v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sl-SI" sz="1800" dirty="0"/>
                  <a:t>I</a:t>
                </a:r>
                <a:r>
                  <a:rPr lang="en-US" sz="1800" dirty="0" err="1"/>
                  <a:t>ndeks</a:t>
                </a:r>
                <a:r>
                  <a:rPr lang="en-US" sz="1800" dirty="0"/>
                  <a:t> uspešnosti dobavitelja (SPI) - ocenjevanje in spremljanje uspešnosti dobavitelja v </a:t>
                </a:r>
                <a:r>
                  <a:rPr lang="en-US" sz="1800" dirty="0" err="1"/>
                  <a:t>oskrbovalni</a:t>
                </a:r>
                <a:r>
                  <a:rPr lang="en-US" sz="1800" dirty="0"/>
                  <a:t> verigi; ugotavlja, kako dobro dobavitelji izpolnjujejo določena merila, kot so kakovost dobavljenih izdelkov, pravočasna dobava ali sposobnost dokončanja naročil brez napak</a:t>
                </a:r>
                <a:r>
                  <a:rPr lang="pl-PL" sz="1800" dirty="0"/>
                  <a:t>;</a:t>
                </a:r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𝑆𝑃𝐼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𝑠𝑢𝑚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𝑝𝑜𝑖𝑛𝑡𝑠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𝑓𝑜𝑟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𝑎𝑙𝑙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𝑐𝑟𝑖𝑡𝑒𝑟𝑖𝑎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𝑚𝑎𝑥𝑖𝑚𝑢𝑚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𝑝𝑜𝑠𝑠𝑖𝑏𝑙𝑒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𝑛𝑢𝑚𝑏𝑒𝑟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𝑝𝑜𝑖𝑛𝑡𝑠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Ahi </a:t>
            </a:r>
            <a:r>
              <a:rPr lang="pl-PL" sz="1200" dirty="0">
                <a:solidFill>
                  <a:srgbClr val="7F7F7F"/>
                </a:solidFill>
              </a:rPr>
              <a:t>et al., 2015; </a:t>
            </a:r>
            <a:r>
              <a:rPr lang="pl-PL" sz="1200" dirty="0" err="1">
                <a:solidFill>
                  <a:srgbClr val="7F7F7F"/>
                </a:solidFill>
              </a:rPr>
              <a:t>Anand </a:t>
            </a:r>
            <a:r>
              <a:rPr lang="pl-PL" sz="1200" dirty="0">
                <a:solidFill>
                  <a:srgbClr val="7F7F7F"/>
                </a:solidFill>
              </a:rPr>
              <a:t>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 </a:t>
            </a:r>
            <a:r>
              <a:rPr lang="pl-PL" sz="1200" dirty="0">
                <a:solidFill>
                  <a:srgbClr val="7F7F7F"/>
                </a:solidFill>
              </a:rPr>
              <a:t>et al., 2018; </a:t>
            </a:r>
            <a:r>
              <a:rPr lang="pl-PL" sz="1200" dirty="0" err="1">
                <a:solidFill>
                  <a:srgbClr val="7F7F7F"/>
                </a:solidFill>
              </a:rPr>
              <a:t>Rasool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Yurtay </a:t>
            </a:r>
            <a:r>
              <a:rPr lang="pl-PL" sz="1200" dirty="0">
                <a:solidFill>
                  <a:srgbClr val="7F7F7F"/>
                </a:solidFill>
              </a:rPr>
              <a:t>et al., 2023; </a:t>
            </a:r>
            <a:r>
              <a:rPr lang="pl-PL" sz="1200" dirty="0" err="1">
                <a:solidFill>
                  <a:srgbClr val="7F7F7F"/>
                </a:solidFill>
              </a:rPr>
              <a:t>Zhu </a:t>
            </a:r>
            <a:r>
              <a:rPr lang="pl-PL" sz="1200" dirty="0">
                <a:solidFill>
                  <a:srgbClr val="7F7F7F"/>
                </a:solidFill>
              </a:rPr>
              <a:t>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402916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 se običajno izračuna na podlagi več posameznih kazalnikov uspešnosti, kot so kakovost dostave</a:t>
            </a:r>
            <a:r>
              <a:rPr lang="en-US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pravočasnost 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prilagodljivost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7AE269DD-716D-78ED-0AB3-5C0539E2E4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975342A-4DE4-F44F-A8D3-F02AE493D77F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C41A5AF-4F19-E928-C47E-34430896BAB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4042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sl-SI" sz="2000" dirty="0"/>
              <a:t>K</a:t>
            </a:r>
            <a:r>
              <a:rPr lang="en-US" sz="2000" dirty="0" err="1"/>
              <a:t>oncept</a:t>
            </a:r>
            <a:r>
              <a:rPr lang="en-US" sz="2000" dirty="0"/>
              <a:t> nadzora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/>
              <a:t>C</a:t>
            </a:r>
            <a:r>
              <a:rPr lang="en-US" sz="2000" dirty="0" err="1"/>
              <a:t>ilji</a:t>
            </a:r>
            <a:r>
              <a:rPr lang="en-US" sz="2000" dirty="0"/>
              <a:t> in obseg kontrolinga v </a:t>
            </a:r>
            <a:r>
              <a:rPr lang="en-US" sz="2000" dirty="0" err="1"/>
              <a:t>oskrbovalni</a:t>
            </a:r>
            <a:r>
              <a:rPr lang="en-US" sz="2000" dirty="0"/>
              <a:t> verigi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/>
              <a:t>O</a:t>
            </a:r>
            <a:r>
              <a:rPr lang="en-US" sz="2000" dirty="0" err="1"/>
              <a:t>snovni</a:t>
            </a:r>
            <a:r>
              <a:rPr lang="en-US" sz="2000" dirty="0"/>
              <a:t> ključni kazalniki uspešnosti (KPI) v </a:t>
            </a:r>
            <a:r>
              <a:rPr lang="en-US" sz="2000" dirty="0" err="1"/>
              <a:t>oskrbovalni</a:t>
            </a:r>
            <a:r>
              <a:rPr lang="en-US" sz="2000" dirty="0"/>
              <a:t> verigi</a:t>
            </a:r>
            <a:r>
              <a:rPr lang="pl-PL" sz="2000" dirty="0"/>
              <a:t>.</a:t>
            </a:r>
            <a:endParaRPr lang="en-US" sz="2000" dirty="0"/>
          </a:p>
          <a:p>
            <a:endParaRPr lang="pl-PL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8DAE3ED-8E2B-F46F-D94D-2BB1D5593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8A0AC11-BE58-3453-1931-1481C324901C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C9A4DDA-F8DD-357B-2562-318E06348F56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2357340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v SCM - </a:t>
            </a:r>
            <a:r>
              <a:rPr lang="pl-PL" dirty="0" err="1"/>
              <a:t>primer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0951347" cy="1041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/>
              <a:t>Naročila, ki so jih oddale stranke, in njihovi načrtovani datumi dobave so predstavljeni v spodnji preglednici.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41413" y="6511535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B1A2384-E445-3BE0-3917-18D9D5E8C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5C25D91-AED8-D4C8-A0AF-D884C90F26FC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D46AB08-B695-B2F6-92CC-7378B6AA75C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544400"/>
              </p:ext>
            </p:extLst>
          </p:nvPr>
        </p:nvGraphicFramePr>
        <p:xfrm>
          <a:off x="838199" y="2126614"/>
          <a:ext cx="5957902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420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672741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672741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</a:t>
                      </a:r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naročila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Načrtovani datum dobave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508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v SCM - </a:t>
            </a:r>
            <a:r>
              <a:rPr lang="en-GB" dirty="0" err="1"/>
              <a:t>primer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dirty="0"/>
              <a:t>Količine, dobavljene stranki, in dejanski datum dobave so prikazani v spodnji preglednici.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275879"/>
              </p:ext>
            </p:extLst>
          </p:nvPr>
        </p:nvGraphicFramePr>
        <p:xfrm>
          <a:off x="838197" y="1875347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</a:t>
                      </a:r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naročila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Načrtovani datum dobave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Dobavljena količina</a:t>
                      </a:r>
                      <a:endParaRPr lang="pl-PL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Dejanski datum dostave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Prostokąt 1">
            <a:extLst>
              <a:ext uri="{FF2B5EF4-FFF2-40B4-BE49-F238E27FC236}">
                <a16:creationId xmlns:a16="http://schemas.microsoft.com/office/drawing/2014/main" id="{4F95415C-F9F4-50D4-B6DD-ADD903A10F22}"/>
              </a:ext>
            </a:extLst>
          </p:cNvPr>
          <p:cNvSpPr/>
          <p:nvPr/>
        </p:nvSpPr>
        <p:spPr>
          <a:xfrm>
            <a:off x="1784412" y="3492606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podlagi </a:t>
            </a:r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 </a:t>
            </a:r>
            <a:r>
              <a:rPr lang="pl-PL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 preglednice izračunajte </a:t>
            </a:r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OTIF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F8A8D773-0192-AFEB-9736-4E06A0C17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637D441-25FF-4E22-5338-13549CA4A6FB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CEBB122-0166-013C-FD7A-D89307E7AD92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2123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v SCM - </a:t>
            </a:r>
            <a:r>
              <a:rPr lang="en-GB" dirty="0" err="1"/>
              <a:t>primer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sl-SI" sz="1800" dirty="0"/>
              <a:t>P</a:t>
            </a:r>
            <a:r>
              <a:rPr lang="en-US" sz="1800" dirty="0" err="1"/>
              <a:t>reverjanje</a:t>
            </a:r>
            <a:r>
              <a:rPr lang="en-US" sz="1800" dirty="0"/>
              <a:t> količin, dobavljenih stranki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427031"/>
              </p:ext>
            </p:extLst>
          </p:nvPr>
        </p:nvGraphicFramePr>
        <p:xfrm>
          <a:off x="838197" y="1875347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</a:t>
                      </a:r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naročila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Načrtovani datum dobave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Dobavljena količina</a:t>
                      </a:r>
                      <a:endParaRPr lang="pl-PL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Dejanski datum dostave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pic>
        <p:nvPicPr>
          <p:cNvPr id="2" name="Slika 1">
            <a:extLst>
              <a:ext uri="{FF2B5EF4-FFF2-40B4-BE49-F238E27FC236}">
                <a16:creationId xmlns:a16="http://schemas.microsoft.com/office/drawing/2014/main" id="{85A5A591-0921-FB7F-ABA3-6A49E96B1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AC1F7C9-6BB0-4F10-078A-9CBCE94D8CF7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9B93E1A-066F-E0A6-6DD3-1D4D111266E4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83253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v SCM - </a:t>
            </a:r>
            <a:r>
              <a:rPr lang="en-GB" dirty="0" err="1"/>
              <a:t>primer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sl-SI" sz="1800" dirty="0"/>
              <a:t>P</a:t>
            </a:r>
            <a:r>
              <a:rPr lang="en-US" sz="1800" dirty="0" err="1"/>
              <a:t>reverjanje</a:t>
            </a:r>
            <a:r>
              <a:rPr lang="en-US" sz="1800" dirty="0"/>
              <a:t> količin, dobavljenih stranki.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917679"/>
              </p:ext>
            </p:extLst>
          </p:nvPr>
        </p:nvGraphicFramePr>
        <p:xfrm>
          <a:off x="838197" y="1875347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</a:t>
                      </a:r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naročila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Načrtovani datum dobave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Dobavljena količina</a:t>
                      </a:r>
                      <a:endParaRPr lang="pl-PL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Dejanski datum dostave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Strzałka: w prawo 1">
            <a:extLst>
              <a:ext uri="{FF2B5EF4-FFF2-40B4-BE49-F238E27FC236}">
                <a16:creationId xmlns:a16="http://schemas.microsoft.com/office/drawing/2014/main" id="{192CF152-2D92-129F-289B-1F8F4F4A26DC}"/>
              </a:ext>
            </a:extLst>
          </p:cNvPr>
          <p:cNvSpPr/>
          <p:nvPr/>
        </p:nvSpPr>
        <p:spPr>
          <a:xfrm>
            <a:off x="1608666" y="3667423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0D9DCC8B-0B58-76FA-7F36-46A44102591A}"/>
              </a:ext>
            </a:extLst>
          </p:cNvPr>
          <p:cNvSpPr/>
          <p:nvPr/>
        </p:nvSpPr>
        <p:spPr>
          <a:xfrm>
            <a:off x="6794705" y="3667423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546AF2D7-D0B4-DAD6-0519-5A779D7CDBC2}"/>
              </a:ext>
            </a:extLst>
          </p:cNvPr>
          <p:cNvSpPr/>
          <p:nvPr/>
        </p:nvSpPr>
        <p:spPr>
          <a:xfrm>
            <a:off x="1608666" y="4907579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D98105EB-847D-F98F-0233-CB655FF81D46}"/>
              </a:ext>
            </a:extLst>
          </p:cNvPr>
          <p:cNvSpPr/>
          <p:nvPr/>
        </p:nvSpPr>
        <p:spPr>
          <a:xfrm>
            <a:off x="6794705" y="4907579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83C4735E-BBC0-BE73-9C45-797827104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D59B5FB7-9E06-8554-7E0A-FB261FA8A353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3FA505A0-1005-2213-E442-2A53D89E91E2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35402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v SCM - </a:t>
            </a:r>
            <a:r>
              <a:rPr lang="en-GB" dirty="0" err="1"/>
              <a:t>primer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en-US" sz="1800" dirty="0"/>
              <a:t>Preverjanje </a:t>
            </a:r>
            <a:r>
              <a:rPr lang="pl-PL" sz="1800" dirty="0" err="1"/>
              <a:t>datumov </a:t>
            </a:r>
            <a:r>
              <a:rPr lang="en-US" sz="1800" dirty="0"/>
              <a:t>dostave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368742"/>
              </p:ext>
            </p:extLst>
          </p:nvPr>
        </p:nvGraphicFramePr>
        <p:xfrm>
          <a:off x="838197" y="1875347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</a:t>
                      </a:r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naročila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Načrtovani datum dobave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Dobavljena količina</a:t>
                      </a:r>
                      <a:endParaRPr lang="pl-PL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Dejanski datum dostave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Strzałka: w prawo 1">
            <a:extLst>
              <a:ext uri="{FF2B5EF4-FFF2-40B4-BE49-F238E27FC236}">
                <a16:creationId xmlns:a16="http://schemas.microsoft.com/office/drawing/2014/main" id="{192CF152-2D92-129F-289B-1F8F4F4A26DC}"/>
              </a:ext>
            </a:extLst>
          </p:cNvPr>
          <p:cNvSpPr/>
          <p:nvPr/>
        </p:nvSpPr>
        <p:spPr>
          <a:xfrm>
            <a:off x="3916860" y="2393844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0D9DCC8B-0B58-76FA-7F36-46A44102591A}"/>
              </a:ext>
            </a:extLst>
          </p:cNvPr>
          <p:cNvSpPr/>
          <p:nvPr/>
        </p:nvSpPr>
        <p:spPr>
          <a:xfrm>
            <a:off x="9102899" y="2393844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B467D41-01A0-9B9F-C798-FD72E906E779}"/>
              </a:ext>
            </a:extLst>
          </p:cNvPr>
          <p:cNvSpPr/>
          <p:nvPr/>
        </p:nvSpPr>
        <p:spPr>
          <a:xfrm>
            <a:off x="1359763" y="2801340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Število dobav z napačno količino </a:t>
            </a:r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2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E9C246A-7EE5-4BCF-37C4-A3AF277A53F3}"/>
              </a:ext>
            </a:extLst>
          </p:cNvPr>
          <p:cNvSpPr/>
          <p:nvPr/>
        </p:nvSpPr>
        <p:spPr>
          <a:xfrm>
            <a:off x="1359763" y="3797145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Število </a:t>
            </a:r>
            <a:r>
              <a:rPr lang="pl-PL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zamud 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 dostavi </a:t>
            </a:r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1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BE915F8-354C-B124-81B2-C7A05DCC113B}"/>
              </a:ext>
            </a:extLst>
          </p:cNvPr>
          <p:cNvSpPr/>
          <p:nvPr/>
        </p:nvSpPr>
        <p:spPr>
          <a:xfrm>
            <a:off x="1359762" y="4866976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Skupno število nepravilnih dostav </a:t>
            </a:r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3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C145456D-9CA8-7432-A771-5268089E0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30E161A-1AD3-F29C-B886-6B00E1078798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DE136844-ECE1-9FC9-1DFF-2F97F00F9D41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6611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v SCM - </a:t>
            </a:r>
            <a:r>
              <a:rPr lang="pl-PL" dirty="0" err="1"/>
              <a:t>primer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0951347" cy="1573920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pl-PL" dirty="0" err="1"/>
              <a:t>Izračun </a:t>
            </a:r>
            <a:r>
              <a:rPr lang="pl-PL" dirty="0"/>
              <a:t>OTIF:</a:t>
            </a:r>
          </a:p>
          <a:p>
            <a:pPr lvl="1" algn="just"/>
            <a:r>
              <a:rPr lang="pl-PL" sz="2000" dirty="0"/>
              <a:t>Skupno število </a:t>
            </a:r>
            <a:r>
              <a:rPr lang="pl-PL" sz="2000" dirty="0" err="1"/>
              <a:t>naročil </a:t>
            </a:r>
            <a:r>
              <a:rPr lang="pl-PL" sz="2000" dirty="0"/>
              <a:t>= 12</a:t>
            </a:r>
          </a:p>
          <a:p>
            <a:pPr lvl="1" algn="just"/>
            <a:endParaRPr lang="pl-PL" sz="2000" dirty="0"/>
          </a:p>
          <a:p>
            <a:pPr lvl="1" algn="just"/>
            <a:r>
              <a:rPr lang="pl-PL" sz="2000" dirty="0" err="1"/>
              <a:t>Število naročil, dostavljenih pravočasno </a:t>
            </a:r>
            <a:r>
              <a:rPr lang="pl-PL" sz="2000" dirty="0"/>
              <a:t>in v </a:t>
            </a:r>
            <a:r>
              <a:rPr lang="pl-PL" sz="2000" dirty="0" err="1"/>
              <a:t>polni količini </a:t>
            </a:r>
            <a:r>
              <a:rPr lang="pl-PL" sz="2000" dirty="0"/>
              <a:t>= 12 - 3 = 9</a:t>
            </a:r>
          </a:p>
          <a:p>
            <a:pPr lvl="1" algn="just"/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DA45330-91B1-780E-44DC-A6D7F7043DFE}"/>
                  </a:ext>
                </a:extLst>
              </p:cNvPr>
              <p:cNvSpPr txBox="1"/>
              <p:nvPr/>
            </p:nvSpPr>
            <p:spPr>
              <a:xfrm>
                <a:off x="1795878" y="3379372"/>
                <a:ext cx="8600243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𝑂𝑇𝐼𝐹</m:t>
                      </m:r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𝑛𝑢𝑚𝑏𝑒𝑟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𝑜𝑓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𝑜𝑟𝑑𝑒𝑟𝑠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𝑑𝑒𝑙𝑖𝑣𝑒𝑟𝑒𝑑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𝑜𝑛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𝑡𝑖𝑚𝑒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𝑎𝑛𝑑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𝑓𝑢𝑙𝑙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𝑞𝑢𝑎𝑛𝑡𝑖𝑡𝑦</m:t>
                              </m:r>
                            </m:num>
                            <m:den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𝑡𝑜𝑡𝑎𝑙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𝑛𝑢𝑚𝑏𝑒𝑟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𝑜𝑓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𝑜𝑟𝑑𝑒𝑟𝑠</m:t>
                              </m:r>
                            </m:den>
                          </m:f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DA45330-91B1-780E-44DC-A6D7F7043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8" y="3379372"/>
                <a:ext cx="8600243" cy="7146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158E1748-3E63-DA09-CB29-6081ECD5460D}"/>
                  </a:ext>
                </a:extLst>
              </p:cNvPr>
              <p:cNvSpPr txBox="1"/>
              <p:nvPr/>
            </p:nvSpPr>
            <p:spPr>
              <a:xfrm>
                <a:off x="1795877" y="4350365"/>
                <a:ext cx="8600243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𝑂𝑇𝐼𝐹</m:t>
                      </m:r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158E1748-3E63-DA09-CB29-6081ECD54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7" y="4350365"/>
                <a:ext cx="8600243" cy="714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2399E5DD-14D1-66EB-A664-47891D33BB24}"/>
              </a:ext>
            </a:extLst>
          </p:cNvPr>
          <p:cNvCxnSpPr>
            <a:cxnSpLocks/>
          </p:cNvCxnSpPr>
          <p:nvPr/>
        </p:nvCxnSpPr>
        <p:spPr>
          <a:xfrm>
            <a:off x="1100831" y="2059619"/>
            <a:ext cx="4793942" cy="2877118"/>
          </a:xfrm>
          <a:prstGeom prst="bentConnector3">
            <a:avLst>
              <a:gd name="adj1" fmla="val -15556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: łamany 16">
            <a:extLst>
              <a:ext uri="{FF2B5EF4-FFF2-40B4-BE49-F238E27FC236}">
                <a16:creationId xmlns:a16="http://schemas.microsoft.com/office/drawing/2014/main" id="{E35EA008-0379-7162-0E7A-96C0335CFCEF}"/>
              </a:ext>
            </a:extLst>
          </p:cNvPr>
          <p:cNvCxnSpPr>
            <a:cxnSpLocks/>
          </p:cNvCxnSpPr>
          <p:nvPr/>
        </p:nvCxnSpPr>
        <p:spPr>
          <a:xfrm>
            <a:off x="1260629" y="2716567"/>
            <a:ext cx="4731798" cy="1736918"/>
          </a:xfrm>
          <a:prstGeom prst="bentConnector3">
            <a:avLst>
              <a:gd name="adj1" fmla="val -572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id="{95E6B339-1D3A-867F-B03D-66E734375C52}"/>
                  </a:ext>
                </a:extLst>
              </p:cNvPr>
              <p:cNvSpPr txBox="1"/>
              <p:nvPr/>
            </p:nvSpPr>
            <p:spPr>
              <a:xfrm>
                <a:off x="1795877" y="5366327"/>
                <a:ext cx="860024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𝑶𝑻𝑰𝑭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pl-PL" sz="3200" b="1" i="1" smtClean="0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pl-PL" sz="32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id="{95E6B339-1D3A-867F-B03D-66E734375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7" y="5366327"/>
                <a:ext cx="860024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Slika 1">
            <a:extLst>
              <a:ext uri="{FF2B5EF4-FFF2-40B4-BE49-F238E27FC236}">
                <a16:creationId xmlns:a16="http://schemas.microsoft.com/office/drawing/2014/main" id="{301A023F-0AC2-FF43-B140-149EB492F6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4EA8181-D2D2-C70D-9B46-F621F919636E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9CC376B-DFAB-878A-DBB3-C7065929CE6D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25474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Povzetek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000" dirty="0"/>
              <a:t>Kontroling v oskrbovalni verigi je proces upravljanja in optimizacije finančnih, materialnih in informacijskih tokov v oskrbovalni verigi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Ključni kazalniki uspešnosti (KPI) - finančni in nefinančni kazalniki, ki se uporabljajo kot merilo v postopkih merjenja stopnje doseganja ciljev organizacije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KPI se uporabljajo kot kazalniki za nadzor izvajanja procesov v </a:t>
            </a:r>
            <a:r>
              <a:rPr lang="en-US" sz="2000" dirty="0" err="1"/>
              <a:t>oskrbovalni</a:t>
            </a:r>
            <a:r>
              <a:rPr lang="en-US" sz="2000" dirty="0"/>
              <a:t> verigi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Kazalnik OTIF je eden najpomembnejših kazalnikov, ki organizacijam omogoča spremljanje in ocenjevanje uspešnosti, učinkovitosti in produktivnosti na ključnih področjih dejavnosti.</a:t>
            </a:r>
            <a:endParaRPr lang="pl-PL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7283AE0-CAF8-8790-1734-A1E5BCAA5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C0B0CE2-9F47-755C-CD7D-1197FBDDB39C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7CEDE5D-3EAC-C68F-B36B-F069E06FAEE7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54605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1959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Katarzyna Grzybowska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Ragin-Skorecka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Siemieniak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Piotr Cyplik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Jędrzej Jankowski-Guzy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Adrianna Toboła-Walaszczyk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71144C4-5BAD-C12F-C752-5C57C271D56A}"/>
              </a:ext>
            </a:extLst>
          </p:cNvPr>
          <p:cNvSpPr txBox="1"/>
          <p:nvPr/>
        </p:nvSpPr>
        <p:spPr>
          <a:xfrm>
            <a:off x="6469270" y="6266561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4C1D2CC-7927-7B07-F2C4-D6A25107F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2" y="6196179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Hvala za vašo pozornost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86D09B2A-9D93-328D-BB1C-E8B99C145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A0841BE-7995-4111-105F-E7A0AE7297C6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13981AD-A0E0-0F43-CBC6-C915D3A6701A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897583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Koncept </a:t>
            </a:r>
            <a:r>
              <a:rPr lang="pl-PL" dirty="0"/>
              <a:t>nadzora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rgbClr val="1065AB"/>
                </a:solidFill>
              </a:rPr>
              <a:t>Kontroling</a:t>
            </a:r>
            <a:r>
              <a:rPr lang="sl-SI" dirty="0">
                <a:solidFill>
                  <a:srgbClr val="1065AB"/>
                </a:solidFill>
              </a:rPr>
              <a:t> (nadzor)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/>
              <a:t>lahko opišemo </a:t>
            </a:r>
            <a:r>
              <a:rPr lang="pl-PL" dirty="0"/>
              <a:t>kot "</a:t>
            </a:r>
            <a:r>
              <a:rPr lang="en-US" dirty="0"/>
              <a:t>sistem medsebojno dogovorjenih ukrepov, načel, ciljev, metod in tehnik, ki služi notranjemu nadzoru in upravljanju ciljev, povezanih z rezultati</a:t>
            </a:r>
            <a:r>
              <a:rPr lang="pl-PL" dirty="0"/>
              <a:t>";</a:t>
            </a:r>
          </a:p>
          <a:p>
            <a:pPr algn="just"/>
            <a:endParaRPr lang="pl-PL" dirty="0"/>
          </a:p>
          <a:p>
            <a:pPr algn="just"/>
            <a:r>
              <a:rPr lang="en-US" dirty="0"/>
              <a:t>Kontroling v </a:t>
            </a:r>
            <a:r>
              <a:rPr lang="en-US" dirty="0">
                <a:solidFill>
                  <a:srgbClr val="1065AB"/>
                </a:solidFill>
              </a:rPr>
              <a:t>oskrbovalni verigi </a:t>
            </a:r>
            <a:r>
              <a:rPr lang="en-US" dirty="0"/>
              <a:t>je proces upravljanja in optimizacije finančnih, materialnih in informacijskih tokov v oskrbovalni verigi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Nowak, 2015; </a:t>
            </a:r>
            <a:r>
              <a:rPr lang="pl-PL" sz="1200" dirty="0" err="1">
                <a:solidFill>
                  <a:srgbClr val="7F7F7F"/>
                </a:solidFill>
              </a:rPr>
              <a:t>Chopra </a:t>
            </a:r>
            <a:r>
              <a:rPr lang="pl-PL" sz="1200" dirty="0">
                <a:solidFill>
                  <a:srgbClr val="7F7F7F"/>
                </a:solidFill>
              </a:rPr>
              <a:t>&amp;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C393F7D-0C0C-2DBB-EDED-AEB544127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F04257B-538A-A707-672A-CB0A448B2C6F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3736C9E-FB7E-5275-2292-4D63038D0AC1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57055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Koncept </a:t>
            </a:r>
            <a:r>
              <a:rPr lang="pl-PL" dirty="0"/>
              <a:t>nadzora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5974099"/>
            <a:ext cx="4580467" cy="477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Cigolini </a:t>
            </a:r>
            <a:r>
              <a:rPr lang="pl-PL" sz="1200" dirty="0">
                <a:solidFill>
                  <a:srgbClr val="7F7F7F"/>
                </a:solidFill>
              </a:rPr>
              <a:t>et al., 2004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1EE31D2-041D-C804-9439-3857D6178433}"/>
              </a:ext>
            </a:extLst>
          </p:cNvPr>
          <p:cNvGraphicFramePr/>
          <p:nvPr/>
        </p:nvGraphicFramePr>
        <p:xfrm>
          <a:off x="0" y="1278672"/>
          <a:ext cx="7209654" cy="4513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AFE67DCA-4188-6230-DE84-AECD28E31689}"/>
              </a:ext>
            </a:extLst>
          </p:cNvPr>
          <p:cNvSpPr/>
          <p:nvPr/>
        </p:nvSpPr>
        <p:spPr>
          <a:xfrm>
            <a:off x="6096000" y="3036163"/>
            <a:ext cx="2210540" cy="90552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B4EEA27-045D-02D6-17A7-564A9BF81AB6}"/>
              </a:ext>
            </a:extLst>
          </p:cNvPr>
          <p:cNvSpPr txBox="1"/>
          <p:nvPr/>
        </p:nvSpPr>
        <p:spPr>
          <a:xfrm>
            <a:off x="8540318" y="3036163"/>
            <a:ext cx="36516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l-SI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talno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prilagajanje dejavnosti spreminjajočim se tržnim in operativnim razmeram </a:t>
            </a:r>
            <a:endParaRPr lang="pl-PL" b="1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0B3BE167-C258-26A6-DC4F-4935DF2D90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0048D2D-B12E-D266-E776-837EDC04554B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DAAEAA2A-4900-4A27-CDAE-A72146801BE8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61837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Koncept </a:t>
            </a:r>
            <a:r>
              <a:rPr lang="pl-PL" dirty="0"/>
              <a:t>nadzora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6396503"/>
            <a:ext cx="5289695" cy="2386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Mazur et al., 2021, </a:t>
            </a:r>
            <a:r>
              <a:rPr lang="pl-PL" sz="1200" dirty="0" err="1">
                <a:solidFill>
                  <a:srgbClr val="7F7F7F"/>
                </a:solidFill>
              </a:rPr>
              <a:t>Nesterak </a:t>
            </a:r>
            <a:r>
              <a:rPr lang="pl-PL" sz="1200" dirty="0">
                <a:solidFill>
                  <a:srgbClr val="7F7F7F"/>
                </a:solidFill>
              </a:rPr>
              <a:t>et al., 2020, </a:t>
            </a:r>
            <a:r>
              <a:rPr lang="pl-PL" sz="1200" dirty="0" err="1">
                <a:solidFill>
                  <a:srgbClr val="7F7F7F"/>
                </a:solidFill>
              </a:rPr>
              <a:t>Vollmuth</a:t>
            </a:r>
            <a:r>
              <a:rPr lang="pl-PL" sz="1200" dirty="0">
                <a:solidFill>
                  <a:srgbClr val="7F7F7F"/>
                </a:solidFill>
              </a:rPr>
              <a:t>, 2000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8196126-5C7F-7771-E393-691642A06E56}"/>
              </a:ext>
            </a:extLst>
          </p:cNvPr>
          <p:cNvGraphicFramePr>
            <a:graphicFrameLocks noGrp="1"/>
          </p:cNvGraphicFramePr>
          <p:nvPr/>
        </p:nvGraphicFramePr>
        <p:xfrm>
          <a:off x="783207" y="1743278"/>
          <a:ext cx="10625586" cy="4238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1862">
                  <a:extLst>
                    <a:ext uri="{9D8B030D-6E8A-4147-A177-3AD203B41FA5}">
                      <a16:colId xmlns:a16="http://schemas.microsoft.com/office/drawing/2014/main" val="2681700093"/>
                    </a:ext>
                  </a:extLst>
                </a:gridCol>
                <a:gridCol w="3541862">
                  <a:extLst>
                    <a:ext uri="{9D8B030D-6E8A-4147-A177-3AD203B41FA5}">
                      <a16:colId xmlns:a16="http://schemas.microsoft.com/office/drawing/2014/main" val="2271514789"/>
                    </a:ext>
                  </a:extLst>
                </a:gridCol>
                <a:gridCol w="3541862">
                  <a:extLst>
                    <a:ext uri="{9D8B030D-6E8A-4147-A177-3AD203B41FA5}">
                      <a16:colId xmlns:a16="http://schemas.microsoft.com/office/drawing/2014/main" val="3364593022"/>
                    </a:ext>
                  </a:extLst>
                </a:gridCol>
              </a:tblGrid>
              <a:tr h="4119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err="1"/>
                        <a:t>Razlikovalno merilo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Nadzor v oskrbovalni verigi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Kontroling v </a:t>
                      </a:r>
                      <a:r>
                        <a:rPr lang="pl-PL" sz="2000" dirty="0" err="1"/>
                        <a:t>podjetju</a:t>
                      </a:r>
                      <a:endParaRPr lang="pl-P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977989"/>
                  </a:ext>
                </a:extLst>
              </a:tr>
              <a:tr h="910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Obseg </a:t>
                      </a:r>
                      <a:r>
                        <a:rPr lang="pl-PL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dejavnosti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vključuje </a:t>
                      </a:r>
                      <a:r>
                        <a:rPr lang="en-US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upravljanje in usklajevanje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dejavnosti v številnih neodvisnih organizacijah, ki sodelujejo pri proizvodnji in dostavi izdelkov končnemu prejemniku.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osredotoča na </a:t>
                      </a:r>
                      <a:r>
                        <a:rPr lang="en-US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notranje procese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 organizacije, s poudarkom na optimizaciji in operativni učinkovitosti znotraj samega podjetja.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8728511"/>
                  </a:ext>
                </a:extLst>
              </a:tr>
              <a:tr h="910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Strateški cilj</a:t>
                      </a:r>
                      <a:endParaRPr lang="pl-PL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 prizadeva </a:t>
                      </a:r>
                      <a:r>
                        <a:rPr lang="en-US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 optimizacijo celotnega procesa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 dobaviteljev do strank, pri čemer se osredotoča na povezovanje in sinhronizacijo dejavnosti med različnimi subjekti.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osredotoča na doseganje </a:t>
                      </a:r>
                      <a:r>
                        <a:rPr lang="en-US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finančnih in operativnih ciljev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samega podjetja, kot so dobičkonosnost, operativna učinkovitost in skladnost s proračunom.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8961906"/>
                  </a:ext>
                </a:extLst>
              </a:tr>
              <a:tr h="910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Področja ukrepanja</a:t>
                      </a:r>
                      <a:endParaRPr lang="pl-PL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obravnava vidike, kot so </a:t>
                      </a:r>
                      <a:r>
                        <a:rPr lang="en-US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čas izpolnitve naročila, logistični stroški, kakovost sodelovanja med partnerji in upravljanje zalog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 ravni celotne verige.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lahko se osredotoča na </a:t>
                      </a:r>
                      <a:r>
                        <a:rPr lang="en-US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nadzor notranjih stroškov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analizo donosnosti izdelkov ali oddelkov in optimizacijo poslovnih procesov v podjetju.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2832223"/>
                  </a:ext>
                </a:extLst>
              </a:tr>
              <a:tr h="677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Uporabljena orodja in metodologije</a:t>
                      </a:r>
                      <a:endParaRPr lang="pl-PL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pogosto </a:t>
                      </a:r>
                      <a:r>
                        <a:rPr lang="en-US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uporablja napredne informacijske sisteme,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 združujejo podatke iz različnih podjetij, kot so sistemi ERP ali SCM.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lahko uporabljajo </a:t>
                      </a:r>
                      <a:r>
                        <a:rPr lang="en-US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orodja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sisteme</a:t>
                      </a:r>
                      <a:r>
                        <a:rPr lang="en-US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ki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 bolj </a:t>
                      </a:r>
                      <a:r>
                        <a:rPr lang="en-US" sz="1400" kern="100" dirty="0">
                          <a:solidFill>
                            <a:srgbClr val="1065AB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osredotočeni na podjetje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niso nujno povezani z zunanjimi poslovnimi partnerji.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5055901"/>
                  </a:ext>
                </a:extLst>
              </a:tr>
            </a:tbl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62705BD-22E4-1999-991D-C3DF84841563}"/>
              </a:ext>
            </a:extLst>
          </p:cNvPr>
          <p:cNvSpPr txBox="1"/>
          <p:nvPr/>
        </p:nvSpPr>
        <p:spPr>
          <a:xfrm>
            <a:off x="702732" y="6134893"/>
            <a:ext cx="997405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Preglednica 1</a:t>
            </a:r>
            <a:r>
              <a:rPr lang="pl-PL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Razlike med nadzorom v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oskrbovalni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verigi in v podjetju </a:t>
            </a:r>
            <a:endParaRPr lang="pl-PL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54EC3607-20F6-18FA-9C36-472A7A693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5646C70D-7E62-C900-D357-2850604A0EAF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208DA73-3104-F01A-880E-7F4193A0E11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7801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Nadzor povratnih informacij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l-SI" dirty="0">
                <a:solidFill>
                  <a:srgbClr val="1065AB"/>
                </a:solidFill>
              </a:rPr>
              <a:t>P</a:t>
            </a:r>
            <a:r>
              <a:rPr lang="en-US" dirty="0" err="1">
                <a:solidFill>
                  <a:srgbClr val="1065AB"/>
                </a:solidFill>
              </a:rPr>
              <a:t>ovratne</a:t>
            </a:r>
            <a:r>
              <a:rPr lang="en-US" dirty="0">
                <a:solidFill>
                  <a:srgbClr val="1065AB"/>
                </a:solidFill>
              </a:rPr>
              <a:t> informacije (feed-back) - </a:t>
            </a:r>
            <a:r>
              <a:rPr lang="en-US" dirty="0"/>
              <a:t>ureditev, ki omogoča ugotavljanje odstopanj v sistemu načrtovanja in izvajanja ter sprejemanje ustreznih korektivnih in preventivnih ukrepov za preprečitev odstopanja od zastavljenega cilja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sl-SI" dirty="0">
                <a:solidFill>
                  <a:srgbClr val="1065AB"/>
                </a:solidFill>
              </a:rPr>
              <a:t>F</a:t>
            </a:r>
            <a:r>
              <a:rPr lang="en-US" dirty="0" err="1">
                <a:solidFill>
                  <a:srgbClr val="1065AB"/>
                </a:solidFill>
              </a:rPr>
              <a:t>eed</a:t>
            </a:r>
            <a:r>
              <a:rPr lang="en-US" dirty="0">
                <a:solidFill>
                  <a:srgbClr val="1065AB"/>
                </a:solidFill>
              </a:rPr>
              <a:t>-forward - </a:t>
            </a:r>
            <a:r>
              <a:rPr lang="en-US" dirty="0"/>
              <a:t>razume se kot nadzor, povezan z uporabo napovedanih količin in informacij o preteklih ukrepih za določitev, kakšne ukrepe je treba sprejeti v prihodnosti.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Nesterak</a:t>
            </a:r>
            <a:r>
              <a:rPr lang="pl-PL" sz="1200" dirty="0">
                <a:solidFill>
                  <a:srgbClr val="7F7F7F"/>
                </a:solidFill>
              </a:rPr>
              <a:t>, 2002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2A7A205-7E66-865C-7E73-FCAA5261A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2F25F5E-8B35-2081-FBFC-C1E9AC67B147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3B9E377-AA76-A06A-84A4-7DD7B16D6B1B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8797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cilji </a:t>
            </a:r>
            <a:r>
              <a:rPr lang="en-US" dirty="0" err="1"/>
              <a:t>kontrolinga</a:t>
            </a:r>
            <a:r>
              <a:rPr lang="en-US" dirty="0"/>
              <a:t> </a:t>
            </a:r>
            <a:r>
              <a:rPr lang="sl-SI" dirty="0"/>
              <a:t>oskrbovalne</a:t>
            </a:r>
            <a:r>
              <a:rPr lang="en-US" dirty="0"/>
              <a:t> </a:t>
            </a:r>
            <a:r>
              <a:rPr lang="en-US" dirty="0" err="1"/>
              <a:t>verige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8474476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</a:rPr>
              <a:t>Povečanje operativne učinkovitosti </a:t>
            </a:r>
            <a:r>
              <a:rPr lang="en-US" dirty="0"/>
              <a:t>z analizo procesov, optimizacijo delovnih postopkov in zmanjšanjem količine odpadkov, kar izboljša splošno uspešnost dobavne verige</a:t>
            </a:r>
            <a:r>
              <a:rPr lang="pl-PL" dirty="0"/>
              <a:t>;</a:t>
            </a:r>
          </a:p>
          <a:p>
            <a:pPr algn="just"/>
            <a:r>
              <a:rPr lang="en-US" dirty="0">
                <a:solidFill>
                  <a:srgbClr val="1065AB"/>
                </a:solidFill>
              </a:rPr>
              <a:t>Zmanjšanje stroškov, </a:t>
            </a:r>
            <a:r>
              <a:rPr lang="en-US" dirty="0"/>
              <a:t>saj nadzor in stalno spremljanje stroškov v </a:t>
            </a:r>
            <a:r>
              <a:rPr lang="en-US" dirty="0" err="1"/>
              <a:t>oskrbovalni</a:t>
            </a:r>
            <a:r>
              <a:rPr lang="en-US" dirty="0"/>
              <a:t> verigi pomagata opredeliti področja, na katerih je mogoče prihraniti, ne da bi pri tem ogrozili kakovost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en-US" dirty="0">
                <a:solidFill>
                  <a:srgbClr val="1065AB"/>
                </a:solidFill>
              </a:rPr>
              <a:t>Zagotavljanje skladnosti in kakovosti s </a:t>
            </a:r>
            <a:r>
              <a:rPr lang="en-US" dirty="0"/>
              <a:t>spremljanjem in zagotavljanjem upoštevanja predpisov in standardov kakovosti v </a:t>
            </a:r>
            <a:r>
              <a:rPr lang="en-US" dirty="0" err="1"/>
              <a:t>celotni</a:t>
            </a:r>
            <a:r>
              <a:rPr lang="en-US" dirty="0"/>
              <a:t> </a:t>
            </a:r>
            <a:r>
              <a:rPr lang="en-US" dirty="0" err="1"/>
              <a:t>oskrbovalni</a:t>
            </a:r>
            <a:r>
              <a:rPr lang="en-US" dirty="0"/>
              <a:t> verigi</a:t>
            </a:r>
            <a:r>
              <a:rPr lang="pl-PL" dirty="0"/>
              <a:t>;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Chopra </a:t>
            </a:r>
            <a:r>
              <a:rPr lang="pl-PL" sz="1200" dirty="0">
                <a:solidFill>
                  <a:srgbClr val="7F7F7F"/>
                </a:solidFill>
              </a:rPr>
              <a:t>in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DC08287E-B52E-E961-497B-7EB2FDB59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AFF1A58-DBFF-80B0-E838-B3CA7C2A9A55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8B3BCAB1-F4FF-D7B2-BB3E-9EAE269B6086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5364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cilji </a:t>
            </a:r>
            <a:r>
              <a:rPr lang="en-US" dirty="0" err="1"/>
              <a:t>kontrolinga</a:t>
            </a:r>
            <a:r>
              <a:rPr lang="en-US" dirty="0"/>
              <a:t> </a:t>
            </a:r>
            <a:r>
              <a:rPr lang="sl-SI" dirty="0"/>
              <a:t>oskrbovalne</a:t>
            </a:r>
            <a:r>
              <a:rPr lang="en-US" dirty="0"/>
              <a:t> </a:t>
            </a:r>
            <a:r>
              <a:rPr lang="en-US" dirty="0" err="1"/>
              <a:t>verige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8474476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</a:rPr>
              <a:t>Izboljšanje sodelovanja med partnerji </a:t>
            </a:r>
            <a:r>
              <a:rPr lang="en-US" dirty="0"/>
              <a:t>z boljšim načrtovanjem, komunikacijo in usklajevanjem dejavnosti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en-US" dirty="0">
                <a:solidFill>
                  <a:srgbClr val="1065AB"/>
                </a:solidFill>
              </a:rPr>
              <a:t>Povečanje prožnosti in odpornosti dobavne verige </a:t>
            </a:r>
            <a:r>
              <a:rPr lang="en-US" dirty="0"/>
              <a:t>z razvijanjem sposobnosti hitrega prilagajanja tržnim spremembam ali operativnim okoljem ter zmanjševanjem tveganja izpada ali motenj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sl-SI" dirty="0">
                <a:solidFill>
                  <a:srgbClr val="1065AB"/>
                </a:solidFill>
              </a:rPr>
              <a:t>O</a:t>
            </a:r>
            <a:r>
              <a:rPr lang="en-US" dirty="0" err="1">
                <a:solidFill>
                  <a:srgbClr val="1065AB"/>
                </a:solidFill>
              </a:rPr>
              <a:t>ptimalno</a:t>
            </a:r>
            <a:r>
              <a:rPr lang="en-US" dirty="0">
                <a:solidFill>
                  <a:srgbClr val="1065AB"/>
                </a:solidFill>
              </a:rPr>
              <a:t> upravljanje zalog, </a:t>
            </a:r>
            <a:r>
              <a:rPr lang="en-US" dirty="0"/>
              <a:t>ki usklajuje potrebe po zmanjšanju stroškov z zahtevami po razpoložljivosti izdelkov</a:t>
            </a:r>
            <a:r>
              <a:rPr lang="pl-PL" dirty="0"/>
              <a:t>;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Chopra </a:t>
            </a:r>
            <a:r>
              <a:rPr lang="pl-PL" sz="1200" dirty="0">
                <a:solidFill>
                  <a:srgbClr val="7F7F7F"/>
                </a:solidFill>
              </a:rPr>
              <a:t>in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6026C91D-5989-796D-23C9-3DFF7C83C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4E71F893-FE0F-82EB-356E-F5AEF7EBE91E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13FFBF8-ABCD-7919-7AD6-089707CB433B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707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Ključni cilji </a:t>
            </a:r>
            <a:r>
              <a:rPr lang="en-US" dirty="0" err="1"/>
              <a:t>kontrolinga</a:t>
            </a:r>
            <a:r>
              <a:rPr lang="en-US" dirty="0"/>
              <a:t> </a:t>
            </a:r>
            <a:r>
              <a:rPr lang="sl-SI" dirty="0"/>
              <a:t>oskrbovalne</a:t>
            </a:r>
            <a:r>
              <a:rPr lang="en-US" dirty="0"/>
              <a:t> </a:t>
            </a:r>
            <a:r>
              <a:rPr lang="en-US" dirty="0" err="1"/>
              <a:t>verige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8474476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</a:rPr>
              <a:t>Izboljšanje procesa odločanja </a:t>
            </a:r>
            <a:r>
              <a:rPr lang="en-US" dirty="0"/>
              <a:t>z zagotavljanjem ključnih podatkov in analiz, ki podpirajo strateške in taktične odločitve vodstva;</a:t>
            </a:r>
          </a:p>
          <a:p>
            <a:pPr algn="just"/>
            <a:r>
              <a:rPr lang="en-US" dirty="0">
                <a:solidFill>
                  <a:srgbClr val="1065AB"/>
                </a:solidFill>
              </a:rPr>
              <a:t>Zagotavljanje stalnih izboljšav </a:t>
            </a:r>
            <a:r>
              <a:rPr lang="en-US" dirty="0"/>
              <a:t>s spodbujanjem kulture stalnih izboljšav v </a:t>
            </a:r>
            <a:r>
              <a:rPr lang="en-US" dirty="0" err="1"/>
              <a:t>oskrbovalni</a:t>
            </a:r>
            <a:r>
              <a:rPr lang="en-US" dirty="0"/>
              <a:t> verigi z rednimi pregledi, ocenami in posodobitvami procesov.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Chopra </a:t>
            </a:r>
            <a:r>
              <a:rPr lang="pl-PL" sz="1200" dirty="0">
                <a:solidFill>
                  <a:srgbClr val="7F7F7F"/>
                </a:solidFill>
              </a:rPr>
              <a:t>in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4B88B283-6B6F-BF41-E3BF-E4E60A5D2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2693E2F-4581-1EB3-150A-94E1375E84F3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F89C9BBB-085A-A35F-A3D8-B5AB3ECEA7C2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04312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86887E-698A-4D45-9125-771E050E1E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307AB2-CEF4-4CE3-97BD-2736BED3D725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08537651-3C4B-45A9-B1DD-193BB9DFC6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3707</TotalTime>
  <Words>4809</Words>
  <Application>Microsoft Office PowerPoint</Application>
  <PresentationFormat>Panoramiczny</PresentationFormat>
  <Paragraphs>578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28</vt:i4>
      </vt:variant>
    </vt:vector>
  </HeadingPairs>
  <TitlesOfParts>
    <vt:vector size="34" baseType="lpstr">
      <vt:lpstr>Arial</vt:lpstr>
      <vt:lpstr>Calibri</vt:lpstr>
      <vt:lpstr>Cambria Math</vt:lpstr>
      <vt:lpstr>Tahoma</vt:lpstr>
      <vt:lpstr>Motyw pakietu Office</vt:lpstr>
      <vt:lpstr>1_Motyw pakietu Office</vt:lpstr>
      <vt:lpstr>Napredna uporaba preglednic za analizo logističnih podatkov</vt:lpstr>
      <vt:lpstr>Agenda</vt:lpstr>
      <vt:lpstr>Koncept nadzora</vt:lpstr>
      <vt:lpstr>Koncept nadzora</vt:lpstr>
      <vt:lpstr>Koncept nadzora</vt:lpstr>
      <vt:lpstr>Nadzor povratnih informacij</vt:lpstr>
      <vt:lpstr>Ključni cilji kontrolinga oskrbovalne verige</vt:lpstr>
      <vt:lpstr>Ključni cilji kontrolinga oskrbovalne verige</vt:lpstr>
      <vt:lpstr>Ključni cilji kontrolinga oskrbovalne verige</vt:lpstr>
      <vt:lpstr>Ključni kazalniki uspešnosti (KPI) v SCM</vt:lpstr>
      <vt:lpstr>Ključni kazalniki uspešnosti (KPI) v SCM</vt:lpstr>
      <vt:lpstr>Ključni kazalniki uspešnosti (KPI) v SCM</vt:lpstr>
      <vt:lpstr>Ključni kazalniki uspešnosti (KPI) v SCM</vt:lpstr>
      <vt:lpstr>Ključni kazalniki uspešnosti (KPI) v SCM</vt:lpstr>
      <vt:lpstr>Ključni kazalniki uspešnosti (KPI) v SCM</vt:lpstr>
      <vt:lpstr>Ključni kazalniki uspešnosti (KPI) v SCM</vt:lpstr>
      <vt:lpstr>Ključni kazalniki uspešnosti (KPI) v SCM</vt:lpstr>
      <vt:lpstr>Ključni kazalniki uspešnosti (KPI) v SCM</vt:lpstr>
      <vt:lpstr>Ključni kazalniki uspešnosti (KPI) v SCM</vt:lpstr>
      <vt:lpstr>KPI v SCM - primer</vt:lpstr>
      <vt:lpstr>KPI v SCM - primer</vt:lpstr>
      <vt:lpstr>KPI v SCM - primer</vt:lpstr>
      <vt:lpstr>KPI v SCM - primer</vt:lpstr>
      <vt:lpstr>KPI v SCM - primer</vt:lpstr>
      <vt:lpstr>KPI v SCM - primer</vt:lpstr>
      <vt:lpstr>Povzetek</vt:lpstr>
      <vt:lpstr>Avtorji:  Katarzyna Grzybowska Katarzyna Ragin-Skorecka Katarzyna Siemieniak Piotr Cyplik Michał Adamczak Jędrzej Jankowski-Guzy Adrianna Toboła-Walaszczyk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keywords>, docId:4DEDDB2A59A95B86F07B338F25273964</cp:keywords>
  <cp:lastModifiedBy>KRS</cp:lastModifiedBy>
  <cp:revision>87</cp:revision>
  <dcterms:created xsi:type="dcterms:W3CDTF">2023-07-06T12:09:08Z</dcterms:created>
  <dcterms:modified xsi:type="dcterms:W3CDTF">2025-10-28T10:45:27Z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