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1" r:id="rId5"/>
  </p:sldMasterIdLst>
  <p:notesMasterIdLst>
    <p:notesMasterId r:id="rId27"/>
  </p:notesMasterIdLst>
  <p:sldIdLst>
    <p:sldId id="256" r:id="rId6"/>
    <p:sldId id="257" r:id="rId7"/>
    <p:sldId id="258" r:id="rId8"/>
    <p:sldId id="275" r:id="rId9"/>
    <p:sldId id="259" r:id="rId10"/>
    <p:sldId id="260" r:id="rId11"/>
    <p:sldId id="273" r:id="rId12"/>
    <p:sldId id="261" r:id="rId13"/>
    <p:sldId id="262" r:id="rId14"/>
    <p:sldId id="274" r:id="rId15"/>
    <p:sldId id="268" r:id="rId16"/>
    <p:sldId id="271" r:id="rId17"/>
    <p:sldId id="263" r:id="rId18"/>
    <p:sldId id="269" r:id="rId19"/>
    <p:sldId id="264" r:id="rId20"/>
    <p:sldId id="270" r:id="rId21"/>
    <p:sldId id="265" r:id="rId22"/>
    <p:sldId id="266" r:id="rId23"/>
    <p:sldId id="272" r:id="rId24"/>
    <p:sldId id="290" r:id="rId25"/>
    <p:sldId id="267" r:id="rId26"/>
  </p:sldIdLst>
  <p:sldSz cx="12192000" cy="6858000"/>
  <p:notesSz cx="7559675" cy="10691813"/>
  <p:defaultTextStyle>
    <a:defPPr>
      <a:defRPr lang="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lena Franjković" userId="db421b58-4577-4f18-b93d-16e533ccff6a" providerId="ADAL" clId="{CC513FD8-154C-4B06-BD7B-09EC5AFBF592}"/>
    <pc:docChg chg="custSel delSld modSld sldOrd">
      <pc:chgData name="Jelena Franjković" userId="db421b58-4577-4f18-b93d-16e533ccff6a" providerId="ADAL" clId="{CC513FD8-154C-4B06-BD7B-09EC5AFBF592}" dt="2025-10-24T11:36:43.146" v="24" actId="2696"/>
      <pc:docMkLst>
        <pc:docMk/>
      </pc:docMkLst>
      <pc:sldChg chg="addSp delSp">
        <pc:chgData name="Jelena Franjković" userId="db421b58-4577-4f18-b93d-16e533ccff6a" providerId="ADAL" clId="{CC513FD8-154C-4B06-BD7B-09EC5AFBF592}" dt="2025-10-24T11:32:28.097" v="1" actId="478"/>
        <pc:sldMkLst>
          <pc:docMk/>
          <pc:sldMk cId="0" sldId="256"/>
        </pc:sldMkLst>
        <pc:spChg chg="add">
          <ac:chgData name="Jelena Franjković" userId="db421b58-4577-4f18-b93d-16e533ccff6a" providerId="ADAL" clId="{CC513FD8-154C-4B06-BD7B-09EC5AFBF592}" dt="2025-10-24T11:32:23.810" v="0"/>
          <ac:spMkLst>
            <pc:docMk/>
            <pc:sldMk cId="0" sldId="256"/>
            <ac:spMk id="13" creationId="{A87BC84C-8394-44FB-A49C-3710A1BCA63B}"/>
          </ac:spMkLst>
        </pc:spChg>
        <pc:picChg chg="del">
          <ac:chgData name="Jelena Franjković" userId="db421b58-4577-4f18-b93d-16e533ccff6a" providerId="ADAL" clId="{CC513FD8-154C-4B06-BD7B-09EC5AFBF592}" dt="2025-10-24T11:32:28.097" v="1" actId="478"/>
          <ac:picMkLst>
            <pc:docMk/>
            <pc:sldMk cId="0" sldId="256"/>
            <ac:picMk id="98" creationId="{00000000-0000-0000-0000-000000000000}"/>
          </ac:picMkLst>
        </pc:picChg>
      </pc:sldChg>
      <pc:sldChg chg="addSp">
        <pc:chgData name="Jelena Franjković" userId="db421b58-4577-4f18-b93d-16e533ccff6a" providerId="ADAL" clId="{CC513FD8-154C-4B06-BD7B-09EC5AFBF592}" dt="2025-10-24T11:32:40.319" v="2"/>
        <pc:sldMkLst>
          <pc:docMk/>
          <pc:sldMk cId="0" sldId="257"/>
        </pc:sldMkLst>
        <pc:spChg chg="add">
          <ac:chgData name="Jelena Franjković" userId="db421b58-4577-4f18-b93d-16e533ccff6a" providerId="ADAL" clId="{CC513FD8-154C-4B06-BD7B-09EC5AFBF592}" dt="2025-10-24T11:32:40.319" v="2"/>
          <ac:spMkLst>
            <pc:docMk/>
            <pc:sldMk cId="0" sldId="257"/>
            <ac:spMk id="4" creationId="{9E4590A1-7836-4F91-8946-B53DBB875B31}"/>
          </ac:spMkLst>
        </pc:spChg>
      </pc:sldChg>
      <pc:sldChg chg="addSp">
        <pc:chgData name="Jelena Franjković" userId="db421b58-4577-4f18-b93d-16e533ccff6a" providerId="ADAL" clId="{CC513FD8-154C-4B06-BD7B-09EC5AFBF592}" dt="2025-10-24T11:32:45.621" v="3"/>
        <pc:sldMkLst>
          <pc:docMk/>
          <pc:sldMk cId="0" sldId="258"/>
        </pc:sldMkLst>
        <pc:spChg chg="add">
          <ac:chgData name="Jelena Franjković" userId="db421b58-4577-4f18-b93d-16e533ccff6a" providerId="ADAL" clId="{CC513FD8-154C-4B06-BD7B-09EC5AFBF592}" dt="2025-10-24T11:32:45.621" v="3"/>
          <ac:spMkLst>
            <pc:docMk/>
            <pc:sldMk cId="0" sldId="258"/>
            <ac:spMk id="4" creationId="{80DAB4D4-0B97-40AA-8A4A-F62D2BF56C4B}"/>
          </ac:spMkLst>
        </pc:spChg>
      </pc:sldChg>
      <pc:sldChg chg="addSp">
        <pc:chgData name="Jelena Franjković" userId="db421b58-4577-4f18-b93d-16e533ccff6a" providerId="ADAL" clId="{CC513FD8-154C-4B06-BD7B-09EC5AFBF592}" dt="2025-10-24T11:32:52.702" v="5"/>
        <pc:sldMkLst>
          <pc:docMk/>
          <pc:sldMk cId="0" sldId="259"/>
        </pc:sldMkLst>
        <pc:spChg chg="add">
          <ac:chgData name="Jelena Franjković" userId="db421b58-4577-4f18-b93d-16e533ccff6a" providerId="ADAL" clId="{CC513FD8-154C-4B06-BD7B-09EC5AFBF592}" dt="2025-10-24T11:32:52.702" v="5"/>
          <ac:spMkLst>
            <pc:docMk/>
            <pc:sldMk cId="0" sldId="259"/>
            <ac:spMk id="5" creationId="{64D07398-0363-45C3-B306-5627E8BEB7E6}"/>
          </ac:spMkLst>
        </pc:spChg>
      </pc:sldChg>
      <pc:sldChg chg="addSp modSp">
        <pc:chgData name="Jelena Franjković" userId="db421b58-4577-4f18-b93d-16e533ccff6a" providerId="ADAL" clId="{CC513FD8-154C-4B06-BD7B-09EC5AFBF592}" dt="2025-10-24T11:33:03.972" v="7" actId="167"/>
        <pc:sldMkLst>
          <pc:docMk/>
          <pc:sldMk cId="0" sldId="260"/>
        </pc:sldMkLst>
        <pc:spChg chg="add ord">
          <ac:chgData name="Jelena Franjković" userId="db421b58-4577-4f18-b93d-16e533ccff6a" providerId="ADAL" clId="{CC513FD8-154C-4B06-BD7B-09EC5AFBF592}" dt="2025-10-24T11:33:03.972" v="7" actId="167"/>
          <ac:spMkLst>
            <pc:docMk/>
            <pc:sldMk cId="0" sldId="260"/>
            <ac:spMk id="32" creationId="{F7F549C0-6177-435F-821D-DABC60C50D84}"/>
          </ac:spMkLst>
        </pc:spChg>
      </pc:sldChg>
      <pc:sldChg chg="addSp">
        <pc:chgData name="Jelena Franjković" userId="db421b58-4577-4f18-b93d-16e533ccff6a" providerId="ADAL" clId="{CC513FD8-154C-4B06-BD7B-09EC5AFBF592}" dt="2025-10-24T11:33:14.508" v="9"/>
        <pc:sldMkLst>
          <pc:docMk/>
          <pc:sldMk cId="0" sldId="261"/>
        </pc:sldMkLst>
        <pc:spChg chg="add">
          <ac:chgData name="Jelena Franjković" userId="db421b58-4577-4f18-b93d-16e533ccff6a" providerId="ADAL" clId="{CC513FD8-154C-4B06-BD7B-09EC5AFBF592}" dt="2025-10-24T11:33:14.508" v="9"/>
          <ac:spMkLst>
            <pc:docMk/>
            <pc:sldMk cId="0" sldId="261"/>
            <ac:spMk id="4" creationId="{EDCC14FF-2D12-4B57-8D97-3E0CA71B7043}"/>
          </ac:spMkLst>
        </pc:spChg>
      </pc:sldChg>
      <pc:sldChg chg="addSp">
        <pc:chgData name="Jelena Franjković" userId="db421b58-4577-4f18-b93d-16e533ccff6a" providerId="ADAL" clId="{CC513FD8-154C-4B06-BD7B-09EC5AFBF592}" dt="2025-10-24T11:33:17.078" v="10"/>
        <pc:sldMkLst>
          <pc:docMk/>
          <pc:sldMk cId="0" sldId="262"/>
        </pc:sldMkLst>
        <pc:spChg chg="add">
          <ac:chgData name="Jelena Franjković" userId="db421b58-4577-4f18-b93d-16e533ccff6a" providerId="ADAL" clId="{CC513FD8-154C-4B06-BD7B-09EC5AFBF592}" dt="2025-10-24T11:33:17.078" v="10"/>
          <ac:spMkLst>
            <pc:docMk/>
            <pc:sldMk cId="0" sldId="262"/>
            <ac:spMk id="5" creationId="{03AA7AAF-F0DC-44DE-AB6C-5DAC92182CDB}"/>
          </ac:spMkLst>
        </pc:spChg>
      </pc:sldChg>
      <pc:sldChg chg="addSp">
        <pc:chgData name="Jelena Franjković" userId="db421b58-4577-4f18-b93d-16e533ccff6a" providerId="ADAL" clId="{CC513FD8-154C-4B06-BD7B-09EC5AFBF592}" dt="2025-10-24T11:33:26.205" v="14"/>
        <pc:sldMkLst>
          <pc:docMk/>
          <pc:sldMk cId="0" sldId="263"/>
        </pc:sldMkLst>
        <pc:spChg chg="add">
          <ac:chgData name="Jelena Franjković" userId="db421b58-4577-4f18-b93d-16e533ccff6a" providerId="ADAL" clId="{CC513FD8-154C-4B06-BD7B-09EC5AFBF592}" dt="2025-10-24T11:33:26.205" v="14"/>
          <ac:spMkLst>
            <pc:docMk/>
            <pc:sldMk cId="0" sldId="263"/>
            <ac:spMk id="5" creationId="{DC419ADA-056D-4444-B6A6-9A14126E98ED}"/>
          </ac:spMkLst>
        </pc:spChg>
      </pc:sldChg>
      <pc:sldChg chg="addSp">
        <pc:chgData name="Jelena Franjković" userId="db421b58-4577-4f18-b93d-16e533ccff6a" providerId="ADAL" clId="{CC513FD8-154C-4B06-BD7B-09EC5AFBF592}" dt="2025-10-24T11:33:30.676" v="16"/>
        <pc:sldMkLst>
          <pc:docMk/>
          <pc:sldMk cId="0" sldId="264"/>
        </pc:sldMkLst>
        <pc:spChg chg="add">
          <ac:chgData name="Jelena Franjković" userId="db421b58-4577-4f18-b93d-16e533ccff6a" providerId="ADAL" clId="{CC513FD8-154C-4B06-BD7B-09EC5AFBF592}" dt="2025-10-24T11:33:30.676" v="16"/>
          <ac:spMkLst>
            <pc:docMk/>
            <pc:sldMk cId="0" sldId="264"/>
            <ac:spMk id="5" creationId="{F043705D-D8B8-46AC-BE8D-A01B5BBA0155}"/>
          </ac:spMkLst>
        </pc:spChg>
      </pc:sldChg>
      <pc:sldChg chg="addSp">
        <pc:chgData name="Jelena Franjković" userId="db421b58-4577-4f18-b93d-16e533ccff6a" providerId="ADAL" clId="{CC513FD8-154C-4B06-BD7B-09EC5AFBF592}" dt="2025-10-24T11:33:34.691" v="18"/>
        <pc:sldMkLst>
          <pc:docMk/>
          <pc:sldMk cId="0" sldId="265"/>
        </pc:sldMkLst>
        <pc:spChg chg="add">
          <ac:chgData name="Jelena Franjković" userId="db421b58-4577-4f18-b93d-16e533ccff6a" providerId="ADAL" clId="{CC513FD8-154C-4B06-BD7B-09EC5AFBF592}" dt="2025-10-24T11:33:34.691" v="18"/>
          <ac:spMkLst>
            <pc:docMk/>
            <pc:sldMk cId="0" sldId="265"/>
            <ac:spMk id="4" creationId="{0969F750-AD42-4587-88F7-5739D6103C57}"/>
          </ac:spMkLst>
        </pc:spChg>
      </pc:sldChg>
      <pc:sldChg chg="addSp">
        <pc:chgData name="Jelena Franjković" userId="db421b58-4577-4f18-b93d-16e533ccff6a" providerId="ADAL" clId="{CC513FD8-154C-4B06-BD7B-09EC5AFBF592}" dt="2025-10-24T11:33:37.116" v="19"/>
        <pc:sldMkLst>
          <pc:docMk/>
          <pc:sldMk cId="0" sldId="266"/>
        </pc:sldMkLst>
        <pc:spChg chg="add">
          <ac:chgData name="Jelena Franjković" userId="db421b58-4577-4f18-b93d-16e533ccff6a" providerId="ADAL" clId="{CC513FD8-154C-4B06-BD7B-09EC5AFBF592}" dt="2025-10-24T11:33:37.116" v="19"/>
          <ac:spMkLst>
            <pc:docMk/>
            <pc:sldMk cId="0" sldId="266"/>
            <ac:spMk id="4" creationId="{8257344C-FB0F-40EB-B6A7-A78CD3B89432}"/>
          </ac:spMkLst>
        </pc:spChg>
      </pc:sldChg>
      <pc:sldChg chg="addSp">
        <pc:chgData name="Jelena Franjković" userId="db421b58-4577-4f18-b93d-16e533ccff6a" providerId="ADAL" clId="{CC513FD8-154C-4B06-BD7B-09EC5AFBF592}" dt="2025-10-24T11:33:40.930" v="21"/>
        <pc:sldMkLst>
          <pc:docMk/>
          <pc:sldMk cId="0" sldId="267"/>
        </pc:sldMkLst>
        <pc:spChg chg="add">
          <ac:chgData name="Jelena Franjković" userId="db421b58-4577-4f18-b93d-16e533ccff6a" providerId="ADAL" clId="{CC513FD8-154C-4B06-BD7B-09EC5AFBF592}" dt="2025-10-24T11:33:40.930" v="21"/>
          <ac:spMkLst>
            <pc:docMk/>
            <pc:sldMk cId="0" sldId="267"/>
            <ac:spMk id="4" creationId="{F549B363-A85B-4216-BC30-5C72FDBB16B3}"/>
          </ac:spMkLst>
        </pc:spChg>
      </pc:sldChg>
      <pc:sldChg chg="addSp">
        <pc:chgData name="Jelena Franjković" userId="db421b58-4577-4f18-b93d-16e533ccff6a" providerId="ADAL" clId="{CC513FD8-154C-4B06-BD7B-09EC5AFBF592}" dt="2025-10-24T11:33:21.689" v="12"/>
        <pc:sldMkLst>
          <pc:docMk/>
          <pc:sldMk cId="3377812436" sldId="268"/>
        </pc:sldMkLst>
        <pc:spChg chg="add">
          <ac:chgData name="Jelena Franjković" userId="db421b58-4577-4f18-b93d-16e533ccff6a" providerId="ADAL" clId="{CC513FD8-154C-4B06-BD7B-09EC5AFBF592}" dt="2025-10-24T11:33:21.689" v="12"/>
          <ac:spMkLst>
            <pc:docMk/>
            <pc:sldMk cId="3377812436" sldId="268"/>
            <ac:spMk id="8" creationId="{F6823080-9092-41BB-8C5E-FDDAD8EDC2D8}"/>
          </ac:spMkLst>
        </pc:spChg>
      </pc:sldChg>
      <pc:sldChg chg="addSp">
        <pc:chgData name="Jelena Franjković" userId="db421b58-4577-4f18-b93d-16e533ccff6a" providerId="ADAL" clId="{CC513FD8-154C-4B06-BD7B-09EC5AFBF592}" dt="2025-10-24T11:33:28.335" v="15"/>
        <pc:sldMkLst>
          <pc:docMk/>
          <pc:sldMk cId="1658091149" sldId="269"/>
        </pc:sldMkLst>
        <pc:spChg chg="add">
          <ac:chgData name="Jelena Franjković" userId="db421b58-4577-4f18-b93d-16e533ccff6a" providerId="ADAL" clId="{CC513FD8-154C-4B06-BD7B-09EC5AFBF592}" dt="2025-10-24T11:33:28.335" v="15"/>
          <ac:spMkLst>
            <pc:docMk/>
            <pc:sldMk cId="1658091149" sldId="269"/>
            <ac:spMk id="9" creationId="{978B3821-77AF-47AD-BA55-D71A4A68D416}"/>
          </ac:spMkLst>
        </pc:spChg>
      </pc:sldChg>
      <pc:sldChg chg="addSp">
        <pc:chgData name="Jelena Franjković" userId="db421b58-4577-4f18-b93d-16e533ccff6a" providerId="ADAL" clId="{CC513FD8-154C-4B06-BD7B-09EC5AFBF592}" dt="2025-10-24T11:33:32.710" v="17"/>
        <pc:sldMkLst>
          <pc:docMk/>
          <pc:sldMk cId="1548489696" sldId="270"/>
        </pc:sldMkLst>
        <pc:spChg chg="add">
          <ac:chgData name="Jelena Franjković" userId="db421b58-4577-4f18-b93d-16e533ccff6a" providerId="ADAL" clId="{CC513FD8-154C-4B06-BD7B-09EC5AFBF592}" dt="2025-10-24T11:33:32.710" v="17"/>
          <ac:spMkLst>
            <pc:docMk/>
            <pc:sldMk cId="1548489696" sldId="270"/>
            <ac:spMk id="5" creationId="{A6CCDB31-70E3-4DE9-A569-B45CC2478226}"/>
          </ac:spMkLst>
        </pc:spChg>
      </pc:sldChg>
      <pc:sldChg chg="addSp">
        <pc:chgData name="Jelena Franjković" userId="db421b58-4577-4f18-b93d-16e533ccff6a" providerId="ADAL" clId="{CC513FD8-154C-4B06-BD7B-09EC5AFBF592}" dt="2025-10-24T11:33:23.951" v="13"/>
        <pc:sldMkLst>
          <pc:docMk/>
          <pc:sldMk cId="3754049331" sldId="271"/>
        </pc:sldMkLst>
        <pc:spChg chg="add">
          <ac:chgData name="Jelena Franjković" userId="db421b58-4577-4f18-b93d-16e533ccff6a" providerId="ADAL" clId="{CC513FD8-154C-4B06-BD7B-09EC5AFBF592}" dt="2025-10-24T11:33:23.951" v="13"/>
          <ac:spMkLst>
            <pc:docMk/>
            <pc:sldMk cId="3754049331" sldId="271"/>
            <ac:spMk id="5" creationId="{CF153AB1-73CC-4159-A104-D4FCD4CE7B52}"/>
          </ac:spMkLst>
        </pc:spChg>
      </pc:sldChg>
      <pc:sldChg chg="addSp">
        <pc:chgData name="Jelena Franjković" userId="db421b58-4577-4f18-b93d-16e533ccff6a" providerId="ADAL" clId="{CC513FD8-154C-4B06-BD7B-09EC5AFBF592}" dt="2025-10-24T11:33:39.028" v="20"/>
        <pc:sldMkLst>
          <pc:docMk/>
          <pc:sldMk cId="1537020485" sldId="272"/>
        </pc:sldMkLst>
        <pc:spChg chg="add">
          <ac:chgData name="Jelena Franjković" userId="db421b58-4577-4f18-b93d-16e533ccff6a" providerId="ADAL" clId="{CC513FD8-154C-4B06-BD7B-09EC5AFBF592}" dt="2025-10-24T11:33:39.028" v="20"/>
          <ac:spMkLst>
            <pc:docMk/>
            <pc:sldMk cId="1537020485" sldId="272"/>
            <ac:spMk id="4" creationId="{736C90DB-87BE-4F04-823A-73CABD9EAC35}"/>
          </ac:spMkLst>
        </pc:spChg>
      </pc:sldChg>
      <pc:sldChg chg="addSp">
        <pc:chgData name="Jelena Franjković" userId="db421b58-4577-4f18-b93d-16e533ccff6a" providerId="ADAL" clId="{CC513FD8-154C-4B06-BD7B-09EC5AFBF592}" dt="2025-10-24T11:33:11.918" v="8"/>
        <pc:sldMkLst>
          <pc:docMk/>
          <pc:sldMk cId="2595319414" sldId="273"/>
        </pc:sldMkLst>
        <pc:spChg chg="add">
          <ac:chgData name="Jelena Franjković" userId="db421b58-4577-4f18-b93d-16e533ccff6a" providerId="ADAL" clId="{CC513FD8-154C-4B06-BD7B-09EC5AFBF592}" dt="2025-10-24T11:33:11.918" v="8"/>
          <ac:spMkLst>
            <pc:docMk/>
            <pc:sldMk cId="2595319414" sldId="273"/>
            <ac:spMk id="5" creationId="{63EDC976-AA92-4AB8-ABA3-E6AC2A5EEBCD}"/>
          </ac:spMkLst>
        </pc:spChg>
      </pc:sldChg>
      <pc:sldChg chg="addSp">
        <pc:chgData name="Jelena Franjković" userId="db421b58-4577-4f18-b93d-16e533ccff6a" providerId="ADAL" clId="{CC513FD8-154C-4B06-BD7B-09EC5AFBF592}" dt="2025-10-24T11:33:19.171" v="11"/>
        <pc:sldMkLst>
          <pc:docMk/>
          <pc:sldMk cId="1868591321" sldId="274"/>
        </pc:sldMkLst>
        <pc:spChg chg="add">
          <ac:chgData name="Jelena Franjković" userId="db421b58-4577-4f18-b93d-16e533ccff6a" providerId="ADAL" clId="{CC513FD8-154C-4B06-BD7B-09EC5AFBF592}" dt="2025-10-24T11:33:19.171" v="11"/>
          <ac:spMkLst>
            <pc:docMk/>
            <pc:sldMk cId="1868591321" sldId="274"/>
            <ac:spMk id="7" creationId="{880F1D1C-A2AA-49CA-B884-761B5EF2DCF3}"/>
          </ac:spMkLst>
        </pc:spChg>
      </pc:sldChg>
      <pc:sldChg chg="addSp">
        <pc:chgData name="Jelena Franjković" userId="db421b58-4577-4f18-b93d-16e533ccff6a" providerId="ADAL" clId="{CC513FD8-154C-4B06-BD7B-09EC5AFBF592}" dt="2025-10-24T11:32:49.316" v="4"/>
        <pc:sldMkLst>
          <pc:docMk/>
          <pc:sldMk cId="2029963007" sldId="275"/>
        </pc:sldMkLst>
        <pc:spChg chg="add">
          <ac:chgData name="Jelena Franjković" userId="db421b58-4577-4f18-b93d-16e533ccff6a" providerId="ADAL" clId="{CC513FD8-154C-4B06-BD7B-09EC5AFBF592}" dt="2025-10-24T11:32:49.316" v="4"/>
          <ac:spMkLst>
            <pc:docMk/>
            <pc:sldMk cId="2029963007" sldId="275"/>
            <ac:spMk id="5" creationId="{0BD19787-3D4E-40AA-B4FC-30CB166C1943}"/>
          </ac:spMkLst>
        </pc:spChg>
      </pc:sldChg>
      <pc:sldChg chg="del ord">
        <pc:chgData name="Jelena Franjković" userId="db421b58-4577-4f18-b93d-16e533ccff6a" providerId="ADAL" clId="{CC513FD8-154C-4B06-BD7B-09EC5AFBF592}" dt="2025-10-24T11:36:43.113" v="23" actId="2696"/>
        <pc:sldMkLst>
          <pc:docMk/>
          <pc:sldMk cId="1458738133" sldId="289"/>
        </pc:sldMkLst>
      </pc:sldChg>
      <pc:sldMasterChg chg="delSldLayout">
        <pc:chgData name="Jelena Franjković" userId="db421b58-4577-4f18-b93d-16e533ccff6a" providerId="ADAL" clId="{CC513FD8-154C-4B06-BD7B-09EC5AFBF592}" dt="2025-10-24T11:36:43.146" v="24" actId="2696"/>
        <pc:sldMasterMkLst>
          <pc:docMk/>
          <pc:sldMasterMk cId="0" sldId="2147483648"/>
        </pc:sldMasterMkLst>
        <pc:sldLayoutChg chg="del">
          <pc:chgData name="Jelena Franjković" userId="db421b58-4577-4f18-b93d-16e533ccff6a" providerId="ADAL" clId="{CC513FD8-154C-4B06-BD7B-09EC5AFBF592}" dt="2025-10-24T11:36:43.146" v="24" actId="2696"/>
          <pc:sldLayoutMkLst>
            <pc:docMk/>
            <pc:sldMasterMk cId="0" sldId="2147483648"/>
            <pc:sldLayoutMk cId="2543885531" sldId="214748367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EE2AE6-4D26-44F9-B4A2-7E6F56A24A9B}" type="datetimeFigureOut">
              <a:rPr lang="pl-PL" smtClean="0"/>
              <a:t>07.11.2025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76D61-4A04-47C3-8148-571A2A5276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328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A76D61-4A04-47C3-8148-571A2A527686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141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9268E3CF-BD42-4BA5-8816-821FF63B12E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CD111716-9795-44AD-BD43-E410A96E90A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8FCFEDDD-76F1-4B8D-8885-3B5EB0C92B8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EFD759C5-DD33-4E26-8C63-BB4C04645F0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B0D3DAE-EDA6-40B4-BCD7-8C39008E08C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E10A6CA-34A6-4484-9072-0C38BD800D5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536201F-73F8-4C9E-9DDD-F673168452E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ECB5F56-A6E2-449E-AF96-F1BD4BEFB99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FAF124B-B8CD-42F6-961F-25814F6BCF0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4958B35-20E1-4CB6-B099-83E96D2C0A9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2883584-AF30-4568-9230-7CC0E69FB42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EEDC09B-C9E0-43C7-BD6C-FC912BBAA45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EBA9BF4-1EDD-4DCC-9F11-D1F539D33E8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7417B2B-F195-447B-A882-513F212D8D7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7FA4037-5D1C-4581-8737-D6E5C34E342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3820E58-BAF1-40D6-8595-F5A5FB162DB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5FEF593-29DA-428E-9A0D-79E7F08CDFE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576491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B1572FF-6FB9-4738-835C-7D1AD9068D0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682AC6AD-4D3D-4E90-9E65-280B5269C1B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520E6DD4-49F7-4DB7-AF8A-8445A3D2717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CA0EF5C-8DCE-4CDB-A88D-1D4F5B59241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B3FB954-4483-4AFC-BC40-E0A12DBC9DD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75A33057-B94D-4552-8EF0-C18C64CE3A2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D624CC2F-C12B-4E99-B367-B15EB1E626B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10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trike="noStrike" spc="-1">
                <a:solidFill>
                  <a:srgbClr val="015BA6"/>
                </a:solidFill>
                <a:latin typeface="Tahoma"/>
                <a:ea typeface="Tahoma"/>
              </a:rPr>
              <a:t>Kliknij, aby edytować styl</a:t>
            </a:r>
            <a:endParaRPr lang="pl-PL" sz="4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ldNum" idx="1"/>
          </p:nvPr>
        </p:nvSpPr>
        <p:spPr>
          <a:xfrm>
            <a:off x="1041480" y="615888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5ED1AC76-9C5B-4EF7-A982-D69400CBB20C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</a:rPr>
              <a:t>Kliknite za urejanje oblike orisa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Druga raven orisa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Tretja raven orisa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Četrta raven orisa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Peta raven orisa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Šesta raven orisa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Sedma raven orisa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8029CA0-1A32-8383-DD06-11E429E20976}"/>
              </a:ext>
            </a:extLst>
          </p:cNvPr>
          <p:cNvSpPr txBox="1"/>
          <p:nvPr userDrawn="1"/>
        </p:nvSpPr>
        <p:spPr>
          <a:xfrm>
            <a:off x="7359162" y="6200486"/>
            <a:ext cx="3994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12" name="Picture 9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82AEE6EE-7D50-943C-503C-0C6C324E593B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6178259"/>
            <a:ext cx="785255" cy="64746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raz 6"/>
          <p:cNvPicPr/>
          <p:nvPr/>
        </p:nvPicPr>
        <p:blipFill>
          <a:blip r:embed="rId15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4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Kliknij, aby edytować styl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ldNum" idx="2"/>
          </p:nvPr>
        </p:nvSpPr>
        <p:spPr>
          <a:xfrm>
            <a:off x="91440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48821FB3-FEC8-4726-8ED1-6B1C04FD480E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  <a:ea typeface="Tahoma"/>
              </a:rPr>
              <a:t>Kliknij, aby edytować style wzorca tekstu</a:t>
            </a: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400" b="0" strike="noStrike" spc="-1">
                <a:solidFill>
                  <a:schemeClr val="dk1"/>
                </a:solidFill>
                <a:latin typeface="Tahoma"/>
                <a:ea typeface="Tahoma"/>
              </a:rPr>
              <a:t>Drugi poziom</a:t>
            </a:r>
            <a:endParaRPr lang="pl-PL" sz="2400" b="0" strike="noStrike" spc="-1">
              <a:solidFill>
                <a:schemeClr val="dk1"/>
              </a:solidFill>
              <a:latin typeface="Tahoma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  <a:ea typeface="Tahoma"/>
              </a:rPr>
              <a:t>Trzeci poziom</a:t>
            </a:r>
            <a:endParaRPr lang="pl-PL" sz="2000" b="0" strike="noStrike" spc="-1">
              <a:solidFill>
                <a:schemeClr val="dk1"/>
              </a:solidFill>
              <a:latin typeface="Tahoma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Czwarty poziom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Piąty poziom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B513D33-59C5-0D97-AC02-8C3BF700DF02}"/>
              </a:ext>
            </a:extLst>
          </p:cNvPr>
          <p:cNvSpPr txBox="1"/>
          <p:nvPr userDrawn="1"/>
        </p:nvSpPr>
        <p:spPr>
          <a:xfrm>
            <a:off x="7359162" y="6200486"/>
            <a:ext cx="3994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3" name="Picture 9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905292AA-DB66-C820-4D86-47619ED369A2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6178259"/>
            <a:ext cx="785255" cy="64746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s1.org/standard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w3schools.in/DBMS/database-normalization/" TargetMode="External"/><Relationship Id="rId5" Type="http://schemas.openxmlformats.org/officeDocument/2006/relationships/hyperlink" Target="https://www.w3schools.com/js/js_json_intro.asp" TargetMode="External"/><Relationship Id="rId4" Type="http://schemas.openxmlformats.org/officeDocument/2006/relationships/hyperlink" Target="https://www.w3schools.com/xml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w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10" Type="http://schemas.openxmlformats.org/officeDocument/2006/relationships/image" Target="../media/image12.jpeg"/><Relationship Id="rId4" Type="http://schemas.openxmlformats.org/officeDocument/2006/relationships/image" Target="../media/image6.wmf"/><Relationship Id="rId9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5700600" y="345240"/>
            <a:ext cx="4966920" cy="175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hr" sz="2800" b="1" strike="noStrike" spc="-1" dirty="0">
                <a:solidFill>
                  <a:srgbClr val="015BA6"/>
                </a:solidFill>
                <a:latin typeface="Tahoma"/>
                <a:ea typeface="Tahoma"/>
              </a:rPr>
              <a:t>STATISTIČKE METODE ZA ANALIZU LOGISTIČKIH PODATAKA</a:t>
            </a:r>
            <a:endParaRPr lang="pl-PL" sz="28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90" name="Obraz 3"/>
          <p:cNvPicPr/>
          <p:nvPr/>
        </p:nvPicPr>
        <p:blipFill>
          <a:blip r:embed="rId2"/>
          <a:stretch/>
        </p:blipFill>
        <p:spPr>
          <a:xfrm>
            <a:off x="618120" y="908640"/>
            <a:ext cx="4518360" cy="4211640"/>
          </a:xfrm>
          <a:prstGeom prst="rect">
            <a:avLst/>
          </a:prstGeom>
          <a:ln w="0">
            <a:noFill/>
          </a:ln>
        </p:spPr>
      </p:pic>
      <p:sp>
        <p:nvSpPr>
          <p:cNvPr id="91" name="pole tekstowe 4"/>
          <p:cNvSpPr/>
          <p:nvPr/>
        </p:nvSpPr>
        <p:spPr>
          <a:xfrm>
            <a:off x="411840" y="5378400"/>
            <a:ext cx="4791600" cy="162976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hr" sz="2800" b="1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BAS4SC</a:t>
            </a:r>
            <a:endParaRPr lang="sl-SI" sz="2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hr" sz="1800" b="1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 </a:t>
            </a:r>
            <a:r>
              <a:rPr lang="en-GB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Business Analytics Skills </a:t>
            </a:r>
            <a:br>
              <a:rPr lang="en-GB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</a:br>
            <a:r>
              <a:rPr lang="en-GB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for the Future-proof Supply Chains </a:t>
            </a:r>
          </a:p>
          <a:p>
            <a:pPr algn="ctr" defTabSz="914400">
              <a:lnSpc>
                <a:spcPct val="100000"/>
              </a:lnSpc>
            </a:pPr>
            <a:endParaRPr lang="sl-SI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sl-SI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ole tekstowe 6"/>
          <p:cNvSpPr/>
          <p:nvPr/>
        </p:nvSpPr>
        <p:spPr>
          <a:xfrm>
            <a:off x="-170640" y="6462720"/>
            <a:ext cx="609552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hr" sz="1600" b="0" strike="noStrike" spc="-1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Broj projekta – 2022-1-PL01-KA220-HED-000088856</a:t>
            </a:r>
            <a:endParaRPr lang="sl-SI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Tytuł 1"/>
          <p:cNvSpPr/>
          <p:nvPr/>
        </p:nvSpPr>
        <p:spPr>
          <a:xfrm>
            <a:off x="5700600" y="2195640"/>
            <a:ext cx="4966920" cy="163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 fontScale="95151" lnSpcReduction="10000"/>
          </a:bodyPr>
          <a:lstStyle/>
          <a:p>
            <a:pPr algn="ctr" defTabSz="914400">
              <a:lnSpc>
                <a:spcPct val="90000"/>
              </a:lnSpc>
            </a:pPr>
            <a:r>
              <a:rPr lang="hr" sz="6000" b="0" strike="noStrike" spc="-1">
                <a:solidFill>
                  <a:schemeClr val="dk1"/>
                </a:solidFill>
                <a:latin typeface="Tahoma"/>
                <a:ea typeface="Tahoma"/>
              </a:rPr>
              <a:t>Upravljanje podacima</a:t>
            </a:r>
            <a:endParaRPr lang="sl-SI" sz="6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Tytuł 1"/>
          <p:cNvSpPr/>
          <p:nvPr/>
        </p:nvSpPr>
        <p:spPr>
          <a:xfrm>
            <a:off x="5700600" y="4075200"/>
            <a:ext cx="4966920" cy="84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en-GB" sz="2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</a:t>
            </a:r>
            <a:r>
              <a:rPr lang="hr-HR" sz="2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redavanje</a:t>
            </a:r>
            <a:endParaRPr lang="sl-SI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6" name="Obraz 9" descr="Obraz zawierający symbol, Czcionka, Grafika, zrzut ekranu&#10;&#10;Opis wygenerowany automatycznie"/>
          <p:cNvPicPr/>
          <p:nvPr/>
        </p:nvPicPr>
        <p:blipFill>
          <a:blip r:embed="rId3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  <p:sp>
        <p:nvSpPr>
          <p:cNvPr id="97" name="Dowolny kształt: kształt 10"/>
          <p:cNvSpPr/>
          <p:nvPr/>
        </p:nvSpPr>
        <p:spPr>
          <a:xfrm>
            <a:off x="169200" y="93240"/>
            <a:ext cx="1625400" cy="1599840"/>
          </a:xfrm>
          <a:custGeom>
            <a:avLst/>
            <a:gdLst>
              <a:gd name="textAreaLeft" fmla="*/ 0 w 1625400"/>
              <a:gd name="textAreaRight" fmla="*/ 1625760 w 1625400"/>
              <a:gd name="textAreaTop" fmla="*/ 0 h 1599840"/>
              <a:gd name="textAreaBottom" fmla="*/ 1600200 h 1599840"/>
            </a:gdLst>
            <a:ahLst/>
            <a:cxnLst/>
            <a:rect l="textAreaLeft" t="textAreaTop" r="textAreaRight" b="textAreaBottom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l-PL" sz="1800" b="0" strike="noStrike" spc="-1">
              <a:solidFill>
                <a:schemeClr val="lt1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Sirovi podaci o transakcijama (CSV)</a:t>
            </a:r>
            <a:endParaRPr lang="en-US" dirty="0"/>
          </a:p>
        </p:txBody>
      </p:sp>
      <p:sp>
        <p:nvSpPr>
          <p:cNvPr id="3" name="Oblaček govora: pravokotnik 2">
            <a:extLst>
              <a:ext uri="{FF2B5EF4-FFF2-40B4-BE49-F238E27FC236}">
                <a16:creationId xmlns:a16="http://schemas.microsoft.com/office/drawing/2014/main" id="{06D7CADD-5BB0-3AD9-D2C3-162B432E7E87}"/>
              </a:ext>
            </a:extLst>
          </p:cNvPr>
          <p:cNvSpPr/>
          <p:nvPr/>
        </p:nvSpPr>
        <p:spPr>
          <a:xfrm>
            <a:off x="3938031" y="1320572"/>
            <a:ext cx="1433593" cy="529525"/>
          </a:xfrm>
          <a:prstGeom prst="wedgeRectCallout">
            <a:avLst>
              <a:gd name="adj1" fmla="val -48591"/>
              <a:gd name="adj2" fmla="val 10727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hr" dirty="0">
                <a:ea typeface="Calibri"/>
                <a:cs typeface="Calibri"/>
              </a:rPr>
              <a:t>deskriptor</a:t>
            </a:r>
            <a:endParaRPr lang="en-US" dirty="0"/>
          </a:p>
        </p:txBody>
      </p:sp>
      <p:sp>
        <p:nvSpPr>
          <p:cNvPr id="4" name="Oblaček govora: pravokotnik 3">
            <a:extLst>
              <a:ext uri="{FF2B5EF4-FFF2-40B4-BE49-F238E27FC236}">
                <a16:creationId xmlns:a16="http://schemas.microsoft.com/office/drawing/2014/main" id="{4018CFD5-F994-296A-BEC3-6BD49ABDF9F8}"/>
              </a:ext>
            </a:extLst>
          </p:cNvPr>
          <p:cNvSpPr/>
          <p:nvPr/>
        </p:nvSpPr>
        <p:spPr>
          <a:xfrm>
            <a:off x="1244725" y="2110799"/>
            <a:ext cx="1433593" cy="529525"/>
          </a:xfrm>
          <a:prstGeom prst="wedgeRectCallout">
            <a:avLst>
              <a:gd name="adj1" fmla="val 46494"/>
              <a:gd name="adj2" fmla="val 24637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hr" dirty="0">
                <a:ea typeface="Calibri"/>
                <a:cs typeface="Calibri"/>
              </a:rPr>
              <a:t>transakcije</a:t>
            </a:r>
            <a:endParaRPr lang="en-US" dirty="0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29C2D852-2617-7FD5-8329-21B096C25CFC}"/>
              </a:ext>
            </a:extLst>
          </p:cNvPr>
          <p:cNvSpPr txBox="1"/>
          <p:nvPr/>
        </p:nvSpPr>
        <p:spPr>
          <a:xfrm>
            <a:off x="2822267" y="2112616"/>
            <a:ext cx="6716815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hr" dirty="0">
                <a:ea typeface="+mn-lt"/>
                <a:cs typeface="+mn-lt"/>
              </a:rPr>
              <a:t>Datum, ID prodavatelja, ID kupca, ID transakcije, ID proizvoda, Cijena proizvoda</a:t>
            </a:r>
            <a:endParaRPr lang="sl-SI" dirty="0"/>
          </a:p>
          <a:p>
            <a:r>
              <a:rPr lang="hr" dirty="0">
                <a:ea typeface="+mn-lt"/>
                <a:cs typeface="+mn-lt"/>
              </a:rPr>
              <a:t>1.10.24,1,12,1,101,195</a:t>
            </a:r>
            <a:endParaRPr lang="sl-SI" dirty="0"/>
          </a:p>
          <a:p>
            <a:r>
              <a:rPr lang="hr" dirty="0">
                <a:ea typeface="+mn-lt"/>
                <a:cs typeface="+mn-lt"/>
              </a:rPr>
              <a:t>1.10.24,1,12,1,102,45</a:t>
            </a:r>
            <a:endParaRPr lang="sl-SI" dirty="0"/>
          </a:p>
          <a:p>
            <a:r>
              <a:rPr lang="hr" dirty="0">
                <a:ea typeface="+mn-lt"/>
                <a:cs typeface="+mn-lt"/>
              </a:rPr>
              <a:t>1.10.24,1,12,1,103,35</a:t>
            </a:r>
            <a:endParaRPr lang="sl-SI" dirty="0"/>
          </a:p>
          <a:p>
            <a:r>
              <a:rPr lang="hr" dirty="0">
                <a:ea typeface="+mn-lt"/>
                <a:cs typeface="+mn-lt"/>
              </a:rPr>
              <a:t>1.10.24,2,14,2,104,55</a:t>
            </a:r>
            <a:endParaRPr lang="sl-SI" dirty="0"/>
          </a:p>
          <a:p>
            <a:r>
              <a:rPr lang="hr" dirty="0">
                <a:ea typeface="+mn-lt"/>
                <a:cs typeface="+mn-lt"/>
              </a:rPr>
              <a:t>1.10.24,2,14,3,101,195</a:t>
            </a:r>
            <a:endParaRPr lang="sl-SI" dirty="0"/>
          </a:p>
          <a:p>
            <a:r>
              <a:rPr lang="hr" dirty="0">
                <a:ea typeface="+mn-lt"/>
                <a:cs typeface="+mn-lt"/>
              </a:rPr>
              <a:t>2.10.24, 3, 15, 4, 105, 85</a:t>
            </a:r>
            <a:endParaRPr lang="sl-SI" dirty="0"/>
          </a:p>
          <a:p>
            <a:r>
              <a:rPr lang="hr" dirty="0">
                <a:ea typeface="+mn-lt"/>
                <a:cs typeface="+mn-lt"/>
              </a:rPr>
              <a:t>2.10.24,3,15,4,101,195</a:t>
            </a:r>
            <a:endParaRPr lang="sl-SI" dirty="0"/>
          </a:p>
          <a:p>
            <a:r>
              <a:rPr lang="hr" dirty="0">
                <a:ea typeface="+mn-lt"/>
                <a:cs typeface="+mn-lt"/>
              </a:rPr>
              <a:t>2.10.24,3,15,4,103,35</a:t>
            </a:r>
            <a:endParaRPr lang="sl-SI" dirty="0"/>
          </a:p>
          <a:p>
            <a:r>
              <a:rPr lang="hr" dirty="0">
                <a:ea typeface="+mn-lt"/>
                <a:cs typeface="+mn-lt"/>
              </a:rPr>
              <a:t>2.10.24,3,16,5,104,55</a:t>
            </a:r>
            <a:endParaRPr lang="sl-SI" dirty="0"/>
          </a:p>
          <a:p>
            <a:r>
              <a:rPr lang="hr" dirty="0">
                <a:ea typeface="+mn-lt"/>
                <a:cs typeface="+mn-lt"/>
              </a:rPr>
              <a:t>2.10.24,1,17,6,101,195</a:t>
            </a:r>
            <a:endParaRPr lang="sl-SI" dirty="0"/>
          </a:p>
          <a:p>
            <a:r>
              <a:rPr lang="hr" dirty="0">
                <a:ea typeface="+mn-lt"/>
                <a:cs typeface="+mn-lt"/>
              </a:rPr>
              <a:t>2.10.24,1,17,6,102,45</a:t>
            </a:r>
            <a:endParaRPr lang="sl-SI" dirty="0"/>
          </a:p>
          <a:p>
            <a:pPr algn="l"/>
            <a:r>
              <a:rPr lang="hr" dirty="0">
                <a:ea typeface="Calibri"/>
                <a:cs typeface="Calibri"/>
              </a:rPr>
              <a:t>...</a:t>
            </a:r>
          </a:p>
          <a:p>
            <a:endParaRPr lang="sl-SI" dirty="0">
              <a:ea typeface="Calibri"/>
              <a:cs typeface="Calibri"/>
            </a:endParaRPr>
          </a:p>
        </p:txBody>
      </p:sp>
      <p:sp>
        <p:nvSpPr>
          <p:cNvPr id="8" name="Symbol zastępczy zawartości 8">
            <a:extLst>
              <a:ext uri="{FF2B5EF4-FFF2-40B4-BE49-F238E27FC236}">
                <a16:creationId xmlns:a16="http://schemas.microsoft.com/office/drawing/2014/main" id="{BFC2E083-826C-4A65-9BB0-EFFC9E43AE01}"/>
              </a:ext>
            </a:extLst>
          </p:cNvPr>
          <p:cNvSpPr/>
          <p:nvPr/>
        </p:nvSpPr>
        <p:spPr>
          <a:xfrm>
            <a:off x="791344" y="6153248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</a:rPr>
              <a:t>CSV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 (Comma Separated Values)</a:t>
            </a:r>
            <a:endParaRPr lang="sl-SI" dirty="0">
              <a:latin typeface="Tahoma"/>
              <a:ea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868591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CSV u podatke proračunske tablice</a:t>
            </a:r>
            <a:endParaRPr lang="en-US" dirty="0"/>
          </a:p>
        </p:txBody>
      </p:sp>
      <p:pic>
        <p:nvPicPr>
          <p:cNvPr id="2" name="Označba mesta vsebine 1" descr="Slika, ki vsebuje besede besedilo, posnetek zaslona, številka, pisava&#10;&#10;Opis je samodejno ustvarjen">
            <a:extLst>
              <a:ext uri="{FF2B5EF4-FFF2-40B4-BE49-F238E27FC236}">
                <a16:creationId xmlns:a16="http://schemas.microsoft.com/office/drawing/2014/main" id="{B1633813-6038-8610-E157-FF7C55D648C8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714325" y="2691352"/>
            <a:ext cx="6762750" cy="2619375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Oblaček govora: pravokotnik 2">
            <a:extLst>
              <a:ext uri="{FF2B5EF4-FFF2-40B4-BE49-F238E27FC236}">
                <a16:creationId xmlns:a16="http://schemas.microsoft.com/office/drawing/2014/main" id="{06D7CADD-5BB0-3AD9-D2C3-162B432E7E87}"/>
              </a:ext>
            </a:extLst>
          </p:cNvPr>
          <p:cNvSpPr/>
          <p:nvPr/>
        </p:nvSpPr>
        <p:spPr>
          <a:xfrm>
            <a:off x="3624880" y="1821613"/>
            <a:ext cx="1433593" cy="529525"/>
          </a:xfrm>
          <a:prstGeom prst="wedgeRectCallout">
            <a:avLst>
              <a:gd name="adj1" fmla="val -48591"/>
              <a:gd name="adj2" fmla="val 10727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">
                <a:ea typeface="Calibri"/>
                <a:cs typeface="Calibri"/>
              </a:rPr>
              <a:t>stupac</a:t>
            </a:r>
            <a:endParaRPr lang="en-US"/>
          </a:p>
        </p:txBody>
      </p:sp>
      <p:sp>
        <p:nvSpPr>
          <p:cNvPr id="4" name="Oblaček govora: pravokotnik 3">
            <a:extLst>
              <a:ext uri="{FF2B5EF4-FFF2-40B4-BE49-F238E27FC236}">
                <a16:creationId xmlns:a16="http://schemas.microsoft.com/office/drawing/2014/main" id="{4018CFD5-F994-296A-BEC3-6BD49ABDF9F8}"/>
              </a:ext>
            </a:extLst>
          </p:cNvPr>
          <p:cNvSpPr/>
          <p:nvPr/>
        </p:nvSpPr>
        <p:spPr>
          <a:xfrm>
            <a:off x="1286478" y="2904114"/>
            <a:ext cx="1433593" cy="529525"/>
          </a:xfrm>
          <a:prstGeom prst="wedgeRectCallout">
            <a:avLst>
              <a:gd name="adj1" fmla="val 46494"/>
              <a:gd name="adj2" fmla="val 24637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hr">
                <a:ea typeface="Calibri"/>
                <a:cs typeface="Calibri"/>
              </a:rPr>
              <a:t>red</a:t>
            </a:r>
            <a:endParaRPr lang="en-US"/>
          </a:p>
        </p:txBody>
      </p:sp>
      <p:sp>
        <p:nvSpPr>
          <p:cNvPr id="5" name="Oblaček: črta 4">
            <a:extLst>
              <a:ext uri="{FF2B5EF4-FFF2-40B4-BE49-F238E27FC236}">
                <a16:creationId xmlns:a16="http://schemas.microsoft.com/office/drawing/2014/main" id="{47357BEA-9870-B0BB-9E27-3B7B37B77095}"/>
              </a:ext>
            </a:extLst>
          </p:cNvPr>
          <p:cNvSpPr/>
          <p:nvPr/>
        </p:nvSpPr>
        <p:spPr>
          <a:xfrm>
            <a:off x="4048126" y="4357688"/>
            <a:ext cx="857250" cy="273844"/>
          </a:xfrm>
          <a:prstGeom prst="borderCallout1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">
                <a:ea typeface="Calibri"/>
                <a:cs typeface="Calibri"/>
              </a:rPr>
              <a:t>ćelija</a:t>
            </a:r>
            <a:endParaRPr lang="en-US"/>
          </a:p>
        </p:txBody>
      </p:sp>
      <p:sp>
        <p:nvSpPr>
          <p:cNvPr id="7" name="Symbol zastępczy zawartości 8">
            <a:extLst>
              <a:ext uri="{FF2B5EF4-FFF2-40B4-BE49-F238E27FC236}">
                <a16:creationId xmlns:a16="http://schemas.microsoft.com/office/drawing/2014/main" id="{7BB6BF71-5E60-4864-8295-F6F50E2E68BE}"/>
              </a:ext>
            </a:extLst>
          </p:cNvPr>
          <p:cNvSpPr/>
          <p:nvPr/>
        </p:nvSpPr>
        <p:spPr>
          <a:xfrm>
            <a:off x="674584" y="6010771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Izvor: </a:t>
            </a:r>
            <a:r>
              <a:rPr lang="hr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Snimka </a:t>
            </a:r>
            <a:r>
              <a:rPr lang="hr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zaslona LibreOfficea proračunska tablica DB </a:t>
            </a:r>
            <a:r>
              <a:rPr lang="hr" sz="1200" spc="-1" dirty="0">
                <a:solidFill>
                  <a:srgbClr val="7F7F7F"/>
                </a:solidFill>
                <a:ea typeface="+mn-lt"/>
                <a:cs typeface="+mn-lt"/>
              </a:rPr>
              <a:t>(2024)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7812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Podaci iz proračunske tablice u bazu podataka + SQL upit</a:t>
            </a:r>
            <a:endParaRPr lang="en-US" dirty="0"/>
          </a:p>
        </p:txBody>
      </p:sp>
      <p:pic>
        <p:nvPicPr>
          <p:cNvPr id="6" name="Slika 5" descr="Slika, ki vsebuje besede besedilo, posnetek zaslona, pisava, številka&#10;&#10;Opis je samodejno ustvarjen">
            <a:extLst>
              <a:ext uri="{FF2B5EF4-FFF2-40B4-BE49-F238E27FC236}">
                <a16:creationId xmlns:a16="http://schemas.microsoft.com/office/drawing/2014/main" id="{1D464DF2-19FD-830B-4E57-47A6E45F9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550" y="2328862"/>
            <a:ext cx="7200900" cy="2200275"/>
          </a:xfrm>
          <a:prstGeom prst="rect">
            <a:avLst/>
          </a:prstGeom>
        </p:spPr>
      </p:pic>
      <p:sp>
        <p:nvSpPr>
          <p:cNvPr id="4" name="Symbol zastępczy zawartości 8">
            <a:extLst>
              <a:ext uri="{FF2B5EF4-FFF2-40B4-BE49-F238E27FC236}">
                <a16:creationId xmlns:a16="http://schemas.microsoft.com/office/drawing/2014/main" id="{7D7A5E0B-6CA4-4D64-85DE-763879353B26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Izvor: </a:t>
            </a:r>
            <a:r>
              <a:rPr lang="hr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Snimka zaslona LibreOffice </a:t>
            </a:r>
            <a:r>
              <a:rPr lang="hr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baze podataka </a:t>
            </a:r>
            <a:r>
              <a:rPr lang="hr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DB </a:t>
            </a:r>
            <a:r>
              <a:rPr lang="hr" sz="1200" spc="-1" dirty="0">
                <a:solidFill>
                  <a:srgbClr val="7F7F7F"/>
                </a:solidFill>
                <a:ea typeface="+mn-lt"/>
                <a:cs typeface="+mn-lt"/>
              </a:rPr>
              <a:t>(2024)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4049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Izgradnja RDB-a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Općenito, postoje dva pristupa konstruiranju RDB-a: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analitički 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sintetički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Analitički pristup konstrukciji RDB-a sastoji se od sljedeća četiri koraka: 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Analiza stvarnog svijeta - globalni model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Odre</a:t>
            </a:r>
            <a:r>
              <a:rPr lang="en-GB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đ</a:t>
            </a:r>
            <a:r>
              <a:rPr lang="hr-HR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ivanje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entitet</a:t>
            </a:r>
            <a:r>
              <a:rPr lang="en-GB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i </a:t>
            </a:r>
            <a:r>
              <a:rPr lang="en-GB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</a:t>
            </a:r>
            <a:r>
              <a:rPr lang="hr-HR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dnosa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– konceptualni model (npr. E-R dijagram)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Odre</a:t>
            </a:r>
            <a:r>
              <a:rPr lang="en-GB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đ</a:t>
            </a:r>
            <a:r>
              <a:rPr lang="hr-HR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ivanje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logičk</a:t>
            </a:r>
            <a:r>
              <a:rPr lang="en-GB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</a:t>
            </a:r>
            <a:r>
              <a:rPr lang="hr-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g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model</a:t>
            </a:r>
            <a:r>
              <a:rPr lang="en-GB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– relacijsk</a:t>
            </a:r>
            <a:r>
              <a:rPr lang="en-GB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shem</a:t>
            </a:r>
            <a:r>
              <a:rPr lang="en-GB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Izgradnja baze podataka (DBMS) – fizički model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Sintetički pristup RDB-u sastoji se od sljedeća tri koraka: 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Analiza podataka – popis svih relevantnih atributa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Određivanje logičkog modela normalizacijom – relacijska shema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Fizički model (DBMS)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FF6C31ED-121E-6F5B-2497-C008F949FAEB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Izvor: </a:t>
            </a:r>
            <a:r>
              <a:rPr lang="hr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( </a:t>
            </a:r>
            <a:r>
              <a:rPr lang="hr" sz="1200" spc="-1" dirty="0">
                <a:solidFill>
                  <a:srgbClr val="7F7F7F"/>
                </a:solidFill>
                <a:ea typeface="+mn-lt"/>
                <a:cs typeface="+mn-lt"/>
              </a:rPr>
              <a:t>Codd, 1970.), (Kent, 1983.)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E-R dijagram (RDB konceptualni model)</a:t>
            </a:r>
            <a:endParaRPr lang="en-US" sz="3200" b="1" spc="-1" dirty="0">
              <a:solidFill>
                <a:srgbClr val="1065AB"/>
              </a:solidFill>
              <a:latin typeface="Tahoma"/>
              <a:ea typeface="Tahoma"/>
              <a:cs typeface="Tahoma"/>
            </a:endParaRPr>
          </a:p>
        </p:txBody>
      </p:sp>
      <p:pic>
        <p:nvPicPr>
          <p:cNvPr id="2" name="Označba mesta vsebine 1" descr="Slika, ki vsebuje besede besedilo, diagram, načrt, posnetek zaslona&#10;&#10;Opis je samodejno ustvarjen">
            <a:extLst>
              <a:ext uri="{FF2B5EF4-FFF2-40B4-BE49-F238E27FC236}">
                <a16:creationId xmlns:a16="http://schemas.microsoft.com/office/drawing/2014/main" id="{26F07E9C-F5A4-602F-6B06-25F9B8BCA438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152350" y="1826959"/>
            <a:ext cx="7886700" cy="38481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Oblaček: črta 3">
            <a:extLst>
              <a:ext uri="{FF2B5EF4-FFF2-40B4-BE49-F238E27FC236}">
                <a16:creationId xmlns:a16="http://schemas.microsoft.com/office/drawing/2014/main" id="{69B1C632-DEBB-FA11-B183-5E7C9EA663D6}"/>
              </a:ext>
            </a:extLst>
          </p:cNvPr>
          <p:cNvSpPr/>
          <p:nvPr/>
        </p:nvSpPr>
        <p:spPr>
          <a:xfrm>
            <a:off x="4266828" y="3672720"/>
            <a:ext cx="1273968" cy="488156"/>
          </a:xfrm>
          <a:prstGeom prst="borderCallout1">
            <a:avLst>
              <a:gd name="adj1" fmla="val 136691"/>
              <a:gd name="adj2" fmla="val 4959"/>
              <a:gd name="adj3" fmla="val 136782"/>
              <a:gd name="adj4" fmla="val 686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hr" dirty="0">
                <a:ea typeface="Calibri"/>
                <a:cs typeface="Calibri"/>
              </a:rPr>
              <a:t>odnos</a:t>
            </a:r>
            <a:r>
              <a:rPr lang="en-GB" dirty="0">
                <a:ea typeface="Calibri"/>
                <a:cs typeface="Calibri"/>
              </a:rPr>
              <a:t>i</a:t>
            </a:r>
            <a:endParaRPr lang="en-US" dirty="0"/>
          </a:p>
        </p:txBody>
      </p:sp>
      <p:sp>
        <p:nvSpPr>
          <p:cNvPr id="3" name="Oblaček: črta 2">
            <a:extLst>
              <a:ext uri="{FF2B5EF4-FFF2-40B4-BE49-F238E27FC236}">
                <a16:creationId xmlns:a16="http://schemas.microsoft.com/office/drawing/2014/main" id="{07A77379-182D-B9AB-C7B6-939A67F49C4E}"/>
              </a:ext>
            </a:extLst>
          </p:cNvPr>
          <p:cNvSpPr/>
          <p:nvPr/>
        </p:nvSpPr>
        <p:spPr>
          <a:xfrm>
            <a:off x="2992860" y="1670381"/>
            <a:ext cx="1273968" cy="488156"/>
          </a:xfrm>
          <a:prstGeom prst="borderCallout1">
            <a:avLst>
              <a:gd name="adj1" fmla="val 18750"/>
              <a:gd name="adj2" fmla="val -8333"/>
              <a:gd name="adj3" fmla="val 69139"/>
              <a:gd name="adj4" fmla="val -4032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">
                <a:ea typeface="Calibri"/>
                <a:cs typeface="Calibri"/>
              </a:rPr>
              <a:t>entitet</a:t>
            </a:r>
            <a:endParaRPr lang="en-US"/>
          </a:p>
        </p:txBody>
      </p:sp>
      <p:sp>
        <p:nvSpPr>
          <p:cNvPr id="7" name="Oblaček: črta 6">
            <a:extLst>
              <a:ext uri="{FF2B5EF4-FFF2-40B4-BE49-F238E27FC236}">
                <a16:creationId xmlns:a16="http://schemas.microsoft.com/office/drawing/2014/main" id="{92E241D4-8B27-426C-AC38-2D1D5F3B44AF}"/>
              </a:ext>
            </a:extLst>
          </p:cNvPr>
          <p:cNvSpPr/>
          <p:nvPr/>
        </p:nvSpPr>
        <p:spPr>
          <a:xfrm>
            <a:off x="6651206" y="3105453"/>
            <a:ext cx="1273968" cy="488156"/>
          </a:xfrm>
          <a:prstGeom prst="borderCallout1">
            <a:avLst>
              <a:gd name="adj1" fmla="val 122816"/>
              <a:gd name="adj2" fmla="val -7668"/>
              <a:gd name="adj3" fmla="val 20576"/>
              <a:gd name="adj4" fmla="val -842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hr">
                <a:ea typeface="Calibri"/>
                <a:cs typeface="Calibri"/>
              </a:rPr>
              <a:t>ključevi</a:t>
            </a:r>
            <a:endParaRPr lang="en-US"/>
          </a:p>
        </p:txBody>
      </p:sp>
      <p:sp>
        <p:nvSpPr>
          <p:cNvPr id="8" name="Symbol zastępczy zawartości 8">
            <a:extLst>
              <a:ext uri="{FF2B5EF4-FFF2-40B4-BE49-F238E27FC236}">
                <a16:creationId xmlns:a16="http://schemas.microsoft.com/office/drawing/2014/main" id="{AD9315F7-DC36-4C61-8A3F-B59C2B88BDE2}"/>
              </a:ext>
            </a:extLst>
          </p:cNvPr>
          <p:cNvSpPr/>
          <p:nvPr/>
        </p:nvSpPr>
        <p:spPr>
          <a:xfrm>
            <a:off x="702720" y="6020618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Izvor: </a:t>
            </a:r>
            <a:r>
              <a:rPr lang="hr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Snimka zaslona LibreOffice baze </a:t>
            </a:r>
            <a:r>
              <a:rPr lang="hr" sz="1200" spc="-1" dirty="0">
                <a:solidFill>
                  <a:srgbClr val="7F7F7F"/>
                </a:solidFill>
                <a:ea typeface="+mn-lt"/>
                <a:cs typeface="+mn-lt"/>
              </a:rPr>
              <a:t>podataka MyStore (2024)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8091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RDB upiti</a:t>
            </a:r>
            <a:endParaRPr lang="en-US" sz="3200" b="0" strike="noStrike" spc="-1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1" spc="-1" dirty="0">
                <a:solidFill>
                  <a:schemeClr val="dk1"/>
                </a:solidFill>
                <a:latin typeface="Tahoma"/>
                <a:ea typeface="Tahoma"/>
              </a:rPr>
              <a:t>Jezici upita 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su uglavnom dvije vrste:</a:t>
            </a:r>
            <a:endParaRPr lang="en-US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3600" lvl="1" indent="-323850">
              <a:spcBef>
                <a:spcPts val="1134"/>
              </a:spcBef>
              <a:buClr>
                <a:srgbClr val="000000"/>
              </a:buClr>
              <a:buSzPct val="75000"/>
              <a:buFont typeface="Arial" charset="2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Strukturirani jezik upita (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Structured Query Language </a:t>
            </a:r>
            <a:r>
              <a:rPr lang="hr-HR" sz="1800" spc="-1" dirty="0">
                <a:solidFill>
                  <a:schemeClr val="dk1"/>
                </a:solidFill>
                <a:latin typeface="Tahoma"/>
                <a:ea typeface="Tahoma"/>
              </a:rPr>
              <a:t>-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SQL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) i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863600" lvl="1" indent="-323850">
              <a:spcBef>
                <a:spcPts val="1134"/>
              </a:spcBef>
              <a:buClr>
                <a:srgbClr val="000000"/>
              </a:buClr>
              <a:buSzPct val="75000"/>
              <a:buFont typeface="Arial" charset="2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Upit po primjeru (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Query by Example </a:t>
            </a:r>
            <a:r>
              <a:rPr lang="hr-HR" sz="1800" spc="-1" dirty="0">
                <a:solidFill>
                  <a:schemeClr val="dk1"/>
                </a:solidFill>
                <a:latin typeface="Tahoma"/>
                <a:ea typeface="Tahoma"/>
              </a:rPr>
              <a:t>-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QBE)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Dok se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SQL </a:t>
            </a:r>
            <a:r>
              <a:rPr lang="hr" sz="1800" spc="-1" dirty="0">
                <a:solidFill>
                  <a:schemeClr val="dk1"/>
                </a:solidFill>
                <a:latin typeface="Tahoma"/>
                <a:ea typeface="Tahoma"/>
              </a:rPr>
              <a:t>(na prethodnom slajdu) 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smatra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programskim jezikom 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 API-jem DBMS-a,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QBE </a:t>
            </a:r>
            <a:r>
              <a:rPr lang="hr" sz="1800" spc="-1" dirty="0">
                <a:solidFill>
                  <a:schemeClr val="dk1"/>
                </a:solidFill>
                <a:latin typeface="Tahoma"/>
                <a:ea typeface="Tahoma"/>
              </a:rPr>
              <a:t>(na sljedećem slajdu) se 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uglavnom koristi izravno s DBMS-om za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upravljanje bazama podataka i skladištenje podataka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1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Upiti proizvode tablice rezultata </a:t>
            </a:r>
            <a:r>
              <a:rPr lang="hr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koje se mogu koristiti za izgradnju skladišta podataka ili ponovno koristiti u daljnjim upitima.</a:t>
            </a: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39D7C3FE-2733-CDCD-5659-3605C38474F5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Izvor: </a:t>
            </a:r>
            <a:r>
              <a:rPr lang="hr" sz="1200" spc="-1" dirty="0">
                <a:solidFill>
                  <a:srgbClr val="7F7F7F"/>
                </a:solidFill>
                <a:latin typeface="Tahoma"/>
                <a:ea typeface="Tahoma"/>
              </a:rPr>
              <a:t>(W3 škole, 2023.)</a:t>
            </a:r>
            <a:endParaRPr lang="en-US" sz="1200" b="0" strike="noStrike" spc="-1" dirty="0">
              <a:solidFill>
                <a:srgbClr val="7F7F7F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Upit</a:t>
            </a:r>
            <a:r>
              <a:rPr lang="hr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​</a:t>
            </a:r>
            <a:r>
              <a:rPr lang="hr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primjerom (QBE)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3" name="Slika 2" descr="Slika, ki vsebuje besede besedilo, posnetek zaslona, diagram, grafični prikaz&#10;&#10;Opis je samodejno ustvarjen">
            <a:extLst>
              <a:ext uri="{FF2B5EF4-FFF2-40B4-BE49-F238E27FC236}">
                <a16:creationId xmlns:a16="http://schemas.microsoft.com/office/drawing/2014/main" id="{522332AD-018F-1B3C-8BED-44DA97F10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6311" y="1261739"/>
            <a:ext cx="6478778" cy="4631573"/>
          </a:xfrm>
          <a:prstGeom prst="rect">
            <a:avLst/>
          </a:prstGeom>
        </p:spPr>
      </p:pic>
      <p:sp>
        <p:nvSpPr>
          <p:cNvPr id="4" name="Symbol zastępczy zawartości 8">
            <a:extLst>
              <a:ext uri="{FF2B5EF4-FFF2-40B4-BE49-F238E27FC236}">
                <a16:creationId xmlns:a16="http://schemas.microsoft.com/office/drawing/2014/main" id="{96C990AF-862E-4416-9EB8-C72A9ABAB935}"/>
              </a:ext>
            </a:extLst>
          </p:cNvPr>
          <p:cNvSpPr/>
          <p:nvPr/>
        </p:nvSpPr>
        <p:spPr>
          <a:xfrm>
            <a:off x="660517" y="6057112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Izvor: </a:t>
            </a:r>
            <a:r>
              <a:rPr lang="hr" sz="1200" spc="-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Snimka zaslona LibreOffice baze </a:t>
            </a:r>
            <a:r>
              <a:rPr lang="hr" sz="1200" spc="-1">
                <a:solidFill>
                  <a:srgbClr val="7F7F7F"/>
                </a:solidFill>
                <a:ea typeface="+mn-lt"/>
                <a:cs typeface="+mn-lt"/>
              </a:rPr>
              <a:t>podataka MyStore (2024)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8489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Priprema </a:t>
            </a:r>
            <a:r>
              <a:rPr lang="en-GB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p</a:t>
            </a:r>
            <a:r>
              <a:rPr lang="hr-HR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odataka</a:t>
            </a:r>
            <a:endParaRPr lang="pl-PL" sz="3200" b="0" strike="noStrike" spc="-1" dirty="0" err="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Kako bi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se spriječili pogrešni ili nepotpuni podaci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koji bi mogli utjecati na njihovu obradu i tumačenje, treba primijeniti dodatne mjere opreza:</a:t>
            </a: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hr" sz="1400" b="0" strike="noStrike" spc="-1" dirty="0">
                <a:solidFill>
                  <a:schemeClr val="dk1"/>
                </a:solidFill>
                <a:latin typeface="Tahoma"/>
              </a:rPr>
              <a:t>Filtriranje </a:t>
            </a:r>
            <a:r>
              <a:rPr lang="hr" sz="1400" b="1" strike="noStrike" spc="-1" dirty="0">
                <a:solidFill>
                  <a:schemeClr val="dk1"/>
                </a:solidFill>
                <a:latin typeface="Tahoma"/>
              </a:rPr>
              <a:t>praznih redaka i stupaca</a:t>
            </a:r>
            <a:r>
              <a:rPr lang="hr" sz="1400" b="0" strike="noStrike" spc="-1" dirty="0">
                <a:solidFill>
                  <a:schemeClr val="dk1"/>
                </a:solidFill>
                <a:latin typeface="Tahoma"/>
              </a:rPr>
              <a:t>;</a:t>
            </a:r>
            <a:endParaRPr lang="en-US" sz="1400" b="0" strike="noStrike" spc="-1" dirty="0">
              <a:solidFill>
                <a:schemeClr val="dk1"/>
              </a:solidFill>
              <a:latin typeface="Tahoma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hr" sz="1400" b="0" strike="noStrike" spc="-1" dirty="0">
                <a:solidFill>
                  <a:schemeClr val="dk1"/>
                </a:solidFill>
                <a:latin typeface="Tahoma"/>
              </a:rPr>
              <a:t>Primjena </a:t>
            </a:r>
            <a:r>
              <a:rPr lang="hr" sz="1400" b="1" strike="noStrike" spc="-1" dirty="0">
                <a:solidFill>
                  <a:schemeClr val="dk1"/>
                </a:solidFill>
                <a:latin typeface="Tahoma"/>
              </a:rPr>
              <a:t>snažnog tipiziranja podataka </a:t>
            </a:r>
            <a:r>
              <a:rPr lang="hr" sz="1400" b="0" strike="noStrike" spc="-1" dirty="0">
                <a:solidFill>
                  <a:schemeClr val="dk1"/>
                </a:solidFill>
                <a:latin typeface="Tahoma"/>
              </a:rPr>
              <a:t>kako bi se spriječile računalne pogreške;</a:t>
            </a:r>
            <a:endParaRPr lang="en-US" sz="1400" b="0" strike="noStrike" spc="-1" dirty="0">
              <a:solidFill>
                <a:schemeClr val="dk1"/>
              </a:solidFill>
              <a:latin typeface="Tahoma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hr" sz="1400" b="0" strike="noStrike" spc="-1" dirty="0">
                <a:solidFill>
                  <a:schemeClr val="dk1"/>
                </a:solidFill>
                <a:latin typeface="Tahoma"/>
              </a:rPr>
              <a:t>Definiranje </a:t>
            </a:r>
            <a:r>
              <a:rPr lang="hr" sz="1400" b="1" strike="noStrike" spc="-1" dirty="0">
                <a:solidFill>
                  <a:schemeClr val="dk1"/>
                </a:solidFill>
                <a:latin typeface="Tahoma"/>
              </a:rPr>
              <a:t>maski za unos </a:t>
            </a:r>
            <a:r>
              <a:rPr lang="hr" sz="1400" b="0" strike="noStrike" spc="-1" dirty="0">
                <a:solidFill>
                  <a:schemeClr val="dk1"/>
                </a:solidFill>
                <a:latin typeface="Tahoma"/>
              </a:rPr>
              <a:t>kako bi se spriječio unos pogrešnih podataka;</a:t>
            </a:r>
            <a:endParaRPr lang="en-US" sz="1400" b="0" strike="noStrike" spc="-1" dirty="0">
              <a:solidFill>
                <a:schemeClr val="dk1"/>
              </a:solidFill>
              <a:latin typeface="Tahoma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hr" sz="1400" b="1" strike="noStrike" spc="-1" dirty="0">
                <a:solidFill>
                  <a:schemeClr val="dk1"/>
                </a:solidFill>
                <a:latin typeface="Tahoma"/>
              </a:rPr>
              <a:t>Pristranost podataka </a:t>
            </a:r>
            <a:r>
              <a:rPr lang="hr" sz="1400" b="0" strike="noStrike" spc="-1" dirty="0">
                <a:solidFill>
                  <a:schemeClr val="dk1"/>
                </a:solidFill>
                <a:latin typeface="Tahoma"/>
              </a:rPr>
              <a:t>kako bi se spriječili pogrešni rezultat .</a:t>
            </a:r>
            <a:endParaRPr lang="pl-PL" sz="14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Sažetak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U ovom </a:t>
            </a:r>
            <a:r>
              <a:rPr lang="en-GB" sz="2000" spc="-1" dirty="0" err="1">
                <a:solidFill>
                  <a:schemeClr val="dk1"/>
                </a:solidFill>
                <a:latin typeface="Tahoma"/>
                <a:ea typeface="Tahoma"/>
              </a:rPr>
              <a:t>poglavlju</a:t>
            </a: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spc="-1" dirty="0" err="1">
                <a:solidFill>
                  <a:schemeClr val="dk1"/>
                </a:solidFill>
                <a:latin typeface="Tahoma"/>
                <a:ea typeface="Tahoma"/>
              </a:rPr>
              <a:t>obrađeni</a:t>
            </a: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spc="-1" dirty="0" err="1">
                <a:solidFill>
                  <a:schemeClr val="dk1"/>
                </a:solidFill>
                <a:latin typeface="Tahoma"/>
                <a:ea typeface="Tahoma"/>
              </a:rPr>
              <a:t>su</a:t>
            </a: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spc="-1" dirty="0" err="1">
                <a:solidFill>
                  <a:schemeClr val="dk1"/>
                </a:solidFill>
                <a:latin typeface="Tahoma"/>
                <a:ea typeface="Tahoma"/>
              </a:rPr>
              <a:t>različiti</a:t>
            </a: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b="1" spc="-1" dirty="0" err="1">
                <a:solidFill>
                  <a:schemeClr val="dk1"/>
                </a:solidFill>
                <a:latin typeface="Tahoma"/>
                <a:ea typeface="Tahoma"/>
              </a:rPr>
              <a:t>aspekti</a:t>
            </a:r>
            <a:r>
              <a:rPr lang="en-GB" sz="2000" b="1" spc="-1" dirty="0">
                <a:solidFill>
                  <a:schemeClr val="dk1"/>
                </a:solidFill>
                <a:latin typeface="Tahoma"/>
                <a:ea typeface="Tahoma"/>
              </a:rPr>
              <a:t> upravljanja </a:t>
            </a:r>
            <a:r>
              <a:rPr lang="en-GB" sz="2000" b="1" spc="-1" dirty="0" err="1">
                <a:solidFill>
                  <a:schemeClr val="dk1"/>
                </a:solidFill>
                <a:latin typeface="Tahoma"/>
                <a:ea typeface="Tahoma"/>
              </a:rPr>
              <a:t>podacima</a:t>
            </a:r>
            <a:r>
              <a:rPr lang="en-GB" sz="2000" b="1" spc="-1" dirty="0">
                <a:solidFill>
                  <a:schemeClr val="dk1"/>
                </a:solidFill>
                <a:latin typeface="Tahoma"/>
                <a:ea typeface="Tahoma"/>
              </a:rPr>
              <a:t> u logistici</a:t>
            </a:r>
            <a:r>
              <a:rPr lang="hr-HR" sz="2000" b="1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Osim </a:t>
            </a:r>
            <a:r>
              <a:rPr lang="hr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standarda za prikaz podataka i pohranu podataka</a:t>
            </a: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predstavljeni su i različiti mehanizmi organizacije i dohvaćanja podataka.</a:t>
            </a:r>
            <a:endParaRPr lang="pl-PL" sz="2000" b="0" strike="noStrike" spc="-1" dirty="0">
              <a:solidFill>
                <a:schemeClr val="dk1"/>
              </a:solidFill>
              <a:latin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Konačno, obrađene su neke </a:t>
            </a:r>
            <a:r>
              <a:rPr lang="en-GB" sz="2000" b="1" spc="-1" dirty="0" err="1">
                <a:solidFill>
                  <a:schemeClr val="dk1"/>
                </a:solidFill>
                <a:latin typeface="Tahoma"/>
                <a:ea typeface="Tahoma"/>
              </a:rPr>
              <a:t>uobičajene</a:t>
            </a:r>
            <a:r>
              <a:rPr lang="en-GB" sz="2000" b="1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b="1" spc="-1" dirty="0" err="1">
                <a:solidFill>
                  <a:schemeClr val="dk1"/>
                </a:solidFill>
                <a:latin typeface="Tahoma"/>
                <a:ea typeface="Tahoma"/>
              </a:rPr>
              <a:t>pogreške</a:t>
            </a:r>
            <a:r>
              <a:rPr lang="en-GB" sz="2000" b="1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u </a:t>
            </a:r>
            <a:r>
              <a:rPr lang="en-GB" sz="2000" spc="-1" dirty="0" err="1">
                <a:solidFill>
                  <a:schemeClr val="dk1"/>
                </a:solidFill>
                <a:latin typeface="Tahoma"/>
                <a:ea typeface="Tahoma"/>
              </a:rPr>
              <a:t>automatiziranoj</a:t>
            </a: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spc="-1" dirty="0" err="1">
                <a:solidFill>
                  <a:schemeClr val="dk1"/>
                </a:solidFill>
                <a:latin typeface="Tahoma"/>
                <a:ea typeface="Tahoma"/>
              </a:rPr>
              <a:t>obradi</a:t>
            </a: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spc="-1" dirty="0" err="1">
                <a:solidFill>
                  <a:schemeClr val="dk1"/>
                </a:solidFill>
                <a:latin typeface="Tahoma"/>
                <a:ea typeface="Tahoma"/>
              </a:rPr>
              <a:t>podatak</a:t>
            </a:r>
            <a:r>
              <a:rPr lang="hr-HR" sz="2000" spc="-1" dirty="0">
                <a:solidFill>
                  <a:schemeClr val="dk1"/>
                </a:solidFill>
                <a:latin typeface="Tahoma"/>
                <a:ea typeface="Tahoma"/>
              </a:rPr>
              <a:t>a.</a:t>
            </a:r>
            <a:endParaRPr lang="pl-PL" sz="20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L</a:t>
            </a:r>
            <a:r>
              <a:rPr lang="hr-HR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iteratura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 fontScale="92500" lnSpcReduction="10000"/>
          </a:bodyPr>
          <a:lstStyle/>
          <a:p>
            <a:pPr lvl="0">
              <a:buClr>
                <a:srgbClr val="015BA6"/>
              </a:buClr>
            </a:pPr>
            <a:r>
              <a:rPr lang="en-US" sz="2100" spc="-1" dirty="0">
                <a:solidFill>
                  <a:srgbClr val="000000"/>
                </a:solidFill>
                <a:latin typeface="Tahoma"/>
                <a:ea typeface="Tahoma"/>
              </a:rPr>
              <a:t>Codd E.F. (1970). A relational model of data for large shared data banks. Communications. ACM 13, 6, pp. 377–387.</a:t>
            </a:r>
            <a:endParaRPr lang="en-US" sz="2100" spc="-1" dirty="0">
              <a:solidFill>
                <a:srgbClr val="000000"/>
              </a:solidFill>
              <a:latin typeface="Tahoma"/>
              <a:ea typeface="Tahoma"/>
              <a:cs typeface="Tahoma"/>
            </a:endParaRPr>
          </a:p>
          <a:p>
            <a:pPr lvl="0">
              <a:buClr>
                <a:srgbClr val="015BA6"/>
              </a:buClr>
            </a:pPr>
            <a:r>
              <a:rPr lang="en-US" sz="2100" spc="-1" dirty="0">
                <a:solidFill>
                  <a:srgbClr val="000000"/>
                </a:solidFill>
                <a:latin typeface="Tahoma"/>
                <a:ea typeface="Tahoma"/>
              </a:rPr>
              <a:t>GS1 (2023). GS1 Standards. [available at: </a:t>
            </a:r>
            <a:r>
              <a:rPr lang="en-US" sz="2100" u="sng" spc="-1" dirty="0">
                <a:solidFill>
                  <a:srgbClr val="0563C1"/>
                </a:solidFill>
                <a:latin typeface="Tahoma"/>
                <a:ea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https://www.gs1.org/standards</a:t>
            </a:r>
            <a:r>
              <a:rPr lang="en-US" sz="2100" spc="-1" dirty="0">
                <a:solidFill>
                  <a:srgbClr val="000000"/>
                </a:solidFill>
                <a:latin typeface="Tahoma"/>
                <a:ea typeface="Tahoma"/>
              </a:rPr>
              <a:t>, access October 27th, 2023]</a:t>
            </a:r>
            <a:endParaRPr lang="en-US" dirty="0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  <a:p>
            <a:pPr lvl="0">
              <a:buClr>
                <a:srgbClr val="015BA6"/>
              </a:buClr>
            </a:pPr>
            <a:r>
              <a:rPr lang="en-US" sz="2100" spc="-1" dirty="0">
                <a:solidFill>
                  <a:srgbClr val="000000"/>
                </a:solidFill>
                <a:latin typeface="Tahoma"/>
                <a:ea typeface="Tahoma"/>
              </a:rPr>
              <a:t>Kent, W. (1983). A Simple Guide to Five Normal Forms in Relational Database Theory, Communications of the ACM, vol. 26, pp. 120-125.</a:t>
            </a:r>
            <a:endParaRPr lang="en-US" dirty="0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  <a:p>
            <a:pPr lvl="0">
              <a:buClr>
                <a:srgbClr val="015BA6"/>
              </a:buClr>
            </a:pPr>
            <a:r>
              <a:rPr lang="en-US" sz="2100" spc="-1" dirty="0">
                <a:solidFill>
                  <a:srgbClr val="000000"/>
                </a:solidFill>
                <a:latin typeface="Tahoma"/>
                <a:ea typeface="Tahoma"/>
              </a:rPr>
              <a:t>W3schools (2023). XML Tutorial [available at: </a:t>
            </a:r>
            <a:r>
              <a:rPr lang="en-US" sz="2100" u="sng" spc="-1" dirty="0">
                <a:solidFill>
                  <a:srgbClr val="0563C1"/>
                </a:solidFill>
                <a:latin typeface="Tahoma"/>
                <a:ea typeface="Tahom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https://www.w3schools.com/xml/</a:t>
            </a:r>
            <a:r>
              <a:rPr lang="en-US" sz="2100" spc="-1" dirty="0">
                <a:solidFill>
                  <a:srgbClr val="000000"/>
                </a:solidFill>
                <a:latin typeface="Tahoma"/>
                <a:ea typeface="Tahoma"/>
              </a:rPr>
              <a:t>, access November 3rd, 2023]</a:t>
            </a:r>
            <a:endParaRPr lang="en-US" dirty="0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  <a:p>
            <a:pPr lvl="0">
              <a:buClr>
                <a:srgbClr val="015BA6"/>
              </a:buClr>
            </a:pPr>
            <a:r>
              <a:rPr lang="en-US" sz="2100" spc="-1" dirty="0">
                <a:solidFill>
                  <a:srgbClr val="000000"/>
                </a:solidFill>
                <a:latin typeface="Tahoma"/>
                <a:ea typeface="Tahoma"/>
              </a:rPr>
              <a:t>W3schools (2023). JSON - Introduction [available at: </a:t>
            </a:r>
            <a:r>
              <a:rPr lang="en-US" sz="2100" u="sng" spc="-1" dirty="0">
                <a:solidFill>
                  <a:srgbClr val="0563C1"/>
                </a:solidFill>
                <a:latin typeface="Tahoma"/>
                <a:ea typeface="Tahom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https://www.w3schools.com/js/js_json_intro.asp</a:t>
            </a:r>
            <a:r>
              <a:rPr lang="en-US" sz="2100" spc="-1" dirty="0">
                <a:solidFill>
                  <a:srgbClr val="000000"/>
                </a:solidFill>
                <a:latin typeface="Tahoma"/>
                <a:ea typeface="Tahoma"/>
              </a:rPr>
              <a:t>, access November 3rd, 2023]</a:t>
            </a:r>
            <a:endParaRPr lang="en-US" dirty="0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  <a:p>
            <a:pPr lvl="0">
              <a:buClr>
                <a:srgbClr val="015BA6"/>
              </a:buClr>
            </a:pPr>
            <a:r>
              <a:rPr lang="en-US" sz="2100" spc="-1" dirty="0">
                <a:solidFill>
                  <a:srgbClr val="000000"/>
                </a:solidFill>
                <a:latin typeface="Tahoma"/>
                <a:ea typeface="Tahoma"/>
              </a:rPr>
              <a:t>W3schools (2023). Database Normalization [available at: </a:t>
            </a:r>
            <a:r>
              <a:rPr lang="en-US" sz="2100" u="sng" spc="-1" dirty="0">
                <a:solidFill>
                  <a:srgbClr val="0563C1"/>
                </a:solidFill>
                <a:latin typeface="Tahoma"/>
                <a:ea typeface="Tahom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https://www.w3schools.in/DBMS/database-normalization/</a:t>
            </a:r>
            <a:r>
              <a:rPr lang="en-US" sz="2100" spc="-1" dirty="0">
                <a:solidFill>
                  <a:srgbClr val="000000"/>
                </a:solidFill>
                <a:latin typeface="Tahoma"/>
                <a:ea typeface="Tahoma"/>
              </a:rPr>
              <a:t>, access December 7th, 2023]</a:t>
            </a:r>
            <a:endParaRPr lang="en-US" dirty="0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37020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GB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A</a:t>
            </a:r>
            <a:r>
              <a:rPr lang="hr-HR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genda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Informacije - Podaci </a:t>
            </a:r>
            <a:r>
              <a:rPr lang="hr" sz="2000" spc="-1" dirty="0">
                <a:solidFill>
                  <a:schemeClr val="dk1"/>
                </a:solidFill>
                <a:latin typeface="Tahoma"/>
                <a:ea typeface="Tahoma"/>
              </a:rPr>
              <a:t>- </a:t>
            </a: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Znanje</a:t>
            </a:r>
            <a:endParaRPr lang="pl-PL" sz="20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  <a:buAutoNum type="arabicParenR"/>
            </a:pPr>
            <a:r>
              <a:rPr lang="hr" sz="20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Informacije u logistici</a:t>
            </a:r>
            <a:endParaRPr lang="pl-PL" sz="2000" b="0" strike="noStrike" spc="-1" dirty="0" err="1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Standardi </a:t>
            </a: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l</a:t>
            </a:r>
            <a:r>
              <a:rPr lang="hr-HR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ogističkih</a:t>
            </a:r>
            <a:r>
              <a:rPr lang="hr-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podataka</a:t>
            </a:r>
            <a:endParaRPr lang="pl-PL" sz="2000" b="0" strike="noStrike" spc="-1" dirty="0" err="1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Organizacija i upravljanje </a:t>
            </a: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</a:t>
            </a:r>
            <a:r>
              <a:rPr lang="hr-HR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odacima</a:t>
            </a:r>
            <a:endParaRPr lang="pl-PL" sz="20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Prikupljanje podataka, filtriranje i prikaz</a:t>
            </a:r>
            <a:endParaRPr lang="pl-PL" sz="2000" b="0" strike="noStrike" spc="-1" dirty="0" err="1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2">
            <a:extLst>
              <a:ext uri="{FF2B5EF4-FFF2-40B4-BE49-F238E27FC236}">
                <a16:creationId xmlns:a16="http://schemas.microsoft.com/office/drawing/2014/main" id="{4111F4BD-3358-46B1-9609-9F31A909894F}"/>
              </a:ext>
            </a:extLst>
          </p:cNvPr>
          <p:cNvSpPr txBox="1">
            <a:spLocks/>
          </p:cNvSpPr>
          <p:nvPr/>
        </p:nvSpPr>
        <p:spPr>
          <a:xfrm>
            <a:off x="1524000" y="1335773"/>
            <a:ext cx="9144000" cy="4769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r>
              <a:rPr lang="pl-PL" sz="4000" dirty="0"/>
              <a:t>Autori:</a:t>
            </a:r>
            <a:br>
              <a:rPr lang="pl-PL" sz="4000" dirty="0"/>
            </a:br>
            <a:br>
              <a:rPr lang="pl-PL" sz="4000" dirty="0"/>
            </a:br>
            <a:r>
              <a:rPr lang="pl-PL" sz="3700" b="0" dirty="0">
                <a:solidFill>
                  <a:schemeClr val="tx1"/>
                </a:solidFill>
              </a:rPr>
              <a:t>Sanja Bojić, Kristijan Brglez, Maja Fošner, Roman Gumzej, Rebeka Kovačič Lukman, Benjamin Marcen, Marinko Maslarić, Boško Matović, Dejan Mirčetić</a:t>
            </a:r>
            <a:r>
              <a:rPr lang="pl-PL" sz="4000" b="0" dirty="0">
                <a:solidFill>
                  <a:schemeClr val="tx1"/>
                </a:solidFill>
              </a:rPr>
              <a:t>​</a:t>
            </a:r>
          </a:p>
          <a:p>
            <a:pPr algn="ctr"/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dirty="0"/>
              <a:t>Zadnja verzija: Lipanj 2025</a:t>
            </a:r>
          </a:p>
        </p:txBody>
      </p:sp>
    </p:spTree>
    <p:extLst>
      <p:ext uri="{BB962C8B-B14F-4D97-AF65-F5344CB8AC3E}">
        <p14:creationId xmlns:p14="http://schemas.microsoft.com/office/powerpoint/2010/main" val="36259067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hr" sz="4800" b="1" strike="noStrike" spc="-1" dirty="0">
                <a:solidFill>
                  <a:srgbClr val="015BA6"/>
                </a:solidFill>
                <a:latin typeface="Tahoma"/>
                <a:ea typeface="Tahoma"/>
              </a:rPr>
              <a:t>Hvala na pažnji</a:t>
            </a:r>
            <a:endParaRPr lang="pl-PL" sz="48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28" name="Obraz 4" descr="Obraz zawierający symbol, Czcionka, Grafika, zrzut ekranu&#10;&#10;Opis wygenerowany automatycznie"/>
          <p:cNvPicPr/>
          <p:nvPr/>
        </p:nvPicPr>
        <p:blipFill>
          <a:blip r:embed="rId2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Informacije-Podaci-Znanje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U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računalnim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informacijskim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sustavima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prikaz informacija​ varira 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ovisno 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o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njihovoj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namjeni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i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upotrebi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 Može biti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alfanumerički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ili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binarni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s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obzirom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na to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predstavlja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li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tekst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sliku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zvuk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ili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izvršni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program. </a:t>
            </a:r>
            <a:endParaRPr lang="hr-HR" sz="18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spc="-1" dirty="0">
                <a:solidFill>
                  <a:schemeClr val="dk1"/>
                </a:solidFill>
                <a:latin typeface="Tahoma"/>
              </a:rPr>
              <a:t>Proces </a:t>
            </a:r>
            <a:r>
              <a:rPr lang="pl-PL" sz="1800" b="1" spc="-1" dirty="0">
                <a:solidFill>
                  <a:schemeClr val="dk1"/>
                </a:solidFill>
                <a:latin typeface="Tahoma"/>
              </a:rPr>
              <a:t>pretvaranja (transformacije) podataka </a:t>
            </a:r>
            <a:r>
              <a:rPr lang="pl-PL" sz="1800" spc="-1" dirty="0">
                <a:solidFill>
                  <a:schemeClr val="dk1"/>
                </a:solidFill>
                <a:latin typeface="Tahoma"/>
              </a:rPr>
              <a:t>iz izvornog analognog u digitalni oblik popularno se naziva </a:t>
            </a:r>
            <a:r>
              <a:rPr lang="pl-PL" sz="1800" b="1" spc="-1" dirty="0">
                <a:solidFill>
                  <a:schemeClr val="dk1"/>
                </a:solidFill>
                <a:latin typeface="Tahoma"/>
              </a:rPr>
              <a:t>digitalizacija. </a:t>
            </a:r>
            <a:endParaRPr lang="pl-PL" sz="1800" b="1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Kada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prikupljeni 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podaci raznih vrste mogu se </a:t>
            </a:r>
            <a:r>
              <a:rPr lang="hr" sz="1800" spc="-1" dirty="0">
                <a:solidFill>
                  <a:schemeClr val="dk1"/>
                </a:solidFill>
                <a:latin typeface="Tahoma"/>
                <a:ea typeface="Tahoma"/>
              </a:rPr>
              <a:t>spojit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 i organizirati u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tablice podataka, baze podataka, skladišta podataka 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(kronološkim redom) ili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baze </a:t>
            </a:r>
            <a:r>
              <a:rPr lang="en-GB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z</a:t>
            </a:r>
            <a:r>
              <a:rPr lang="hr-HR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nanja</a:t>
            </a:r>
            <a:r>
              <a:rPr lang="hr-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(konceptualni poredak).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Viš</a:t>
            </a:r>
            <a:r>
              <a:rPr lang="en-GB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e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razine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organizacije 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podataka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​ 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omoguć</a:t>
            </a:r>
            <a:r>
              <a:rPr lang="en-GB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u</a:t>
            </a:r>
            <a:r>
              <a:rPr lang="hr-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ju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automatizirano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​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b="1" spc="-1" dirty="0" err="1">
                <a:solidFill>
                  <a:schemeClr val="dk1"/>
                </a:solidFill>
                <a:latin typeface="Tahoma"/>
                <a:ea typeface="Tahoma"/>
              </a:rPr>
              <a:t>razvrstavanje</a:t>
            </a:r>
            <a:r>
              <a:rPr lang="en-GB" sz="1800" b="1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en-GB" sz="1800" b="1" spc="-1" dirty="0" err="1">
                <a:solidFill>
                  <a:schemeClr val="dk1"/>
                </a:solidFill>
                <a:latin typeface="Tahoma"/>
                <a:ea typeface="Tahoma"/>
              </a:rPr>
              <a:t>zaključivanje</a:t>
            </a:r>
            <a:r>
              <a:rPr lang="en-GB" sz="1800" b="1" spc="-1" dirty="0">
                <a:solidFill>
                  <a:schemeClr val="dk1"/>
                </a:solidFill>
                <a:latin typeface="Tahoma"/>
                <a:ea typeface="Tahoma"/>
              </a:rPr>
              <a:t> i </a:t>
            </a:r>
            <a:r>
              <a:rPr lang="en-GB" sz="1800" b="1" spc="-1" dirty="0" err="1">
                <a:solidFill>
                  <a:schemeClr val="dk1"/>
                </a:solidFill>
                <a:latin typeface="Tahoma"/>
                <a:ea typeface="Tahoma"/>
              </a:rPr>
              <a:t>predstavljanje</a:t>
            </a:r>
            <a:r>
              <a:rPr lang="en-GB" sz="1800" b="1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time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akumuliranog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znanja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u </a:t>
            </a:r>
            <a:r>
              <a:rPr lang="en-GB" sz="1800" b="1" spc="-1" dirty="0" err="1">
                <a:solidFill>
                  <a:schemeClr val="dk1"/>
                </a:solidFill>
                <a:latin typeface="Tahoma"/>
                <a:ea typeface="Tahoma"/>
              </a:rPr>
              <a:t>analitičke</a:t>
            </a:r>
            <a:r>
              <a:rPr lang="en-GB" sz="1800" b="1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b="1" spc="-1" dirty="0" err="1">
                <a:solidFill>
                  <a:schemeClr val="dk1"/>
                </a:solidFill>
                <a:latin typeface="Tahoma"/>
                <a:ea typeface="Tahoma"/>
              </a:rPr>
              <a:t>svrhe</a:t>
            </a:r>
            <a:r>
              <a:rPr lang="en-GB" sz="1800" b="1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Informacije u logistici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D89A4DF-943F-4591-E1A4-9090A8C01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9636" y="2313980"/>
            <a:ext cx="7467600" cy="220572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lc="http://schemas.openxmlformats.org/drawingml/2006/lockedCanvas"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80000" tIns="180000" rIns="180000" bIns="360000" anchor="ctr" anchorCtr="1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spcBef>
                <a:spcPts val="2250"/>
              </a:spcBef>
              <a:spcAft>
                <a:spcPts val="2250"/>
              </a:spcAft>
            </a:pPr>
            <a:r>
              <a:rPr lang="hr" altLang="sl-SI" b="1" dirty="0">
                <a:solidFill>
                  <a:schemeClr val="bg1"/>
                </a:solidFill>
              </a:rPr>
              <a:t>„ </a:t>
            </a:r>
            <a:r>
              <a:rPr lang="hr" altLang="sl-SI" b="1" dirty="0">
                <a:solidFill>
                  <a:schemeClr val="accent4"/>
                </a:solidFill>
              </a:rPr>
              <a:t>Logistika“</a:t>
            </a:r>
            <a:r>
              <a:rPr lang="hr" altLang="sl-SI" b="1" dirty="0">
                <a:solidFill>
                  <a:schemeClr val="bg1"/>
                </a:solidFill>
              </a:rPr>
              <a:t> – </a:t>
            </a:r>
            <a:r>
              <a:rPr lang="hr" dirty="0">
                <a:solidFill>
                  <a:schemeClr val="bg1"/>
                </a:solidFill>
              </a:rPr>
              <a:t>onaj </a:t>
            </a:r>
            <a:r>
              <a:rPr lang="hr" b="1" dirty="0">
                <a:solidFill>
                  <a:schemeClr val="bg1"/>
                </a:solidFill>
              </a:rPr>
              <a:t>dio </a:t>
            </a:r>
            <a:r>
              <a:rPr lang="hr" dirty="0">
                <a:solidFill>
                  <a:schemeClr val="bg1"/>
                </a:solidFill>
              </a:rPr>
              <a:t>procesa opskrbnog lanca koji planira, provodi i kontrolira učinkovit, djelotvoran </a:t>
            </a:r>
            <a:r>
              <a:rPr lang="hr" b="1" dirty="0">
                <a:solidFill>
                  <a:schemeClr val="bg1"/>
                </a:solidFill>
              </a:rPr>
              <a:t>tok naprijed i natrag te skladištenje </a:t>
            </a:r>
            <a:r>
              <a:rPr lang="hr" dirty="0">
                <a:solidFill>
                  <a:schemeClr val="bg1"/>
                </a:solidFill>
              </a:rPr>
              <a:t>robe, uslug</a:t>
            </a:r>
            <a:r>
              <a:rPr lang="en-GB" dirty="0">
                <a:solidFill>
                  <a:schemeClr val="bg1"/>
                </a:solidFill>
              </a:rPr>
              <a:t>e</a:t>
            </a:r>
            <a:r>
              <a:rPr lang="hr" dirty="0">
                <a:solidFill>
                  <a:schemeClr val="bg1"/>
                </a:solidFill>
              </a:rPr>
              <a:t> i srodn</a:t>
            </a:r>
            <a:r>
              <a:rPr lang="en-GB" dirty="0">
                <a:solidFill>
                  <a:schemeClr val="bg1"/>
                </a:solidFill>
              </a:rPr>
              <a:t>e</a:t>
            </a:r>
            <a:r>
              <a:rPr lang="hr" dirty="0">
                <a:solidFill>
                  <a:schemeClr val="bg1"/>
                </a:solidFill>
              </a:rPr>
              <a:t> </a:t>
            </a:r>
            <a:r>
              <a:rPr lang="hr" b="1" dirty="0">
                <a:solidFill>
                  <a:schemeClr val="accent4"/>
                </a:solidFill>
              </a:rPr>
              <a:t>informacij</a:t>
            </a:r>
            <a:r>
              <a:rPr lang="en-GB" b="1" dirty="0">
                <a:solidFill>
                  <a:schemeClr val="accent4"/>
                </a:solidFill>
              </a:rPr>
              <a:t>e</a:t>
            </a:r>
            <a:r>
              <a:rPr lang="hr" b="1" dirty="0">
                <a:solidFill>
                  <a:schemeClr val="accent4"/>
                </a:solidFill>
              </a:rPr>
              <a:t> </a:t>
            </a:r>
            <a:r>
              <a:rPr lang="hr" dirty="0">
                <a:solidFill>
                  <a:schemeClr val="bg1"/>
                </a:solidFill>
              </a:rPr>
              <a:t>između </a:t>
            </a:r>
            <a:r>
              <a:rPr lang="hr" b="1" dirty="0">
                <a:solidFill>
                  <a:schemeClr val="bg1"/>
                </a:solidFill>
              </a:rPr>
              <a:t>mjesta podrijetla </a:t>
            </a:r>
            <a:r>
              <a:rPr lang="hr" dirty="0">
                <a:solidFill>
                  <a:schemeClr val="bg1"/>
                </a:solidFill>
              </a:rPr>
              <a:t>i </a:t>
            </a:r>
            <a:r>
              <a:rPr lang="hr" b="1" dirty="0">
                <a:solidFill>
                  <a:schemeClr val="bg1"/>
                </a:solidFill>
              </a:rPr>
              <a:t>mjesta potrošnje </a:t>
            </a:r>
            <a:r>
              <a:rPr lang="hr" dirty="0">
                <a:solidFill>
                  <a:schemeClr val="bg1"/>
                </a:solidFill>
              </a:rPr>
              <a:t>kako bi se </a:t>
            </a:r>
            <a:r>
              <a:rPr lang="hr" altLang="sl-SI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zadovoljili </a:t>
            </a:r>
            <a:r>
              <a:rPr lang="hr" b="1" dirty="0">
                <a:solidFill>
                  <a:schemeClr val="bg1"/>
                </a:solidFill>
              </a:rPr>
              <a:t>zahtjevi kupaca</a:t>
            </a:r>
            <a:r>
              <a:rPr lang="hr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3" name="PoljeZBesedilom 1">
            <a:extLst>
              <a:ext uri="{FF2B5EF4-FFF2-40B4-BE49-F238E27FC236}">
                <a16:creationId xmlns:a16="http://schemas.microsoft.com/office/drawing/2014/main" id="{B0743C09-A847-C9FF-33C0-D54E14B46533}"/>
              </a:ext>
            </a:extLst>
          </p:cNvPr>
          <p:cNvSpPr txBox="1"/>
          <p:nvPr/>
        </p:nvSpPr>
        <p:spPr>
          <a:xfrm>
            <a:off x="3312463" y="4849432"/>
            <a:ext cx="5009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" b="1" dirty="0"/>
              <a:t>CSCMP Definicija logistike (upravljanj</a:t>
            </a:r>
            <a:r>
              <a:rPr lang="en-GB" b="1" dirty="0"/>
              <a:t>a</a:t>
            </a:r>
            <a:r>
              <a:rPr lang="hr-HR" b="1" dirty="0"/>
              <a:t> logistikom</a:t>
            </a:r>
            <a:r>
              <a:rPr lang="hr" b="1" dirty="0"/>
              <a:t>)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029963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Logistički podaci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838380" y="199008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U logistici se </a:t>
            </a:r>
            <a:r>
              <a:rPr lang="hr-HR" sz="1800" spc="-1" dirty="0" err="1">
                <a:solidFill>
                  <a:schemeClr val="dk1"/>
                </a:solidFill>
                <a:latin typeface="Tahoma"/>
                <a:ea typeface="Tahoma"/>
              </a:rPr>
              <a:t>el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ektronička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razmjena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podataka</a:t>
            </a:r>
            <a:r>
              <a:rPr lang="hr-HR" sz="1800" spc="-1" dirty="0">
                <a:solidFill>
                  <a:schemeClr val="dk1"/>
                </a:solidFill>
                <a:latin typeface="Tahoma"/>
                <a:ea typeface="Tahoma"/>
              </a:rPr>
              <a:t> (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EDI</a:t>
            </a:r>
            <a:r>
              <a:rPr lang="hr-HR" sz="1800" spc="-1" dirty="0">
                <a:solidFill>
                  <a:schemeClr val="dk1"/>
                </a:solidFill>
                <a:latin typeface="Tahoma"/>
                <a:ea typeface="Tahoma"/>
              </a:rPr>
              <a:t>)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koristi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za </a:t>
            </a:r>
            <a:r>
              <a:rPr lang="en-GB" sz="1800" b="1" spc="-1" dirty="0" err="1">
                <a:solidFill>
                  <a:schemeClr val="dk1"/>
                </a:solidFill>
                <a:latin typeface="Tahoma"/>
                <a:ea typeface="Tahoma"/>
              </a:rPr>
              <a:t>prijenos</a:t>
            </a:r>
            <a:r>
              <a:rPr lang="en-GB" sz="1800" b="1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b="1" spc="-1" dirty="0" err="1">
                <a:solidFill>
                  <a:schemeClr val="dk1"/>
                </a:solidFill>
                <a:latin typeface="Tahoma"/>
                <a:ea typeface="Tahoma"/>
              </a:rPr>
              <a:t>transakcijskih</a:t>
            </a:r>
            <a:r>
              <a:rPr lang="en-GB" sz="1800" b="1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b="1" spc="-1" dirty="0" err="1">
                <a:solidFill>
                  <a:schemeClr val="dk1"/>
                </a:solidFill>
                <a:latin typeface="Tahoma"/>
                <a:ea typeface="Tahoma"/>
              </a:rPr>
              <a:t>podataka</a:t>
            </a:r>
            <a:r>
              <a:rPr lang="en-GB" sz="1800" b="1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između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poslovnih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partnera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endParaRPr lang="hr-HR" sz="18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-HR" sz="1800" spc="-1" dirty="0">
                <a:solidFill>
                  <a:schemeClr val="dk1"/>
                </a:solidFill>
                <a:latin typeface="Tahoma"/>
                <a:ea typeface="Tahoma"/>
              </a:rPr>
              <a:t>Budući da mogu koristiti </a:t>
            </a:r>
            <a:r>
              <a:rPr lang="hr-HR" sz="1800" b="1" spc="-1" dirty="0">
                <a:solidFill>
                  <a:schemeClr val="dk1"/>
                </a:solidFill>
                <a:latin typeface="Tahoma"/>
                <a:ea typeface="Tahoma"/>
              </a:rPr>
              <a:t>različite jezike i aplikacije</a:t>
            </a:r>
            <a:r>
              <a:rPr lang="hr-HR" sz="1800" spc="-1" dirty="0">
                <a:solidFill>
                  <a:schemeClr val="dk1"/>
                </a:solidFill>
                <a:latin typeface="Tahoma"/>
                <a:ea typeface="Tahoma"/>
              </a:rPr>
              <a:t>, potrebna je njihova </a:t>
            </a:r>
            <a:r>
              <a:rPr lang="hr-HR" sz="1800" b="1" spc="-1" dirty="0">
                <a:solidFill>
                  <a:schemeClr val="dk1"/>
                </a:solidFill>
                <a:latin typeface="Tahoma"/>
                <a:ea typeface="Tahoma"/>
              </a:rPr>
              <a:t>konverzija u zajednički format </a:t>
            </a:r>
            <a:r>
              <a:rPr lang="hr-HR" sz="1800" spc="-1" dirty="0">
                <a:solidFill>
                  <a:schemeClr val="dk1"/>
                </a:solidFill>
                <a:latin typeface="Tahoma"/>
                <a:ea typeface="Tahoma"/>
              </a:rPr>
              <a:t>(npr. XML, JSON) kako bi ih mogli interpretirati različiti informacijski sustavi partnera</a:t>
            </a: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-HR" sz="1800" spc="-1" dirty="0">
                <a:solidFill>
                  <a:schemeClr val="dk1"/>
                </a:solidFill>
                <a:latin typeface="Tahoma"/>
                <a:ea typeface="Tahoma"/>
              </a:rPr>
              <a:t>Za brzu </a:t>
            </a:r>
            <a:r>
              <a:rPr lang="hr-HR" sz="1800" b="1" spc="-1" dirty="0">
                <a:solidFill>
                  <a:schemeClr val="dk1"/>
                </a:solidFill>
                <a:latin typeface="Tahoma"/>
                <a:ea typeface="Tahoma"/>
              </a:rPr>
              <a:t>identifikaciju i manipulaciju </a:t>
            </a:r>
            <a:r>
              <a:rPr lang="hr-HR" sz="1800" spc="-1" dirty="0">
                <a:solidFill>
                  <a:schemeClr val="dk1"/>
                </a:solidFill>
                <a:latin typeface="Tahoma"/>
                <a:ea typeface="Tahoma"/>
              </a:rPr>
              <a:t>osmišljeni su </a:t>
            </a:r>
            <a:r>
              <a:rPr lang="hr-HR" sz="1800" b="1" spc="-1" dirty="0">
                <a:solidFill>
                  <a:schemeClr val="dk1"/>
                </a:solidFill>
                <a:latin typeface="Tahoma"/>
                <a:ea typeface="Tahoma"/>
              </a:rPr>
              <a:t>bar kodovi i RFID oznake</a:t>
            </a:r>
            <a:r>
              <a:rPr lang="hr-HR" sz="18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30E46912-AE7E-2050-B6E1-0EDE76E6EC39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GB" sz="1200" spc="-1" dirty="0">
                <a:solidFill>
                  <a:srgbClr val="7F7F7F"/>
                </a:solidFill>
                <a:latin typeface="Tahoma"/>
                <a:ea typeface="Tahoma"/>
              </a:rPr>
              <a:t>Source: (GS1, 2023), (W3 Schools, 2023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Transakcije...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D3E7C94B-C99C-C874-315C-14A1F6491201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US" sz="1200" b="0" strike="noStrike" spc="-1" dirty="0">
              <a:solidFill>
                <a:srgbClr val="7F7F7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851E96-509F-F3A0-3AB3-6945F9761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675" y="2492375"/>
            <a:ext cx="1995487" cy="1185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6E68D99D-C81D-C88C-7E13-AD95F2BA1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75" y="4953000"/>
            <a:ext cx="19050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5" name="Group 3">
            <a:extLst>
              <a:ext uri="{FF2B5EF4-FFF2-40B4-BE49-F238E27FC236}">
                <a16:creationId xmlns:a16="http://schemas.microsoft.com/office/drawing/2014/main" id="{247720C4-7FA7-C8C2-EF03-2F47814E91D7}"/>
              </a:ext>
            </a:extLst>
          </p:cNvPr>
          <p:cNvGrpSpPr>
            <a:grpSpLocks/>
          </p:cNvGrpSpPr>
          <p:nvPr/>
        </p:nvGrpSpPr>
        <p:grpSpPr bwMode="auto">
          <a:xfrm>
            <a:off x="8601162" y="620997"/>
            <a:ext cx="2247900" cy="3467101"/>
            <a:chOff x="6931025" y="620713"/>
            <a:chExt cx="1416" cy="2184"/>
          </a:xfrm>
        </p:grpSpPr>
        <p:pic>
          <p:nvPicPr>
            <p:cNvPr id="30" name="Picture 4">
              <a:extLst>
                <a:ext uri="{FF2B5EF4-FFF2-40B4-BE49-F238E27FC236}">
                  <a16:creationId xmlns:a16="http://schemas.microsoft.com/office/drawing/2014/main" id="{F38EEAF8-4964-5484-BAE6-53EF978B16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1025" y="620713"/>
              <a:ext cx="1416" cy="18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31" name="Picture 5">
              <a:extLst>
                <a:ext uri="{FF2B5EF4-FFF2-40B4-BE49-F238E27FC236}">
                  <a16:creationId xmlns:a16="http://schemas.microsoft.com/office/drawing/2014/main" id="{5E7315B7-D7F1-E6A5-8E3C-94DB7AC447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1762" y="622119"/>
              <a:ext cx="334" cy="7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6" name="Line 6">
            <a:extLst>
              <a:ext uri="{FF2B5EF4-FFF2-40B4-BE49-F238E27FC236}">
                <a16:creationId xmlns:a16="http://schemas.microsoft.com/office/drawing/2014/main" id="{AE628655-6CF0-6C8B-6D71-960C7B211E48}"/>
              </a:ext>
            </a:extLst>
          </p:cNvPr>
          <p:cNvSpPr>
            <a:spLocks noChangeShapeType="1"/>
          </p:cNvSpPr>
          <p:nvPr/>
        </p:nvSpPr>
        <p:spPr bwMode="auto">
          <a:xfrm>
            <a:off x="2497225" y="4437063"/>
            <a:ext cx="7632700" cy="1587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noFill/>
              </a14:hiddenFill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" name="Line 7">
            <a:extLst>
              <a:ext uri="{FF2B5EF4-FFF2-40B4-BE49-F238E27FC236}">
                <a16:creationId xmlns:a16="http://schemas.microsoft.com/office/drawing/2014/main" id="{AA30E31C-488B-8036-9EFA-C9ED036D15A6}"/>
              </a:ext>
            </a:extLst>
          </p:cNvPr>
          <p:cNvSpPr>
            <a:spLocks noChangeShapeType="1"/>
          </p:cNvSpPr>
          <p:nvPr/>
        </p:nvSpPr>
        <p:spPr bwMode="auto">
          <a:xfrm>
            <a:off x="2425787" y="4149725"/>
            <a:ext cx="71438" cy="287338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noFill/>
              </a14:hiddenFill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" name="Line 8">
            <a:extLst>
              <a:ext uri="{FF2B5EF4-FFF2-40B4-BE49-F238E27FC236}">
                <a16:creationId xmlns:a16="http://schemas.microsoft.com/office/drawing/2014/main" id="{AA9F79B2-F1F4-A0CC-2430-4CC9A6B7D497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8037" y="4437063"/>
            <a:ext cx="1588" cy="647700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noFill/>
              </a14:hiddenFill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Line 9">
            <a:extLst>
              <a:ext uri="{FF2B5EF4-FFF2-40B4-BE49-F238E27FC236}">
                <a16:creationId xmlns:a16="http://schemas.microsoft.com/office/drawing/2014/main" id="{172AB2AA-D5C9-9C28-D82C-3D1FAD096A8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129925" y="4075113"/>
            <a:ext cx="1587" cy="363537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noFill/>
              </a14:hiddenFill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6BC3D828-F1C4-8ADF-A773-494E11A1E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362" y="4522788"/>
            <a:ext cx="2098675" cy="233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Line 11">
            <a:extLst>
              <a:ext uri="{FF2B5EF4-FFF2-40B4-BE49-F238E27FC236}">
                <a16:creationId xmlns:a16="http://schemas.microsoft.com/office/drawing/2014/main" id="{36BF23B5-1DF1-D5DF-13EE-594FBB8EA216}"/>
              </a:ext>
            </a:extLst>
          </p:cNvPr>
          <p:cNvSpPr>
            <a:spLocks noChangeShapeType="1"/>
          </p:cNvSpPr>
          <p:nvPr/>
        </p:nvSpPr>
        <p:spPr bwMode="auto">
          <a:xfrm>
            <a:off x="8547187" y="4437063"/>
            <a:ext cx="1588" cy="936625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noFill/>
              </a14:hiddenFill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11D85B85-0EC6-426D-4D5B-A60FD17EA596}"/>
              </a:ext>
            </a:extLst>
          </p:cNvPr>
          <p:cNvGrpSpPr>
            <a:grpSpLocks/>
          </p:cNvGrpSpPr>
          <p:nvPr/>
        </p:nvGrpSpPr>
        <p:grpSpPr bwMode="auto">
          <a:xfrm>
            <a:off x="1850976" y="1617663"/>
            <a:ext cx="2087561" cy="2530475"/>
            <a:chOff x="180976" y="1617663"/>
            <a:chExt cx="1315" cy="1594"/>
          </a:xfrm>
        </p:grpSpPr>
        <p:pic>
          <p:nvPicPr>
            <p:cNvPr id="27" name="Picture 13">
              <a:extLst>
                <a:ext uri="{FF2B5EF4-FFF2-40B4-BE49-F238E27FC236}">
                  <a16:creationId xmlns:a16="http://schemas.microsoft.com/office/drawing/2014/main" id="{573EE238-892B-FD45-F08B-17441E0355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702" y="1618389"/>
              <a:ext cx="589" cy="5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8" name="Picture 14">
              <a:extLst>
                <a:ext uri="{FF2B5EF4-FFF2-40B4-BE49-F238E27FC236}">
                  <a16:creationId xmlns:a16="http://schemas.microsoft.com/office/drawing/2014/main" id="{047E81A5-EB0F-4964-9195-7480D1B0DE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976" y="1617663"/>
              <a:ext cx="956" cy="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9" name="Picture 15">
              <a:extLst>
                <a:ext uri="{FF2B5EF4-FFF2-40B4-BE49-F238E27FC236}">
                  <a16:creationId xmlns:a16="http://schemas.microsoft.com/office/drawing/2014/main" id="{322E96DC-AFF2-26EA-A8C0-6170EB9E9B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185" y="1618479"/>
              <a:ext cx="334" cy="7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13" name="Group 16">
            <a:extLst>
              <a:ext uri="{FF2B5EF4-FFF2-40B4-BE49-F238E27FC236}">
                <a16:creationId xmlns:a16="http://schemas.microsoft.com/office/drawing/2014/main" id="{9EB57929-9272-12DA-679C-C1518AFAEB35}"/>
              </a:ext>
            </a:extLst>
          </p:cNvPr>
          <p:cNvGrpSpPr>
            <a:grpSpLocks/>
          </p:cNvGrpSpPr>
          <p:nvPr/>
        </p:nvGrpSpPr>
        <p:grpSpPr bwMode="auto">
          <a:xfrm>
            <a:off x="5378537" y="0"/>
            <a:ext cx="2459038" cy="2136775"/>
            <a:chOff x="3708400" y="0"/>
            <a:chExt cx="1549" cy="1346"/>
          </a:xfrm>
        </p:grpSpPr>
        <p:pic>
          <p:nvPicPr>
            <p:cNvPr id="23" name="Picture 17">
              <a:extLst>
                <a:ext uri="{FF2B5EF4-FFF2-40B4-BE49-F238E27FC236}">
                  <a16:creationId xmlns:a16="http://schemas.microsoft.com/office/drawing/2014/main" id="{7FBB7672-7B7A-D346-2429-F9E50077CB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8400" y="0"/>
              <a:ext cx="1141" cy="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4" name="Picture 18">
              <a:extLst>
                <a:ext uri="{FF2B5EF4-FFF2-40B4-BE49-F238E27FC236}">
                  <a16:creationId xmlns:a16="http://schemas.microsoft.com/office/drawing/2014/main" id="{E12DD69F-A696-16A2-7804-6A81218519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8536" y="136"/>
              <a:ext cx="1141" cy="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5" name="Picture 19">
              <a:extLst>
                <a:ext uri="{FF2B5EF4-FFF2-40B4-BE49-F238E27FC236}">
                  <a16:creationId xmlns:a16="http://schemas.microsoft.com/office/drawing/2014/main" id="{4343D3EA-1BC5-F542-27D6-4F6E0BCB12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8672" y="272"/>
              <a:ext cx="1141" cy="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6" name="Picture 20">
              <a:extLst>
                <a:ext uri="{FF2B5EF4-FFF2-40B4-BE49-F238E27FC236}">
                  <a16:creationId xmlns:a16="http://schemas.microsoft.com/office/drawing/2014/main" id="{0499501A-A01F-904E-3D88-40E7FE3B17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8808" y="408"/>
              <a:ext cx="1141" cy="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4" name="Line 21">
            <a:extLst>
              <a:ext uri="{FF2B5EF4-FFF2-40B4-BE49-F238E27FC236}">
                <a16:creationId xmlns:a16="http://schemas.microsoft.com/office/drawing/2014/main" id="{492058A4-2CED-90D5-0B2B-1F7A63B712B2}"/>
              </a:ext>
            </a:extLst>
          </p:cNvPr>
          <p:cNvSpPr>
            <a:spLocks noChangeShapeType="1"/>
          </p:cNvSpPr>
          <p:nvPr/>
        </p:nvSpPr>
        <p:spPr bwMode="auto">
          <a:xfrm>
            <a:off x="6746962" y="2133600"/>
            <a:ext cx="1588" cy="2303463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noFill/>
              </a14:hiddenFill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D1943B8A-D084-A386-71CB-156F285047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5340" y="2252387"/>
            <a:ext cx="528006" cy="3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hr" altLang="sl-SI" sz="1600" b="1">
                <a:latin typeface="Calibri" panose="020F0502020204030204" pitchFamily="34" charset="0"/>
              </a:rPr>
              <a:t>POS</a:t>
            </a: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04D8AA92-1258-F7DC-4E8B-21C657747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225" y="3573409"/>
            <a:ext cx="2300158" cy="3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hr" altLang="sl-SI" sz="1600" b="1" dirty="0">
                <a:latin typeface="Calibri" panose="020F0502020204030204" pitchFamily="34" charset="0"/>
              </a:rPr>
              <a:t>SKLADIŠTENJE/DISTRIBUCIJA</a:t>
            </a:r>
          </a:p>
        </p:txBody>
      </p:sp>
      <p:sp>
        <p:nvSpPr>
          <p:cNvPr id="17" name="Rectangle 24">
            <a:extLst>
              <a:ext uri="{FF2B5EF4-FFF2-40B4-BE49-F238E27FC236}">
                <a16:creationId xmlns:a16="http://schemas.microsoft.com/office/drawing/2014/main" id="{BA4BE790-55D8-E0B8-6984-912801025A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5642" y="4647288"/>
            <a:ext cx="2251235" cy="3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hr" altLang="sl-SI" sz="1600" b="1" dirty="0">
                <a:ea typeface="ＭＳ Ｐゴシック" panose="020B0600070205080204" pitchFamily="34" charset="-128"/>
              </a:rPr>
              <a:t>RAČUNALNI CENTAR</a:t>
            </a:r>
            <a:endParaRPr lang="en-GB" altLang="sl-SI" sz="1600" b="1" dirty="0">
              <a:ea typeface="ＭＳ Ｐゴシック" panose="020B0600070205080204" pitchFamily="34" charset="-128"/>
            </a:endParaRPr>
          </a:p>
        </p:txBody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0E4867E1-E769-2CF7-1174-8A763E3B1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53600" y="4544463"/>
            <a:ext cx="2338117" cy="3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hangingPunct="1">
              <a:lnSpc>
                <a:spcPct val="100000"/>
              </a:lnSpc>
            </a:pPr>
            <a:r>
              <a:rPr lang="hr" altLang="sl-SI" sz="1600" b="1" dirty="0">
                <a:latin typeface="Calibri" panose="020F0502020204030204" pitchFamily="34" charset="0"/>
              </a:rPr>
              <a:t>PLANIRANJE </a:t>
            </a:r>
            <a:r>
              <a:rPr lang="en-GB" altLang="sl-SI" sz="1600" b="1" dirty="0">
                <a:latin typeface="Calibri" panose="020F0502020204030204" pitchFamily="34" charset="0"/>
              </a:rPr>
              <a:t>M</a:t>
            </a:r>
            <a:r>
              <a:rPr lang="hr-HR" altLang="sl-SI" sz="1600" b="1" dirty="0">
                <a:latin typeface="Calibri" panose="020F0502020204030204" pitchFamily="34" charset="0"/>
              </a:rPr>
              <a:t>ATERIJALA</a:t>
            </a:r>
            <a:endParaRPr lang="hr" altLang="sl-SI" sz="1600" b="1" dirty="0">
              <a:latin typeface="Calibri" panose="020F0502020204030204" pitchFamily="34" charset="0"/>
            </a:endParaRPr>
          </a:p>
        </p:txBody>
      </p:sp>
      <p:pic>
        <p:nvPicPr>
          <p:cNvPr id="19" name="Picture 27">
            <a:extLst>
              <a:ext uri="{FF2B5EF4-FFF2-40B4-BE49-F238E27FC236}">
                <a16:creationId xmlns:a16="http://schemas.microsoft.com/office/drawing/2014/main" id="{B88DD8D1-E2B0-4304-D27C-789C438C9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525" y="4652963"/>
            <a:ext cx="1660525" cy="191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" name="Rectangle 25">
            <a:extLst>
              <a:ext uri="{FF2B5EF4-FFF2-40B4-BE49-F238E27FC236}">
                <a16:creationId xmlns:a16="http://schemas.microsoft.com/office/drawing/2014/main" id="{BA397362-D04A-782A-99B9-71CA7781B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4067" y="4651814"/>
            <a:ext cx="1922408" cy="583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hr" altLang="sl-SI" sz="1600" b="1">
                <a:latin typeface="Calibri" panose="020F0502020204030204" pitchFamily="34" charset="0"/>
              </a:rPr>
              <a:t>UPRAVLJANJE ZALIHAMA</a:t>
            </a:r>
          </a:p>
        </p:txBody>
      </p:sp>
      <p:sp>
        <p:nvSpPr>
          <p:cNvPr id="22" name="Rectangle 22">
            <a:extLst>
              <a:ext uri="{FF2B5EF4-FFF2-40B4-BE49-F238E27FC236}">
                <a16:creationId xmlns:a16="http://schemas.microsoft.com/office/drawing/2014/main" id="{16F5D278-3426-4F9A-A7D6-3EE9DA479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5859" y="4028525"/>
            <a:ext cx="2302659" cy="3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hr" altLang="sl-SI" sz="1600" b="1">
                <a:latin typeface="Calibri" panose="020F0502020204030204" pitchFamily="34" charset="0"/>
              </a:rPr>
              <a:t>INFORMACIJSKI KANAL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Tehnologije označavanja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D3E7C94B-C99C-C874-315C-14A1F6491201}"/>
              </a:ext>
            </a:extLst>
          </p:cNvPr>
          <p:cNvSpPr/>
          <p:nvPr/>
        </p:nvSpPr>
        <p:spPr>
          <a:xfrm>
            <a:off x="147548" y="649296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Izvor: </a:t>
            </a:r>
            <a:r>
              <a:rPr lang="hr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(GS1, </a:t>
            </a:r>
            <a:r>
              <a:rPr lang="hr" sz="1200" spc="-1" dirty="0">
                <a:solidFill>
                  <a:srgbClr val="7F7F7F"/>
                </a:solidFill>
                <a:ea typeface="+mn-lt"/>
                <a:cs typeface="+mn-lt"/>
              </a:rPr>
              <a:t>2024.)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" name="Tablica 3">
            <a:extLst>
              <a:ext uri="{FF2B5EF4-FFF2-40B4-BE49-F238E27FC236}">
                <a16:creationId xmlns:a16="http://schemas.microsoft.com/office/drawing/2014/main" id="{EA71335A-0678-4B1B-91C8-C6471D44E9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121909"/>
              </p:ext>
            </p:extLst>
          </p:nvPr>
        </p:nvGraphicFramePr>
        <p:xfrm>
          <a:off x="1608840" y="1665871"/>
          <a:ext cx="8980716" cy="4184400"/>
        </p:xfrm>
        <a:graphic>
          <a:graphicData uri="http://schemas.openxmlformats.org/drawingml/2006/table">
            <a:tbl>
              <a:tblPr firstRow="1" firstCol="1" bandRow="1"/>
              <a:tblGrid>
                <a:gridCol w="3792673">
                  <a:extLst>
                    <a:ext uri="{9D8B030D-6E8A-4147-A177-3AD203B41FA5}">
                      <a16:colId xmlns:a16="http://schemas.microsoft.com/office/drawing/2014/main" val="1248676397"/>
                    </a:ext>
                  </a:extLst>
                </a:gridCol>
                <a:gridCol w="5188043">
                  <a:extLst>
                    <a:ext uri="{9D8B030D-6E8A-4147-A177-3AD203B41FA5}">
                      <a16:colId xmlns:a16="http://schemas.microsoft.com/office/drawing/2014/main" val="304860239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600" b="1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Tehnologija</a:t>
                      </a:r>
                      <a:endParaRPr lang="en-GB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600" b="1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Primjena</a:t>
                      </a:r>
                      <a:endParaRPr lang="en-GB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4121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6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Bar kod 1D</a:t>
                      </a:r>
                      <a:endParaRPr lang="en-GB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600" kern="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Maloprodajni artikli i komponente proizvoda</a:t>
                      </a:r>
                      <a:endParaRPr lang="en-GB" sz="16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72455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6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Bar kod 2D</a:t>
                      </a:r>
                      <a:endParaRPr lang="en-GB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6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Usluge (npr. UPS, zrakoplovne karte), veleprodajni artikli koji zahtijevaju praćenje</a:t>
                      </a:r>
                      <a:endParaRPr lang="en-GB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86491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600" kern="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RFID klasa 1 (pasivno, R-oznake)</a:t>
                      </a:r>
                      <a:endParaRPr lang="en-GB" sz="16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6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Predmeti koji zahtijevaju masovnu identifikaciju, kontrolu pristupa</a:t>
                      </a:r>
                      <a:endParaRPr lang="en-GB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68777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600" kern="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RFID klasa 2 (pasivno, RW-tagovi)</a:t>
                      </a:r>
                      <a:endParaRPr lang="en-GB" sz="16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6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Stavke koje zahtijevaju praćenje</a:t>
                      </a:r>
                      <a:endParaRPr lang="en-GB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81197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600" kern="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RFID klasa 3 (poluaktivan, RW-tagovi)</a:t>
                      </a:r>
                      <a:endParaRPr lang="en-GB" sz="16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6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Kontrola pristupa s dodanim informacijama za praćenje</a:t>
                      </a:r>
                      <a:endParaRPr lang="en-GB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23583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600" kern="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RFID klasa 4 (aktivan, RW-tagovi)</a:t>
                      </a:r>
                      <a:endParaRPr lang="en-GB" sz="16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6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Trasiranje i praćenje zatvorenog prostora</a:t>
                      </a:r>
                      <a:endParaRPr lang="en-GB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92687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600" kern="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RFID klasa 5 (aktivne oznake/ispitivači)</a:t>
                      </a:r>
                      <a:endParaRPr lang="en-GB" sz="16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6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Praćenje otvorenog prostora, blizina usluge s omogućenim uređajima, usluge temeljene na lokaciji</a:t>
                      </a:r>
                      <a:endParaRPr lang="en-GB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30739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5319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hr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Buduć</a:t>
            </a:r>
            <a:r>
              <a:rPr lang="en-GB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I</a:t>
            </a:r>
            <a:r>
              <a:rPr lang="hr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trendovi </a:t>
            </a:r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u označavanju i praćenju</a:t>
            </a:r>
            <a:endParaRPr lang="pl-PL" sz="3200" b="0" strike="noStrike" spc="-1" dirty="0" err="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-HR" sz="1800" spc="-1" dirty="0">
                <a:solidFill>
                  <a:schemeClr val="dk1"/>
                </a:solidFill>
                <a:latin typeface="Tahoma"/>
                <a:ea typeface="Tahoma"/>
              </a:rPr>
              <a:t>Budući </a:t>
            </a:r>
            <a:r>
              <a:rPr lang="hr-HR" sz="1800" b="1" spc="-1" dirty="0">
                <a:solidFill>
                  <a:schemeClr val="dk1"/>
                </a:solidFill>
                <a:latin typeface="Tahoma"/>
                <a:ea typeface="Tahoma"/>
              </a:rPr>
              <a:t>trendovi u označavanju, praćenju i </a:t>
            </a:r>
            <a:r>
              <a:rPr lang="hr-HR" sz="1800" b="1" spc="-1" dirty="0" err="1">
                <a:solidFill>
                  <a:schemeClr val="dk1"/>
                </a:solidFill>
                <a:latin typeface="Tahoma"/>
                <a:ea typeface="Tahoma"/>
              </a:rPr>
              <a:t>sljedivosti</a:t>
            </a:r>
            <a:r>
              <a:rPr lang="hr-HR" sz="1800" b="1" spc="-1" dirty="0">
                <a:solidFill>
                  <a:schemeClr val="dk1"/>
                </a:solidFill>
                <a:latin typeface="Tahoma"/>
                <a:ea typeface="Tahoma"/>
              </a:rPr>
              <a:t> slijede </a:t>
            </a:r>
            <a:r>
              <a:rPr lang="hr-HR" sz="1800" spc="-1" dirty="0">
                <a:solidFill>
                  <a:schemeClr val="dk1"/>
                </a:solidFill>
                <a:latin typeface="Tahoma"/>
                <a:ea typeface="Tahoma"/>
              </a:rPr>
              <a:t>dva glavna smjera</a:t>
            </a:r>
            <a:r>
              <a:rPr lang="hr-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:</a:t>
            </a:r>
            <a:endParaRPr lang="hr-HR" sz="18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Courier New"/>
              <a:buChar char="o"/>
            </a:pPr>
            <a:r>
              <a:rPr lang="hr-HR" sz="14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minijaturizacija</a:t>
            </a:r>
            <a:r>
              <a:rPr lang="hr-HR" sz="14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hr-HR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</a:t>
            </a:r>
            <a:endParaRPr lang="hr-HR" sz="14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1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Courier New"/>
              <a:buChar char="o"/>
            </a:pPr>
            <a:r>
              <a:rPr lang="hr-HR" sz="14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raznolikost</a:t>
            </a:r>
            <a:r>
              <a:rPr lang="hr-HR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​</a:t>
            </a:r>
            <a:endParaRPr lang="hr-HR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-HR" sz="1800" b="1" spc="-1" dirty="0">
                <a:solidFill>
                  <a:schemeClr val="dk1"/>
                </a:solidFill>
                <a:latin typeface="Tahoma"/>
                <a:ea typeface="Tahoma"/>
              </a:rPr>
              <a:t>Bar kodovi </a:t>
            </a:r>
            <a:r>
              <a:rPr lang="hr-HR" sz="1800" spc="-1" dirty="0">
                <a:solidFill>
                  <a:schemeClr val="dk1"/>
                </a:solidFill>
                <a:latin typeface="Tahoma"/>
                <a:ea typeface="Tahoma"/>
              </a:rPr>
              <a:t>(1D) također moraju omogućiti označavanje minijaturnih predmeta (npr. medicinskih kapsula).</a:t>
            </a: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-HR" sz="1800" spc="-1" dirty="0">
                <a:solidFill>
                  <a:schemeClr val="dk1"/>
                </a:solidFill>
                <a:latin typeface="Tahoma"/>
                <a:ea typeface="Tahoma"/>
              </a:rPr>
              <a:t>Novi kodovi </a:t>
            </a:r>
            <a:r>
              <a:rPr lang="hr-HR" sz="1800" b="1" spc="-1" dirty="0">
                <a:solidFill>
                  <a:schemeClr val="dk1"/>
                </a:solidFill>
                <a:latin typeface="Tahoma"/>
                <a:ea typeface="Tahoma"/>
              </a:rPr>
              <a:t>podatkovne matrice </a:t>
            </a:r>
            <a:r>
              <a:rPr lang="hr-HR" sz="1800" spc="-1" dirty="0">
                <a:solidFill>
                  <a:schemeClr val="dk1"/>
                </a:solidFill>
                <a:latin typeface="Tahoma"/>
                <a:ea typeface="Tahoma"/>
              </a:rPr>
              <a:t>(2D) ne samo da će omogućiti </a:t>
            </a:r>
            <a:r>
              <a:rPr lang="hr-HR" sz="1800" b="1" spc="-1" dirty="0">
                <a:solidFill>
                  <a:schemeClr val="dk1"/>
                </a:solidFill>
                <a:latin typeface="Tahoma"/>
                <a:ea typeface="Tahoma"/>
              </a:rPr>
              <a:t>ispravljanje pogrešaka </a:t>
            </a:r>
            <a:r>
              <a:rPr lang="hr-HR" sz="1800" spc="-1" dirty="0">
                <a:solidFill>
                  <a:schemeClr val="dk1"/>
                </a:solidFill>
                <a:latin typeface="Tahoma"/>
                <a:ea typeface="Tahoma"/>
              </a:rPr>
              <a:t>tijekom skeniranja, već i</a:t>
            </a:r>
            <a:r>
              <a:rPr lang="hr-HR" sz="1800" b="1" spc="-1" dirty="0">
                <a:solidFill>
                  <a:schemeClr val="dk1"/>
                </a:solidFill>
                <a:latin typeface="Tahoma"/>
                <a:ea typeface="Tahoma"/>
              </a:rPr>
              <a:t> šifriranje </a:t>
            </a:r>
            <a:r>
              <a:rPr lang="hr-HR" sz="1800" spc="-1" dirty="0">
                <a:solidFill>
                  <a:schemeClr val="dk1"/>
                </a:solidFill>
                <a:latin typeface="Tahoma"/>
                <a:ea typeface="Tahoma"/>
              </a:rPr>
              <a:t>podataka.</a:t>
            </a:r>
          </a:p>
          <a:p>
            <a:pPr algn="just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-HR" sz="1800" b="1" spc="-1" dirty="0">
                <a:solidFill>
                  <a:schemeClr val="dk1"/>
                </a:solidFill>
                <a:latin typeface="Tahoma"/>
                <a:ea typeface="Tahoma"/>
              </a:rPr>
              <a:t>RFID </a:t>
            </a:r>
            <a:r>
              <a:rPr lang="hr-HR" sz="1800" spc="-1" dirty="0">
                <a:solidFill>
                  <a:schemeClr val="dk1"/>
                </a:solidFill>
                <a:latin typeface="Tahoma"/>
                <a:ea typeface="Tahoma"/>
              </a:rPr>
              <a:t>se nastavlja širiti na druga područja upotrebe kao što je </a:t>
            </a:r>
            <a:r>
              <a:rPr lang="hr-HR" sz="1800" b="1" spc="-1" dirty="0">
                <a:solidFill>
                  <a:schemeClr val="dk1"/>
                </a:solidFill>
                <a:latin typeface="Tahoma"/>
                <a:ea typeface="Tahoma"/>
              </a:rPr>
              <a:t>identifikacija od strane pružatelja usluga </a:t>
            </a:r>
            <a:r>
              <a:rPr lang="hr-HR" sz="1800" spc="-1" dirty="0">
                <a:solidFill>
                  <a:schemeClr val="dk1"/>
                </a:solidFill>
                <a:latin typeface="Tahoma"/>
                <a:ea typeface="Tahoma"/>
              </a:rPr>
              <a:t>(npr. željeznička kartica, prijava na posao, itd.), </a:t>
            </a:r>
            <a:r>
              <a:rPr lang="hr-HR" sz="1800" b="1" spc="-1" dirty="0" err="1">
                <a:solidFill>
                  <a:schemeClr val="dk1"/>
                </a:solidFill>
                <a:latin typeface="Tahoma"/>
                <a:ea typeface="Tahoma"/>
              </a:rPr>
              <a:t>beskontaktna</a:t>
            </a:r>
            <a:r>
              <a:rPr lang="hr-HR" sz="1800" b="1" spc="-1" dirty="0">
                <a:solidFill>
                  <a:schemeClr val="dk1"/>
                </a:solidFill>
                <a:latin typeface="Tahoma"/>
                <a:ea typeface="Tahoma"/>
              </a:rPr>
              <a:t> plaćanja </a:t>
            </a:r>
            <a:r>
              <a:rPr lang="hr-HR" sz="1800" spc="-1" dirty="0">
                <a:solidFill>
                  <a:schemeClr val="dk1"/>
                </a:solidFill>
                <a:latin typeface="Tahoma"/>
                <a:ea typeface="Tahoma"/>
              </a:rPr>
              <a:t>(npr. bežični prijenos novca, plaćanja na automatima) i </a:t>
            </a:r>
            <a:r>
              <a:rPr lang="hr-HR" sz="1800" b="1" spc="-1" dirty="0">
                <a:solidFill>
                  <a:schemeClr val="dk1"/>
                </a:solidFill>
                <a:latin typeface="Tahoma"/>
                <a:ea typeface="Tahoma"/>
              </a:rPr>
              <a:t>pametna rješenja </a:t>
            </a:r>
            <a:r>
              <a:rPr lang="hr-HR" sz="1800" spc="-1" dirty="0">
                <a:solidFill>
                  <a:schemeClr val="dk1"/>
                </a:solidFill>
                <a:latin typeface="Tahoma"/>
                <a:ea typeface="Tahoma"/>
              </a:rPr>
              <a:t>(npr. upravljanje pametnim domom, daljinski upravljani pametni uređaji itd.) kao i e-valute.</a:t>
            </a:r>
            <a:endParaRPr lang="hr-HR" sz="180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Organizacija podataka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Osim što imaju određeni format, podaci mogu biti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organizirani 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na različite načine kako bi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se olakšalo 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njihovo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upravljanje, obrada i prezentacija 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Iako su podaci na svom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ulazu 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uglavnom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nestrukturirani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njihovom pohranom, prijenosom i obradom povećava se njihova organiziranost.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Uobičajeni oblici organizacije podataka s povećanjem složenosti predstavljaju polustrukturirane (npr. CSV) i strukturirane (npr. proračunske tablice, baze podataka itd.) formate podataka: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Prvi oblik organizacije podataka su dvodimenzionalni nizovi polja, koji se nazivaju i </a:t>
            </a:r>
            <a:r>
              <a:rPr lang="hr" sz="14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tablice ili proračunske tablice</a:t>
            </a:r>
            <a:r>
              <a:rPr lang="hr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pl-PL" sz="1400" b="0" strike="noStrike" spc="-1" dirty="0">
              <a:solidFill>
                <a:schemeClr val="dk1"/>
              </a:solidFill>
              <a:latin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Postoje različiti oblici organizacije </a:t>
            </a:r>
            <a:r>
              <a:rPr lang="hr" sz="14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baza podataka</a:t>
            </a:r>
            <a:r>
              <a:rPr lang="hr" sz="1400" b="1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hr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 relacijski model (RDB) je najčešći. </a:t>
            </a:r>
            <a:r>
              <a:rPr lang="hr" sz="1400" spc="-1" dirty="0">
                <a:solidFill>
                  <a:schemeClr val="dk1"/>
                </a:solidFill>
                <a:latin typeface="Tahoma"/>
                <a:ea typeface="Tahoma"/>
              </a:rPr>
              <a:t>RDB model temelji se na konceptu </a:t>
            </a:r>
            <a:r>
              <a:rPr lang="hr" sz="1400" b="1" spc="-1" dirty="0">
                <a:solidFill>
                  <a:schemeClr val="dk1"/>
                </a:solidFill>
                <a:latin typeface="Tahoma"/>
                <a:ea typeface="Tahoma"/>
              </a:rPr>
              <a:t>entiteta i odnosa</a:t>
            </a:r>
            <a:r>
              <a:rPr lang="hr" sz="14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pl-PL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Budući da obično ne postoje fiksni putovi pretraživanja datoteka baze podataka, osmišljeni su razni </a:t>
            </a:r>
            <a:r>
              <a:rPr lang="en-GB" sz="1400" b="1" spc="-1" dirty="0">
                <a:solidFill>
                  <a:schemeClr val="dk1"/>
                </a:solidFill>
                <a:latin typeface="Tahoma"/>
                <a:ea typeface="Tahoma"/>
              </a:rPr>
              <a:t>upitni </a:t>
            </a:r>
            <a:r>
              <a:rPr lang="en-GB" sz="1400" b="1" spc="-1" dirty="0" err="1">
                <a:solidFill>
                  <a:schemeClr val="dk1"/>
                </a:solidFill>
                <a:latin typeface="Tahoma"/>
                <a:ea typeface="Tahoma"/>
              </a:rPr>
              <a:t>jezici</a:t>
            </a:r>
            <a:r>
              <a:rPr lang="en-GB" sz="1400" b="1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(npr. SQL)</a:t>
            </a:r>
            <a:r>
              <a:rPr lang="hr-HR" sz="1400" spc="-1" dirty="0">
                <a:solidFill>
                  <a:schemeClr val="dk1"/>
                </a:solidFill>
                <a:latin typeface="Tahoma"/>
                <a:ea typeface="Tahoma"/>
              </a:rPr>
              <a:t> z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a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dohvaćanje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i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manipulaciju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podacima</a:t>
            </a:r>
            <a:r>
              <a:rPr lang="hr-HR" sz="14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pl-PL" sz="1400" b="0" strike="noStrike" spc="-1" dirty="0">
              <a:solidFill>
                <a:schemeClr val="dk1"/>
              </a:solidFill>
              <a:latin typeface="Tahoma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984FFE4D-5DE3-164B-3058-3EF5F5079209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Izvor: </a:t>
            </a:r>
            <a:r>
              <a:rPr lang="en-GB" sz="1200" spc="-1" dirty="0">
                <a:solidFill>
                  <a:srgbClr val="7F7F7F"/>
                </a:solidFill>
                <a:ea typeface="+mn-lt"/>
                <a:cs typeface="+mn-lt"/>
              </a:rPr>
              <a:t>(W3 Schools, 2023)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D1A4C46F9DF340B00409C6B9ED12C1" ma:contentTypeVersion="15" ma:contentTypeDescription="Create a new document." ma:contentTypeScope="" ma:versionID="3a4bc1c2e803e34ab25283c57d356cd6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78687c9cd23a33d19b0c7b75dbe954e0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5CD4367C-3CAD-42C9-A137-58633EAFC6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A82B3CE-E1F3-4E1D-A9D0-7DE1B5BA25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19EEE9E-4DB2-47E1-B9CE-0D59A5F41FBC}">
  <ds:schemaRefs>
    <ds:schemaRef ds:uri="a92fe6ce-cc5e-4661-b3e6-d9d5535f70b5"/>
    <ds:schemaRef ds:uri="http://purl.org/dc/terms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2674</TotalTime>
  <Words>1375</Words>
  <Application>Microsoft Office PowerPoint</Application>
  <PresentationFormat>Panoramiczny</PresentationFormat>
  <Paragraphs>136</Paragraphs>
  <Slides>21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21</vt:i4>
      </vt:variant>
    </vt:vector>
  </HeadingPairs>
  <TitlesOfParts>
    <vt:vector size="32" baseType="lpstr">
      <vt:lpstr>ＭＳ Ｐゴシック</vt:lpstr>
      <vt:lpstr>Arial</vt:lpstr>
      <vt:lpstr>Calibri</vt:lpstr>
      <vt:lpstr>Courier New</vt:lpstr>
      <vt:lpstr>OpenSymbol</vt:lpstr>
      <vt:lpstr>Symbol</vt:lpstr>
      <vt:lpstr>Tahoma</vt:lpstr>
      <vt:lpstr>Times New Roman</vt:lpstr>
      <vt:lpstr>Wingdings</vt:lpstr>
      <vt:lpstr>Motyw pakietu Office</vt:lpstr>
      <vt:lpstr>Motyw pakietu Office</vt:lpstr>
      <vt:lpstr>STATISTIČKE METODE ZA ANALIZU LOGISTIČKIH PODATAKA</vt:lpstr>
      <vt:lpstr>Agenda</vt:lpstr>
      <vt:lpstr>Informacije-Podaci-Znanje</vt:lpstr>
      <vt:lpstr>Informacije u logistici</vt:lpstr>
      <vt:lpstr>Logistički podaci</vt:lpstr>
      <vt:lpstr>Transakcije...</vt:lpstr>
      <vt:lpstr>Tehnologije označavanja</vt:lpstr>
      <vt:lpstr>BudućI trendovi u označavanju i praćenju</vt:lpstr>
      <vt:lpstr>Organizacija podataka</vt:lpstr>
      <vt:lpstr>Sirovi podaci o transakcijama (CSV)</vt:lpstr>
      <vt:lpstr>CSV u podatke proračunske tablice</vt:lpstr>
      <vt:lpstr>Podaci iz proračunske tablice u bazu podataka + SQL upit</vt:lpstr>
      <vt:lpstr>Izgradnja RDB-a</vt:lpstr>
      <vt:lpstr>E-R dijagram (RDB konceptualni model)</vt:lpstr>
      <vt:lpstr>RDB upiti</vt:lpstr>
      <vt:lpstr>Upit​ primjerom (QBE)</vt:lpstr>
      <vt:lpstr>Priprema podataka</vt:lpstr>
      <vt:lpstr>Sažetak</vt:lpstr>
      <vt:lpstr>Literatura</vt:lpstr>
      <vt:lpstr>Prezentacja programu PowerPoint</vt:lpstr>
      <vt:lpstr>Hvala na pažnji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Michał Adamczak | Wyższa Szkoła Logistyki</dc:creator>
  <dc:description/>
  <cp:lastModifiedBy>Katarzyna Ragin-Skorecka</cp:lastModifiedBy>
  <cp:revision>272</cp:revision>
  <dcterms:created xsi:type="dcterms:W3CDTF">2023-07-06T12:09:08Z</dcterms:created>
  <dcterms:modified xsi:type="dcterms:W3CDTF">2025-11-07T15:37:13Z</dcterms:modified>
  <dc:language>sl-SI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PresentationFormat">
    <vt:lpwstr>Panoramiczny</vt:lpwstr>
  </property>
  <property fmtid="{D5CDD505-2E9C-101B-9397-08002B2CF9AE}" pid="4" name="Slides">
    <vt:i4>6</vt:i4>
  </property>
</Properties>
</file>