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7" r:id="rId7"/>
    <p:sldId id="268"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5" r:id="rId22"/>
    <p:sldId id="284" r:id="rId23"/>
    <p:sldId id="286" r:id="rId24"/>
    <p:sldId id="287" r:id="rId25"/>
    <p:sldId id="288" r:id="rId26"/>
    <p:sldId id="289" r:id="rId27"/>
    <p:sldId id="290" r:id="rId28"/>
    <p:sldId id="317" r:id="rId29"/>
    <p:sldId id="293" r:id="rId30"/>
    <p:sldId id="294" r:id="rId31"/>
    <p:sldId id="295" r:id="rId32"/>
    <p:sldId id="296" r:id="rId33"/>
    <p:sldId id="318" r:id="rId34"/>
    <p:sldId id="298" r:id="rId35"/>
    <p:sldId id="299" r:id="rId36"/>
    <p:sldId id="300" r:id="rId37"/>
    <p:sldId id="301" r:id="rId38"/>
    <p:sldId id="302" r:id="rId39"/>
    <p:sldId id="303" r:id="rId40"/>
    <p:sldId id="319" r:id="rId41"/>
    <p:sldId id="305" r:id="rId42"/>
    <p:sldId id="306" r:id="rId43"/>
    <p:sldId id="307" r:id="rId44"/>
    <p:sldId id="308" r:id="rId45"/>
    <p:sldId id="309" r:id="rId46"/>
    <p:sldId id="310" r:id="rId47"/>
    <p:sldId id="311" r:id="rId48"/>
    <p:sldId id="312" r:id="rId49"/>
    <p:sldId id="313" r:id="rId50"/>
    <p:sldId id="314" r:id="rId51"/>
    <p:sldId id="315" r:id="rId52"/>
    <p:sldId id="266" r:id="rId53"/>
    <p:sldId id="336" r:id="rId54"/>
    <p:sldId id="263" r:id="rId5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347CB8"/>
    <a:srgbClr val="F24D0B"/>
    <a:srgbClr val="7F7F7F"/>
    <a:srgbClr val="AEAEAE"/>
    <a:srgbClr val="FFFFFF"/>
    <a:srgbClr val="292928"/>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60" d="100"/>
          <a:sy n="60" d="100"/>
        </p:scale>
        <p:origin x="8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2ED5C-7B87-4F88-BCF1-81AD53F7D82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pl-PL"/>
        </a:p>
      </dgm:t>
    </dgm:pt>
    <dgm:pt modelId="{329AA4D3-F8B3-4DCC-A15B-DE0A7EFD8855}">
      <dgm:prSet phldrT="[Tekst]"/>
      <dgm:spPr/>
      <dgm:t>
        <a:bodyPr/>
        <a:lstStyle/>
        <a:p>
          <a:r>
            <a:rPr lang="pl-PL" dirty="0"/>
            <a:t>Metode prognoziranja</a:t>
          </a:r>
        </a:p>
      </dgm:t>
    </dgm:pt>
    <dgm:pt modelId="{9071B4FE-5EFE-46E5-92BA-8BC45739E77D}" type="parTrans" cxnId="{94CC7688-81F8-4669-9772-B09EA76D9600}">
      <dgm:prSet/>
      <dgm:spPr/>
      <dgm:t>
        <a:bodyPr/>
        <a:lstStyle/>
        <a:p>
          <a:endParaRPr lang="pl-PL"/>
        </a:p>
      </dgm:t>
    </dgm:pt>
    <dgm:pt modelId="{44BCACB2-B3F5-4A99-9417-3980A1B37494}" type="sibTrans" cxnId="{94CC7688-81F8-4669-9772-B09EA76D9600}">
      <dgm:prSet/>
      <dgm:spPr/>
      <dgm:t>
        <a:bodyPr/>
        <a:lstStyle/>
        <a:p>
          <a:endParaRPr lang="pl-PL"/>
        </a:p>
      </dgm:t>
    </dgm:pt>
    <dgm:pt modelId="{5D7F806A-6A74-4494-A63D-210F1C32BF78}">
      <dgm:prSet phldrT="[Tekst]"/>
      <dgm:spPr/>
      <dgm:t>
        <a:bodyPr/>
        <a:lstStyle/>
        <a:p>
          <a:r>
            <a:rPr lang="pl-PL" b="0" i="0" dirty="0"/>
            <a:t>Kvantitativne metode</a:t>
          </a:r>
          <a:endParaRPr lang="pl-PL" dirty="0"/>
        </a:p>
      </dgm:t>
    </dgm:pt>
    <dgm:pt modelId="{32D68AAB-A77B-43F0-AD3E-E9E968AA327C}" type="parTrans" cxnId="{596A2F83-2FDC-4CB5-B9DA-D0210422711F}">
      <dgm:prSet/>
      <dgm:spPr/>
      <dgm:t>
        <a:bodyPr/>
        <a:lstStyle/>
        <a:p>
          <a:endParaRPr lang="pl-PL"/>
        </a:p>
      </dgm:t>
    </dgm:pt>
    <dgm:pt modelId="{E9DD08DA-B986-41CC-89EC-0B4019F43DE6}" type="sibTrans" cxnId="{596A2F83-2FDC-4CB5-B9DA-D0210422711F}">
      <dgm:prSet/>
      <dgm:spPr/>
      <dgm:t>
        <a:bodyPr/>
        <a:lstStyle/>
        <a:p>
          <a:endParaRPr lang="pl-PL"/>
        </a:p>
      </dgm:t>
    </dgm:pt>
    <dgm:pt modelId="{A4425C1B-B499-4EBF-90BD-82FC2358A1A6}">
      <dgm:prSet phldrT="[Tekst]"/>
      <dgm:spPr/>
      <dgm:t>
        <a:bodyPr/>
        <a:lstStyle/>
        <a:p>
          <a:r>
            <a:rPr lang="pl-PL" b="0" i="0" dirty="0"/>
            <a:t>Kvalitativne metode</a:t>
          </a:r>
          <a:endParaRPr lang="pl-PL" dirty="0"/>
        </a:p>
      </dgm:t>
    </dgm:pt>
    <dgm:pt modelId="{75D7E1CF-A762-4BB5-8391-937786983FE1}" type="parTrans" cxnId="{D388E152-82DF-4A26-963B-87B3B1DC80DE}">
      <dgm:prSet/>
      <dgm:spPr/>
      <dgm:t>
        <a:bodyPr/>
        <a:lstStyle/>
        <a:p>
          <a:endParaRPr lang="pl-PL"/>
        </a:p>
      </dgm:t>
    </dgm:pt>
    <dgm:pt modelId="{CB3DE1BD-DF14-483B-845A-84A4C28A5FC9}" type="sibTrans" cxnId="{D388E152-82DF-4A26-963B-87B3B1DC80DE}">
      <dgm:prSet/>
      <dgm:spPr/>
      <dgm:t>
        <a:bodyPr/>
        <a:lstStyle/>
        <a:p>
          <a:endParaRPr lang="pl-PL"/>
        </a:p>
      </dgm:t>
    </dgm:pt>
    <dgm:pt modelId="{F84C7038-2A2D-4284-A676-141A2A158317}" type="pres">
      <dgm:prSet presAssocID="{7FC2ED5C-7B87-4F88-BCF1-81AD53F7D823}" presName="Name0" presStyleCnt="0">
        <dgm:presLayoutVars>
          <dgm:orgChart val="1"/>
          <dgm:chPref val="1"/>
          <dgm:dir/>
          <dgm:animOne val="branch"/>
          <dgm:animLvl val="lvl"/>
          <dgm:resizeHandles/>
        </dgm:presLayoutVars>
      </dgm:prSet>
      <dgm:spPr/>
    </dgm:pt>
    <dgm:pt modelId="{B9635FCA-4DFA-4C4E-98D7-762C85F29113}" type="pres">
      <dgm:prSet presAssocID="{329AA4D3-F8B3-4DCC-A15B-DE0A7EFD8855}" presName="hierRoot1" presStyleCnt="0">
        <dgm:presLayoutVars>
          <dgm:hierBranch val="init"/>
        </dgm:presLayoutVars>
      </dgm:prSet>
      <dgm:spPr/>
    </dgm:pt>
    <dgm:pt modelId="{9D4FFCE7-3E3B-4E7B-AAB6-BBEAA837F01A}" type="pres">
      <dgm:prSet presAssocID="{329AA4D3-F8B3-4DCC-A15B-DE0A7EFD8855}" presName="rootComposite1" presStyleCnt="0"/>
      <dgm:spPr/>
    </dgm:pt>
    <dgm:pt modelId="{0FBA2424-134B-4736-B014-57C167320322}" type="pres">
      <dgm:prSet presAssocID="{329AA4D3-F8B3-4DCC-A15B-DE0A7EFD8855}" presName="rootText1" presStyleLbl="alignAcc1" presStyleIdx="0" presStyleCnt="0">
        <dgm:presLayoutVars>
          <dgm:chPref val="3"/>
        </dgm:presLayoutVars>
      </dgm:prSet>
      <dgm:spPr/>
    </dgm:pt>
    <dgm:pt modelId="{B5095466-2DC4-40E4-8C48-38284A42C463}" type="pres">
      <dgm:prSet presAssocID="{329AA4D3-F8B3-4DCC-A15B-DE0A7EFD8855}" presName="topArc1" presStyleLbl="parChTrans1D1" presStyleIdx="0" presStyleCnt="6"/>
      <dgm:spPr/>
    </dgm:pt>
    <dgm:pt modelId="{A084D926-2046-4036-BB3B-DCB5CC6E980C}" type="pres">
      <dgm:prSet presAssocID="{329AA4D3-F8B3-4DCC-A15B-DE0A7EFD8855}" presName="bottomArc1" presStyleLbl="parChTrans1D1" presStyleIdx="1" presStyleCnt="6"/>
      <dgm:spPr/>
    </dgm:pt>
    <dgm:pt modelId="{055983D2-B1ED-4E7B-9B95-F9EE85D7D6A1}" type="pres">
      <dgm:prSet presAssocID="{329AA4D3-F8B3-4DCC-A15B-DE0A7EFD8855}" presName="topConnNode1" presStyleLbl="node1" presStyleIdx="0" presStyleCnt="0"/>
      <dgm:spPr/>
    </dgm:pt>
    <dgm:pt modelId="{FDFA1036-76AC-4705-9D03-A264F505503D}" type="pres">
      <dgm:prSet presAssocID="{329AA4D3-F8B3-4DCC-A15B-DE0A7EFD8855}" presName="hierChild2" presStyleCnt="0"/>
      <dgm:spPr/>
    </dgm:pt>
    <dgm:pt modelId="{6A110AED-7654-4467-AE18-5071986EDAEE}" type="pres">
      <dgm:prSet presAssocID="{32D68AAB-A77B-43F0-AD3E-E9E968AA327C}" presName="Name28" presStyleLbl="parChTrans1D2" presStyleIdx="0" presStyleCnt="2"/>
      <dgm:spPr/>
    </dgm:pt>
    <dgm:pt modelId="{8E0BEB35-E480-47EB-9EB5-9AA525FC0BEE}" type="pres">
      <dgm:prSet presAssocID="{5D7F806A-6A74-4494-A63D-210F1C32BF78}" presName="hierRoot2" presStyleCnt="0">
        <dgm:presLayoutVars>
          <dgm:hierBranch val="init"/>
        </dgm:presLayoutVars>
      </dgm:prSet>
      <dgm:spPr/>
    </dgm:pt>
    <dgm:pt modelId="{FF2AFB46-F626-4EA6-8AEC-7240DE31CD32}" type="pres">
      <dgm:prSet presAssocID="{5D7F806A-6A74-4494-A63D-210F1C32BF78}" presName="rootComposite2" presStyleCnt="0"/>
      <dgm:spPr/>
    </dgm:pt>
    <dgm:pt modelId="{482FD71A-324D-495F-8E62-3C41F968B8FB}" type="pres">
      <dgm:prSet presAssocID="{5D7F806A-6A74-4494-A63D-210F1C32BF78}" presName="rootText2" presStyleLbl="alignAcc1" presStyleIdx="0" presStyleCnt="0">
        <dgm:presLayoutVars>
          <dgm:chPref val="3"/>
        </dgm:presLayoutVars>
      </dgm:prSet>
      <dgm:spPr/>
    </dgm:pt>
    <dgm:pt modelId="{0B63B474-2B6A-4175-894F-CBF15FCDC141}" type="pres">
      <dgm:prSet presAssocID="{5D7F806A-6A74-4494-A63D-210F1C32BF78}" presName="topArc2" presStyleLbl="parChTrans1D1" presStyleIdx="2" presStyleCnt="6"/>
      <dgm:spPr/>
    </dgm:pt>
    <dgm:pt modelId="{08168E84-1E1A-4441-A378-E4419CE6AA5D}" type="pres">
      <dgm:prSet presAssocID="{5D7F806A-6A74-4494-A63D-210F1C32BF78}" presName="bottomArc2" presStyleLbl="parChTrans1D1" presStyleIdx="3" presStyleCnt="6"/>
      <dgm:spPr/>
    </dgm:pt>
    <dgm:pt modelId="{163DD501-FB10-4E91-AF6A-B4007B33A39E}" type="pres">
      <dgm:prSet presAssocID="{5D7F806A-6A74-4494-A63D-210F1C32BF78}" presName="topConnNode2" presStyleLbl="node2" presStyleIdx="0" presStyleCnt="0"/>
      <dgm:spPr/>
    </dgm:pt>
    <dgm:pt modelId="{391A80B3-C502-4B3D-AD11-3E10A2FE0B01}" type="pres">
      <dgm:prSet presAssocID="{5D7F806A-6A74-4494-A63D-210F1C32BF78}" presName="hierChild4" presStyleCnt="0"/>
      <dgm:spPr/>
    </dgm:pt>
    <dgm:pt modelId="{C89F737C-9BF8-4604-87B4-990D533AB0B8}" type="pres">
      <dgm:prSet presAssocID="{5D7F806A-6A74-4494-A63D-210F1C32BF78}" presName="hierChild5" presStyleCnt="0"/>
      <dgm:spPr/>
    </dgm:pt>
    <dgm:pt modelId="{EAE0CF61-9618-4334-A9C0-0D35E1F6A31E}" type="pres">
      <dgm:prSet presAssocID="{75D7E1CF-A762-4BB5-8391-937786983FE1}" presName="Name28" presStyleLbl="parChTrans1D2" presStyleIdx="1" presStyleCnt="2"/>
      <dgm:spPr/>
    </dgm:pt>
    <dgm:pt modelId="{61F8E3ED-BDEB-4E6D-8A79-BCF99347F612}" type="pres">
      <dgm:prSet presAssocID="{A4425C1B-B499-4EBF-90BD-82FC2358A1A6}" presName="hierRoot2" presStyleCnt="0">
        <dgm:presLayoutVars>
          <dgm:hierBranch val="init"/>
        </dgm:presLayoutVars>
      </dgm:prSet>
      <dgm:spPr/>
    </dgm:pt>
    <dgm:pt modelId="{BD7E88FB-0D7A-4534-8D03-C0D5D6CC23ED}" type="pres">
      <dgm:prSet presAssocID="{A4425C1B-B499-4EBF-90BD-82FC2358A1A6}" presName="rootComposite2" presStyleCnt="0"/>
      <dgm:spPr/>
    </dgm:pt>
    <dgm:pt modelId="{245C51D1-6586-4757-B112-D3EB91DEAD05}" type="pres">
      <dgm:prSet presAssocID="{A4425C1B-B499-4EBF-90BD-82FC2358A1A6}" presName="rootText2" presStyleLbl="alignAcc1" presStyleIdx="0" presStyleCnt="0">
        <dgm:presLayoutVars>
          <dgm:chPref val="3"/>
        </dgm:presLayoutVars>
      </dgm:prSet>
      <dgm:spPr/>
    </dgm:pt>
    <dgm:pt modelId="{F9B57121-1391-4CF4-8DC4-793DB802C47C}" type="pres">
      <dgm:prSet presAssocID="{A4425C1B-B499-4EBF-90BD-82FC2358A1A6}" presName="topArc2" presStyleLbl="parChTrans1D1" presStyleIdx="4" presStyleCnt="6"/>
      <dgm:spPr/>
    </dgm:pt>
    <dgm:pt modelId="{DCD8FDC4-CDA1-4DC3-A4AC-0B812B129090}" type="pres">
      <dgm:prSet presAssocID="{A4425C1B-B499-4EBF-90BD-82FC2358A1A6}" presName="bottomArc2" presStyleLbl="parChTrans1D1" presStyleIdx="5" presStyleCnt="6"/>
      <dgm:spPr/>
    </dgm:pt>
    <dgm:pt modelId="{DDD09AEA-EC97-4287-B914-3D97D7E41401}" type="pres">
      <dgm:prSet presAssocID="{A4425C1B-B499-4EBF-90BD-82FC2358A1A6}" presName="topConnNode2" presStyleLbl="node2" presStyleIdx="0" presStyleCnt="0"/>
      <dgm:spPr/>
    </dgm:pt>
    <dgm:pt modelId="{C8161AF1-10D9-4AB0-B255-D702B935001A}" type="pres">
      <dgm:prSet presAssocID="{A4425C1B-B499-4EBF-90BD-82FC2358A1A6}" presName="hierChild4" presStyleCnt="0"/>
      <dgm:spPr/>
    </dgm:pt>
    <dgm:pt modelId="{AC18A0FF-9BA5-44B4-AC68-73C8BBB6FDC0}" type="pres">
      <dgm:prSet presAssocID="{A4425C1B-B499-4EBF-90BD-82FC2358A1A6}" presName="hierChild5" presStyleCnt="0"/>
      <dgm:spPr/>
    </dgm:pt>
    <dgm:pt modelId="{403E328D-A01E-44BC-BB3B-05044FA97085}" type="pres">
      <dgm:prSet presAssocID="{329AA4D3-F8B3-4DCC-A15B-DE0A7EFD8855}" presName="hierChild3" presStyleCnt="0"/>
      <dgm:spPr/>
    </dgm:pt>
  </dgm:ptLst>
  <dgm:cxnLst>
    <dgm:cxn modelId="{0AF2281B-8A8F-42E4-984A-2951E13111A4}" type="presOf" srcId="{75D7E1CF-A762-4BB5-8391-937786983FE1}" destId="{EAE0CF61-9618-4334-A9C0-0D35E1F6A31E}" srcOrd="0" destOrd="0" presId="urn:microsoft.com/office/officeart/2008/layout/HalfCircleOrganizationChart"/>
    <dgm:cxn modelId="{940BA328-9464-49E3-8ABA-40ABCD64EE99}" type="presOf" srcId="{5D7F806A-6A74-4494-A63D-210F1C32BF78}" destId="{163DD501-FB10-4E91-AF6A-B4007B33A39E}" srcOrd="1" destOrd="0" presId="urn:microsoft.com/office/officeart/2008/layout/HalfCircleOrganizationChart"/>
    <dgm:cxn modelId="{F7F16133-21AC-482B-8C7C-3A594A0AF15D}" type="presOf" srcId="{32D68AAB-A77B-43F0-AD3E-E9E968AA327C}" destId="{6A110AED-7654-4467-AE18-5071986EDAEE}" srcOrd="0" destOrd="0" presId="urn:microsoft.com/office/officeart/2008/layout/HalfCircleOrganizationChart"/>
    <dgm:cxn modelId="{45E9B266-22B1-4933-BDF8-D7D4082DDB8F}" type="presOf" srcId="{329AA4D3-F8B3-4DCC-A15B-DE0A7EFD8855}" destId="{055983D2-B1ED-4E7B-9B95-F9EE85D7D6A1}" srcOrd="1" destOrd="0" presId="urn:microsoft.com/office/officeart/2008/layout/HalfCircleOrganizationChart"/>
    <dgm:cxn modelId="{D388E152-82DF-4A26-963B-87B3B1DC80DE}" srcId="{329AA4D3-F8B3-4DCC-A15B-DE0A7EFD8855}" destId="{A4425C1B-B499-4EBF-90BD-82FC2358A1A6}" srcOrd="1" destOrd="0" parTransId="{75D7E1CF-A762-4BB5-8391-937786983FE1}" sibTransId="{CB3DE1BD-DF14-483B-845A-84A4C28A5FC9}"/>
    <dgm:cxn modelId="{29EA9254-1978-43EB-B323-E8DA36918B39}" type="presOf" srcId="{A4425C1B-B499-4EBF-90BD-82FC2358A1A6}" destId="{245C51D1-6586-4757-B112-D3EB91DEAD05}" srcOrd="0" destOrd="0" presId="urn:microsoft.com/office/officeart/2008/layout/HalfCircleOrganizationChart"/>
    <dgm:cxn modelId="{596A2F83-2FDC-4CB5-B9DA-D0210422711F}" srcId="{329AA4D3-F8B3-4DCC-A15B-DE0A7EFD8855}" destId="{5D7F806A-6A74-4494-A63D-210F1C32BF78}" srcOrd="0" destOrd="0" parTransId="{32D68AAB-A77B-43F0-AD3E-E9E968AA327C}" sibTransId="{E9DD08DA-B986-41CC-89EC-0B4019F43DE6}"/>
    <dgm:cxn modelId="{94CC7688-81F8-4669-9772-B09EA76D9600}" srcId="{7FC2ED5C-7B87-4F88-BCF1-81AD53F7D823}" destId="{329AA4D3-F8B3-4DCC-A15B-DE0A7EFD8855}" srcOrd="0" destOrd="0" parTransId="{9071B4FE-5EFE-46E5-92BA-8BC45739E77D}" sibTransId="{44BCACB2-B3F5-4A99-9417-3980A1B37494}"/>
    <dgm:cxn modelId="{9A8EB3A8-59EB-4CAC-A3CB-6EC6B1C41EF4}" type="presOf" srcId="{7FC2ED5C-7B87-4F88-BCF1-81AD53F7D823}" destId="{F84C7038-2A2D-4284-A676-141A2A158317}" srcOrd="0" destOrd="0" presId="urn:microsoft.com/office/officeart/2008/layout/HalfCircleOrganizationChart"/>
    <dgm:cxn modelId="{DDC25BBA-D5BB-41A9-BD5C-868B71EEB082}" type="presOf" srcId="{A4425C1B-B499-4EBF-90BD-82FC2358A1A6}" destId="{DDD09AEA-EC97-4287-B914-3D97D7E41401}" srcOrd="1" destOrd="0" presId="urn:microsoft.com/office/officeart/2008/layout/HalfCircleOrganizationChart"/>
    <dgm:cxn modelId="{4902CEBF-E79E-4C3D-AC57-6D4D8051B24A}" type="presOf" srcId="{329AA4D3-F8B3-4DCC-A15B-DE0A7EFD8855}" destId="{0FBA2424-134B-4736-B014-57C167320322}" srcOrd="0" destOrd="0" presId="urn:microsoft.com/office/officeart/2008/layout/HalfCircleOrganizationChart"/>
    <dgm:cxn modelId="{FCB894E0-F9DF-44E9-AABA-5F2D1E8DA578}" type="presOf" srcId="{5D7F806A-6A74-4494-A63D-210F1C32BF78}" destId="{482FD71A-324D-495F-8E62-3C41F968B8FB}" srcOrd="0" destOrd="0" presId="urn:microsoft.com/office/officeart/2008/layout/HalfCircleOrganizationChart"/>
    <dgm:cxn modelId="{C2BC9576-3913-441E-BE2E-F63F00F17AE3}" type="presParOf" srcId="{F84C7038-2A2D-4284-A676-141A2A158317}" destId="{B9635FCA-4DFA-4C4E-98D7-762C85F29113}" srcOrd="0" destOrd="0" presId="urn:microsoft.com/office/officeart/2008/layout/HalfCircleOrganizationChart"/>
    <dgm:cxn modelId="{B30FE31F-CF57-48ED-A8FF-22ACA1A84570}" type="presParOf" srcId="{B9635FCA-4DFA-4C4E-98D7-762C85F29113}" destId="{9D4FFCE7-3E3B-4E7B-AAB6-BBEAA837F01A}" srcOrd="0" destOrd="0" presId="urn:microsoft.com/office/officeart/2008/layout/HalfCircleOrganizationChart"/>
    <dgm:cxn modelId="{12EEB561-17FA-409B-B477-5B7F998B30D7}" type="presParOf" srcId="{9D4FFCE7-3E3B-4E7B-AAB6-BBEAA837F01A}" destId="{0FBA2424-134B-4736-B014-57C167320322}" srcOrd="0" destOrd="0" presId="urn:microsoft.com/office/officeart/2008/layout/HalfCircleOrganizationChart"/>
    <dgm:cxn modelId="{3B05EB6E-B01C-4478-AFBF-6F2C758DFC31}" type="presParOf" srcId="{9D4FFCE7-3E3B-4E7B-AAB6-BBEAA837F01A}" destId="{B5095466-2DC4-40E4-8C48-38284A42C463}" srcOrd="1" destOrd="0" presId="urn:microsoft.com/office/officeart/2008/layout/HalfCircleOrganizationChart"/>
    <dgm:cxn modelId="{D6359398-8D48-431E-A0D2-7F9890558CBA}" type="presParOf" srcId="{9D4FFCE7-3E3B-4E7B-AAB6-BBEAA837F01A}" destId="{A084D926-2046-4036-BB3B-DCB5CC6E980C}" srcOrd="2" destOrd="0" presId="urn:microsoft.com/office/officeart/2008/layout/HalfCircleOrganizationChart"/>
    <dgm:cxn modelId="{5981CCAF-62ED-4A22-BB2D-CAB0E92F9FCC}" type="presParOf" srcId="{9D4FFCE7-3E3B-4E7B-AAB6-BBEAA837F01A}" destId="{055983D2-B1ED-4E7B-9B95-F9EE85D7D6A1}" srcOrd="3" destOrd="0" presId="urn:microsoft.com/office/officeart/2008/layout/HalfCircleOrganizationChart"/>
    <dgm:cxn modelId="{88E4A383-FFEC-4D39-88A2-9EC6B6192032}" type="presParOf" srcId="{B9635FCA-4DFA-4C4E-98D7-762C85F29113}" destId="{FDFA1036-76AC-4705-9D03-A264F505503D}" srcOrd="1" destOrd="0" presId="urn:microsoft.com/office/officeart/2008/layout/HalfCircleOrganizationChart"/>
    <dgm:cxn modelId="{43CC15F0-B8F0-4BDA-8AF1-B0B980486B73}" type="presParOf" srcId="{FDFA1036-76AC-4705-9D03-A264F505503D}" destId="{6A110AED-7654-4467-AE18-5071986EDAEE}" srcOrd="0" destOrd="0" presId="urn:microsoft.com/office/officeart/2008/layout/HalfCircleOrganizationChart"/>
    <dgm:cxn modelId="{94299864-CB98-4418-A71A-56EC07D6D767}" type="presParOf" srcId="{FDFA1036-76AC-4705-9D03-A264F505503D}" destId="{8E0BEB35-E480-47EB-9EB5-9AA525FC0BEE}" srcOrd="1" destOrd="0" presId="urn:microsoft.com/office/officeart/2008/layout/HalfCircleOrganizationChart"/>
    <dgm:cxn modelId="{01B9CE3B-4D51-47D0-A727-90EBCE7F5FBA}" type="presParOf" srcId="{8E0BEB35-E480-47EB-9EB5-9AA525FC0BEE}" destId="{FF2AFB46-F626-4EA6-8AEC-7240DE31CD32}" srcOrd="0" destOrd="0" presId="urn:microsoft.com/office/officeart/2008/layout/HalfCircleOrganizationChart"/>
    <dgm:cxn modelId="{A8ECA51C-D77C-4E8D-B87F-82F8BECBF5FC}" type="presParOf" srcId="{FF2AFB46-F626-4EA6-8AEC-7240DE31CD32}" destId="{482FD71A-324D-495F-8E62-3C41F968B8FB}" srcOrd="0" destOrd="0" presId="urn:microsoft.com/office/officeart/2008/layout/HalfCircleOrganizationChart"/>
    <dgm:cxn modelId="{455385C2-B7BA-4EFD-B2EE-D352A7543B0D}" type="presParOf" srcId="{FF2AFB46-F626-4EA6-8AEC-7240DE31CD32}" destId="{0B63B474-2B6A-4175-894F-CBF15FCDC141}" srcOrd="1" destOrd="0" presId="urn:microsoft.com/office/officeart/2008/layout/HalfCircleOrganizationChart"/>
    <dgm:cxn modelId="{2BCF8055-F9A2-41BC-B83B-3A3F6B5603F2}" type="presParOf" srcId="{FF2AFB46-F626-4EA6-8AEC-7240DE31CD32}" destId="{08168E84-1E1A-4441-A378-E4419CE6AA5D}" srcOrd="2" destOrd="0" presId="urn:microsoft.com/office/officeart/2008/layout/HalfCircleOrganizationChart"/>
    <dgm:cxn modelId="{E80598FE-4096-4E10-BCA1-D69E7807F425}" type="presParOf" srcId="{FF2AFB46-F626-4EA6-8AEC-7240DE31CD32}" destId="{163DD501-FB10-4E91-AF6A-B4007B33A39E}" srcOrd="3" destOrd="0" presId="urn:microsoft.com/office/officeart/2008/layout/HalfCircleOrganizationChart"/>
    <dgm:cxn modelId="{606FDDB1-B43B-403E-AF74-651223AEC8DA}" type="presParOf" srcId="{8E0BEB35-E480-47EB-9EB5-9AA525FC0BEE}" destId="{391A80B3-C502-4B3D-AD11-3E10A2FE0B01}" srcOrd="1" destOrd="0" presId="urn:microsoft.com/office/officeart/2008/layout/HalfCircleOrganizationChart"/>
    <dgm:cxn modelId="{0848977B-3746-4DFE-B6C5-C441DB0C47CC}" type="presParOf" srcId="{8E0BEB35-E480-47EB-9EB5-9AA525FC0BEE}" destId="{C89F737C-9BF8-4604-87B4-990D533AB0B8}" srcOrd="2" destOrd="0" presId="urn:microsoft.com/office/officeart/2008/layout/HalfCircleOrganizationChart"/>
    <dgm:cxn modelId="{859BB795-D939-4D50-8DC9-B592DA0AF9A1}" type="presParOf" srcId="{FDFA1036-76AC-4705-9D03-A264F505503D}" destId="{EAE0CF61-9618-4334-A9C0-0D35E1F6A31E}" srcOrd="2" destOrd="0" presId="urn:microsoft.com/office/officeart/2008/layout/HalfCircleOrganizationChart"/>
    <dgm:cxn modelId="{98D3FEF0-4311-46A4-AA75-6CF860C1CEF3}" type="presParOf" srcId="{FDFA1036-76AC-4705-9D03-A264F505503D}" destId="{61F8E3ED-BDEB-4E6D-8A79-BCF99347F612}" srcOrd="3" destOrd="0" presId="urn:microsoft.com/office/officeart/2008/layout/HalfCircleOrganizationChart"/>
    <dgm:cxn modelId="{7B37B682-B687-44AD-BB8F-A55CA8E97742}" type="presParOf" srcId="{61F8E3ED-BDEB-4E6D-8A79-BCF99347F612}" destId="{BD7E88FB-0D7A-4534-8D03-C0D5D6CC23ED}" srcOrd="0" destOrd="0" presId="urn:microsoft.com/office/officeart/2008/layout/HalfCircleOrganizationChart"/>
    <dgm:cxn modelId="{E36A2710-63AF-48C1-85BD-23010474FB3C}" type="presParOf" srcId="{BD7E88FB-0D7A-4534-8D03-C0D5D6CC23ED}" destId="{245C51D1-6586-4757-B112-D3EB91DEAD05}" srcOrd="0" destOrd="0" presId="urn:microsoft.com/office/officeart/2008/layout/HalfCircleOrganizationChart"/>
    <dgm:cxn modelId="{B74B1ADF-8FBA-463C-9C24-58BC66635EAA}" type="presParOf" srcId="{BD7E88FB-0D7A-4534-8D03-C0D5D6CC23ED}" destId="{F9B57121-1391-4CF4-8DC4-793DB802C47C}" srcOrd="1" destOrd="0" presId="urn:microsoft.com/office/officeart/2008/layout/HalfCircleOrganizationChart"/>
    <dgm:cxn modelId="{38FDD150-EC49-4CD5-A40A-59D6359A4CF4}" type="presParOf" srcId="{BD7E88FB-0D7A-4534-8D03-C0D5D6CC23ED}" destId="{DCD8FDC4-CDA1-4DC3-A4AC-0B812B129090}" srcOrd="2" destOrd="0" presId="urn:microsoft.com/office/officeart/2008/layout/HalfCircleOrganizationChart"/>
    <dgm:cxn modelId="{39A74B3B-33C1-44F9-A57A-B0A9DF9A146C}" type="presParOf" srcId="{BD7E88FB-0D7A-4534-8D03-C0D5D6CC23ED}" destId="{DDD09AEA-EC97-4287-B914-3D97D7E41401}" srcOrd="3" destOrd="0" presId="urn:microsoft.com/office/officeart/2008/layout/HalfCircleOrganizationChart"/>
    <dgm:cxn modelId="{652209B0-952A-4E82-A31A-DE20E8F82999}" type="presParOf" srcId="{61F8E3ED-BDEB-4E6D-8A79-BCF99347F612}" destId="{C8161AF1-10D9-4AB0-B255-D702B935001A}" srcOrd="1" destOrd="0" presId="urn:microsoft.com/office/officeart/2008/layout/HalfCircleOrganizationChart"/>
    <dgm:cxn modelId="{5057B5E0-1576-458F-A3D9-1A147EBAAC27}" type="presParOf" srcId="{61F8E3ED-BDEB-4E6D-8A79-BCF99347F612}" destId="{AC18A0FF-9BA5-44B4-AC68-73C8BBB6FDC0}" srcOrd="2" destOrd="0" presId="urn:microsoft.com/office/officeart/2008/layout/HalfCircleOrganizationChart"/>
    <dgm:cxn modelId="{D614A2B4-9287-48D5-A41E-C3B4C3CCCF0D}" type="presParOf" srcId="{B9635FCA-4DFA-4C4E-98D7-762C85F29113}" destId="{403E328D-A01E-44BC-BB3B-05044FA9708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B80AA9-9FA4-46A1-B816-C1E2BFA61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614555B7-D6EF-411A-8F24-AAB0BE0535B8}">
      <dgm:prSet phldrT="[Tekst]"/>
      <dgm:spPr/>
      <dgm:t>
        <a:bodyPr/>
        <a:lstStyle/>
        <a:p>
          <a:r>
            <a:rPr lang="pl-PL" dirty="0"/>
            <a:t>Quantitative forecasts</a:t>
          </a:r>
        </a:p>
      </dgm:t>
    </dgm:pt>
    <dgm:pt modelId="{1A6FEDC1-A859-4E76-B4CA-28A5602898BC}" type="parTrans" cxnId="{1D2C719D-0192-4CEE-A88E-3180D0C046E6}">
      <dgm:prSet/>
      <dgm:spPr/>
      <dgm:t>
        <a:bodyPr/>
        <a:lstStyle/>
        <a:p>
          <a:endParaRPr lang="pl-PL"/>
        </a:p>
      </dgm:t>
    </dgm:pt>
    <dgm:pt modelId="{857492CB-3123-477C-93F6-9006E91D249C}" type="sibTrans" cxnId="{1D2C719D-0192-4CEE-A88E-3180D0C046E6}">
      <dgm:prSet/>
      <dgm:spPr/>
      <dgm:t>
        <a:bodyPr/>
        <a:lstStyle/>
        <a:p>
          <a:endParaRPr lang="pl-PL"/>
        </a:p>
      </dgm:t>
    </dgm:pt>
    <dgm:pt modelId="{FA9217E0-1C5F-4F93-8178-20FB0653E513}">
      <dgm:prSet/>
      <dgm:spPr/>
      <dgm:t>
        <a:bodyPr/>
        <a:lstStyle/>
        <a:p>
          <a:r>
            <a:rPr lang="pl-PL" dirty="0"/>
            <a:t>Time series models</a:t>
          </a:r>
        </a:p>
      </dgm:t>
    </dgm:pt>
    <dgm:pt modelId="{F18B346E-0CA7-46BE-A1B5-102EDBDF62DB}" type="parTrans" cxnId="{3B629919-2934-4748-8B99-B0627A0DD1F5}">
      <dgm:prSet/>
      <dgm:spPr/>
      <dgm:t>
        <a:bodyPr/>
        <a:lstStyle/>
        <a:p>
          <a:endParaRPr lang="pl-PL"/>
        </a:p>
      </dgm:t>
    </dgm:pt>
    <dgm:pt modelId="{37882BF9-675F-443A-BC9C-48A7F2AFCC30}" type="sibTrans" cxnId="{3B629919-2934-4748-8B99-B0627A0DD1F5}">
      <dgm:prSet/>
      <dgm:spPr/>
      <dgm:t>
        <a:bodyPr/>
        <a:lstStyle/>
        <a:p>
          <a:endParaRPr lang="pl-PL"/>
        </a:p>
      </dgm:t>
    </dgm:pt>
    <dgm:pt modelId="{E625784C-DE8C-4F27-9728-DA7AFE4F003F}">
      <dgm:prSet/>
      <dgm:spPr/>
      <dgm:t>
        <a:bodyPr/>
        <a:lstStyle/>
        <a:p>
          <a:r>
            <a:rPr lang="pl-PL" dirty="0"/>
            <a:t>Econometric models</a:t>
          </a:r>
        </a:p>
      </dgm:t>
    </dgm:pt>
    <dgm:pt modelId="{02A63F08-9E16-435C-B87C-4E0164F49677}" type="parTrans" cxnId="{6E3A74DA-27DC-44F1-B0C0-3B9A37121D7A}">
      <dgm:prSet/>
      <dgm:spPr/>
      <dgm:t>
        <a:bodyPr/>
        <a:lstStyle/>
        <a:p>
          <a:endParaRPr lang="pl-PL"/>
        </a:p>
      </dgm:t>
    </dgm:pt>
    <dgm:pt modelId="{2642A60D-6793-41CA-923B-A04787710E07}" type="sibTrans" cxnId="{6E3A74DA-27DC-44F1-B0C0-3B9A37121D7A}">
      <dgm:prSet/>
      <dgm:spPr/>
      <dgm:t>
        <a:bodyPr/>
        <a:lstStyle/>
        <a:p>
          <a:endParaRPr lang="pl-PL"/>
        </a:p>
      </dgm:t>
    </dgm:pt>
    <dgm:pt modelId="{F638B71F-0D55-4667-BEF0-E5B3C302F46C}">
      <dgm:prSet/>
      <dgm:spPr/>
      <dgm:t>
        <a:bodyPr/>
        <a:lstStyle/>
        <a:p>
          <a:r>
            <a:rPr lang="pl-PL" dirty="0"/>
            <a:t>Analog models</a:t>
          </a:r>
        </a:p>
      </dgm:t>
    </dgm:pt>
    <dgm:pt modelId="{3B100CBD-FE47-43B7-99CE-EA7C4A4AE740}" type="parTrans" cxnId="{15F209F3-C70D-4794-9328-33ED2BCD71CE}">
      <dgm:prSet/>
      <dgm:spPr/>
      <dgm:t>
        <a:bodyPr/>
        <a:lstStyle/>
        <a:p>
          <a:endParaRPr lang="pl-PL"/>
        </a:p>
      </dgm:t>
    </dgm:pt>
    <dgm:pt modelId="{7AFBBA57-7986-4A95-9385-93AB53CCF01D}" type="sibTrans" cxnId="{15F209F3-C70D-4794-9328-33ED2BCD71CE}">
      <dgm:prSet/>
      <dgm:spPr/>
      <dgm:t>
        <a:bodyPr/>
        <a:lstStyle/>
        <a:p>
          <a:endParaRPr lang="pl-PL"/>
        </a:p>
      </dgm:t>
    </dgm:pt>
    <dgm:pt modelId="{CD175A60-22AB-48CB-8409-EB0BBA3B0D3B}">
      <dgm:prSet/>
      <dgm:spPr/>
      <dgm:t>
        <a:bodyPr/>
        <a:lstStyle/>
        <a:p>
          <a:r>
            <a:rPr lang="pl-PL" dirty="0"/>
            <a:t>Lead variable models</a:t>
          </a:r>
        </a:p>
      </dgm:t>
    </dgm:pt>
    <dgm:pt modelId="{8C6A6D11-808A-4DD6-8EB2-3C6A4B629EC8}" type="parTrans" cxnId="{D61D9D7B-3472-43BD-B2EB-E30ED8A01920}">
      <dgm:prSet/>
      <dgm:spPr/>
      <dgm:t>
        <a:bodyPr/>
        <a:lstStyle/>
        <a:p>
          <a:endParaRPr lang="pl-PL"/>
        </a:p>
      </dgm:t>
    </dgm:pt>
    <dgm:pt modelId="{1F3F61D9-1D79-4398-898B-16BC8F043012}" type="sibTrans" cxnId="{D61D9D7B-3472-43BD-B2EB-E30ED8A01920}">
      <dgm:prSet/>
      <dgm:spPr/>
      <dgm:t>
        <a:bodyPr/>
        <a:lstStyle/>
        <a:p>
          <a:endParaRPr lang="pl-PL"/>
        </a:p>
      </dgm:t>
    </dgm:pt>
    <dgm:pt modelId="{D5008C9A-185D-4650-B101-17B03319CEB3}">
      <dgm:prSet/>
      <dgm:spPr/>
      <dgm:t>
        <a:bodyPr/>
        <a:lstStyle/>
        <a:p>
          <a:r>
            <a:rPr lang="pl-PL" dirty="0"/>
            <a:t>Cohort analysis models</a:t>
          </a:r>
        </a:p>
      </dgm:t>
    </dgm:pt>
    <dgm:pt modelId="{7EA797F9-DAFC-4629-A373-74CD650FB6B4}" type="parTrans" cxnId="{CA5F9D40-6814-4E66-ABA9-D7CDC57760CC}">
      <dgm:prSet/>
      <dgm:spPr/>
      <dgm:t>
        <a:bodyPr/>
        <a:lstStyle/>
        <a:p>
          <a:endParaRPr lang="pl-PL"/>
        </a:p>
      </dgm:t>
    </dgm:pt>
    <dgm:pt modelId="{B0E6B8CD-E4A0-4D76-9FC6-E9616095C8F2}" type="sibTrans" cxnId="{CA5F9D40-6814-4E66-ABA9-D7CDC57760CC}">
      <dgm:prSet/>
      <dgm:spPr/>
      <dgm:t>
        <a:bodyPr/>
        <a:lstStyle/>
        <a:p>
          <a:endParaRPr lang="pl-PL"/>
        </a:p>
      </dgm:t>
    </dgm:pt>
    <dgm:pt modelId="{147CAE3D-7E6E-4428-A53D-CD127AE682BA}">
      <dgm:prSet/>
      <dgm:spPr/>
      <dgm:t>
        <a:bodyPr/>
        <a:lstStyle/>
        <a:p>
          <a:r>
            <a:rPr lang="pl-PL" dirty="0"/>
            <a:t>Market tests</a:t>
          </a:r>
        </a:p>
      </dgm:t>
    </dgm:pt>
    <dgm:pt modelId="{C260A6CD-3A45-4558-9371-B3EBFAC18DE1}" type="parTrans" cxnId="{DE23F1AC-CAE4-466B-9C38-98B370B9A90C}">
      <dgm:prSet/>
      <dgm:spPr/>
      <dgm:t>
        <a:bodyPr/>
        <a:lstStyle/>
        <a:p>
          <a:endParaRPr lang="pl-PL"/>
        </a:p>
      </dgm:t>
    </dgm:pt>
    <dgm:pt modelId="{9B531900-3BB5-43CF-98AD-22497DCDE7BA}" type="sibTrans" cxnId="{DE23F1AC-CAE4-466B-9C38-98B370B9A90C}">
      <dgm:prSet/>
      <dgm:spPr/>
      <dgm:t>
        <a:bodyPr/>
        <a:lstStyle/>
        <a:p>
          <a:endParaRPr lang="pl-PL"/>
        </a:p>
      </dgm:t>
    </dgm:pt>
    <dgm:pt modelId="{E404A934-07E0-4C02-94E6-7B119621F280}" type="pres">
      <dgm:prSet presAssocID="{B8B80AA9-9FA4-46A1-B816-C1E2BFA617FE}" presName="vert0" presStyleCnt="0">
        <dgm:presLayoutVars>
          <dgm:dir/>
          <dgm:animOne val="branch"/>
          <dgm:animLvl val="lvl"/>
        </dgm:presLayoutVars>
      </dgm:prSet>
      <dgm:spPr/>
    </dgm:pt>
    <dgm:pt modelId="{89E77C49-6A38-44CA-A6A9-37B6002855FA}" type="pres">
      <dgm:prSet presAssocID="{614555B7-D6EF-411A-8F24-AAB0BE0535B8}" presName="thickLine" presStyleLbl="alignNode1" presStyleIdx="0" presStyleCnt="1"/>
      <dgm:spPr/>
    </dgm:pt>
    <dgm:pt modelId="{77F5599C-650E-4A16-9376-EC16E33B0F69}" type="pres">
      <dgm:prSet presAssocID="{614555B7-D6EF-411A-8F24-AAB0BE0535B8}" presName="horz1" presStyleCnt="0"/>
      <dgm:spPr/>
    </dgm:pt>
    <dgm:pt modelId="{C5DA89DC-61D5-423B-BA99-3795843DD7B6}" type="pres">
      <dgm:prSet presAssocID="{614555B7-D6EF-411A-8F24-AAB0BE0535B8}" presName="tx1" presStyleLbl="revTx" presStyleIdx="0" presStyleCnt="7"/>
      <dgm:spPr/>
    </dgm:pt>
    <dgm:pt modelId="{4C04A5D9-6C92-4C46-B9E1-E1B1FDF16888}" type="pres">
      <dgm:prSet presAssocID="{614555B7-D6EF-411A-8F24-AAB0BE0535B8}" presName="vert1" presStyleCnt="0"/>
      <dgm:spPr/>
    </dgm:pt>
    <dgm:pt modelId="{90798CF7-BD77-4CBD-AA3D-57BE94816223}" type="pres">
      <dgm:prSet presAssocID="{FA9217E0-1C5F-4F93-8178-20FB0653E513}" presName="vertSpace2a" presStyleCnt="0"/>
      <dgm:spPr/>
    </dgm:pt>
    <dgm:pt modelId="{86A979C2-3734-47CF-B7EB-385788D17DC1}" type="pres">
      <dgm:prSet presAssocID="{FA9217E0-1C5F-4F93-8178-20FB0653E513}" presName="horz2" presStyleCnt="0"/>
      <dgm:spPr/>
    </dgm:pt>
    <dgm:pt modelId="{72959143-F4D5-41B0-82F0-7F9FC04C6B6F}" type="pres">
      <dgm:prSet presAssocID="{FA9217E0-1C5F-4F93-8178-20FB0653E513}" presName="horzSpace2" presStyleCnt="0"/>
      <dgm:spPr/>
    </dgm:pt>
    <dgm:pt modelId="{3ECD91E3-025A-4D25-8DDB-D17C69B56FD4}" type="pres">
      <dgm:prSet presAssocID="{FA9217E0-1C5F-4F93-8178-20FB0653E513}" presName="tx2" presStyleLbl="revTx" presStyleIdx="1" presStyleCnt="7"/>
      <dgm:spPr/>
    </dgm:pt>
    <dgm:pt modelId="{CC2DF2C5-7A1E-41E2-8617-5F7716C31F5F}" type="pres">
      <dgm:prSet presAssocID="{FA9217E0-1C5F-4F93-8178-20FB0653E513}" presName="vert2" presStyleCnt="0"/>
      <dgm:spPr/>
    </dgm:pt>
    <dgm:pt modelId="{DA78946F-6B31-403A-817C-9E3A6DA96A01}" type="pres">
      <dgm:prSet presAssocID="{FA9217E0-1C5F-4F93-8178-20FB0653E513}" presName="thinLine2b" presStyleLbl="callout" presStyleIdx="0" presStyleCnt="6"/>
      <dgm:spPr/>
    </dgm:pt>
    <dgm:pt modelId="{94486234-EB36-4AC5-8924-3C06B4619509}" type="pres">
      <dgm:prSet presAssocID="{FA9217E0-1C5F-4F93-8178-20FB0653E513}" presName="vertSpace2b" presStyleCnt="0"/>
      <dgm:spPr/>
    </dgm:pt>
    <dgm:pt modelId="{50ED0A99-EBF4-4D4E-83A5-C68F31687E4F}" type="pres">
      <dgm:prSet presAssocID="{E625784C-DE8C-4F27-9728-DA7AFE4F003F}" presName="horz2" presStyleCnt="0"/>
      <dgm:spPr/>
    </dgm:pt>
    <dgm:pt modelId="{658B871B-D0AD-451D-93E8-3BB72CE59500}" type="pres">
      <dgm:prSet presAssocID="{E625784C-DE8C-4F27-9728-DA7AFE4F003F}" presName="horzSpace2" presStyleCnt="0"/>
      <dgm:spPr/>
    </dgm:pt>
    <dgm:pt modelId="{C9FF14DA-5918-4DCA-8174-D0E9FDF199F7}" type="pres">
      <dgm:prSet presAssocID="{E625784C-DE8C-4F27-9728-DA7AFE4F003F}" presName="tx2" presStyleLbl="revTx" presStyleIdx="2" presStyleCnt="7"/>
      <dgm:spPr/>
    </dgm:pt>
    <dgm:pt modelId="{32682BDC-2BEE-4A1A-8D49-0961A0F6DB70}" type="pres">
      <dgm:prSet presAssocID="{E625784C-DE8C-4F27-9728-DA7AFE4F003F}" presName="vert2" presStyleCnt="0"/>
      <dgm:spPr/>
    </dgm:pt>
    <dgm:pt modelId="{2471DC2A-DB3D-44A9-A288-A4E95330E1EC}" type="pres">
      <dgm:prSet presAssocID="{E625784C-DE8C-4F27-9728-DA7AFE4F003F}" presName="thinLine2b" presStyleLbl="callout" presStyleIdx="1" presStyleCnt="6"/>
      <dgm:spPr/>
    </dgm:pt>
    <dgm:pt modelId="{125E4F2C-BD19-4823-9E51-496B1A0948FC}" type="pres">
      <dgm:prSet presAssocID="{E625784C-DE8C-4F27-9728-DA7AFE4F003F}" presName="vertSpace2b" presStyleCnt="0"/>
      <dgm:spPr/>
    </dgm:pt>
    <dgm:pt modelId="{FA1D4AE7-9C53-428B-8163-3E48C8BA9306}" type="pres">
      <dgm:prSet presAssocID="{F638B71F-0D55-4667-BEF0-E5B3C302F46C}" presName="horz2" presStyleCnt="0"/>
      <dgm:spPr/>
    </dgm:pt>
    <dgm:pt modelId="{FDF2DFBA-8F8E-4955-B202-DBCDE29A2988}" type="pres">
      <dgm:prSet presAssocID="{F638B71F-0D55-4667-BEF0-E5B3C302F46C}" presName="horzSpace2" presStyleCnt="0"/>
      <dgm:spPr/>
    </dgm:pt>
    <dgm:pt modelId="{BD9397B5-146A-465E-B99A-FBA461EA50CE}" type="pres">
      <dgm:prSet presAssocID="{F638B71F-0D55-4667-BEF0-E5B3C302F46C}" presName="tx2" presStyleLbl="revTx" presStyleIdx="3" presStyleCnt="7"/>
      <dgm:spPr/>
    </dgm:pt>
    <dgm:pt modelId="{FD1C6CD9-BEF3-40D6-ABB7-7492FE7C5119}" type="pres">
      <dgm:prSet presAssocID="{F638B71F-0D55-4667-BEF0-E5B3C302F46C}" presName="vert2" presStyleCnt="0"/>
      <dgm:spPr/>
    </dgm:pt>
    <dgm:pt modelId="{B7B4EB43-2900-47A4-95A7-3041EF55BDA2}" type="pres">
      <dgm:prSet presAssocID="{F638B71F-0D55-4667-BEF0-E5B3C302F46C}" presName="thinLine2b" presStyleLbl="callout" presStyleIdx="2" presStyleCnt="6"/>
      <dgm:spPr/>
    </dgm:pt>
    <dgm:pt modelId="{4A7F19DB-FB6C-49B7-BD39-32355F9626A9}" type="pres">
      <dgm:prSet presAssocID="{F638B71F-0D55-4667-BEF0-E5B3C302F46C}" presName="vertSpace2b" presStyleCnt="0"/>
      <dgm:spPr/>
    </dgm:pt>
    <dgm:pt modelId="{DA623D22-D8B7-4BD5-960C-F1CAA103F5EA}" type="pres">
      <dgm:prSet presAssocID="{CD175A60-22AB-48CB-8409-EB0BBA3B0D3B}" presName="horz2" presStyleCnt="0"/>
      <dgm:spPr/>
    </dgm:pt>
    <dgm:pt modelId="{B0FD0F97-081E-49F9-A871-8FBB0668C977}" type="pres">
      <dgm:prSet presAssocID="{CD175A60-22AB-48CB-8409-EB0BBA3B0D3B}" presName="horzSpace2" presStyleCnt="0"/>
      <dgm:spPr/>
    </dgm:pt>
    <dgm:pt modelId="{41DA238A-7822-45A4-AF3F-3D779420E9D9}" type="pres">
      <dgm:prSet presAssocID="{CD175A60-22AB-48CB-8409-EB0BBA3B0D3B}" presName="tx2" presStyleLbl="revTx" presStyleIdx="4" presStyleCnt="7"/>
      <dgm:spPr/>
    </dgm:pt>
    <dgm:pt modelId="{9E4942CC-9082-4379-B0AB-1532949AB410}" type="pres">
      <dgm:prSet presAssocID="{CD175A60-22AB-48CB-8409-EB0BBA3B0D3B}" presName="vert2" presStyleCnt="0"/>
      <dgm:spPr/>
    </dgm:pt>
    <dgm:pt modelId="{72ABBA05-8FC3-45D6-ADBE-62F710F01495}" type="pres">
      <dgm:prSet presAssocID="{CD175A60-22AB-48CB-8409-EB0BBA3B0D3B}" presName="thinLine2b" presStyleLbl="callout" presStyleIdx="3" presStyleCnt="6"/>
      <dgm:spPr/>
    </dgm:pt>
    <dgm:pt modelId="{D8B663E1-44F7-496C-AA36-718AA03FEBCF}" type="pres">
      <dgm:prSet presAssocID="{CD175A60-22AB-48CB-8409-EB0BBA3B0D3B}" presName="vertSpace2b" presStyleCnt="0"/>
      <dgm:spPr/>
    </dgm:pt>
    <dgm:pt modelId="{DD98C442-BB2D-406E-A20F-71A102C4A4BE}" type="pres">
      <dgm:prSet presAssocID="{D5008C9A-185D-4650-B101-17B03319CEB3}" presName="horz2" presStyleCnt="0"/>
      <dgm:spPr/>
    </dgm:pt>
    <dgm:pt modelId="{F69155D7-5566-4B36-B145-104A533505E6}" type="pres">
      <dgm:prSet presAssocID="{D5008C9A-185D-4650-B101-17B03319CEB3}" presName="horzSpace2" presStyleCnt="0"/>
      <dgm:spPr/>
    </dgm:pt>
    <dgm:pt modelId="{FE6700CC-97FC-42AD-9D88-1EFDE21496D9}" type="pres">
      <dgm:prSet presAssocID="{D5008C9A-185D-4650-B101-17B03319CEB3}" presName="tx2" presStyleLbl="revTx" presStyleIdx="5" presStyleCnt="7"/>
      <dgm:spPr/>
    </dgm:pt>
    <dgm:pt modelId="{2FAD47BE-6403-4C56-8DA4-7F879182BD2F}" type="pres">
      <dgm:prSet presAssocID="{D5008C9A-185D-4650-B101-17B03319CEB3}" presName="vert2" presStyleCnt="0"/>
      <dgm:spPr/>
    </dgm:pt>
    <dgm:pt modelId="{B399317C-835E-4BE0-9F4B-840399D48973}" type="pres">
      <dgm:prSet presAssocID="{D5008C9A-185D-4650-B101-17B03319CEB3}" presName="thinLine2b" presStyleLbl="callout" presStyleIdx="4" presStyleCnt="6"/>
      <dgm:spPr/>
    </dgm:pt>
    <dgm:pt modelId="{7DCF164E-C0E4-4B48-B546-24EA69163963}" type="pres">
      <dgm:prSet presAssocID="{D5008C9A-185D-4650-B101-17B03319CEB3}" presName="vertSpace2b" presStyleCnt="0"/>
      <dgm:spPr/>
    </dgm:pt>
    <dgm:pt modelId="{AFC57CD5-A572-427D-9790-2555A3CB3E5F}" type="pres">
      <dgm:prSet presAssocID="{147CAE3D-7E6E-4428-A53D-CD127AE682BA}" presName="horz2" presStyleCnt="0"/>
      <dgm:spPr/>
    </dgm:pt>
    <dgm:pt modelId="{B1893D65-AD7C-4007-BC32-29CBE24E2428}" type="pres">
      <dgm:prSet presAssocID="{147CAE3D-7E6E-4428-A53D-CD127AE682BA}" presName="horzSpace2" presStyleCnt="0"/>
      <dgm:spPr/>
    </dgm:pt>
    <dgm:pt modelId="{E855B9D5-220B-45BB-A8D1-F77F97C44AA4}" type="pres">
      <dgm:prSet presAssocID="{147CAE3D-7E6E-4428-A53D-CD127AE682BA}" presName="tx2" presStyleLbl="revTx" presStyleIdx="6" presStyleCnt="7"/>
      <dgm:spPr/>
    </dgm:pt>
    <dgm:pt modelId="{979B9147-85C7-441A-B99D-BA2BAE01FE35}" type="pres">
      <dgm:prSet presAssocID="{147CAE3D-7E6E-4428-A53D-CD127AE682BA}" presName="vert2" presStyleCnt="0"/>
      <dgm:spPr/>
    </dgm:pt>
    <dgm:pt modelId="{317E2439-C45F-4541-8671-74C857C4B605}" type="pres">
      <dgm:prSet presAssocID="{147CAE3D-7E6E-4428-A53D-CD127AE682BA}" presName="thinLine2b" presStyleLbl="callout" presStyleIdx="5" presStyleCnt="6"/>
      <dgm:spPr/>
    </dgm:pt>
    <dgm:pt modelId="{F038AAFE-1C47-4E01-BC50-ADD7EE2BD186}" type="pres">
      <dgm:prSet presAssocID="{147CAE3D-7E6E-4428-A53D-CD127AE682BA}" presName="vertSpace2b" presStyleCnt="0"/>
      <dgm:spPr/>
    </dgm:pt>
  </dgm:ptLst>
  <dgm:cxnLst>
    <dgm:cxn modelId="{3B629919-2934-4748-8B99-B0627A0DD1F5}" srcId="{614555B7-D6EF-411A-8F24-AAB0BE0535B8}" destId="{FA9217E0-1C5F-4F93-8178-20FB0653E513}" srcOrd="0" destOrd="0" parTransId="{F18B346E-0CA7-46BE-A1B5-102EDBDF62DB}" sibTransId="{37882BF9-675F-443A-BC9C-48A7F2AFCC30}"/>
    <dgm:cxn modelId="{CA5F9D40-6814-4E66-ABA9-D7CDC57760CC}" srcId="{614555B7-D6EF-411A-8F24-AAB0BE0535B8}" destId="{D5008C9A-185D-4650-B101-17B03319CEB3}" srcOrd="4" destOrd="0" parTransId="{7EA797F9-DAFC-4629-A373-74CD650FB6B4}" sibTransId="{B0E6B8CD-E4A0-4D76-9FC6-E9616095C8F2}"/>
    <dgm:cxn modelId="{D61D9D7B-3472-43BD-B2EB-E30ED8A01920}" srcId="{614555B7-D6EF-411A-8F24-AAB0BE0535B8}" destId="{CD175A60-22AB-48CB-8409-EB0BBA3B0D3B}" srcOrd="3" destOrd="0" parTransId="{8C6A6D11-808A-4DD6-8EB2-3C6A4B629EC8}" sibTransId="{1F3F61D9-1D79-4398-898B-16BC8F043012}"/>
    <dgm:cxn modelId="{9503237E-CBCE-4DAE-8B80-72F5DC7F51BA}" type="presOf" srcId="{B8B80AA9-9FA4-46A1-B816-C1E2BFA617FE}" destId="{E404A934-07E0-4C02-94E6-7B119621F280}" srcOrd="0" destOrd="0" presId="urn:microsoft.com/office/officeart/2008/layout/LinedList"/>
    <dgm:cxn modelId="{1D2C719D-0192-4CEE-A88E-3180D0C046E6}" srcId="{B8B80AA9-9FA4-46A1-B816-C1E2BFA617FE}" destId="{614555B7-D6EF-411A-8F24-AAB0BE0535B8}" srcOrd="0" destOrd="0" parTransId="{1A6FEDC1-A859-4E76-B4CA-28A5602898BC}" sibTransId="{857492CB-3123-477C-93F6-9006E91D249C}"/>
    <dgm:cxn modelId="{DE23F1AC-CAE4-466B-9C38-98B370B9A90C}" srcId="{614555B7-D6EF-411A-8F24-AAB0BE0535B8}" destId="{147CAE3D-7E6E-4428-A53D-CD127AE682BA}" srcOrd="5" destOrd="0" parTransId="{C260A6CD-3A45-4558-9371-B3EBFAC18DE1}" sibTransId="{9B531900-3BB5-43CF-98AD-22497DCDE7BA}"/>
    <dgm:cxn modelId="{5ACFC3B1-F78D-45C2-A8D3-D4D85D518CCC}" type="presOf" srcId="{FA9217E0-1C5F-4F93-8178-20FB0653E513}" destId="{3ECD91E3-025A-4D25-8DDB-D17C69B56FD4}" srcOrd="0" destOrd="0" presId="urn:microsoft.com/office/officeart/2008/layout/LinedList"/>
    <dgm:cxn modelId="{FDC9CBC4-E2D4-4458-96EF-D548ABA038FC}" type="presOf" srcId="{F638B71F-0D55-4667-BEF0-E5B3C302F46C}" destId="{BD9397B5-146A-465E-B99A-FBA461EA50CE}" srcOrd="0" destOrd="0" presId="urn:microsoft.com/office/officeart/2008/layout/LinedList"/>
    <dgm:cxn modelId="{FBD5ECCB-37AA-4141-8A7C-8309027E54B5}" type="presOf" srcId="{E625784C-DE8C-4F27-9728-DA7AFE4F003F}" destId="{C9FF14DA-5918-4DCA-8174-D0E9FDF199F7}" srcOrd="0" destOrd="0" presId="urn:microsoft.com/office/officeart/2008/layout/LinedList"/>
    <dgm:cxn modelId="{34CAD1CC-F275-48EA-88E0-041C0CDB3400}" type="presOf" srcId="{CD175A60-22AB-48CB-8409-EB0BBA3B0D3B}" destId="{41DA238A-7822-45A4-AF3F-3D779420E9D9}" srcOrd="0" destOrd="0" presId="urn:microsoft.com/office/officeart/2008/layout/LinedList"/>
    <dgm:cxn modelId="{6E3A74DA-27DC-44F1-B0C0-3B9A37121D7A}" srcId="{614555B7-D6EF-411A-8F24-AAB0BE0535B8}" destId="{E625784C-DE8C-4F27-9728-DA7AFE4F003F}" srcOrd="1" destOrd="0" parTransId="{02A63F08-9E16-435C-B87C-4E0164F49677}" sibTransId="{2642A60D-6793-41CA-923B-A04787710E07}"/>
    <dgm:cxn modelId="{4E809CE9-1150-44E5-B607-E954A4FBDB5E}" type="presOf" srcId="{147CAE3D-7E6E-4428-A53D-CD127AE682BA}" destId="{E855B9D5-220B-45BB-A8D1-F77F97C44AA4}" srcOrd="0" destOrd="0" presId="urn:microsoft.com/office/officeart/2008/layout/LinedList"/>
    <dgm:cxn modelId="{B6E18DED-1179-4484-83AE-F172A5D626EF}" type="presOf" srcId="{D5008C9A-185D-4650-B101-17B03319CEB3}" destId="{FE6700CC-97FC-42AD-9D88-1EFDE21496D9}" srcOrd="0" destOrd="0" presId="urn:microsoft.com/office/officeart/2008/layout/LinedList"/>
    <dgm:cxn modelId="{15F209F3-C70D-4794-9328-33ED2BCD71CE}" srcId="{614555B7-D6EF-411A-8F24-AAB0BE0535B8}" destId="{F638B71F-0D55-4667-BEF0-E5B3C302F46C}" srcOrd="2" destOrd="0" parTransId="{3B100CBD-FE47-43B7-99CE-EA7C4A4AE740}" sibTransId="{7AFBBA57-7986-4A95-9385-93AB53CCF01D}"/>
    <dgm:cxn modelId="{F51D3DFB-9BE1-4E62-84B4-FCA0EF626B78}" type="presOf" srcId="{614555B7-D6EF-411A-8F24-AAB0BE0535B8}" destId="{C5DA89DC-61D5-423B-BA99-3795843DD7B6}" srcOrd="0" destOrd="0" presId="urn:microsoft.com/office/officeart/2008/layout/LinedList"/>
    <dgm:cxn modelId="{3735C774-F992-4E15-BD4B-1C3AAE45508C}" type="presParOf" srcId="{E404A934-07E0-4C02-94E6-7B119621F280}" destId="{89E77C49-6A38-44CA-A6A9-37B6002855FA}" srcOrd="0" destOrd="0" presId="urn:microsoft.com/office/officeart/2008/layout/LinedList"/>
    <dgm:cxn modelId="{E7E1DEB9-2B7B-4949-81BB-5EDA92C7AE10}" type="presParOf" srcId="{E404A934-07E0-4C02-94E6-7B119621F280}" destId="{77F5599C-650E-4A16-9376-EC16E33B0F69}" srcOrd="1" destOrd="0" presId="urn:microsoft.com/office/officeart/2008/layout/LinedList"/>
    <dgm:cxn modelId="{497654CC-7B72-40D3-8EE7-B4AC8B5AAEFB}" type="presParOf" srcId="{77F5599C-650E-4A16-9376-EC16E33B0F69}" destId="{C5DA89DC-61D5-423B-BA99-3795843DD7B6}" srcOrd="0" destOrd="0" presId="urn:microsoft.com/office/officeart/2008/layout/LinedList"/>
    <dgm:cxn modelId="{C75E076A-A1A1-42EE-8DF9-57CCED463C27}" type="presParOf" srcId="{77F5599C-650E-4A16-9376-EC16E33B0F69}" destId="{4C04A5D9-6C92-4C46-B9E1-E1B1FDF16888}" srcOrd="1" destOrd="0" presId="urn:microsoft.com/office/officeart/2008/layout/LinedList"/>
    <dgm:cxn modelId="{7B988744-CBF2-4509-A217-76B673D8D66A}" type="presParOf" srcId="{4C04A5D9-6C92-4C46-B9E1-E1B1FDF16888}" destId="{90798CF7-BD77-4CBD-AA3D-57BE94816223}" srcOrd="0" destOrd="0" presId="urn:microsoft.com/office/officeart/2008/layout/LinedList"/>
    <dgm:cxn modelId="{6B9B046B-13E0-446F-AD70-170DECD40855}" type="presParOf" srcId="{4C04A5D9-6C92-4C46-B9E1-E1B1FDF16888}" destId="{86A979C2-3734-47CF-B7EB-385788D17DC1}" srcOrd="1" destOrd="0" presId="urn:microsoft.com/office/officeart/2008/layout/LinedList"/>
    <dgm:cxn modelId="{A2758C2B-6338-4E75-9F5F-B11AF3E02903}" type="presParOf" srcId="{86A979C2-3734-47CF-B7EB-385788D17DC1}" destId="{72959143-F4D5-41B0-82F0-7F9FC04C6B6F}" srcOrd="0" destOrd="0" presId="urn:microsoft.com/office/officeart/2008/layout/LinedList"/>
    <dgm:cxn modelId="{488AA91E-BB3E-40D2-838C-B37580620EC1}" type="presParOf" srcId="{86A979C2-3734-47CF-B7EB-385788D17DC1}" destId="{3ECD91E3-025A-4D25-8DDB-D17C69B56FD4}" srcOrd="1" destOrd="0" presId="urn:microsoft.com/office/officeart/2008/layout/LinedList"/>
    <dgm:cxn modelId="{33328EFA-89B2-4002-AC18-C45CFCA60C31}" type="presParOf" srcId="{86A979C2-3734-47CF-B7EB-385788D17DC1}" destId="{CC2DF2C5-7A1E-41E2-8617-5F7716C31F5F}" srcOrd="2" destOrd="0" presId="urn:microsoft.com/office/officeart/2008/layout/LinedList"/>
    <dgm:cxn modelId="{0F15B8EB-3B57-4030-8228-7A3778350780}" type="presParOf" srcId="{4C04A5D9-6C92-4C46-B9E1-E1B1FDF16888}" destId="{DA78946F-6B31-403A-817C-9E3A6DA96A01}" srcOrd="2" destOrd="0" presId="urn:microsoft.com/office/officeart/2008/layout/LinedList"/>
    <dgm:cxn modelId="{AC0E1AF3-65D2-41F2-A6B9-6C4A570A6E56}" type="presParOf" srcId="{4C04A5D9-6C92-4C46-B9E1-E1B1FDF16888}" destId="{94486234-EB36-4AC5-8924-3C06B4619509}" srcOrd="3" destOrd="0" presId="urn:microsoft.com/office/officeart/2008/layout/LinedList"/>
    <dgm:cxn modelId="{EA9865AC-7402-4DA5-A50C-CC06AECDB16E}" type="presParOf" srcId="{4C04A5D9-6C92-4C46-B9E1-E1B1FDF16888}" destId="{50ED0A99-EBF4-4D4E-83A5-C68F31687E4F}" srcOrd="4" destOrd="0" presId="urn:microsoft.com/office/officeart/2008/layout/LinedList"/>
    <dgm:cxn modelId="{FCC71724-82CD-4891-BDA9-42DF66F766E9}" type="presParOf" srcId="{50ED0A99-EBF4-4D4E-83A5-C68F31687E4F}" destId="{658B871B-D0AD-451D-93E8-3BB72CE59500}" srcOrd="0" destOrd="0" presId="urn:microsoft.com/office/officeart/2008/layout/LinedList"/>
    <dgm:cxn modelId="{8E5C9F2C-0174-4F23-9189-0F17E428E6B8}" type="presParOf" srcId="{50ED0A99-EBF4-4D4E-83A5-C68F31687E4F}" destId="{C9FF14DA-5918-4DCA-8174-D0E9FDF199F7}" srcOrd="1" destOrd="0" presId="urn:microsoft.com/office/officeart/2008/layout/LinedList"/>
    <dgm:cxn modelId="{8878CA2C-D8EE-4DD9-BFE8-F8A9FC73965E}" type="presParOf" srcId="{50ED0A99-EBF4-4D4E-83A5-C68F31687E4F}" destId="{32682BDC-2BEE-4A1A-8D49-0961A0F6DB70}" srcOrd="2" destOrd="0" presId="urn:microsoft.com/office/officeart/2008/layout/LinedList"/>
    <dgm:cxn modelId="{C27DEE89-BD0E-44E8-BD7C-8C0F62B75B38}" type="presParOf" srcId="{4C04A5D9-6C92-4C46-B9E1-E1B1FDF16888}" destId="{2471DC2A-DB3D-44A9-A288-A4E95330E1EC}" srcOrd="5" destOrd="0" presId="urn:microsoft.com/office/officeart/2008/layout/LinedList"/>
    <dgm:cxn modelId="{4A27D69A-B6ED-41F3-B718-A8EE365ABCA3}" type="presParOf" srcId="{4C04A5D9-6C92-4C46-B9E1-E1B1FDF16888}" destId="{125E4F2C-BD19-4823-9E51-496B1A0948FC}" srcOrd="6" destOrd="0" presId="urn:microsoft.com/office/officeart/2008/layout/LinedList"/>
    <dgm:cxn modelId="{8048083B-4595-4085-A231-446AFB428AF6}" type="presParOf" srcId="{4C04A5D9-6C92-4C46-B9E1-E1B1FDF16888}" destId="{FA1D4AE7-9C53-428B-8163-3E48C8BA9306}" srcOrd="7" destOrd="0" presId="urn:microsoft.com/office/officeart/2008/layout/LinedList"/>
    <dgm:cxn modelId="{F3D04617-8506-4548-8897-E0E523414B61}" type="presParOf" srcId="{FA1D4AE7-9C53-428B-8163-3E48C8BA9306}" destId="{FDF2DFBA-8F8E-4955-B202-DBCDE29A2988}" srcOrd="0" destOrd="0" presId="urn:microsoft.com/office/officeart/2008/layout/LinedList"/>
    <dgm:cxn modelId="{370FAA10-6126-40C3-AD0C-6CDF92C1C40A}" type="presParOf" srcId="{FA1D4AE7-9C53-428B-8163-3E48C8BA9306}" destId="{BD9397B5-146A-465E-B99A-FBA461EA50CE}" srcOrd="1" destOrd="0" presId="urn:microsoft.com/office/officeart/2008/layout/LinedList"/>
    <dgm:cxn modelId="{BE57921A-8808-4858-B8B7-C5DA8AE9B5C3}" type="presParOf" srcId="{FA1D4AE7-9C53-428B-8163-3E48C8BA9306}" destId="{FD1C6CD9-BEF3-40D6-ABB7-7492FE7C5119}" srcOrd="2" destOrd="0" presId="urn:microsoft.com/office/officeart/2008/layout/LinedList"/>
    <dgm:cxn modelId="{370BEED1-98D5-478E-BF61-3F7C405E2212}" type="presParOf" srcId="{4C04A5D9-6C92-4C46-B9E1-E1B1FDF16888}" destId="{B7B4EB43-2900-47A4-95A7-3041EF55BDA2}" srcOrd="8" destOrd="0" presId="urn:microsoft.com/office/officeart/2008/layout/LinedList"/>
    <dgm:cxn modelId="{60152034-E255-4F07-B1AC-83A27772FACA}" type="presParOf" srcId="{4C04A5D9-6C92-4C46-B9E1-E1B1FDF16888}" destId="{4A7F19DB-FB6C-49B7-BD39-32355F9626A9}" srcOrd="9" destOrd="0" presId="urn:microsoft.com/office/officeart/2008/layout/LinedList"/>
    <dgm:cxn modelId="{36779656-84D2-4DC4-ACA8-D7ACE81CEC64}" type="presParOf" srcId="{4C04A5D9-6C92-4C46-B9E1-E1B1FDF16888}" destId="{DA623D22-D8B7-4BD5-960C-F1CAA103F5EA}" srcOrd="10" destOrd="0" presId="urn:microsoft.com/office/officeart/2008/layout/LinedList"/>
    <dgm:cxn modelId="{F8D6BA3B-C533-4A47-AADB-783446DC7448}" type="presParOf" srcId="{DA623D22-D8B7-4BD5-960C-F1CAA103F5EA}" destId="{B0FD0F97-081E-49F9-A871-8FBB0668C977}" srcOrd="0" destOrd="0" presId="urn:microsoft.com/office/officeart/2008/layout/LinedList"/>
    <dgm:cxn modelId="{3B5AC891-ACFB-404B-A468-9F19953EB6B7}" type="presParOf" srcId="{DA623D22-D8B7-4BD5-960C-F1CAA103F5EA}" destId="{41DA238A-7822-45A4-AF3F-3D779420E9D9}" srcOrd="1" destOrd="0" presId="urn:microsoft.com/office/officeart/2008/layout/LinedList"/>
    <dgm:cxn modelId="{7E3F9D81-6F69-4A43-BA8D-3381A7542ABC}" type="presParOf" srcId="{DA623D22-D8B7-4BD5-960C-F1CAA103F5EA}" destId="{9E4942CC-9082-4379-B0AB-1532949AB410}" srcOrd="2" destOrd="0" presId="urn:microsoft.com/office/officeart/2008/layout/LinedList"/>
    <dgm:cxn modelId="{B04ADB3D-C87D-41E6-93A2-2C1918100212}" type="presParOf" srcId="{4C04A5D9-6C92-4C46-B9E1-E1B1FDF16888}" destId="{72ABBA05-8FC3-45D6-ADBE-62F710F01495}" srcOrd="11" destOrd="0" presId="urn:microsoft.com/office/officeart/2008/layout/LinedList"/>
    <dgm:cxn modelId="{158772CF-3CCB-4E83-8A95-075920320977}" type="presParOf" srcId="{4C04A5D9-6C92-4C46-B9E1-E1B1FDF16888}" destId="{D8B663E1-44F7-496C-AA36-718AA03FEBCF}" srcOrd="12" destOrd="0" presId="urn:microsoft.com/office/officeart/2008/layout/LinedList"/>
    <dgm:cxn modelId="{7B897391-1B73-4CC4-9895-81203D8CA813}" type="presParOf" srcId="{4C04A5D9-6C92-4C46-B9E1-E1B1FDF16888}" destId="{DD98C442-BB2D-406E-A20F-71A102C4A4BE}" srcOrd="13" destOrd="0" presId="urn:microsoft.com/office/officeart/2008/layout/LinedList"/>
    <dgm:cxn modelId="{3BF6009D-DA3D-408C-B24C-D6D39D6ACD8B}" type="presParOf" srcId="{DD98C442-BB2D-406E-A20F-71A102C4A4BE}" destId="{F69155D7-5566-4B36-B145-104A533505E6}" srcOrd="0" destOrd="0" presId="urn:microsoft.com/office/officeart/2008/layout/LinedList"/>
    <dgm:cxn modelId="{9CAF2829-8158-430F-BACC-1BB29DD99FD4}" type="presParOf" srcId="{DD98C442-BB2D-406E-A20F-71A102C4A4BE}" destId="{FE6700CC-97FC-42AD-9D88-1EFDE21496D9}" srcOrd="1" destOrd="0" presId="urn:microsoft.com/office/officeart/2008/layout/LinedList"/>
    <dgm:cxn modelId="{D3C0B47E-332E-483D-B33D-A2EC1CD7CE6B}" type="presParOf" srcId="{DD98C442-BB2D-406E-A20F-71A102C4A4BE}" destId="{2FAD47BE-6403-4C56-8DA4-7F879182BD2F}" srcOrd="2" destOrd="0" presId="urn:microsoft.com/office/officeart/2008/layout/LinedList"/>
    <dgm:cxn modelId="{3D963EF5-0CA7-4C4B-9E68-54ACF2870755}" type="presParOf" srcId="{4C04A5D9-6C92-4C46-B9E1-E1B1FDF16888}" destId="{B399317C-835E-4BE0-9F4B-840399D48973}" srcOrd="14" destOrd="0" presId="urn:microsoft.com/office/officeart/2008/layout/LinedList"/>
    <dgm:cxn modelId="{618CD91C-B087-4B10-BFA5-D44D7F08114A}" type="presParOf" srcId="{4C04A5D9-6C92-4C46-B9E1-E1B1FDF16888}" destId="{7DCF164E-C0E4-4B48-B546-24EA69163963}" srcOrd="15" destOrd="0" presId="urn:microsoft.com/office/officeart/2008/layout/LinedList"/>
    <dgm:cxn modelId="{5427796A-051E-424D-BAC4-C0DEAB5B9ED1}" type="presParOf" srcId="{4C04A5D9-6C92-4C46-B9E1-E1B1FDF16888}" destId="{AFC57CD5-A572-427D-9790-2555A3CB3E5F}" srcOrd="16" destOrd="0" presId="urn:microsoft.com/office/officeart/2008/layout/LinedList"/>
    <dgm:cxn modelId="{E9FBC90E-F03F-414E-A831-D700AFFD22C3}" type="presParOf" srcId="{AFC57CD5-A572-427D-9790-2555A3CB3E5F}" destId="{B1893D65-AD7C-4007-BC32-29CBE24E2428}" srcOrd="0" destOrd="0" presId="urn:microsoft.com/office/officeart/2008/layout/LinedList"/>
    <dgm:cxn modelId="{25E4E126-D333-4770-89D9-E199C4E4C5EB}" type="presParOf" srcId="{AFC57CD5-A572-427D-9790-2555A3CB3E5F}" destId="{E855B9D5-220B-45BB-A8D1-F77F97C44AA4}" srcOrd="1" destOrd="0" presId="urn:microsoft.com/office/officeart/2008/layout/LinedList"/>
    <dgm:cxn modelId="{C4D29622-4503-4C22-A3EF-E99CBCEB5DA0}" type="presParOf" srcId="{AFC57CD5-A572-427D-9790-2555A3CB3E5F}" destId="{979B9147-85C7-441A-B99D-BA2BAE01FE35}" srcOrd="2" destOrd="0" presId="urn:microsoft.com/office/officeart/2008/layout/LinedList"/>
    <dgm:cxn modelId="{594C6FF5-3698-46D2-8289-DB1F5F4B72E8}" type="presParOf" srcId="{4C04A5D9-6C92-4C46-B9E1-E1B1FDF16888}" destId="{317E2439-C45F-4541-8671-74C857C4B605}" srcOrd="17" destOrd="0" presId="urn:microsoft.com/office/officeart/2008/layout/LinedList"/>
    <dgm:cxn modelId="{FD7946B0-A151-4C65-9208-63EA295C75BA}" type="presParOf" srcId="{4C04A5D9-6C92-4C46-B9E1-E1B1FDF16888}" destId="{F038AAFE-1C47-4E01-BC50-ADD7EE2BD186}"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b="0" i="0" dirty="0" err="1">
              <a:latin typeface="Arial" panose="020B0604020202020204" pitchFamily="34" charset="0"/>
              <a:cs typeface="Arial" panose="020B0604020202020204" pitchFamily="34" charset="0"/>
            </a:rPr>
            <a:t>Constant</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r>
            <a:rPr lang="pl-PL" sz="1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i="0">
              <a:latin typeface="Arial" panose="020B0604020202020204" pitchFamily="34" charset="0"/>
              <a:cs typeface="Arial" panose="020B0604020202020204" pitchFamily="34" charset="0"/>
            </a:rPr>
            <a:t>Naive methods</a:t>
          </a:r>
          <a:endParaRPr lang="pl-PL" sz="1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1800" dirty="0">
              <a:latin typeface="Arial" panose="020B0604020202020204" pitchFamily="34" charset="0"/>
              <a:cs typeface="Arial" panose="020B0604020202020204" pitchFamily="34" charset="0"/>
            </a:rPr>
            <a:t>ARMA model</a:t>
          </a:r>
        </a:p>
      </dgm:t>
    </dgm:pt>
    <dgm:pt modelId="{34BCB093-81DE-4FB5-9BD9-1CB34723417E}" type="par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1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1800" b="0" i="0">
              <a:latin typeface="Arial" panose="020B0604020202020204" pitchFamily="34" charset="0"/>
              <a:cs typeface="Arial" panose="020B0604020202020204" pitchFamily="34" charset="0"/>
            </a:rPr>
            <a:t>Average methods</a:t>
          </a:r>
          <a:endParaRPr lang="pl-PL" sz="180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1800">
            <a:latin typeface="Arial" panose="020B0604020202020204" pitchFamily="34" charset="0"/>
            <a:cs typeface="Arial" panose="020B0604020202020204" pitchFamily="34" charset="0"/>
          </a:endParaRPr>
        </a:p>
      </dgm:t>
    </dgm:pt>
    <dgm:pt modelId="{F3BE9CAC-D56B-4AF3-8343-9D62F6B66DB1}">
      <dgm:prSet phldrT="[Tekst]" custT="1"/>
      <dgm:spPr/>
      <dgm:t>
        <a:bodyPr/>
        <a:lstStyle/>
        <a:p>
          <a:r>
            <a:rPr lang="pl-PL" sz="1800" b="0" i="0" dirty="0">
              <a:latin typeface="Arial" panose="020B0604020202020204" pitchFamily="34" charset="0"/>
              <a:cs typeface="Arial" panose="020B0604020202020204" pitchFamily="34" charset="0"/>
            </a:rPr>
            <a:t>Trend-</a:t>
          </a:r>
          <a:r>
            <a:rPr lang="pl-PL" sz="1800" b="0" i="0" dirty="0" err="1">
              <a:latin typeface="Arial" panose="020B0604020202020204" pitchFamily="34" charset="0"/>
              <a:cs typeface="Arial" panose="020B0604020202020204" pitchFamily="34" charset="0"/>
            </a:rPr>
            <a:t>like</a:t>
          </a:r>
          <a:r>
            <a:rPr lang="pl-PL" sz="1800" b="0" i="0" dirty="0">
              <a:latin typeface="Arial" panose="020B0604020202020204" pitchFamily="34" charset="0"/>
              <a:cs typeface="Arial" panose="020B0604020202020204" pitchFamily="34" charset="0"/>
            </a:rPr>
            <a:t> </a:t>
          </a:r>
          <a:r>
            <a:rPr lang="pl-PL" sz="1800" b="0" i="0" dirty="0" err="1">
              <a:latin typeface="Arial" panose="020B0604020202020204" pitchFamily="34" charset="0"/>
              <a:cs typeface="Arial" panose="020B0604020202020204" pitchFamily="34" charset="0"/>
            </a:rPr>
            <a:t>demand</a:t>
          </a:r>
          <a:endParaRPr lang="pl-PL" sz="1800" dirty="0">
            <a:latin typeface="Arial" panose="020B0604020202020204" pitchFamily="34" charset="0"/>
            <a:cs typeface="Arial" panose="020B0604020202020204" pitchFamily="34" charset="0"/>
          </a:endParaRPr>
        </a:p>
      </dgm:t>
    </dgm:pt>
    <dgm:pt modelId="{273F688B-1CDC-41EE-9EC1-AD3C2E3AFC37}" type="par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195A67A3-6CD0-4BA8-8A5A-0776A35F6E0C}" type="sibTrans" cxnId="{99CC4D94-7E5D-4036-A121-817CC6EFA081}">
      <dgm:prSet/>
      <dgm:spPr/>
      <dgm:t>
        <a:bodyPr/>
        <a:lstStyle/>
        <a:p>
          <a:endParaRPr lang="pl-PL" sz="1800">
            <a:latin typeface="Arial" panose="020B0604020202020204" pitchFamily="34" charset="0"/>
            <a:cs typeface="Arial" panose="020B0604020202020204" pitchFamily="34" charset="0"/>
          </a:endParaRPr>
        </a:p>
      </dgm:t>
    </dgm:pt>
    <dgm:pt modelId="{617A1704-D638-49D9-B89C-EF3968189EF6}">
      <dgm:prSet phldrT="[Tekst]" custT="1"/>
      <dgm:spPr/>
      <dgm:t>
        <a:bodyPr/>
        <a:lstStyle/>
        <a:p>
          <a:r>
            <a:rPr lang="pl-PL" sz="1800" b="0" dirty="0">
              <a:latin typeface="Arial" panose="020B0604020202020204" pitchFamily="34" charset="0"/>
              <a:cs typeface="Arial" panose="020B0604020202020204" pitchFamily="34" charset="0"/>
            </a:rPr>
            <a:t>Simple </a:t>
          </a:r>
          <a:r>
            <a:rPr lang="pl-PL" sz="1800" b="0" dirty="0" err="1">
              <a:latin typeface="Arial" panose="020B0604020202020204" pitchFamily="34" charset="0"/>
              <a:cs typeface="Arial" panose="020B0604020202020204" pitchFamily="34" charset="0"/>
            </a:rPr>
            <a:t>linear</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regression</a:t>
          </a:r>
          <a:r>
            <a:rPr lang="pl-PL" sz="1800" b="0" dirty="0">
              <a:latin typeface="Arial" panose="020B0604020202020204" pitchFamily="34" charset="0"/>
              <a:cs typeface="Arial" panose="020B0604020202020204" pitchFamily="34" charset="0"/>
            </a:rPr>
            <a:t> </a:t>
          </a:r>
          <a:r>
            <a:rPr lang="pl-PL" sz="1800" b="0" dirty="0" err="1">
              <a:latin typeface="Arial" panose="020B0604020202020204" pitchFamily="34" charset="0"/>
              <a:cs typeface="Arial" panose="020B0604020202020204" pitchFamily="34" charset="0"/>
            </a:rPr>
            <a:t>method</a:t>
          </a:r>
          <a:endParaRPr lang="pl-PL" sz="1800" b="0" dirty="0">
            <a:latin typeface="Arial" panose="020B0604020202020204" pitchFamily="34" charset="0"/>
            <a:cs typeface="Arial" panose="020B0604020202020204" pitchFamily="34" charset="0"/>
          </a:endParaRPr>
        </a:p>
        <a:p>
          <a:endParaRPr lang="pl-PL" sz="1800" b="0" dirty="0">
            <a:latin typeface="Arial" panose="020B0604020202020204" pitchFamily="34" charset="0"/>
            <a:cs typeface="Arial" panose="020B0604020202020204" pitchFamily="34" charset="0"/>
          </a:endParaRPr>
        </a:p>
      </dgm:t>
    </dgm:pt>
    <dgm:pt modelId="{C054DB42-03BD-4B3E-AB15-FBC327415EFE}" type="par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53506A06-EFBA-4705-B6F9-152693290577}" type="sibTrans" cxnId="{5AE2671B-6BF4-4B6B-A7F9-E30A08E2B557}">
      <dgm:prSet/>
      <dgm:spPr/>
      <dgm:t>
        <a:bodyPr/>
        <a:lstStyle/>
        <a:p>
          <a:endParaRPr lang="pl-PL" sz="1800">
            <a:latin typeface="Arial" panose="020B0604020202020204" pitchFamily="34" charset="0"/>
            <a:cs typeface="Arial" panose="020B0604020202020204" pitchFamily="34" charset="0"/>
          </a:endParaRPr>
        </a:p>
      </dgm:t>
    </dgm:pt>
    <dgm:pt modelId="{CA497EB2-6AD3-4644-94E6-C727E0B1C21C}">
      <dgm:prSet phldrT="[Tekst]" custT="1"/>
      <dgm:spPr/>
      <dgm:t>
        <a:bodyPr/>
        <a:lstStyle/>
        <a:p>
          <a:r>
            <a:rPr lang="pl-PL" sz="1800" b="0" i="0">
              <a:latin typeface="Arial" panose="020B0604020202020204" pitchFamily="34" charset="0"/>
              <a:cs typeface="Arial" panose="020B0604020202020204" pitchFamily="34" charset="0"/>
            </a:rPr>
            <a:t>Seasonal demand</a:t>
          </a:r>
          <a:endParaRPr lang="pl-PL" sz="1800" dirty="0">
            <a:latin typeface="Arial" panose="020B0604020202020204" pitchFamily="34" charset="0"/>
            <a:cs typeface="Arial" panose="020B0604020202020204" pitchFamily="34" charset="0"/>
          </a:endParaRPr>
        </a:p>
      </dgm:t>
    </dgm:pt>
    <dgm:pt modelId="{F78BFADB-7CBF-47E6-B9C2-BF667EED3EA4}" type="par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3152DF6D-450B-4E93-A93E-E9505068E1A2}" type="sibTrans" cxnId="{042640A0-7B4A-487C-9764-EBD4A91713D3}">
      <dgm:prSet/>
      <dgm:spPr/>
      <dgm:t>
        <a:bodyPr/>
        <a:lstStyle/>
        <a:p>
          <a:endParaRPr lang="pl-PL" sz="1800">
            <a:latin typeface="Arial" panose="020B0604020202020204" pitchFamily="34" charset="0"/>
            <a:cs typeface="Arial" panose="020B0604020202020204" pitchFamily="34" charset="0"/>
          </a:endParaRPr>
        </a:p>
      </dgm:t>
    </dgm:pt>
    <dgm:pt modelId="{8228DB5F-4047-48B0-8757-F160BB10E4D5}">
      <dgm:prSet phldrT="[Tekst]" custT="1"/>
      <dgm:spPr/>
      <dgm:t>
        <a:bodyPr/>
        <a:lstStyle/>
        <a:p>
          <a:r>
            <a:rPr lang="pl-PL" sz="1800" dirty="0" err="1">
              <a:latin typeface="Arial" panose="020B0604020202020204" pitchFamily="34" charset="0"/>
              <a:cs typeface="Arial" panose="020B0604020202020204" pitchFamily="34" charset="0"/>
            </a:rPr>
            <a:t>Holt-Winters</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seasonal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method</a:t>
          </a:r>
          <a:r>
            <a:rPr lang="pl-PL" sz="1800" dirty="0">
              <a:latin typeface="Arial" panose="020B0604020202020204" pitchFamily="34" charset="0"/>
              <a:cs typeface="Arial" panose="020B0604020202020204" pitchFamily="34" charset="0"/>
            </a:rPr>
            <a:t> </a:t>
          </a:r>
          <a:r>
            <a:rPr lang="pl-PL" altLang="pl-PL" sz="1800" dirty="0">
              <a:latin typeface="Arial" panose="020B0604020202020204" pitchFamily="34" charset="0"/>
              <a:cs typeface="Arial" panose="020B0604020202020204" pitchFamily="34" charset="0"/>
            </a:rPr>
            <a:t>(</a:t>
          </a:r>
          <a:r>
            <a:rPr lang="pl-PL" altLang="pl-PL" sz="1800" dirty="0" err="1">
              <a:latin typeface="Arial" panose="020B0604020202020204" pitchFamily="34" charset="0"/>
              <a:cs typeface="Arial" panose="020B0604020202020204" pitchFamily="34" charset="0"/>
            </a:rPr>
            <a:t>Holt-</a:t>
          </a:r>
          <a:r>
            <a:rPr lang="pl-PL" sz="1800" dirty="0" err="1">
              <a:latin typeface="Arial" panose="020B0604020202020204" pitchFamily="34" charset="0"/>
              <a:cs typeface="Arial" panose="020B0604020202020204" pitchFamily="34" charset="0"/>
            </a:rPr>
            <a:t>Winters</a:t>
          </a:r>
          <a:r>
            <a:rPr lang="pl-PL" sz="1800" dirty="0">
              <a:latin typeface="Arial" panose="020B0604020202020204" pitchFamily="34" charset="0"/>
              <a:cs typeface="Arial" panose="020B0604020202020204" pitchFamily="34" charset="0"/>
            </a:rPr>
            <a:t>)</a:t>
          </a:r>
        </a:p>
      </dgm:t>
    </dgm:pt>
    <dgm:pt modelId="{CC9061A2-7424-4656-BDCC-036B2662D559}" type="par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FDD3DFE8-2F2B-4722-8A09-50CDA6DDA724}" type="sibTrans" cxnId="{EFE4487E-670C-4784-938A-8B72F1BFB22C}">
      <dgm:prSet/>
      <dgm:spPr/>
      <dgm:t>
        <a:bodyPr/>
        <a:lstStyle/>
        <a:p>
          <a:endParaRPr lang="pl-PL" sz="1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1800" b="0" i="0">
              <a:latin typeface="Arial" panose="020B0604020202020204" pitchFamily="34" charset="0"/>
              <a:cs typeface="Arial" panose="020B0604020202020204" pitchFamily="34" charset="0"/>
            </a:rPr>
            <a:t>Exponential smoothing method (Brown</a:t>
          </a:r>
          <a:r>
            <a:rPr lang="pl-PL" sz="1800" b="0" i="0"/>
            <a:t>)</a:t>
          </a:r>
          <a:endParaRPr lang="pl-PL" sz="180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1800">
            <a:latin typeface="Arial" panose="020B0604020202020204" pitchFamily="34" charset="0"/>
            <a:cs typeface="Arial" panose="020B0604020202020204" pitchFamily="34" charset="0"/>
          </a:endParaRPr>
        </a:p>
      </dgm:t>
    </dgm:pt>
    <dgm:pt modelId="{3E2DABA4-BBB2-46FD-A3C7-EE7ECFB367E2}">
      <dgm:prSet phldrT="[Tekst]" custT="1"/>
      <dgm:spPr/>
      <dgm:t>
        <a:bodyPr/>
        <a:lstStyle/>
        <a:p>
          <a:r>
            <a:rPr lang="pl-PL" sz="1800" dirty="0" err="1">
              <a:latin typeface="Arial" panose="020B0604020202020204" pitchFamily="34" charset="0"/>
              <a:cs typeface="Arial" panose="020B0604020202020204" pitchFamily="34" charset="0"/>
            </a:rPr>
            <a:t>Linear</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exponential</a:t>
          </a:r>
          <a:r>
            <a:rPr lang="pl-PL" sz="1800" dirty="0">
              <a:latin typeface="Arial" panose="020B0604020202020204" pitchFamily="34" charset="0"/>
              <a:cs typeface="Arial" panose="020B0604020202020204" pitchFamily="34" charset="0"/>
            </a:rPr>
            <a:t> </a:t>
          </a:r>
          <a:r>
            <a:rPr lang="pl-PL" sz="1800" dirty="0" err="1">
              <a:latin typeface="Arial" panose="020B0604020202020204" pitchFamily="34" charset="0"/>
              <a:cs typeface="Arial" panose="020B0604020202020204" pitchFamily="34" charset="0"/>
            </a:rPr>
            <a:t>smoothing</a:t>
          </a:r>
          <a:r>
            <a:rPr lang="pl-PL" sz="1800" dirty="0">
              <a:latin typeface="Arial" panose="020B0604020202020204" pitchFamily="34" charset="0"/>
              <a:cs typeface="Arial" panose="020B0604020202020204" pitchFamily="34" charset="0"/>
            </a:rPr>
            <a:t>, LES </a:t>
          </a:r>
          <a:r>
            <a:rPr lang="pl-PL" altLang="pl-PL" sz="1800" dirty="0">
              <a:latin typeface="Arial" panose="020B0604020202020204" pitchFamily="34" charset="0"/>
              <a:cs typeface="Arial" panose="020B0604020202020204" pitchFamily="34" charset="0"/>
            </a:rPr>
            <a:t>(</a:t>
          </a:r>
          <a:r>
            <a:rPr lang="pl-PL" sz="1800" dirty="0" err="1">
              <a:latin typeface="Arial" panose="020B0604020202020204" pitchFamily="34" charset="0"/>
              <a:cs typeface="Arial" panose="020B0604020202020204" pitchFamily="34" charset="0"/>
            </a:rPr>
            <a:t>Holt</a:t>
          </a:r>
          <a:r>
            <a:rPr lang="pl-PL" sz="1800" dirty="0">
              <a:latin typeface="Arial" panose="020B0604020202020204" pitchFamily="34" charset="0"/>
              <a:cs typeface="Arial" panose="020B0604020202020204" pitchFamily="34" charset="0"/>
            </a:rPr>
            <a:t>)</a:t>
          </a:r>
        </a:p>
      </dgm:t>
    </dgm:pt>
    <dgm:pt modelId="{4B3DE097-7223-4F52-8E19-BEA16440D7EB}" type="parTrans" cxnId="{79116795-6A00-447C-BB8E-DB0EFD95615C}">
      <dgm:prSet/>
      <dgm:spPr/>
      <dgm:t>
        <a:bodyPr/>
        <a:lstStyle/>
        <a:p>
          <a:endParaRPr lang="pl-PL" sz="3200"/>
        </a:p>
      </dgm:t>
    </dgm:pt>
    <dgm:pt modelId="{1DE9E557-1392-4545-BBAE-7C31A10FAA9D}" type="sibTrans" cxnId="{79116795-6A00-447C-BB8E-DB0EFD95615C}">
      <dgm:prSet/>
      <dgm:spPr/>
      <dgm:t>
        <a:bodyPr/>
        <a:lstStyle/>
        <a:p>
          <a:endParaRPr lang="pl-PL" sz="3200"/>
        </a:p>
      </dgm:t>
    </dgm:pt>
    <dgm:pt modelId="{3DD47964-9E4B-48CC-B984-3BB66748FB73}">
      <dgm:prSet phldrT="[Tekst]" custT="1"/>
      <dgm:spPr/>
      <dgm:t>
        <a:bodyPr/>
        <a:lstStyle/>
        <a:p>
          <a:r>
            <a:rPr lang="pl-PL" sz="1800" dirty="0">
              <a:latin typeface="Arial" panose="020B0604020202020204" pitchFamily="34" charset="0"/>
              <a:cs typeface="Arial" panose="020B0604020202020204" pitchFamily="34" charset="0"/>
            </a:rPr>
            <a:t>RW model</a:t>
          </a:r>
        </a:p>
      </dgm:t>
    </dgm:pt>
    <dgm:pt modelId="{246BA020-4A92-415D-8A62-7C84500E64F5}" type="parTrans" cxnId="{F132D73D-6489-41BC-BC42-4AD0AEC2A528}">
      <dgm:prSet/>
      <dgm:spPr/>
      <dgm:t>
        <a:bodyPr/>
        <a:lstStyle/>
        <a:p>
          <a:endParaRPr lang="pl-PL" sz="3200"/>
        </a:p>
      </dgm:t>
    </dgm:pt>
    <dgm:pt modelId="{8B23E575-33C5-4039-9E9F-7F01D9E1CBCA}" type="sibTrans" cxnId="{F132D73D-6489-41BC-BC42-4AD0AEC2A528}">
      <dgm:prSet/>
      <dgm:spPr/>
      <dgm:t>
        <a:bodyPr/>
        <a:lstStyle/>
        <a:p>
          <a:endParaRPr lang="pl-PL" sz="3200"/>
        </a:p>
      </dgm:t>
    </dgm:pt>
    <dgm:pt modelId="{4D23986B-4DE6-4220-A35B-2E8C4E376241}">
      <dgm:prSet phldrT="[Tekst]" custT="1"/>
      <dgm:spPr/>
      <dgm:t>
        <a:bodyPr/>
        <a:lstStyle/>
        <a:p>
          <a:r>
            <a:rPr lang="pl-PL" sz="1800" dirty="0">
              <a:latin typeface="Arial" panose="020B0604020202020204" pitchFamily="34" charset="0"/>
              <a:cs typeface="Arial" panose="020B0604020202020204" pitchFamily="34" charset="0"/>
            </a:rPr>
            <a:t>ARIMA model</a:t>
          </a:r>
        </a:p>
      </dgm:t>
    </dgm:pt>
    <dgm:pt modelId="{1563D0D3-74CE-4010-94EA-10227B33BB56}" type="sibTrans" cxnId="{0851A6BE-DD84-4C86-B654-2705EBECE0D1}">
      <dgm:prSet/>
      <dgm:spPr/>
      <dgm:t>
        <a:bodyPr/>
        <a:lstStyle/>
        <a:p>
          <a:endParaRPr lang="pl-PL" sz="3200"/>
        </a:p>
      </dgm:t>
    </dgm:pt>
    <dgm:pt modelId="{B03C7659-D52B-41B5-AB5F-D93DE86D0FD3}" type="parTrans" cxnId="{0851A6BE-DD84-4C86-B654-2705EBECE0D1}">
      <dgm:prSet/>
      <dgm:spPr/>
      <dgm:t>
        <a:bodyPr/>
        <a:lstStyle/>
        <a:p>
          <a:endParaRPr lang="pl-PL" sz="3200"/>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3"/>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12"/>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12"/>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9"/>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12"/>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9"/>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12"/>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9"/>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12"/>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9"/>
      <dgm:spPr/>
    </dgm:pt>
    <dgm:pt modelId="{33C047E4-2985-4A42-852B-E5D2BBC48348}" type="pres">
      <dgm:prSet presAssocID="{B444DF94-C199-4762-97E7-DB169E28C4B8}" presName="vertSpace2b" presStyleCnt="0"/>
      <dgm:spPr/>
    </dgm:pt>
    <dgm:pt modelId="{71F1676B-94E2-4D37-AA28-B7970F03FD27}" type="pres">
      <dgm:prSet presAssocID="{F3BE9CAC-D56B-4AF3-8343-9D62F6B66DB1}" presName="thickLine" presStyleLbl="alignNode1" presStyleIdx="1" presStyleCnt="3"/>
      <dgm:spPr/>
    </dgm:pt>
    <dgm:pt modelId="{734B45DC-B260-46AA-A93A-2CBB0D25EFCA}" type="pres">
      <dgm:prSet presAssocID="{F3BE9CAC-D56B-4AF3-8343-9D62F6B66DB1}" presName="horz1" presStyleCnt="0"/>
      <dgm:spPr/>
    </dgm:pt>
    <dgm:pt modelId="{1AAC32C4-0F05-437D-8876-898934B6294B}" type="pres">
      <dgm:prSet presAssocID="{F3BE9CAC-D56B-4AF3-8343-9D62F6B66DB1}" presName="tx1" presStyleLbl="revTx" presStyleIdx="5" presStyleCnt="12"/>
      <dgm:spPr/>
    </dgm:pt>
    <dgm:pt modelId="{65843A68-CB5F-411A-AF0F-1436D102A1D1}" type="pres">
      <dgm:prSet presAssocID="{F3BE9CAC-D56B-4AF3-8343-9D62F6B66DB1}" presName="vert1" presStyleCnt="0"/>
      <dgm:spPr/>
    </dgm:pt>
    <dgm:pt modelId="{9721935E-2C2D-4E25-B9D0-3D74BC85AB0A}" type="pres">
      <dgm:prSet presAssocID="{3E2DABA4-BBB2-46FD-A3C7-EE7ECFB367E2}" presName="vertSpace2a" presStyleCnt="0"/>
      <dgm:spPr/>
    </dgm:pt>
    <dgm:pt modelId="{675FF179-8BBE-422F-817E-35B6396FFEF0}" type="pres">
      <dgm:prSet presAssocID="{3E2DABA4-BBB2-46FD-A3C7-EE7ECFB367E2}" presName="horz2" presStyleCnt="0"/>
      <dgm:spPr/>
    </dgm:pt>
    <dgm:pt modelId="{E4ADA025-2016-4C5C-B5C0-6B8AC52939CF}" type="pres">
      <dgm:prSet presAssocID="{3E2DABA4-BBB2-46FD-A3C7-EE7ECFB367E2}" presName="horzSpace2" presStyleCnt="0"/>
      <dgm:spPr/>
    </dgm:pt>
    <dgm:pt modelId="{317B284B-1AB9-4FF2-9669-33EE2E1EEBB5}" type="pres">
      <dgm:prSet presAssocID="{3E2DABA4-BBB2-46FD-A3C7-EE7ECFB367E2}" presName="tx2" presStyleLbl="revTx" presStyleIdx="6" presStyleCnt="12"/>
      <dgm:spPr/>
    </dgm:pt>
    <dgm:pt modelId="{E6D185F9-D787-4487-A7F9-9AFC1610200C}" type="pres">
      <dgm:prSet presAssocID="{3E2DABA4-BBB2-46FD-A3C7-EE7ECFB367E2}" presName="vert2" presStyleCnt="0"/>
      <dgm:spPr/>
    </dgm:pt>
    <dgm:pt modelId="{6631F698-3823-4057-8D94-F4B8044730F2}" type="pres">
      <dgm:prSet presAssocID="{3E2DABA4-BBB2-46FD-A3C7-EE7ECFB367E2}" presName="thinLine2b" presStyleLbl="callout" presStyleIdx="4" presStyleCnt="9"/>
      <dgm:spPr/>
    </dgm:pt>
    <dgm:pt modelId="{6CAD2316-6FB5-4C14-920C-FD5F53242097}" type="pres">
      <dgm:prSet presAssocID="{3E2DABA4-BBB2-46FD-A3C7-EE7ECFB367E2}" presName="vertSpace2b" presStyleCnt="0"/>
      <dgm:spPr/>
    </dgm:pt>
    <dgm:pt modelId="{C2646404-2AD4-402E-B407-A857AEC05481}" type="pres">
      <dgm:prSet presAssocID="{617A1704-D638-49D9-B89C-EF3968189EF6}" presName="horz2" presStyleCnt="0"/>
      <dgm:spPr/>
    </dgm:pt>
    <dgm:pt modelId="{2D7E3BAE-F1F4-4B95-AFD0-8D10EE564E99}" type="pres">
      <dgm:prSet presAssocID="{617A1704-D638-49D9-B89C-EF3968189EF6}" presName="horzSpace2" presStyleCnt="0"/>
      <dgm:spPr/>
    </dgm:pt>
    <dgm:pt modelId="{3D2BA2EC-D3D4-4D8D-9809-8A4FE3A8F979}" type="pres">
      <dgm:prSet presAssocID="{617A1704-D638-49D9-B89C-EF3968189EF6}" presName="tx2" presStyleLbl="revTx" presStyleIdx="7" presStyleCnt="12"/>
      <dgm:spPr/>
    </dgm:pt>
    <dgm:pt modelId="{8F4E6BF2-DADC-43B3-9006-F0644AC4ED47}" type="pres">
      <dgm:prSet presAssocID="{617A1704-D638-49D9-B89C-EF3968189EF6}" presName="vert2" presStyleCnt="0"/>
      <dgm:spPr/>
    </dgm:pt>
    <dgm:pt modelId="{3E68DFCA-D600-4FD3-9A0B-4C1602F02227}" type="pres">
      <dgm:prSet presAssocID="{617A1704-D638-49D9-B89C-EF3968189EF6}" presName="thinLine2b" presStyleLbl="callout" presStyleIdx="5" presStyleCnt="9"/>
      <dgm:spPr/>
    </dgm:pt>
    <dgm:pt modelId="{5B3A41CB-7F14-4547-9685-752FCECEB2A3}" type="pres">
      <dgm:prSet presAssocID="{617A1704-D638-49D9-B89C-EF3968189EF6}" presName="vertSpace2b" presStyleCnt="0"/>
      <dgm:spPr/>
    </dgm:pt>
    <dgm:pt modelId="{38C81834-D2BC-41A8-92BF-0F808CC85261}" type="pres">
      <dgm:prSet presAssocID="{4D23986B-4DE6-4220-A35B-2E8C4E376241}" presName="horz2" presStyleCnt="0"/>
      <dgm:spPr/>
    </dgm:pt>
    <dgm:pt modelId="{71902610-3683-4727-9DA6-51F192BFCCDB}" type="pres">
      <dgm:prSet presAssocID="{4D23986B-4DE6-4220-A35B-2E8C4E376241}" presName="horzSpace2" presStyleCnt="0"/>
      <dgm:spPr/>
    </dgm:pt>
    <dgm:pt modelId="{7A373104-92AC-4D57-9676-633A55B618EE}" type="pres">
      <dgm:prSet presAssocID="{4D23986B-4DE6-4220-A35B-2E8C4E376241}" presName="tx2" presStyleLbl="revTx" presStyleIdx="8" presStyleCnt="12"/>
      <dgm:spPr/>
    </dgm:pt>
    <dgm:pt modelId="{737A6BC2-79CD-48C1-A4D8-99FF507BC480}" type="pres">
      <dgm:prSet presAssocID="{4D23986B-4DE6-4220-A35B-2E8C4E376241}" presName="vert2" presStyleCnt="0"/>
      <dgm:spPr/>
    </dgm:pt>
    <dgm:pt modelId="{9C0D4B64-CFBA-4BFA-9C14-9C2EB02E2122}" type="pres">
      <dgm:prSet presAssocID="{4D23986B-4DE6-4220-A35B-2E8C4E376241}" presName="thinLine2b" presStyleLbl="callout" presStyleIdx="6" presStyleCnt="9"/>
      <dgm:spPr/>
    </dgm:pt>
    <dgm:pt modelId="{775DB096-8B68-4CC3-8AF5-81115E0AD171}" type="pres">
      <dgm:prSet presAssocID="{4D23986B-4DE6-4220-A35B-2E8C4E376241}" presName="vertSpace2b" presStyleCnt="0"/>
      <dgm:spPr/>
    </dgm:pt>
    <dgm:pt modelId="{DB981205-D5F1-4CC2-BD6C-4902D14D7BD5}" type="pres">
      <dgm:prSet presAssocID="{3DD47964-9E4B-48CC-B984-3BB66748FB73}" presName="horz2" presStyleCnt="0"/>
      <dgm:spPr/>
    </dgm:pt>
    <dgm:pt modelId="{D4B20111-4130-49C3-93D7-F45916BEDD94}" type="pres">
      <dgm:prSet presAssocID="{3DD47964-9E4B-48CC-B984-3BB66748FB73}" presName="horzSpace2" presStyleCnt="0"/>
      <dgm:spPr/>
    </dgm:pt>
    <dgm:pt modelId="{B49A7700-87FA-45B8-8335-93608C7CBF8F}" type="pres">
      <dgm:prSet presAssocID="{3DD47964-9E4B-48CC-B984-3BB66748FB73}" presName="tx2" presStyleLbl="revTx" presStyleIdx="9" presStyleCnt="12"/>
      <dgm:spPr/>
    </dgm:pt>
    <dgm:pt modelId="{4F06990C-9BD7-486F-B954-5C89544230D2}" type="pres">
      <dgm:prSet presAssocID="{3DD47964-9E4B-48CC-B984-3BB66748FB73}" presName="vert2" presStyleCnt="0"/>
      <dgm:spPr/>
    </dgm:pt>
    <dgm:pt modelId="{F92D8CC1-CFDF-469D-A776-72E2271F975E}" type="pres">
      <dgm:prSet presAssocID="{3DD47964-9E4B-48CC-B984-3BB66748FB73}" presName="thinLine2b" presStyleLbl="callout" presStyleIdx="7" presStyleCnt="9"/>
      <dgm:spPr/>
    </dgm:pt>
    <dgm:pt modelId="{49F46652-5456-4DDC-B791-67776EBB1A42}" type="pres">
      <dgm:prSet presAssocID="{3DD47964-9E4B-48CC-B984-3BB66748FB73}" presName="vertSpace2b" presStyleCnt="0"/>
      <dgm:spPr/>
    </dgm:pt>
    <dgm:pt modelId="{86946141-1C8F-4A39-BC94-20E0496E8EBC}" type="pres">
      <dgm:prSet presAssocID="{CA497EB2-6AD3-4644-94E6-C727E0B1C21C}" presName="thickLine" presStyleLbl="alignNode1" presStyleIdx="2" presStyleCnt="3"/>
      <dgm:spPr/>
    </dgm:pt>
    <dgm:pt modelId="{020C1D45-9996-4FAF-A981-D7B2C488F701}" type="pres">
      <dgm:prSet presAssocID="{CA497EB2-6AD3-4644-94E6-C727E0B1C21C}" presName="horz1" presStyleCnt="0"/>
      <dgm:spPr/>
    </dgm:pt>
    <dgm:pt modelId="{181FBA01-DB50-4D27-8998-D54196DCAC48}" type="pres">
      <dgm:prSet presAssocID="{CA497EB2-6AD3-4644-94E6-C727E0B1C21C}" presName="tx1" presStyleLbl="revTx" presStyleIdx="10" presStyleCnt="12"/>
      <dgm:spPr/>
    </dgm:pt>
    <dgm:pt modelId="{07C99AE4-7A21-404C-8E79-66D28ABAF961}" type="pres">
      <dgm:prSet presAssocID="{CA497EB2-6AD3-4644-94E6-C727E0B1C21C}" presName="vert1" presStyleCnt="0"/>
      <dgm:spPr/>
    </dgm:pt>
    <dgm:pt modelId="{CEA54A85-ADE9-4ADF-8764-B12A49F2AA5D}" type="pres">
      <dgm:prSet presAssocID="{8228DB5F-4047-48B0-8757-F160BB10E4D5}" presName="vertSpace2a" presStyleCnt="0"/>
      <dgm:spPr/>
    </dgm:pt>
    <dgm:pt modelId="{AA192193-6F16-436E-B0F2-A4CFE601EAAC}" type="pres">
      <dgm:prSet presAssocID="{8228DB5F-4047-48B0-8757-F160BB10E4D5}" presName="horz2" presStyleCnt="0"/>
      <dgm:spPr/>
    </dgm:pt>
    <dgm:pt modelId="{CF35E0AC-3284-4263-8311-EB8717415FA2}" type="pres">
      <dgm:prSet presAssocID="{8228DB5F-4047-48B0-8757-F160BB10E4D5}" presName="horzSpace2" presStyleCnt="0"/>
      <dgm:spPr/>
    </dgm:pt>
    <dgm:pt modelId="{0E12B06E-2F49-48FE-84A3-08651AE239ED}" type="pres">
      <dgm:prSet presAssocID="{8228DB5F-4047-48B0-8757-F160BB10E4D5}" presName="tx2" presStyleLbl="revTx" presStyleIdx="11" presStyleCnt="12"/>
      <dgm:spPr/>
    </dgm:pt>
    <dgm:pt modelId="{BCC94D93-D7B9-4B91-9677-B235C342D996}" type="pres">
      <dgm:prSet presAssocID="{8228DB5F-4047-48B0-8757-F160BB10E4D5}" presName="vert2" presStyleCnt="0"/>
      <dgm:spPr/>
    </dgm:pt>
    <dgm:pt modelId="{0135E0A2-C6BF-4006-BBB9-E776B81C9534}" type="pres">
      <dgm:prSet presAssocID="{8228DB5F-4047-48B0-8757-F160BB10E4D5}" presName="thinLine2b" presStyleLbl="callout" presStyleIdx="8" presStyleCnt="9"/>
      <dgm:spPr/>
    </dgm:pt>
    <dgm:pt modelId="{4990A45D-69CF-489B-B1F3-8BE9ABCB326D}" type="pres">
      <dgm:prSet presAssocID="{8228DB5F-4047-48B0-8757-F160BB10E4D5}" presName="vertSpace2b" presStyleCnt="0"/>
      <dgm:spPr/>
    </dgm:pt>
  </dgm:ptLst>
  <dgm:cxnLst>
    <dgm:cxn modelId="{5AE2671B-6BF4-4B6B-A7F9-E30A08E2B557}" srcId="{F3BE9CAC-D56B-4AF3-8343-9D62F6B66DB1}" destId="{617A1704-D638-49D9-B89C-EF3968189EF6}" srcOrd="1" destOrd="0" parTransId="{C054DB42-03BD-4B3E-AB15-FBC327415EFE}" sibTransId="{53506A06-EFBA-4705-B6F9-152693290577}"/>
    <dgm:cxn modelId="{54FE941E-B24C-40DC-9C11-8E4B153EED95}" type="presOf" srcId="{8228DB5F-4047-48B0-8757-F160BB10E4D5}" destId="{0E12B06E-2F49-48FE-84A3-08651AE239ED}" srcOrd="0" destOrd="0" presId="urn:microsoft.com/office/officeart/2008/layout/LinedList"/>
    <dgm:cxn modelId="{F1072A30-1500-4724-9961-E74EC5000BD4}" srcId="{C88DAED9-06D3-4C41-9ACD-A33A9DB9DB05}" destId="{B444DF94-C199-4762-97E7-DB169E28C4B8}" srcOrd="3" destOrd="0" parTransId="{34BCB093-81DE-4FB5-9BD9-1CB34723417E}" sibTransId="{BF166B29-CE70-42D8-90E6-097BD28A7978}"/>
    <dgm:cxn modelId="{F132D73D-6489-41BC-BC42-4AD0AEC2A528}" srcId="{F3BE9CAC-D56B-4AF3-8343-9D62F6B66DB1}" destId="{3DD47964-9E4B-48CC-B984-3BB66748FB73}" srcOrd="3" destOrd="0" parTransId="{246BA020-4A92-415D-8A62-7C84500E64F5}" sibTransId="{8B23E575-33C5-4039-9E9F-7F01D9E1CBCA}"/>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BD61C158-D0E8-4DEE-9123-E53203BC0977}" type="presOf" srcId="{CA497EB2-6AD3-4644-94E6-C727E0B1C21C}" destId="{181FBA01-DB50-4D27-8998-D54196DCAC48}" srcOrd="0" destOrd="0" presId="urn:microsoft.com/office/officeart/2008/layout/LinedList"/>
    <dgm:cxn modelId="{EFE4487E-670C-4784-938A-8B72F1BFB22C}" srcId="{CA497EB2-6AD3-4644-94E6-C727E0B1C21C}" destId="{8228DB5F-4047-48B0-8757-F160BB10E4D5}" srcOrd="0" destOrd="0" parTransId="{CC9061A2-7424-4656-BDCC-036B2662D559}" sibTransId="{FDD3DFE8-2F2B-4722-8A09-50CDA6DDA724}"/>
    <dgm:cxn modelId="{69EF9E81-83DC-497D-9658-C05F65F44F96}" srcId="{C88DAED9-06D3-4C41-9ACD-A33A9DB9DB05}" destId="{8F4439A3-51D9-4FC5-A48E-3CF99977E102}" srcOrd="0" destOrd="0" parTransId="{80198C46-8A7B-45D0-BC91-D585236A63AD}" sibTransId="{8C79313D-785F-425A-AE9E-D7122DF5358A}"/>
    <dgm:cxn modelId="{89E4E18E-CD15-4F7B-AF78-AE50EE1E6608}" type="presOf" srcId="{3DD47964-9E4B-48CC-B984-3BB66748FB73}" destId="{B49A7700-87FA-45B8-8335-93608C7CBF8F}" srcOrd="0" destOrd="0" presId="urn:microsoft.com/office/officeart/2008/layout/LinedList"/>
    <dgm:cxn modelId="{99CC4D94-7E5D-4036-A121-817CC6EFA081}" srcId="{56FC0B3A-E777-4F5E-A040-30B9DDEEDCF4}" destId="{F3BE9CAC-D56B-4AF3-8343-9D62F6B66DB1}" srcOrd="1" destOrd="0" parTransId="{273F688B-1CDC-41EE-9EC1-AD3C2E3AFC37}" sibTransId="{195A67A3-6CD0-4BA8-8A5A-0776A35F6E0C}"/>
    <dgm:cxn modelId="{79116795-6A00-447C-BB8E-DB0EFD95615C}" srcId="{F3BE9CAC-D56B-4AF3-8343-9D62F6B66DB1}" destId="{3E2DABA4-BBB2-46FD-A3C7-EE7ECFB367E2}" srcOrd="0" destOrd="0" parTransId="{4B3DE097-7223-4F52-8E19-BEA16440D7EB}" sibTransId="{1DE9E557-1392-4545-BBAE-7C31A10FAA9D}"/>
    <dgm:cxn modelId="{6C9C9A9A-75C5-402E-80EE-3110ABAB2E06}" type="presOf" srcId="{3E2DABA4-BBB2-46FD-A3C7-EE7ECFB367E2}" destId="{317B284B-1AB9-4FF2-9669-33EE2E1EEBB5}" srcOrd="0" destOrd="0" presId="urn:microsoft.com/office/officeart/2008/layout/LinedList"/>
    <dgm:cxn modelId="{042640A0-7B4A-487C-9764-EBD4A91713D3}" srcId="{56FC0B3A-E777-4F5E-A040-30B9DDEEDCF4}" destId="{CA497EB2-6AD3-4644-94E6-C727E0B1C21C}" srcOrd="2" destOrd="0" parTransId="{F78BFADB-7CBF-47E6-B9C2-BF667EED3EA4}" sibTransId="{3152DF6D-450B-4E93-A93E-E9505068E1A2}"/>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0851A6BE-DD84-4C86-B654-2705EBECE0D1}" srcId="{F3BE9CAC-D56B-4AF3-8343-9D62F6B66DB1}" destId="{4D23986B-4DE6-4220-A35B-2E8C4E376241}" srcOrd="2" destOrd="0" parTransId="{B03C7659-D52B-41B5-AB5F-D93DE86D0FD3}" sibTransId="{1563D0D3-74CE-4010-94EA-10227B33BB56}"/>
    <dgm:cxn modelId="{6D8AE5D9-0991-4573-B26B-CA5D602F5B27}" type="presOf" srcId="{C88DAED9-06D3-4C41-9ACD-A33A9DB9DB05}" destId="{E5036770-C6CD-4B71-8A05-72FE6AB4D428}" srcOrd="0" destOrd="0" presId="urn:microsoft.com/office/officeart/2008/layout/LinedList"/>
    <dgm:cxn modelId="{FC1373F1-4A83-4E52-A7B0-AC1D03A20A53}" type="presOf" srcId="{617A1704-D638-49D9-B89C-EF3968189EF6}" destId="{3D2BA2EC-D3D4-4D8D-9809-8A4FE3A8F979}" srcOrd="0" destOrd="0" presId="urn:microsoft.com/office/officeart/2008/layout/LinedList"/>
    <dgm:cxn modelId="{BED35FF9-5448-4CD8-BCDE-52262913D9FD}" type="presOf" srcId="{4D23986B-4DE6-4220-A35B-2E8C4E376241}" destId="{7A373104-92AC-4D57-9676-633A55B618EE}" srcOrd="0" destOrd="0" presId="urn:microsoft.com/office/officeart/2008/layout/LinedList"/>
    <dgm:cxn modelId="{AB551BFA-7BF6-4F70-BDAD-327C2A457876}" type="presOf" srcId="{F3BE9CAC-D56B-4AF3-8343-9D62F6B66DB1}" destId="{1AAC32C4-0F05-437D-8876-898934B6294B}"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 modelId="{FD57FDA9-5BEE-4FA9-9016-D02FE90A8F3F}" type="presParOf" srcId="{4FB9E643-D5DB-49C2-BAAA-FE93EFAFBE8D}" destId="{71F1676B-94E2-4D37-AA28-B7970F03FD27}" srcOrd="2" destOrd="0" presId="urn:microsoft.com/office/officeart/2008/layout/LinedList"/>
    <dgm:cxn modelId="{62C6C1F4-81B2-4BEB-B43F-514EBC2F5758}" type="presParOf" srcId="{4FB9E643-D5DB-49C2-BAAA-FE93EFAFBE8D}" destId="{734B45DC-B260-46AA-A93A-2CBB0D25EFCA}" srcOrd="3" destOrd="0" presId="urn:microsoft.com/office/officeart/2008/layout/LinedList"/>
    <dgm:cxn modelId="{370ADE97-3295-4DF2-9FD2-8A1018C6501E}" type="presParOf" srcId="{734B45DC-B260-46AA-A93A-2CBB0D25EFCA}" destId="{1AAC32C4-0F05-437D-8876-898934B6294B}" srcOrd="0" destOrd="0" presId="urn:microsoft.com/office/officeart/2008/layout/LinedList"/>
    <dgm:cxn modelId="{440385E4-8213-406C-A7FD-A3D6C6F0952F}" type="presParOf" srcId="{734B45DC-B260-46AA-A93A-2CBB0D25EFCA}" destId="{65843A68-CB5F-411A-AF0F-1436D102A1D1}" srcOrd="1" destOrd="0" presId="urn:microsoft.com/office/officeart/2008/layout/LinedList"/>
    <dgm:cxn modelId="{96B63A84-CAE9-4455-BDAC-ACC5BD9469D8}" type="presParOf" srcId="{65843A68-CB5F-411A-AF0F-1436D102A1D1}" destId="{9721935E-2C2D-4E25-B9D0-3D74BC85AB0A}" srcOrd="0" destOrd="0" presId="urn:microsoft.com/office/officeart/2008/layout/LinedList"/>
    <dgm:cxn modelId="{3B92E3CF-5F56-4FD4-A2EC-29557678A986}" type="presParOf" srcId="{65843A68-CB5F-411A-AF0F-1436D102A1D1}" destId="{675FF179-8BBE-422F-817E-35B6396FFEF0}" srcOrd="1" destOrd="0" presId="urn:microsoft.com/office/officeart/2008/layout/LinedList"/>
    <dgm:cxn modelId="{75530206-1B60-4709-A4D6-5827BEB3CEBD}" type="presParOf" srcId="{675FF179-8BBE-422F-817E-35B6396FFEF0}" destId="{E4ADA025-2016-4C5C-B5C0-6B8AC52939CF}" srcOrd="0" destOrd="0" presId="urn:microsoft.com/office/officeart/2008/layout/LinedList"/>
    <dgm:cxn modelId="{7E017C86-BFA5-4365-BE6F-FDF88B467E86}" type="presParOf" srcId="{675FF179-8BBE-422F-817E-35B6396FFEF0}" destId="{317B284B-1AB9-4FF2-9669-33EE2E1EEBB5}" srcOrd="1" destOrd="0" presId="urn:microsoft.com/office/officeart/2008/layout/LinedList"/>
    <dgm:cxn modelId="{7661158F-7E25-4545-BC09-4A8414FC2F62}" type="presParOf" srcId="{675FF179-8BBE-422F-817E-35B6396FFEF0}" destId="{E6D185F9-D787-4487-A7F9-9AFC1610200C}" srcOrd="2" destOrd="0" presId="urn:microsoft.com/office/officeart/2008/layout/LinedList"/>
    <dgm:cxn modelId="{348C4E89-0603-432A-BEF8-CE53EA0FAB37}" type="presParOf" srcId="{65843A68-CB5F-411A-AF0F-1436D102A1D1}" destId="{6631F698-3823-4057-8D94-F4B8044730F2}" srcOrd="2" destOrd="0" presId="urn:microsoft.com/office/officeart/2008/layout/LinedList"/>
    <dgm:cxn modelId="{37AF385E-27A7-47D4-9DDF-9C229F23B447}" type="presParOf" srcId="{65843A68-CB5F-411A-AF0F-1436D102A1D1}" destId="{6CAD2316-6FB5-4C14-920C-FD5F53242097}" srcOrd="3" destOrd="0" presId="urn:microsoft.com/office/officeart/2008/layout/LinedList"/>
    <dgm:cxn modelId="{6417C1CF-8091-4472-BD7C-C3E584CC4D9B}" type="presParOf" srcId="{65843A68-CB5F-411A-AF0F-1436D102A1D1}" destId="{C2646404-2AD4-402E-B407-A857AEC05481}" srcOrd="4" destOrd="0" presId="urn:microsoft.com/office/officeart/2008/layout/LinedList"/>
    <dgm:cxn modelId="{1B1C76C6-B317-44D7-B79F-DF128022C132}" type="presParOf" srcId="{C2646404-2AD4-402E-B407-A857AEC05481}" destId="{2D7E3BAE-F1F4-4B95-AFD0-8D10EE564E99}" srcOrd="0" destOrd="0" presId="urn:microsoft.com/office/officeart/2008/layout/LinedList"/>
    <dgm:cxn modelId="{E3BFF390-1762-45FD-B9E9-B916C973023A}" type="presParOf" srcId="{C2646404-2AD4-402E-B407-A857AEC05481}" destId="{3D2BA2EC-D3D4-4D8D-9809-8A4FE3A8F979}" srcOrd="1" destOrd="0" presId="urn:microsoft.com/office/officeart/2008/layout/LinedList"/>
    <dgm:cxn modelId="{00275B4C-7DC9-4A6D-A414-9FB238E0FB47}" type="presParOf" srcId="{C2646404-2AD4-402E-B407-A857AEC05481}" destId="{8F4E6BF2-DADC-43B3-9006-F0644AC4ED47}" srcOrd="2" destOrd="0" presId="urn:microsoft.com/office/officeart/2008/layout/LinedList"/>
    <dgm:cxn modelId="{3FFA3871-ADDC-4F77-8685-C37375C6E2D1}" type="presParOf" srcId="{65843A68-CB5F-411A-AF0F-1436D102A1D1}" destId="{3E68DFCA-D600-4FD3-9A0B-4C1602F02227}" srcOrd="5" destOrd="0" presId="urn:microsoft.com/office/officeart/2008/layout/LinedList"/>
    <dgm:cxn modelId="{43CA3761-3266-47E1-AFDA-A1B158F9677B}" type="presParOf" srcId="{65843A68-CB5F-411A-AF0F-1436D102A1D1}" destId="{5B3A41CB-7F14-4547-9685-752FCECEB2A3}" srcOrd="6" destOrd="0" presId="urn:microsoft.com/office/officeart/2008/layout/LinedList"/>
    <dgm:cxn modelId="{AB18DAD8-E99F-428B-81C8-7C45577724DF}" type="presParOf" srcId="{65843A68-CB5F-411A-AF0F-1436D102A1D1}" destId="{38C81834-D2BC-41A8-92BF-0F808CC85261}" srcOrd="7" destOrd="0" presId="urn:microsoft.com/office/officeart/2008/layout/LinedList"/>
    <dgm:cxn modelId="{1E44B62A-F8DD-45E0-B523-38A6E0C34384}" type="presParOf" srcId="{38C81834-D2BC-41A8-92BF-0F808CC85261}" destId="{71902610-3683-4727-9DA6-51F192BFCCDB}" srcOrd="0" destOrd="0" presId="urn:microsoft.com/office/officeart/2008/layout/LinedList"/>
    <dgm:cxn modelId="{AAE12328-AB9B-41D1-BDA8-5C7AB156EBC3}" type="presParOf" srcId="{38C81834-D2BC-41A8-92BF-0F808CC85261}" destId="{7A373104-92AC-4D57-9676-633A55B618EE}" srcOrd="1" destOrd="0" presId="urn:microsoft.com/office/officeart/2008/layout/LinedList"/>
    <dgm:cxn modelId="{D845CA3A-C379-4753-89EA-731453D33975}" type="presParOf" srcId="{38C81834-D2BC-41A8-92BF-0F808CC85261}" destId="{737A6BC2-79CD-48C1-A4D8-99FF507BC480}" srcOrd="2" destOrd="0" presId="urn:microsoft.com/office/officeart/2008/layout/LinedList"/>
    <dgm:cxn modelId="{5CAE5543-9B92-4F76-A65A-0BDC13F0D3D7}" type="presParOf" srcId="{65843A68-CB5F-411A-AF0F-1436D102A1D1}" destId="{9C0D4B64-CFBA-4BFA-9C14-9C2EB02E2122}" srcOrd="8" destOrd="0" presId="urn:microsoft.com/office/officeart/2008/layout/LinedList"/>
    <dgm:cxn modelId="{6920E856-3862-4B10-9389-A2B5CEDC2DE2}" type="presParOf" srcId="{65843A68-CB5F-411A-AF0F-1436D102A1D1}" destId="{775DB096-8B68-4CC3-8AF5-81115E0AD171}" srcOrd="9" destOrd="0" presId="urn:microsoft.com/office/officeart/2008/layout/LinedList"/>
    <dgm:cxn modelId="{B98D4220-F8EA-4104-8635-FD42A427949C}" type="presParOf" srcId="{65843A68-CB5F-411A-AF0F-1436D102A1D1}" destId="{DB981205-D5F1-4CC2-BD6C-4902D14D7BD5}" srcOrd="10" destOrd="0" presId="urn:microsoft.com/office/officeart/2008/layout/LinedList"/>
    <dgm:cxn modelId="{E114DB72-FF74-4B22-B81A-FEC7EA57DA9C}" type="presParOf" srcId="{DB981205-D5F1-4CC2-BD6C-4902D14D7BD5}" destId="{D4B20111-4130-49C3-93D7-F45916BEDD94}" srcOrd="0" destOrd="0" presId="urn:microsoft.com/office/officeart/2008/layout/LinedList"/>
    <dgm:cxn modelId="{2FBFA31F-68E3-4471-B323-A61DEFF1C50F}" type="presParOf" srcId="{DB981205-D5F1-4CC2-BD6C-4902D14D7BD5}" destId="{B49A7700-87FA-45B8-8335-93608C7CBF8F}" srcOrd="1" destOrd="0" presId="urn:microsoft.com/office/officeart/2008/layout/LinedList"/>
    <dgm:cxn modelId="{DA871118-B73C-4CED-9470-B7A67FE6AC1E}" type="presParOf" srcId="{DB981205-D5F1-4CC2-BD6C-4902D14D7BD5}" destId="{4F06990C-9BD7-486F-B954-5C89544230D2}" srcOrd="2" destOrd="0" presId="urn:microsoft.com/office/officeart/2008/layout/LinedList"/>
    <dgm:cxn modelId="{183DA1C1-16CB-49BE-99F5-2E1D8B2F18F5}" type="presParOf" srcId="{65843A68-CB5F-411A-AF0F-1436D102A1D1}" destId="{F92D8CC1-CFDF-469D-A776-72E2271F975E}" srcOrd="11" destOrd="0" presId="urn:microsoft.com/office/officeart/2008/layout/LinedList"/>
    <dgm:cxn modelId="{8DEAFEB2-729B-489B-A742-2B4AF22DECA8}" type="presParOf" srcId="{65843A68-CB5F-411A-AF0F-1436D102A1D1}" destId="{49F46652-5456-4DDC-B791-67776EBB1A42}" srcOrd="12" destOrd="0" presId="urn:microsoft.com/office/officeart/2008/layout/LinedList"/>
    <dgm:cxn modelId="{A6BDB766-CDA4-464A-BBC4-07E0814B1A2E}" type="presParOf" srcId="{4FB9E643-D5DB-49C2-BAAA-FE93EFAFBE8D}" destId="{86946141-1C8F-4A39-BC94-20E0496E8EBC}" srcOrd="4" destOrd="0" presId="urn:microsoft.com/office/officeart/2008/layout/LinedList"/>
    <dgm:cxn modelId="{3F4F7494-0195-4672-B443-E18D377D25D2}" type="presParOf" srcId="{4FB9E643-D5DB-49C2-BAAA-FE93EFAFBE8D}" destId="{020C1D45-9996-4FAF-A981-D7B2C488F701}" srcOrd="5" destOrd="0" presId="urn:microsoft.com/office/officeart/2008/layout/LinedList"/>
    <dgm:cxn modelId="{8D178D91-97B6-4392-8B53-BF590D28BFEC}" type="presParOf" srcId="{020C1D45-9996-4FAF-A981-D7B2C488F701}" destId="{181FBA01-DB50-4D27-8998-D54196DCAC48}" srcOrd="0" destOrd="0" presId="urn:microsoft.com/office/officeart/2008/layout/LinedList"/>
    <dgm:cxn modelId="{BF8A65F5-CB6F-4E57-8110-085E6DB266D4}" type="presParOf" srcId="{020C1D45-9996-4FAF-A981-D7B2C488F701}" destId="{07C99AE4-7A21-404C-8E79-66D28ABAF961}" srcOrd="1" destOrd="0" presId="urn:microsoft.com/office/officeart/2008/layout/LinedList"/>
    <dgm:cxn modelId="{9E05DAA0-E86F-4FA9-8C72-445535B0466F}" type="presParOf" srcId="{07C99AE4-7A21-404C-8E79-66D28ABAF961}" destId="{CEA54A85-ADE9-4ADF-8764-B12A49F2AA5D}" srcOrd="0" destOrd="0" presId="urn:microsoft.com/office/officeart/2008/layout/LinedList"/>
    <dgm:cxn modelId="{FE0CBD24-5B74-4C7C-B368-099AB1404499}" type="presParOf" srcId="{07C99AE4-7A21-404C-8E79-66D28ABAF961}" destId="{AA192193-6F16-436E-B0F2-A4CFE601EAAC}" srcOrd="1" destOrd="0" presId="urn:microsoft.com/office/officeart/2008/layout/LinedList"/>
    <dgm:cxn modelId="{70FFCD8A-3C44-45E9-87FD-95E7AB04698A}" type="presParOf" srcId="{AA192193-6F16-436E-B0F2-A4CFE601EAAC}" destId="{CF35E0AC-3284-4263-8311-EB8717415FA2}" srcOrd="0" destOrd="0" presId="urn:microsoft.com/office/officeart/2008/layout/LinedList"/>
    <dgm:cxn modelId="{C3DEE1E7-CDED-4D96-9E7C-1F83921CC8B6}" type="presParOf" srcId="{AA192193-6F16-436E-B0F2-A4CFE601EAAC}" destId="{0E12B06E-2F49-48FE-84A3-08651AE239ED}" srcOrd="1" destOrd="0" presId="urn:microsoft.com/office/officeart/2008/layout/LinedList"/>
    <dgm:cxn modelId="{17BA14E7-9AAF-450B-87C5-49E1ADB2E1C7}" type="presParOf" srcId="{AA192193-6F16-436E-B0F2-A4CFE601EAAC}" destId="{BCC94D93-D7B9-4B91-9677-B235C342D996}" srcOrd="2" destOrd="0" presId="urn:microsoft.com/office/officeart/2008/layout/LinedList"/>
    <dgm:cxn modelId="{894511B2-96BB-47CE-932C-D8EAAEB9CF98}" type="presParOf" srcId="{07C99AE4-7A21-404C-8E79-66D28ABAF961}" destId="{0135E0A2-C6BF-4006-BBB9-E776B81C9534}" srcOrd="2" destOrd="0" presId="urn:microsoft.com/office/officeart/2008/layout/LinedList"/>
    <dgm:cxn modelId="{E8FFA699-7A0E-4A03-84B7-5967D18E0310}" type="presParOf" srcId="{07C99AE4-7A21-404C-8E79-66D28ABAF961}" destId="{4990A45D-69CF-489B-B1F3-8BE9ABCB326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dirty="0" err="1">
              <a:latin typeface="Arial" panose="020B0604020202020204" pitchFamily="34" charset="0"/>
              <a:cs typeface="Arial" panose="020B0604020202020204" pitchFamily="34" charset="0"/>
            </a:rPr>
            <a:t>Naive</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methods</a:t>
          </a:r>
          <a:r>
            <a:rPr lang="pl-PL" sz="2800" dirty="0">
              <a:latin typeface="Arial" panose="020B0604020202020204" pitchFamily="34" charset="0"/>
              <a:cs typeface="Arial" panose="020B0604020202020204" pitchFamily="34" charset="0"/>
            </a:rPr>
            <a:t>	</a:t>
          </a: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Naive forecast</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Drift method</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a:latin typeface="Arial" panose="020B0604020202020204" pitchFamily="34" charset="0"/>
              <a:cs typeface="Arial" panose="020B0604020202020204" pitchFamily="34" charset="0"/>
            </a:rPr>
            <a:t>Seasonal naive method</a:t>
          </a:r>
          <a:endParaRPr lang="pl-PL" sz="2800" b="0" dirty="0">
            <a:latin typeface="Arial" panose="020B0604020202020204" pitchFamily="34" charset="0"/>
            <a:cs typeface="Arial" panose="020B0604020202020204" pitchFamily="34" charset="0"/>
          </a:endParaRP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2" presStyleCnt="4"/>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1" presStyleCnt="3"/>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3" presStyleCnt="4"/>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2" presStyleCnt="3"/>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2"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C43EFCA4-8CCA-4E33-A835-7CFC8A2C6F10}" srcId="{C88DAED9-06D3-4C41-9ACD-A33A9DB9DB05}" destId="{62AE95C0-7EA7-4B83-B4CB-E997845DE538}" srcOrd="1" destOrd="0" parTransId="{683ED010-E0A9-42B9-BC11-4C03A6261F15}" sibTransId="{33A08758-6BA8-4CC8-BED5-21897885D8B9}"/>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333A9470-11B0-4ACE-BDEE-D07DDDB5BEA4}" type="presParOf" srcId="{9CC99002-8D9F-443F-A58C-299D18C75338}" destId="{C0F1129A-3416-443F-9319-54A173B1EBB0}" srcOrd="4"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5" destOrd="0" presId="urn:microsoft.com/office/officeart/2008/layout/LinedList"/>
    <dgm:cxn modelId="{C36FAF17-3A84-499A-890A-924A63E1C866}" type="presParOf" srcId="{9CC99002-8D9F-443F-A58C-299D18C75338}" destId="{4FD2BFD6-B69A-4FB6-A0E6-4791C22F6AE1}" srcOrd="6" destOrd="0" presId="urn:microsoft.com/office/officeart/2008/layout/LinedList"/>
    <dgm:cxn modelId="{DCED6D9F-5074-4AC7-9CF9-3A6BDCF12415}" type="presParOf" srcId="{9CC99002-8D9F-443F-A58C-299D18C75338}" destId="{C739A095-261E-4485-BD99-91C82DC55012}" srcOrd="7"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8" destOrd="0" presId="urn:microsoft.com/office/officeart/2008/layout/LinedList"/>
    <dgm:cxn modelId="{4712785B-4D28-4F9A-9398-B7B701FF7F57}" type="presParOf" srcId="{9CC99002-8D9F-443F-A58C-299D18C75338}" destId="{33C047E4-2985-4A42-852B-E5D2BBC48348}"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Average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a:latin typeface="Arial" panose="020B0604020202020204" pitchFamily="34" charset="0"/>
              <a:cs typeface="Arial" panose="020B0604020202020204" pitchFamily="34" charset="0"/>
            </a:rPr>
            <a:t>Global Mean or Global Average</a:t>
          </a:r>
          <a:endParaRPr lang="pl-PL" sz="2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B444DF94-C199-4762-97E7-DB169E28C4B8}">
      <dgm:prSet phldrT="[Tekst]" custT="1"/>
      <dgm:spPr/>
      <dgm:t>
        <a:bodyPr/>
        <a:lstStyle/>
        <a:p>
          <a:r>
            <a:rPr lang="pl-PL" sz="2800" b="0">
              <a:latin typeface="Arial" panose="020B0604020202020204" pitchFamily="34" charset="0"/>
              <a:cs typeface="Arial" panose="020B0604020202020204" pitchFamily="34" charset="0"/>
            </a:rPr>
            <a:t>Weighted Moving Average, WMA</a:t>
          </a:r>
          <a:endParaRPr lang="pl-PL" sz="2800" b="0" dirty="0">
            <a:latin typeface="Arial" panose="020B0604020202020204" pitchFamily="34" charset="0"/>
            <a:cs typeface="Arial" panose="020B0604020202020204" pitchFamily="34" charset="0"/>
          </a:endParaRPr>
        </a:p>
      </dgm:t>
    </dgm:pt>
    <dgm:pt modelId="{34BCB093-81DE-4FB5-9BD9-1CB34723417E}" type="par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BF166B29-CE70-42D8-90E6-097BD28A7978}" type="sibTrans" cxnId="{F1072A30-1500-4724-9961-E74EC5000BD4}">
      <dgm:prSet/>
      <dgm:spPr/>
      <dgm:t>
        <a:bodyPr/>
        <a:lstStyle/>
        <a:p>
          <a:endParaRPr lang="pl-PL" sz="2800">
            <a:latin typeface="Arial" panose="020B0604020202020204" pitchFamily="34" charset="0"/>
            <a:cs typeface="Arial" panose="020B0604020202020204" pitchFamily="34" charset="0"/>
          </a:endParaRPr>
        </a:p>
      </dgm:t>
    </dgm:pt>
    <dgm:pt modelId="{5BE9ACB6-0EDC-4994-AAFD-DD9AC277B9B9}">
      <dgm:prSet phldrT="[Tekst]" custT="1"/>
      <dgm:spPr/>
      <dgm:t>
        <a:bodyPr/>
        <a:lstStyle/>
        <a:p>
          <a:r>
            <a:rPr lang="pl-PL" sz="2800" b="0">
              <a:latin typeface="Arial" panose="020B0604020202020204" pitchFamily="34" charset="0"/>
              <a:cs typeface="Arial" panose="020B0604020202020204" pitchFamily="34" charset="0"/>
            </a:rPr>
            <a:t>Simple Moving Average, SMA</a:t>
          </a:r>
          <a:endParaRPr lang="pl-PL" sz="2800" b="0" dirty="0">
            <a:latin typeface="Arial" panose="020B0604020202020204" pitchFamily="34" charset="0"/>
            <a:cs typeface="Arial" panose="020B0604020202020204" pitchFamily="34" charset="0"/>
          </a:endParaRPr>
        </a:p>
      </dgm:t>
    </dgm:pt>
    <dgm:pt modelId="{5FE9D2A0-0152-4E6C-8B93-67E221EE5E9A}" type="par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ED892054-6140-4CD9-96C1-D0297F7A87CD}" type="sibTrans" cxnId="{2F36BAA1-B41F-49ED-B402-81F762154659}">
      <dgm:prSet/>
      <dgm:spPr/>
      <dgm:t>
        <a:bodyPr/>
        <a:lstStyle/>
        <a:p>
          <a:endParaRPr lang="pl-PL" sz="2800">
            <a:latin typeface="Arial" panose="020B0604020202020204" pitchFamily="34" charset="0"/>
            <a:cs typeface="Arial" panose="020B0604020202020204" pitchFamily="34" charset="0"/>
          </a:endParaRPr>
        </a:p>
      </dgm:t>
    </dgm:pt>
    <dgm:pt modelId="{62AE95C0-7EA7-4B83-B4CB-E997845DE538}">
      <dgm:prSet phldrT="[Tekst]" custT="1"/>
      <dgm:spPr/>
      <dgm:t>
        <a:bodyPr/>
        <a:lstStyle/>
        <a:p>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a:latin typeface="Arial" panose="020B0604020202020204" pitchFamily="34" charset="0"/>
              <a:cs typeface="Arial" panose="020B0604020202020204" pitchFamily="34" charset="0"/>
            </a:rPr>
            <a:t>moving</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average</a:t>
          </a:r>
          <a:r>
            <a:rPr lang="pl-PL" sz="2800" b="0" dirty="0">
              <a:latin typeface="Arial" panose="020B0604020202020204" pitchFamily="34" charset="0"/>
              <a:cs typeface="Arial" panose="020B0604020202020204" pitchFamily="34" charset="0"/>
            </a:rPr>
            <a:t>, EMA</a:t>
          </a:r>
        </a:p>
      </dgm:t>
    </dgm:pt>
    <dgm:pt modelId="{683ED010-E0A9-42B9-BC11-4C03A6261F15}" type="par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33A08758-6BA8-4CC8-BED5-21897885D8B9}" type="sibTrans" cxnId="{C43EFCA4-8CCA-4E33-A835-7CFC8A2C6F10}">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5"/>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5"/>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4"/>
      <dgm:spPr/>
    </dgm:pt>
    <dgm:pt modelId="{CE14D0B5-AB15-4035-BCE7-02BC58E27FBA}" type="pres">
      <dgm:prSet presAssocID="{8F4439A3-51D9-4FC5-A48E-3CF99977E102}" presName="vertSpace2b" presStyleCnt="0"/>
      <dgm:spPr/>
    </dgm:pt>
    <dgm:pt modelId="{3BB90E6C-DD11-4C1B-A9AB-AE0D8005FFC3}" type="pres">
      <dgm:prSet presAssocID="{5BE9ACB6-0EDC-4994-AAFD-DD9AC277B9B9}" presName="horz2" presStyleCnt="0"/>
      <dgm:spPr/>
    </dgm:pt>
    <dgm:pt modelId="{B4B0355D-2C44-4854-9E15-EB606E44580B}" type="pres">
      <dgm:prSet presAssocID="{5BE9ACB6-0EDC-4994-AAFD-DD9AC277B9B9}" presName="horzSpace2" presStyleCnt="0"/>
      <dgm:spPr/>
    </dgm:pt>
    <dgm:pt modelId="{0C62D524-CB0B-4B6F-8607-FF354CE1D86E}" type="pres">
      <dgm:prSet presAssocID="{5BE9ACB6-0EDC-4994-AAFD-DD9AC277B9B9}" presName="tx2" presStyleLbl="revTx" presStyleIdx="2" presStyleCnt="5"/>
      <dgm:spPr/>
    </dgm:pt>
    <dgm:pt modelId="{E913B0AD-3372-456D-8EFE-8CF9503A4182}" type="pres">
      <dgm:prSet presAssocID="{5BE9ACB6-0EDC-4994-AAFD-DD9AC277B9B9}" presName="vert2" presStyleCnt="0"/>
      <dgm:spPr/>
    </dgm:pt>
    <dgm:pt modelId="{1A4C8F95-D5FA-4D27-A602-57C2AF9827CC}" type="pres">
      <dgm:prSet presAssocID="{5BE9ACB6-0EDC-4994-AAFD-DD9AC277B9B9}" presName="thinLine2b" presStyleLbl="callout" presStyleIdx="1" presStyleCnt="4"/>
      <dgm:spPr/>
    </dgm:pt>
    <dgm:pt modelId="{13DC93E2-6067-4815-A83C-792AF6163116}" type="pres">
      <dgm:prSet presAssocID="{5BE9ACB6-0EDC-4994-AAFD-DD9AC277B9B9}" presName="vertSpace2b" presStyleCnt="0"/>
      <dgm:spPr/>
    </dgm:pt>
    <dgm:pt modelId="{C0F1129A-3416-443F-9319-54A173B1EBB0}" type="pres">
      <dgm:prSet presAssocID="{62AE95C0-7EA7-4B83-B4CB-E997845DE538}" presName="horz2" presStyleCnt="0"/>
      <dgm:spPr/>
    </dgm:pt>
    <dgm:pt modelId="{631BB7E9-7D68-4108-86B8-30C9860CD5A9}" type="pres">
      <dgm:prSet presAssocID="{62AE95C0-7EA7-4B83-B4CB-E997845DE538}" presName="horzSpace2" presStyleCnt="0"/>
      <dgm:spPr/>
    </dgm:pt>
    <dgm:pt modelId="{C9D2457C-3296-44EC-A919-71A2A27ACE84}" type="pres">
      <dgm:prSet presAssocID="{62AE95C0-7EA7-4B83-B4CB-E997845DE538}" presName="tx2" presStyleLbl="revTx" presStyleIdx="3" presStyleCnt="5"/>
      <dgm:spPr/>
    </dgm:pt>
    <dgm:pt modelId="{DDDCB809-699A-49DB-ADD6-9C22CAC9EF22}" type="pres">
      <dgm:prSet presAssocID="{62AE95C0-7EA7-4B83-B4CB-E997845DE538}" presName="vert2" presStyleCnt="0"/>
      <dgm:spPr/>
    </dgm:pt>
    <dgm:pt modelId="{54E17A4C-992F-4604-9BF5-4D3E674BFAC4}" type="pres">
      <dgm:prSet presAssocID="{62AE95C0-7EA7-4B83-B4CB-E997845DE538}" presName="thinLine2b" presStyleLbl="callout" presStyleIdx="2" presStyleCnt="4"/>
      <dgm:spPr/>
    </dgm:pt>
    <dgm:pt modelId="{4FD2BFD6-B69A-4FB6-A0E6-4791C22F6AE1}" type="pres">
      <dgm:prSet presAssocID="{62AE95C0-7EA7-4B83-B4CB-E997845DE538}" presName="vertSpace2b" presStyleCnt="0"/>
      <dgm:spPr/>
    </dgm:pt>
    <dgm:pt modelId="{C739A095-261E-4485-BD99-91C82DC55012}" type="pres">
      <dgm:prSet presAssocID="{B444DF94-C199-4762-97E7-DB169E28C4B8}" presName="horz2" presStyleCnt="0"/>
      <dgm:spPr/>
    </dgm:pt>
    <dgm:pt modelId="{38BD2508-321E-49D6-9F13-CD6196F1AE40}" type="pres">
      <dgm:prSet presAssocID="{B444DF94-C199-4762-97E7-DB169E28C4B8}" presName="horzSpace2" presStyleCnt="0"/>
      <dgm:spPr/>
    </dgm:pt>
    <dgm:pt modelId="{5AB5C7EB-A0D5-46CE-A2FC-F1E5056F7928}" type="pres">
      <dgm:prSet presAssocID="{B444DF94-C199-4762-97E7-DB169E28C4B8}" presName="tx2" presStyleLbl="revTx" presStyleIdx="4" presStyleCnt="5"/>
      <dgm:spPr/>
    </dgm:pt>
    <dgm:pt modelId="{1580C0D3-35F8-4D4E-93F3-BF46221C069A}" type="pres">
      <dgm:prSet presAssocID="{B444DF94-C199-4762-97E7-DB169E28C4B8}" presName="vert2" presStyleCnt="0"/>
      <dgm:spPr/>
    </dgm:pt>
    <dgm:pt modelId="{3FA619F6-BE32-4672-BF4A-2E5F44193847}" type="pres">
      <dgm:prSet presAssocID="{B444DF94-C199-4762-97E7-DB169E28C4B8}" presName="thinLine2b" presStyleLbl="callout" presStyleIdx="3" presStyleCnt="4"/>
      <dgm:spPr/>
    </dgm:pt>
    <dgm:pt modelId="{33C047E4-2985-4A42-852B-E5D2BBC48348}" type="pres">
      <dgm:prSet presAssocID="{B444DF94-C199-4762-97E7-DB169E28C4B8}" presName="vertSpace2b" presStyleCnt="0"/>
      <dgm:spPr/>
    </dgm:pt>
  </dgm:ptLst>
  <dgm:cxnLst>
    <dgm:cxn modelId="{F1072A30-1500-4724-9961-E74EC5000BD4}" srcId="{C88DAED9-06D3-4C41-9ACD-A33A9DB9DB05}" destId="{B444DF94-C199-4762-97E7-DB169E28C4B8}" srcOrd="3" destOrd="0" parTransId="{34BCB093-81DE-4FB5-9BD9-1CB34723417E}" sibTransId="{BF166B29-CE70-42D8-90E6-097BD28A7978}"/>
    <dgm:cxn modelId="{7309BF45-4BA9-4BBC-9872-00BC77ACC165}" type="presOf" srcId="{62AE95C0-7EA7-4B83-B4CB-E997845DE538}" destId="{C9D2457C-3296-44EC-A919-71A2A27ACE84}" srcOrd="0" destOrd="0" presId="urn:microsoft.com/office/officeart/2008/layout/LinedList"/>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2F36BAA1-B41F-49ED-B402-81F762154659}" srcId="{C88DAED9-06D3-4C41-9ACD-A33A9DB9DB05}" destId="{5BE9ACB6-0EDC-4994-AAFD-DD9AC277B9B9}" srcOrd="1" destOrd="0" parTransId="{5FE9D2A0-0152-4E6C-8B93-67E221EE5E9A}" sibTransId="{ED892054-6140-4CD9-96C1-D0297F7A87CD}"/>
    <dgm:cxn modelId="{C43EFCA4-8CCA-4E33-A835-7CFC8A2C6F10}" srcId="{C88DAED9-06D3-4C41-9ACD-A33A9DB9DB05}" destId="{62AE95C0-7EA7-4B83-B4CB-E997845DE538}" srcOrd="2" destOrd="0" parTransId="{683ED010-E0A9-42B9-BC11-4C03A6261F15}" sibTransId="{33A08758-6BA8-4CC8-BED5-21897885D8B9}"/>
    <dgm:cxn modelId="{283A90B1-08CE-4E99-A427-79848CDF5421}" type="presOf" srcId="{5BE9ACB6-0EDC-4994-AAFD-DD9AC277B9B9}" destId="{0C62D524-CB0B-4B6F-8607-FF354CE1D86E}" srcOrd="0" destOrd="0" presId="urn:microsoft.com/office/officeart/2008/layout/LinedList"/>
    <dgm:cxn modelId="{27ADC3B2-13AC-4651-8141-349B54233CA7}" type="presOf" srcId="{B444DF94-C199-4762-97E7-DB169E28C4B8}" destId="{5AB5C7EB-A0D5-46CE-A2FC-F1E5056F7928}"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5928392F-4604-4328-99F6-92EA20AC8822}" type="presParOf" srcId="{9CC99002-8D9F-443F-A58C-299D18C75338}" destId="{3BB90E6C-DD11-4C1B-A9AB-AE0D8005FFC3}" srcOrd="4" destOrd="0" presId="urn:microsoft.com/office/officeart/2008/layout/LinedList"/>
    <dgm:cxn modelId="{584BBFD8-3A57-4A11-9B09-EEF3BF19C65C}" type="presParOf" srcId="{3BB90E6C-DD11-4C1B-A9AB-AE0D8005FFC3}" destId="{B4B0355D-2C44-4854-9E15-EB606E44580B}" srcOrd="0" destOrd="0" presId="urn:microsoft.com/office/officeart/2008/layout/LinedList"/>
    <dgm:cxn modelId="{115FB8E9-7A00-4E64-886E-934956BBE996}" type="presParOf" srcId="{3BB90E6C-DD11-4C1B-A9AB-AE0D8005FFC3}" destId="{0C62D524-CB0B-4B6F-8607-FF354CE1D86E}" srcOrd="1" destOrd="0" presId="urn:microsoft.com/office/officeart/2008/layout/LinedList"/>
    <dgm:cxn modelId="{DD0F39E7-0B4F-4F63-8F9E-D93AEE7C1E6E}" type="presParOf" srcId="{3BB90E6C-DD11-4C1B-A9AB-AE0D8005FFC3}" destId="{E913B0AD-3372-456D-8EFE-8CF9503A4182}" srcOrd="2" destOrd="0" presId="urn:microsoft.com/office/officeart/2008/layout/LinedList"/>
    <dgm:cxn modelId="{DAAFB7E4-BD4E-42A4-948A-008B6F519954}" type="presParOf" srcId="{9CC99002-8D9F-443F-A58C-299D18C75338}" destId="{1A4C8F95-D5FA-4D27-A602-57C2AF9827CC}" srcOrd="5" destOrd="0" presId="urn:microsoft.com/office/officeart/2008/layout/LinedList"/>
    <dgm:cxn modelId="{DFA7C8BB-D450-4205-9117-DE96D2904094}" type="presParOf" srcId="{9CC99002-8D9F-443F-A58C-299D18C75338}" destId="{13DC93E2-6067-4815-A83C-792AF6163116}" srcOrd="6" destOrd="0" presId="urn:microsoft.com/office/officeart/2008/layout/LinedList"/>
    <dgm:cxn modelId="{333A9470-11B0-4ACE-BDEE-D07DDDB5BEA4}" type="presParOf" srcId="{9CC99002-8D9F-443F-A58C-299D18C75338}" destId="{C0F1129A-3416-443F-9319-54A173B1EBB0}" srcOrd="7" destOrd="0" presId="urn:microsoft.com/office/officeart/2008/layout/LinedList"/>
    <dgm:cxn modelId="{BA098803-DD9D-4299-8BCE-B3D3A015F528}" type="presParOf" srcId="{C0F1129A-3416-443F-9319-54A173B1EBB0}" destId="{631BB7E9-7D68-4108-86B8-30C9860CD5A9}" srcOrd="0" destOrd="0" presId="urn:microsoft.com/office/officeart/2008/layout/LinedList"/>
    <dgm:cxn modelId="{DF2C9CE1-6DBC-4906-A1AA-306D428BDE4C}" type="presParOf" srcId="{C0F1129A-3416-443F-9319-54A173B1EBB0}" destId="{C9D2457C-3296-44EC-A919-71A2A27ACE84}" srcOrd="1" destOrd="0" presId="urn:microsoft.com/office/officeart/2008/layout/LinedList"/>
    <dgm:cxn modelId="{6EFF331C-A47B-456D-890B-5BA2BD9875AB}" type="presParOf" srcId="{C0F1129A-3416-443F-9319-54A173B1EBB0}" destId="{DDDCB809-699A-49DB-ADD6-9C22CAC9EF22}" srcOrd="2" destOrd="0" presId="urn:microsoft.com/office/officeart/2008/layout/LinedList"/>
    <dgm:cxn modelId="{64BD38C1-AD48-47FC-A542-E2C0F6836961}" type="presParOf" srcId="{9CC99002-8D9F-443F-A58C-299D18C75338}" destId="{54E17A4C-992F-4604-9BF5-4D3E674BFAC4}" srcOrd="8" destOrd="0" presId="urn:microsoft.com/office/officeart/2008/layout/LinedList"/>
    <dgm:cxn modelId="{C36FAF17-3A84-499A-890A-924A63E1C866}" type="presParOf" srcId="{9CC99002-8D9F-443F-A58C-299D18C75338}" destId="{4FD2BFD6-B69A-4FB6-A0E6-4791C22F6AE1}" srcOrd="9" destOrd="0" presId="urn:microsoft.com/office/officeart/2008/layout/LinedList"/>
    <dgm:cxn modelId="{DCED6D9F-5074-4AC7-9CF9-3A6BDCF12415}" type="presParOf" srcId="{9CC99002-8D9F-443F-A58C-299D18C75338}" destId="{C739A095-261E-4485-BD99-91C82DC55012}" srcOrd="10" destOrd="0" presId="urn:microsoft.com/office/officeart/2008/layout/LinedList"/>
    <dgm:cxn modelId="{DC143672-7BDB-4FB2-A477-2175214830C6}" type="presParOf" srcId="{C739A095-261E-4485-BD99-91C82DC55012}" destId="{38BD2508-321E-49D6-9F13-CD6196F1AE40}" srcOrd="0" destOrd="0" presId="urn:microsoft.com/office/officeart/2008/layout/LinedList"/>
    <dgm:cxn modelId="{93763902-D0A5-4C9F-8B62-50BE1099F8A4}" type="presParOf" srcId="{C739A095-261E-4485-BD99-91C82DC55012}" destId="{5AB5C7EB-A0D5-46CE-A2FC-F1E5056F7928}" srcOrd="1" destOrd="0" presId="urn:microsoft.com/office/officeart/2008/layout/LinedList"/>
    <dgm:cxn modelId="{077A2E77-61F5-4D17-9212-30FE332011B7}" type="presParOf" srcId="{C739A095-261E-4485-BD99-91C82DC55012}" destId="{1580C0D3-35F8-4D4E-93F3-BF46221C069A}" srcOrd="2" destOrd="0" presId="urn:microsoft.com/office/officeart/2008/layout/LinedList"/>
    <dgm:cxn modelId="{57C89909-4674-449A-8088-160675B9FBDE}" type="presParOf" srcId="{9CC99002-8D9F-443F-A58C-299D18C75338}" destId="{3FA619F6-BE32-4672-BF4A-2E5F44193847}" srcOrd="11" destOrd="0" presId="urn:microsoft.com/office/officeart/2008/layout/LinedList"/>
    <dgm:cxn modelId="{4712785B-4D28-4F9A-9398-B7B701FF7F57}" type="presParOf" srcId="{9CC99002-8D9F-443F-A58C-299D18C75338}" destId="{33C047E4-2985-4A42-852B-E5D2BBC4834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800" b="0" i="0">
              <a:latin typeface="Arial" panose="020B0604020202020204" pitchFamily="34" charset="0"/>
              <a:cs typeface="Arial" panose="020B0604020202020204" pitchFamily="34" charset="0"/>
            </a:rPr>
            <a:t>Exponential smoothing methods</a:t>
          </a:r>
          <a:endParaRPr lang="pl-PL" sz="2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800" b="0" dirty="0">
              <a:latin typeface="Arial" panose="020B0604020202020204" pitchFamily="34" charset="0"/>
              <a:cs typeface="Arial" panose="020B0604020202020204" pitchFamily="34" charset="0"/>
            </a:rPr>
            <a:t>Simple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SES (</a:t>
          </a:r>
          <a:r>
            <a:rPr lang="pl-PL" sz="2800" b="0" dirty="0" err="1">
              <a:latin typeface="Arial" panose="020B0604020202020204" pitchFamily="34" charset="0"/>
              <a:cs typeface="Arial" panose="020B0604020202020204" pitchFamily="34" charset="0"/>
            </a:rPr>
            <a:t>Brown’s</a:t>
          </a:r>
          <a:r>
            <a:rPr lang="pl-PL" sz="2800" b="0" dirty="0">
              <a:latin typeface="Arial" panose="020B0604020202020204" pitchFamily="34" charset="0"/>
              <a:cs typeface="Arial" panose="020B0604020202020204" pitchFamily="34" charset="0"/>
            </a:rPr>
            <a:t> model</a:t>
          </a:r>
          <a:r>
            <a:rPr lang="pl-PL" sz="2800" b="0" i="0" dirty="0">
              <a:latin typeface="Arial" panose="020B0604020202020204" pitchFamily="34" charset="0"/>
              <a:cs typeface="Arial" panose="020B0604020202020204" pitchFamily="34" charset="0"/>
            </a:rPr>
            <a:t>)</a:t>
          </a:r>
          <a:endParaRPr lang="pl-PL" sz="280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2800" b="0" dirty="0" err="1">
              <a:latin typeface="Arial" panose="020B0604020202020204" pitchFamily="34" charset="0"/>
              <a:cs typeface="Arial" panose="020B0604020202020204" pitchFamily="34" charset="0"/>
            </a:rPr>
            <a:t>Linear</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Exponential</a:t>
          </a:r>
          <a:r>
            <a:rPr lang="pl-PL" sz="2800" b="0" dirty="0">
              <a:latin typeface="Arial" panose="020B0604020202020204" pitchFamily="34" charset="0"/>
              <a:cs typeface="Arial" panose="020B0604020202020204" pitchFamily="34" charset="0"/>
            </a:rPr>
            <a:t> </a:t>
          </a:r>
          <a:r>
            <a:rPr lang="pl-PL" sz="2800" b="0" dirty="0" err="1">
              <a:latin typeface="Arial" panose="020B0604020202020204" pitchFamily="34" charset="0"/>
              <a:cs typeface="Arial" panose="020B0604020202020204" pitchFamily="34" charset="0"/>
            </a:rPr>
            <a:t>Smoothing</a:t>
          </a:r>
          <a:r>
            <a:rPr lang="pl-PL" sz="2800" b="0" dirty="0">
              <a:latin typeface="Arial" panose="020B0604020202020204" pitchFamily="34" charset="0"/>
              <a:cs typeface="Arial" panose="020B0604020202020204" pitchFamily="34" charset="0"/>
            </a:rPr>
            <a:t>, LES (</a:t>
          </a:r>
          <a:r>
            <a:rPr lang="pl-PL" sz="2800" b="0" dirty="0" err="1">
              <a:latin typeface="Arial" panose="020B0604020202020204" pitchFamily="34" charset="0"/>
              <a:cs typeface="Arial" panose="020B0604020202020204" pitchFamily="34" charset="0"/>
            </a:rPr>
            <a:t>Holt’s</a:t>
          </a:r>
          <a:r>
            <a:rPr lang="pl-PL" sz="2800" b="0" dirty="0">
              <a:latin typeface="Arial" panose="020B0604020202020204" pitchFamily="34" charset="0"/>
              <a:cs typeface="Arial" panose="020B0604020202020204" pitchFamily="34" charset="0"/>
            </a:rPr>
            <a:t> model)</a:t>
          </a:r>
          <a:endParaRPr lang="pl-PL" sz="2800" b="0" i="0" dirty="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2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seasonal</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method</a:t>
          </a:r>
          <a:r>
            <a:rPr lang="pl-PL" sz="2800" b="0" i="0" dirty="0">
              <a:latin typeface="Arial" panose="020B0604020202020204" pitchFamily="34" charset="0"/>
              <a:cs typeface="Arial" panose="020B0604020202020204" pitchFamily="34" charset="0"/>
            </a:rPr>
            <a:t> (</a:t>
          </a:r>
          <a:r>
            <a:rPr lang="pl-PL" sz="2800" b="0" i="0" dirty="0" err="1">
              <a:latin typeface="Arial" panose="020B0604020202020204" pitchFamily="34" charset="0"/>
              <a:cs typeface="Arial" panose="020B0604020202020204" pitchFamily="34" charset="0"/>
            </a:rPr>
            <a:t>Holt-Winters</a:t>
          </a:r>
          <a:r>
            <a:rPr lang="pl-PL" sz="2800" b="0" i="0" dirty="0">
              <a:latin typeface="Arial" panose="020B0604020202020204" pitchFamily="34" charset="0"/>
              <a:cs typeface="Arial" panose="020B0604020202020204" pitchFamily="34" charset="0"/>
            </a:rPr>
            <a:t>’ model)</a:t>
          </a:r>
        </a:p>
      </dgm:t>
    </dgm:pt>
    <dgm:pt modelId="{54316A5C-A9CF-42A0-8725-2BE9B2D6DFDB}" type="par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2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2400" b="0" i="0">
              <a:latin typeface="Arial" panose="020B0604020202020204" pitchFamily="34" charset="0"/>
              <a:cs typeface="Arial" panose="020B0604020202020204" pitchFamily="34" charset="0"/>
            </a:rPr>
            <a:t>Autoregressive methods</a:t>
          </a:r>
          <a:endParaRPr lang="pl-PL" sz="24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24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2400" b="0">
              <a:latin typeface="Arial" panose="020B0604020202020204" pitchFamily="34" charset="0"/>
              <a:cs typeface="Arial" panose="020B0604020202020204" pitchFamily="34" charset="0"/>
            </a:rPr>
            <a:t>Autoregressive Integrated Moving Average (ARIMA</a:t>
          </a:r>
          <a:r>
            <a:rPr lang="pl-PL" sz="2400" b="0" i="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2400">
            <a:latin typeface="Arial" panose="020B0604020202020204" pitchFamily="34" charset="0"/>
            <a:cs typeface="Arial" panose="020B0604020202020204" pitchFamily="34" charset="0"/>
          </a:endParaRPr>
        </a:p>
      </dgm:t>
    </dgm:pt>
    <dgm:pt modelId="{06719020-B7C9-4777-9430-1A5236F75DE6}">
      <dgm:prSet phldrT="[Tekst]" custT="1"/>
      <dgm:spPr/>
      <dgm:t>
        <a:bodyPr/>
        <a:lstStyle/>
        <a:p>
          <a:r>
            <a:rPr lang="pl-PL" sz="2400" dirty="0" err="1">
              <a:latin typeface="Arial" panose="020B0604020202020204" pitchFamily="34" charset="0"/>
              <a:cs typeface="Arial" panose="020B0604020202020204" pitchFamily="34" charset="0"/>
            </a:rPr>
            <a:t>Autoregressive</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Moving</a:t>
          </a:r>
          <a:r>
            <a:rPr lang="pl-PL" sz="2400" dirty="0">
              <a:latin typeface="Arial" panose="020B0604020202020204" pitchFamily="34" charset="0"/>
              <a:cs typeface="Arial" panose="020B0604020202020204" pitchFamily="34" charset="0"/>
            </a:rPr>
            <a:t> </a:t>
          </a:r>
          <a:r>
            <a:rPr lang="pl-PL" sz="2400" dirty="0" err="1">
              <a:latin typeface="Arial" panose="020B0604020202020204" pitchFamily="34" charset="0"/>
              <a:cs typeface="Arial" panose="020B0604020202020204" pitchFamily="34" charset="0"/>
            </a:rPr>
            <a:t>Average</a:t>
          </a:r>
          <a:r>
            <a:rPr lang="pl-PL" sz="2400" dirty="0">
              <a:latin typeface="Arial" panose="020B0604020202020204" pitchFamily="34" charset="0"/>
              <a:cs typeface="Arial" panose="020B0604020202020204" pitchFamily="34" charset="0"/>
            </a:rPr>
            <a:t> </a:t>
          </a:r>
          <a:r>
            <a:rPr lang="pl-PL" sz="2400" b="0" i="0" dirty="0">
              <a:latin typeface="Arial" panose="020B0604020202020204" pitchFamily="34" charset="0"/>
              <a:cs typeface="Arial" panose="020B0604020202020204" pitchFamily="34" charset="0"/>
            </a:rPr>
            <a:t>(ARMA)</a:t>
          </a:r>
        </a:p>
      </dgm:t>
    </dgm:pt>
    <dgm:pt modelId="{30CC0E2E-52C6-462A-843B-602D7AABF6C0}" type="par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2EFDBE7B-9114-439C-8A1A-D5290451B08E}" type="sibTrans" cxnId="{7DF4D15C-2CED-48FE-9471-2C7DB5C4FC24}">
      <dgm:prSet/>
      <dgm:spPr/>
      <dgm:t>
        <a:bodyPr/>
        <a:lstStyle/>
        <a:p>
          <a:endParaRPr lang="pl-PL" sz="2400">
            <a:latin typeface="Arial" panose="020B0604020202020204" pitchFamily="34" charset="0"/>
            <a:cs typeface="Arial" panose="020B0604020202020204" pitchFamily="34" charset="0"/>
          </a:endParaRPr>
        </a:p>
      </dgm:t>
    </dgm:pt>
    <dgm:pt modelId="{B00D4FBF-7533-4369-88B6-3FE067CEFFA7}">
      <dgm:prSet phldrT="[Tekst]" custT="1"/>
      <dgm:spPr/>
      <dgm:t>
        <a:bodyPr/>
        <a:lstStyle/>
        <a:p>
          <a:r>
            <a:rPr lang="pl-PL" sz="2400" b="0">
              <a:latin typeface="Arial" panose="020B0604020202020204" pitchFamily="34" charset="0"/>
              <a:cs typeface="Arial" panose="020B0604020202020204" pitchFamily="34" charset="0"/>
            </a:rPr>
            <a:t>Random Walk (RW</a:t>
          </a:r>
          <a:r>
            <a:rPr lang="pl-PL" sz="2400">
              <a:latin typeface="Arial" panose="020B0604020202020204" pitchFamily="34" charset="0"/>
              <a:cs typeface="Arial" panose="020B0604020202020204" pitchFamily="34" charset="0"/>
            </a:rPr>
            <a:t>)</a:t>
          </a:r>
          <a:endParaRPr lang="pl-PL" sz="2400" b="0" i="0" dirty="0">
            <a:latin typeface="Arial" panose="020B0604020202020204" pitchFamily="34" charset="0"/>
            <a:cs typeface="Arial" panose="020B0604020202020204" pitchFamily="34" charset="0"/>
          </a:endParaRPr>
        </a:p>
      </dgm:t>
    </dgm:pt>
    <dgm:pt modelId="{CD896B0C-B1F7-4B63-BE7C-71ACD772726E}" type="par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78307000-D49E-44B8-81C4-3E55B593C41A}" type="sibTrans" cxnId="{D9884880-7A64-45CB-AB56-35C735298644}">
      <dgm:prSet/>
      <dgm:spPr/>
      <dgm:t>
        <a:bodyPr/>
        <a:lstStyle/>
        <a:p>
          <a:endParaRPr lang="pl-PL" sz="24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C181E6D9-BB9C-4D11-94FC-E4F367459125}" type="pres">
      <dgm:prSet presAssocID="{06719020-B7C9-4777-9430-1A5236F75DE6}" presName="vertSpace2a" presStyleCnt="0"/>
      <dgm:spPr/>
    </dgm:pt>
    <dgm:pt modelId="{2599D0C5-BE06-4DEE-9029-5F1E03E491DE}" type="pres">
      <dgm:prSet presAssocID="{06719020-B7C9-4777-9430-1A5236F75DE6}" presName="horz2" presStyleCnt="0"/>
      <dgm:spPr/>
    </dgm:pt>
    <dgm:pt modelId="{9EC619D3-0F93-4CDF-871D-F77D25E3FA8A}" type="pres">
      <dgm:prSet presAssocID="{06719020-B7C9-4777-9430-1A5236F75DE6}" presName="horzSpace2" presStyleCnt="0"/>
      <dgm:spPr/>
    </dgm:pt>
    <dgm:pt modelId="{73FD6DF1-BB38-44C1-940D-80817738EB3F}" type="pres">
      <dgm:prSet presAssocID="{06719020-B7C9-4777-9430-1A5236F75DE6}" presName="tx2" presStyleLbl="revTx" presStyleIdx="1" presStyleCnt="4"/>
      <dgm:spPr/>
    </dgm:pt>
    <dgm:pt modelId="{E8CFEF52-F746-4039-BE19-0EA356C9BDBD}" type="pres">
      <dgm:prSet presAssocID="{06719020-B7C9-4777-9430-1A5236F75DE6}" presName="vert2" presStyleCnt="0"/>
      <dgm:spPr/>
    </dgm:pt>
    <dgm:pt modelId="{711C6B1A-C594-4A13-9A72-4757D9CBDD87}" type="pres">
      <dgm:prSet presAssocID="{06719020-B7C9-4777-9430-1A5236F75DE6}" presName="thinLine2b" presStyleLbl="callout" presStyleIdx="0" presStyleCnt="3"/>
      <dgm:spPr/>
    </dgm:pt>
    <dgm:pt modelId="{732BC80E-8967-48A4-8337-AE1EBE97B76E}" type="pres">
      <dgm:prSet presAssocID="{06719020-B7C9-4777-9430-1A5236F75DE6}" presName="vertSpace2b"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2"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1" presStyleCnt="3"/>
      <dgm:spPr/>
    </dgm:pt>
    <dgm:pt modelId="{CE14D0B5-AB15-4035-BCE7-02BC58E27FBA}" type="pres">
      <dgm:prSet presAssocID="{8F4439A3-51D9-4FC5-A48E-3CF99977E102}" presName="vertSpace2b" presStyleCnt="0"/>
      <dgm:spPr/>
    </dgm:pt>
    <dgm:pt modelId="{BF4083AF-E9CD-4ED2-BC91-49B81DF98D29}" type="pres">
      <dgm:prSet presAssocID="{B00D4FBF-7533-4369-88B6-3FE067CEFFA7}" presName="horz2" presStyleCnt="0"/>
      <dgm:spPr/>
    </dgm:pt>
    <dgm:pt modelId="{A1FECFC4-C92E-4369-A8F3-F96C896806E5}" type="pres">
      <dgm:prSet presAssocID="{B00D4FBF-7533-4369-88B6-3FE067CEFFA7}" presName="horzSpace2" presStyleCnt="0"/>
      <dgm:spPr/>
    </dgm:pt>
    <dgm:pt modelId="{E7CAE548-D311-4DA3-8CE0-C0B4A421DF72}" type="pres">
      <dgm:prSet presAssocID="{B00D4FBF-7533-4369-88B6-3FE067CEFFA7}" presName="tx2" presStyleLbl="revTx" presStyleIdx="3" presStyleCnt="4"/>
      <dgm:spPr/>
    </dgm:pt>
    <dgm:pt modelId="{72E944D5-A4CE-4105-82FA-3F2726059366}" type="pres">
      <dgm:prSet presAssocID="{B00D4FBF-7533-4369-88B6-3FE067CEFFA7}" presName="vert2" presStyleCnt="0"/>
      <dgm:spPr/>
    </dgm:pt>
    <dgm:pt modelId="{70C585B9-6E35-470D-BC29-16B5C391E32B}" type="pres">
      <dgm:prSet presAssocID="{B00D4FBF-7533-4369-88B6-3FE067CEFFA7}" presName="thinLine2b" presStyleLbl="callout" presStyleIdx="2" presStyleCnt="3"/>
      <dgm:spPr/>
    </dgm:pt>
    <dgm:pt modelId="{84CB9839-ABF7-427E-961F-A27F1288710E}" type="pres">
      <dgm:prSet presAssocID="{B00D4FBF-7533-4369-88B6-3FE067CEFFA7}" presName="vertSpace2b" presStyleCnt="0"/>
      <dgm:spPr/>
    </dgm:pt>
  </dgm:ptLst>
  <dgm:cxnLst>
    <dgm:cxn modelId="{1BA87218-5083-4E75-8305-54644CABF22A}" type="presOf" srcId="{06719020-B7C9-4777-9430-1A5236F75DE6}" destId="{73FD6DF1-BB38-44C1-940D-80817738EB3F}" srcOrd="0" destOrd="0" presId="urn:microsoft.com/office/officeart/2008/layout/LinedList"/>
    <dgm:cxn modelId="{7DF4D15C-2CED-48FE-9471-2C7DB5C4FC24}" srcId="{C88DAED9-06D3-4C41-9ACD-A33A9DB9DB05}" destId="{06719020-B7C9-4777-9430-1A5236F75DE6}" srcOrd="0" destOrd="0" parTransId="{30CC0E2E-52C6-462A-843B-602D7AABF6C0}" sibTransId="{2EFDBE7B-9114-439C-8A1A-D5290451B08E}"/>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D9884880-7A64-45CB-AB56-35C735298644}" srcId="{C88DAED9-06D3-4C41-9ACD-A33A9DB9DB05}" destId="{B00D4FBF-7533-4369-88B6-3FE067CEFFA7}" srcOrd="2" destOrd="0" parTransId="{CD896B0C-B1F7-4B63-BE7C-71ACD772726E}" sibTransId="{78307000-D49E-44B8-81C4-3E55B593C41A}"/>
    <dgm:cxn modelId="{69EF9E81-83DC-497D-9658-C05F65F44F96}" srcId="{C88DAED9-06D3-4C41-9ACD-A33A9DB9DB05}" destId="{8F4439A3-51D9-4FC5-A48E-3CF99977E102}" srcOrd="1" destOrd="0" parTransId="{80198C46-8A7B-45D0-BC91-D585236A63AD}" sibTransId="{8C79313D-785F-425A-AE9E-D7122DF5358A}"/>
    <dgm:cxn modelId="{5EFFEAA0-3CF5-48BC-9006-FF395E38E540}" type="presOf" srcId="{B00D4FBF-7533-4369-88B6-3FE067CEFFA7}" destId="{E7CAE548-D311-4DA3-8CE0-C0B4A421DF72}"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DA42ECFE-D752-40B8-A3BD-B7B2C7E1743E}" type="presParOf" srcId="{9CC99002-8D9F-443F-A58C-299D18C75338}" destId="{C181E6D9-BB9C-4D11-94FC-E4F367459125}" srcOrd="0" destOrd="0" presId="urn:microsoft.com/office/officeart/2008/layout/LinedList"/>
    <dgm:cxn modelId="{29B15283-4654-4DF0-B7C0-2F71740194C3}" type="presParOf" srcId="{9CC99002-8D9F-443F-A58C-299D18C75338}" destId="{2599D0C5-BE06-4DEE-9029-5F1E03E491DE}" srcOrd="1" destOrd="0" presId="urn:microsoft.com/office/officeart/2008/layout/LinedList"/>
    <dgm:cxn modelId="{330C45A4-693C-4AAF-A674-1AF0123CBEC7}" type="presParOf" srcId="{2599D0C5-BE06-4DEE-9029-5F1E03E491DE}" destId="{9EC619D3-0F93-4CDF-871D-F77D25E3FA8A}" srcOrd="0" destOrd="0" presId="urn:microsoft.com/office/officeart/2008/layout/LinedList"/>
    <dgm:cxn modelId="{24C62BA0-6513-44DB-9038-5E88C9A523FE}" type="presParOf" srcId="{2599D0C5-BE06-4DEE-9029-5F1E03E491DE}" destId="{73FD6DF1-BB38-44C1-940D-80817738EB3F}" srcOrd="1" destOrd="0" presId="urn:microsoft.com/office/officeart/2008/layout/LinedList"/>
    <dgm:cxn modelId="{9B118633-8319-4E3D-AC61-AE5A66EE5AF0}" type="presParOf" srcId="{2599D0C5-BE06-4DEE-9029-5F1E03E491DE}" destId="{E8CFEF52-F746-4039-BE19-0EA356C9BDBD}" srcOrd="2" destOrd="0" presId="urn:microsoft.com/office/officeart/2008/layout/LinedList"/>
    <dgm:cxn modelId="{0BC20D93-E86D-4CEC-8BBE-9838EBEAF969}" type="presParOf" srcId="{9CC99002-8D9F-443F-A58C-299D18C75338}" destId="{711C6B1A-C594-4A13-9A72-4757D9CBDD87}" srcOrd="2" destOrd="0" presId="urn:microsoft.com/office/officeart/2008/layout/LinedList"/>
    <dgm:cxn modelId="{45F39A29-D0F4-40BA-B045-3A61D0C60122}" type="presParOf" srcId="{9CC99002-8D9F-443F-A58C-299D18C75338}" destId="{732BC80E-8967-48A4-8337-AE1EBE97B76E}" srcOrd="3" destOrd="0" presId="urn:microsoft.com/office/officeart/2008/layout/LinedList"/>
    <dgm:cxn modelId="{91A207F2-7623-4099-9448-F4737CCDEC25}" type="presParOf" srcId="{9CC99002-8D9F-443F-A58C-299D18C75338}" destId="{5476F1A7-C559-45BF-8968-883CE05CA290}" srcOrd="4"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5" destOrd="0" presId="urn:microsoft.com/office/officeart/2008/layout/LinedList"/>
    <dgm:cxn modelId="{09E4FFB5-FAE1-4526-9A1F-D81309133BCF}" type="presParOf" srcId="{9CC99002-8D9F-443F-A58C-299D18C75338}" destId="{CE14D0B5-AB15-4035-BCE7-02BC58E27FBA}" srcOrd="6" destOrd="0" presId="urn:microsoft.com/office/officeart/2008/layout/LinedList"/>
    <dgm:cxn modelId="{787E5F4C-ED30-4F7D-8F22-E2B6DFA4A1C9}" type="presParOf" srcId="{9CC99002-8D9F-443F-A58C-299D18C75338}" destId="{BF4083AF-E9CD-4ED2-BC91-49B81DF98D29}" srcOrd="7" destOrd="0" presId="urn:microsoft.com/office/officeart/2008/layout/LinedList"/>
    <dgm:cxn modelId="{21A63352-5502-4FBD-BC0B-AADDE2494C67}" type="presParOf" srcId="{BF4083AF-E9CD-4ED2-BC91-49B81DF98D29}" destId="{A1FECFC4-C92E-4369-A8F3-F96C896806E5}" srcOrd="0" destOrd="0" presId="urn:microsoft.com/office/officeart/2008/layout/LinedList"/>
    <dgm:cxn modelId="{066C1969-EC1B-4402-B7C7-F53EF014DCFD}" type="presParOf" srcId="{BF4083AF-E9CD-4ED2-BC91-49B81DF98D29}" destId="{E7CAE548-D311-4DA3-8CE0-C0B4A421DF72}" srcOrd="1" destOrd="0" presId="urn:microsoft.com/office/officeart/2008/layout/LinedList"/>
    <dgm:cxn modelId="{19FD56C9-7ECC-4871-A07C-9C5826732791}" type="presParOf" srcId="{BF4083AF-E9CD-4ED2-BC91-49B81DF98D29}" destId="{72E944D5-A4CE-4105-82FA-3F2726059366}" srcOrd="2" destOrd="0" presId="urn:microsoft.com/office/officeart/2008/layout/LinedList"/>
    <dgm:cxn modelId="{C71950E4-940B-4442-8AAF-3339FDDA34BF}" type="presParOf" srcId="{9CC99002-8D9F-443F-A58C-299D18C75338}" destId="{70C585B9-6E35-470D-BC29-16B5C391E32B}" srcOrd="8" destOrd="0" presId="urn:microsoft.com/office/officeart/2008/layout/LinedList"/>
    <dgm:cxn modelId="{6EED480B-4CC1-463F-A071-84399797A315}" type="presParOf" srcId="{9CC99002-8D9F-443F-A58C-299D18C75338}" destId="{84CB9839-ABF7-427E-961F-A27F1288710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C0B3A-E777-4F5E-A040-30B9DDEED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l-PL"/>
        </a:p>
      </dgm:t>
    </dgm:pt>
    <dgm:pt modelId="{C88DAED9-06D3-4C41-9ACD-A33A9DB9DB05}">
      <dgm:prSet phldrT="[Tekst]" custT="1"/>
      <dgm:spPr/>
      <dgm:t>
        <a:bodyPr/>
        <a:lstStyle/>
        <a:p>
          <a:r>
            <a:rPr lang="pl-PL" sz="1800">
              <a:latin typeface="Arial" panose="020B0604020202020204" pitchFamily="34" charset="0"/>
              <a:cs typeface="Arial" panose="020B0604020202020204" pitchFamily="34" charset="0"/>
            </a:rPr>
            <a:t>Regression methods</a:t>
          </a:r>
          <a:endParaRPr lang="pl-PL" sz="1800" dirty="0">
            <a:latin typeface="Arial" panose="020B0604020202020204" pitchFamily="34" charset="0"/>
            <a:cs typeface="Arial" panose="020B0604020202020204" pitchFamily="34" charset="0"/>
          </a:endParaRPr>
        </a:p>
      </dgm:t>
    </dgm:pt>
    <dgm:pt modelId="{89285A98-1B80-406E-ADF6-D9C042CE968C}" type="par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A00CE377-16BB-4EBD-ADE8-562E38E313BE}" type="sibTrans" cxnId="{215B5469-1A2D-4406-B7D0-F877F7F73142}">
      <dgm:prSet/>
      <dgm:spPr/>
      <dgm:t>
        <a:bodyPr/>
        <a:lstStyle/>
        <a:p>
          <a:endParaRPr lang="pl-PL" sz="1800">
            <a:latin typeface="Arial" panose="020B0604020202020204" pitchFamily="34" charset="0"/>
            <a:cs typeface="Arial" panose="020B0604020202020204" pitchFamily="34" charset="0"/>
          </a:endParaRPr>
        </a:p>
      </dgm:t>
    </dgm:pt>
    <dgm:pt modelId="{8F4439A3-51D9-4FC5-A48E-3CF99977E102}">
      <dgm:prSet phldrT="[Tekst]" custT="1"/>
      <dgm:spPr/>
      <dgm:t>
        <a:bodyPr/>
        <a:lstStyle/>
        <a:p>
          <a:r>
            <a:rPr lang="pl-PL" sz="1800" b="0">
              <a:latin typeface="Arial" panose="020B0604020202020204" pitchFamily="34" charset="0"/>
              <a:cs typeface="Arial" panose="020B0604020202020204" pitchFamily="34" charset="0"/>
            </a:rPr>
            <a:t>Trend Projection Method</a:t>
          </a:r>
          <a:endParaRPr lang="pl-PL" sz="1800" b="0" dirty="0">
            <a:latin typeface="Arial" panose="020B0604020202020204" pitchFamily="34" charset="0"/>
            <a:cs typeface="Arial" panose="020B0604020202020204" pitchFamily="34" charset="0"/>
          </a:endParaRPr>
        </a:p>
      </dgm:t>
    </dgm:pt>
    <dgm:pt modelId="{80198C46-8A7B-45D0-BC91-D585236A63AD}" type="par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8C79313D-785F-425A-AE9E-D7122DF5358A}" type="sibTrans" cxnId="{69EF9E81-83DC-497D-9658-C05F65F44F96}">
      <dgm:prSet/>
      <dgm:spPr/>
      <dgm:t>
        <a:bodyPr/>
        <a:lstStyle/>
        <a:p>
          <a:endParaRPr lang="pl-PL" sz="1800">
            <a:latin typeface="Arial" panose="020B0604020202020204" pitchFamily="34" charset="0"/>
            <a:cs typeface="Arial" panose="020B0604020202020204" pitchFamily="34" charset="0"/>
          </a:endParaRPr>
        </a:p>
      </dgm:t>
    </dgm:pt>
    <dgm:pt modelId="{9EE8B099-2FED-44BD-9884-076F29E641CD}">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Simple linear regression method</a:t>
          </a:r>
          <a:endParaRPr lang="pl-PL" sz="1800" b="0" i="0">
            <a:latin typeface="Arial" panose="020B0604020202020204" pitchFamily="34" charset="0"/>
            <a:cs typeface="Arial" panose="020B0604020202020204" pitchFamily="34" charset="0"/>
          </a:endParaRPr>
        </a:p>
      </dgm:t>
    </dgm:pt>
    <dgm:pt modelId="{D3E11028-D6AD-47CC-9B35-C9090C839367}" type="par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B976B9D3-EE79-4FF9-961D-29B756319CD1}" type="sibTrans" cxnId="{00C1840D-9C3D-4DBC-9A7B-134D570C27BE}">
      <dgm:prSet/>
      <dgm:spPr/>
      <dgm:t>
        <a:bodyPr/>
        <a:lstStyle/>
        <a:p>
          <a:endParaRPr lang="pl-PL" sz="1800">
            <a:latin typeface="Arial" panose="020B0604020202020204" pitchFamily="34" charset="0"/>
            <a:cs typeface="Arial" panose="020B0604020202020204" pitchFamily="34" charset="0"/>
          </a:endParaRPr>
        </a:p>
      </dgm:t>
    </dgm:pt>
    <dgm:pt modelId="{02D99494-69E5-4648-8AA3-23415BBCF242}">
      <dgm:prSet custT="1"/>
      <dgm:spPr/>
      <dgm:t>
        <a:bodyPr/>
        <a:lstStyle/>
        <a:p>
          <a:pPr>
            <a:buFont typeface="+mj-lt"/>
            <a:buAutoNum type="arabicPeriod"/>
          </a:pPr>
          <a:r>
            <a:rPr lang="pl-PL" sz="1800" b="0">
              <a:latin typeface="Arial" panose="020B0604020202020204" pitchFamily="34" charset="0"/>
              <a:cs typeface="Arial" panose="020B0604020202020204" pitchFamily="34" charset="0"/>
            </a:rPr>
            <a:t>Multiple linear regression method</a:t>
          </a:r>
          <a:endParaRPr lang="pl-PL" sz="1800" b="0" i="0">
            <a:latin typeface="Arial" panose="020B0604020202020204" pitchFamily="34" charset="0"/>
            <a:cs typeface="Arial" panose="020B0604020202020204" pitchFamily="34" charset="0"/>
          </a:endParaRPr>
        </a:p>
      </dgm:t>
    </dgm:pt>
    <dgm:pt modelId="{54316A5C-A9CF-42A0-8725-2BE9B2D6DFDB}" type="par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E8D1AAFB-E5D0-47A1-A7CC-93EED30B6A3A}" type="sibTrans" cxnId="{ABF83C5C-566D-4369-BFA3-DA203C614A08}">
      <dgm:prSet/>
      <dgm:spPr/>
      <dgm:t>
        <a:bodyPr/>
        <a:lstStyle/>
        <a:p>
          <a:endParaRPr lang="pl-PL" sz="1800">
            <a:latin typeface="Arial" panose="020B0604020202020204" pitchFamily="34" charset="0"/>
            <a:cs typeface="Arial" panose="020B0604020202020204" pitchFamily="34" charset="0"/>
          </a:endParaRPr>
        </a:p>
      </dgm:t>
    </dgm:pt>
    <dgm:pt modelId="{4FB9E643-D5DB-49C2-BAAA-FE93EFAFBE8D}" type="pres">
      <dgm:prSet presAssocID="{56FC0B3A-E777-4F5E-A040-30B9DDEEDCF4}" presName="vert0" presStyleCnt="0">
        <dgm:presLayoutVars>
          <dgm:dir/>
          <dgm:animOne val="branch"/>
          <dgm:animLvl val="lvl"/>
        </dgm:presLayoutVars>
      </dgm:prSet>
      <dgm:spPr/>
    </dgm:pt>
    <dgm:pt modelId="{8FD1070D-9B4E-4E48-923C-D64C8E05EA55}" type="pres">
      <dgm:prSet presAssocID="{C88DAED9-06D3-4C41-9ACD-A33A9DB9DB05}" presName="thickLine" presStyleLbl="alignNode1" presStyleIdx="0" presStyleCnt="1"/>
      <dgm:spPr/>
    </dgm:pt>
    <dgm:pt modelId="{C064971A-7069-4FAF-A131-0D979EB0F5C3}" type="pres">
      <dgm:prSet presAssocID="{C88DAED9-06D3-4C41-9ACD-A33A9DB9DB05}" presName="horz1" presStyleCnt="0"/>
      <dgm:spPr/>
    </dgm:pt>
    <dgm:pt modelId="{E5036770-C6CD-4B71-8A05-72FE6AB4D428}" type="pres">
      <dgm:prSet presAssocID="{C88DAED9-06D3-4C41-9ACD-A33A9DB9DB05}" presName="tx1" presStyleLbl="revTx" presStyleIdx="0" presStyleCnt="4"/>
      <dgm:spPr/>
    </dgm:pt>
    <dgm:pt modelId="{9CC99002-8D9F-443F-A58C-299D18C75338}" type="pres">
      <dgm:prSet presAssocID="{C88DAED9-06D3-4C41-9ACD-A33A9DB9DB05}" presName="vert1" presStyleCnt="0"/>
      <dgm:spPr/>
    </dgm:pt>
    <dgm:pt modelId="{750AA255-2587-48BF-A740-BC219E5CEF7B}" type="pres">
      <dgm:prSet presAssocID="{8F4439A3-51D9-4FC5-A48E-3CF99977E102}" presName="vertSpace2a" presStyleCnt="0"/>
      <dgm:spPr/>
    </dgm:pt>
    <dgm:pt modelId="{5476F1A7-C559-45BF-8968-883CE05CA290}" type="pres">
      <dgm:prSet presAssocID="{8F4439A3-51D9-4FC5-A48E-3CF99977E102}" presName="horz2" presStyleCnt="0"/>
      <dgm:spPr/>
    </dgm:pt>
    <dgm:pt modelId="{FE5E3C49-41A4-49D9-B111-1740D0D15398}" type="pres">
      <dgm:prSet presAssocID="{8F4439A3-51D9-4FC5-A48E-3CF99977E102}" presName="horzSpace2" presStyleCnt="0"/>
      <dgm:spPr/>
    </dgm:pt>
    <dgm:pt modelId="{38502B14-0636-4068-BF82-FD00319EB8FF}" type="pres">
      <dgm:prSet presAssocID="{8F4439A3-51D9-4FC5-A48E-3CF99977E102}" presName="tx2" presStyleLbl="revTx" presStyleIdx="1" presStyleCnt="4"/>
      <dgm:spPr/>
    </dgm:pt>
    <dgm:pt modelId="{6CA6D74D-25D1-4E9B-ABCE-934313BF935F}" type="pres">
      <dgm:prSet presAssocID="{8F4439A3-51D9-4FC5-A48E-3CF99977E102}" presName="vert2" presStyleCnt="0"/>
      <dgm:spPr/>
    </dgm:pt>
    <dgm:pt modelId="{0666C116-1EB9-4E04-934F-C783C7C54296}" type="pres">
      <dgm:prSet presAssocID="{8F4439A3-51D9-4FC5-A48E-3CF99977E102}" presName="thinLine2b" presStyleLbl="callout" presStyleIdx="0" presStyleCnt="3"/>
      <dgm:spPr/>
    </dgm:pt>
    <dgm:pt modelId="{CE14D0B5-AB15-4035-BCE7-02BC58E27FBA}" type="pres">
      <dgm:prSet presAssocID="{8F4439A3-51D9-4FC5-A48E-3CF99977E102}" presName="vertSpace2b" presStyleCnt="0"/>
      <dgm:spPr/>
    </dgm:pt>
    <dgm:pt modelId="{8C449C3A-1F5B-4331-9F11-8D375BD31BBF}" type="pres">
      <dgm:prSet presAssocID="{9EE8B099-2FED-44BD-9884-076F29E641CD}" presName="horz2" presStyleCnt="0"/>
      <dgm:spPr/>
    </dgm:pt>
    <dgm:pt modelId="{F4E72CB5-B3E0-4B76-8B15-DFD31A4A8EDD}" type="pres">
      <dgm:prSet presAssocID="{9EE8B099-2FED-44BD-9884-076F29E641CD}" presName="horzSpace2" presStyleCnt="0"/>
      <dgm:spPr/>
    </dgm:pt>
    <dgm:pt modelId="{0085E882-BEFA-443D-8ED6-3693FE64ABA5}" type="pres">
      <dgm:prSet presAssocID="{9EE8B099-2FED-44BD-9884-076F29E641CD}" presName="tx2" presStyleLbl="revTx" presStyleIdx="2" presStyleCnt="4"/>
      <dgm:spPr/>
    </dgm:pt>
    <dgm:pt modelId="{62759347-4FA2-4051-B83A-080ACCBA6E6D}" type="pres">
      <dgm:prSet presAssocID="{9EE8B099-2FED-44BD-9884-076F29E641CD}" presName="vert2" presStyleCnt="0"/>
      <dgm:spPr/>
    </dgm:pt>
    <dgm:pt modelId="{451F7A10-DF48-4CF4-8CA3-B30ED2E344E0}" type="pres">
      <dgm:prSet presAssocID="{9EE8B099-2FED-44BD-9884-076F29E641CD}" presName="thinLine2b" presStyleLbl="callout" presStyleIdx="1" presStyleCnt="3"/>
      <dgm:spPr/>
    </dgm:pt>
    <dgm:pt modelId="{FC7EB849-BF67-4572-8EEE-D6D8264F403F}" type="pres">
      <dgm:prSet presAssocID="{9EE8B099-2FED-44BD-9884-076F29E641CD}" presName="vertSpace2b" presStyleCnt="0"/>
      <dgm:spPr/>
    </dgm:pt>
    <dgm:pt modelId="{84EDF9B9-229A-465F-9E1F-213D6E4C5C5A}" type="pres">
      <dgm:prSet presAssocID="{02D99494-69E5-4648-8AA3-23415BBCF242}" presName="horz2" presStyleCnt="0"/>
      <dgm:spPr/>
    </dgm:pt>
    <dgm:pt modelId="{C8A2AD5B-87A3-43CA-BF3E-AB765456D534}" type="pres">
      <dgm:prSet presAssocID="{02D99494-69E5-4648-8AA3-23415BBCF242}" presName="horzSpace2" presStyleCnt="0"/>
      <dgm:spPr/>
    </dgm:pt>
    <dgm:pt modelId="{5DFADDE7-5589-43A5-AD76-FF9DF2094AE4}" type="pres">
      <dgm:prSet presAssocID="{02D99494-69E5-4648-8AA3-23415BBCF242}" presName="tx2" presStyleLbl="revTx" presStyleIdx="3" presStyleCnt="4"/>
      <dgm:spPr/>
    </dgm:pt>
    <dgm:pt modelId="{AD8CF26E-D6FC-493E-82DF-72B3D8D8DF22}" type="pres">
      <dgm:prSet presAssocID="{02D99494-69E5-4648-8AA3-23415BBCF242}" presName="vert2" presStyleCnt="0"/>
      <dgm:spPr/>
    </dgm:pt>
    <dgm:pt modelId="{86B220C7-E4D9-44C3-9FAB-F1B589C5F0AF}" type="pres">
      <dgm:prSet presAssocID="{02D99494-69E5-4648-8AA3-23415BBCF242}" presName="thinLine2b" presStyleLbl="callout" presStyleIdx="2" presStyleCnt="3"/>
      <dgm:spPr/>
    </dgm:pt>
    <dgm:pt modelId="{D67E8411-3D65-4E76-B3C0-7E9777CCE663}" type="pres">
      <dgm:prSet presAssocID="{02D99494-69E5-4648-8AA3-23415BBCF242}" presName="vertSpace2b" presStyleCnt="0"/>
      <dgm:spPr/>
    </dgm:pt>
  </dgm:ptLst>
  <dgm:cxnLst>
    <dgm:cxn modelId="{A53F6B07-110F-4343-A2A3-D0F24E20473F}" type="presOf" srcId="{02D99494-69E5-4648-8AA3-23415BBCF242}" destId="{5DFADDE7-5589-43A5-AD76-FF9DF2094AE4}" srcOrd="0" destOrd="0" presId="urn:microsoft.com/office/officeart/2008/layout/LinedList"/>
    <dgm:cxn modelId="{00C1840D-9C3D-4DBC-9A7B-134D570C27BE}" srcId="{C88DAED9-06D3-4C41-9ACD-A33A9DB9DB05}" destId="{9EE8B099-2FED-44BD-9884-076F29E641CD}" srcOrd="1" destOrd="0" parTransId="{D3E11028-D6AD-47CC-9B35-C9090C839367}" sibTransId="{B976B9D3-EE79-4FF9-961D-29B756319CD1}"/>
    <dgm:cxn modelId="{ABF83C5C-566D-4369-BFA3-DA203C614A08}" srcId="{C88DAED9-06D3-4C41-9ACD-A33A9DB9DB05}" destId="{02D99494-69E5-4648-8AA3-23415BBCF242}" srcOrd="2" destOrd="0" parTransId="{54316A5C-A9CF-42A0-8725-2BE9B2D6DFDB}" sibTransId="{E8D1AAFB-E5D0-47A1-A7CC-93EED30B6A3A}"/>
    <dgm:cxn modelId="{215B5469-1A2D-4406-B7D0-F877F7F73142}" srcId="{56FC0B3A-E777-4F5E-A040-30B9DDEEDCF4}" destId="{C88DAED9-06D3-4C41-9ACD-A33A9DB9DB05}" srcOrd="0" destOrd="0" parTransId="{89285A98-1B80-406E-ADF6-D9C042CE968C}" sibTransId="{A00CE377-16BB-4EBD-ADE8-562E38E313BE}"/>
    <dgm:cxn modelId="{2D7FAB76-CA2D-4610-8422-F9DDBF3A4640}" type="presOf" srcId="{56FC0B3A-E777-4F5E-A040-30B9DDEEDCF4}" destId="{4FB9E643-D5DB-49C2-BAAA-FE93EFAFBE8D}" srcOrd="0" destOrd="0" presId="urn:microsoft.com/office/officeart/2008/layout/LinedList"/>
    <dgm:cxn modelId="{48470C58-C9EC-4148-BD00-E05CD0E47637}" type="presOf" srcId="{8F4439A3-51D9-4FC5-A48E-3CF99977E102}" destId="{38502B14-0636-4068-BF82-FD00319EB8FF}" srcOrd="0" destOrd="0" presId="urn:microsoft.com/office/officeart/2008/layout/LinedList"/>
    <dgm:cxn modelId="{69EF9E81-83DC-497D-9658-C05F65F44F96}" srcId="{C88DAED9-06D3-4C41-9ACD-A33A9DB9DB05}" destId="{8F4439A3-51D9-4FC5-A48E-3CF99977E102}" srcOrd="0" destOrd="0" parTransId="{80198C46-8A7B-45D0-BC91-D585236A63AD}" sibTransId="{8C79313D-785F-425A-AE9E-D7122DF5358A}"/>
    <dgm:cxn modelId="{FA9A1EA3-6BD2-4C28-9556-39BDC9711F98}" type="presOf" srcId="{9EE8B099-2FED-44BD-9884-076F29E641CD}" destId="{0085E882-BEFA-443D-8ED6-3693FE64ABA5}" srcOrd="0" destOrd="0" presId="urn:microsoft.com/office/officeart/2008/layout/LinedList"/>
    <dgm:cxn modelId="{6D8AE5D9-0991-4573-B26B-CA5D602F5B27}" type="presOf" srcId="{C88DAED9-06D3-4C41-9ACD-A33A9DB9DB05}" destId="{E5036770-C6CD-4B71-8A05-72FE6AB4D428}" srcOrd="0" destOrd="0" presId="urn:microsoft.com/office/officeart/2008/layout/LinedList"/>
    <dgm:cxn modelId="{2205A4B6-EBCD-4CCA-BC75-87B6543E0D11}" type="presParOf" srcId="{4FB9E643-D5DB-49C2-BAAA-FE93EFAFBE8D}" destId="{8FD1070D-9B4E-4E48-923C-D64C8E05EA55}" srcOrd="0" destOrd="0" presId="urn:microsoft.com/office/officeart/2008/layout/LinedList"/>
    <dgm:cxn modelId="{FEAEAC2A-7D44-46E6-8A9D-C03471CFC220}" type="presParOf" srcId="{4FB9E643-D5DB-49C2-BAAA-FE93EFAFBE8D}" destId="{C064971A-7069-4FAF-A131-0D979EB0F5C3}" srcOrd="1" destOrd="0" presId="urn:microsoft.com/office/officeart/2008/layout/LinedList"/>
    <dgm:cxn modelId="{C6A06BFB-F71C-43F8-AE16-12A52C9F7C84}" type="presParOf" srcId="{C064971A-7069-4FAF-A131-0D979EB0F5C3}" destId="{E5036770-C6CD-4B71-8A05-72FE6AB4D428}" srcOrd="0" destOrd="0" presId="urn:microsoft.com/office/officeart/2008/layout/LinedList"/>
    <dgm:cxn modelId="{DE6AE2AA-AB7C-488B-83BA-FA1031E74944}" type="presParOf" srcId="{C064971A-7069-4FAF-A131-0D979EB0F5C3}" destId="{9CC99002-8D9F-443F-A58C-299D18C75338}" srcOrd="1" destOrd="0" presId="urn:microsoft.com/office/officeart/2008/layout/LinedList"/>
    <dgm:cxn modelId="{BC3B663C-BB7F-42BF-BD07-5D8B05873E53}" type="presParOf" srcId="{9CC99002-8D9F-443F-A58C-299D18C75338}" destId="{750AA255-2587-48BF-A740-BC219E5CEF7B}" srcOrd="0" destOrd="0" presId="urn:microsoft.com/office/officeart/2008/layout/LinedList"/>
    <dgm:cxn modelId="{91A207F2-7623-4099-9448-F4737CCDEC25}" type="presParOf" srcId="{9CC99002-8D9F-443F-A58C-299D18C75338}" destId="{5476F1A7-C559-45BF-8968-883CE05CA290}" srcOrd="1" destOrd="0" presId="urn:microsoft.com/office/officeart/2008/layout/LinedList"/>
    <dgm:cxn modelId="{E71533DD-6E48-4141-8D4E-82EF41494630}" type="presParOf" srcId="{5476F1A7-C559-45BF-8968-883CE05CA290}" destId="{FE5E3C49-41A4-49D9-B111-1740D0D15398}" srcOrd="0" destOrd="0" presId="urn:microsoft.com/office/officeart/2008/layout/LinedList"/>
    <dgm:cxn modelId="{A6C88398-ADC1-4571-B043-7146A645AA2A}" type="presParOf" srcId="{5476F1A7-C559-45BF-8968-883CE05CA290}" destId="{38502B14-0636-4068-BF82-FD00319EB8FF}" srcOrd="1" destOrd="0" presId="urn:microsoft.com/office/officeart/2008/layout/LinedList"/>
    <dgm:cxn modelId="{3D8CF6E8-AE73-4A61-9F03-956CCBD6629E}" type="presParOf" srcId="{5476F1A7-C559-45BF-8968-883CE05CA290}" destId="{6CA6D74D-25D1-4E9B-ABCE-934313BF935F}" srcOrd="2" destOrd="0" presId="urn:microsoft.com/office/officeart/2008/layout/LinedList"/>
    <dgm:cxn modelId="{F33B3B51-FD95-410E-8474-8A22035AE614}" type="presParOf" srcId="{9CC99002-8D9F-443F-A58C-299D18C75338}" destId="{0666C116-1EB9-4E04-934F-C783C7C54296}" srcOrd="2" destOrd="0" presId="urn:microsoft.com/office/officeart/2008/layout/LinedList"/>
    <dgm:cxn modelId="{09E4FFB5-FAE1-4526-9A1F-D81309133BCF}" type="presParOf" srcId="{9CC99002-8D9F-443F-A58C-299D18C75338}" destId="{CE14D0B5-AB15-4035-BCE7-02BC58E27FBA}" srcOrd="3" destOrd="0" presId="urn:microsoft.com/office/officeart/2008/layout/LinedList"/>
    <dgm:cxn modelId="{F86C2F53-B435-4D22-97C8-5CC7523E68AA}" type="presParOf" srcId="{9CC99002-8D9F-443F-A58C-299D18C75338}" destId="{8C449C3A-1F5B-4331-9F11-8D375BD31BBF}" srcOrd="4" destOrd="0" presId="urn:microsoft.com/office/officeart/2008/layout/LinedList"/>
    <dgm:cxn modelId="{5AD6C182-3D1B-40B9-9E8D-ECE3EA37F0F8}" type="presParOf" srcId="{8C449C3A-1F5B-4331-9F11-8D375BD31BBF}" destId="{F4E72CB5-B3E0-4B76-8B15-DFD31A4A8EDD}" srcOrd="0" destOrd="0" presId="urn:microsoft.com/office/officeart/2008/layout/LinedList"/>
    <dgm:cxn modelId="{DEFFB520-4876-422C-8F82-29E8EF650ED8}" type="presParOf" srcId="{8C449C3A-1F5B-4331-9F11-8D375BD31BBF}" destId="{0085E882-BEFA-443D-8ED6-3693FE64ABA5}" srcOrd="1" destOrd="0" presId="urn:microsoft.com/office/officeart/2008/layout/LinedList"/>
    <dgm:cxn modelId="{FD3C0EC0-4F5A-4A5A-BE88-012082B33933}" type="presParOf" srcId="{8C449C3A-1F5B-4331-9F11-8D375BD31BBF}" destId="{62759347-4FA2-4051-B83A-080ACCBA6E6D}" srcOrd="2" destOrd="0" presId="urn:microsoft.com/office/officeart/2008/layout/LinedList"/>
    <dgm:cxn modelId="{718313EE-0A99-45A2-977B-B9E41F3BF102}" type="presParOf" srcId="{9CC99002-8D9F-443F-A58C-299D18C75338}" destId="{451F7A10-DF48-4CF4-8CA3-B30ED2E344E0}" srcOrd="5" destOrd="0" presId="urn:microsoft.com/office/officeart/2008/layout/LinedList"/>
    <dgm:cxn modelId="{A4C3A89B-F03F-45F7-9A92-762EE30AAE34}" type="presParOf" srcId="{9CC99002-8D9F-443F-A58C-299D18C75338}" destId="{FC7EB849-BF67-4572-8EEE-D6D8264F403F}" srcOrd="6" destOrd="0" presId="urn:microsoft.com/office/officeart/2008/layout/LinedList"/>
    <dgm:cxn modelId="{9CC60B12-28AB-442C-B5D9-473802F33273}" type="presParOf" srcId="{9CC99002-8D9F-443F-A58C-299D18C75338}" destId="{84EDF9B9-229A-465F-9E1F-213D6E4C5C5A}" srcOrd="7" destOrd="0" presId="urn:microsoft.com/office/officeart/2008/layout/LinedList"/>
    <dgm:cxn modelId="{9E2374CA-8323-404A-834D-07FB7D544490}" type="presParOf" srcId="{84EDF9B9-229A-465F-9E1F-213D6E4C5C5A}" destId="{C8A2AD5B-87A3-43CA-BF3E-AB765456D534}" srcOrd="0" destOrd="0" presId="urn:microsoft.com/office/officeart/2008/layout/LinedList"/>
    <dgm:cxn modelId="{317E67DC-B7A2-4F88-843F-FCA32F973EE6}" type="presParOf" srcId="{84EDF9B9-229A-465F-9E1F-213D6E4C5C5A}" destId="{5DFADDE7-5589-43A5-AD76-FF9DF2094AE4}" srcOrd="1" destOrd="0" presId="urn:microsoft.com/office/officeart/2008/layout/LinedList"/>
    <dgm:cxn modelId="{29DF4E53-6EBE-423B-BCDC-6A8C662DC0F2}" type="presParOf" srcId="{84EDF9B9-229A-465F-9E1F-213D6E4C5C5A}" destId="{AD8CF26E-D6FC-493E-82DF-72B3D8D8DF22}" srcOrd="2" destOrd="0" presId="urn:microsoft.com/office/officeart/2008/layout/LinedList"/>
    <dgm:cxn modelId="{3E66156E-061F-4BAA-BB27-0308B955CDCB}" type="presParOf" srcId="{9CC99002-8D9F-443F-A58C-299D18C75338}" destId="{86B220C7-E4D9-44C3-9FAB-F1B589C5F0AF}" srcOrd="8" destOrd="0" presId="urn:microsoft.com/office/officeart/2008/layout/LinedList"/>
    <dgm:cxn modelId="{4F3C7FCD-F4E4-494E-B876-5726EF3C05D1}" type="presParOf" srcId="{9CC99002-8D9F-443F-A58C-299D18C75338}" destId="{D67E8411-3D65-4E76-B3C0-7E9777CCE66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0CF61-9618-4334-A9C0-0D35E1F6A31E}">
      <dsp:nvSpPr>
        <dsp:cNvPr id="0" name=""/>
        <dsp:cNvSpPr/>
      </dsp:nvSpPr>
      <dsp:spPr>
        <a:xfrm>
          <a:off x="3386830" y="1108282"/>
          <a:ext cx="1338174" cy="464490"/>
        </a:xfrm>
        <a:custGeom>
          <a:avLst/>
          <a:gdLst/>
          <a:ahLst/>
          <a:cxnLst/>
          <a:rect l="0" t="0" r="0" b="0"/>
          <a:pathLst>
            <a:path>
              <a:moveTo>
                <a:pt x="0" y="0"/>
              </a:moveTo>
              <a:lnTo>
                <a:pt x="0" y="232245"/>
              </a:lnTo>
              <a:lnTo>
                <a:pt x="1338174" y="232245"/>
              </a:lnTo>
              <a:lnTo>
                <a:pt x="1338174"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10AED-7654-4467-AE18-5071986EDAEE}">
      <dsp:nvSpPr>
        <dsp:cNvPr id="0" name=""/>
        <dsp:cNvSpPr/>
      </dsp:nvSpPr>
      <dsp:spPr>
        <a:xfrm>
          <a:off x="2048656" y="1108282"/>
          <a:ext cx="1338174" cy="464490"/>
        </a:xfrm>
        <a:custGeom>
          <a:avLst/>
          <a:gdLst/>
          <a:ahLst/>
          <a:cxnLst/>
          <a:rect l="0" t="0" r="0" b="0"/>
          <a:pathLst>
            <a:path>
              <a:moveTo>
                <a:pt x="1338174" y="0"/>
              </a:moveTo>
              <a:lnTo>
                <a:pt x="1338174" y="232245"/>
              </a:lnTo>
              <a:lnTo>
                <a:pt x="0" y="232245"/>
              </a:lnTo>
              <a:lnTo>
                <a:pt x="0" y="4644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95466-2DC4-40E4-8C48-38284A42C463}">
      <dsp:nvSpPr>
        <dsp:cNvPr id="0" name=""/>
        <dsp:cNvSpPr/>
      </dsp:nvSpPr>
      <dsp:spPr>
        <a:xfrm>
          <a:off x="2833865" y="235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84D926-2046-4036-BB3B-DCB5CC6E980C}">
      <dsp:nvSpPr>
        <dsp:cNvPr id="0" name=""/>
        <dsp:cNvSpPr/>
      </dsp:nvSpPr>
      <dsp:spPr>
        <a:xfrm>
          <a:off x="2833865" y="235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A2424-134B-4736-B014-57C167320322}">
      <dsp:nvSpPr>
        <dsp:cNvPr id="0" name=""/>
        <dsp:cNvSpPr/>
      </dsp:nvSpPr>
      <dsp:spPr>
        <a:xfrm>
          <a:off x="2280901" y="20142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kern="1200" dirty="0"/>
            <a:t>Metode prognoziranja</a:t>
          </a:r>
        </a:p>
      </dsp:txBody>
      <dsp:txXfrm>
        <a:off x="2280901" y="201420"/>
        <a:ext cx="2211858" cy="707794"/>
      </dsp:txXfrm>
    </dsp:sp>
    <dsp:sp modelId="{0B63B474-2B6A-4175-894F-CBF15FCDC141}">
      <dsp:nvSpPr>
        <dsp:cNvPr id="0" name=""/>
        <dsp:cNvSpPr/>
      </dsp:nvSpPr>
      <dsp:spPr>
        <a:xfrm>
          <a:off x="1495691"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168E84-1E1A-4441-A378-E4419CE6AA5D}">
      <dsp:nvSpPr>
        <dsp:cNvPr id="0" name=""/>
        <dsp:cNvSpPr/>
      </dsp:nvSpPr>
      <dsp:spPr>
        <a:xfrm>
          <a:off x="1495691"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FD71A-324D-495F-8E62-3C41F968B8FB}">
      <dsp:nvSpPr>
        <dsp:cNvPr id="0" name=""/>
        <dsp:cNvSpPr/>
      </dsp:nvSpPr>
      <dsp:spPr>
        <a:xfrm>
          <a:off x="942727"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dirty="0"/>
            <a:t>Kvantitativne metode</a:t>
          </a:r>
          <a:endParaRPr lang="pl-PL" sz="2400" kern="1200" dirty="0"/>
        </a:p>
      </dsp:txBody>
      <dsp:txXfrm>
        <a:off x="942727" y="1771840"/>
        <a:ext cx="2211858" cy="707794"/>
      </dsp:txXfrm>
    </dsp:sp>
    <dsp:sp modelId="{F9B57121-1391-4CF4-8DC4-793DB802C47C}">
      <dsp:nvSpPr>
        <dsp:cNvPr id="0" name=""/>
        <dsp:cNvSpPr/>
      </dsp:nvSpPr>
      <dsp:spPr>
        <a:xfrm>
          <a:off x="4172040" y="1572773"/>
          <a:ext cx="1105929" cy="110592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8FDC4-CDA1-4DC3-A4AC-0B812B129090}">
      <dsp:nvSpPr>
        <dsp:cNvPr id="0" name=""/>
        <dsp:cNvSpPr/>
      </dsp:nvSpPr>
      <dsp:spPr>
        <a:xfrm>
          <a:off x="4172040" y="1572773"/>
          <a:ext cx="1105929" cy="110592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5C51D1-6586-4757-B112-D3EB91DEAD05}">
      <dsp:nvSpPr>
        <dsp:cNvPr id="0" name=""/>
        <dsp:cNvSpPr/>
      </dsp:nvSpPr>
      <dsp:spPr>
        <a:xfrm>
          <a:off x="3619075" y="1771840"/>
          <a:ext cx="2211858" cy="7077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i="0" kern="1200" dirty="0"/>
            <a:t>Kvalitativne metode</a:t>
          </a:r>
          <a:endParaRPr lang="pl-PL" sz="2400" kern="1200" dirty="0"/>
        </a:p>
      </dsp:txBody>
      <dsp:txXfrm>
        <a:off x="3619075" y="1771840"/>
        <a:ext cx="2211858" cy="70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77C49-6A38-44CA-A6A9-37B6002855FA}">
      <dsp:nvSpPr>
        <dsp:cNvPr id="0" name=""/>
        <dsp:cNvSpPr/>
      </dsp:nvSpPr>
      <dsp:spPr>
        <a:xfrm>
          <a:off x="0" y="0"/>
          <a:ext cx="57641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A89DC-61D5-423B-BA99-3795843DD7B6}">
      <dsp:nvSpPr>
        <dsp:cNvPr id="0" name=""/>
        <dsp:cNvSpPr/>
      </dsp:nvSpPr>
      <dsp:spPr>
        <a:xfrm>
          <a:off x="0" y="0"/>
          <a:ext cx="1152839" cy="2509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Quantitative forecasts</a:t>
          </a:r>
        </a:p>
      </dsp:txBody>
      <dsp:txXfrm>
        <a:off x="0" y="0"/>
        <a:ext cx="1152839" cy="2509503"/>
      </dsp:txXfrm>
    </dsp:sp>
    <dsp:sp modelId="{3ECD91E3-025A-4D25-8DDB-D17C69B56FD4}">
      <dsp:nvSpPr>
        <dsp:cNvPr id="0" name=""/>
        <dsp:cNvSpPr/>
      </dsp:nvSpPr>
      <dsp:spPr>
        <a:xfrm>
          <a:off x="1239302" y="19758"/>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Time series models</a:t>
          </a:r>
        </a:p>
      </dsp:txBody>
      <dsp:txXfrm>
        <a:off x="1239302" y="19758"/>
        <a:ext cx="4524893" cy="395173"/>
      </dsp:txXfrm>
    </dsp:sp>
    <dsp:sp modelId="{DA78946F-6B31-403A-817C-9E3A6DA96A01}">
      <dsp:nvSpPr>
        <dsp:cNvPr id="0" name=""/>
        <dsp:cNvSpPr/>
      </dsp:nvSpPr>
      <dsp:spPr>
        <a:xfrm>
          <a:off x="1152839" y="41493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FF14DA-5918-4DCA-8174-D0E9FDF199F7}">
      <dsp:nvSpPr>
        <dsp:cNvPr id="0" name=""/>
        <dsp:cNvSpPr/>
      </dsp:nvSpPr>
      <dsp:spPr>
        <a:xfrm>
          <a:off x="1239302" y="434690"/>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Econometric models</a:t>
          </a:r>
        </a:p>
      </dsp:txBody>
      <dsp:txXfrm>
        <a:off x="1239302" y="434690"/>
        <a:ext cx="4524893" cy="395173"/>
      </dsp:txXfrm>
    </dsp:sp>
    <dsp:sp modelId="{2471DC2A-DB3D-44A9-A288-A4E95330E1EC}">
      <dsp:nvSpPr>
        <dsp:cNvPr id="0" name=""/>
        <dsp:cNvSpPr/>
      </dsp:nvSpPr>
      <dsp:spPr>
        <a:xfrm>
          <a:off x="1152839" y="829863"/>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397B5-146A-465E-B99A-FBA461EA50CE}">
      <dsp:nvSpPr>
        <dsp:cNvPr id="0" name=""/>
        <dsp:cNvSpPr/>
      </dsp:nvSpPr>
      <dsp:spPr>
        <a:xfrm>
          <a:off x="1239302" y="849622"/>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Analog models</a:t>
          </a:r>
        </a:p>
      </dsp:txBody>
      <dsp:txXfrm>
        <a:off x="1239302" y="849622"/>
        <a:ext cx="4524893" cy="395173"/>
      </dsp:txXfrm>
    </dsp:sp>
    <dsp:sp modelId="{B7B4EB43-2900-47A4-95A7-3041EF55BDA2}">
      <dsp:nvSpPr>
        <dsp:cNvPr id="0" name=""/>
        <dsp:cNvSpPr/>
      </dsp:nvSpPr>
      <dsp:spPr>
        <a:xfrm>
          <a:off x="1152839" y="1244795"/>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A238A-7822-45A4-AF3F-3D779420E9D9}">
      <dsp:nvSpPr>
        <dsp:cNvPr id="0" name=""/>
        <dsp:cNvSpPr/>
      </dsp:nvSpPr>
      <dsp:spPr>
        <a:xfrm>
          <a:off x="1239302" y="1264554"/>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Lead variable models</a:t>
          </a:r>
        </a:p>
      </dsp:txBody>
      <dsp:txXfrm>
        <a:off x="1239302" y="1264554"/>
        <a:ext cx="4524893" cy="395173"/>
      </dsp:txXfrm>
    </dsp:sp>
    <dsp:sp modelId="{72ABBA05-8FC3-45D6-ADBE-62F710F01495}">
      <dsp:nvSpPr>
        <dsp:cNvPr id="0" name=""/>
        <dsp:cNvSpPr/>
      </dsp:nvSpPr>
      <dsp:spPr>
        <a:xfrm>
          <a:off x="1152839" y="1659727"/>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6700CC-97FC-42AD-9D88-1EFDE21496D9}">
      <dsp:nvSpPr>
        <dsp:cNvPr id="0" name=""/>
        <dsp:cNvSpPr/>
      </dsp:nvSpPr>
      <dsp:spPr>
        <a:xfrm>
          <a:off x="1239302" y="1679486"/>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Cohort analysis models</a:t>
          </a:r>
        </a:p>
      </dsp:txBody>
      <dsp:txXfrm>
        <a:off x="1239302" y="1679486"/>
        <a:ext cx="4524893" cy="395173"/>
      </dsp:txXfrm>
    </dsp:sp>
    <dsp:sp modelId="{B399317C-835E-4BE0-9F4B-840399D48973}">
      <dsp:nvSpPr>
        <dsp:cNvPr id="0" name=""/>
        <dsp:cNvSpPr/>
      </dsp:nvSpPr>
      <dsp:spPr>
        <a:xfrm>
          <a:off x="1152839" y="2074659"/>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55B9D5-220B-45BB-A8D1-F77F97C44AA4}">
      <dsp:nvSpPr>
        <dsp:cNvPr id="0" name=""/>
        <dsp:cNvSpPr/>
      </dsp:nvSpPr>
      <dsp:spPr>
        <a:xfrm>
          <a:off x="1239302" y="2094417"/>
          <a:ext cx="4524893" cy="39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t>Market tests</a:t>
          </a:r>
        </a:p>
      </dsp:txBody>
      <dsp:txXfrm>
        <a:off x="1239302" y="2094417"/>
        <a:ext cx="4524893" cy="395173"/>
      </dsp:txXfrm>
    </dsp:sp>
    <dsp:sp modelId="{317E2439-C45F-4541-8671-74C857C4B605}">
      <dsp:nvSpPr>
        <dsp:cNvPr id="0" name=""/>
        <dsp:cNvSpPr/>
      </dsp:nvSpPr>
      <dsp:spPr>
        <a:xfrm>
          <a:off x="1152839" y="2489591"/>
          <a:ext cx="461135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176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176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err="1">
              <a:latin typeface="Arial" panose="020B0604020202020204" pitchFamily="34" charset="0"/>
              <a:cs typeface="Arial" panose="020B0604020202020204" pitchFamily="34" charset="0"/>
            </a:rPr>
            <a:t>Constant</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r>
            <a:rPr lang="pl-PL" sz="1800" kern="1200" dirty="0">
              <a:latin typeface="Arial" panose="020B0604020202020204" pitchFamily="34" charset="0"/>
              <a:cs typeface="Arial" panose="020B0604020202020204" pitchFamily="34" charset="0"/>
            </a:rPr>
            <a:t>	</a:t>
          </a:r>
        </a:p>
      </dsp:txBody>
      <dsp:txXfrm>
        <a:off x="0" y="1763"/>
        <a:ext cx="1159601" cy="1202569"/>
      </dsp:txXfrm>
    </dsp:sp>
    <dsp:sp modelId="{38502B14-0636-4068-BF82-FD00319EB8FF}">
      <dsp:nvSpPr>
        <dsp:cNvPr id="0" name=""/>
        <dsp:cNvSpPr/>
      </dsp:nvSpPr>
      <dsp:spPr>
        <a:xfrm>
          <a:off x="1246571" y="1589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Naive methods</a:t>
          </a:r>
          <a:endParaRPr lang="pl-PL" sz="1800" kern="1200" dirty="0">
            <a:latin typeface="Arial" panose="020B0604020202020204" pitchFamily="34" charset="0"/>
            <a:cs typeface="Arial" panose="020B0604020202020204" pitchFamily="34" charset="0"/>
          </a:endParaRPr>
        </a:p>
      </dsp:txBody>
      <dsp:txXfrm>
        <a:off x="1246571" y="15899"/>
        <a:ext cx="4551434" cy="282733"/>
      </dsp:txXfrm>
    </dsp:sp>
    <dsp:sp modelId="{0666C116-1EB9-4E04-934F-C783C7C54296}">
      <dsp:nvSpPr>
        <dsp:cNvPr id="0" name=""/>
        <dsp:cNvSpPr/>
      </dsp:nvSpPr>
      <dsp:spPr>
        <a:xfrm>
          <a:off x="1159601" y="298633"/>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1246571" y="3127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Average methods</a:t>
          </a:r>
          <a:endParaRPr lang="pl-PL" sz="1800" kern="1200" dirty="0">
            <a:latin typeface="Arial" panose="020B0604020202020204" pitchFamily="34" charset="0"/>
            <a:cs typeface="Arial" panose="020B0604020202020204" pitchFamily="34" charset="0"/>
          </a:endParaRPr>
        </a:p>
      </dsp:txBody>
      <dsp:txXfrm>
        <a:off x="1246571" y="312769"/>
        <a:ext cx="4551434" cy="282733"/>
      </dsp:txXfrm>
    </dsp:sp>
    <dsp:sp modelId="{1A4C8F95-D5FA-4D27-A602-57C2AF9827CC}">
      <dsp:nvSpPr>
        <dsp:cNvPr id="0" name=""/>
        <dsp:cNvSpPr/>
      </dsp:nvSpPr>
      <dsp:spPr>
        <a:xfrm>
          <a:off x="1159601" y="5955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246571" y="6096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Exponential smoothing method (Brown</a:t>
          </a:r>
          <a:r>
            <a:rPr lang="pl-PL" sz="1800" b="0" i="0" kern="1200"/>
            <a:t>)</a:t>
          </a:r>
          <a:endParaRPr lang="pl-PL" sz="1800" kern="1200" dirty="0">
            <a:latin typeface="Arial" panose="020B0604020202020204" pitchFamily="34" charset="0"/>
            <a:cs typeface="Arial" panose="020B0604020202020204" pitchFamily="34" charset="0"/>
          </a:endParaRPr>
        </a:p>
      </dsp:txBody>
      <dsp:txXfrm>
        <a:off x="1246571" y="609639"/>
        <a:ext cx="4551434" cy="282733"/>
      </dsp:txXfrm>
    </dsp:sp>
    <dsp:sp modelId="{54E17A4C-992F-4604-9BF5-4D3E674BFAC4}">
      <dsp:nvSpPr>
        <dsp:cNvPr id="0" name=""/>
        <dsp:cNvSpPr/>
      </dsp:nvSpPr>
      <dsp:spPr>
        <a:xfrm>
          <a:off x="1159601" y="8923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246571" y="9065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ARMA model</a:t>
          </a:r>
        </a:p>
      </dsp:txBody>
      <dsp:txXfrm>
        <a:off x="1246571" y="906509"/>
        <a:ext cx="4551434" cy="282733"/>
      </dsp:txXfrm>
    </dsp:sp>
    <dsp:sp modelId="{3FA619F6-BE32-4672-BF4A-2E5F44193847}">
      <dsp:nvSpPr>
        <dsp:cNvPr id="0" name=""/>
        <dsp:cNvSpPr/>
      </dsp:nvSpPr>
      <dsp:spPr>
        <a:xfrm>
          <a:off x="1159601" y="11892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F1676B-94E2-4D37-AA28-B7970F03FD27}">
      <dsp:nvSpPr>
        <dsp:cNvPr id="0" name=""/>
        <dsp:cNvSpPr/>
      </dsp:nvSpPr>
      <dsp:spPr>
        <a:xfrm>
          <a:off x="0" y="1204333"/>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C32C4-0F05-437D-8876-898934B6294B}">
      <dsp:nvSpPr>
        <dsp:cNvPr id="0" name=""/>
        <dsp:cNvSpPr/>
      </dsp:nvSpPr>
      <dsp:spPr>
        <a:xfrm>
          <a:off x="0" y="1204333"/>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dirty="0">
              <a:latin typeface="Arial" panose="020B0604020202020204" pitchFamily="34" charset="0"/>
              <a:cs typeface="Arial" panose="020B0604020202020204" pitchFamily="34" charset="0"/>
            </a:rPr>
            <a:t>Trend-</a:t>
          </a:r>
          <a:r>
            <a:rPr lang="pl-PL" sz="1800" b="0" i="0" kern="1200" dirty="0" err="1">
              <a:latin typeface="Arial" panose="020B0604020202020204" pitchFamily="34" charset="0"/>
              <a:cs typeface="Arial" panose="020B0604020202020204" pitchFamily="34" charset="0"/>
            </a:rPr>
            <a:t>like</a:t>
          </a:r>
          <a:r>
            <a:rPr lang="pl-PL" sz="1800" b="0" i="0" kern="1200" dirty="0">
              <a:latin typeface="Arial" panose="020B0604020202020204" pitchFamily="34" charset="0"/>
              <a:cs typeface="Arial" panose="020B0604020202020204" pitchFamily="34" charset="0"/>
            </a:rPr>
            <a:t> </a:t>
          </a:r>
          <a:r>
            <a:rPr lang="pl-PL" sz="1800" b="0" i="0" kern="1200" dirty="0" err="1">
              <a:latin typeface="Arial" panose="020B0604020202020204" pitchFamily="34" charset="0"/>
              <a:cs typeface="Arial" panose="020B0604020202020204" pitchFamily="34" charset="0"/>
            </a:rPr>
            <a:t>demand</a:t>
          </a:r>
          <a:endParaRPr lang="pl-PL" sz="1800" kern="1200" dirty="0">
            <a:latin typeface="Arial" panose="020B0604020202020204" pitchFamily="34" charset="0"/>
            <a:cs typeface="Arial" panose="020B0604020202020204" pitchFamily="34" charset="0"/>
          </a:endParaRPr>
        </a:p>
      </dsp:txBody>
      <dsp:txXfrm>
        <a:off x="0" y="1204333"/>
        <a:ext cx="1159601" cy="1202569"/>
      </dsp:txXfrm>
    </dsp:sp>
    <dsp:sp modelId="{317B284B-1AB9-4FF2-9669-33EE2E1EEBB5}">
      <dsp:nvSpPr>
        <dsp:cNvPr id="0" name=""/>
        <dsp:cNvSpPr/>
      </dsp:nvSpPr>
      <dsp:spPr>
        <a:xfrm>
          <a:off x="1246571" y="121846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Linear</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exponential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smoothing</a:t>
          </a:r>
          <a:r>
            <a:rPr lang="pl-PL" sz="1800" kern="1200" dirty="0">
              <a:latin typeface="Arial" panose="020B0604020202020204" pitchFamily="34" charset="0"/>
              <a:cs typeface="Arial" panose="020B0604020202020204" pitchFamily="34" charset="0"/>
            </a:rPr>
            <a:t>, LES </a:t>
          </a:r>
          <a:r>
            <a:rPr lang="pl-PL" altLang="pl-PL" sz="1800" kern="1200" dirty="0">
              <a:latin typeface="Arial" panose="020B0604020202020204" pitchFamily="34" charset="0"/>
              <a:cs typeface="Arial" panose="020B0604020202020204" pitchFamily="34" charset="0"/>
            </a:rPr>
            <a:t>(</a:t>
          </a:r>
          <a:r>
            <a:rPr lang="pl-PL" sz="1800" kern="1200" dirty="0" err="1">
              <a:latin typeface="Arial" panose="020B0604020202020204" pitchFamily="34" charset="0"/>
              <a:cs typeface="Arial" panose="020B0604020202020204" pitchFamily="34" charset="0"/>
            </a:rPr>
            <a:t>Holt</a:t>
          </a:r>
          <a:r>
            <a:rPr lang="pl-PL" sz="1800" kern="1200" dirty="0">
              <a:latin typeface="Arial" panose="020B0604020202020204" pitchFamily="34" charset="0"/>
              <a:cs typeface="Arial" panose="020B0604020202020204" pitchFamily="34" charset="0"/>
            </a:rPr>
            <a:t>)</a:t>
          </a:r>
        </a:p>
      </dsp:txBody>
      <dsp:txXfrm>
        <a:off x="1246571" y="1218469"/>
        <a:ext cx="4551434" cy="282733"/>
      </dsp:txXfrm>
    </dsp:sp>
    <dsp:sp modelId="{6631F698-3823-4057-8D94-F4B8044730F2}">
      <dsp:nvSpPr>
        <dsp:cNvPr id="0" name=""/>
        <dsp:cNvSpPr/>
      </dsp:nvSpPr>
      <dsp:spPr>
        <a:xfrm>
          <a:off x="1159601" y="150120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2BA2EC-D3D4-4D8D-9809-8A4FE3A8F979}">
      <dsp:nvSpPr>
        <dsp:cNvPr id="0" name=""/>
        <dsp:cNvSpPr/>
      </dsp:nvSpPr>
      <dsp:spPr>
        <a:xfrm>
          <a:off x="1246571" y="151533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dirty="0">
              <a:latin typeface="Arial" panose="020B0604020202020204" pitchFamily="34" charset="0"/>
              <a:cs typeface="Arial" panose="020B0604020202020204" pitchFamily="34" charset="0"/>
            </a:rPr>
            <a:t>Simple </a:t>
          </a:r>
          <a:r>
            <a:rPr lang="pl-PL" sz="1800" b="0" kern="1200" dirty="0" err="1">
              <a:latin typeface="Arial" panose="020B0604020202020204" pitchFamily="34" charset="0"/>
              <a:cs typeface="Arial" panose="020B0604020202020204" pitchFamily="34" charset="0"/>
            </a:rPr>
            <a:t>linear</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regression</a:t>
          </a:r>
          <a:r>
            <a:rPr lang="pl-PL" sz="1800" b="0" kern="1200" dirty="0">
              <a:latin typeface="Arial" panose="020B0604020202020204" pitchFamily="34" charset="0"/>
              <a:cs typeface="Arial" panose="020B0604020202020204" pitchFamily="34" charset="0"/>
            </a:rPr>
            <a:t> </a:t>
          </a:r>
          <a:r>
            <a:rPr lang="pl-PL" sz="1800" b="0" kern="1200" dirty="0" err="1">
              <a:latin typeface="Arial" panose="020B0604020202020204" pitchFamily="34" charset="0"/>
              <a:cs typeface="Arial" panose="020B0604020202020204" pitchFamily="34" charset="0"/>
            </a:rPr>
            <a:t>method</a:t>
          </a:r>
          <a:endParaRPr lang="pl-PL" sz="1800" b="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endParaRPr lang="pl-PL" sz="1800" b="0" kern="1200" dirty="0">
            <a:latin typeface="Arial" panose="020B0604020202020204" pitchFamily="34" charset="0"/>
            <a:cs typeface="Arial" panose="020B0604020202020204" pitchFamily="34" charset="0"/>
          </a:endParaRPr>
        </a:p>
      </dsp:txBody>
      <dsp:txXfrm>
        <a:off x="1246571" y="1515339"/>
        <a:ext cx="4551434" cy="282733"/>
      </dsp:txXfrm>
    </dsp:sp>
    <dsp:sp modelId="{3E68DFCA-D600-4FD3-9A0B-4C1602F02227}">
      <dsp:nvSpPr>
        <dsp:cNvPr id="0" name=""/>
        <dsp:cNvSpPr/>
      </dsp:nvSpPr>
      <dsp:spPr>
        <a:xfrm>
          <a:off x="1159601" y="179807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73104-92AC-4D57-9676-633A55B618EE}">
      <dsp:nvSpPr>
        <dsp:cNvPr id="0" name=""/>
        <dsp:cNvSpPr/>
      </dsp:nvSpPr>
      <dsp:spPr>
        <a:xfrm>
          <a:off x="1246571" y="1812209"/>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ARIMA model</a:t>
          </a:r>
        </a:p>
      </dsp:txBody>
      <dsp:txXfrm>
        <a:off x="1246571" y="1812209"/>
        <a:ext cx="4551434" cy="282733"/>
      </dsp:txXfrm>
    </dsp:sp>
    <dsp:sp modelId="{9C0D4B64-CFBA-4BFA-9C14-9C2EB02E2122}">
      <dsp:nvSpPr>
        <dsp:cNvPr id="0" name=""/>
        <dsp:cNvSpPr/>
      </dsp:nvSpPr>
      <dsp:spPr>
        <a:xfrm>
          <a:off x="1159601" y="209494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9A7700-87FA-45B8-8335-93608C7CBF8F}">
      <dsp:nvSpPr>
        <dsp:cNvPr id="0" name=""/>
        <dsp:cNvSpPr/>
      </dsp:nvSpPr>
      <dsp:spPr>
        <a:xfrm>
          <a:off x="1246571" y="2109078"/>
          <a:ext cx="4551434" cy="28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a:latin typeface="Arial" panose="020B0604020202020204" pitchFamily="34" charset="0"/>
              <a:cs typeface="Arial" panose="020B0604020202020204" pitchFamily="34" charset="0"/>
            </a:rPr>
            <a:t>RW model</a:t>
          </a:r>
        </a:p>
      </dsp:txBody>
      <dsp:txXfrm>
        <a:off x="1246571" y="2109078"/>
        <a:ext cx="4551434" cy="282733"/>
      </dsp:txXfrm>
    </dsp:sp>
    <dsp:sp modelId="{F92D8CC1-CFDF-469D-A776-72E2271F975E}">
      <dsp:nvSpPr>
        <dsp:cNvPr id="0" name=""/>
        <dsp:cNvSpPr/>
      </dsp:nvSpPr>
      <dsp:spPr>
        <a:xfrm>
          <a:off x="1159601" y="2391812"/>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46141-1C8F-4A39-BC94-20E0496E8EBC}">
      <dsp:nvSpPr>
        <dsp:cNvPr id="0" name=""/>
        <dsp:cNvSpPr/>
      </dsp:nvSpPr>
      <dsp:spPr>
        <a:xfrm>
          <a:off x="0" y="2406902"/>
          <a:ext cx="57980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FBA01-DB50-4D27-8998-D54196DCAC48}">
      <dsp:nvSpPr>
        <dsp:cNvPr id="0" name=""/>
        <dsp:cNvSpPr/>
      </dsp:nvSpPr>
      <dsp:spPr>
        <a:xfrm>
          <a:off x="0" y="2406902"/>
          <a:ext cx="1159601" cy="1202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i="0" kern="1200">
              <a:latin typeface="Arial" panose="020B0604020202020204" pitchFamily="34" charset="0"/>
              <a:cs typeface="Arial" panose="020B0604020202020204" pitchFamily="34" charset="0"/>
            </a:rPr>
            <a:t>Seasonal demand</a:t>
          </a:r>
          <a:endParaRPr lang="pl-PL" sz="1800" kern="1200" dirty="0">
            <a:latin typeface="Arial" panose="020B0604020202020204" pitchFamily="34" charset="0"/>
            <a:cs typeface="Arial" panose="020B0604020202020204" pitchFamily="34" charset="0"/>
          </a:endParaRPr>
        </a:p>
      </dsp:txBody>
      <dsp:txXfrm>
        <a:off x="0" y="2406902"/>
        <a:ext cx="1159601" cy="1202569"/>
      </dsp:txXfrm>
    </dsp:sp>
    <dsp:sp modelId="{0E12B06E-2F49-48FE-84A3-08651AE239ED}">
      <dsp:nvSpPr>
        <dsp:cNvPr id="0" name=""/>
        <dsp:cNvSpPr/>
      </dsp:nvSpPr>
      <dsp:spPr>
        <a:xfrm>
          <a:off x="1246571" y="2461511"/>
          <a:ext cx="4551434" cy="109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dirty="0" err="1">
              <a:latin typeface="Arial" panose="020B0604020202020204" pitchFamily="34" charset="0"/>
              <a:cs typeface="Arial" panose="020B0604020202020204" pitchFamily="34" charset="0"/>
            </a:rPr>
            <a:t>Holt-Winters</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seasonal</a:t>
          </a:r>
          <a:r>
            <a:rPr lang="pl-PL" sz="1800" kern="1200" dirty="0">
              <a:latin typeface="Arial" panose="020B0604020202020204" pitchFamily="34" charset="0"/>
              <a:cs typeface="Arial" panose="020B0604020202020204" pitchFamily="34" charset="0"/>
            </a:rPr>
            <a:t> </a:t>
          </a:r>
          <a:r>
            <a:rPr lang="pl-PL" sz="1800" kern="1200" dirty="0" err="1">
              <a:latin typeface="Arial" panose="020B0604020202020204" pitchFamily="34" charset="0"/>
              <a:cs typeface="Arial" panose="020B0604020202020204" pitchFamily="34" charset="0"/>
            </a:rPr>
            <a:t>method</a:t>
          </a:r>
          <a:r>
            <a:rPr lang="pl-PL" sz="1800" kern="1200" dirty="0">
              <a:latin typeface="Arial" panose="020B0604020202020204" pitchFamily="34" charset="0"/>
              <a:cs typeface="Arial" panose="020B0604020202020204" pitchFamily="34" charset="0"/>
            </a:rPr>
            <a:t> </a:t>
          </a:r>
          <a:r>
            <a:rPr lang="pl-PL" altLang="pl-PL" sz="1800" kern="1200" dirty="0">
              <a:latin typeface="Arial" panose="020B0604020202020204" pitchFamily="34" charset="0"/>
              <a:cs typeface="Arial" panose="020B0604020202020204" pitchFamily="34" charset="0"/>
            </a:rPr>
            <a:t>(</a:t>
          </a:r>
          <a:r>
            <a:rPr lang="pl-PL" altLang="pl-PL" sz="1800" kern="1200" dirty="0" err="1">
              <a:latin typeface="Arial" panose="020B0604020202020204" pitchFamily="34" charset="0"/>
              <a:cs typeface="Arial" panose="020B0604020202020204" pitchFamily="34" charset="0"/>
            </a:rPr>
            <a:t>Holt-</a:t>
          </a:r>
          <a:r>
            <a:rPr lang="pl-PL" sz="1800" kern="1200" dirty="0" err="1">
              <a:latin typeface="Arial" panose="020B0604020202020204" pitchFamily="34" charset="0"/>
              <a:cs typeface="Arial" panose="020B0604020202020204" pitchFamily="34" charset="0"/>
            </a:rPr>
            <a:t>Winters</a:t>
          </a:r>
          <a:r>
            <a:rPr lang="pl-PL" sz="1800" kern="1200" dirty="0">
              <a:latin typeface="Arial" panose="020B0604020202020204" pitchFamily="34" charset="0"/>
              <a:cs typeface="Arial" panose="020B0604020202020204" pitchFamily="34" charset="0"/>
            </a:rPr>
            <a:t>)</a:t>
          </a:r>
        </a:p>
      </dsp:txBody>
      <dsp:txXfrm>
        <a:off x="1246571" y="2461511"/>
        <a:ext cx="4551434" cy="1092177"/>
      </dsp:txXfrm>
    </dsp:sp>
    <dsp:sp modelId="{0135E0A2-C6BF-4006-BBB9-E776B81C9534}">
      <dsp:nvSpPr>
        <dsp:cNvPr id="0" name=""/>
        <dsp:cNvSpPr/>
      </dsp:nvSpPr>
      <dsp:spPr>
        <a:xfrm>
          <a:off x="1159601" y="3553689"/>
          <a:ext cx="4638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82990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1659809" cy="2384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Naive</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methods</a:t>
          </a:r>
          <a:r>
            <a:rPr lang="pl-PL" sz="2800" kern="1200" dirty="0">
              <a:latin typeface="Arial" panose="020B0604020202020204" pitchFamily="34" charset="0"/>
              <a:cs typeface="Arial" panose="020B0604020202020204" pitchFamily="34" charset="0"/>
            </a:rPr>
            <a:t>	</a:t>
          </a:r>
        </a:p>
      </dsp:txBody>
      <dsp:txXfrm>
        <a:off x="0" y="0"/>
        <a:ext cx="1659809" cy="2384144"/>
      </dsp:txXfrm>
    </dsp:sp>
    <dsp:sp modelId="{38502B14-0636-4068-BF82-FD00319EB8FF}">
      <dsp:nvSpPr>
        <dsp:cNvPr id="0" name=""/>
        <dsp:cNvSpPr/>
      </dsp:nvSpPr>
      <dsp:spPr>
        <a:xfrm>
          <a:off x="1784295" y="37252"/>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Naive forecast</a:t>
          </a:r>
          <a:endParaRPr lang="pl-PL" sz="2800" b="0" kern="1200" dirty="0">
            <a:latin typeface="Arial" panose="020B0604020202020204" pitchFamily="34" charset="0"/>
            <a:cs typeface="Arial" panose="020B0604020202020204" pitchFamily="34" charset="0"/>
          </a:endParaRPr>
        </a:p>
      </dsp:txBody>
      <dsp:txXfrm>
        <a:off x="1784295" y="37252"/>
        <a:ext cx="6514753" cy="745044"/>
      </dsp:txXfrm>
    </dsp:sp>
    <dsp:sp modelId="{0666C116-1EB9-4E04-934F-C783C7C54296}">
      <dsp:nvSpPr>
        <dsp:cNvPr id="0" name=""/>
        <dsp:cNvSpPr/>
      </dsp:nvSpPr>
      <dsp:spPr>
        <a:xfrm>
          <a:off x="1659809" y="782297"/>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1784295" y="819549"/>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Seasonal naive method</a:t>
          </a:r>
          <a:endParaRPr lang="pl-PL" sz="2800" b="0" kern="1200" dirty="0">
            <a:latin typeface="Arial" panose="020B0604020202020204" pitchFamily="34" charset="0"/>
            <a:cs typeface="Arial" panose="020B0604020202020204" pitchFamily="34" charset="0"/>
          </a:endParaRPr>
        </a:p>
      </dsp:txBody>
      <dsp:txXfrm>
        <a:off x="1784295" y="819549"/>
        <a:ext cx="6514753" cy="745044"/>
      </dsp:txXfrm>
    </dsp:sp>
    <dsp:sp modelId="{54E17A4C-992F-4604-9BF5-4D3E674BFAC4}">
      <dsp:nvSpPr>
        <dsp:cNvPr id="0" name=""/>
        <dsp:cNvSpPr/>
      </dsp:nvSpPr>
      <dsp:spPr>
        <a:xfrm>
          <a:off x="1659809" y="1564594"/>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1784295" y="1601846"/>
          <a:ext cx="6514753" cy="74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Drift method</a:t>
          </a:r>
          <a:endParaRPr lang="pl-PL" sz="2800" b="0" kern="1200" dirty="0">
            <a:latin typeface="Arial" panose="020B0604020202020204" pitchFamily="34" charset="0"/>
            <a:cs typeface="Arial" panose="020B0604020202020204" pitchFamily="34" charset="0"/>
          </a:endParaRPr>
        </a:p>
      </dsp:txBody>
      <dsp:txXfrm>
        <a:off x="1784295" y="1601846"/>
        <a:ext cx="6514753" cy="745044"/>
      </dsp:txXfrm>
    </dsp:sp>
    <dsp:sp modelId="{3FA619F6-BE32-4672-BF4A-2E5F44193847}">
      <dsp:nvSpPr>
        <dsp:cNvPr id="0" name=""/>
        <dsp:cNvSpPr/>
      </dsp:nvSpPr>
      <dsp:spPr>
        <a:xfrm>
          <a:off x="1659809" y="2346891"/>
          <a:ext cx="66392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983"/>
          <a:ext cx="1001274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983"/>
          <a:ext cx="2002548" cy="201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Average methods</a:t>
          </a:r>
          <a:endParaRPr lang="pl-PL" sz="2800" kern="1200" dirty="0">
            <a:latin typeface="Arial" panose="020B0604020202020204" pitchFamily="34" charset="0"/>
            <a:cs typeface="Arial" panose="020B0604020202020204" pitchFamily="34" charset="0"/>
          </a:endParaRPr>
        </a:p>
      </dsp:txBody>
      <dsp:txXfrm>
        <a:off x="0" y="983"/>
        <a:ext cx="2002548" cy="2012604"/>
      </dsp:txXfrm>
    </dsp:sp>
    <dsp:sp modelId="{38502B14-0636-4068-BF82-FD00319EB8FF}">
      <dsp:nvSpPr>
        <dsp:cNvPr id="0" name=""/>
        <dsp:cNvSpPr/>
      </dsp:nvSpPr>
      <dsp:spPr>
        <a:xfrm>
          <a:off x="2152739" y="24642"/>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Global Mean or Global Average</a:t>
          </a:r>
          <a:endParaRPr lang="pl-PL" sz="2800" b="0" kern="1200" dirty="0">
            <a:latin typeface="Arial" panose="020B0604020202020204" pitchFamily="34" charset="0"/>
            <a:cs typeface="Arial" panose="020B0604020202020204" pitchFamily="34" charset="0"/>
          </a:endParaRPr>
        </a:p>
      </dsp:txBody>
      <dsp:txXfrm>
        <a:off x="2152739" y="24642"/>
        <a:ext cx="7860004" cy="473178"/>
      </dsp:txXfrm>
    </dsp:sp>
    <dsp:sp modelId="{0666C116-1EB9-4E04-934F-C783C7C54296}">
      <dsp:nvSpPr>
        <dsp:cNvPr id="0" name=""/>
        <dsp:cNvSpPr/>
      </dsp:nvSpPr>
      <dsp:spPr>
        <a:xfrm>
          <a:off x="2002548" y="497820"/>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2D524-CB0B-4B6F-8607-FF354CE1D86E}">
      <dsp:nvSpPr>
        <dsp:cNvPr id="0" name=""/>
        <dsp:cNvSpPr/>
      </dsp:nvSpPr>
      <dsp:spPr>
        <a:xfrm>
          <a:off x="2152739" y="521479"/>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Simple Moving Average, SMA</a:t>
          </a:r>
          <a:endParaRPr lang="pl-PL" sz="2800" b="0" kern="1200" dirty="0">
            <a:latin typeface="Arial" panose="020B0604020202020204" pitchFamily="34" charset="0"/>
            <a:cs typeface="Arial" panose="020B0604020202020204" pitchFamily="34" charset="0"/>
          </a:endParaRPr>
        </a:p>
      </dsp:txBody>
      <dsp:txXfrm>
        <a:off x="2152739" y="521479"/>
        <a:ext cx="7860004" cy="473178"/>
      </dsp:txXfrm>
    </dsp:sp>
    <dsp:sp modelId="{1A4C8F95-D5FA-4D27-A602-57C2AF9827CC}">
      <dsp:nvSpPr>
        <dsp:cNvPr id="0" name=""/>
        <dsp:cNvSpPr/>
      </dsp:nvSpPr>
      <dsp:spPr>
        <a:xfrm>
          <a:off x="2002548" y="994658"/>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D2457C-3296-44EC-A919-71A2A27ACE84}">
      <dsp:nvSpPr>
        <dsp:cNvPr id="0" name=""/>
        <dsp:cNvSpPr/>
      </dsp:nvSpPr>
      <dsp:spPr>
        <a:xfrm>
          <a:off x="2152739" y="1018316"/>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a:latin typeface="Arial" panose="020B0604020202020204" pitchFamily="34" charset="0"/>
              <a:cs typeface="Arial" panose="020B0604020202020204" pitchFamily="34" charset="0"/>
            </a:rPr>
            <a:t>moving</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average</a:t>
          </a:r>
          <a:r>
            <a:rPr lang="pl-PL" sz="2800" b="0" kern="1200" dirty="0">
              <a:latin typeface="Arial" panose="020B0604020202020204" pitchFamily="34" charset="0"/>
              <a:cs typeface="Arial" panose="020B0604020202020204" pitchFamily="34" charset="0"/>
            </a:rPr>
            <a:t>, EMA</a:t>
          </a:r>
        </a:p>
      </dsp:txBody>
      <dsp:txXfrm>
        <a:off x="2152739" y="1018316"/>
        <a:ext cx="7860004" cy="473178"/>
      </dsp:txXfrm>
    </dsp:sp>
    <dsp:sp modelId="{54E17A4C-992F-4604-9BF5-4D3E674BFAC4}">
      <dsp:nvSpPr>
        <dsp:cNvPr id="0" name=""/>
        <dsp:cNvSpPr/>
      </dsp:nvSpPr>
      <dsp:spPr>
        <a:xfrm>
          <a:off x="2002548" y="1491495"/>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B5C7EB-A0D5-46CE-A2FC-F1E5056F7928}">
      <dsp:nvSpPr>
        <dsp:cNvPr id="0" name=""/>
        <dsp:cNvSpPr/>
      </dsp:nvSpPr>
      <dsp:spPr>
        <a:xfrm>
          <a:off x="2152739" y="1515154"/>
          <a:ext cx="7860004" cy="47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a:latin typeface="Arial" panose="020B0604020202020204" pitchFamily="34" charset="0"/>
              <a:cs typeface="Arial" panose="020B0604020202020204" pitchFamily="34" charset="0"/>
            </a:rPr>
            <a:t>Weighted Moving Average, WMA</a:t>
          </a:r>
          <a:endParaRPr lang="pl-PL" sz="2800" b="0" kern="1200" dirty="0">
            <a:latin typeface="Arial" panose="020B0604020202020204" pitchFamily="34" charset="0"/>
            <a:cs typeface="Arial" panose="020B0604020202020204" pitchFamily="34" charset="0"/>
          </a:endParaRPr>
        </a:p>
      </dsp:txBody>
      <dsp:txXfrm>
        <a:off x="2152739" y="1515154"/>
        <a:ext cx="7860004" cy="473178"/>
      </dsp:txXfrm>
    </dsp:sp>
    <dsp:sp modelId="{3FA619F6-BE32-4672-BF4A-2E5F44193847}">
      <dsp:nvSpPr>
        <dsp:cNvPr id="0" name=""/>
        <dsp:cNvSpPr/>
      </dsp:nvSpPr>
      <dsp:spPr>
        <a:xfrm>
          <a:off x="2002548" y="1988332"/>
          <a:ext cx="80101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810"/>
          <a:ext cx="116477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810"/>
          <a:ext cx="2329554" cy="16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i="0" kern="1200">
              <a:latin typeface="Arial" panose="020B0604020202020204" pitchFamily="34" charset="0"/>
              <a:cs typeface="Arial" panose="020B0604020202020204" pitchFamily="34" charset="0"/>
            </a:rPr>
            <a:t>Exponential smoothing methods</a:t>
          </a:r>
          <a:endParaRPr lang="pl-PL" sz="2800" kern="1200" dirty="0">
            <a:latin typeface="Arial" panose="020B0604020202020204" pitchFamily="34" charset="0"/>
            <a:cs typeface="Arial" panose="020B0604020202020204" pitchFamily="34" charset="0"/>
          </a:endParaRPr>
        </a:p>
      </dsp:txBody>
      <dsp:txXfrm>
        <a:off x="0" y="810"/>
        <a:ext cx="2329554" cy="1657321"/>
      </dsp:txXfrm>
    </dsp:sp>
    <dsp:sp modelId="{38502B14-0636-4068-BF82-FD00319EB8FF}">
      <dsp:nvSpPr>
        <dsp:cNvPr id="0" name=""/>
        <dsp:cNvSpPr/>
      </dsp:nvSpPr>
      <dsp:spPr>
        <a:xfrm>
          <a:off x="2504271" y="26705"/>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pl-PL" sz="2800" b="0" kern="1200" dirty="0">
              <a:latin typeface="Arial" panose="020B0604020202020204" pitchFamily="34" charset="0"/>
              <a:cs typeface="Arial" panose="020B0604020202020204" pitchFamily="34" charset="0"/>
            </a:rPr>
            <a:t>Simple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SES (</a:t>
          </a:r>
          <a:r>
            <a:rPr lang="pl-PL" sz="2800" b="0" kern="1200" dirty="0" err="1">
              <a:latin typeface="Arial" panose="020B0604020202020204" pitchFamily="34" charset="0"/>
              <a:cs typeface="Arial" panose="020B0604020202020204" pitchFamily="34" charset="0"/>
            </a:rPr>
            <a:t>Brown’s</a:t>
          </a:r>
          <a:r>
            <a:rPr lang="pl-PL" sz="2800" b="0" kern="1200" dirty="0">
              <a:latin typeface="Arial" panose="020B0604020202020204" pitchFamily="34" charset="0"/>
              <a:cs typeface="Arial" panose="020B0604020202020204" pitchFamily="34" charset="0"/>
            </a:rPr>
            <a:t> model</a:t>
          </a:r>
          <a:r>
            <a:rPr lang="pl-PL" sz="2800" b="0" i="0" kern="1200" dirty="0">
              <a:latin typeface="Arial" panose="020B0604020202020204" pitchFamily="34" charset="0"/>
              <a:cs typeface="Arial" panose="020B0604020202020204" pitchFamily="34" charset="0"/>
            </a:rPr>
            <a:t>)</a:t>
          </a:r>
          <a:endParaRPr lang="pl-PL" sz="2800" kern="1200" dirty="0">
            <a:latin typeface="Arial" panose="020B0604020202020204" pitchFamily="34" charset="0"/>
            <a:cs typeface="Arial" panose="020B0604020202020204" pitchFamily="34" charset="0"/>
          </a:endParaRPr>
        </a:p>
      </dsp:txBody>
      <dsp:txXfrm>
        <a:off x="2504271" y="26705"/>
        <a:ext cx="9143502" cy="517913"/>
      </dsp:txXfrm>
    </dsp:sp>
    <dsp:sp modelId="{0666C116-1EB9-4E04-934F-C783C7C54296}">
      <dsp:nvSpPr>
        <dsp:cNvPr id="0" name=""/>
        <dsp:cNvSpPr/>
      </dsp:nvSpPr>
      <dsp:spPr>
        <a:xfrm>
          <a:off x="2329554" y="544618"/>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2504271" y="570514"/>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kern="1200" dirty="0" err="1">
              <a:latin typeface="Arial" panose="020B0604020202020204" pitchFamily="34" charset="0"/>
              <a:cs typeface="Arial" panose="020B0604020202020204" pitchFamily="34" charset="0"/>
            </a:rPr>
            <a:t>Linear</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Exponential</a:t>
          </a:r>
          <a:r>
            <a:rPr lang="pl-PL" sz="2800" b="0" kern="1200" dirty="0">
              <a:latin typeface="Arial" panose="020B0604020202020204" pitchFamily="34" charset="0"/>
              <a:cs typeface="Arial" panose="020B0604020202020204" pitchFamily="34" charset="0"/>
            </a:rPr>
            <a:t> </a:t>
          </a:r>
          <a:r>
            <a:rPr lang="pl-PL" sz="2800" b="0" kern="1200" dirty="0" err="1">
              <a:latin typeface="Arial" panose="020B0604020202020204" pitchFamily="34" charset="0"/>
              <a:cs typeface="Arial" panose="020B0604020202020204" pitchFamily="34" charset="0"/>
            </a:rPr>
            <a:t>Smoothing</a:t>
          </a:r>
          <a:r>
            <a:rPr lang="pl-PL" sz="2800" b="0" kern="1200" dirty="0">
              <a:latin typeface="Arial" panose="020B0604020202020204" pitchFamily="34" charset="0"/>
              <a:cs typeface="Arial" panose="020B0604020202020204" pitchFamily="34" charset="0"/>
            </a:rPr>
            <a:t>, LES (</a:t>
          </a:r>
          <a:r>
            <a:rPr lang="pl-PL" sz="2800" b="0" kern="1200" dirty="0" err="1">
              <a:latin typeface="Arial" panose="020B0604020202020204" pitchFamily="34" charset="0"/>
              <a:cs typeface="Arial" panose="020B0604020202020204" pitchFamily="34" charset="0"/>
            </a:rPr>
            <a:t>Holt’s</a:t>
          </a:r>
          <a:r>
            <a:rPr lang="pl-PL" sz="2800" b="0" kern="1200" dirty="0">
              <a:latin typeface="Arial" panose="020B0604020202020204" pitchFamily="34" charset="0"/>
              <a:cs typeface="Arial" panose="020B0604020202020204" pitchFamily="34" charset="0"/>
            </a:rPr>
            <a:t> model)</a:t>
          </a:r>
          <a:endParaRPr lang="pl-PL" sz="2800" b="0" i="0" kern="1200" dirty="0">
            <a:latin typeface="Arial" panose="020B0604020202020204" pitchFamily="34" charset="0"/>
            <a:cs typeface="Arial" panose="020B0604020202020204" pitchFamily="34" charset="0"/>
          </a:endParaRPr>
        </a:p>
      </dsp:txBody>
      <dsp:txXfrm>
        <a:off x="2504271" y="570514"/>
        <a:ext cx="9143502" cy="517913"/>
      </dsp:txXfrm>
    </dsp:sp>
    <dsp:sp modelId="{451F7A10-DF48-4CF4-8CA3-B30ED2E344E0}">
      <dsp:nvSpPr>
        <dsp:cNvPr id="0" name=""/>
        <dsp:cNvSpPr/>
      </dsp:nvSpPr>
      <dsp:spPr>
        <a:xfrm>
          <a:off x="2329554" y="1088427"/>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2504271" y="1114323"/>
          <a:ext cx="9143502" cy="51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mj-lt"/>
            <a:buNone/>
          </a:pP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seasonal</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method</a:t>
          </a:r>
          <a:r>
            <a:rPr lang="pl-PL" sz="2800" b="0" i="0" kern="1200" dirty="0">
              <a:latin typeface="Arial" panose="020B0604020202020204" pitchFamily="34" charset="0"/>
              <a:cs typeface="Arial" panose="020B0604020202020204" pitchFamily="34" charset="0"/>
            </a:rPr>
            <a:t> (</a:t>
          </a:r>
          <a:r>
            <a:rPr lang="pl-PL" sz="2800" b="0" i="0" kern="1200" dirty="0" err="1">
              <a:latin typeface="Arial" panose="020B0604020202020204" pitchFamily="34" charset="0"/>
              <a:cs typeface="Arial" panose="020B0604020202020204" pitchFamily="34" charset="0"/>
            </a:rPr>
            <a:t>Holt-Winters</a:t>
          </a:r>
          <a:r>
            <a:rPr lang="pl-PL" sz="2800" b="0" i="0" kern="1200" dirty="0">
              <a:latin typeface="Arial" panose="020B0604020202020204" pitchFamily="34" charset="0"/>
              <a:cs typeface="Arial" panose="020B0604020202020204" pitchFamily="34" charset="0"/>
            </a:rPr>
            <a:t>’ model)</a:t>
          </a:r>
        </a:p>
      </dsp:txBody>
      <dsp:txXfrm>
        <a:off x="2504271" y="1114323"/>
        <a:ext cx="9143502" cy="517913"/>
      </dsp:txXfrm>
    </dsp:sp>
    <dsp:sp modelId="{86B220C7-E4D9-44C3-9FAB-F1B589C5F0AF}">
      <dsp:nvSpPr>
        <dsp:cNvPr id="0" name=""/>
        <dsp:cNvSpPr/>
      </dsp:nvSpPr>
      <dsp:spPr>
        <a:xfrm>
          <a:off x="2329554" y="1632236"/>
          <a:ext cx="931821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0"/>
          <a:ext cx="1159674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0"/>
          <a:ext cx="2319348" cy="1716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i="0" kern="1200">
              <a:latin typeface="Arial" panose="020B0604020202020204" pitchFamily="34" charset="0"/>
              <a:cs typeface="Arial" panose="020B0604020202020204" pitchFamily="34" charset="0"/>
            </a:rPr>
            <a:t>Autoregressive methods</a:t>
          </a:r>
          <a:endParaRPr lang="pl-PL" sz="2400" kern="1200" dirty="0">
            <a:latin typeface="Arial" panose="020B0604020202020204" pitchFamily="34" charset="0"/>
            <a:cs typeface="Arial" panose="020B0604020202020204" pitchFamily="34" charset="0"/>
          </a:endParaRPr>
        </a:p>
      </dsp:txBody>
      <dsp:txXfrm>
        <a:off x="0" y="0"/>
        <a:ext cx="2319348" cy="1716052"/>
      </dsp:txXfrm>
    </dsp:sp>
    <dsp:sp modelId="{73FD6DF1-BB38-44C1-940D-80817738EB3F}">
      <dsp:nvSpPr>
        <dsp:cNvPr id="0" name=""/>
        <dsp:cNvSpPr/>
      </dsp:nvSpPr>
      <dsp:spPr>
        <a:xfrm>
          <a:off x="2493299" y="26813"/>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kern="1200" dirty="0" err="1">
              <a:latin typeface="Arial" panose="020B0604020202020204" pitchFamily="34" charset="0"/>
              <a:cs typeface="Arial" panose="020B0604020202020204" pitchFamily="34" charset="0"/>
            </a:rPr>
            <a:t>Autoregressive</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Moving</a:t>
          </a:r>
          <a:r>
            <a:rPr lang="pl-PL" sz="2400" kern="1200" dirty="0">
              <a:latin typeface="Arial" panose="020B0604020202020204" pitchFamily="34" charset="0"/>
              <a:cs typeface="Arial" panose="020B0604020202020204" pitchFamily="34" charset="0"/>
            </a:rPr>
            <a:t> </a:t>
          </a:r>
          <a:r>
            <a:rPr lang="pl-PL" sz="2400" kern="1200" dirty="0" err="1">
              <a:latin typeface="Arial" panose="020B0604020202020204" pitchFamily="34" charset="0"/>
              <a:cs typeface="Arial" panose="020B0604020202020204" pitchFamily="34" charset="0"/>
            </a:rPr>
            <a:t>Average</a:t>
          </a:r>
          <a:r>
            <a:rPr lang="pl-PL" sz="2400" kern="1200" dirty="0">
              <a:latin typeface="Arial" panose="020B0604020202020204" pitchFamily="34" charset="0"/>
              <a:cs typeface="Arial" panose="020B0604020202020204" pitchFamily="34" charset="0"/>
            </a:rPr>
            <a:t> </a:t>
          </a:r>
          <a:r>
            <a:rPr lang="pl-PL" sz="2400" b="0" i="0" kern="1200" dirty="0">
              <a:latin typeface="Arial" panose="020B0604020202020204" pitchFamily="34" charset="0"/>
              <a:cs typeface="Arial" panose="020B0604020202020204" pitchFamily="34" charset="0"/>
            </a:rPr>
            <a:t>(ARMA)</a:t>
          </a:r>
        </a:p>
      </dsp:txBody>
      <dsp:txXfrm>
        <a:off x="2493299" y="26813"/>
        <a:ext cx="9103442" cy="536266"/>
      </dsp:txXfrm>
    </dsp:sp>
    <dsp:sp modelId="{711C6B1A-C594-4A13-9A72-4757D9CBDD87}">
      <dsp:nvSpPr>
        <dsp:cNvPr id="0" name=""/>
        <dsp:cNvSpPr/>
      </dsp:nvSpPr>
      <dsp:spPr>
        <a:xfrm>
          <a:off x="2319348" y="56307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02B14-0636-4068-BF82-FD00319EB8FF}">
      <dsp:nvSpPr>
        <dsp:cNvPr id="0" name=""/>
        <dsp:cNvSpPr/>
      </dsp:nvSpPr>
      <dsp:spPr>
        <a:xfrm>
          <a:off x="2493299" y="58989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Autoregressive Integrated Moving Average (ARIMA</a:t>
          </a:r>
          <a:r>
            <a:rPr lang="pl-PL" sz="2400" b="0" i="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589892"/>
        <a:ext cx="9103442" cy="536266"/>
      </dsp:txXfrm>
    </dsp:sp>
    <dsp:sp modelId="{0666C116-1EB9-4E04-934F-C783C7C54296}">
      <dsp:nvSpPr>
        <dsp:cNvPr id="0" name=""/>
        <dsp:cNvSpPr/>
      </dsp:nvSpPr>
      <dsp:spPr>
        <a:xfrm>
          <a:off x="2319348" y="1126159"/>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AE548-D311-4DA3-8CE0-C0B4A421DF72}">
      <dsp:nvSpPr>
        <dsp:cNvPr id="0" name=""/>
        <dsp:cNvSpPr/>
      </dsp:nvSpPr>
      <dsp:spPr>
        <a:xfrm>
          <a:off x="2493299" y="1152972"/>
          <a:ext cx="9103442" cy="536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pl-PL" sz="2400" b="0" kern="1200">
              <a:latin typeface="Arial" panose="020B0604020202020204" pitchFamily="34" charset="0"/>
              <a:cs typeface="Arial" panose="020B0604020202020204" pitchFamily="34" charset="0"/>
            </a:rPr>
            <a:t>Random Walk (RW</a:t>
          </a:r>
          <a:r>
            <a:rPr lang="pl-PL" sz="2400" kern="1200">
              <a:latin typeface="Arial" panose="020B0604020202020204" pitchFamily="34" charset="0"/>
              <a:cs typeface="Arial" panose="020B0604020202020204" pitchFamily="34" charset="0"/>
            </a:rPr>
            <a:t>)</a:t>
          </a:r>
          <a:endParaRPr lang="pl-PL" sz="2400" b="0" i="0" kern="1200" dirty="0">
            <a:latin typeface="Arial" panose="020B0604020202020204" pitchFamily="34" charset="0"/>
            <a:cs typeface="Arial" panose="020B0604020202020204" pitchFamily="34" charset="0"/>
          </a:endParaRPr>
        </a:p>
      </dsp:txBody>
      <dsp:txXfrm>
        <a:off x="2493299" y="1152972"/>
        <a:ext cx="9103442" cy="536266"/>
      </dsp:txXfrm>
    </dsp:sp>
    <dsp:sp modelId="{70C585B9-6E35-470D-BC29-16B5C391E32B}">
      <dsp:nvSpPr>
        <dsp:cNvPr id="0" name=""/>
        <dsp:cNvSpPr/>
      </dsp:nvSpPr>
      <dsp:spPr>
        <a:xfrm>
          <a:off x="2319348" y="1689238"/>
          <a:ext cx="92773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070D-9B4E-4E48-923C-D64C8E05EA55}">
      <dsp:nvSpPr>
        <dsp:cNvPr id="0" name=""/>
        <dsp:cNvSpPr/>
      </dsp:nvSpPr>
      <dsp:spPr>
        <a:xfrm>
          <a:off x="0" y="550"/>
          <a:ext cx="64761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36770-C6CD-4B71-8A05-72FE6AB4D428}">
      <dsp:nvSpPr>
        <dsp:cNvPr id="0" name=""/>
        <dsp:cNvSpPr/>
      </dsp:nvSpPr>
      <dsp:spPr>
        <a:xfrm>
          <a:off x="0" y="550"/>
          <a:ext cx="1295232" cy="1126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kern="1200">
              <a:latin typeface="Arial" panose="020B0604020202020204" pitchFamily="34" charset="0"/>
              <a:cs typeface="Arial" panose="020B0604020202020204" pitchFamily="34" charset="0"/>
            </a:rPr>
            <a:t>Regression methods</a:t>
          </a:r>
          <a:endParaRPr lang="pl-PL" sz="1800" kern="1200" dirty="0">
            <a:latin typeface="Arial" panose="020B0604020202020204" pitchFamily="34" charset="0"/>
            <a:cs typeface="Arial" panose="020B0604020202020204" pitchFamily="34" charset="0"/>
          </a:endParaRPr>
        </a:p>
      </dsp:txBody>
      <dsp:txXfrm>
        <a:off x="0" y="550"/>
        <a:ext cx="1295232" cy="1126658"/>
      </dsp:txXfrm>
    </dsp:sp>
    <dsp:sp modelId="{38502B14-0636-4068-BF82-FD00319EB8FF}">
      <dsp:nvSpPr>
        <dsp:cNvPr id="0" name=""/>
        <dsp:cNvSpPr/>
      </dsp:nvSpPr>
      <dsp:spPr>
        <a:xfrm>
          <a:off x="1392374" y="1815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l-PL" sz="1800" b="0" kern="1200">
              <a:latin typeface="Arial" panose="020B0604020202020204" pitchFamily="34" charset="0"/>
              <a:cs typeface="Arial" panose="020B0604020202020204" pitchFamily="34" charset="0"/>
            </a:rPr>
            <a:t>Trend Projection Method</a:t>
          </a:r>
          <a:endParaRPr lang="pl-PL" sz="1800" b="0" kern="1200" dirty="0">
            <a:latin typeface="Arial" panose="020B0604020202020204" pitchFamily="34" charset="0"/>
            <a:cs typeface="Arial" panose="020B0604020202020204" pitchFamily="34" charset="0"/>
          </a:endParaRPr>
        </a:p>
      </dsp:txBody>
      <dsp:txXfrm>
        <a:off x="1392374" y="18154"/>
        <a:ext cx="5083785" cy="352080"/>
      </dsp:txXfrm>
    </dsp:sp>
    <dsp:sp modelId="{0666C116-1EB9-4E04-934F-C783C7C54296}">
      <dsp:nvSpPr>
        <dsp:cNvPr id="0" name=""/>
        <dsp:cNvSpPr/>
      </dsp:nvSpPr>
      <dsp:spPr>
        <a:xfrm>
          <a:off x="1295232" y="37023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5E882-BEFA-443D-8ED6-3693FE64ABA5}">
      <dsp:nvSpPr>
        <dsp:cNvPr id="0" name=""/>
        <dsp:cNvSpPr/>
      </dsp:nvSpPr>
      <dsp:spPr>
        <a:xfrm>
          <a:off x="1392374" y="387839"/>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Simple linear regression method</a:t>
          </a:r>
          <a:endParaRPr lang="pl-PL" sz="1800" b="0" i="0" kern="1200">
            <a:latin typeface="Arial" panose="020B0604020202020204" pitchFamily="34" charset="0"/>
            <a:cs typeface="Arial" panose="020B0604020202020204" pitchFamily="34" charset="0"/>
          </a:endParaRPr>
        </a:p>
      </dsp:txBody>
      <dsp:txXfrm>
        <a:off x="1392374" y="387839"/>
        <a:ext cx="5083785" cy="352080"/>
      </dsp:txXfrm>
    </dsp:sp>
    <dsp:sp modelId="{451F7A10-DF48-4CF4-8CA3-B30ED2E344E0}">
      <dsp:nvSpPr>
        <dsp:cNvPr id="0" name=""/>
        <dsp:cNvSpPr/>
      </dsp:nvSpPr>
      <dsp:spPr>
        <a:xfrm>
          <a:off x="1295232" y="739920"/>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FADDE7-5589-43A5-AD76-FF9DF2094AE4}">
      <dsp:nvSpPr>
        <dsp:cNvPr id="0" name=""/>
        <dsp:cNvSpPr/>
      </dsp:nvSpPr>
      <dsp:spPr>
        <a:xfrm>
          <a:off x="1392374" y="757524"/>
          <a:ext cx="5083785" cy="35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mj-lt"/>
            <a:buNone/>
          </a:pPr>
          <a:r>
            <a:rPr lang="pl-PL" sz="1800" b="0" kern="1200">
              <a:latin typeface="Arial" panose="020B0604020202020204" pitchFamily="34" charset="0"/>
              <a:cs typeface="Arial" panose="020B0604020202020204" pitchFamily="34" charset="0"/>
            </a:rPr>
            <a:t>Multiple linear regression method</a:t>
          </a:r>
          <a:endParaRPr lang="pl-PL" sz="1800" b="0" i="0" kern="1200">
            <a:latin typeface="Arial" panose="020B0604020202020204" pitchFamily="34" charset="0"/>
            <a:cs typeface="Arial" panose="020B0604020202020204" pitchFamily="34" charset="0"/>
          </a:endParaRPr>
        </a:p>
      </dsp:txBody>
      <dsp:txXfrm>
        <a:off x="1392374" y="757524"/>
        <a:ext cx="5083785" cy="352080"/>
      </dsp:txXfrm>
    </dsp:sp>
    <dsp:sp modelId="{86B220C7-E4D9-44C3-9FAB-F1B589C5F0AF}">
      <dsp:nvSpPr>
        <dsp:cNvPr id="0" name=""/>
        <dsp:cNvSpPr/>
      </dsp:nvSpPr>
      <dsp:spPr>
        <a:xfrm>
          <a:off x="1295232" y="1109605"/>
          <a:ext cx="5180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TextBox 3">
            <a:extLst>
              <a:ext uri="{FF2B5EF4-FFF2-40B4-BE49-F238E27FC236}">
                <a16:creationId xmlns:a16="http://schemas.microsoft.com/office/drawing/2014/main" id="{11F8C62E-FA17-1D46-2761-F6F434E0B971}"/>
              </a:ext>
            </a:extLst>
          </p:cNvPr>
          <p:cNvSpPr txBox="1"/>
          <p:nvPr userDrawn="1"/>
        </p:nvSpPr>
        <p:spPr>
          <a:xfrm>
            <a:off x="8329762" y="6210956"/>
            <a:ext cx="31038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5" name="Obraz 4">
            <a:extLst>
              <a:ext uri="{FF2B5EF4-FFF2-40B4-BE49-F238E27FC236}">
                <a16:creationId xmlns:a16="http://schemas.microsoft.com/office/drawing/2014/main" id="{45D4955E-4FB9-B3C6-9F03-C6B05F9D81D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9.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hyperlink" Target="https://publicdomainpictures.net/view-image.php?image=16268&amp;jazyk=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ublicdomainpictures.net/view-image.php?image=16268&amp;jazyk=se" TargetMode="External"/><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664637" y="2483744"/>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Tehnike prognoziranja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011F3324-4588-7D62-8BEB-3176CAF17BB4}"/>
              </a:ext>
            </a:extLst>
          </p:cNvPr>
          <p:cNvSpPr>
            <a:spLocks noGrp="1"/>
          </p:cNvSpPr>
          <p:nvPr>
            <p:ph type="ctrTitle"/>
          </p:nvPr>
        </p:nvSpPr>
        <p:spPr>
          <a:xfrm>
            <a:off x="4696486" y="928962"/>
            <a:ext cx="7306347" cy="1752566"/>
          </a:xfrm>
        </p:spPr>
        <p:txBody>
          <a:bodyPr>
            <a:normAutofit fontScale="90000"/>
          </a:bodyPr>
          <a:lstStyle/>
          <a:p>
            <a:r>
              <a:rPr lang="sr-Latn-RS" b="1" dirty="0"/>
              <a:t>Napredno korišćenje tabele za analizu logističkih podataka</a:t>
            </a:r>
            <a:endParaRPr lang="pl-PL" b="1" dirty="0"/>
          </a:p>
        </p:txBody>
      </p:sp>
      <p:grpSp>
        <p:nvGrpSpPr>
          <p:cNvPr id="3" name="Grupa 2">
            <a:extLst>
              <a:ext uri="{FF2B5EF4-FFF2-40B4-BE49-F238E27FC236}">
                <a16:creationId xmlns:a16="http://schemas.microsoft.com/office/drawing/2014/main" id="{3BC60D00-A503-831D-2916-6B1538554C6C}"/>
              </a:ext>
            </a:extLst>
          </p:cNvPr>
          <p:cNvGrpSpPr/>
          <p:nvPr/>
        </p:nvGrpSpPr>
        <p:grpSpPr>
          <a:xfrm>
            <a:off x="8148320" y="6146734"/>
            <a:ext cx="3854513" cy="666573"/>
            <a:chOff x="8148320" y="6146734"/>
            <a:chExt cx="3854513" cy="666573"/>
          </a:xfrm>
        </p:grpSpPr>
        <p:sp>
          <p:nvSpPr>
            <p:cNvPr id="6" name="TextBox 3">
              <a:extLst>
                <a:ext uri="{FF2B5EF4-FFF2-40B4-BE49-F238E27FC236}">
                  <a16:creationId xmlns:a16="http://schemas.microsoft.com/office/drawing/2014/main" id="{89A970AB-B34E-37F0-21D2-8010FEDBEDFD}"/>
                </a:ext>
              </a:extLst>
            </p:cNvPr>
            <p:cNvSpPr txBox="1"/>
            <p:nvPr userDrawn="1"/>
          </p:nvSpPr>
          <p:spPr>
            <a:xfrm>
              <a:off x="8148320" y="6227340"/>
              <a:ext cx="342222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t>Sufinansirano</a:t>
              </a:r>
              <a:r>
                <a:rPr lang="en-US" sz="800" dirty="0"/>
                <a:t> od </a:t>
              </a:r>
              <a:r>
                <a:rPr lang="en-US" sz="800" dirty="0" err="1"/>
                <a:t>strane</a:t>
              </a:r>
              <a:r>
                <a:rPr lang="en-US" sz="800" dirty="0"/>
                <a:t> </a:t>
              </a:r>
              <a:r>
                <a:rPr lang="en-US" sz="800" dirty="0" err="1"/>
                <a:t>Evropske</a:t>
              </a:r>
              <a:r>
                <a:rPr lang="en-US" sz="800" dirty="0"/>
                <a:t> </a:t>
              </a:r>
              <a:r>
                <a:rPr lang="en-US" sz="800" dirty="0" err="1"/>
                <a:t>unije</a:t>
              </a:r>
              <a:r>
                <a:rPr lang="en-US" sz="800" dirty="0"/>
                <a:t>. </a:t>
              </a:r>
              <a:r>
                <a:rPr lang="en-US" sz="800" dirty="0" err="1"/>
                <a:t>Stavovi</a:t>
              </a:r>
              <a:r>
                <a:rPr lang="en-US" sz="800" dirty="0"/>
                <a:t> </a:t>
              </a:r>
              <a:r>
                <a:rPr lang="en-US" sz="800" dirty="0" err="1"/>
                <a:t>i</a:t>
              </a:r>
              <a:r>
                <a:rPr lang="en-US" sz="800" dirty="0"/>
                <a:t> </a:t>
              </a:r>
              <a:r>
                <a:rPr lang="en-US" sz="800" dirty="0" err="1"/>
                <a:t>mišljenja</a:t>
              </a:r>
              <a:r>
                <a:rPr lang="en-US" sz="800" dirty="0"/>
                <a:t> </a:t>
              </a:r>
              <a:r>
                <a:rPr lang="en-US" sz="800" dirty="0" err="1"/>
                <a:t>izneti</a:t>
              </a:r>
              <a:r>
                <a:rPr lang="en-US" sz="800" dirty="0"/>
                <a:t> u </a:t>
              </a:r>
              <a:r>
                <a:rPr lang="en-US" sz="800" dirty="0" err="1"/>
                <a:t>ovoj</a:t>
              </a:r>
              <a:r>
                <a:rPr lang="en-US" sz="800" dirty="0"/>
                <a:t> </a:t>
              </a:r>
              <a:r>
                <a:rPr lang="en-US" sz="800" dirty="0" err="1"/>
                <a:t>publikaciji</a:t>
              </a:r>
              <a:r>
                <a:rPr lang="en-US" sz="800" dirty="0"/>
                <a:t> </a:t>
              </a:r>
              <a:r>
                <a:rPr lang="en-US" sz="800" dirty="0" err="1"/>
                <a:t>isključiva</a:t>
              </a:r>
              <a:r>
                <a:rPr lang="en-US" sz="800" dirty="0"/>
                <a:t> </a:t>
              </a:r>
              <a:r>
                <a:rPr lang="en-US" sz="800" dirty="0" err="1"/>
                <a:t>su</a:t>
              </a:r>
              <a:r>
                <a:rPr lang="en-US" sz="800" dirty="0"/>
                <a:t> </a:t>
              </a:r>
              <a:r>
                <a:rPr lang="en-US" sz="800" dirty="0" err="1"/>
                <a:t>odgovornost</a:t>
              </a:r>
              <a:r>
                <a:rPr lang="en-US" sz="800" dirty="0"/>
                <a:t> </a:t>
              </a:r>
              <a:r>
                <a:rPr lang="en-US" sz="800" dirty="0" err="1"/>
                <a:t>autora</a:t>
              </a:r>
              <a:r>
                <a:rPr lang="en-US" sz="800" dirty="0"/>
                <a:t> </a:t>
              </a:r>
              <a:r>
                <a:rPr lang="en-US" sz="800" dirty="0" err="1"/>
                <a:t>i</a:t>
              </a:r>
              <a:r>
                <a:rPr lang="en-US" sz="800" dirty="0"/>
                <a:t> ne </a:t>
              </a:r>
              <a:r>
                <a:rPr lang="en-US" sz="800" dirty="0" err="1"/>
                <a:t>odražavaju</a:t>
              </a:r>
              <a:r>
                <a:rPr lang="en-US" sz="800" dirty="0"/>
                <a:t> </a:t>
              </a:r>
              <a:r>
                <a:rPr lang="en-US" sz="800" dirty="0" err="1"/>
                <a:t>nužno</a:t>
              </a:r>
              <a:r>
                <a:rPr lang="en-US" sz="800" dirty="0"/>
                <a:t> </a:t>
              </a:r>
              <a:r>
                <a:rPr lang="en-US" sz="800" dirty="0" err="1"/>
                <a:t>stavove</a:t>
              </a:r>
              <a:r>
                <a:rPr lang="en-US" sz="800" dirty="0"/>
                <a:t> </a:t>
              </a:r>
              <a:r>
                <a:rPr lang="en-US" sz="800" dirty="0" err="1"/>
                <a:t>Evropske</a:t>
              </a:r>
              <a:r>
                <a:rPr lang="en-US" sz="800" dirty="0"/>
                <a:t> </a:t>
              </a:r>
              <a:r>
                <a:rPr lang="en-US" sz="800" dirty="0" err="1"/>
                <a:t>unije</a:t>
              </a:r>
              <a:r>
                <a:rPr lang="en-US" sz="800" dirty="0"/>
                <a:t> </a:t>
              </a:r>
              <a:r>
                <a:rPr lang="en-US" sz="800" dirty="0" err="1"/>
                <a:t>ili</a:t>
              </a:r>
              <a:r>
                <a:rPr lang="en-US" sz="800" dirty="0"/>
                <a:t> </a:t>
              </a:r>
              <a:r>
                <a:rPr lang="en-US" sz="800" dirty="0" err="1"/>
                <a:t>Nacionalne</a:t>
              </a:r>
              <a:r>
                <a:rPr lang="en-US" sz="800" dirty="0"/>
                <a:t> </a:t>
              </a:r>
              <a:r>
                <a:rPr lang="en-US" sz="800" dirty="0" err="1"/>
                <a:t>agencije</a:t>
              </a:r>
              <a:r>
                <a:rPr lang="en-US" sz="800" dirty="0"/>
                <a:t>. </a:t>
              </a:r>
              <a:r>
                <a:rPr lang="en-US" sz="800" dirty="0" err="1"/>
                <a:t>Evropska</a:t>
              </a:r>
              <a:r>
                <a:rPr lang="en-US" sz="800" dirty="0"/>
                <a:t> </a:t>
              </a:r>
              <a:r>
                <a:rPr lang="en-US" sz="800" dirty="0" err="1"/>
                <a:t>unija</a:t>
              </a:r>
              <a:r>
                <a:rPr lang="en-US" sz="800" dirty="0"/>
                <a:t> </a:t>
              </a:r>
              <a:r>
                <a:rPr lang="en-US" sz="800" dirty="0" err="1"/>
                <a:t>niti</a:t>
              </a:r>
              <a:r>
                <a:rPr lang="en-US" sz="800" dirty="0"/>
                <a:t> </a:t>
              </a:r>
              <a:r>
                <a:rPr lang="en-US" sz="800" dirty="0" err="1"/>
                <a:t>telo</a:t>
              </a:r>
              <a:r>
                <a:rPr lang="en-US" sz="800" dirty="0"/>
                <a:t> </a:t>
              </a:r>
              <a:r>
                <a:rPr lang="en-US" sz="800" dirty="0" err="1"/>
                <a:t>koje</a:t>
              </a:r>
              <a:r>
                <a:rPr lang="en-US" sz="800" dirty="0"/>
                <a:t> </a:t>
              </a:r>
              <a:r>
                <a:rPr lang="en-US" sz="800" dirty="0" err="1"/>
                <a:t>dodeljuje</a:t>
              </a:r>
              <a:r>
                <a:rPr lang="en-US" sz="800" dirty="0"/>
                <a:t> </a:t>
              </a:r>
              <a:r>
                <a:rPr lang="en-US" sz="800" dirty="0" err="1"/>
                <a:t>sredstva</a:t>
              </a:r>
              <a:r>
                <a:rPr lang="en-US" sz="800" dirty="0"/>
                <a:t> ne </a:t>
              </a:r>
              <a:r>
                <a:rPr lang="en-US" sz="800" dirty="0" err="1"/>
                <a:t>mogu</a:t>
              </a:r>
              <a:r>
                <a:rPr lang="en-US" sz="800" dirty="0"/>
                <a:t> se </a:t>
              </a:r>
              <a:r>
                <a:rPr lang="en-US" sz="800" dirty="0" err="1"/>
                <a:t>smatrati</a:t>
              </a:r>
              <a:r>
                <a:rPr lang="en-US" sz="800" dirty="0"/>
                <a:t> </a:t>
              </a:r>
              <a:r>
                <a:rPr lang="en-US" sz="800" dirty="0" err="1"/>
                <a:t>odgovornim</a:t>
              </a:r>
              <a:r>
                <a:rPr lang="en-US" sz="800" dirty="0"/>
                <a:t> za </a:t>
              </a:r>
              <a:r>
                <a:rPr lang="en-US" sz="800" dirty="0" err="1"/>
                <a:t>njih</a:t>
              </a:r>
              <a:r>
                <a:rPr lang="en-US" sz="800" dirty="0"/>
                <a:t>.</a:t>
              </a:r>
            </a:p>
          </p:txBody>
        </p:sp>
        <p:pic>
          <p:nvPicPr>
            <p:cNvPr id="13" name="Obraz 12">
              <a:extLst>
                <a:ext uri="{FF2B5EF4-FFF2-40B4-BE49-F238E27FC236}">
                  <a16:creationId xmlns:a16="http://schemas.microsoft.com/office/drawing/2014/main" id="{59EBB3A2-7AAB-E0F2-86FB-8524EFCF95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378608" y="6146734"/>
              <a:ext cx="624225" cy="666573"/>
            </a:xfrm>
            <a:prstGeom prst="rect">
              <a:avLst/>
            </a:prstGeom>
            <a:noFill/>
            <a:ln>
              <a:noFill/>
            </a:ln>
          </p:spPr>
        </p:pic>
      </p:gr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6570" y="4452232"/>
            <a:ext cx="4622992" cy="1477328"/>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Tendencije razvoja </a:t>
            </a:r>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(trend) </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to su dugoročna sklonost serijskih podataka jednosmernim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monotoni</a:t>
            </a:r>
            <a:r>
              <a:rPr lang="sr-Latn-RS" dirty="0">
                <a:latin typeface="Tahoma" panose="020B0604030504040204" pitchFamily="34" charset="0"/>
                <a:ea typeface="Tahoma" panose="020B0604030504040204" pitchFamily="34" charset="0"/>
                <a:cs typeface="Tahoma" panose="020B0604030504040204" pitchFamily="34" charset="0"/>
              </a:rPr>
              <a:t>m</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promenama prognozne varijable</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One su rastuće ili opadajuće prirode </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6" name="Obraz 5">
            <a:extLst>
              <a:ext uri="{FF2B5EF4-FFF2-40B4-BE49-F238E27FC236}">
                <a16:creationId xmlns:a16="http://schemas.microsoft.com/office/drawing/2014/main" id="{98A5F4AE-5517-AEE4-69F1-F4169F7772F8}"/>
              </a:ext>
            </a:extLst>
          </p:cNvPr>
          <p:cNvPicPr>
            <a:picLocks noChangeAspect="1"/>
          </p:cNvPicPr>
          <p:nvPr/>
        </p:nvPicPr>
        <p:blipFill>
          <a:blip r:embed="rId2"/>
          <a:stretch>
            <a:fillRect/>
          </a:stretch>
        </p:blipFill>
        <p:spPr>
          <a:xfrm>
            <a:off x="455186" y="1667104"/>
            <a:ext cx="5285761" cy="2659825"/>
          </a:xfrm>
          <a:prstGeom prst="rect">
            <a:avLst/>
          </a:prstGeom>
        </p:spPr>
      </p:pic>
      <p:pic>
        <p:nvPicPr>
          <p:cNvPr id="8" name="Obraz 7">
            <a:extLst>
              <a:ext uri="{FF2B5EF4-FFF2-40B4-BE49-F238E27FC236}">
                <a16:creationId xmlns:a16="http://schemas.microsoft.com/office/drawing/2014/main" id="{4507EE8F-2364-7062-BB72-88E6D1F56C1B}"/>
              </a:ext>
            </a:extLst>
          </p:cNvPr>
          <p:cNvPicPr>
            <a:picLocks noChangeAspect="1"/>
          </p:cNvPicPr>
          <p:nvPr/>
        </p:nvPicPr>
        <p:blipFill>
          <a:blip r:embed="rId3"/>
          <a:stretch>
            <a:fillRect/>
          </a:stretch>
        </p:blipFill>
        <p:spPr>
          <a:xfrm>
            <a:off x="6096000" y="1861933"/>
            <a:ext cx="5698487" cy="2270165"/>
          </a:xfrm>
          <a:prstGeom prst="rect">
            <a:avLst/>
          </a:prstGeom>
        </p:spPr>
      </p:pic>
      <p:sp>
        <p:nvSpPr>
          <p:cNvPr id="9" name="pole tekstowe 8">
            <a:extLst>
              <a:ext uri="{FF2B5EF4-FFF2-40B4-BE49-F238E27FC236}">
                <a16:creationId xmlns:a16="http://schemas.microsoft.com/office/drawing/2014/main" id="{0C8E4755-FA18-C042-F5B8-CDF5905860C7}"/>
              </a:ext>
            </a:extLst>
          </p:cNvPr>
          <p:cNvSpPr txBox="1"/>
          <p:nvPr/>
        </p:nvSpPr>
        <p:spPr>
          <a:xfrm>
            <a:off x="6633747" y="4452232"/>
            <a:ext cx="4622992" cy="1200329"/>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Ciklične fluktuacije </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to su dugoročne, ritmične fluktuacije vrednosti varijable oko trenda ili konstantnog nivoa, koje trebaju duže vreme </a:t>
            </a:r>
            <a:r>
              <a:rPr lang="en-US" dirty="0">
                <a:latin typeface="Tahoma" panose="020B0604030504040204" pitchFamily="34" charset="0"/>
                <a:ea typeface="Tahoma" panose="020B0604030504040204" pitchFamily="34" charset="0"/>
                <a:cs typeface="Tahoma" panose="020B0604030504040204" pitchFamily="34" charset="0"/>
              </a:rPr>
              <a:t>(</a:t>
            </a:r>
            <a:r>
              <a:rPr lang="sr-Latn-RS" dirty="0">
                <a:latin typeface="Tahoma" panose="020B0604030504040204" pitchFamily="34" charset="0"/>
                <a:ea typeface="Tahoma" panose="020B0604030504040204" pitchFamily="34" charset="0"/>
                <a:cs typeface="Tahoma" panose="020B0604030504040204" pitchFamily="34" charset="0"/>
              </a:rPr>
              <a:t>duže od godinu dana</a:t>
            </a:r>
            <a:r>
              <a:rPr lang="pl-PL"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701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Dekompozicija vremenskih serija</a:t>
            </a:r>
            <a:endParaRPr lang="pl-PL" dirty="0"/>
          </a:p>
        </p:txBody>
      </p:sp>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583688" y="2690336"/>
            <a:ext cx="4622992" cy="1754326"/>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Sezonske fluktuacije </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fluktuacije u vrednosti varijabilne vremenske serije oko trenda ili konstantnog nivoa, koje imaju tendenciju da se ponavljaju u redovnim </a:t>
            </a:r>
            <a:r>
              <a:rPr lang="en-US" dirty="0">
                <a:latin typeface="Tahoma" panose="020B0604030504040204" pitchFamily="34" charset="0"/>
                <a:ea typeface="Tahoma" panose="020B0604030504040204" pitchFamily="34" charset="0"/>
                <a:cs typeface="Tahoma" panose="020B0604030504040204" pitchFamily="34" charset="0"/>
              </a:rPr>
              <a:t>(</a:t>
            </a:r>
            <a:r>
              <a:rPr lang="sr-Latn-RS" dirty="0">
                <a:latin typeface="Tahoma" panose="020B0604030504040204" pitchFamily="34" charset="0"/>
                <a:ea typeface="Tahoma" panose="020B0604030504040204" pitchFamily="34" charset="0"/>
                <a:cs typeface="Tahoma" panose="020B0604030504040204" pitchFamily="34" charset="0"/>
              </a:rPr>
              <a:t>sezonskim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int</a:t>
            </a:r>
            <a:r>
              <a:rPr lang="sr-Latn-RS" dirty="0">
                <a:latin typeface="Tahoma" panose="020B0604030504040204" pitchFamily="34" charset="0"/>
                <a:ea typeface="Tahoma" panose="020B0604030504040204" pitchFamily="34" charset="0"/>
                <a:cs typeface="Tahoma" panose="020B0604030504040204" pitchFamily="34" charset="0"/>
              </a:rPr>
              <a:t>ervalima</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ne dužim od godinu dana</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Obraz 1">
            <a:extLst>
              <a:ext uri="{FF2B5EF4-FFF2-40B4-BE49-F238E27FC236}">
                <a16:creationId xmlns:a16="http://schemas.microsoft.com/office/drawing/2014/main" id="{DB154297-58E7-41F2-994C-404CE4EB1D6A}"/>
              </a:ext>
            </a:extLst>
          </p:cNvPr>
          <p:cNvPicPr>
            <a:picLocks noChangeAspect="1"/>
          </p:cNvPicPr>
          <p:nvPr/>
        </p:nvPicPr>
        <p:blipFill>
          <a:blip r:embed="rId2"/>
          <a:stretch>
            <a:fillRect/>
          </a:stretch>
        </p:blipFill>
        <p:spPr>
          <a:xfrm>
            <a:off x="489445" y="2192784"/>
            <a:ext cx="5922427" cy="3237097"/>
          </a:xfrm>
          <a:prstGeom prst="rect">
            <a:avLst/>
          </a:prstGeom>
        </p:spPr>
      </p:pic>
    </p:spTree>
    <p:extLst>
      <p:ext uri="{BB962C8B-B14F-4D97-AF65-F5344CB8AC3E}">
        <p14:creationId xmlns:p14="http://schemas.microsoft.com/office/powerpoint/2010/main" val="69317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Priprema podataka vremenske serije</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1" y="1706908"/>
            <a:ext cx="10643885"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a:t>Izvođenje preliminarne obrade podataka, takođe poznatog kao </a:t>
            </a:r>
            <a:r>
              <a:rPr lang="sr-Latn-RS" dirty="0">
                <a:solidFill>
                  <a:srgbClr val="347CB8"/>
                </a:solidFill>
              </a:rPr>
              <a:t>čišćenje podataka</a:t>
            </a:r>
            <a:r>
              <a:rPr lang="pl-PL" dirty="0"/>
              <a:t>;</a:t>
            </a:r>
            <a:r>
              <a:rPr lang="en-US" dirty="0"/>
              <a:t> </a:t>
            </a:r>
            <a:endParaRPr lang="pl-PL" dirty="0"/>
          </a:p>
          <a:p>
            <a:pPr algn="just"/>
            <a:endParaRPr lang="pl-PL" dirty="0"/>
          </a:p>
          <a:p>
            <a:pPr algn="just"/>
            <a:r>
              <a:rPr lang="pl-PL" dirty="0"/>
              <a:t>Različite strategije za postupanje sa izvanrednim podacima:</a:t>
            </a:r>
          </a:p>
          <a:p>
            <a:pPr lvl="1" algn="just"/>
            <a:r>
              <a:rPr lang="sr-Latn-RS" dirty="0"/>
              <a:t>Bez akcije – podrazumeva ignorisanje atipičnih podataka</a:t>
            </a:r>
            <a:r>
              <a:rPr lang="en-US" dirty="0"/>
              <a:t>;</a:t>
            </a:r>
          </a:p>
          <a:p>
            <a:pPr lvl="1" algn="just"/>
            <a:r>
              <a:rPr lang="sr-Latn-RS" dirty="0"/>
              <a:t>Filtriranje slučajeva sa izvanrednim podacima – ovo uključuje uklapanje ovih podataka</a:t>
            </a:r>
            <a:r>
              <a:rPr lang="en-US" dirty="0"/>
              <a:t>;</a:t>
            </a:r>
          </a:p>
          <a:p>
            <a:pPr lvl="1" algn="just"/>
            <a:r>
              <a:rPr lang="sr-Latn-RS" dirty="0"/>
              <a:t>Zamena neobičnih podataka – ovo je popularna strategija u kojoj se odstupanja zamenjuju sa</a:t>
            </a:r>
            <a:r>
              <a:rPr lang="en-US" dirty="0"/>
              <a:t>: (1) </a:t>
            </a:r>
            <a:r>
              <a:rPr lang="sr-Latn-RS" dirty="0"/>
              <a:t>vrednošću od 0</a:t>
            </a:r>
            <a:r>
              <a:rPr lang="en-US" dirty="0"/>
              <a:t>, (2) </a:t>
            </a:r>
            <a:r>
              <a:rPr lang="sr-Latn-RS" dirty="0"/>
              <a:t>prosečnom vrednošću</a:t>
            </a:r>
            <a:r>
              <a:rPr lang="en-US" dirty="0"/>
              <a:t>; (3) </a:t>
            </a:r>
            <a:r>
              <a:rPr lang="sr-Latn-RS" dirty="0"/>
              <a:t>maksimalna/minimalna vrednost filtera ili </a:t>
            </a:r>
            <a:r>
              <a:rPr lang="en-US" dirty="0"/>
              <a:t>(4) </a:t>
            </a:r>
            <a:r>
              <a:rPr lang="sr-Latn-RS" dirty="0"/>
              <a:t>druga vrednost određena na osnovu suštinskog kriterijuma</a:t>
            </a:r>
            <a:r>
              <a:rPr lang="en-US" dirty="0"/>
              <a:t>.</a:t>
            </a:r>
            <a:endParaRPr lang="pl-PL" dirty="0"/>
          </a:p>
        </p:txBody>
      </p:sp>
    </p:spTree>
    <p:extLst>
      <p:ext uri="{BB962C8B-B14F-4D97-AF65-F5344CB8AC3E}">
        <p14:creationId xmlns:p14="http://schemas.microsoft.com/office/powerpoint/2010/main" val="427044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Odabrani tipovi odstupanja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477328"/>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Aditivno odstupanje </a:t>
            </a:r>
            <a:r>
              <a:rPr lang="pl-PL"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vrednost za jedno posmatranje</a:t>
            </a:r>
            <a:r>
              <a:rPr lang="en-US" dirty="0">
                <a:latin typeface="Tahoma" panose="020B0604030504040204" pitchFamily="34" charset="0"/>
                <a:ea typeface="Tahoma" panose="020B0604030504040204" pitchFamily="34" charset="0"/>
                <a:cs typeface="Tahoma" panose="020B0604030504040204" pitchFamily="34" charset="0"/>
              </a:rPr>
              <a:t>.</a:t>
            </a:r>
            <a:r>
              <a:rPr lang="sr-Latn-RS" dirty="0">
                <a:latin typeface="Tahoma" panose="020B0604030504040204" pitchFamily="34" charset="0"/>
                <a:ea typeface="Tahoma" panose="020B0604030504040204" pitchFamily="34" charset="0"/>
                <a:cs typeface="Tahoma" panose="020B0604030504040204" pitchFamily="34" charset="0"/>
              </a:rPr>
              <a:t> Nema uticaja na naknadna posmatranja – vrednost serije ne odstupa dalje.</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477328"/>
          </a:xfrm>
          <a:prstGeom prst="rect">
            <a:avLst/>
          </a:prstGeom>
          <a:noFill/>
        </p:spPr>
        <p:txBody>
          <a:bodyPr wrap="square">
            <a:spAutoFit/>
          </a:bodyPr>
          <a:lstStyle/>
          <a:p>
            <a:pPr algn="just"/>
            <a:r>
              <a:rPr lang="en-US" dirty="0">
                <a:solidFill>
                  <a:srgbClr val="347CB8"/>
                </a:solidFill>
                <a:latin typeface="Tahoma" panose="020B0604030504040204" pitchFamily="34" charset="0"/>
                <a:ea typeface="Tahoma" panose="020B0604030504040204" pitchFamily="34" charset="0"/>
                <a:cs typeface="Tahoma" panose="020B0604030504040204" pitchFamily="34" charset="0"/>
              </a:rPr>
              <a:t>I</a:t>
            </a:r>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novativno odstupanje</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javlja se kao devijacija sa daljim efektima na zapažanja</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Može se uočiti početni </a:t>
            </a:r>
            <a:r>
              <a:rPr lang="en-US" dirty="0">
                <a:latin typeface="Tahoma" panose="020B0604030504040204" pitchFamily="34" charset="0"/>
                <a:ea typeface="Tahoma" panose="020B0604030504040204" pitchFamily="34" charset="0"/>
                <a:cs typeface="Tahoma" panose="020B0604030504040204" pitchFamily="34" charset="0"/>
              </a:rPr>
              <a:t>(</a:t>
            </a:r>
            <a:r>
              <a:rPr lang="sr-Latn-RS" dirty="0">
                <a:latin typeface="Tahoma" panose="020B0604030504040204" pitchFamily="34" charset="0"/>
                <a:ea typeface="Tahoma" panose="020B0604030504040204" pitchFamily="34" charset="0"/>
                <a:cs typeface="Tahoma" panose="020B0604030504040204" pitchFamily="34" charset="0"/>
              </a:rPr>
              <a:t>prvi) efekat sa odlaganjem i efektom produženja na naknadna posmatranja (smanjenje ili povećanje)</a:t>
            </a:r>
            <a:r>
              <a:rPr lang="en-US" dirty="0">
                <a:latin typeface="Tahoma" panose="020B0604030504040204" pitchFamily="34" charset="0"/>
                <a:ea typeface="Tahoma" panose="020B0604030504040204" pitchFamily="34" charset="0"/>
                <a:cs typeface="Tahoma" panose="020B0604030504040204" pitchFamily="34" charset="0"/>
              </a:rPr>
              <a:t>.</a:t>
            </a:r>
          </a:p>
        </p:txBody>
      </p:sp>
      <p:pic>
        <p:nvPicPr>
          <p:cNvPr id="2" name="Obraz 1">
            <a:extLst>
              <a:ext uri="{FF2B5EF4-FFF2-40B4-BE49-F238E27FC236}">
                <a16:creationId xmlns:a16="http://schemas.microsoft.com/office/drawing/2014/main" id="{CF425792-AD3B-E6B4-2590-6A628DFE9BB5}"/>
              </a:ext>
            </a:extLst>
          </p:cNvPr>
          <p:cNvPicPr>
            <a:picLocks noChangeAspect="1"/>
          </p:cNvPicPr>
          <p:nvPr/>
        </p:nvPicPr>
        <p:blipFill>
          <a:blip r:embed="rId2"/>
          <a:stretch>
            <a:fillRect/>
          </a:stretch>
        </p:blipFill>
        <p:spPr>
          <a:xfrm>
            <a:off x="935261" y="1821180"/>
            <a:ext cx="4315236" cy="2631052"/>
          </a:xfrm>
          <a:prstGeom prst="rect">
            <a:avLst/>
          </a:prstGeom>
        </p:spPr>
      </p:pic>
      <p:pic>
        <p:nvPicPr>
          <p:cNvPr id="3" name="Obraz 2">
            <a:extLst>
              <a:ext uri="{FF2B5EF4-FFF2-40B4-BE49-F238E27FC236}">
                <a16:creationId xmlns:a16="http://schemas.microsoft.com/office/drawing/2014/main" id="{3C30BA53-8293-8005-50AC-670518E3C589}"/>
              </a:ext>
            </a:extLst>
          </p:cNvPr>
          <p:cNvPicPr>
            <a:picLocks noChangeAspect="1"/>
          </p:cNvPicPr>
          <p:nvPr/>
        </p:nvPicPr>
        <p:blipFill>
          <a:blip r:embed="rId3"/>
          <a:stretch>
            <a:fillRect/>
          </a:stretch>
        </p:blipFill>
        <p:spPr>
          <a:xfrm>
            <a:off x="6676394" y="1821180"/>
            <a:ext cx="4580345" cy="2734991"/>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4506691" y="131762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trzałka: w dół 10">
            <a:extLst>
              <a:ext uri="{FF2B5EF4-FFF2-40B4-BE49-F238E27FC236}">
                <a16:creationId xmlns:a16="http://schemas.microsoft.com/office/drawing/2014/main" id="{5964486C-A511-CF65-1204-093CBBB7ECCB}"/>
              </a:ext>
            </a:extLst>
          </p:cNvPr>
          <p:cNvSpPr/>
          <p:nvPr/>
        </p:nvSpPr>
        <p:spPr>
          <a:xfrm rot="14040840">
            <a:off x="934631" y="347882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4040840">
            <a:off x="6413632" y="2899391"/>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1791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Odabrani tipovi odstupanja</a:t>
            </a:r>
            <a:endParaRPr lang="pl-PL" dirty="0"/>
          </a:p>
        </p:txBody>
      </p:sp>
      <p:sp>
        <p:nvSpPr>
          <p:cNvPr id="7" name="pole tekstowe 6">
            <a:extLst>
              <a:ext uri="{FF2B5EF4-FFF2-40B4-BE49-F238E27FC236}">
                <a16:creationId xmlns:a16="http://schemas.microsoft.com/office/drawing/2014/main" id="{B987DC4F-0019-CE8C-0E76-06C2554BF095}"/>
              </a:ext>
            </a:extLst>
          </p:cNvPr>
          <p:cNvSpPr txBox="1"/>
          <p:nvPr/>
        </p:nvSpPr>
        <p:spPr>
          <a:xfrm>
            <a:off x="781383" y="4644276"/>
            <a:ext cx="4622992" cy="1200329"/>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Prelazna promena</a:t>
            </a:r>
            <a:r>
              <a:rPr lang="pl-PL" dirty="0">
                <a:solidFill>
                  <a:srgbClr val="347CB8"/>
                </a:solidFill>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 nastaje kada uticaj opada eksponencijalno sa kasnijim posmatranjima. Na kraju se serija vraća na normalan nivo.</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0C8E4755-FA18-C042-F5B8-CDF5905860C7}"/>
              </a:ext>
            </a:extLst>
          </p:cNvPr>
          <p:cNvSpPr txBox="1"/>
          <p:nvPr/>
        </p:nvSpPr>
        <p:spPr>
          <a:xfrm>
            <a:off x="6607113" y="4644276"/>
            <a:ext cx="4978245" cy="1200329"/>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Sezonsko adiktivno odstupanje </a:t>
            </a:r>
            <a:r>
              <a:rPr lang="pl-PL" dirty="0">
                <a:latin typeface="Tahoma" panose="020B0604030504040204" pitchFamily="34" charset="0"/>
                <a:ea typeface="Tahoma" panose="020B0604030504040204" pitchFamily="34" charset="0"/>
                <a:cs typeface="Tahoma" panose="020B0604030504040204" pitchFamily="34" charset="0"/>
              </a:rPr>
              <a:t>– pojavljuje se kao iznenađujuće velika ili iznenađujuće mala vrednost koja se javlja periodično (u redovnim intervalima).</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4">
            <a:extLst>
              <a:ext uri="{FF2B5EF4-FFF2-40B4-BE49-F238E27FC236}">
                <a16:creationId xmlns:a16="http://schemas.microsoft.com/office/drawing/2014/main" id="{4948F6B8-6C76-0123-6533-0DC7AE952800}"/>
              </a:ext>
            </a:extLst>
          </p:cNvPr>
          <p:cNvPicPr>
            <a:picLocks noChangeAspect="1"/>
          </p:cNvPicPr>
          <p:nvPr/>
        </p:nvPicPr>
        <p:blipFill>
          <a:blip r:embed="rId2"/>
          <a:stretch>
            <a:fillRect/>
          </a:stretch>
        </p:blipFill>
        <p:spPr>
          <a:xfrm>
            <a:off x="685615" y="1821180"/>
            <a:ext cx="4622993" cy="2756519"/>
          </a:xfrm>
          <a:prstGeom prst="rect">
            <a:avLst/>
          </a:prstGeom>
        </p:spPr>
      </p:pic>
      <p:pic>
        <p:nvPicPr>
          <p:cNvPr id="6" name="Obraz 5">
            <a:extLst>
              <a:ext uri="{FF2B5EF4-FFF2-40B4-BE49-F238E27FC236}">
                <a16:creationId xmlns:a16="http://schemas.microsoft.com/office/drawing/2014/main" id="{D88441A2-6D03-F63D-B51D-B97EBE8E6A06}"/>
              </a:ext>
            </a:extLst>
          </p:cNvPr>
          <p:cNvPicPr>
            <a:picLocks noChangeAspect="1"/>
          </p:cNvPicPr>
          <p:nvPr/>
        </p:nvPicPr>
        <p:blipFill>
          <a:blip r:embed="rId3"/>
          <a:stretch>
            <a:fillRect/>
          </a:stretch>
        </p:blipFill>
        <p:spPr>
          <a:xfrm>
            <a:off x="6683328" y="1821180"/>
            <a:ext cx="4519432" cy="2706080"/>
          </a:xfrm>
          <a:prstGeom prst="rect">
            <a:avLst/>
          </a:prstGeom>
        </p:spPr>
      </p:pic>
      <p:sp>
        <p:nvSpPr>
          <p:cNvPr id="10" name="Strzałka: w dół 9">
            <a:extLst>
              <a:ext uri="{FF2B5EF4-FFF2-40B4-BE49-F238E27FC236}">
                <a16:creationId xmlns:a16="http://schemas.microsoft.com/office/drawing/2014/main" id="{B6211F2C-734D-AC0E-C5FD-46E4CFA994D7}"/>
              </a:ext>
            </a:extLst>
          </p:cNvPr>
          <p:cNvSpPr/>
          <p:nvPr/>
        </p:nvSpPr>
        <p:spPr>
          <a:xfrm rot="3621193">
            <a:off x="3423617" y="18524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dół 12">
            <a:extLst>
              <a:ext uri="{FF2B5EF4-FFF2-40B4-BE49-F238E27FC236}">
                <a16:creationId xmlns:a16="http://schemas.microsoft.com/office/drawing/2014/main" id="{B9715608-E61C-1656-DB10-A7ACA67CE9C7}"/>
              </a:ext>
            </a:extLst>
          </p:cNvPr>
          <p:cNvSpPr/>
          <p:nvPr/>
        </p:nvSpPr>
        <p:spPr>
          <a:xfrm rot="19194334">
            <a:off x="6855543" y="137096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E5B36D73-8786-3D9B-933D-741CD2B64D2C}"/>
              </a:ext>
            </a:extLst>
          </p:cNvPr>
          <p:cNvSpPr/>
          <p:nvPr/>
        </p:nvSpPr>
        <p:spPr>
          <a:xfrm rot="2796058">
            <a:off x="9853823" y="1412527"/>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a:extLst>
              <a:ext uri="{FF2B5EF4-FFF2-40B4-BE49-F238E27FC236}">
                <a16:creationId xmlns:a16="http://schemas.microsoft.com/office/drawing/2014/main" id="{12FD1C44-0523-8EA1-5D58-F306BA26B6FF}"/>
              </a:ext>
            </a:extLst>
          </p:cNvPr>
          <p:cNvSpPr/>
          <p:nvPr/>
        </p:nvSpPr>
        <p:spPr>
          <a:xfrm>
            <a:off x="8254576" y="118408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10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Priprema podataka vremenske serije</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517180"/>
            <a:ext cx="11244309" cy="4785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a:t>Smanjenje subjektivnosti prognostičara prilikom otklanjanja atipičnih slučajeva moguće je kvantitativnim podacima</a:t>
            </a:r>
            <a:r>
              <a:rPr lang="pl-PL" dirty="0"/>
              <a:t>;</a:t>
            </a:r>
          </a:p>
          <a:p>
            <a:pPr algn="just"/>
            <a:r>
              <a:rPr lang="sr-Latn-RS" dirty="0">
                <a:solidFill>
                  <a:srgbClr val="1065AB"/>
                </a:solidFill>
              </a:rPr>
              <a:t>Pravilo standardne devijacije </a:t>
            </a:r>
            <a:r>
              <a:rPr lang="pl-PL" dirty="0"/>
              <a:t>se može primeniti:</a:t>
            </a:r>
          </a:p>
          <a:p>
            <a:pPr marL="914400" lvl="1" indent="-457200" algn="just">
              <a:buFont typeface="+mj-lt"/>
              <a:buAutoNum type="arabicPeriod"/>
            </a:pPr>
            <a:r>
              <a:rPr lang="sr-Latn-RS" dirty="0"/>
              <a:t>Identifikovanje funkcionalnog oblika serije, što znači određivanje vrste trenda</a:t>
            </a:r>
            <a:r>
              <a:rPr lang="pl-PL" dirty="0"/>
              <a:t>.</a:t>
            </a:r>
            <a:endParaRPr lang="en-US" dirty="0"/>
          </a:p>
          <a:p>
            <a:pPr marL="914400" lvl="1" indent="-457200" algn="just">
              <a:buFont typeface="+mj-lt"/>
              <a:buAutoNum type="arabicPeriod"/>
            </a:pPr>
            <a:r>
              <a:rPr lang="sr-Latn-RS" dirty="0"/>
              <a:t>Potražite zapažanja van granica i zamenite ih prosečnim vrednostima ili takozvanim gornjim i/ili donjim filterima</a:t>
            </a:r>
            <a:r>
              <a:rPr lang="pl-PL" dirty="0"/>
              <a:t>.</a:t>
            </a:r>
            <a:endParaRPr lang="en-US" dirty="0"/>
          </a:p>
          <a:p>
            <a:pPr marL="914400" lvl="1" indent="-457200" algn="just">
              <a:buFont typeface="+mj-lt"/>
              <a:buAutoNum type="arabicPeriod"/>
            </a:pPr>
            <a:r>
              <a:rPr lang="sr-Latn-RS" dirty="0"/>
              <a:t>Provera da li se poslednji posmatrani podaci u nizu ponašaju tipično; ako ga ne čisti</a:t>
            </a:r>
            <a:r>
              <a:rPr lang="pl-PL" dirty="0"/>
              <a:t>.</a:t>
            </a:r>
            <a:endParaRPr lang="en-US" dirty="0"/>
          </a:p>
          <a:p>
            <a:pPr marL="914400" lvl="1" indent="-457200" algn="just">
              <a:buFont typeface="+mj-lt"/>
              <a:buAutoNum type="arabicPeriod"/>
            </a:pPr>
            <a:r>
              <a:rPr lang="sr-Latn-RS" dirty="0"/>
              <a:t>Identifikacija koeficijenta nagiba trenda, za određivanje stabilnosti glavnog trenda uočenog u seriji.</a:t>
            </a:r>
            <a:endParaRPr lang="en-US" dirty="0"/>
          </a:p>
          <a:p>
            <a:pPr marL="914400" lvl="1" indent="-457200" algn="just">
              <a:buFont typeface="+mj-lt"/>
              <a:buAutoNum type="arabicPeriod"/>
            </a:pPr>
            <a:r>
              <a:rPr lang="sr-Latn-RS" dirty="0"/>
              <a:t>Ispitati stabilnost trenutnog kratkoročnog trenda</a:t>
            </a:r>
            <a:r>
              <a:rPr lang="en-US" dirty="0"/>
              <a:t>.</a:t>
            </a:r>
          </a:p>
          <a:p>
            <a:pPr algn="just"/>
            <a:endParaRPr lang="pl-PL" dirty="0"/>
          </a:p>
          <a:p>
            <a:pPr algn="just"/>
            <a:endParaRPr lang="en-US" dirty="0"/>
          </a:p>
        </p:txBody>
      </p:sp>
    </p:spTree>
    <p:extLst>
      <p:ext uri="{BB962C8B-B14F-4D97-AF65-F5344CB8AC3E}">
        <p14:creationId xmlns:p14="http://schemas.microsoft.com/office/powerpoint/2010/main" val="349294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Priprema podataka vremenske serije</a:t>
            </a:r>
            <a:endParaRPr lang="pl-PL" dirty="0"/>
          </a:p>
        </p:txBody>
      </p:sp>
      <mc:AlternateContent xmlns:mc="http://schemas.openxmlformats.org/markup-compatibility/2006" xmlns:a14="http://schemas.microsoft.com/office/drawing/2010/main">
        <mc:Choice Requires="a14">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747030" y="1481668"/>
                <a:ext cx="5202314" cy="46084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dirty="0"/>
                  <a:t>Filteri (minimalni ili maksimalni) su dobro rešenje kada se pojave odstupanja</a:t>
                </a:r>
                <a:r>
                  <a:rPr lang="pl-PL" dirty="0"/>
                  <a:t>;</a:t>
                </a:r>
              </a:p>
              <a:p>
                <a:pPr marL="0" indent="0" algn="just">
                  <a:buNone/>
                </a:pPr>
                <a:endParaRPr lang="pl-PL" dirty="0"/>
              </a:p>
              <a:p>
                <a:pPr marL="0" indent="0" algn="just">
                  <a:buNone/>
                </a:pPr>
                <a:r>
                  <a:rPr lang="en-GB" sz="2800" dirty="0">
                    <a:effectLst/>
                    <a:latin typeface="Tahoma" panose="020B0604030504040204" pitchFamily="34" charset="0"/>
                    <a:ea typeface="Calibri" panose="020F0502020204030204" pitchFamily="34" charset="0"/>
                    <a:cs typeface="Times New Roman" panose="02020603050405020304" pitchFamily="18" charset="0"/>
                  </a:rPr>
                  <a:t>E</a:t>
                </a:r>
                <a:r>
                  <a:rPr lang="sr-Latn-RS" sz="2800" dirty="0">
                    <a:effectLst/>
                    <a:latin typeface="Tahoma" panose="020B0604030504040204" pitchFamily="34" charset="0"/>
                    <a:ea typeface="Calibri" panose="020F0502020204030204" pitchFamily="34" charset="0"/>
                    <a:cs typeface="Times New Roman" panose="02020603050405020304" pitchFamily="18" charset="0"/>
                  </a:rPr>
                  <a:t>kstremna odstupanja nalaze se iznad</a:t>
                </a:r>
                <a:r>
                  <a:rPr lang="en-GB" sz="28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t>
                </a:r>
                <a:r>
                  <a:rPr lang="sr-Latn-RS" dirty="0">
                    <a:ea typeface="Calibri" panose="020F0502020204030204" pitchFamily="34" charset="0"/>
                    <a:cs typeface="Times New Roman" panose="02020603050405020304" pitchFamily="18" charset="0"/>
                  </a:rPr>
                  <a:t>ili ispod</a:t>
                </a:r>
                <a:r>
                  <a:rPr lang="en-GB" sz="28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sz="2800" dirty="0">
                    <a:effectLst/>
                    <a:latin typeface="Tahoma" panose="020B0604030504040204" pitchFamily="34" charset="0"/>
                    <a:ea typeface="Calibri" panose="020F0502020204030204" pitchFamily="34" charset="0"/>
                    <a:cs typeface="Times New Roman" panose="02020603050405020304" pitchFamily="18" charset="0"/>
                  </a:rPr>
                  <a:t>V</a:t>
                </a:r>
                <a:r>
                  <a:rPr lang="sr-Latn-RS" sz="2800" dirty="0">
                    <a:effectLst/>
                    <a:latin typeface="Tahoma" panose="020B0604030504040204" pitchFamily="34" charset="0"/>
                    <a:ea typeface="Calibri" panose="020F0502020204030204" pitchFamily="34" charset="0"/>
                    <a:cs typeface="Times New Roman" panose="02020603050405020304" pitchFamily="18" charset="0"/>
                  </a:rPr>
                  <a:t>rednosti za koje se sumnja da su van granica uključene su u op</a:t>
                </a:r>
                <a:r>
                  <a:rPr lang="en-GB" sz="2800" dirty="0">
                    <a:effectLst/>
                    <a:latin typeface="Tahoma" panose="020B0604030504040204" pitchFamily="34" charset="0"/>
                    <a:ea typeface="Calibri" panose="020F0502020204030204" pitchFamily="34" charset="0"/>
                    <a:cs typeface="Times New Roman" panose="02020603050405020304" pitchFamily="18" charset="0"/>
                  </a:rPr>
                  <a:t>s</a:t>
                </a:r>
                <a:r>
                  <a:rPr lang="sr-Latn-RS" sz="2800" dirty="0">
                    <a:effectLst/>
                    <a:latin typeface="Tahoma" panose="020B0604030504040204" pitchFamily="34" charset="0"/>
                    <a:ea typeface="Calibri" panose="020F0502020204030204" pitchFamily="34" charset="0"/>
                    <a:cs typeface="Times New Roman" panose="02020603050405020304" pitchFamily="18" charset="0"/>
                  </a:rPr>
                  <a:t>ege</a:t>
                </a:r>
                <a:r>
                  <a:rPr lang="en-GB" sz="28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2800" dirty="0">
                    <a:effectLst/>
                    <a:latin typeface="Tahoma" panose="020B0604030504040204" pitchFamily="34" charset="0"/>
                    <a:ea typeface="Calibri" panose="020F0502020204030204" pitchFamily="34" charset="0"/>
                    <a:cs typeface="Times New Roman" panose="02020603050405020304" pitchFamily="18" charset="0"/>
                  </a:rPr>
                  <a:t> </a:t>
                </a:r>
                <a:r>
                  <a:rPr lang="sr-Latn-RS" dirty="0">
                    <a:ea typeface="Calibri" panose="020F0502020204030204" pitchFamily="34" charset="0"/>
                    <a:cs typeface="Times New Roman" panose="02020603050405020304" pitchFamily="18" charset="0"/>
                  </a:rPr>
                  <a:t>i</a:t>
                </a:r>
                <a:r>
                  <a:rPr lang="en-GB" sz="28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m:t>
                        </m:r>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a:effectLst/>
                            <a:latin typeface="Cambria Math" panose="02040503050406030204" pitchFamily="18" charset="0"/>
                          </a:rPr>
                        </m:ctrlPr>
                      </m:sSubPr>
                      <m:e>
                        <m:r>
                          <a:rPr lang="en-GB" sz="2800" i="1">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8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+3</m:t>
                    </m:r>
                    <m:sSub>
                      <m:sSubPr>
                        <m:ctrlPr>
                          <a:rPr lang="pl-PL" i="1">
                            <a:effectLst/>
                            <a:latin typeface="Cambria Math" panose="02040503050406030204" pitchFamily="18" charset="0"/>
                            <a:ea typeface="Times New Roman" panose="02020603050405020304" pitchFamily="18" charset="0"/>
                          </a:rPr>
                        </m:ctrlPr>
                      </m:sSubPr>
                      <m:e>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2800" i="1">
                            <a:effectLst/>
                            <a:latin typeface="Cambria Math" panose="02040503050406030204" pitchFamily="18" charset="0"/>
                            <a:ea typeface="Times New Roman" panose="02020603050405020304" pitchFamily="18" charset="0"/>
                            <a:cs typeface="Times New Roman" panose="02020603050405020304" pitchFamily="18" charset="0"/>
                          </a:rPr>
                          <m:t>𝑞</m:t>
                        </m:r>
                      </m:sub>
                    </m:sSub>
                    <m:r>
                      <a:rPr lang="en-GB" sz="2800">
                        <a:effectLst/>
                        <a:latin typeface="Cambria Math" panose="02040503050406030204" pitchFamily="18" charset="0"/>
                        <a:ea typeface="Times New Roman" panose="02020603050405020304" pitchFamily="18" charset="0"/>
                        <a:cs typeface="Times New Roman" panose="02020603050405020304" pitchFamily="18" charset="0"/>
                      </a:rPr>
                      <m:t>)</m:t>
                    </m:r>
                    <m:r>
                      <a:rPr lang="pl-PL" sz="2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dirty="0"/>
              </a:p>
              <a:p>
                <a:pPr marL="0" indent="0" algn="just">
                  <a:buNone/>
                </a:pPr>
                <a:endParaRPr lang="en-US" dirty="0"/>
              </a:p>
            </p:txBody>
          </p:sp>
        </mc:Choice>
        <mc:Fallback xmlns="">
          <p:sp>
            <p:nvSpPr>
              <p:cNvPr id="2" name="Symbol zastępczy zawartości 4">
                <a:extLst>
                  <a:ext uri="{FF2B5EF4-FFF2-40B4-BE49-F238E27FC236}">
                    <a16:creationId xmlns:a16="http://schemas.microsoft.com/office/drawing/2014/main" id="{B5D51148-4B57-292A-EE3B-8E85A4B8BCE9}"/>
                  </a:ext>
                </a:extLst>
              </p:cNvPr>
              <p:cNvSpPr txBox="1">
                <a:spLocks noRot="1" noChangeAspect="1" noMove="1" noResize="1" noEditPoints="1" noAdjustHandles="1" noChangeArrowheads="1" noChangeShapeType="1" noTextEdit="1"/>
              </p:cNvSpPr>
              <p:nvPr/>
            </p:nvSpPr>
            <p:spPr>
              <a:xfrm>
                <a:off x="6747030" y="1481668"/>
                <a:ext cx="5202314" cy="4608414"/>
              </a:xfrm>
              <a:prstGeom prst="rect">
                <a:avLst/>
              </a:prstGeom>
              <a:blipFill>
                <a:blip r:embed="rId2"/>
                <a:stretch>
                  <a:fillRect l="-2462" t="-3175" r="-2345"/>
                </a:stretch>
              </a:blipFill>
            </p:spPr>
            <p:txBody>
              <a:bodyPr/>
              <a:lstStyle/>
              <a:p>
                <a:r>
                  <a:rPr lang="en-US">
                    <a:noFill/>
                  </a:rPr>
                  <a:t> </a:t>
                </a:r>
              </a:p>
            </p:txBody>
          </p:sp>
        </mc:Fallback>
      </mc:AlternateContent>
      <p:pic>
        <p:nvPicPr>
          <p:cNvPr id="3" name="Obraz 2">
            <a:extLst>
              <a:ext uri="{FF2B5EF4-FFF2-40B4-BE49-F238E27FC236}">
                <a16:creationId xmlns:a16="http://schemas.microsoft.com/office/drawing/2014/main" id="{BD5804D8-6055-4326-BB52-9AB19A790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5" y="1858111"/>
            <a:ext cx="6050315" cy="3589887"/>
          </a:xfrm>
          <a:prstGeom prst="rect">
            <a:avLst/>
          </a:prstGeom>
          <a:noFill/>
          <a:ln>
            <a:noFill/>
          </a:ln>
        </p:spPr>
      </p:pic>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646331"/>
          </a:xfrm>
          <a:prstGeom prst="rect">
            <a:avLst/>
          </a:prstGeom>
          <a:noFill/>
        </p:spPr>
        <p:txBody>
          <a:bodyPr wrap="square">
            <a:spAutoFit/>
          </a:bodyPr>
          <a:lstStyle/>
          <a:p>
            <a:r>
              <a:rPr lang="en-US" dirty="0"/>
              <a:t>Figure</a:t>
            </a:r>
            <a:r>
              <a:rPr lang="pl-PL" dirty="0"/>
              <a:t> 4: </a:t>
            </a:r>
            <a:r>
              <a:rPr lang="en-US" dirty="0"/>
              <a:t>Clearly inconsistent values with the general regularity of the time series</a:t>
            </a:r>
            <a:endParaRPr lang="pl-PL" dirty="0"/>
          </a:p>
        </p:txBody>
      </p:sp>
      <p:sp>
        <p:nvSpPr>
          <p:cNvPr id="6" name="Strzałka: w dół 5">
            <a:extLst>
              <a:ext uri="{FF2B5EF4-FFF2-40B4-BE49-F238E27FC236}">
                <a16:creationId xmlns:a16="http://schemas.microsoft.com/office/drawing/2014/main" id="{A1F5B0D9-3C83-D056-3961-37EBBD8F0535}"/>
              </a:ext>
            </a:extLst>
          </p:cNvPr>
          <p:cNvSpPr/>
          <p:nvPr/>
        </p:nvSpPr>
        <p:spPr>
          <a:xfrm rot="19194334">
            <a:off x="1780880" y="1785416"/>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5DAA78D2-370D-6325-FB97-8BA34BA622DA}"/>
              </a:ext>
            </a:extLst>
          </p:cNvPr>
          <p:cNvSpPr/>
          <p:nvPr/>
        </p:nvSpPr>
        <p:spPr>
          <a:xfrm rot="2796058">
            <a:off x="5281822" y="398738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9213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Priprema podataka vremenske serije </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6096000" y="1382697"/>
            <a:ext cx="5801912" cy="454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Latn-RS" sz="1800" dirty="0">
                <a:ea typeface="Calibri" panose="020F0502020204030204" pitchFamily="34" charset="0"/>
                <a:cs typeface="Times New Roman" panose="02020603050405020304" pitchFamily="18" charset="0"/>
              </a:rPr>
              <a:t>Ovo je predstavljeno modelom</a:t>
            </a:r>
            <a:r>
              <a:rPr lang="pl-PL" sz="1800" dirty="0">
                <a:ea typeface="Calibri" panose="020F0502020204030204" pitchFamily="34" charset="0"/>
                <a:cs typeface="Times New Roman" panose="02020603050405020304" pitchFamily="18" charset="0"/>
              </a:rPr>
              <a:t>:</a:t>
            </a:r>
            <a:endParaRPr lang="en-US" dirty="0"/>
          </a:p>
        </p:txBody>
      </p:sp>
      <p:sp>
        <p:nvSpPr>
          <p:cNvPr id="5" name="pole tekstowe 4">
            <a:extLst>
              <a:ext uri="{FF2B5EF4-FFF2-40B4-BE49-F238E27FC236}">
                <a16:creationId xmlns:a16="http://schemas.microsoft.com/office/drawing/2014/main" id="{327C69CD-98CC-18E0-0D05-4FD3769A8340}"/>
              </a:ext>
            </a:extLst>
          </p:cNvPr>
          <p:cNvSpPr txBox="1"/>
          <p:nvPr/>
        </p:nvSpPr>
        <p:spPr>
          <a:xfrm>
            <a:off x="386712" y="5824441"/>
            <a:ext cx="6094520" cy="369332"/>
          </a:xfrm>
          <a:prstGeom prst="rect">
            <a:avLst/>
          </a:prstGeom>
          <a:noFill/>
        </p:spPr>
        <p:txBody>
          <a:bodyPr wrap="square">
            <a:spAutoFit/>
          </a:bodyPr>
          <a:lstStyle/>
          <a:p>
            <a:r>
              <a:rPr lang="en-US" dirty="0"/>
              <a:t>Figure</a:t>
            </a:r>
            <a:r>
              <a:rPr lang="pl-PL" dirty="0"/>
              <a:t> 5: </a:t>
            </a:r>
            <a:r>
              <a:rPr lang="en-US" dirty="0"/>
              <a:t>Filter values and outliers</a:t>
            </a:r>
            <a:endParaRPr lang="pl-PL" dirty="0"/>
          </a:p>
        </p:txBody>
      </p:sp>
      <p:sp>
        <p:nvSpPr>
          <p:cNvPr id="8" name="pole tekstowe 7">
            <a:extLst>
              <a:ext uri="{FF2B5EF4-FFF2-40B4-BE49-F238E27FC236}">
                <a16:creationId xmlns:a16="http://schemas.microsoft.com/office/drawing/2014/main" id="{4ED8B746-E039-EDA3-C818-76141DB568FF}"/>
              </a:ext>
            </a:extLst>
          </p:cNvPr>
          <p:cNvSpPr txBox="1"/>
          <p:nvPr/>
        </p:nvSpPr>
        <p:spPr>
          <a:xfrm>
            <a:off x="386712" y="623434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Grzybowska, 2009</a:t>
            </a:r>
          </a:p>
        </p:txBody>
      </p:sp>
      <p:pic>
        <p:nvPicPr>
          <p:cNvPr id="9" name="Obraz 8">
            <a:extLst>
              <a:ext uri="{FF2B5EF4-FFF2-40B4-BE49-F238E27FC236}">
                <a16:creationId xmlns:a16="http://schemas.microsoft.com/office/drawing/2014/main" id="{7BC74D6E-D9C5-A24D-CFEB-A03177C25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712" y="1953794"/>
            <a:ext cx="5534694" cy="3398520"/>
          </a:xfrm>
          <a:prstGeom prst="rect">
            <a:avLst/>
          </a:prstGeom>
          <a:noFill/>
          <a:ln>
            <a:noFill/>
          </a:ln>
        </p:spPr>
      </p:pic>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21D1A9B0-215C-7A42-2411-218CB4E6FAB6}"/>
                  </a:ext>
                </a:extLst>
              </p:cNvPr>
              <p:cNvSpPr txBox="1"/>
              <p:nvPr/>
            </p:nvSpPr>
            <p:spPr>
              <a:xfrm>
                <a:off x="5634716" y="1562357"/>
                <a:ext cx="6094520" cy="4312912"/>
              </a:xfrm>
              <a:prstGeom prst="rect">
                <a:avLst/>
              </a:prstGeom>
              <a:noFill/>
            </p:spPr>
            <p:txBody>
              <a:bodyPr wrap="square">
                <a:spAutoFit/>
              </a:bodyPr>
              <a:lstStyle/>
              <a:p>
                <a:pPr marL="449580"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𝑚𝑖𝑛</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𝐹</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𝑞</m:t>
                          </m:r>
                        </m:sub>
                      </m:sSub>
                    </m:oMath>
                  </m:oMathPara>
                </a14:m>
                <a:br>
                  <a:rPr lang="pl-PL" sz="1800" kern="100" dirty="0">
                    <a:effectLst/>
                    <a:latin typeface="Cambria Math" panose="02040503050406030204" pitchFamily="18" charset="0"/>
                    <a:ea typeface="Calibri" panose="020F0502020204030204" pitchFamily="34" charset="0"/>
                    <a:cs typeface="Times New Roman" panose="02020603050405020304" pitchFamily="18" charset="0"/>
                  </a:rPr>
                </a:b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𝑅</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𝑞</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pl-PL" sz="18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𝑦</m:t>
                        </m:r>
                      </m:e>
                      <m:sub>
                        <m:r>
                          <a:rPr lang="en-GB" sz="1800" i="1" kern="100">
                            <a:effectLst/>
                            <a:latin typeface="Cambria Math" panose="02040503050406030204" pitchFamily="18" charset="0"/>
                            <a:ea typeface="Times New Roman" panose="02020603050405020304" pitchFamily="18" charset="0"/>
                            <a:cs typeface="Times New Roman" panose="02020603050405020304" pitchFamily="18" charset="0"/>
                          </a:rPr>
                          <m:t>𝑚𝑖𝑛</m:t>
                        </m:r>
                      </m:sub>
                    </m:sSub>
                  </m:oMath>
                </a14:m>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a:latin typeface="Tahoma" panose="020B0604030504040204" pitchFamily="34" charset="0"/>
                    <a:ea typeface="Calibri" panose="020F0502020204030204" pitchFamily="34" charset="0"/>
                    <a:cs typeface="Times New Roman" panose="02020603050405020304" pitchFamily="18" charset="0"/>
                  </a:rPr>
                  <a:t>gde je</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minimalna vrednost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F</a:t>
                </a:r>
                <a:r>
                  <a:rPr lang="en-GB" sz="1800" i="1" kern="100" baseline="-25000" dirty="0">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maksimalna vrednost filtera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min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minimalna vrednost određena iz vremena serije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y</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max</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maksimalna vrednost određena iz vremena serije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49580" algn="just">
                  <a:lnSpc>
                    <a:spcPct val="150000"/>
                  </a:lnSpc>
                  <a:spcAft>
                    <a:spcPts val="600"/>
                  </a:spcAft>
                </a:pPr>
                <a:r>
                  <a:rPr lang="en-GB" sz="1800" i="1" kern="100" dirty="0" err="1">
                    <a:effectLst/>
                    <a:latin typeface="Tahoma" panose="020B0604030504040204" pitchFamily="34" charset="0"/>
                    <a:ea typeface="Calibri" panose="020F0502020204030204" pitchFamily="34" charset="0"/>
                    <a:cs typeface="Times New Roman" panose="02020603050405020304" pitchFamily="18" charset="0"/>
                  </a:rPr>
                  <a:t>R</a:t>
                </a:r>
                <a:r>
                  <a:rPr lang="en-GB" sz="1800" i="1" kern="100" baseline="-25000" dirty="0" err="1">
                    <a:effectLst/>
                    <a:latin typeface="Tahoma" panose="020B0604030504040204" pitchFamily="34" charset="0"/>
                    <a:ea typeface="Calibri" panose="020F0502020204030204" pitchFamily="34" charset="0"/>
                    <a:cs typeface="Times New Roman" panose="02020603050405020304" pitchFamily="18" charset="0"/>
                  </a:rPr>
                  <a:t>q</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interkvartalni opseg</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1" name="pole tekstowe 10">
                <a:extLst>
                  <a:ext uri="{FF2B5EF4-FFF2-40B4-BE49-F238E27FC236}">
                    <a16:creationId xmlns:a16="http://schemas.microsoft.com/office/drawing/2014/main" id="{21D1A9B0-215C-7A42-2411-218CB4E6FAB6}"/>
                  </a:ext>
                </a:extLst>
              </p:cNvPr>
              <p:cNvSpPr txBox="1">
                <a:spLocks noRot="1" noChangeAspect="1" noMove="1" noResize="1" noEditPoints="1" noAdjustHandles="1" noChangeArrowheads="1" noChangeShapeType="1" noTextEdit="1"/>
              </p:cNvSpPr>
              <p:nvPr/>
            </p:nvSpPr>
            <p:spPr>
              <a:xfrm>
                <a:off x="5634716" y="1562357"/>
                <a:ext cx="6094520" cy="4312912"/>
              </a:xfrm>
              <a:prstGeom prst="rect">
                <a:avLst/>
              </a:prstGeom>
              <a:blipFill>
                <a:blip r:embed="rId3"/>
                <a:stretch>
                  <a:fillRect r="-900"/>
                </a:stretch>
              </a:blipFill>
            </p:spPr>
            <p:txBody>
              <a:bodyPr/>
              <a:lstStyle/>
              <a:p>
                <a:r>
                  <a:rPr lang="en-US">
                    <a:noFill/>
                  </a:rPr>
                  <a:t> </a:t>
                </a:r>
              </a:p>
            </p:txBody>
          </p:sp>
        </mc:Fallback>
      </mc:AlternateContent>
    </p:spTree>
    <p:extLst>
      <p:ext uri="{BB962C8B-B14F-4D97-AF65-F5344CB8AC3E}">
        <p14:creationId xmlns:p14="http://schemas.microsoft.com/office/powerpoint/2010/main" val="197136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Prognoziranje vremenskih serija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1694298"/>
                <a:ext cx="5527091" cy="4166946"/>
              </a:xfrm>
            </p:spPr>
            <p:txBody>
              <a:bodyPr>
                <a:noAutofit/>
              </a:bodyPr>
              <a:lstStyle/>
              <a:p>
                <a:pPr algn="just"/>
                <a:r>
                  <a:rPr lang="sr-Latn-RS" sz="2400" dirty="0"/>
                  <a:t>Metode prognoziranja vremenskih serija podeljene su prema trendu podataka. Prognoze se mogu specifirati za stalnu tražnju, potražnju sličnu trendu (rastuću ili opadajuću) i sezonsku tražnju </a:t>
                </a:r>
                <a:r>
                  <a:rPr lang="en-US" sz="2400" dirty="0"/>
                  <a:t>(Fig. 6</a:t>
                </a:r>
                <a:r>
                  <a:rPr lang="pl-PL" sz="2400" dirty="0"/>
                  <a:t>);</a:t>
                </a:r>
              </a:p>
              <a:p>
                <a:pPr algn="just"/>
                <a:endParaRPr lang="pl-PL" sz="2400" dirty="0"/>
              </a:p>
              <a:p>
                <a:pPr algn="just"/>
                <a:r>
                  <a:rPr lang="sr-Latn-RS" sz="2400" dirty="0">
                    <a:ea typeface="Calibri" panose="020F0502020204030204" pitchFamily="34" charset="0"/>
                    <a:cs typeface="Times New Roman" panose="02020603050405020304" pitchFamily="18" charset="0"/>
                  </a:rPr>
                  <a:t>parametar</a:t>
                </a:r>
                <a:r>
                  <a:rPr lang="en-GB" sz="2400" dirty="0">
                    <a:effectLst/>
                    <a:latin typeface="Tahoma" panose="020B0604030504040204" pitchFamily="34" charset="0"/>
                    <a:ea typeface="Calibri" panose="020F0502020204030204" pitchFamily="34" charset="0"/>
                    <a:cs typeface="Times New Roman" panose="02020603050405020304" pitchFamily="18" charset="0"/>
                  </a:rPr>
                  <a:t> </a:t>
                </a:r>
                <a:r>
                  <a:rPr lang="en-GB" sz="2400" i="1" dirty="0">
                    <a:effectLst/>
                    <a:latin typeface="Tahoma" panose="020B0604030504040204" pitchFamily="34" charset="0"/>
                    <a:ea typeface="Calibri" panose="020F0502020204030204" pitchFamily="34" charset="0"/>
                    <a:cs typeface="Times New Roman" panose="02020603050405020304" pitchFamily="18" charset="0"/>
                  </a:rPr>
                  <a:t>y</a:t>
                </a:r>
                <a:r>
                  <a:rPr lang="en-GB" sz="2400" dirty="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a:ea typeface="Calibri" panose="020F0502020204030204" pitchFamily="34" charset="0"/>
                    <a:cs typeface="Times New Roman" panose="02020603050405020304" pitchFamily="18" charset="0"/>
                  </a:rPr>
                  <a:t>se uvek odnosi na stvarne vrednosti potražnje</a:t>
                </a:r>
                <a:r>
                  <a:rPr lang="en-GB" sz="2400" dirty="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a:effectLst/>
                    <a:latin typeface="Tahoma" panose="020B0604030504040204" pitchFamily="34" charset="0"/>
                    <a:ea typeface="Calibri" panose="020F0502020204030204" pitchFamily="34" charset="0"/>
                    <a:cs typeface="Times New Roman" panose="02020603050405020304" pitchFamily="18" charset="0"/>
                  </a:rPr>
                  <a:t>a parametar</a:t>
                </a:r>
                <a:r>
                  <a:rPr lang="en-GB" sz="2400" dirty="0">
                    <a:effectLst/>
                    <a:latin typeface="Tahoma" panose="020B060403050404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pl-PL" sz="2400" i="1">
                            <a:effectLst/>
                            <a:latin typeface="Cambria Math" panose="02040503050406030204" pitchFamily="18" charset="0"/>
                          </a:rPr>
                        </m:ctrlPr>
                      </m:sSubPr>
                      <m:e>
                        <m:acc>
                          <m:accPr>
                            <m:chr m:val="̌"/>
                            <m:ctrlPr>
                              <a:rPr lang="pl-PL" sz="2400" i="1">
                                <a:effectLst/>
                                <a:latin typeface="Cambria Math" panose="02040503050406030204" pitchFamily="18" charset="0"/>
                              </a:rPr>
                            </m:ctrlPr>
                          </m:accPr>
                          <m:e>
                            <m:r>
                              <a:rPr lang="en-GB" sz="2400" i="1">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dirty="0">
                    <a:effectLst/>
                    <a:latin typeface="Tahoma" panose="020B0604030504040204" pitchFamily="34" charset="0"/>
                    <a:ea typeface="Calibri" panose="020F0502020204030204" pitchFamily="34" charset="0"/>
                    <a:cs typeface="Times New Roman" panose="02020603050405020304" pitchFamily="18" charset="0"/>
                  </a:rPr>
                  <a:t> </a:t>
                </a:r>
                <a:r>
                  <a:rPr lang="sr-Latn-RS" sz="2400" dirty="0">
                    <a:effectLst/>
                    <a:latin typeface="Tahoma" panose="020B0604030504040204" pitchFamily="34" charset="0"/>
                    <a:ea typeface="Calibri" panose="020F0502020204030204" pitchFamily="34" charset="0"/>
                    <a:cs typeface="Times New Roman" panose="02020603050405020304" pitchFamily="18" charset="0"/>
                  </a:rPr>
                  <a:t>uvek se odnosi na konstruisanu prognozu.</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481232" y="1694298"/>
                <a:ext cx="5527091" cy="4166946"/>
              </a:xfrm>
              <a:blipFill>
                <a:blip r:embed="rId2"/>
                <a:stretch>
                  <a:fillRect l="-1433" t="-2050" r="-1764"/>
                </a:stretch>
              </a:blipFill>
            </p:spPr>
            <p:txBody>
              <a:bodyPr/>
              <a:lstStyle/>
              <a:p>
                <a:r>
                  <a:rPr lang="en-US">
                    <a:noFill/>
                  </a:rPr>
                  <a:t> </a:t>
                </a:r>
              </a:p>
            </p:txBody>
          </p:sp>
        </mc:Fallback>
      </mc:AlternateContent>
      <p:sp>
        <p:nvSpPr>
          <p:cNvPr id="10" name="pole tekstowe 9">
            <a:extLst>
              <a:ext uri="{FF2B5EF4-FFF2-40B4-BE49-F238E27FC236}">
                <a16:creationId xmlns:a16="http://schemas.microsoft.com/office/drawing/2014/main" id="{3C766B97-5931-0A99-1528-E55744BEE1BB}"/>
              </a:ext>
            </a:extLst>
          </p:cNvPr>
          <p:cNvSpPr txBox="1"/>
          <p:nvPr/>
        </p:nvSpPr>
        <p:spPr>
          <a:xfrm>
            <a:off x="1493668" y="64155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5833550"/>
            <a:ext cx="5805996" cy="369332"/>
          </a:xfrm>
          <a:prstGeom prst="rect">
            <a:avLst/>
          </a:prstGeom>
          <a:noFill/>
        </p:spPr>
        <p:txBody>
          <a:bodyPr wrap="square">
            <a:spAutoFit/>
          </a:bodyPr>
          <a:lstStyle/>
          <a:p>
            <a:r>
              <a:rPr lang="en-US" dirty="0"/>
              <a:t>Figure</a:t>
            </a:r>
            <a:r>
              <a:rPr lang="pl-PL" dirty="0"/>
              <a:t> 6: </a:t>
            </a:r>
            <a:r>
              <a:rPr lang="en-US" dirty="0"/>
              <a:t>Quantitative methods for time series forecasting</a:t>
            </a:r>
            <a:endParaRPr lang="pl-PL"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4010905390"/>
              </p:ext>
            </p:extLst>
          </p:nvPr>
        </p:nvGraphicFramePr>
        <p:xfrm>
          <a:off x="448915" y="2098684"/>
          <a:ext cx="5798006" cy="3611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92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Naivne metode </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err="1">
                <a:solidFill>
                  <a:srgbClr val="1065AB"/>
                </a:solidFill>
              </a:rPr>
              <a:t>Naiv</a:t>
            </a:r>
            <a:r>
              <a:rPr lang="sr-Latn-RS" sz="2400" dirty="0">
                <a:solidFill>
                  <a:srgbClr val="1065AB"/>
                </a:solidFill>
              </a:rPr>
              <a:t>ne metode prognoziranja</a:t>
            </a:r>
            <a:r>
              <a:rPr lang="en-US" sz="2400" dirty="0">
                <a:solidFill>
                  <a:srgbClr val="1065AB"/>
                </a:solidFill>
              </a:rPr>
              <a:t> </a:t>
            </a:r>
            <a:r>
              <a:rPr lang="sr-Latn-RS" sz="2400" dirty="0"/>
              <a:t>su okarakterisane kao jednostavne, brze i jeftine</a:t>
            </a:r>
            <a:r>
              <a:rPr lang="pl-PL" sz="2400" dirty="0"/>
              <a:t>. One omogućavaju razvoj prognoza na osnovu male količine istorijskih podataka.</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7436734" y="3996426"/>
            <a:ext cx="3310374" cy="369332"/>
          </a:xfrm>
          <a:prstGeom prst="rect">
            <a:avLst/>
          </a:prstGeom>
          <a:noFill/>
        </p:spPr>
        <p:txBody>
          <a:bodyPr wrap="square">
            <a:spAutoFit/>
          </a:bodyPr>
          <a:lstStyle/>
          <a:p>
            <a:r>
              <a:rPr lang="en-US" dirty="0"/>
              <a:t>Figure</a:t>
            </a:r>
            <a:r>
              <a:rPr lang="pl-PL" dirty="0"/>
              <a:t> 7: </a:t>
            </a:r>
            <a:r>
              <a:rPr lang="en-US" dirty="0"/>
              <a:t>Selected naive methods</a:t>
            </a:r>
            <a:endParaRPr lang="pl-PL" dirty="0"/>
          </a:p>
        </p:txBody>
      </p:sp>
      <p:graphicFrame>
        <p:nvGraphicFramePr>
          <p:cNvPr id="8" name="Diagram 7">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2791596764"/>
              </p:ext>
            </p:extLst>
          </p:nvPr>
        </p:nvGraphicFramePr>
        <p:xfrm>
          <a:off x="3287210" y="1499738"/>
          <a:ext cx="8299049" cy="238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3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Definicija prognoziranja;</a:t>
            </a:r>
          </a:p>
          <a:p>
            <a:r>
              <a:rPr lang="pl-PL" sz="2000" dirty="0"/>
              <a:t>Klasifikacija metoda prognoziranja;</a:t>
            </a:r>
          </a:p>
          <a:p>
            <a:r>
              <a:rPr lang="pl-PL" sz="2000" dirty="0"/>
              <a:t>Prognoziranje i dekompozicija vremenskih serija;</a:t>
            </a:r>
          </a:p>
          <a:p>
            <a:r>
              <a:rPr lang="pl-PL" sz="2000" dirty="0"/>
              <a:t>Metode prognoziranja vremenskih serija;</a:t>
            </a:r>
          </a:p>
          <a:p>
            <a:r>
              <a:rPr lang="pl-PL" sz="2000" dirty="0"/>
              <a:t>Greške prognoze;</a:t>
            </a:r>
          </a:p>
          <a:p>
            <a:r>
              <a:rPr lang="pl-PL" sz="2000" dirty="0"/>
              <a:t>Predviđanje u Excel-u;</a:t>
            </a:r>
          </a:p>
          <a:p>
            <a:r>
              <a:rPr lang="pl-PL" sz="2000" dirty="0"/>
              <a:t>Rezime.</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8112118" cy="4278645"/>
              </a:xfrm>
            </p:spPr>
            <p:txBody>
              <a:bodyPr>
                <a:noAutofit/>
              </a:bodyPr>
              <a:lstStyle/>
              <a:p>
                <a:pPr marL="0" indent="0" algn="just">
                  <a:buNone/>
                </a:pPr>
                <a:r>
                  <a:rPr lang="sr-Latn-RS" sz="2400" dirty="0"/>
                  <a:t>Metoda u kojoj je prognozirana vrednost za dati period jednostavno jednaka vrednosti posmatranoj u prethodnom periodu</a:t>
                </a:r>
                <a:r>
                  <a:rPr lang="pl-PL" sz="2400" dirty="0"/>
                  <a:t>;</a:t>
                </a:r>
              </a:p>
              <a:p>
                <a:pPr marL="0" indent="0" algn="just">
                  <a:buNone/>
                </a:pP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sr-Latn-RS" sz="24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r>
                  <a:rPr lang="en-GB" sz="2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endParaRPr lang="pl-PL" sz="2400" kern="100" dirty="0">
                  <a:ea typeface="Calibri" panose="020F0502020204030204" pitchFamily="34" charset="0"/>
                  <a:cs typeface="Times New Roman" panose="02020603050405020304" pitchFamily="18" charset="0"/>
                </a:endParaRPr>
              </a:p>
              <a:p>
                <a:pPr marL="0" indent="0" algn="just">
                  <a:buNone/>
                </a:pPr>
                <a14:m>
                  <m:oMathPara xmlns:m="http://schemas.openxmlformats.org/officeDocument/2006/math">
                    <m:oMathParaPr>
                      <m:jc m:val="left"/>
                    </m:oMathParaPr>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kern="100" dirty="0">
                    <a:ea typeface="Calibri" panose="020F0502020204030204" pitchFamily="34" charset="0"/>
                    <a:cs typeface="Times New Roman" panose="02020603050405020304" pitchFamily="18" charset="0"/>
                  </a:rPr>
                  <a:t>Gde je</a:t>
                </a:r>
                <a:r>
                  <a:rPr lang="en-GB" sz="2400" kern="100" dirty="0">
                    <a:effectLst/>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sz="2400" kern="100" baseline="-25000" dirty="0">
                    <a:effectLst/>
                    <a:ea typeface="Calibri" panose="020F0502020204030204" pitchFamily="34" charset="0"/>
                    <a:cs typeface="Times New Roman" panose="02020603050405020304" pitchFamily="18" charset="0"/>
                  </a:rPr>
                  <a:t> </a:t>
                </a:r>
                <a:r>
                  <a:rPr lang="en-GB" sz="2400" kern="100" dirty="0">
                    <a:effectLst/>
                    <a:ea typeface="Calibri" panose="020F0502020204030204" pitchFamily="34" charset="0"/>
                    <a:cs typeface="Times New Roman" panose="02020603050405020304" pitchFamily="18" charset="0"/>
                  </a:rPr>
                  <a:t>– </a:t>
                </a:r>
                <a:r>
                  <a:rPr lang="sr-Latn-RS" sz="2400" kern="100" dirty="0">
                    <a:effectLst/>
                    <a:ea typeface="Calibri" panose="020F0502020204030204" pitchFamily="34" charset="0"/>
                    <a:cs typeface="Times New Roman" panose="02020603050405020304" pitchFamily="18" charset="0"/>
                  </a:rPr>
                  <a:t>prognoza za budući period</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y</a:t>
                </a:r>
                <a:r>
                  <a:rPr lang="en-GB" sz="2400" i="1" kern="100" baseline="-25000" dirty="0">
                    <a:effectLst/>
                    <a:ea typeface="Calibri" panose="020F0502020204030204" pitchFamily="34" charset="0"/>
                    <a:cs typeface="Times New Roman" panose="02020603050405020304" pitchFamily="18" charset="0"/>
                  </a:rPr>
                  <a:t>t-1 </a:t>
                </a:r>
                <a:r>
                  <a:rPr lang="en-GB" sz="2400" kern="100" dirty="0">
                    <a:effectLst/>
                    <a:ea typeface="Calibri" panose="020F0502020204030204" pitchFamily="34" charset="0"/>
                    <a:cs typeface="Times New Roman" panose="02020603050405020304" pitchFamily="18" charset="0"/>
                  </a:rPr>
                  <a:t>– </a:t>
                </a:r>
                <a:r>
                  <a:rPr lang="sr-Latn-RS" sz="2400" kern="100" dirty="0">
                    <a:effectLst/>
                    <a:ea typeface="Calibri" panose="020F0502020204030204" pitchFamily="34" charset="0"/>
                    <a:cs typeface="Times New Roman" panose="02020603050405020304" pitchFamily="18" charset="0"/>
                  </a:rPr>
                  <a:t>stvarna vrednost tražnje iz prethodnog perioda</a:t>
                </a:r>
                <a:r>
                  <a:rPr lang="en-GB" sz="2400" kern="100" dirty="0">
                    <a:effectLst/>
                    <a:ea typeface="Calibri" panose="020F0502020204030204" pitchFamily="34" charset="0"/>
                    <a:cs typeface="Times New Roman" panose="02020603050405020304" pitchFamily="18" charset="0"/>
                  </a:rPr>
                  <a:t>.</a:t>
                </a:r>
                <a:endParaRPr lang="pl-PL" sz="2400" kern="100" dirty="0">
                  <a:effectLst/>
                  <a:ea typeface="Calibri" panose="020F0502020204030204" pitchFamily="34" charset="0"/>
                  <a:cs typeface="Times New Roman" panose="02020603050405020304" pitchFamily="18" charset="0"/>
                </a:endParaRPr>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8112118" cy="4278645"/>
              </a:xfrm>
              <a:blipFill>
                <a:blip r:embed="rId2"/>
                <a:stretch>
                  <a:fillRect l="-1203" t="-1997" r="-1203" b="-285"/>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err="1"/>
              <a:t>Naiv</a:t>
            </a:r>
            <a:r>
              <a:rPr lang="sr-Latn-RS" sz="2000" dirty="0"/>
              <a:t>na prognoza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7" name="pole tekstowe 6">
            <a:extLst>
              <a:ext uri="{FF2B5EF4-FFF2-40B4-BE49-F238E27FC236}">
                <a16:creationId xmlns:a16="http://schemas.microsoft.com/office/drawing/2014/main" id="{EB03AC9C-2824-71FE-99FE-C35955041D31}"/>
              </a:ext>
            </a:extLst>
          </p:cNvPr>
          <p:cNvSpPr txBox="1"/>
          <p:nvPr/>
        </p:nvSpPr>
        <p:spPr>
          <a:xfrm>
            <a:off x="8681078" y="3623112"/>
            <a:ext cx="3098800" cy="1277273"/>
          </a:xfrm>
          <a:prstGeom prst="rect">
            <a:avLst/>
          </a:prstGeom>
          <a:noFill/>
        </p:spPr>
        <p:txBody>
          <a:bodyPr wrap="square">
            <a:spAutoFit/>
          </a:bodyPr>
          <a:lstStyle/>
          <a:p>
            <a:pPr algn="l">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0579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Naiv</a:t>
            </a:r>
            <a:r>
              <a:rPr lang="sr-Latn-RS" dirty="0"/>
              <a:t>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a:t>Svaka prognoza je jednaka poslednjoj posmatranoj vrednosti iz iste sezone (npr. Iz istog meseca prethodne godine). Prognoze pretpostavljaju vrednost zabeleženu u prethodnoj sezoni;</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dirty="0"/>
                  <a:t>Ovo je predstavljeno formalnim modelom</a:t>
                </a:r>
                <a:r>
                  <a:rPr lang="en-GB" sz="2400" dirty="0"/>
                  <a:t>:</a:t>
                </a: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r>
                            <a:rPr lang="en-GB" sz="2400" i="1">
                              <a:latin typeface="Cambria Math" panose="02040503050406030204" pitchFamily="18" charset="0"/>
                            </a:rPr>
                            <m:t>𝑚</m:t>
                          </m:r>
                          <m:d>
                            <m:dPr>
                              <m:ctrlPr>
                                <a:rPr lang="pl-PL" sz="2400" i="1">
                                  <a:latin typeface="Cambria Math" panose="02040503050406030204" pitchFamily="18" charset="0"/>
                                </a:rPr>
                              </m:ctrlPr>
                            </m:dPr>
                            <m:e>
                              <m:r>
                                <a:rPr lang="en-GB" sz="2400" i="1">
                                  <a:latin typeface="Cambria Math" panose="02040503050406030204" pitchFamily="18" charset="0"/>
                                </a:rPr>
                                <m:t>𝑘</m:t>
                              </m:r>
                              <m:r>
                                <a:rPr lang="en-GB" sz="2400" i="1">
                                  <a:latin typeface="Cambria Math" panose="02040503050406030204" pitchFamily="18" charset="0"/>
                                </a:rPr>
                                <m:t>+1</m:t>
                              </m:r>
                            </m:e>
                          </m:d>
                        </m:sub>
                      </m:sSub>
                    </m:oMath>
                  </m:oMathPara>
                </a14:m>
                <a:endParaRPr lang="pl-PL" sz="2400" dirty="0"/>
              </a:p>
              <a:p>
                <a:pPr marL="0" indent="0" algn="just">
                  <a:buNone/>
                </a:pPr>
                <a:r>
                  <a:rPr lang="sr-Latn-RS" sz="2400" dirty="0"/>
                  <a:t>Gde je</a:t>
                </a:r>
                <a:r>
                  <a:rPr lang="en-GB" sz="2400" dirty="0"/>
                  <a:t>:</a:t>
                </a:r>
                <a:endParaRPr lang="pl-PL" sz="2400" dirty="0"/>
              </a:p>
              <a:p>
                <a:pPr marL="0" indent="0" algn="just">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a:t>
                </a:r>
                <a:r>
                  <a:rPr lang="sr-Latn-RS" sz="2400" dirty="0"/>
                  <a:t>prognoza za budući period</a:t>
                </a:r>
              </a:p>
              <a:p>
                <a:pPr marL="0" indent="0" algn="just">
                  <a:buNone/>
                </a:pPr>
                <a:r>
                  <a:rPr lang="en-GB" sz="2400" i="1" dirty="0"/>
                  <a:t>m</a:t>
                </a:r>
                <a:r>
                  <a:rPr lang="en-GB" sz="2400" dirty="0"/>
                  <a:t> – </a:t>
                </a:r>
                <a:r>
                  <a:rPr lang="sr-Latn-RS" sz="2400" dirty="0"/>
                  <a:t>sezonski period</a:t>
                </a:r>
                <a:endParaRPr lang="pl-PL" sz="2400" dirty="0"/>
              </a:p>
              <a:p>
                <a:pPr marL="0" indent="0" algn="just">
                  <a:buNone/>
                </a:pPr>
                <a:r>
                  <a:rPr lang="en-GB" sz="2400" i="1" dirty="0"/>
                  <a:t>k</a:t>
                </a:r>
                <a:r>
                  <a:rPr lang="en-GB" sz="2400" dirty="0"/>
                  <a:t> – </a:t>
                </a:r>
                <a:r>
                  <a:rPr lang="sr-Latn-RS" sz="2400" dirty="0"/>
                  <a:t>celobrojni deo</a:t>
                </a:r>
                <a:r>
                  <a:rPr lang="pl-PL" sz="2400" dirty="0"/>
                  <a:t> </a:t>
                </a:r>
                <a:r>
                  <a:rPr lang="en-GB" sz="2400" i="1" dirty="0"/>
                  <a:t>(h−1)/m</a:t>
                </a:r>
                <a:r>
                  <a:rPr lang="en-GB" sz="2400" dirty="0"/>
                  <a:t> (</a:t>
                </a:r>
                <a:r>
                  <a:rPr lang="sr-Latn-RS" sz="2400" dirty="0"/>
                  <a:t>tj. Broj punih b+godina u periodu prognoze koji prethodi</a:t>
                </a:r>
                <a:r>
                  <a:rPr lang="en-GB" sz="2400" i="1" dirty="0" err="1"/>
                  <a:t>T+h</a:t>
                </a:r>
                <a:r>
                  <a:rPr lang="en-GB" sz="2400" dirty="0"/>
                  <a:t>).</a:t>
                </a:r>
                <a:endParaRPr lang="pl-PL" sz="2400" dirty="0"/>
              </a:p>
              <a:p>
                <a:pPr algn="just"/>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b="-36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Sezonska naivna metoda</a:t>
            </a:r>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3699" y="221826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495913" y="161244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40A6869F-4835-1138-D5AF-CDEA74CD17EF}"/>
              </a:ext>
            </a:extLst>
          </p:cNvPr>
          <p:cNvSpPr txBox="1"/>
          <p:nvPr/>
        </p:nvSpPr>
        <p:spPr>
          <a:xfrm>
            <a:off x="8158480" y="3734718"/>
            <a:ext cx="4033520" cy="1554272"/>
          </a:xfrm>
          <a:prstGeom prst="rect">
            <a:avLst/>
          </a:prstGeom>
          <a:noFill/>
        </p:spPr>
        <p:txBody>
          <a:bodyPr wrap="square">
            <a:spAutoFit/>
          </a:bodyPr>
          <a:lstStyle/>
          <a:p>
            <a:pPr algn="just">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se objašnjava korišćenom formulom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baseline="-25000" dirty="0" err="1">
                <a:effectLst/>
                <a:latin typeface="Tahoma" panose="020B0604030504040204" pitchFamily="34" charset="0"/>
                <a:ea typeface="Calibri" panose="020F0502020204030204" pitchFamily="34" charset="0"/>
                <a:cs typeface="Times New Roman" panose="02020603050405020304" pitchFamily="18" charset="0"/>
              </a:rPr>
              <a:t>pr</a:t>
            </a:r>
            <a:r>
              <a:rPr lang="sr-Latn-RS" sz="1800" b="1" baseline="-25000" dirty="0">
                <a:effectLst/>
                <a:latin typeface="Tahoma" panose="020B0604030504040204" pitchFamily="34" charset="0"/>
                <a:ea typeface="Calibri" panose="020F0502020204030204" pitchFamily="34" charset="0"/>
                <a:cs typeface="Times New Roman" panose="02020603050405020304" pitchFamily="18" charset="0"/>
              </a:rPr>
              <a:t>ethodna godina</a:t>
            </a:r>
            <a:r>
              <a:rPr lang="sr-Latn-RS" b="1" dirty="0">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21043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Naivne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sr-Latn-RS" sz="2400" dirty="0"/>
                  <a:t>Ovaj metod uključuje omogućavanje predviđanja da se povećaju ili smanjuju tokom vremena, pri čemu se količina promene tokom vremena (nazvana odstupanje) postavlja na prosečnu promenu uočenu u istorijskim podacima</a:t>
                </a:r>
                <a:r>
                  <a:rPr lang="pl-PL" sz="2400" dirty="0"/>
                  <a:t>;</a:t>
                </a:r>
              </a:p>
              <a:p>
                <a:pPr marL="0" indent="0" algn="just">
                  <a:buNone/>
                </a:pPr>
                <a:endParaRPr lang="pl-PL" sz="2400" kern="100" dirty="0">
                  <a:effectLst/>
                  <a:ea typeface="Calibri" panose="020F0502020204030204" pitchFamily="34" charset="0"/>
                  <a:cs typeface="Times New Roman" panose="02020603050405020304" pitchFamily="18" charset="0"/>
                </a:endParaRPr>
              </a:p>
              <a:p>
                <a:pPr marL="0" indent="0" algn="just">
                  <a:buNone/>
                </a:pPr>
                <a:r>
                  <a:rPr lang="sr-Latn-RS" sz="2400" dirty="0"/>
                  <a:t>Ovo je predstavljeno formalnim modelom</a:t>
                </a:r>
                <a:r>
                  <a:rPr lang="en-GB" sz="2400" dirty="0"/>
                  <a:t>:</a:t>
                </a: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m:oMathPara>
                </a14:m>
                <a:endParaRPr lang="pl-PL" sz="2400" dirty="0"/>
              </a:p>
              <a:p>
                <a:pPr marL="0" indent="0">
                  <a:buNone/>
                </a:pPr>
                <a:r>
                  <a:rPr lang="sr-Latn-RS" sz="2400" dirty="0"/>
                  <a:t>Gde je</a:t>
                </a:r>
                <a:r>
                  <a:rPr lang="en-GB" sz="2400" dirty="0"/>
                  <a:t>:</a:t>
                </a: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r>
                          <a:rPr lang="en-GB" sz="2400" i="1">
                            <a:latin typeface="Cambria Math" panose="02040503050406030204" pitchFamily="18" charset="0"/>
                          </a:rPr>
                          <m:t>+</m:t>
                        </m:r>
                        <m:r>
                          <a:rPr lang="en-GB" sz="2400" i="1">
                            <a:latin typeface="Cambria Math" panose="02040503050406030204" pitchFamily="18" charset="0"/>
                          </a:rPr>
                          <m:t>h</m:t>
                        </m:r>
                        <m:r>
                          <a:rPr lang="en-GB" sz="2400" i="1">
                            <a:latin typeface="Cambria Math" panose="02040503050406030204" pitchFamily="18" charset="0"/>
                          </a:rPr>
                          <m:t>| </m:t>
                        </m:r>
                        <m:r>
                          <a:rPr lang="en-GB" sz="2400" i="1">
                            <a:latin typeface="Cambria Math" panose="02040503050406030204" pitchFamily="18" charset="0"/>
                          </a:rPr>
                          <m:t>𝑇</m:t>
                        </m:r>
                      </m:sub>
                    </m:sSub>
                  </m:oMath>
                </a14:m>
                <a:r>
                  <a:rPr lang="en-GB" sz="2400" dirty="0"/>
                  <a:t>– </a:t>
                </a:r>
                <a:r>
                  <a:rPr lang="sr-Latn-RS" sz="2400" dirty="0"/>
                  <a:t>prognoza za budući period</a:t>
                </a:r>
                <a:endParaRPr lang="pl-PL" sz="2400" dirty="0"/>
              </a:p>
              <a:p>
                <a:pPr marL="0" indent="0">
                  <a:buNone/>
                </a:pPr>
                <a14:m>
                  <m:oMath xmlns:m="http://schemas.openxmlformats.org/officeDocument/2006/math">
                    <m:r>
                      <a:rPr lang="en-GB" sz="2400" i="1">
                        <a:latin typeface="Cambria Math" panose="02040503050406030204" pitchFamily="18" charset="0"/>
                      </a:rPr>
                      <m:t>h</m:t>
                    </m:r>
                    <m:r>
                      <a:rPr lang="en-GB" sz="2400" i="1">
                        <a:latin typeface="Cambria Math" panose="02040503050406030204" pitchFamily="18" charset="0"/>
                      </a:rPr>
                      <m:t>(</m:t>
                    </m:r>
                    <m:f>
                      <m:fPr>
                        <m:ctrlPr>
                          <a:rPr lang="pl-PL" sz="2400" i="1">
                            <a:latin typeface="Cambria Math" panose="02040503050406030204" pitchFamily="18" charset="0"/>
                          </a:rPr>
                        </m:ctrlPr>
                      </m:fPr>
                      <m:num>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1</m:t>
                            </m:r>
                          </m:sub>
                        </m:sSub>
                      </m:num>
                      <m:den>
                        <m:r>
                          <a:rPr lang="en-GB" sz="2400" i="1">
                            <a:latin typeface="Cambria Math" panose="02040503050406030204" pitchFamily="18" charset="0"/>
                          </a:rPr>
                          <m:t>𝑡</m:t>
                        </m:r>
                        <m:r>
                          <a:rPr lang="en-GB" sz="2400" i="1">
                            <a:latin typeface="Cambria Math" panose="02040503050406030204" pitchFamily="18" charset="0"/>
                          </a:rPr>
                          <m:t>−1</m:t>
                        </m:r>
                      </m:den>
                    </m:f>
                    <m:r>
                      <a:rPr lang="en-GB" sz="2400" i="1">
                        <a:latin typeface="Cambria Math" panose="02040503050406030204" pitchFamily="18" charset="0"/>
                      </a:rPr>
                      <m:t>)</m:t>
                    </m:r>
                  </m:oMath>
                </a14:m>
                <a:r>
                  <a:rPr lang="en-GB" sz="2400" dirty="0"/>
                  <a:t> – drift </a:t>
                </a:r>
                <a:r>
                  <a:rPr lang="sr-Latn-RS" sz="2400" dirty="0"/>
                  <a:t>komponenta</a:t>
                </a:r>
                <a:r>
                  <a:rPr lang="en-GB" sz="2400" dirty="0"/>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a:t>
            </a:r>
            <a:r>
              <a:rPr lang="sr-Latn-RS" sz="2000" dirty="0"/>
              <a:t>toda</a:t>
            </a:r>
            <a:endParaRPr lang="pl-PL"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1BB2D11C-514C-1A73-7C74-5AC31B01EB70}"/>
              </a:ext>
            </a:extLst>
          </p:cNvPr>
          <p:cNvSpPr txBox="1"/>
          <p:nvPr/>
        </p:nvSpPr>
        <p:spPr>
          <a:xfrm>
            <a:off x="7194540" y="4244494"/>
            <a:ext cx="5088892" cy="2108269"/>
          </a:xfrm>
          <a:prstGeom prst="rect">
            <a:avLst/>
          </a:prstGeom>
          <a:noFill/>
        </p:spPr>
        <p:txBody>
          <a:bodyPr wrap="square">
            <a:spAutoFit/>
          </a:bodyPr>
          <a:lstStyle/>
          <a:p>
            <a:pPr algn="just">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a:effectLst/>
                <a:latin typeface="Tahoma" panose="020B0604030504040204" pitchFamily="34" charset="0"/>
                <a:ea typeface="Calibri" panose="020F0502020204030204" pitchFamily="34" charset="0"/>
                <a:cs typeface="Times New Roman" panose="02020603050405020304" pitchFamily="18" charset="0"/>
              </a:rPr>
              <a:t>iz poslednjeg perioda prethodne godine</a:t>
            </a:r>
            <a:r>
              <a:rPr lang="sr-Latn-RS" sz="1800" b="1"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[h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a:effectLst/>
                <a:latin typeface="Tahoma" panose="020B0604030504040204" pitchFamily="34" charset="0"/>
                <a:ea typeface="Calibri" panose="020F0502020204030204" pitchFamily="34" charset="0"/>
                <a:cs typeface="Times New Roman" panose="02020603050405020304" pitchFamily="18" charset="0"/>
              </a:rPr>
              <a:t>iz poslednjeg perioda prethodne godine</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sr-Latn-RS" sz="1800" b="1" baseline="-25000" dirty="0">
                <a:effectLst/>
                <a:latin typeface="Tahoma" panose="020B0604030504040204" pitchFamily="34" charset="0"/>
                <a:ea typeface="Calibri" panose="020F0502020204030204" pitchFamily="34" charset="0"/>
                <a:cs typeface="Times New Roman" panose="02020603050405020304" pitchFamily="18" charset="0"/>
              </a:rPr>
              <a:t>iz prvog perioda prethodne godine</a:t>
            </a:r>
            <a:r>
              <a:rPr lang="sr-Latn-RS" sz="1800" b="1" dirty="0">
                <a:effectLst/>
                <a:latin typeface="Tahoma" panose="020B0604030504040204" pitchFamily="34" charset="0"/>
                <a:ea typeface="Calibri" panose="020F0502020204030204" pitchFamily="34" charset="0"/>
                <a:cs typeface="Times New Roman" panose="02020603050405020304" pitchFamily="18" charset="0"/>
              </a:rPr>
              <a:t>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a:t>
            </a:r>
            <a:r>
              <a:rPr lang="en-GB" sz="1800" b="1" dirty="0">
                <a:effectLst/>
                <a:latin typeface="Tahoma" panose="020B0604030504040204" pitchFamily="34" charset="0"/>
                <a:ea typeface="Calibri" panose="020F0502020204030204" pitchFamily="34" charset="0"/>
                <a:cs typeface="Times New Roman" panose="02020603050405020304" pitchFamily="18" charset="0"/>
              </a:rPr>
              <a:t>]/n-1</a:t>
            </a:r>
            <a:endParaRPr lang="pl-PL" dirty="0"/>
          </a:p>
        </p:txBody>
      </p:sp>
    </p:spTree>
    <p:extLst>
      <p:ext uri="{BB962C8B-B14F-4D97-AF65-F5344CB8AC3E}">
        <p14:creationId xmlns:p14="http://schemas.microsoft.com/office/powerpoint/2010/main" val="39893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Naivne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750560" y="1752909"/>
            <a:ext cx="5801360" cy="4219331"/>
          </a:xfrm>
        </p:spPr>
        <p:txBody>
          <a:bodyPr>
            <a:noAutofit/>
          </a:bodyPr>
          <a:lstStyle/>
          <a:p>
            <a:pPr marL="0" indent="0" algn="just">
              <a:buNone/>
            </a:pPr>
            <a:r>
              <a:rPr lang="en-US" sz="2400" kern="100" dirty="0">
                <a:solidFill>
                  <a:srgbClr val="1065AB"/>
                </a:solidFill>
                <a:ea typeface="Calibri" panose="020F0502020204030204" pitchFamily="34" charset="0"/>
                <a:cs typeface="Times New Roman" panose="02020603050405020304" pitchFamily="18" charset="0"/>
              </a:rPr>
              <a:t>Drift </a:t>
            </a:r>
            <a:r>
              <a:rPr lang="sr-Latn-RS" sz="2400" kern="100" dirty="0">
                <a:ea typeface="Calibri" panose="020F0502020204030204" pitchFamily="34" charset="0"/>
                <a:cs typeface="Times New Roman" panose="02020603050405020304" pitchFamily="18" charset="0"/>
              </a:rPr>
              <a:t>se odnosi na pad performansi modela usled promena u podacima i odnosa između ulaznih i izlaznih varijabli. Promena ulaznih podataka može biti</a:t>
            </a:r>
            <a:r>
              <a:rPr lang="en-US" sz="2400" kern="100" dirty="0">
                <a:ea typeface="Calibri" panose="020F0502020204030204" pitchFamily="34" charset="0"/>
                <a:cs typeface="Times New Roman" panose="02020603050405020304" pitchFamily="18" charset="0"/>
              </a:rPr>
              <a:t>:</a:t>
            </a:r>
          </a:p>
          <a:p>
            <a:pPr algn="just">
              <a:buFont typeface="Wingdings" panose="05000000000000000000" pitchFamily="2" charset="2"/>
              <a:buChar char="§"/>
            </a:pPr>
            <a:r>
              <a:rPr lang="sr-Latn-RS" sz="2400" kern="100" dirty="0">
                <a:ea typeface="Calibri" panose="020F0502020204030204" pitchFamily="34" charset="0"/>
                <a:cs typeface="Times New Roman" panose="02020603050405020304" pitchFamily="18" charset="0"/>
              </a:rPr>
              <a:t>Nasilni (iznenadni</a:t>
            </a:r>
            <a:r>
              <a:rPr lang="en-US" sz="2400" kern="100" dirty="0">
                <a:ea typeface="Calibri" panose="020F0502020204030204" pitchFamily="34" charset="0"/>
                <a:cs typeface="Times New Roman" panose="02020603050405020304" pitchFamily="18" charset="0"/>
              </a:rPr>
              <a:t>), </a:t>
            </a:r>
            <a:r>
              <a:rPr lang="sr-Latn-RS" sz="2400" kern="100" dirty="0">
                <a:ea typeface="Calibri" panose="020F0502020204030204" pitchFamily="34" charset="0"/>
                <a:cs typeface="Times New Roman" panose="02020603050405020304" pitchFamily="18" charset="0"/>
              </a:rPr>
              <a:t>na primer</a:t>
            </a:r>
            <a:r>
              <a:rPr lang="en-US" sz="2400" kern="100" dirty="0">
                <a:ea typeface="Calibri" panose="020F0502020204030204" pitchFamily="34" charset="0"/>
                <a:cs typeface="Times New Roman" panose="02020603050405020304" pitchFamily="18" charset="0"/>
              </a:rPr>
              <a:t>, </a:t>
            </a:r>
            <a:r>
              <a:rPr lang="sr-Latn-RS" sz="2400" kern="100" dirty="0">
                <a:ea typeface="Calibri" panose="020F0502020204030204" pitchFamily="34" charset="0"/>
                <a:cs typeface="Times New Roman" panose="02020603050405020304" pitchFamily="18" charset="0"/>
              </a:rPr>
              <a:t>blokada tokom pandemije zbog </a:t>
            </a:r>
            <a:r>
              <a:rPr lang="en-US" sz="2400" kern="100" dirty="0">
                <a:ea typeface="Calibri" panose="020F0502020204030204" pitchFamily="34" charset="0"/>
                <a:cs typeface="Times New Roman" panose="02020603050405020304" pitchFamily="18" charset="0"/>
              </a:rPr>
              <a:t>COVID-19</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sr-Latn-RS" sz="2400" kern="100" dirty="0">
                <a:ea typeface="Calibri" panose="020F0502020204030204" pitchFamily="34" charset="0"/>
                <a:cs typeface="Times New Roman" panose="02020603050405020304" pitchFamily="18" charset="0"/>
              </a:rPr>
              <a:t>Povećanje (sporo se menja</a:t>
            </a:r>
            <a:r>
              <a:rPr lang="en-US" sz="2400" kern="100" dirty="0">
                <a:ea typeface="Calibri" panose="020F0502020204030204" pitchFamily="34" charset="0"/>
                <a:cs typeface="Times New Roman" panose="02020603050405020304" pitchFamily="18" charset="0"/>
              </a:rPr>
              <a:t>)</a:t>
            </a:r>
            <a:r>
              <a:rPr lang="pl-PL" sz="2400" kern="100" dirty="0">
                <a:ea typeface="Calibri" panose="020F0502020204030204" pitchFamily="34" charset="0"/>
                <a:cs typeface="Times New Roman" panose="02020603050405020304" pitchFamily="18" charset="0"/>
              </a:rPr>
              <a:t>;</a:t>
            </a:r>
            <a:endParaRPr lang="en-US" sz="2400" kern="100" dirty="0">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en-US" sz="2400" kern="100" dirty="0" err="1">
                <a:ea typeface="Calibri" panose="020F0502020204030204" pitchFamily="34" charset="0"/>
                <a:cs typeface="Times New Roman" panose="02020603050405020304" pitchFamily="18" charset="0"/>
              </a:rPr>
              <a:t>impuls</a:t>
            </a:r>
            <a:r>
              <a:rPr lang="en-US" sz="2400" kern="100" dirty="0">
                <a:ea typeface="Calibri" panose="020F0502020204030204" pitchFamily="34" charset="0"/>
                <a:cs typeface="Times New Roman" panose="02020603050405020304" pitchFamily="18" charset="0"/>
              </a:rPr>
              <a:t> (</a:t>
            </a:r>
            <a:r>
              <a:rPr lang="sr-Latn-RS" sz="2400" kern="100" dirty="0">
                <a:ea typeface="Calibri" panose="020F0502020204030204" pitchFamily="34" charset="0"/>
                <a:cs typeface="Times New Roman" panose="02020603050405020304" pitchFamily="18" charset="0"/>
              </a:rPr>
              <a:t>jednokratni</a:t>
            </a:r>
            <a:r>
              <a:rPr lang="en-US" sz="2400" kern="100" dirty="0">
                <a:ea typeface="Calibri" panose="020F0502020204030204" pitchFamily="34" charset="0"/>
                <a:cs typeface="Times New Roman" panose="02020603050405020304" pitchFamily="18" charset="0"/>
              </a:rPr>
              <a:t>), </a:t>
            </a:r>
            <a:r>
              <a:rPr lang="sr-Latn-RS" sz="2400" kern="100" dirty="0">
                <a:ea typeface="Calibri" panose="020F0502020204030204" pitchFamily="34" charset="0"/>
                <a:cs typeface="Times New Roman" panose="02020603050405020304" pitchFamily="18" charset="0"/>
              </a:rPr>
              <a:t>npr. </a:t>
            </a:r>
            <a:r>
              <a:rPr lang="en-US" sz="2400" kern="100" dirty="0">
                <a:ea typeface="Calibri" panose="020F0502020204030204" pitchFamily="34" charset="0"/>
                <a:cs typeface="Times New Roman" panose="02020603050405020304" pitchFamily="18" charset="0"/>
              </a:rPr>
              <a:t>, </a:t>
            </a:r>
            <a:r>
              <a:rPr lang="sr-Latn-RS" sz="2400" kern="100" dirty="0">
                <a:ea typeface="Calibri" panose="020F0502020204030204" pitchFamily="34" charset="0"/>
                <a:cs typeface="Times New Roman" panose="02020603050405020304" pitchFamily="18" charset="0"/>
              </a:rPr>
              <a:t>u slučaju netačno dostavljenih podataka</a:t>
            </a:r>
            <a:r>
              <a:rPr lang="pl-PL" sz="2400" kern="100" dirty="0">
                <a:ea typeface="Calibri" panose="020F0502020204030204" pitchFamily="34" charset="0"/>
                <a:cs typeface="Times New Roman" panose="02020603050405020304" pitchFamily="18" charset="0"/>
              </a:rPr>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19143"/>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a:t>
            </a:r>
            <a:r>
              <a:rPr lang="sr-Latn-RS" sz="2000" dirty="0"/>
              <a:t>toda</a:t>
            </a:r>
            <a:endParaRPr lang="pl-PL" dirty="0"/>
          </a:p>
        </p:txBody>
      </p:sp>
      <p:pic>
        <p:nvPicPr>
          <p:cNvPr id="6" name="Obraz 5">
            <a:extLst>
              <a:ext uri="{FF2B5EF4-FFF2-40B4-BE49-F238E27FC236}">
                <a16:creationId xmlns:a16="http://schemas.microsoft.com/office/drawing/2014/main" id="{2E478224-1355-BDB6-A6AC-C968EA2BA723}"/>
              </a:ext>
            </a:extLst>
          </p:cNvPr>
          <p:cNvPicPr>
            <a:picLocks noChangeAspect="1"/>
          </p:cNvPicPr>
          <p:nvPr/>
        </p:nvPicPr>
        <p:blipFill>
          <a:blip r:embed="rId2"/>
          <a:stretch>
            <a:fillRect/>
          </a:stretch>
        </p:blipFill>
        <p:spPr>
          <a:xfrm>
            <a:off x="248919" y="2866959"/>
            <a:ext cx="5297245" cy="3105281"/>
          </a:xfrm>
          <a:prstGeom prst="rect">
            <a:avLst/>
          </a:prstGeom>
        </p:spPr>
      </p:pic>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solidFill>
              </a:rPr>
              <a:t>Vrste driftova:</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25120" y="628050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a:t>Promena ulaznih podataka – brza (iznenadna</a:t>
            </a:r>
            <a:r>
              <a:rPr lang="en-US" sz="1800" dirty="0"/>
              <a:t>)</a:t>
            </a:r>
            <a:endParaRPr lang="pl-PL" sz="1800" dirty="0"/>
          </a:p>
        </p:txBody>
      </p:sp>
    </p:spTree>
    <p:extLst>
      <p:ext uri="{BB962C8B-B14F-4D97-AF65-F5344CB8AC3E}">
        <p14:creationId xmlns:p14="http://schemas.microsoft.com/office/powerpoint/2010/main" val="68523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Naivne metode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Drift me</a:t>
            </a:r>
            <a:r>
              <a:rPr lang="sr-Latn-RS" sz="2000" dirty="0"/>
              <a:t>toda</a:t>
            </a:r>
            <a:endParaRPr lang="pl-PL" dirty="0"/>
          </a:p>
        </p:txBody>
      </p:sp>
      <p:sp>
        <p:nvSpPr>
          <p:cNvPr id="10" name="pole tekstowe 9">
            <a:extLst>
              <a:ext uri="{FF2B5EF4-FFF2-40B4-BE49-F238E27FC236}">
                <a16:creationId xmlns:a16="http://schemas.microsoft.com/office/drawing/2014/main" id="{3487AC23-2E74-0D70-4D70-D78D4B939FA9}"/>
              </a:ext>
            </a:extLst>
          </p:cNvPr>
          <p:cNvSpPr txBox="1"/>
          <p:nvPr/>
        </p:nvSpPr>
        <p:spPr>
          <a:xfrm>
            <a:off x="248919" y="1788804"/>
            <a:ext cx="3266441" cy="424732"/>
          </a:xfrm>
          <a:prstGeom prst="rect">
            <a:avLst/>
          </a:prstGeom>
        </p:spPr>
        <p:txBody>
          <a:bodyPr vert="horz" lIns="91440" tIns="45720" rIns="91440" bIns="45720" rtlCol="0">
            <a:noAutofit/>
          </a:bodyPr>
          <a:lstStyle>
            <a:lvl1pPr indent="0" algn="just">
              <a:lnSpc>
                <a:spcPct val="90000"/>
              </a:lnSpc>
              <a:spcBef>
                <a:spcPts val="1000"/>
              </a:spcBef>
              <a:buClr>
                <a:srgbClr val="015BA6"/>
              </a:buClr>
              <a:buFont typeface="Arial" panose="020B0604020202020204" pitchFamily="34" charset="0"/>
              <a:buNone/>
              <a:defRPr sz="2400" kern="100">
                <a:solidFill>
                  <a:srgbClr val="1065AB"/>
                </a:solidFill>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solidFill>
                  <a:schemeClr val="tx1"/>
                </a:solidFill>
              </a:rPr>
              <a:t>Vrste driftova:</a:t>
            </a:r>
            <a:endParaRPr lang="en-US" dirty="0">
              <a:solidFill>
                <a:schemeClr val="tx1"/>
              </a:solidFill>
            </a:endParaRPr>
          </a:p>
        </p:txBody>
      </p:sp>
      <p:sp>
        <p:nvSpPr>
          <p:cNvPr id="12" name="pole tekstowe 11">
            <a:extLst>
              <a:ext uri="{FF2B5EF4-FFF2-40B4-BE49-F238E27FC236}">
                <a16:creationId xmlns:a16="http://schemas.microsoft.com/office/drawing/2014/main" id="{1C5034B6-C07A-5EA1-3C43-9C48CFD4C010}"/>
              </a:ext>
            </a:extLst>
          </p:cNvPr>
          <p:cNvSpPr txBox="1"/>
          <p:nvPr/>
        </p:nvSpPr>
        <p:spPr>
          <a:xfrm>
            <a:off x="386079" y="5685688"/>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a:t>Promena ulaznih podataka - inkrementalna</a:t>
            </a:r>
            <a:endParaRPr lang="pl-PL" sz="1800" dirty="0"/>
          </a:p>
        </p:txBody>
      </p:sp>
      <p:pic>
        <p:nvPicPr>
          <p:cNvPr id="8" name="Obraz 7">
            <a:extLst>
              <a:ext uri="{FF2B5EF4-FFF2-40B4-BE49-F238E27FC236}">
                <a16:creationId xmlns:a16="http://schemas.microsoft.com/office/drawing/2014/main" id="{12D77008-06E8-2AD0-ECB8-92D762A8016E}"/>
              </a:ext>
            </a:extLst>
          </p:cNvPr>
          <p:cNvPicPr>
            <a:picLocks noChangeAspect="1"/>
          </p:cNvPicPr>
          <p:nvPr/>
        </p:nvPicPr>
        <p:blipFill>
          <a:blip r:embed="rId2"/>
          <a:stretch>
            <a:fillRect/>
          </a:stretch>
        </p:blipFill>
        <p:spPr>
          <a:xfrm>
            <a:off x="386079" y="2408886"/>
            <a:ext cx="4903939" cy="2864154"/>
          </a:xfrm>
          <a:prstGeom prst="rect">
            <a:avLst/>
          </a:prstGeom>
        </p:spPr>
      </p:pic>
      <p:pic>
        <p:nvPicPr>
          <p:cNvPr id="9" name="Obraz 8">
            <a:extLst>
              <a:ext uri="{FF2B5EF4-FFF2-40B4-BE49-F238E27FC236}">
                <a16:creationId xmlns:a16="http://schemas.microsoft.com/office/drawing/2014/main" id="{CEF4BCB3-1C36-0193-C366-342677250D78}"/>
              </a:ext>
            </a:extLst>
          </p:cNvPr>
          <p:cNvPicPr>
            <a:picLocks noChangeAspect="1"/>
          </p:cNvPicPr>
          <p:nvPr/>
        </p:nvPicPr>
        <p:blipFill>
          <a:blip r:embed="rId3"/>
          <a:stretch>
            <a:fillRect/>
          </a:stretch>
        </p:blipFill>
        <p:spPr>
          <a:xfrm>
            <a:off x="6901982" y="2408887"/>
            <a:ext cx="4903939" cy="2861786"/>
          </a:xfrm>
          <a:prstGeom prst="rect">
            <a:avLst/>
          </a:prstGeom>
        </p:spPr>
      </p:pic>
      <p:sp>
        <p:nvSpPr>
          <p:cNvPr id="11" name="pole tekstowe 10">
            <a:extLst>
              <a:ext uri="{FF2B5EF4-FFF2-40B4-BE49-F238E27FC236}">
                <a16:creationId xmlns:a16="http://schemas.microsoft.com/office/drawing/2014/main" id="{BCEF4990-EF6B-4603-4369-E2BDF96A7C58}"/>
              </a:ext>
            </a:extLst>
          </p:cNvPr>
          <p:cNvSpPr txBox="1"/>
          <p:nvPr/>
        </p:nvSpPr>
        <p:spPr>
          <a:xfrm>
            <a:off x="6901982" y="5661374"/>
            <a:ext cx="5425440" cy="424732"/>
          </a:xfrm>
          <a:prstGeom prst="rect">
            <a:avLst/>
          </a:prstGeom>
        </p:spPr>
        <p:txBody>
          <a:bodyPr vert="horz" lIns="91440" tIns="45720" rIns="91440" bIns="45720" rtlCol="0">
            <a:noAutofit/>
          </a:bodyPr>
          <a:lstStyle>
            <a:defPPr>
              <a:defRPr lang="pl-PL"/>
            </a:defPPr>
            <a:lvl1pPr indent="0" algn="just">
              <a:lnSpc>
                <a:spcPct val="90000"/>
              </a:lnSpc>
              <a:spcBef>
                <a:spcPts val="1000"/>
              </a:spcBef>
              <a:buClr>
                <a:srgbClr val="015BA6"/>
              </a:buClr>
              <a:buFont typeface="Arial" panose="020B0604020202020204" pitchFamily="34" charset="0"/>
              <a:buNone/>
              <a:defRPr sz="2400" kern="100">
                <a:latin typeface="Tahoma" panose="020B0604030504040204" pitchFamily="34" charset="0"/>
                <a:ea typeface="Calibri" panose="020F0502020204030204" pitchFamily="34" charset="0"/>
                <a:cs typeface="Times New Roman" panose="02020603050405020304" pitchFamily="18"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sz="1800" dirty="0"/>
              <a:t>Promena ulaznih podataka - impuls</a:t>
            </a:r>
            <a:endParaRPr lang="pl-PL" sz="1800" dirty="0"/>
          </a:p>
        </p:txBody>
      </p:sp>
    </p:spTree>
    <p:extLst>
      <p:ext uri="{BB962C8B-B14F-4D97-AF65-F5344CB8AC3E}">
        <p14:creationId xmlns:p14="http://schemas.microsoft.com/office/powerpoint/2010/main" val="642265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Prosečne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a:solidFill>
                  <a:srgbClr val="1065AB"/>
                </a:solidFill>
              </a:rPr>
              <a:t>M</a:t>
            </a:r>
            <a:r>
              <a:rPr lang="sr-Latn-RS" sz="2400" dirty="0">
                <a:solidFill>
                  <a:srgbClr val="1065AB"/>
                </a:solidFill>
              </a:rPr>
              <a:t>etode pokretnog proseka</a:t>
            </a:r>
            <a:r>
              <a:rPr lang="en-US" sz="2400" dirty="0">
                <a:solidFill>
                  <a:srgbClr val="1065AB"/>
                </a:solidFill>
              </a:rPr>
              <a:t> </a:t>
            </a:r>
            <a:r>
              <a:rPr lang="sr-Latn-RS" sz="2400" dirty="0"/>
              <a:t>deluju kao filter jer eliminišu kratkoročne fluktuacije iz serije podataka</a:t>
            </a:r>
            <a:r>
              <a:rPr lang="pl-PL" sz="2400" dirty="0"/>
              <a:t>. Da bi se napravila prognoza, metode pokretnog proseka koriste određeni broj susednih podataka u potražnji.</a:t>
            </a:r>
          </a:p>
        </p:txBody>
      </p:sp>
      <p:graphicFrame>
        <p:nvGraphicFramePr>
          <p:cNvPr id="2" name="Diagram 1">
            <a:extLst>
              <a:ext uri="{FF2B5EF4-FFF2-40B4-BE49-F238E27FC236}">
                <a16:creationId xmlns:a16="http://schemas.microsoft.com/office/drawing/2014/main" id="{9F6E75C7-B928-45D3-B9DD-4DE10F0BE008}"/>
              </a:ext>
            </a:extLst>
          </p:cNvPr>
          <p:cNvGraphicFramePr/>
          <p:nvPr/>
        </p:nvGraphicFramePr>
        <p:xfrm>
          <a:off x="1747134" y="1573631"/>
          <a:ext cx="10012744" cy="201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5953882" y="3813913"/>
            <a:ext cx="5805996" cy="369332"/>
          </a:xfrm>
          <a:prstGeom prst="rect">
            <a:avLst/>
          </a:prstGeom>
          <a:noFill/>
        </p:spPr>
        <p:txBody>
          <a:bodyPr wrap="square">
            <a:spAutoFit/>
          </a:bodyPr>
          <a:lstStyle/>
          <a:p>
            <a:r>
              <a:rPr lang="en-US" dirty="0"/>
              <a:t>Figure</a:t>
            </a:r>
            <a:r>
              <a:rPr lang="pl-PL" dirty="0"/>
              <a:t> 8: </a:t>
            </a:r>
            <a:r>
              <a:rPr lang="en-US" dirty="0"/>
              <a:t>Selected average methods</a:t>
            </a:r>
            <a:endParaRPr lang="pl-PL" dirty="0"/>
          </a:p>
        </p:txBody>
      </p:sp>
    </p:spTree>
    <p:extLst>
      <p:ext uri="{BB962C8B-B14F-4D97-AF65-F5344CB8AC3E}">
        <p14:creationId xmlns:p14="http://schemas.microsoft.com/office/powerpoint/2010/main" val="2680746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7543158" cy="4983171"/>
              </a:xfrm>
            </p:spPr>
            <p:txBody>
              <a:bodyPr>
                <a:noAutofit/>
              </a:bodyPr>
              <a:lstStyle/>
              <a:p>
                <a:pPr marL="0" indent="0" algn="just">
                  <a:buNone/>
                </a:pPr>
                <a:r>
                  <a:rPr lang="pl-PL" sz="2400" dirty="0"/>
                  <a:t>Prognoza, koristeći metod globalnog proseka, izgrađena je na svim dostupnim istorijskim zapažanjima uključenim u seriju;</a:t>
                </a:r>
              </a:p>
              <a:p>
                <a:pPr marL="0" indent="0" algn="just">
                  <a:buNone/>
                </a:pPr>
                <a:endParaRPr lang="pl-PL" sz="2400" dirty="0"/>
              </a:p>
              <a:p>
                <a:pPr marL="0" indent="0" algn="just">
                  <a:buNone/>
                </a:pPr>
                <a:r>
                  <a:rPr lang="sr-Latn-RS" sz="2400" dirty="0"/>
                  <a:t>Ovo je predstavljeno formalnim modelom</a:t>
                </a:r>
                <a:r>
                  <a:rPr lang="en-US" sz="2400" dirty="0"/>
                  <a:t>:</a:t>
                </a:r>
                <a:endParaRPr lang="pl-PL" sz="2400" dirty="0"/>
              </a:p>
              <a:p>
                <a:pPr marL="0" indent="0" algn="just">
                  <a:buNone/>
                </a:pPr>
                <a:endParaRPr lang="pl-PL" sz="2400" dirty="0"/>
              </a:p>
              <a:p>
                <a:pPr marL="0" indent="0" algn="just">
                  <a:buNone/>
                </a:pPr>
                <a14:m>
                  <m:oMath xmlns:m="http://schemas.openxmlformats.org/officeDocument/2006/math">
                    <m:sSub>
                      <m:sSubPr>
                        <m:ctrlPr>
                          <a:rPr lang="pl-PL" sz="2400" i="1" kern="100" smtClean="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pl-PL" sz="2400" i="1" kern="100">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naryPr>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𝟏</m:t>
                            </m:r>
                          </m:sub>
                          <m:sup>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𝒏</m:t>
                            </m:r>
                          </m:sup>
                          <m:e>
                            <m:sSub>
                              <m:sSubPr>
                                <m:ctrlPr>
                                  <a:rPr lang="pl-PL" sz="24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𝒚</m:t>
                                </m:r>
                              </m:e>
                              <m:sub>
                                <m:r>
                                  <a:rPr lang="en-GB" sz="2400" b="1" i="1" kern="100">
                                    <a:effectLst/>
                                    <a:latin typeface="Cambria Math" panose="02040503050406030204" pitchFamily="18" charset="0"/>
                                    <a:ea typeface="Calibri" panose="020F0502020204030204" pitchFamily="34" charset="0"/>
                                    <a:cs typeface="Times New Roman" panose="02020603050405020304" pitchFamily="18" charset="0"/>
                                  </a:rPr>
                                  <m:t>𝒕</m:t>
                                </m:r>
                              </m:sub>
                            </m:sSub>
                          </m:e>
                        </m:nary>
                      </m:num>
                      <m:den>
                        <m:r>
                          <a:rPr lang="en-GB" sz="2400" i="1" kern="100">
                            <a:effectLst/>
                            <a:latin typeface="Cambria Math" panose="02040503050406030204" pitchFamily="18" charset="0"/>
                            <a:ea typeface="Calibri" panose="020F0502020204030204" pitchFamily="34" charset="0"/>
                            <a:cs typeface="Times New Roman" panose="02020603050405020304" pitchFamily="18" charset="0"/>
                          </a:rPr>
                          <m:t>𝑛</m:t>
                        </m:r>
                      </m:den>
                    </m:f>
                  </m:oMath>
                </a14:m>
                <a:r>
                  <a:rPr lang="en-GB" sz="2400" kern="100" dirty="0">
                    <a:effectLst/>
                    <a:ea typeface="Calibri" panose="020F0502020204030204" pitchFamily="34" charset="0"/>
                    <a:cs typeface="Times New Roman" panose="02020603050405020304" pitchFamily="18" charset="0"/>
                  </a:rPr>
                  <a:t> </a:t>
                </a:r>
                <a:endParaRPr lang="pl-PL" sz="2400" kern="100" dirty="0">
                  <a:ea typeface="Calibri" panose="020F0502020204030204" pitchFamily="34" charset="0"/>
                  <a:cs typeface="Times New Roman" panose="02020603050405020304" pitchFamily="18" charset="0"/>
                </a:endParaRPr>
              </a:p>
              <a:p>
                <a:pPr marL="0" indent="0" algn="just">
                  <a:buNone/>
                </a:pPr>
                <a:r>
                  <a:rPr lang="pl-PL" sz="2400" kern="100" dirty="0">
                    <a:effectLst/>
                    <a:ea typeface="Calibri" panose="020F0502020204030204" pitchFamily="34" charset="0"/>
                    <a:cs typeface="Times New Roman" panose="02020603050405020304" pitchFamily="18" charset="0"/>
                  </a:rPr>
                  <a:t>Gde je</a:t>
                </a:r>
                <a:r>
                  <a:rPr lang="en-GB" sz="2400" kern="100" dirty="0">
                    <a:effectLst/>
                    <a:ea typeface="Calibri" panose="020F0502020204030204" pitchFamily="34" charset="0"/>
                    <a:cs typeface="Times New Roman" panose="02020603050405020304" pitchFamily="18" charset="0"/>
                  </a:rPr>
                  <a:t>:</a:t>
                </a:r>
                <a:endParaRPr lang="pl-PL" sz="2400" kern="100" dirty="0">
                  <a:ea typeface="Calibri" panose="020F0502020204030204" pitchFamily="34" charset="0"/>
                  <a:cs typeface="Times New Roman" panose="02020603050405020304" pitchFamily="18" charset="0"/>
                </a:endParaRPr>
              </a:p>
              <a:p>
                <a:pPr marL="0" indent="0" algn="just">
                  <a:buNone/>
                </a:pPr>
                <a:r>
                  <a:rPr lang="en-GB" sz="2400" i="1" kern="100" dirty="0">
                    <a:effectLst/>
                    <a:ea typeface="Calibri" panose="020F0502020204030204" pitchFamily="34" charset="0"/>
                    <a:cs typeface="Times New Roman" panose="02020603050405020304" pitchFamily="18" charset="0"/>
                  </a:rPr>
                  <a:t>n</a:t>
                </a:r>
                <a:r>
                  <a:rPr lang="en-GB" sz="2400" kern="100" dirty="0">
                    <a:effectLst/>
                    <a:ea typeface="Calibri" panose="020F0502020204030204" pitchFamily="34" charset="0"/>
                    <a:cs typeface="Times New Roman" panose="02020603050405020304" pitchFamily="18" charset="0"/>
                  </a:rPr>
                  <a:t> – </a:t>
                </a:r>
                <a:r>
                  <a:rPr lang="sr-Latn-RS" sz="2400" kern="100" dirty="0">
                    <a:effectLst/>
                    <a:ea typeface="Calibri" panose="020F0502020204030204" pitchFamily="34" charset="0"/>
                    <a:cs typeface="Times New Roman" panose="02020603050405020304" pitchFamily="18" charset="0"/>
                  </a:rPr>
                  <a:t>broj analiziralnih perioda</a:t>
                </a:r>
                <a:r>
                  <a:rPr lang="en-GB" sz="2400" kern="100" dirty="0">
                    <a:effectLst/>
                    <a:ea typeface="Calibri" panose="020F0502020204030204" pitchFamily="34" charset="0"/>
                    <a:cs typeface="Times New Roman" panose="02020603050405020304" pitchFamily="18" charset="0"/>
                  </a:rPr>
                  <a:t>.</a:t>
                </a:r>
                <a:endParaRPr lang="pl-PL" sz="2400" kern="100" dirty="0">
                  <a:effectLst/>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7543158" cy="4983171"/>
              </a:xfrm>
              <a:blipFill>
                <a:blip r:embed="rId2"/>
                <a:stretch>
                  <a:fillRect l="-1293" t="-1714" r="-121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Global</a:t>
            </a:r>
            <a:r>
              <a:rPr lang="sr-Latn-RS" sz="2000" dirty="0"/>
              <a:t>na srednja vrednost ili globalni prosek</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4099" y="2807547"/>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080626" y="2078034"/>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EC7B5851-7565-F5B1-C95F-99F9500D6FDA}"/>
              </a:ext>
            </a:extLst>
          </p:cNvPr>
          <p:cNvSpPr txBox="1"/>
          <p:nvPr/>
        </p:nvSpPr>
        <p:spPr>
          <a:xfrm>
            <a:off x="7081828" y="4595239"/>
            <a:ext cx="5078100" cy="1277273"/>
          </a:xfrm>
          <a:prstGeom prst="rect">
            <a:avLst/>
          </a:prstGeom>
          <a:noFill/>
        </p:spPr>
        <p:txBody>
          <a:bodyPr wrap="square">
            <a:spAutoFit/>
          </a:bodyPr>
          <a:lstStyle/>
          <a:p>
            <a:pPr algn="just">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∑d</a:t>
            </a:r>
            <a:r>
              <a:rPr lang="en-GB" sz="1800" b="1" dirty="0">
                <a:effectLst/>
                <a:latin typeface="Tahoma" panose="020B0604030504040204" pitchFamily="34" charset="0"/>
                <a:ea typeface="Calibri" panose="020F0502020204030204" pitchFamily="34" charset="0"/>
                <a:cs typeface="Times New Roman" panose="02020603050405020304" pitchFamily="18" charset="0"/>
              </a:rPr>
              <a:t>emand/n</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12768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3" y="1752910"/>
                <a:ext cx="5277478" cy="4891730"/>
              </a:xfrm>
            </p:spPr>
            <p:txBody>
              <a:bodyPr>
                <a:noAutofit/>
              </a:bodyPr>
              <a:lstStyle/>
              <a:p>
                <a:pPr marL="0" indent="0" algn="just">
                  <a:buNone/>
                </a:pPr>
                <a:r>
                  <a:rPr lang="sr-Latn-RS" sz="2400" dirty="0"/>
                  <a:t>Metoda jednostavnog pokretnog preseka koristi tipičan aritmetički prosek, ali samo određene količine istorijskih podataka</a:t>
                </a:r>
                <a:r>
                  <a:rPr lang="pl-PL" sz="2400" dirty="0"/>
                  <a:t>;</a:t>
                </a:r>
              </a:p>
              <a:p>
                <a:pPr marL="0" indent="0" algn="just">
                  <a:buNone/>
                </a:pPr>
                <a:endParaRPr lang="pl-PL" sz="2400" dirty="0"/>
              </a:p>
              <a:p>
                <a:pPr marL="0" indent="0" algn="just">
                  <a:buNone/>
                </a:pPr>
                <a:r>
                  <a:rPr lang="sr-Latn-RS" sz="2400" dirty="0"/>
                  <a:t>Ovo je predstavljeno formalnim modelom</a:t>
                </a:r>
                <a:r>
                  <a:rPr lang="en-US" sz="2400" dirty="0"/>
                  <a:t>:</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f>
                      <m:fPr>
                        <m:ctrlPr>
                          <a:rPr lang="pl-PL" sz="2400" i="1">
                            <a:latin typeface="Cambria Math" panose="02040503050406030204" pitchFamily="18" charset="0"/>
                          </a:rPr>
                        </m:ctrlPr>
                      </m:fPr>
                      <m:num>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r>
                              <a:rPr lang="en-GB" sz="2400" i="1">
                                <a:latin typeface="Cambria Math" panose="02040503050406030204" pitchFamily="18" charset="0"/>
                              </a:rPr>
                              <m:t>𝑦</m:t>
                            </m:r>
                          </m:e>
                        </m:nary>
                      </m:num>
                      <m:den>
                        <m:r>
                          <a:rPr lang="en-GB" sz="2400" i="1">
                            <a:latin typeface="Cambria Math" panose="02040503050406030204" pitchFamily="18" charset="0"/>
                          </a:rPr>
                          <m:t>𝑚</m:t>
                        </m:r>
                      </m:den>
                    </m:f>
                  </m:oMath>
                </a14:m>
                <a:r>
                  <a:rPr lang="en-GB" sz="2400" dirty="0"/>
                  <a:t> </a:t>
                </a:r>
                <a:endParaRPr lang="pl-PL" sz="2400" dirty="0"/>
              </a:p>
              <a:p>
                <a:pPr marL="0" indent="0">
                  <a:buNone/>
                </a:pPr>
                <a:r>
                  <a:rPr lang="sr-Latn-RS" sz="2400" dirty="0"/>
                  <a:t>Gde je</a:t>
                </a:r>
                <a:r>
                  <a:rPr lang="en-GB" sz="2400" dirty="0"/>
                  <a:t>:</a:t>
                </a:r>
                <a:endParaRPr lang="pl-PL" sz="2400" dirty="0"/>
              </a:p>
              <a:p>
                <a:pPr marL="0" indent="0">
                  <a:buNone/>
                </a:pPr>
                <a:r>
                  <a:rPr lang="en-GB" sz="2400" i="1" dirty="0"/>
                  <a:t>m</a:t>
                </a:r>
                <a:r>
                  <a:rPr lang="en-GB" sz="2400" dirty="0"/>
                  <a:t> – </a:t>
                </a:r>
                <a:r>
                  <a:rPr lang="sr-Latn-RS" sz="2400" dirty="0"/>
                  <a:t>broj analiziranih perioda</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3" y="1752910"/>
                <a:ext cx="5277478" cy="4891730"/>
              </a:xfrm>
              <a:blipFill>
                <a:blip r:embed="rId2"/>
                <a:stretch>
                  <a:fillRect l="-1850" t="-1746" r="-1850"/>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Jednostavan pokretni prosek, SMA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61699" y="75940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8928226" y="29889"/>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B43049A-496B-DD44-E04F-EE6414A3657D}"/>
              </a:ext>
            </a:extLst>
          </p:cNvPr>
          <p:cNvSpPr txBox="1"/>
          <p:nvPr/>
        </p:nvSpPr>
        <p:spPr>
          <a:xfrm>
            <a:off x="5963921" y="2184695"/>
            <a:ext cx="5935016" cy="3570208"/>
          </a:xfrm>
          <a:prstGeom prst="rect">
            <a:avLst/>
          </a:prstGeom>
          <a:noFill/>
        </p:spPr>
        <p:txBody>
          <a:bodyPr wrap="square">
            <a:spAutoFit/>
          </a:bodyPr>
          <a:lstStyle/>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Za prosek od 3 elementa</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a:latin typeface="Tahoma" panose="020B0604030504040204" pitchFamily="34" charset="0"/>
                <a:ea typeface="Calibri" panose="020F0502020204030204" pitchFamily="34" charset="0"/>
                <a:cs typeface="Times New Roman" panose="02020603050405020304" pitchFamily="18" charset="0"/>
              </a:rPr>
              <a:t>Za prosek od 5 elemenata</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AVERAGE(demand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Da biste izračunali pokretni prosek, možete koristiti jednostavnu formulu na osnovu funkcija AVERAGE sa relativnim referencama</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sr-Latn-RS" sz="1400" dirty="0">
                <a:effectLst/>
                <a:latin typeface="Tahoma" panose="020B0604030504040204" pitchFamily="34" charset="0"/>
                <a:ea typeface="Calibri" panose="020F0502020204030204" pitchFamily="34" charset="0"/>
                <a:cs typeface="Times New Roman" panose="02020603050405020304" pitchFamily="18" charset="0"/>
              </a:rPr>
              <a:t>Kako se formule kopiraju niz kolonu, opseg se menja u svakom redu da bi se uračunale vrednosti potrebne za svaki prosek</a:t>
            </a:r>
            <a:r>
              <a:rPr lang="en-GB" sz="14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dirty="0"/>
          </a:p>
        </p:txBody>
      </p:sp>
    </p:spTree>
    <p:extLst>
      <p:ext uri="{BB962C8B-B14F-4D97-AF65-F5344CB8AC3E}">
        <p14:creationId xmlns:p14="http://schemas.microsoft.com/office/powerpoint/2010/main" val="17384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Prosečne metode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06837" cy="4891730"/>
              </a:xfrm>
            </p:spPr>
            <p:txBody>
              <a:bodyPr>
                <a:noAutofit/>
              </a:bodyPr>
              <a:lstStyle/>
              <a:p>
                <a:pPr marL="0" indent="0" algn="just">
                  <a:buNone/>
                </a:pPr>
                <a:r>
                  <a:rPr lang="sr-Latn-RS" sz="2400" dirty="0"/>
                  <a:t>Metoda eksponencijalnog pokretnog proseka vam omogućava da smanjite kašnjenje tako što ćete više pažnje posvetiti nedavnim istorijskim vrednostima podataka</a:t>
                </a:r>
                <a:r>
                  <a:rPr lang="pl-PL" sz="2400" dirty="0"/>
                  <a:t>;</a:t>
                </a:r>
              </a:p>
              <a:p>
                <a:pPr marL="0" indent="0" algn="just">
                  <a:buNone/>
                </a:pPr>
                <a:endParaRPr lang="pl-PL" sz="2400" dirty="0"/>
              </a:p>
              <a:p>
                <a:pPr marL="0" indent="0" algn="just">
                  <a:buNone/>
                </a:pPr>
                <a:r>
                  <a:rPr lang="sr-Latn-RS" sz="2400" dirty="0"/>
                  <a:t>Ovo je predstavljeno formalnim modelom</a:t>
                </a:r>
                <a:r>
                  <a:rPr lang="en-US" sz="2400" dirty="0"/>
                  <a:t>:</a:t>
                </a:r>
                <a:endParaRPr lang="pl-PL" sz="2400" dirty="0"/>
              </a:p>
              <a:p>
                <a:pPr marL="0" indent="0" algn="just">
                  <a:buNone/>
                </a:pPr>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r>
                      <a:rPr lang="en-GB" sz="2400" i="1">
                        <a:latin typeface="Cambria Math" panose="02040503050406030204" pitchFamily="18" charset="0"/>
                      </a:rPr>
                      <m:t>𝛼</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m:t>
                    </m:r>
                  </m:oMath>
                </a14:m>
                <a:r>
                  <a:rPr lang="en-GB" sz="2400" dirty="0"/>
                  <a:t> </a:t>
                </a:r>
                <a:endParaRPr lang="pl-PL" sz="2400" dirty="0"/>
              </a:p>
              <a:p>
                <a:pPr marL="0" indent="0">
                  <a:buNone/>
                </a:pPr>
                <a14:m>
                  <m:oMath xmlns:m="http://schemas.openxmlformats.org/officeDocument/2006/math">
                    <m:r>
                      <a:rPr lang="en-GB" sz="2400" i="1">
                        <a:latin typeface="Cambria Math" panose="02040503050406030204" pitchFamily="18" charset="0"/>
                      </a:rPr>
                      <m:t>𝛼</m:t>
                    </m:r>
                    <m:r>
                      <a:rPr lang="en-GB" sz="2400" i="1">
                        <a:latin typeface="Cambria Math" panose="02040503050406030204" pitchFamily="18" charset="0"/>
                      </a:rPr>
                      <m:t>=</m:t>
                    </m:r>
                    <m:f>
                      <m:fPr>
                        <m:ctrlPr>
                          <a:rPr lang="pl-PL" sz="2400" i="1">
                            <a:latin typeface="Cambria Math" panose="02040503050406030204" pitchFamily="18" charset="0"/>
                          </a:rPr>
                        </m:ctrlPr>
                      </m:fPr>
                      <m:num>
                        <m:r>
                          <a:rPr lang="en-GB" sz="2400" i="1">
                            <a:latin typeface="Cambria Math" panose="02040503050406030204" pitchFamily="18" charset="0"/>
                          </a:rPr>
                          <m:t>2</m:t>
                        </m:r>
                      </m:num>
                      <m:den>
                        <m:r>
                          <a:rPr lang="en-GB" sz="2400" i="1">
                            <a:latin typeface="Cambria Math" panose="02040503050406030204" pitchFamily="18" charset="0"/>
                          </a:rPr>
                          <m:t>𝑛</m:t>
                        </m:r>
                        <m:r>
                          <a:rPr lang="en-GB" sz="2400" i="1">
                            <a:latin typeface="Cambria Math" panose="02040503050406030204" pitchFamily="18" charset="0"/>
                          </a:rPr>
                          <m:t>+1</m:t>
                        </m:r>
                      </m:den>
                    </m:f>
                  </m:oMath>
                </a14:m>
                <a:r>
                  <a:rPr lang="en-GB" sz="2400" dirty="0"/>
                  <a:t> </a:t>
                </a:r>
                <a:endParaRPr lang="pl-PL" sz="2400" dirty="0"/>
              </a:p>
              <a:p>
                <a:pPr marL="0" indent="0">
                  <a:buNone/>
                </a:pPr>
                <a:r>
                  <a:rPr lang="sr-Latn-RS" sz="2400" dirty="0"/>
                  <a:t>Gde je</a:t>
                </a:r>
                <a:r>
                  <a:rPr lang="en-GB" sz="2400" dirty="0"/>
                  <a:t>:</a:t>
                </a:r>
                <a:endParaRPr lang="pl-PL" sz="2400" dirty="0"/>
              </a:p>
              <a:p>
                <a:pPr marL="0" indent="0">
                  <a:buNone/>
                </a:pPr>
                <a14:m>
                  <m:oMath xmlns:m="http://schemas.openxmlformats.org/officeDocument/2006/math">
                    <m:r>
                      <a:rPr lang="en-GB" sz="2400" i="1">
                        <a:latin typeface="Cambria Math" panose="02040503050406030204" pitchFamily="18" charset="0"/>
                      </a:rPr>
                      <m:t>𝛼</m:t>
                    </m:r>
                  </m:oMath>
                </a14:m>
                <a:r>
                  <a:rPr lang="en-GB" sz="2400" dirty="0"/>
                  <a:t> – </a:t>
                </a:r>
                <a:r>
                  <a:rPr lang="sr-Latn-RS" sz="2400" dirty="0"/>
                  <a:t>množilac</a:t>
                </a:r>
                <a:endParaRPr lang="pl-PL" sz="2400" dirty="0"/>
              </a:p>
              <a:p>
                <a:pPr marL="0" indent="0">
                  <a:buNone/>
                </a:pPr>
                <a:r>
                  <a:rPr lang="en-GB" sz="2400" i="1" dirty="0"/>
                  <a:t>n</a:t>
                </a:r>
                <a:r>
                  <a:rPr lang="en-GB" sz="2400" dirty="0"/>
                  <a:t> – </a:t>
                </a:r>
                <a:r>
                  <a:rPr lang="sr-Latn-RS" sz="2400" dirty="0"/>
                  <a:t>izabrani vremenski period</a:t>
                </a:r>
                <a:r>
                  <a:rPr lang="en-GB" sz="2400" dirty="0"/>
                  <a:t>.</a:t>
                </a: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06837" cy="4891730"/>
              </a:xfrm>
              <a:blipFill>
                <a:blip r:embed="rId2"/>
                <a:stretch>
                  <a:fillRect l="-1500" t="-1746" r="-1406" b="-910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Eksponencijalni pokretni prosek, EMA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F47BAE08-05CD-D3FB-F73A-77F4A33C40BB}"/>
              </a:ext>
            </a:extLst>
          </p:cNvPr>
          <p:cNvSpPr txBox="1"/>
          <p:nvPr/>
        </p:nvSpPr>
        <p:spPr>
          <a:xfrm>
            <a:off x="7223760" y="3525094"/>
            <a:ext cx="4886960" cy="1554272"/>
          </a:xfrm>
          <a:prstGeom prst="rect">
            <a:avLst/>
          </a:prstGeom>
          <a:noFill/>
        </p:spPr>
        <p:txBody>
          <a:bodyPr wrap="square">
            <a:spAutoFit/>
          </a:bodyPr>
          <a:lstStyle/>
          <a:p>
            <a:pPr algn="just">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800" b="1" dirty="0">
                <a:effectLst/>
                <a:latin typeface="Tahoma" panose="020B0604030504040204" pitchFamily="34" charset="0"/>
                <a:ea typeface="Calibri" panose="020F0502020204030204" pitchFamily="34" charset="0"/>
                <a:cs typeface="Times New Roman" panose="02020603050405020304" pitchFamily="18" charset="0"/>
              </a:rPr>
              <a:t>=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multiplier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4794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Prosečne metode </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09"/>
                <a:ext cx="6492224" cy="4856235"/>
              </a:xfrm>
            </p:spPr>
            <p:txBody>
              <a:bodyPr>
                <a:noAutofit/>
              </a:bodyPr>
              <a:lstStyle/>
              <a:p>
                <a:pPr marL="0" indent="0" algn="just">
                  <a:buNone/>
                </a:pPr>
                <a:r>
                  <a:rPr lang="sr-Latn-RS" sz="2400" dirty="0"/>
                  <a:t>Ovo je varijanta jednostavnog pokretnog proseka (SMA). Metoda Weighted Moving Average (WMA) je pokretni prosek koji daje težinu najnovijim vrednostima potražnje. To znači da najnoviji podaci imaju najveći uticaj na vrednost prognoze od starijih podataka</a:t>
                </a:r>
                <a:r>
                  <a:rPr lang="pl-PL" sz="2400" dirty="0"/>
                  <a:t>;</a:t>
                </a:r>
              </a:p>
              <a:p>
                <a:pPr marL="0" indent="0" algn="just">
                  <a:buNone/>
                </a:pPr>
                <a:endParaRPr lang="pl-PL" sz="2400" dirty="0"/>
              </a:p>
              <a:p>
                <a:pPr marL="0" indent="0" algn="just">
                  <a:buNone/>
                </a:pPr>
                <a:r>
                  <a:rPr lang="sr-Latn-RS" sz="2400" dirty="0"/>
                  <a:t>Ovo je predstavljeno formalnim modelom</a:t>
                </a:r>
                <a:r>
                  <a:rPr lang="en-US" sz="2400" dirty="0"/>
                  <a:t>:</a:t>
                </a:r>
                <a:endParaRPr lang="pl-PL" sz="2400" dirty="0"/>
              </a:p>
              <a:p>
                <a:pPr marL="0" indent="0" algn="just">
                  <a:buNone/>
                </a:pPr>
                <a:endParaRPr lang="pl-PL" sz="2400" dirty="0"/>
              </a:p>
              <a:p>
                <a:pPr marL="0" indent="0">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nary>
                        <m:naryPr>
                          <m:chr m:val="∑"/>
                          <m:ctrlPr>
                            <a:rPr lang="pl-PL" sz="2400" i="1">
                              <a:latin typeface="Cambria Math" panose="02040503050406030204" pitchFamily="18" charset="0"/>
                            </a:rPr>
                          </m:ctrlPr>
                        </m:naryPr>
                        <m:sub>
                          <m:r>
                            <a:rPr lang="en-GB" sz="2400" i="1">
                              <a:latin typeface="Cambria Math" panose="02040503050406030204" pitchFamily="18" charset="0"/>
                            </a:rPr>
                            <m:t>𝑡</m:t>
                          </m:r>
                          <m:r>
                            <a:rPr lang="en-GB" sz="2400" i="1">
                              <a:latin typeface="Cambria Math" panose="02040503050406030204" pitchFamily="18" charset="0"/>
                            </a:rPr>
                            <m:t>+1−</m:t>
                          </m:r>
                          <m:r>
                            <a:rPr lang="en-GB" sz="2400" i="1">
                              <a:latin typeface="Cambria Math" panose="02040503050406030204" pitchFamily="18" charset="0"/>
                            </a:rPr>
                            <m:t>𝑚</m:t>
                          </m:r>
                        </m:sub>
                        <m:sup>
                          <m:r>
                            <a:rPr lang="en-GB" sz="2400" i="1">
                              <a:latin typeface="Cambria Math" panose="02040503050406030204" pitchFamily="18" charset="0"/>
                            </a:rPr>
                            <m:t>𝑡</m:t>
                          </m:r>
                        </m:sup>
                        <m:e>
                          <m:d>
                            <m:dPr>
                              <m:ctrlPr>
                                <a:rPr lang="pl-PL" sz="2400" i="1">
                                  <a:latin typeface="Cambria Math" panose="02040503050406030204" pitchFamily="18" charset="0"/>
                                </a:rPr>
                              </m:ctrlPr>
                            </m:dPr>
                            <m:e>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𝑖</m:t>
                                  </m:r>
                                </m:sub>
                              </m:sSub>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e>
                          </m:d>
                        </m:e>
                      </m:nary>
                    </m:oMath>
                  </m:oMathPara>
                </a14:m>
                <a:endParaRPr lang="pl-PL" sz="2400" dirty="0"/>
              </a:p>
              <a:p>
                <a:pPr marL="0" indent="0">
                  <a:buNone/>
                </a:pPr>
                <a14:m>
                  <m:oMath xmlns:m="http://schemas.openxmlformats.org/officeDocument/2006/math">
                    <m:sSub>
                      <m:sSubPr>
                        <m:ctrlPr>
                          <a:rPr lang="pl-PL" sz="2400" i="1">
                            <a:latin typeface="Cambria Math" panose="02040503050406030204" pitchFamily="18" charset="0"/>
                          </a:rPr>
                        </m:ctrlPr>
                      </m:sSubPr>
                      <m:e>
                        <m:r>
                          <a:rPr lang="en-GB" sz="2400" i="1">
                            <a:latin typeface="Cambria Math" panose="02040503050406030204" pitchFamily="18" charset="0"/>
                          </a:rPr>
                          <m:t>𝜛</m:t>
                        </m:r>
                      </m:e>
                      <m:sub>
                        <m:r>
                          <a:rPr lang="en-GB" sz="2400" i="1">
                            <a:latin typeface="Cambria Math" panose="02040503050406030204" pitchFamily="18" charset="0"/>
                          </a:rPr>
                          <m:t>𝑖</m:t>
                        </m:r>
                      </m:sub>
                    </m:sSub>
                    <m:r>
                      <a:rPr lang="en-GB" sz="2400" i="1">
                        <a:latin typeface="Cambria Math" panose="02040503050406030204" pitchFamily="18" charset="0"/>
                      </a:rPr>
                      <m:t>=</m:t>
                    </m:r>
                    <m:r>
                      <a:rPr lang="pl-PL" sz="2400" b="0" i="1" smtClean="0">
                        <a:latin typeface="Cambria Math" panose="02040503050406030204" pitchFamily="18" charset="0"/>
                      </a:rPr>
                      <m:t> </m:t>
                    </m:r>
                  </m:oMath>
                </a14:m>
                <a:r>
                  <a:rPr lang="pl-PL" sz="2400" dirty="0"/>
                  <a:t>ponderisani koeficijent u opsegu &lt;0;1&gt;</a:t>
                </a: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09"/>
                <a:ext cx="6492224" cy="4856235"/>
              </a:xfrm>
              <a:blipFill>
                <a:blip r:embed="rId2"/>
                <a:stretch>
                  <a:fillRect l="-1502" t="-1759" r="-1408" b="-2010"/>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Ponderisani pokretni prosek, WMA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9A2EA188-AE98-44EC-0F26-1913A1819EC0}"/>
              </a:ext>
            </a:extLst>
          </p:cNvPr>
          <p:cNvSpPr txBox="1"/>
          <p:nvPr/>
        </p:nvSpPr>
        <p:spPr>
          <a:xfrm>
            <a:off x="7090724" y="3534915"/>
            <a:ext cx="4892667" cy="2662267"/>
          </a:xfrm>
          <a:prstGeom prst="rect">
            <a:avLst/>
          </a:prstGeom>
          <a:noFill/>
        </p:spPr>
        <p:txBody>
          <a:bodyPr wrap="square">
            <a:spAutoFit/>
          </a:bodyPr>
          <a:lstStyle/>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Ovo se objašnjava formulom koja se koristi u </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-u</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Za ponderisani prosek sa 3 elementa</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kern="100" dirty="0">
                <a:effectLst/>
                <a:latin typeface="Tahoma" panose="020B0604030504040204" pitchFamily="34" charset="0"/>
                <a:ea typeface="Calibri" panose="020F0502020204030204" pitchFamily="34" charset="0"/>
                <a:cs typeface="Tahoma" panose="020B0604030504040204" pitchFamily="34" charset="0"/>
              </a:rPr>
              <a:t>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(1)</a:t>
            </a:r>
            <a:r>
              <a:rPr lang="en-GB" sz="1400" b="1" kern="100" dirty="0">
                <a:effectLst/>
                <a:latin typeface="Tahoma" panose="020B0604030504040204" pitchFamily="34" charset="0"/>
                <a:ea typeface="Calibri" panose="020F0502020204030204" pitchFamily="34" charset="0"/>
                <a:cs typeface="Tahoma" panose="020B0604030504040204" pitchFamily="34" charset="0"/>
              </a:rPr>
              <a:t>) +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(2)</a:t>
            </a:r>
            <a:r>
              <a:rPr lang="en-GB" sz="1400" b="1" kern="100" dirty="0">
                <a:effectLst/>
                <a:latin typeface="Tahoma" panose="020B0604030504040204" pitchFamily="34" charset="0"/>
                <a:ea typeface="Calibri" panose="020F0502020204030204" pitchFamily="34" charset="0"/>
                <a:cs typeface="Tahoma" panose="020B0604030504040204" pitchFamily="34" charset="0"/>
              </a:rPr>
              <a:t>)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kern="100" dirty="0">
                <a:effectLst/>
                <a:latin typeface="Tahoma" panose="020B0604030504040204" pitchFamily="34" charset="0"/>
                <a:ea typeface="Calibri" panose="020F0502020204030204" pitchFamily="34" charset="0"/>
                <a:cs typeface="Tahoma" panose="020B0604030504040204" pitchFamily="34" charset="0"/>
              </a:rPr>
              <a:t> ω</a:t>
            </a:r>
            <a:r>
              <a:rPr lang="en-GB" sz="1400" b="1" kern="100" baseline="-25000" dirty="0">
                <a:effectLst/>
                <a:latin typeface="Tahoma" panose="020B0604030504040204" pitchFamily="34" charset="0"/>
                <a:ea typeface="Calibri" panose="020F0502020204030204" pitchFamily="34" charset="0"/>
                <a:cs typeface="Tahoma" panose="020B0604030504040204" pitchFamily="34" charset="0"/>
              </a:rPr>
              <a:t>(3)</a:t>
            </a:r>
            <a:r>
              <a:rPr lang="en-GB" sz="1400" b="1" kern="100" dirty="0">
                <a:effectLst/>
                <a:latin typeface="Tahoma" panose="020B0604030504040204" pitchFamily="34" charset="0"/>
                <a:ea typeface="Calibri" panose="020F0502020204030204" pitchFamily="34" charset="0"/>
                <a:cs typeface="Tahoma" panose="020B0604030504040204" pitchFamily="34"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Za ponderisani prosek sa 5 elemenata</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(t-5)</a:t>
            </a:r>
            <a:r>
              <a:rPr lang="en-GB" sz="1400" b="1" dirty="0">
                <a:effectLst/>
                <a:latin typeface="Tahoma" panose="020B0604030504040204" pitchFamily="34" charset="0"/>
                <a:ea typeface="Calibri" panose="020F0502020204030204" pitchFamily="34" charset="0"/>
                <a:cs typeface="Times New Roman" panose="02020603050405020304" pitchFamily="18" charset="0"/>
              </a:rPr>
              <a:t> * </a:t>
            </a:r>
            <a:r>
              <a:rPr lang="en-GB" sz="1400" b="1" dirty="0">
                <a:effectLst/>
                <a:latin typeface="Tahoma" panose="020B0604030504040204" pitchFamily="34" charset="0"/>
                <a:ea typeface="Calibri" panose="020F0502020204030204" pitchFamily="34" charset="0"/>
              </a:rPr>
              <a:t>ω</a:t>
            </a:r>
            <a:r>
              <a:rPr lang="en-GB" sz="1400" b="1" baseline="-25000" dirty="0">
                <a:effectLst/>
                <a:latin typeface="Tahoma" panose="020B0604030504040204" pitchFamily="34" charset="0"/>
                <a:ea typeface="Calibri" panose="020F0502020204030204" pitchFamily="34" charset="0"/>
              </a:rPr>
              <a:t>(1)</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(t-4)</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(2)</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(t-3)</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(3)</a:t>
            </a:r>
            <a:r>
              <a:rPr lang="en-GB" sz="1400" b="1" dirty="0">
                <a:effectLst/>
                <a:latin typeface="Tahoma" panose="020B0604030504040204" pitchFamily="34" charset="0"/>
                <a:ea typeface="Calibri" panose="020F0502020204030204" pitchFamily="34" charset="0"/>
              </a:rPr>
              <a:t>) +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(4)</a:t>
            </a:r>
            <a:r>
              <a:rPr lang="en-GB" sz="1400" b="1" dirty="0">
                <a:effectLst/>
                <a:latin typeface="Tahoma" panose="020B0604030504040204" pitchFamily="34" charset="0"/>
                <a:ea typeface="Calibri" panose="020F0502020204030204" pitchFamily="34" charset="0"/>
              </a:rPr>
              <a: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t>
            </a:r>
            <a:r>
              <a:rPr lang="en-GB" sz="1400" b="1" dirty="0">
                <a:effectLst/>
                <a:latin typeface="Tahoma" panose="020B0604030504040204" pitchFamily="34" charset="0"/>
                <a:ea typeface="Calibri" panose="020F0502020204030204" pitchFamily="34" charset="0"/>
              </a:rPr>
              <a:t> ω</a:t>
            </a:r>
            <a:r>
              <a:rPr lang="en-GB" sz="1400" b="1" baseline="-25000" dirty="0">
                <a:effectLst/>
                <a:latin typeface="Tahoma" panose="020B0604030504040204" pitchFamily="34" charset="0"/>
                <a:ea typeface="Calibri" panose="020F0502020204030204" pitchFamily="34" charset="0"/>
              </a:rPr>
              <a:t>(5)</a:t>
            </a:r>
            <a:r>
              <a:rPr lang="en-GB" sz="1400" b="1" dirty="0">
                <a:effectLst/>
                <a:latin typeface="Tahoma" panose="020B0604030504040204" pitchFamily="34" charset="0"/>
                <a:ea typeface="Calibri" panose="020F0502020204030204" pitchFamily="34" charset="0"/>
              </a:rPr>
              <a:t>)</a:t>
            </a:r>
            <a:endParaRPr lang="pl-PL" sz="1400" dirty="0"/>
          </a:p>
        </p:txBody>
      </p:sp>
    </p:spTree>
    <p:extLst>
      <p:ext uri="{BB962C8B-B14F-4D97-AF65-F5344CB8AC3E}">
        <p14:creationId xmlns:p14="http://schemas.microsoft.com/office/powerpoint/2010/main" val="14789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Definicija prognoziranja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sr-Latn-RS" sz="2400" dirty="0"/>
              <a:t>Prognoziranje se može nazvati predviđanje</a:t>
            </a:r>
            <a:r>
              <a:rPr lang="en-US" sz="2400" dirty="0"/>
              <a:t>;</a:t>
            </a:r>
            <a:r>
              <a:rPr lang="sr-Latn-RS" sz="2400" dirty="0"/>
              <a:t> predviđanje buduće potražnje, predviđanje potražnje, predviđanje prodaje ili novog trenda</a:t>
            </a:r>
            <a:r>
              <a:rPr lang="pl-PL" sz="2400" dirty="0"/>
              <a:t>;</a:t>
            </a:r>
          </a:p>
          <a:p>
            <a:pPr algn="just"/>
            <a:r>
              <a:rPr lang="sr-Latn-RS" sz="2400" dirty="0"/>
              <a:t>Međutim, nije svako predviđanje prognoziranje</a:t>
            </a:r>
            <a:r>
              <a:rPr lang="en-US" sz="2400" dirty="0"/>
              <a:t>, </a:t>
            </a:r>
            <a:r>
              <a:rPr lang="sr-Latn-RS" sz="2400" dirty="0"/>
              <a:t>jer se</a:t>
            </a:r>
            <a:r>
              <a:rPr lang="en-US" sz="2400" dirty="0"/>
              <a:t> </a:t>
            </a:r>
            <a:r>
              <a:rPr lang="sr-Latn-RS" sz="2400" dirty="0"/>
              <a:t>prognoziranje</a:t>
            </a:r>
            <a:r>
              <a:rPr lang="en-US" sz="2400" dirty="0"/>
              <a:t> (</a:t>
            </a:r>
            <a:r>
              <a:rPr lang="sr-Latn-RS" sz="2400" dirty="0"/>
              <a:t>koje se naziva i predviđanje</a:t>
            </a:r>
            <a:r>
              <a:rPr lang="en-US" sz="2400" dirty="0"/>
              <a:t>) </a:t>
            </a:r>
            <a:r>
              <a:rPr lang="sr-Latn-RS" sz="2400" dirty="0"/>
              <a:t>zasniva na </a:t>
            </a:r>
            <a:r>
              <a:rPr lang="sr-Latn-RS" sz="2400" dirty="0">
                <a:solidFill>
                  <a:schemeClr val="accent1"/>
                </a:solidFill>
              </a:rPr>
              <a:t>racionalnoj, obično naučnoj osnovi</a:t>
            </a:r>
            <a:r>
              <a:rPr lang="pl-PL" sz="2400" dirty="0">
                <a:solidFill>
                  <a:srgbClr val="347CB8"/>
                </a:solidFill>
              </a:rPr>
              <a:t>;</a:t>
            </a:r>
          </a:p>
          <a:p>
            <a:pPr algn="just"/>
            <a:r>
              <a:rPr lang="sr-Latn-RS" sz="2400" dirty="0">
                <a:solidFill>
                  <a:schemeClr val="accent1"/>
                </a:solidFill>
              </a:rPr>
              <a:t>Prognoziranje</a:t>
            </a:r>
            <a:r>
              <a:rPr lang="sr-Latn-RS" sz="2400" dirty="0"/>
              <a:t> je zaključivanje o nepoznatim događajima na osnovu poznatih događaja. Na primer, može se predvideti da</a:t>
            </a:r>
            <a:r>
              <a:rPr lang="en-US" sz="2400" dirty="0"/>
              <a:t>:</a:t>
            </a:r>
          </a:p>
          <a:p>
            <a:pPr lvl="1" algn="just"/>
            <a:r>
              <a:rPr lang="en-US" sz="1800" dirty="0"/>
              <a:t>(1)</a:t>
            </a:r>
            <a:r>
              <a:rPr lang="sr-Latn-RS" sz="1800" dirty="0"/>
              <a:t> događaj će se dogoditi zato što se dogodio u prošlosti</a:t>
            </a:r>
            <a:r>
              <a:rPr lang="en-US" sz="1800" dirty="0"/>
              <a:t>;</a:t>
            </a:r>
          </a:p>
          <a:p>
            <a:pPr lvl="1" algn="just"/>
            <a:r>
              <a:rPr lang="en-US" sz="1800" dirty="0"/>
              <a:t>(2)</a:t>
            </a:r>
            <a:r>
              <a:rPr lang="sr-Latn-RS" sz="1800" dirty="0"/>
              <a:t> događaj će se desiti zato što to ukazuje njegova učestalost</a:t>
            </a:r>
            <a:r>
              <a:rPr lang="en-US" sz="1800" dirty="0"/>
              <a:t>;</a:t>
            </a:r>
          </a:p>
          <a:p>
            <a:pPr lvl="1" algn="just"/>
            <a:r>
              <a:rPr lang="en-US" sz="1800" dirty="0"/>
              <a:t>(3)</a:t>
            </a:r>
            <a:r>
              <a:rPr lang="sr-Latn-RS" sz="1800" dirty="0"/>
              <a:t> događaj će se desiti jer je povezan sa drugim događajima koji su se desili</a:t>
            </a:r>
            <a:r>
              <a:rPr lang="pl-PL" sz="1800" dirty="0"/>
              <a:t>.</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Cieślak, 2005; </a:t>
            </a:r>
            <a:r>
              <a:rPr lang="pl-PL" sz="1200" dirty="0" err="1">
                <a:solidFill>
                  <a:srgbClr val="7F7F7F"/>
                </a:solidFill>
              </a:rPr>
              <a:t>Dittmann</a:t>
            </a:r>
            <a:r>
              <a:rPr lang="pl-PL" sz="1200" dirty="0">
                <a:solidFill>
                  <a:srgbClr val="7F7F7F"/>
                </a:solidFill>
              </a:rPr>
              <a:t>, 2003  </a:t>
            </a:r>
          </a:p>
        </p:txBody>
      </p:sp>
    </p:spTree>
    <p:extLst>
      <p:ext uri="{BB962C8B-B14F-4D97-AF65-F5344CB8AC3E}">
        <p14:creationId xmlns:p14="http://schemas.microsoft.com/office/powerpoint/2010/main" val="21153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sr-Latn-RS" sz="2400" dirty="0">
                <a:solidFill>
                  <a:srgbClr val="1065AB"/>
                </a:solidFill>
              </a:rPr>
              <a:t>Metode eksponencijalnog izglađivanja </a:t>
            </a:r>
            <a:r>
              <a:rPr lang="sr-Latn-RS" sz="2400" dirty="0"/>
              <a:t>se široko koriste. Postoji 15 različitih metoda. Svaka varijanta je određena za drugačiji scenario predviđanja.</a:t>
            </a:r>
            <a:endParaRPr lang="pl-PL" sz="2400" dirty="0"/>
          </a:p>
        </p:txBody>
      </p:sp>
      <p:graphicFrame>
        <p:nvGraphicFramePr>
          <p:cNvPr id="6" name="Diagram 5">
            <a:extLst>
              <a:ext uri="{FF2B5EF4-FFF2-40B4-BE49-F238E27FC236}">
                <a16:creationId xmlns:a16="http://schemas.microsoft.com/office/drawing/2014/main" id="{3250557D-5790-DA82-0C68-9BF22D04935C}"/>
              </a:ext>
            </a:extLst>
          </p:cNvPr>
          <p:cNvGraphicFramePr/>
          <p:nvPr>
            <p:extLst>
              <p:ext uri="{D42A27DB-BD31-4B8C-83A1-F6EECF244321}">
                <p14:modId xmlns:p14="http://schemas.microsoft.com/office/powerpoint/2010/main" val="743675968"/>
              </p:ext>
            </p:extLst>
          </p:nvPr>
        </p:nvGraphicFramePr>
        <p:xfrm>
          <a:off x="474562" y="1550227"/>
          <a:ext cx="11647774" cy="1658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ole tekstowe 10">
            <a:extLst>
              <a:ext uri="{FF2B5EF4-FFF2-40B4-BE49-F238E27FC236}">
                <a16:creationId xmlns:a16="http://schemas.microsoft.com/office/drawing/2014/main" id="{DAEE32DE-4222-BBBC-A317-A3E1089B5645}"/>
              </a:ext>
            </a:extLst>
          </p:cNvPr>
          <p:cNvSpPr txBox="1"/>
          <p:nvPr/>
        </p:nvSpPr>
        <p:spPr>
          <a:xfrm>
            <a:off x="6481232" y="3304118"/>
            <a:ext cx="5805996" cy="369332"/>
          </a:xfrm>
          <a:prstGeom prst="rect">
            <a:avLst/>
          </a:prstGeom>
          <a:noFill/>
        </p:spPr>
        <p:txBody>
          <a:bodyPr wrap="square">
            <a:spAutoFit/>
          </a:bodyPr>
          <a:lstStyle/>
          <a:p>
            <a:r>
              <a:rPr lang="en-US" dirty="0"/>
              <a:t>Figure</a:t>
            </a:r>
            <a:r>
              <a:rPr lang="pl-PL" dirty="0"/>
              <a:t> </a:t>
            </a:r>
            <a:r>
              <a:rPr lang="en-US" dirty="0"/>
              <a:t>9</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77894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953167" cy="4891730"/>
              </a:xfrm>
            </p:spPr>
            <p:txBody>
              <a:bodyPr>
                <a:noAutofit/>
              </a:bodyPr>
              <a:lstStyle/>
              <a:p>
                <a:pPr marL="0" indent="0" algn="just">
                  <a:buNone/>
                </a:pPr>
                <a:r>
                  <a:rPr lang="sr-Latn-RS" sz="2400" dirty="0"/>
                  <a:t>Uzima u obzir eksponencijalni faktor izglađivanja </a:t>
                </a:r>
                <a:r>
                  <a:rPr lang="en-US" sz="2400" i="1" dirty="0"/>
                  <a:t>(a)</a:t>
                </a:r>
                <a:r>
                  <a:rPr lang="en-US" sz="2400" dirty="0"/>
                  <a:t>.</a:t>
                </a:r>
                <a:r>
                  <a:rPr lang="sr-Latn-RS" sz="2400" dirty="0"/>
                  <a:t> Istovremeno, metoda daje veću težinu novijim podacima. On dodeljuje eksponencijalno opadajući težinu kako podaci postaju udaljeniji</a:t>
                </a:r>
                <a:r>
                  <a:rPr lang="pl-PL" sz="2400" dirty="0"/>
                  <a:t>;</a:t>
                </a:r>
              </a:p>
              <a:p>
                <a:pPr marL="0" indent="0" algn="just">
                  <a:buNone/>
                </a:pPr>
                <a:endParaRPr lang="pl-PL" sz="2400" dirty="0"/>
              </a:p>
              <a:p>
                <a:pPr marL="0" indent="0" algn="just">
                  <a:buNone/>
                </a:pPr>
                <a:r>
                  <a:rPr lang="sr-Latn-RS" sz="2400" dirty="0"/>
                  <a:t>Ovo je predstavljeno formalnim modelom</a:t>
                </a:r>
                <a:r>
                  <a:rPr lang="en-US" sz="2400" dirty="0"/>
                  <a:t>:</a:t>
                </a:r>
                <a:br>
                  <a:rPr lang="pl-PL" sz="2400" dirty="0"/>
                </a:br>
                <a:endParaRPr lang="pl-PL" sz="2400" dirty="0"/>
              </a:p>
              <a:p>
                <a:pPr marL="0" indent="0" algn="just">
                  <a:buNone/>
                </a:pPr>
                <a14:m>
                  <m:oMathPara xmlns:m="http://schemas.openxmlformats.org/officeDocument/2006/math">
                    <m:oMathParaPr>
                      <m:jc m:val="left"/>
                    </m:oMathParaPr>
                    <m:oMath xmlns:m="http://schemas.openxmlformats.org/officeDocument/2006/math">
                      <m:sSub>
                        <m:sSubPr>
                          <m:ctrlPr>
                            <a:rPr lang="pl-PL" sz="2400" i="1">
                              <a:latin typeface="Cambria Math" panose="02040503050406030204" pitchFamily="18" charset="0"/>
                            </a:rPr>
                          </m:ctrlPr>
                        </m:sSubPr>
                        <m:e>
                          <m:acc>
                            <m:accPr>
                              <m:chr m:val="̌"/>
                              <m:ctrlPr>
                                <a:rPr lang="pl-PL" sz="2400" i="1">
                                  <a:latin typeface="Cambria Math" panose="02040503050406030204" pitchFamily="18" charset="0"/>
                                </a:rPr>
                              </m:ctrlPr>
                            </m:accPr>
                            <m:e>
                              <m:r>
                                <a:rPr lang="en-GB" sz="2400" i="1">
                                  <a:latin typeface="Cambria Math" panose="02040503050406030204" pitchFamily="18" charset="0"/>
                                </a:rPr>
                                <m:t>𝑦</m:t>
                              </m:r>
                            </m:e>
                          </m:acc>
                        </m:e>
                        <m:sub>
                          <m:r>
                            <a:rPr lang="en-GB" sz="2400" i="1">
                              <a:latin typeface="Cambria Math" panose="02040503050406030204" pitchFamily="18" charset="0"/>
                            </a:rPr>
                            <m:t>𝑡</m:t>
                          </m:r>
                        </m:sub>
                      </m:sSub>
                      <m:r>
                        <a:rPr lang="en-GB" sz="2400" i="1">
                          <a:latin typeface="Cambria Math" panose="02040503050406030204" pitchFamily="18" charset="0"/>
                        </a:rPr>
                        <m:t>=</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𝑦</m:t>
                          </m:r>
                        </m:e>
                        <m:sub>
                          <m:r>
                            <a:rPr lang="en-GB" sz="2400" i="1">
                              <a:latin typeface="Cambria Math" panose="02040503050406030204" pitchFamily="18" charset="0"/>
                            </a:rPr>
                            <m:t>𝑡</m:t>
                          </m:r>
                          <m:r>
                            <a:rPr lang="en-GB" sz="2400" i="1">
                              <a:latin typeface="Cambria Math" panose="02040503050406030204" pitchFamily="18" charset="0"/>
                            </a:rPr>
                            <m:t>−1</m:t>
                          </m:r>
                        </m:sub>
                      </m:sSub>
                      <m:r>
                        <a:rPr lang="en-GB" sz="2400" i="1">
                          <a:latin typeface="Cambria Math" panose="02040503050406030204" pitchFamily="18" charset="0"/>
                        </a:rPr>
                        <m:t>+(1−</m:t>
                      </m:r>
                      <m:r>
                        <a:rPr lang="en-GB" sz="2400" i="1">
                          <a:latin typeface="Cambria Math" panose="02040503050406030204" pitchFamily="18" charset="0"/>
                        </a:rPr>
                        <m:t>𝑎</m:t>
                      </m:r>
                      <m:r>
                        <a:rPr lang="en-GB" sz="2400" i="1">
                          <a:latin typeface="Cambria Math" panose="02040503050406030204" pitchFamily="18" charset="0"/>
                        </a:rPr>
                        <m:t>)•</m:t>
                      </m:r>
                      <m:sSub>
                        <m:sSubPr>
                          <m:ctrlPr>
                            <a:rPr lang="pl-PL" sz="2400" i="1">
                              <a:latin typeface="Cambria Math" panose="02040503050406030204" pitchFamily="18" charset="0"/>
                            </a:rPr>
                          </m:ctrlPr>
                        </m:sSubPr>
                        <m:e>
                          <m:r>
                            <a:rPr lang="en-GB" sz="2400" i="1">
                              <a:latin typeface="Cambria Math" panose="02040503050406030204" pitchFamily="18" charset="0"/>
                            </a:rPr>
                            <m:t>𝑝</m:t>
                          </m:r>
                        </m:e>
                        <m:sub>
                          <m:r>
                            <a:rPr lang="en-GB" sz="2400" i="1">
                              <a:latin typeface="Cambria Math" panose="02040503050406030204" pitchFamily="18" charset="0"/>
                            </a:rPr>
                            <m:t>𝑡</m:t>
                          </m:r>
                          <m:r>
                            <a:rPr lang="en-GB" sz="2400" i="1">
                              <a:latin typeface="Cambria Math" panose="02040503050406030204" pitchFamily="18" charset="0"/>
                            </a:rPr>
                            <m:t>−1</m:t>
                          </m:r>
                        </m:sub>
                      </m:sSub>
                    </m:oMath>
                  </m:oMathPara>
                </a14:m>
                <a:endParaRPr lang="pl-PL" sz="2400" dirty="0"/>
              </a:p>
              <a:p>
                <a:pPr marL="0" indent="0">
                  <a:buNone/>
                </a:pPr>
                <a:r>
                  <a:rPr lang="sr-Latn-RS" sz="2400" dirty="0"/>
                  <a:t>Gde je</a:t>
                </a:r>
                <a:r>
                  <a:rPr lang="en-GB" sz="2400" dirty="0"/>
                  <a:t>:</a:t>
                </a:r>
                <a:endParaRPr lang="pl-PL" sz="2400" dirty="0"/>
              </a:p>
              <a:p>
                <a:pPr marL="0" indent="0">
                  <a:buNone/>
                </a:pPr>
                <a:r>
                  <a:rPr lang="en-GB" sz="2400" i="1" dirty="0"/>
                  <a:t>α </a:t>
                </a:r>
                <a:r>
                  <a:rPr lang="en-GB" sz="2400" dirty="0"/>
                  <a:t>– </a:t>
                </a:r>
                <a:r>
                  <a:rPr lang="sr-Latn-RS" sz="2400" dirty="0"/>
                  <a:t>eksponencijalni faktor izglađivanja</a:t>
                </a:r>
                <a:r>
                  <a:rPr lang="en-GB" sz="2400" dirty="0"/>
                  <a:t>.</a:t>
                </a:r>
                <a:endParaRPr lang="pl-PL" sz="2400" dirty="0"/>
              </a:p>
              <a:p>
                <a:pPr marL="0" indent="0" algn="just">
                  <a:buNone/>
                </a:pPr>
                <a:endParaRPr lang="pl-PL" sz="24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953167" cy="4891730"/>
              </a:xfrm>
              <a:blipFill>
                <a:blip r:embed="rId2"/>
                <a:stretch>
                  <a:fillRect l="-1639" t="-1746" r="-153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Jednostavno eksponencijalno izglađivanje, </a:t>
            </a:r>
            <a:r>
              <a:rPr lang="en-US" sz="2000" dirty="0"/>
              <a:t>SES (</a:t>
            </a:r>
            <a:r>
              <a:rPr lang="sr-Latn-RS" sz="2000" dirty="0"/>
              <a:t>Braunov </a:t>
            </a:r>
            <a:r>
              <a:rPr lang="en-US" sz="2000" dirty="0"/>
              <a:t>model</a:t>
            </a:r>
            <a:r>
              <a:rPr lang="pl-PL"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a:extLst>
              <a:ext uri="{FF2B5EF4-FFF2-40B4-BE49-F238E27FC236}">
                <a16:creationId xmlns:a16="http://schemas.microsoft.com/office/drawing/2014/main" id="{5173238E-3313-CF07-6CDC-F9CCD92CBAAB}"/>
              </a:ext>
            </a:extLst>
          </p:cNvPr>
          <p:cNvSpPr txBox="1"/>
          <p:nvPr/>
        </p:nvSpPr>
        <p:spPr>
          <a:xfrm>
            <a:off x="6827149" y="4043523"/>
            <a:ext cx="5290870" cy="1138773"/>
          </a:xfrm>
          <a:prstGeom prst="rect">
            <a:avLst/>
          </a:prstGeom>
          <a:noFill/>
        </p:spPr>
        <p:txBody>
          <a:bodyPr wrap="square">
            <a:spAutoFit/>
          </a:bodyPr>
          <a:lstStyle/>
          <a:p>
            <a:pPr algn="l">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[(1 – </a:t>
            </a:r>
            <a:r>
              <a:rPr lang="en-GB" sz="1800" b="1" dirty="0">
                <a:effectLst/>
                <a:latin typeface="Tahoma" panose="020B0604030504040204" pitchFamily="34" charset="0"/>
                <a:ea typeface="Calibri" panose="020F0502020204030204" pitchFamily="34" charset="0"/>
              </a:rPr>
              <a:t>α</a:t>
            </a:r>
            <a:r>
              <a:rPr lang="en-GB" sz="1800" b="1" dirty="0" err="1">
                <a:effectLst/>
                <a:latin typeface="Tahoma" panose="020B0604030504040204" pitchFamily="34" charset="0"/>
                <a:ea typeface="Calibri" panose="020F0502020204030204" pitchFamily="34" charset="0"/>
              </a:rPr>
              <a:t>lfa</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33054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sr-Latn-RS" sz="1800" dirty="0"/>
                  <a:t>Model dvostrukog eksponencijalnog izglađivanja zasniva se na dva faktora izglađivanja. Jedan od njih se odnosi na izglađivanje promenljivog nivoa (slučajne fluktuacije), a drugi na njegovo povećanje (fluktuacije trenda). Oba koeficijenta treba da budu u opsegu</a:t>
                </a:r>
                <a:r>
                  <a:rPr lang="en-GB" sz="1800" dirty="0"/>
                  <a:t>: </a:t>
                </a:r>
                <a14:m>
                  <m:oMath xmlns:m="http://schemas.openxmlformats.org/officeDocument/2006/math">
                    <m:d>
                      <m:dPr>
                        <m:begChr m:val="〈"/>
                        <m:endChr m:val="〉"/>
                        <m:ctrlPr>
                          <a:rPr lang="pl-PL" sz="1800" i="1">
                            <a:latin typeface="Cambria Math" panose="02040503050406030204" pitchFamily="18" charset="0"/>
                          </a:rPr>
                        </m:ctrlPr>
                      </m:dPr>
                      <m:e>
                        <m:r>
                          <a:rPr lang="en-GB" sz="1800" i="1">
                            <a:latin typeface="Cambria Math" panose="02040503050406030204" pitchFamily="18" charset="0"/>
                          </a:rPr>
                          <m:t>0,1</m:t>
                        </m:r>
                      </m:e>
                    </m:d>
                  </m:oMath>
                </a14:m>
                <a:r>
                  <a:rPr lang="pl-PL" sz="1800" dirty="0"/>
                  <a:t>;</a:t>
                </a:r>
              </a:p>
              <a:p>
                <a:pPr marL="0" indent="0">
                  <a:buNone/>
                </a:pPr>
                <a:r>
                  <a:rPr lang="sr-Latn-RS" sz="1800" dirty="0"/>
                  <a:t>Ovo je predstavljeno formalnim modelom</a:t>
                </a:r>
                <a:r>
                  <a:rPr lang="en-US" sz="1800" dirty="0"/>
                  <a:t>:</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1−</m:t>
                          </m:r>
                          <m:r>
                            <a:rPr lang="en-GB" sz="1800" i="1">
                              <a:latin typeface="Cambria Math" panose="02040503050406030204" pitchFamily="18" charset="0"/>
                            </a:rPr>
                            <m:t>𝛼</m:t>
                          </m:r>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r>
                  <a:rPr lang="sr-Latn-RS" sz="1800" dirty="0"/>
                  <a:t>Gde je</a:t>
                </a:r>
                <a:r>
                  <a:rPr lang="en-GB" sz="1800" dirty="0"/>
                  <a:t>:</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a:t>
                </a:r>
                <a:r>
                  <a:rPr lang="sr-Latn-RS" sz="1800" dirty="0"/>
                  <a:t>faktor izglađivanja promenljivog nivoa</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a:t>
                </a:r>
                <a:r>
                  <a:rPr lang="sr-Latn-RS" sz="1800" dirty="0"/>
                  <a:t>faktor ujednačavanja rasta</a:t>
                </a:r>
                <a:r>
                  <a:rPr lang="en-GB" sz="1800" dirty="0"/>
                  <a:t>.</a:t>
                </a:r>
                <a:endParaRPr lang="pl-PL" sz="1800" dirty="0"/>
              </a:p>
              <a:p>
                <a:pPr marL="0" indent="0">
                  <a:buNone/>
                </a:pPr>
                <a:r>
                  <a:rPr lang="en-GB" sz="1800" dirty="0"/>
                  <a:t> </a:t>
                </a:r>
                <a:endParaRPr lang="pl-PL" sz="1800" dirty="0"/>
              </a:p>
              <a:p>
                <a:pPr marL="0" indent="0">
                  <a:buNone/>
                </a:pPr>
                <a:r>
                  <a:rPr lang="sr-Latn-RS" sz="1800" dirty="0"/>
                  <a:t>Prema modelu</a:t>
                </a:r>
                <a:r>
                  <a:rPr lang="en-GB" sz="1800" dirty="0"/>
                  <a:t>, </a:t>
                </a:r>
                <a:r>
                  <a:rPr lang="sr-Latn-RS" sz="1800" dirty="0"/>
                  <a:t>dve potrebne početne vrednosti za </a:t>
                </a:r>
                <a:r>
                  <a:rPr lang="en-GB" sz="1800" i="1" dirty="0"/>
                  <a:t>L</a:t>
                </a:r>
                <a:r>
                  <a:rPr lang="en-GB" sz="1800" i="1" baseline="-25000" dirty="0"/>
                  <a:t>t</a:t>
                </a:r>
                <a:r>
                  <a:rPr lang="en-GB" sz="1800" i="1" dirty="0"/>
                  <a:t> </a:t>
                </a:r>
                <a:r>
                  <a:rPr lang="en-GB" sz="1800" dirty="0"/>
                  <a:t>i </a:t>
                </a:r>
                <a:r>
                  <a:rPr lang="en-GB" sz="1800" i="1" dirty="0"/>
                  <a:t>T</a:t>
                </a:r>
                <a:r>
                  <a:rPr lang="en-GB" sz="1800" i="1" baseline="-25000" dirty="0"/>
                  <a:t>t</a:t>
                </a:r>
                <a:r>
                  <a:rPr lang="en-GB" sz="1800" dirty="0"/>
                  <a:t> </a:t>
                </a:r>
                <a:r>
                  <a:rPr lang="sr-Latn-RS" sz="1800" dirty="0"/>
                  <a:t> su</a:t>
                </a:r>
                <a:r>
                  <a:rPr lang="en-GB" sz="1800" dirty="0"/>
                  <a: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oMath>
                </a14:m>
                <a:r>
                  <a:rPr lang="en-GB" sz="1800" dirty="0"/>
                  <a:t> – </a:t>
                </a:r>
                <a:r>
                  <a:rPr lang="sr-Latn-RS" sz="1800" dirty="0"/>
                  <a:t>po naivnoj metodi</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oMath>
                  </m:oMathPara>
                </a14:m>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843" t="-1217" r="-749"/>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2000" dirty="0"/>
              <a:t>Linearno eksponencijalno izglađivanje</a:t>
            </a:r>
            <a:r>
              <a:rPr lang="en-US" sz="2000" dirty="0"/>
              <a:t>, LES (</a:t>
            </a:r>
            <a:r>
              <a:rPr lang="pl-PL" sz="2000" dirty="0"/>
              <a:t>H</a:t>
            </a:r>
            <a:r>
              <a:rPr lang="en-US" sz="2000" dirty="0" err="1"/>
              <a:t>olt</a:t>
            </a:r>
            <a:r>
              <a:rPr lang="pl-PL" sz="2000" dirty="0"/>
              <a:t>ov model</a:t>
            </a:r>
            <a:r>
              <a:rPr lang="en-US" sz="2000" dirty="0"/>
              <a:t>)</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6011" y="2255830"/>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3985" y="1437108"/>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2566E04-881F-E03B-F3EA-F6B5CE23B216}"/>
              </a:ext>
            </a:extLst>
          </p:cNvPr>
          <p:cNvSpPr txBox="1"/>
          <p:nvPr/>
        </p:nvSpPr>
        <p:spPr>
          <a:xfrm>
            <a:off x="7079071" y="3805957"/>
            <a:ext cx="4915974" cy="2431435"/>
          </a:xfrm>
          <a:prstGeom prst="rect">
            <a:avLst/>
          </a:prstGeom>
          <a:noFill/>
        </p:spPr>
        <p:txBody>
          <a:bodyPr wrap="square">
            <a:spAutoFit/>
          </a:bodyPr>
          <a:lstStyle/>
          <a:p>
            <a:pPr algn="just">
              <a:lnSpc>
                <a:spcPct val="150000"/>
              </a:lnSpc>
              <a:spcAft>
                <a:spcPts val="600"/>
              </a:spcAft>
            </a:pPr>
            <a:r>
              <a:rPr lang="sr-Latn-RS" dirty="0"/>
              <a:t>Formula koja se koristi u </a:t>
            </a:r>
            <a:r>
              <a:rPr lang="en-GB" dirty="0"/>
              <a:t>Excel</a:t>
            </a:r>
            <a:r>
              <a:rPr lang="sr-Latn-RS" dirty="0"/>
              <a:t>-u</a:t>
            </a:r>
            <a:r>
              <a:rPr lang="en-GB" dirty="0"/>
              <a:t>:</a:t>
            </a:r>
            <a:endParaRPr lang="pl-PL" dirty="0"/>
          </a:p>
          <a:p>
            <a:pPr algn="just">
              <a:lnSpc>
                <a:spcPct val="150000"/>
              </a:lnSpc>
              <a:spcAft>
                <a:spcPts val="60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a:t>
            </a:r>
            <a:r>
              <a:rPr lang="en-GB" sz="1600" b="1" kern="100" dirty="0">
                <a:effectLst/>
                <a:latin typeface="Tahoma" panose="020B0604030504040204" pitchFamily="34" charset="0"/>
                <a:ea typeface="Calibri" panose="020F0502020204030204" pitchFamily="34" charset="0"/>
                <a:cs typeface="Tahoma" panose="020B0604030504040204" pitchFamily="34" charset="0"/>
              </a:rPr>
              <a:t>α</a:t>
            </a:r>
            <a:r>
              <a:rPr lang="en-GB" sz="1600" b="1" kern="100" dirty="0" err="1">
                <a:effectLst/>
                <a:latin typeface="Tahoma" panose="020B0604030504040204" pitchFamily="34" charset="0"/>
                <a:ea typeface="Calibri" panose="020F0502020204030204" pitchFamily="34" charset="0"/>
                <a:cs typeface="Tahoma" panose="020B0604030504040204" pitchFamily="34" charset="0"/>
              </a:rPr>
              <a:t>lfa</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[beta * (random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(random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(t-2) </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 (1 – beta) * trend fluctuation</a:t>
            </a:r>
            <a:r>
              <a:rPr lang="en-GB" sz="16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1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sr-Latn-RS" sz="1800" dirty="0"/>
                  <a:t>Ovo je predstavljeno formalnim modelom:</a:t>
                </a:r>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d>
                        <m:dPr>
                          <m:ctrlPr>
                            <a:rPr lang="pl-PL" sz="1800" i="1">
                              <a:latin typeface="Cambria Math" panose="02040503050406030204" pitchFamily="18" charset="0"/>
                            </a:rPr>
                          </m:ctrlPr>
                        </m:dPr>
                        <m:e>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e>
                      </m:d>
                      <m:r>
                        <a:rPr lang="en-GB" sz="1800" i="1">
                          <a:latin typeface="Cambria Math" panose="02040503050406030204" pitchFamily="18" charset="0"/>
                        </a:rPr>
                        <m:t>+(1−</m:t>
                      </m:r>
                      <m:r>
                        <a:rPr lang="en-GB" sz="1800" i="1">
                          <a:latin typeface="Cambria Math" panose="02040503050406030204" pitchFamily="18" charset="0"/>
                        </a:rPr>
                        <m:t>𝛼</m:t>
                      </m:r>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𝛽</m:t>
                          </m:r>
                          <m:r>
                            <a:rPr lang="en-GB" sz="1800" i="1">
                              <a:latin typeface="Cambria Math" panose="02040503050406030204" pitchFamily="18" charset="0"/>
                            </a:rPr>
                            <m:t>)</m:t>
                          </m:r>
                          <m:r>
                            <a:rPr lang="en-GB" sz="1800" i="1">
                              <a:latin typeface="Cambria Math" panose="02040503050406030204" pitchFamily="18" charset="0"/>
                            </a:rPr>
                            <m:t>𝑇</m:t>
                          </m:r>
                        </m:e>
                        <m:sub>
                          <m:r>
                            <a:rPr lang="en-GB" sz="1800" i="1">
                              <a:latin typeface="Cambria Math" panose="02040503050406030204" pitchFamily="18" charset="0"/>
                            </a:rPr>
                            <m:t>𝑡</m:t>
                          </m:r>
                          <m:r>
                            <a:rPr lang="en-GB" sz="1800" i="1">
                              <a:latin typeface="Cambria Math" panose="02040503050406030204" pitchFamily="18" charset="0"/>
                            </a:rPr>
                            <m:t>−1</m:t>
                          </m:r>
                        </m:sub>
                      </m:sSub>
                    </m:oMath>
                  </m:oMathPara>
                </a14:m>
                <a:endParaRPr lang="pl-PL" sz="18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𝑦</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(1−</m:t>
                          </m:r>
                          <m:r>
                            <a:rPr lang="en-GB" sz="1800" i="1">
                              <a:latin typeface="Cambria Math" panose="02040503050406030204" pitchFamily="18" charset="0"/>
                            </a:rPr>
                            <m:t>𝛿</m:t>
                          </m:r>
                          <m:r>
                            <a:rPr lang="en-GB" sz="1800" i="1">
                              <a:latin typeface="Cambria Math" panose="02040503050406030204" pitchFamily="18" charset="0"/>
                            </a:rPr>
                            <m:t>)</m:t>
                          </m:r>
                          <m:r>
                            <a:rPr lang="en-GB" sz="1800" i="1">
                              <a:latin typeface="Cambria Math" panose="02040503050406030204" pitchFamily="18" charset="0"/>
                            </a:rPr>
                            <m:t>𝑆</m:t>
                          </m:r>
                        </m:e>
                        <m:sub>
                          <m:r>
                            <a:rPr lang="en-GB" sz="1800" i="1">
                              <a:latin typeface="Cambria Math" panose="02040503050406030204" pitchFamily="18" charset="0"/>
                            </a:rPr>
                            <m:t>𝑡</m:t>
                          </m:r>
                          <m:r>
                            <a:rPr lang="en-GB" sz="1800" i="1">
                              <a:latin typeface="Cambria Math" panose="02040503050406030204" pitchFamily="18" charset="0"/>
                            </a:rPr>
                            <m:t>−</m:t>
                          </m:r>
                          <m:r>
                            <a:rPr lang="en-GB" sz="1800" i="1">
                              <a:latin typeface="Cambria Math" panose="02040503050406030204" pitchFamily="18" charset="0"/>
                            </a:rPr>
                            <m:t>𝑝</m:t>
                          </m:r>
                        </m:sub>
                      </m:sSub>
                    </m:oMath>
                  </m:oMathPara>
                </a14:m>
                <a:endParaRPr lang="pl-PL" sz="1800" dirty="0"/>
              </a:p>
              <a:p>
                <a:pPr marL="0" indent="0">
                  <a:buNone/>
                </a:pPr>
                <a:r>
                  <a:rPr lang="sr-Latn-RS" sz="1800" dirty="0"/>
                  <a:t>Gde je</a:t>
                </a:r>
                <a:r>
                  <a:rPr lang="en-GB" sz="1800" dirty="0"/>
                  <a:t>:</a:t>
                </a:r>
                <a:endParaRPr lang="pl-PL" sz="1800" dirty="0"/>
              </a:p>
              <a:p>
                <a:pPr marL="0" indent="0">
                  <a:buNone/>
                </a:pPr>
                <a14:m>
                  <m:oMath xmlns:m="http://schemas.openxmlformats.org/officeDocument/2006/math">
                    <m:r>
                      <a:rPr lang="en-GB" sz="1800" i="1">
                        <a:latin typeface="Cambria Math" panose="02040503050406030204" pitchFamily="18" charset="0"/>
                      </a:rPr>
                      <m:t>𝛼</m:t>
                    </m:r>
                    <m:r>
                      <a:rPr lang="en-GB" sz="1800" i="1">
                        <a:latin typeface="Cambria Math" panose="02040503050406030204" pitchFamily="18" charset="0"/>
                      </a:rPr>
                      <m:t> </m:t>
                    </m:r>
                  </m:oMath>
                </a14:m>
                <a:r>
                  <a:rPr lang="en-GB" sz="1800" dirty="0"/>
                  <a:t>– </a:t>
                </a:r>
                <a:r>
                  <a:rPr lang="sr-Latn-RS" sz="1800" dirty="0"/>
                  <a:t>faktor izglađivanja promenljivog nivoa</a:t>
                </a:r>
                <a:endParaRPr lang="pl-PL" sz="1800" dirty="0"/>
              </a:p>
              <a:p>
                <a:pPr marL="0" indent="0">
                  <a:buNone/>
                </a:pPr>
                <a14:m>
                  <m:oMath xmlns:m="http://schemas.openxmlformats.org/officeDocument/2006/math">
                    <m:r>
                      <a:rPr lang="en-GB" sz="1800" i="1">
                        <a:latin typeface="Cambria Math" panose="02040503050406030204" pitchFamily="18" charset="0"/>
                      </a:rPr>
                      <m:t>𝛽</m:t>
                    </m:r>
                    <m:r>
                      <a:rPr lang="en-GB" sz="1800" i="1">
                        <a:latin typeface="Cambria Math" panose="02040503050406030204" pitchFamily="18" charset="0"/>
                      </a:rPr>
                      <m:t> </m:t>
                    </m:r>
                  </m:oMath>
                </a14:m>
                <a:r>
                  <a:rPr lang="en-GB" sz="1800" dirty="0"/>
                  <a:t>– </a:t>
                </a:r>
                <a:r>
                  <a:rPr lang="sr-Latn-RS" sz="1800" dirty="0"/>
                  <a:t>faktor izglađivanja trenda</a:t>
                </a:r>
                <a:endParaRPr lang="pl-PL" sz="1800" dirty="0"/>
              </a:p>
              <a:p>
                <a:pPr marL="0" indent="0">
                  <a:buNone/>
                </a:pPr>
                <a14:m>
                  <m:oMath xmlns:m="http://schemas.openxmlformats.org/officeDocument/2006/math">
                    <m:r>
                      <a:rPr lang="en-GB" sz="1800" i="1">
                        <a:latin typeface="Cambria Math" panose="02040503050406030204" pitchFamily="18" charset="0"/>
                      </a:rPr>
                      <m:t>𝛿</m:t>
                    </m:r>
                    <m:r>
                      <a:rPr lang="en-GB" sz="1800" i="1">
                        <a:latin typeface="Cambria Math" panose="02040503050406030204" pitchFamily="18" charset="0"/>
                      </a:rPr>
                      <m:t> </m:t>
                    </m:r>
                  </m:oMath>
                </a14:m>
                <a:r>
                  <a:rPr lang="en-GB" sz="1800" dirty="0"/>
                  <a:t>– </a:t>
                </a:r>
                <a:r>
                  <a:rPr lang="sr-Latn-RS" sz="1800" dirty="0"/>
                  <a:t>koeficijent sezonske komponente</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𝐿</m:t>
                        </m:r>
                      </m:e>
                      <m:sub>
                        <m:r>
                          <a:rPr lang="en-GB" sz="1800" i="1">
                            <a:latin typeface="Cambria Math" panose="02040503050406030204" pitchFamily="18" charset="0"/>
                          </a:rPr>
                          <m:t>𝑡</m:t>
                        </m:r>
                      </m:sub>
                    </m:sSub>
                    <m:r>
                      <a:rPr lang="en-GB" sz="1800" i="1">
                        <a:latin typeface="Cambria Math" panose="02040503050406030204" pitchFamily="18" charset="0"/>
                      </a:rPr>
                      <m:t> </m:t>
                    </m:r>
                  </m:oMath>
                </a14:m>
                <a:r>
                  <a:rPr lang="en-GB" sz="1800" dirty="0"/>
                  <a:t>– </a:t>
                </a:r>
                <a:r>
                  <a:rPr lang="sr-Latn-RS" sz="1800" dirty="0"/>
                  <a:t>komponenta nivoa u trenutku </a:t>
                </a:r>
                <a:r>
                  <a:rPr lang="en-GB"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𝑇</m:t>
                        </m:r>
                      </m:e>
                      <m:sub>
                        <m:r>
                          <a:rPr lang="en-GB" sz="1800" i="1">
                            <a:latin typeface="Cambria Math" panose="02040503050406030204" pitchFamily="18" charset="0"/>
                          </a:rPr>
                          <m:t>𝑡</m:t>
                        </m:r>
                      </m:sub>
                    </m:sSub>
                  </m:oMath>
                </a14:m>
                <a:r>
                  <a:rPr lang="en-GB" sz="1800" dirty="0"/>
                  <a:t>– </a:t>
                </a:r>
                <a:r>
                  <a:rPr lang="sr-Latn-RS" sz="1800" dirty="0"/>
                  <a:t>komponenta trenda u vreme </a:t>
                </a:r>
                <a:r>
                  <a:rPr lang="en-GB" sz="1800" i="1" dirty="0"/>
                  <a:t>t</a:t>
                </a:r>
                <a:endParaRPr lang="pl-PL" sz="1800" dirty="0"/>
              </a:p>
              <a:p>
                <a:pPr marL="0" indent="0">
                  <a:buNone/>
                </a:pPr>
                <a14:m>
                  <m:oMath xmlns:m="http://schemas.openxmlformats.org/officeDocument/2006/math">
                    <m:sSub>
                      <m:sSubPr>
                        <m:ctrlPr>
                          <a:rPr lang="pl-PL" sz="1800" i="1">
                            <a:latin typeface="Cambria Math" panose="02040503050406030204" pitchFamily="18" charset="0"/>
                          </a:rPr>
                        </m:ctrlPr>
                      </m:sSubPr>
                      <m:e>
                        <m:r>
                          <a:rPr lang="en-GB" sz="1800" i="1">
                            <a:latin typeface="Cambria Math" panose="02040503050406030204" pitchFamily="18" charset="0"/>
                          </a:rPr>
                          <m:t>𝑆</m:t>
                        </m:r>
                      </m:e>
                      <m:sub>
                        <m:r>
                          <a:rPr lang="en-GB" sz="1800" i="1">
                            <a:latin typeface="Cambria Math" panose="02040503050406030204" pitchFamily="18" charset="0"/>
                          </a:rPr>
                          <m:t>𝑡</m:t>
                        </m:r>
                      </m:sub>
                    </m:sSub>
                  </m:oMath>
                </a14:m>
                <a:r>
                  <a:rPr lang="en-GB" sz="1800" dirty="0"/>
                  <a:t>– </a:t>
                </a:r>
                <a:r>
                  <a:rPr lang="sr-Latn-RS" sz="1800" dirty="0"/>
                  <a:t>sezonska komponenta u vreme </a:t>
                </a:r>
                <a:r>
                  <a:rPr lang="en-GB" sz="1800" i="1" dirty="0"/>
                  <a:t>t</a:t>
                </a:r>
                <a:endParaRPr lang="pl-PL" sz="1800" dirty="0"/>
              </a:p>
              <a:p>
                <a:pPr marL="0" indent="0">
                  <a:buNone/>
                </a:pPr>
                <a14:m>
                  <m:oMath xmlns:m="http://schemas.openxmlformats.org/officeDocument/2006/math">
                    <m:r>
                      <a:rPr lang="en-GB" sz="1800" i="1">
                        <a:latin typeface="Cambria Math" panose="02040503050406030204" pitchFamily="18" charset="0"/>
                      </a:rPr>
                      <m:t>𝑝</m:t>
                    </m:r>
                  </m:oMath>
                </a14:m>
                <a:r>
                  <a:rPr lang="pl-PL" sz="1800" dirty="0"/>
                  <a:t> </a:t>
                </a:r>
                <a:r>
                  <a:rPr lang="en-GB" sz="1800" dirty="0"/>
                  <a:t>– </a:t>
                </a:r>
                <a:r>
                  <a:rPr lang="sr-Latn-RS" sz="1800" dirty="0"/>
                  <a:t>sezonski period</a:t>
                </a:r>
                <a:r>
                  <a:rPr lang="en-GB" sz="1800" dirty="0"/>
                  <a:t>.</a:t>
                </a:r>
                <a:endParaRPr lang="pl-PL" sz="18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1135" t="-1287"/>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a:t>
            </a:r>
            <a:r>
              <a:rPr lang="sr-Latn-RS" sz="2000" dirty="0"/>
              <a:t>ov</a:t>
            </a:r>
            <a:r>
              <a:rPr lang="en-US" sz="2000" dirty="0"/>
              <a:t> </a:t>
            </a:r>
            <a:r>
              <a:rPr lang="sr-Latn-RS" sz="2000" dirty="0"/>
              <a:t>sezonski metod </a:t>
            </a:r>
            <a:r>
              <a:rPr lang="en-US" sz="2000" dirty="0"/>
              <a:t>(Holt-Winters</a:t>
            </a:r>
            <a:r>
              <a:rPr lang="pl-PL" sz="2000" dirty="0"/>
              <a:t>ov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sr-Latn-RS" sz="2000" dirty="0">
                <a:effectLst/>
                <a:latin typeface="Tahoma" panose="020B0604030504040204" pitchFamily="34" charset="0"/>
                <a:ea typeface="Calibri" panose="020F0502020204030204" pitchFamily="34" charset="0"/>
                <a:cs typeface="Times New Roman" panose="02020603050405020304" pitchFamily="18" charset="0"/>
              </a:rPr>
              <a:t>Metoda sezonskog eksponencijalnog izglađivanja, takođe nazvana Holt-Wintersov model, veoma je pogodna za predviđanje potražnje za podacima koje karakterišu i trend i sezonalnost</a:t>
            </a:r>
            <a:r>
              <a:rPr lang="pl-PL" sz="2000" dirty="0">
                <a:latin typeface="Tahoma" panose="020B0604030504040204" pitchFamily="34" charset="0"/>
                <a:ea typeface="Calibri" panose="020F0502020204030204" pitchFamily="34" charset="0"/>
                <a:cs typeface="Times New Roman" panose="02020603050405020304" pitchFamily="18" charset="0"/>
              </a:rPr>
              <a: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Ad</a:t>
            </a:r>
            <a:r>
              <a:rPr lang="sr-Latn-RS" sz="2000" dirty="0">
                <a:solidFill>
                  <a:srgbClr val="1065AB"/>
                </a:solidFill>
                <a:latin typeface="Tahoma" panose="020B0604030504040204" pitchFamily="34" charset="0"/>
                <a:cs typeface="Times New Roman" panose="02020603050405020304" pitchFamily="18" charset="0"/>
              </a:rPr>
              <a:t>itivne</a:t>
            </a:r>
            <a:r>
              <a:rPr lang="en-US" sz="2000" dirty="0">
                <a:solidFill>
                  <a:srgbClr val="1065AB"/>
                </a:solidFill>
                <a:latin typeface="Tahoma" panose="020B0604030504040204" pitchFamily="34" charset="0"/>
                <a:cs typeface="Times New Roman" panose="02020603050405020304" pitchFamily="18" charset="0"/>
              </a:rPr>
              <a:t> flu</a:t>
            </a:r>
            <a:r>
              <a:rPr lang="sr-Latn-RS" sz="2000" dirty="0">
                <a:solidFill>
                  <a:srgbClr val="1065AB"/>
                </a:solidFill>
                <a:latin typeface="Tahoma" panose="020B0604030504040204" pitchFamily="34" charset="0"/>
                <a:cs typeface="Times New Roman" panose="02020603050405020304" pitchFamily="18" charset="0"/>
              </a:rPr>
              <a:t>ktuacije</a:t>
            </a:r>
            <a:r>
              <a:rPr lang="en-US" sz="2000" dirty="0">
                <a:solidFill>
                  <a:srgbClr val="1065AB"/>
                </a:solidFill>
                <a:latin typeface="Tahoma" panose="020B0604030504040204" pitchFamily="34" charset="0"/>
                <a:cs typeface="Times New Roman" panose="02020603050405020304" pitchFamily="18" charset="0"/>
              </a:rPr>
              <a:t> </a:t>
            </a:r>
            <a:r>
              <a:rPr lang="sr-Latn-RS" sz="2000" dirty="0">
                <a:latin typeface="Tahoma" panose="020B0604030504040204" pitchFamily="34" charset="0"/>
                <a:cs typeface="Times New Roman" panose="02020603050405020304" pitchFamily="18" charset="0"/>
              </a:rPr>
              <a:t>nastaju kada se u pojedinim podperiodima ciklusa sezonalnosti mogu uočiti odstupanja nivoa analizirane pojave od prosečnog nivoa ili trenda, u smislu apsolutne vrednosti.</a:t>
            </a:r>
            <a:endParaRPr lang="pl-PL" sz="2000" dirty="0">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2964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a:t>
            </a:r>
            <a:r>
              <a:rPr lang="sr-Latn-RS" sz="2000" dirty="0"/>
              <a:t>ov</a:t>
            </a:r>
            <a:r>
              <a:rPr lang="en-US" sz="2000" dirty="0"/>
              <a:t> </a:t>
            </a:r>
            <a:r>
              <a:rPr lang="sr-Latn-RS" sz="2000" dirty="0"/>
              <a:t>sezonski metod </a:t>
            </a:r>
            <a:r>
              <a:rPr lang="en-US" sz="2000" dirty="0"/>
              <a:t>(Holt-Winters</a:t>
            </a:r>
            <a:r>
              <a:rPr lang="pl-PL" sz="2000" dirty="0"/>
              <a:t>ov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9775" y="1593454"/>
            <a:ext cx="1813559" cy="1516451"/>
          </a:xfrm>
          <a:prstGeom prst="rect">
            <a:avLst/>
          </a:prstGeom>
        </p:spPr>
      </p:pic>
      <p:sp>
        <p:nvSpPr>
          <p:cNvPr id="11" name="pole tekstowe 10">
            <a:extLst>
              <a:ext uri="{FF2B5EF4-FFF2-40B4-BE49-F238E27FC236}">
                <a16:creationId xmlns:a16="http://schemas.microsoft.com/office/drawing/2014/main" id="{214F8142-94DF-FEFD-06E8-B4922214D680}"/>
              </a:ext>
            </a:extLst>
          </p:cNvPr>
          <p:cNvSpPr txBox="1"/>
          <p:nvPr/>
        </p:nvSpPr>
        <p:spPr>
          <a:xfrm>
            <a:off x="440787" y="1855973"/>
            <a:ext cx="10718443" cy="4878259"/>
          </a:xfrm>
          <a:prstGeom prst="rect">
            <a:avLst/>
          </a:prstGeom>
          <a:noFill/>
        </p:spPr>
        <p:txBody>
          <a:bodyPr wrap="square">
            <a:spAutoFit/>
          </a:bodyPr>
          <a:lstStyle/>
          <a:p>
            <a:pPr algn="l">
              <a:lnSpc>
                <a:spcPct val="150000"/>
              </a:lnSpc>
              <a:spcAft>
                <a:spcPts val="600"/>
              </a:spcAft>
            </a:pPr>
            <a:r>
              <a:rPr lang="sr-Latn-RS" sz="1200" kern="100" dirty="0">
                <a:effectLst/>
                <a:latin typeface="Tahoma" panose="020B0604030504040204" pitchFamily="34" charset="0"/>
                <a:ea typeface="Calibri" panose="020F0502020204030204" pitchFamily="34" charset="0"/>
                <a:cs typeface="Times New Roman" panose="02020603050405020304" pitchFamily="18" charset="0"/>
              </a:rPr>
              <a:t>Formula koja se koristi u </a:t>
            </a:r>
            <a:r>
              <a:rPr lang="en-GB" sz="12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2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2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2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 (t)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level component </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(t-p)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for four quarters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2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2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a:t>
            </a:r>
            <a:r>
              <a:rPr lang="en-GB" sz="12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2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2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200" dirty="0"/>
          </a:p>
        </p:txBody>
      </p:sp>
    </p:spTree>
    <p:extLst>
      <p:ext uri="{BB962C8B-B14F-4D97-AF65-F5344CB8AC3E}">
        <p14:creationId xmlns:p14="http://schemas.microsoft.com/office/powerpoint/2010/main" val="18181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704169" y="1601429"/>
                <a:ext cx="4834581" cy="4739964"/>
              </a:xfrm>
            </p:spPr>
            <p:txBody>
              <a:bodyPr>
                <a:noAutofit/>
              </a:bodyPr>
              <a:lstStyle/>
              <a:p>
                <a:pPr marL="0" indent="0" algn="just">
                  <a:buNone/>
                </a:pPr>
                <a:r>
                  <a:rPr lang="sr-Latn-RS" sz="1500" dirty="0"/>
                  <a:t>Ovo je predstavljeno formalnim modelom:</a:t>
                </a:r>
                <a:endParaRPr lang="pl-PL" sz="1500" dirty="0"/>
              </a:p>
              <a:p>
                <a:pPr marL="0" indent="0" algn="just">
                  <a:buNone/>
                </a:pPr>
                <a:endParaRPr lang="pl-PL" sz="1500" dirty="0"/>
              </a:p>
              <a:p>
                <a:pPr marL="0" indent="0" algn="just">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acc>
                            <m:accPr>
                              <m:chr m:val="̌"/>
                              <m:ctrlPr>
                                <a:rPr lang="pl-PL" sz="1500" i="1">
                                  <a:latin typeface="Cambria Math" panose="02040503050406030204" pitchFamily="18" charset="0"/>
                                </a:rPr>
                              </m:ctrlPr>
                            </m:accPr>
                            <m:e>
                              <m:r>
                                <a:rPr lang="en-GB" sz="1500" i="1">
                                  <a:latin typeface="Cambria Math" panose="02040503050406030204" pitchFamily="18" charset="0"/>
                                </a:rPr>
                                <m:t>𝑦</m:t>
                              </m:r>
                            </m:e>
                          </m:acc>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𝛼</m:t>
                      </m:r>
                      <m:d>
                        <m:dPr>
                          <m:ctrlPr>
                            <a:rPr lang="pl-PL" sz="1500" i="1">
                              <a:latin typeface="Cambria Math" panose="02040503050406030204" pitchFamily="18" charset="0"/>
                            </a:rPr>
                          </m:ctrlPr>
                        </m:dPr>
                        <m:e>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den>
                          </m:f>
                        </m:e>
                      </m:d>
                      <m:r>
                        <a:rPr lang="en-GB" sz="1500" i="1">
                          <a:latin typeface="Cambria Math" panose="02040503050406030204" pitchFamily="18" charset="0"/>
                        </a:rPr>
                        <m:t>+(1−</m:t>
                      </m:r>
                      <m:r>
                        <a:rPr lang="en-GB" sz="1500" i="1">
                          <a:latin typeface="Cambria Math" panose="02040503050406030204" pitchFamily="18" charset="0"/>
                        </a:rPr>
                        <m:t>𝛼</m:t>
                      </m:r>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r>
                            <a:rPr lang="en-GB" sz="1500" i="1">
                              <a:latin typeface="Cambria Math" panose="02040503050406030204" pitchFamily="18" charset="0"/>
                            </a:rPr>
                            <m:t>−1</m:t>
                          </m:r>
                        </m:sub>
                      </m:sSub>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𝛽</m:t>
                          </m:r>
                          <m:r>
                            <a:rPr lang="en-GB" sz="1500" i="1">
                              <a:latin typeface="Cambria Math" panose="02040503050406030204" pitchFamily="18" charset="0"/>
                            </a:rPr>
                            <m:t>)</m:t>
                          </m:r>
                          <m:r>
                            <a:rPr lang="en-GB" sz="1500" i="1">
                              <a:latin typeface="Cambria Math" panose="02040503050406030204" pitchFamily="18" charset="0"/>
                            </a:rPr>
                            <m:t>𝑇</m:t>
                          </m:r>
                        </m:e>
                        <m:sub>
                          <m:r>
                            <a:rPr lang="en-GB" sz="1500" i="1">
                              <a:latin typeface="Cambria Math" panose="02040503050406030204" pitchFamily="18" charset="0"/>
                            </a:rPr>
                            <m:t>𝑡</m:t>
                          </m:r>
                          <m:r>
                            <a:rPr lang="en-GB" sz="1500" i="1">
                              <a:latin typeface="Cambria Math" panose="02040503050406030204" pitchFamily="18" charset="0"/>
                            </a:rPr>
                            <m:t>−1</m:t>
                          </m:r>
                        </m:sub>
                      </m:sSub>
                    </m:oMath>
                  </m:oMathPara>
                </a14:m>
                <a:endParaRPr lang="pl-PL" sz="1500" dirty="0"/>
              </a:p>
              <a:p>
                <a:pPr marL="0" indent="0">
                  <a:buNone/>
                </a:pPr>
                <a14:m>
                  <m:oMathPara xmlns:m="http://schemas.openxmlformats.org/officeDocument/2006/math">
                    <m:oMathParaPr>
                      <m:jc m:val="left"/>
                    </m:oMathParaPr>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r>
                        <a:rPr lang="en-GB" sz="1500" i="1">
                          <a:latin typeface="Cambria Math" panose="02040503050406030204" pitchFamily="18" charset="0"/>
                        </a:rPr>
                        <m:t>=</m:t>
                      </m:r>
                      <m:r>
                        <a:rPr lang="en-GB" sz="1500" i="1">
                          <a:latin typeface="Cambria Math" panose="02040503050406030204" pitchFamily="18" charset="0"/>
                        </a:rPr>
                        <m:t>𝛿</m:t>
                      </m:r>
                      <m:r>
                        <a:rPr lang="en-GB" sz="1500" i="1">
                          <a:latin typeface="Cambria Math" panose="02040503050406030204" pitchFamily="18" charset="0"/>
                        </a:rPr>
                        <m:t>(</m:t>
                      </m:r>
                      <m:f>
                        <m:fPr>
                          <m:ctrlPr>
                            <a:rPr lang="pl-PL" sz="1500" i="1">
                              <a:latin typeface="Cambria Math" panose="02040503050406030204" pitchFamily="18" charset="0"/>
                            </a:rPr>
                          </m:ctrlPr>
                        </m:fPr>
                        <m:num>
                          <m:sSub>
                            <m:sSubPr>
                              <m:ctrlPr>
                                <a:rPr lang="pl-PL" sz="1500" i="1">
                                  <a:latin typeface="Cambria Math" panose="02040503050406030204" pitchFamily="18" charset="0"/>
                                </a:rPr>
                              </m:ctrlPr>
                            </m:sSubPr>
                            <m:e>
                              <m:r>
                                <a:rPr lang="en-GB" sz="1500" i="1">
                                  <a:latin typeface="Cambria Math" panose="02040503050406030204" pitchFamily="18" charset="0"/>
                                </a:rPr>
                                <m:t>𝑦</m:t>
                              </m:r>
                            </m:e>
                            <m:sub>
                              <m:r>
                                <a:rPr lang="en-GB" sz="1500" i="1">
                                  <a:latin typeface="Cambria Math" panose="02040503050406030204" pitchFamily="18" charset="0"/>
                                </a:rPr>
                                <m:t>𝑡</m:t>
                              </m:r>
                            </m:sub>
                          </m:sSub>
                        </m:num>
                        <m:den>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den>
                      </m:f>
                      <m:r>
                        <a:rPr lang="en-GB" sz="1500" i="1">
                          <a:latin typeface="Cambria Math" panose="02040503050406030204" pitchFamily="18" charset="0"/>
                        </a:rPr>
                        <m:t>)+</m:t>
                      </m:r>
                      <m:sSub>
                        <m:sSubPr>
                          <m:ctrlPr>
                            <a:rPr lang="pl-PL" sz="1500" i="1">
                              <a:latin typeface="Cambria Math" panose="02040503050406030204" pitchFamily="18" charset="0"/>
                            </a:rPr>
                          </m:ctrlPr>
                        </m:sSubPr>
                        <m:e>
                          <m:r>
                            <a:rPr lang="en-GB" sz="1500" i="1">
                              <a:latin typeface="Cambria Math" panose="02040503050406030204" pitchFamily="18" charset="0"/>
                            </a:rPr>
                            <m:t>(1−</m:t>
                          </m:r>
                          <m:r>
                            <a:rPr lang="en-GB" sz="1500" i="1">
                              <a:latin typeface="Cambria Math" panose="02040503050406030204" pitchFamily="18" charset="0"/>
                            </a:rPr>
                            <m:t>𝛿</m:t>
                          </m:r>
                          <m:r>
                            <a:rPr lang="en-GB" sz="1500" i="1">
                              <a:latin typeface="Cambria Math" panose="02040503050406030204" pitchFamily="18" charset="0"/>
                            </a:rPr>
                            <m:t>)</m:t>
                          </m:r>
                          <m:r>
                            <a:rPr lang="en-GB" sz="1500" i="1">
                              <a:latin typeface="Cambria Math" panose="02040503050406030204" pitchFamily="18" charset="0"/>
                            </a:rPr>
                            <m:t>𝑆</m:t>
                          </m:r>
                        </m:e>
                        <m:sub>
                          <m:r>
                            <a:rPr lang="en-GB" sz="1500" i="1">
                              <a:latin typeface="Cambria Math" panose="02040503050406030204" pitchFamily="18" charset="0"/>
                            </a:rPr>
                            <m:t>𝑡</m:t>
                          </m:r>
                          <m:r>
                            <a:rPr lang="en-GB" sz="1500" i="1">
                              <a:latin typeface="Cambria Math" panose="02040503050406030204" pitchFamily="18" charset="0"/>
                            </a:rPr>
                            <m:t>−</m:t>
                          </m:r>
                          <m:r>
                            <a:rPr lang="en-GB" sz="1500" i="1">
                              <a:latin typeface="Cambria Math" panose="02040503050406030204" pitchFamily="18" charset="0"/>
                            </a:rPr>
                            <m:t>𝑝</m:t>
                          </m:r>
                        </m:sub>
                      </m:sSub>
                    </m:oMath>
                  </m:oMathPara>
                </a14:m>
                <a:endParaRPr lang="pl-PL" sz="1500" dirty="0"/>
              </a:p>
              <a:p>
                <a:pPr marL="0" indent="0">
                  <a:buNone/>
                </a:pPr>
                <a:r>
                  <a:rPr lang="sr-Latn-RS" sz="1500" dirty="0"/>
                  <a:t>Gde je</a:t>
                </a:r>
                <a:r>
                  <a:rPr lang="en-GB" sz="1500" dirty="0"/>
                  <a:t>:</a:t>
                </a:r>
                <a:endParaRPr lang="pl-PL" sz="1500" dirty="0"/>
              </a:p>
              <a:p>
                <a:pPr marL="0" indent="0">
                  <a:buNone/>
                </a:pPr>
                <a14:m>
                  <m:oMath xmlns:m="http://schemas.openxmlformats.org/officeDocument/2006/math">
                    <m:r>
                      <a:rPr lang="en-GB" sz="1500" i="1">
                        <a:latin typeface="Cambria Math" panose="02040503050406030204" pitchFamily="18" charset="0"/>
                      </a:rPr>
                      <m:t>𝛼</m:t>
                    </m:r>
                    <m:r>
                      <a:rPr lang="en-GB" sz="1500" i="1">
                        <a:latin typeface="Cambria Math" panose="02040503050406030204" pitchFamily="18" charset="0"/>
                      </a:rPr>
                      <m:t> </m:t>
                    </m:r>
                  </m:oMath>
                </a14:m>
                <a:r>
                  <a:rPr lang="en-GB" sz="1500" dirty="0"/>
                  <a:t>– </a:t>
                </a:r>
                <a:r>
                  <a:rPr lang="sr-Latn-RS" sz="1500" dirty="0"/>
                  <a:t>faktor izglađivanja promenljivog nivoa</a:t>
                </a:r>
                <a:endParaRPr lang="pl-PL" sz="1500" dirty="0"/>
              </a:p>
              <a:p>
                <a:pPr marL="0" indent="0">
                  <a:buNone/>
                </a:pPr>
                <a14:m>
                  <m:oMath xmlns:m="http://schemas.openxmlformats.org/officeDocument/2006/math">
                    <m:r>
                      <a:rPr lang="en-GB" sz="1500" i="1">
                        <a:latin typeface="Cambria Math" panose="02040503050406030204" pitchFamily="18" charset="0"/>
                      </a:rPr>
                      <m:t>𝛽</m:t>
                    </m:r>
                    <m:r>
                      <a:rPr lang="en-GB" sz="1500" i="1">
                        <a:latin typeface="Cambria Math" panose="02040503050406030204" pitchFamily="18" charset="0"/>
                      </a:rPr>
                      <m:t> </m:t>
                    </m:r>
                  </m:oMath>
                </a14:m>
                <a:r>
                  <a:rPr lang="en-GB" sz="1500" dirty="0"/>
                  <a:t>– </a:t>
                </a:r>
                <a:r>
                  <a:rPr lang="sr-Latn-RS" sz="1500" dirty="0"/>
                  <a:t>faktor izglađivanja trenda</a:t>
                </a:r>
                <a:endParaRPr lang="pl-PL" sz="1500" dirty="0"/>
              </a:p>
              <a:p>
                <a:pPr marL="0" indent="0">
                  <a:buNone/>
                </a:pPr>
                <a14:m>
                  <m:oMath xmlns:m="http://schemas.openxmlformats.org/officeDocument/2006/math">
                    <m:r>
                      <a:rPr lang="en-GB" sz="1500" i="1">
                        <a:latin typeface="Cambria Math" panose="02040503050406030204" pitchFamily="18" charset="0"/>
                      </a:rPr>
                      <m:t>𝛿</m:t>
                    </m:r>
                    <m:r>
                      <a:rPr lang="en-GB" sz="1500" i="1">
                        <a:latin typeface="Cambria Math" panose="02040503050406030204" pitchFamily="18" charset="0"/>
                      </a:rPr>
                      <m:t> </m:t>
                    </m:r>
                  </m:oMath>
                </a14:m>
                <a:r>
                  <a:rPr lang="en-GB" sz="1500" dirty="0"/>
                  <a:t>– </a:t>
                </a:r>
                <a:r>
                  <a:rPr lang="sr-Latn-RS" sz="1500" dirty="0"/>
                  <a:t>koeficijent sezonske komponente</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𝐿</m:t>
                        </m:r>
                      </m:e>
                      <m:sub>
                        <m:r>
                          <a:rPr lang="en-GB" sz="1500" i="1">
                            <a:latin typeface="Cambria Math" panose="02040503050406030204" pitchFamily="18" charset="0"/>
                          </a:rPr>
                          <m:t>𝑡</m:t>
                        </m:r>
                      </m:sub>
                    </m:sSub>
                    <m:r>
                      <a:rPr lang="en-GB" sz="1500" i="1">
                        <a:latin typeface="Cambria Math" panose="02040503050406030204" pitchFamily="18" charset="0"/>
                      </a:rPr>
                      <m:t> </m:t>
                    </m:r>
                  </m:oMath>
                </a14:m>
                <a:r>
                  <a:rPr lang="en-GB" sz="1500" dirty="0"/>
                  <a:t>– </a:t>
                </a:r>
                <a:r>
                  <a:rPr lang="sr-Latn-RS" sz="1500" dirty="0"/>
                  <a:t>komponenta nivoa u trenutku</a:t>
                </a:r>
                <a:r>
                  <a:rPr lang="en-GB" sz="1500" dirty="0"/>
                  <a:t>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𝑇</m:t>
                        </m:r>
                      </m:e>
                      <m:sub>
                        <m:r>
                          <a:rPr lang="en-GB" sz="1500" i="1">
                            <a:latin typeface="Cambria Math" panose="02040503050406030204" pitchFamily="18" charset="0"/>
                          </a:rPr>
                          <m:t>𝑡</m:t>
                        </m:r>
                      </m:sub>
                    </m:sSub>
                  </m:oMath>
                </a14:m>
                <a:r>
                  <a:rPr lang="en-GB" sz="1500" dirty="0"/>
                  <a:t>–</a:t>
                </a:r>
                <a:r>
                  <a:rPr lang="sr-Latn-RS" sz="1500" dirty="0"/>
                  <a:t> komponenta tr</a:t>
                </a:r>
                <a:r>
                  <a:rPr lang="en-GB" sz="1500" dirty="0"/>
                  <a:t>e</a:t>
                </a:r>
                <a:r>
                  <a:rPr lang="sr-Latn-RS" sz="1500" dirty="0"/>
                  <a:t>nda u vreme</a:t>
                </a:r>
                <a:r>
                  <a:rPr lang="en-GB" sz="1500" dirty="0"/>
                  <a:t> </a:t>
                </a:r>
                <a:r>
                  <a:rPr lang="en-GB" sz="1500" i="1" dirty="0"/>
                  <a:t>t</a:t>
                </a:r>
                <a:endParaRPr lang="pl-PL" sz="1500" dirty="0"/>
              </a:p>
              <a:p>
                <a:pPr marL="0" indent="0">
                  <a:buNone/>
                </a:pPr>
                <a14:m>
                  <m:oMath xmlns:m="http://schemas.openxmlformats.org/officeDocument/2006/math">
                    <m:sSub>
                      <m:sSubPr>
                        <m:ctrlPr>
                          <a:rPr lang="pl-PL" sz="1500" i="1">
                            <a:latin typeface="Cambria Math" panose="02040503050406030204" pitchFamily="18" charset="0"/>
                          </a:rPr>
                        </m:ctrlPr>
                      </m:sSubPr>
                      <m:e>
                        <m:r>
                          <a:rPr lang="en-GB" sz="1500" i="1">
                            <a:latin typeface="Cambria Math" panose="02040503050406030204" pitchFamily="18" charset="0"/>
                          </a:rPr>
                          <m:t>𝑆</m:t>
                        </m:r>
                      </m:e>
                      <m:sub>
                        <m:r>
                          <a:rPr lang="en-GB" sz="1500" i="1">
                            <a:latin typeface="Cambria Math" panose="02040503050406030204" pitchFamily="18" charset="0"/>
                          </a:rPr>
                          <m:t>𝑡</m:t>
                        </m:r>
                      </m:sub>
                    </m:sSub>
                  </m:oMath>
                </a14:m>
                <a:r>
                  <a:rPr lang="en-GB" sz="1500" dirty="0"/>
                  <a:t>– </a:t>
                </a:r>
                <a:r>
                  <a:rPr lang="sr-Latn-RS" sz="1500" dirty="0"/>
                  <a:t>sezonska komponenta u vreme</a:t>
                </a:r>
                <a:r>
                  <a:rPr lang="en-GB" sz="1500" dirty="0"/>
                  <a:t> </a:t>
                </a:r>
                <a:r>
                  <a:rPr lang="en-GB" sz="1500" i="1" dirty="0"/>
                  <a:t>t</a:t>
                </a:r>
                <a:endParaRPr lang="pl-PL" sz="1500" dirty="0"/>
              </a:p>
              <a:p>
                <a:pPr marL="0" indent="0">
                  <a:buNone/>
                </a:pPr>
                <a14:m>
                  <m:oMath xmlns:m="http://schemas.openxmlformats.org/officeDocument/2006/math">
                    <m:r>
                      <a:rPr lang="en-GB" sz="1500" i="1">
                        <a:latin typeface="Cambria Math" panose="02040503050406030204" pitchFamily="18" charset="0"/>
                      </a:rPr>
                      <m:t>𝑝</m:t>
                    </m:r>
                  </m:oMath>
                </a14:m>
                <a:r>
                  <a:rPr lang="en-GB" sz="1500" dirty="0"/>
                  <a:t> – </a:t>
                </a:r>
                <a:r>
                  <a:rPr lang="sr-Latn-RS" sz="1500" dirty="0"/>
                  <a:t>sezonski period</a:t>
                </a:r>
                <a:r>
                  <a:rPr lang="en-GB" sz="1500" dirty="0"/>
                  <a:t>.</a:t>
                </a:r>
                <a:endParaRPr lang="pl-PL" sz="15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6704169" y="1601429"/>
                <a:ext cx="4834581" cy="4739964"/>
              </a:xfrm>
              <a:blipFill>
                <a:blip r:embed="rId2"/>
                <a:stretch>
                  <a:fillRect l="-504" t="-901"/>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a:t>
            </a:r>
            <a:r>
              <a:rPr lang="sr-Latn-RS" sz="2000" dirty="0"/>
              <a:t>ov sezonski metod </a:t>
            </a:r>
            <a:r>
              <a:rPr lang="en-US" sz="2000" dirty="0"/>
              <a:t>(Holt-Winters</a:t>
            </a:r>
            <a:r>
              <a:rPr lang="pl-PL" sz="2000" dirty="0"/>
              <a:t>ov Model)  </a:t>
            </a:r>
            <a:endParaRPr lang="pl-PL" sz="1200" dirty="0"/>
          </a:p>
        </p:txBody>
      </p:sp>
      <p:sp>
        <p:nvSpPr>
          <p:cNvPr id="13" name="pole tekstowe 12">
            <a:extLst>
              <a:ext uri="{FF2B5EF4-FFF2-40B4-BE49-F238E27FC236}">
                <a16:creationId xmlns:a16="http://schemas.microsoft.com/office/drawing/2014/main" id="{3DBA999B-2BE8-900D-A092-64BC1814A848}"/>
              </a:ext>
            </a:extLst>
          </p:cNvPr>
          <p:cNvSpPr txBox="1"/>
          <p:nvPr/>
        </p:nvSpPr>
        <p:spPr>
          <a:xfrm>
            <a:off x="218037" y="1601429"/>
            <a:ext cx="6094520" cy="2862322"/>
          </a:xfrm>
          <a:prstGeom prst="rect">
            <a:avLst/>
          </a:prstGeom>
          <a:noFill/>
        </p:spPr>
        <p:txBody>
          <a:bodyPr wrap="square">
            <a:spAutoFit/>
          </a:bodyPr>
          <a:lstStyle/>
          <a:p>
            <a:pPr algn="just"/>
            <a:r>
              <a:rPr lang="pl-PL" sz="2000" dirty="0">
                <a:latin typeface="Tahoma" panose="020B0604030504040204" pitchFamily="34" charset="0"/>
                <a:ea typeface="Calibri" panose="020F0502020204030204" pitchFamily="34" charset="0"/>
                <a:cs typeface="Times New Roman" panose="02020603050405020304" pitchFamily="18" charset="0"/>
              </a:rPr>
              <a:t>Metoda sezonskog eksponencijalnog izglađivanja, takođe nazvana Holt-Wintersov model, veoma je pogodna za predviđanje potražnje sa podacima koje karakterišu i trend i sezonalnost;</a:t>
            </a:r>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sz="20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en-US" sz="2000" dirty="0">
                <a:solidFill>
                  <a:srgbClr val="1065AB"/>
                </a:solidFill>
                <a:latin typeface="Tahoma" panose="020B0604030504040204" pitchFamily="34" charset="0"/>
                <a:cs typeface="Times New Roman" panose="02020603050405020304" pitchFamily="18" charset="0"/>
              </a:rPr>
              <a:t>Mu</a:t>
            </a:r>
            <a:r>
              <a:rPr lang="sr-Latn-RS" sz="2000" dirty="0">
                <a:solidFill>
                  <a:srgbClr val="1065AB"/>
                </a:solidFill>
                <a:latin typeface="Tahoma" panose="020B0604030504040204" pitchFamily="34" charset="0"/>
                <a:cs typeface="Times New Roman" panose="02020603050405020304" pitchFamily="18" charset="0"/>
              </a:rPr>
              <a:t>ltiplikativne fluktuacije</a:t>
            </a:r>
            <a:r>
              <a:rPr lang="en-US" sz="2000" dirty="0">
                <a:solidFill>
                  <a:srgbClr val="1065AB"/>
                </a:solidFill>
                <a:latin typeface="Tahoma" panose="020B0604030504040204" pitchFamily="34" charset="0"/>
                <a:cs typeface="Times New Roman" panose="02020603050405020304" pitchFamily="18" charset="0"/>
              </a:rPr>
              <a:t> </a:t>
            </a:r>
            <a:r>
              <a:rPr lang="sr-Latn-RS" sz="2000" dirty="0">
                <a:latin typeface="Tahoma" panose="020B0604030504040204" pitchFamily="34" charset="0"/>
                <a:cs typeface="Times New Roman" panose="02020603050405020304" pitchFamily="18" charset="0"/>
              </a:rPr>
              <a:t>nastaju kada se u pojedinačnim podperiodima ciklusa može uočiti odstupanje od prosečnog nivoa ili trenda za određeni konstantni relativni iznos.</a:t>
            </a:r>
            <a:endParaRPr lang="pl-PL" sz="2000" dirty="0">
              <a:latin typeface="Tahoma" panose="020B060403050404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B37AEC4-E885-A565-83BB-811891F9D7E3}"/>
              </a:ext>
            </a:extLst>
          </p:cNvPr>
          <p:cNvSpPr txBox="1"/>
          <p:nvPr/>
        </p:nvSpPr>
        <p:spPr>
          <a:xfrm>
            <a:off x="218037" y="5370195"/>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Sobczyk, 2006</a:t>
            </a:r>
          </a:p>
        </p:txBody>
      </p:sp>
    </p:spTree>
    <p:extLst>
      <p:ext uri="{BB962C8B-B14F-4D97-AF65-F5344CB8AC3E}">
        <p14:creationId xmlns:p14="http://schemas.microsoft.com/office/powerpoint/2010/main" val="1666525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eksponencijalnog izglađivanja</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US" sz="2000" dirty="0"/>
              <a:t>Holt-Winters</a:t>
            </a:r>
            <a:r>
              <a:rPr lang="sr-Latn-RS" sz="2000" dirty="0"/>
              <a:t>ov sezonski metod </a:t>
            </a:r>
            <a:r>
              <a:rPr lang="en-US" sz="2000" dirty="0"/>
              <a:t>(Holt-Winters</a:t>
            </a:r>
            <a:r>
              <a:rPr lang="pl-PL" sz="2000" dirty="0"/>
              <a:t>ov Model)  </a:t>
            </a:r>
            <a:endParaRPr lang="pl-PL" sz="1200" dirty="0"/>
          </a:p>
        </p:txBody>
      </p:sp>
      <p:sp>
        <p:nvSpPr>
          <p:cNvPr id="9" name="Strzałka: w dół 8">
            <a:extLst>
              <a:ext uri="{FF2B5EF4-FFF2-40B4-BE49-F238E27FC236}">
                <a16:creationId xmlns:a16="http://schemas.microsoft.com/office/drawing/2014/main" id="{7C92D82C-65DF-C530-2FF8-0382D80B32CC}"/>
              </a:ext>
            </a:extLst>
          </p:cNvPr>
          <p:cNvSpPr/>
          <p:nvPr/>
        </p:nvSpPr>
        <p:spPr>
          <a:xfrm rot="19194334">
            <a:off x="9231843" y="883775"/>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24903" y="1647194"/>
            <a:ext cx="1813559" cy="1516451"/>
          </a:xfrm>
          <a:prstGeom prst="rect">
            <a:avLst/>
          </a:prstGeom>
        </p:spPr>
      </p:pic>
      <p:sp>
        <p:nvSpPr>
          <p:cNvPr id="6" name="pole tekstowe 5">
            <a:extLst>
              <a:ext uri="{FF2B5EF4-FFF2-40B4-BE49-F238E27FC236}">
                <a16:creationId xmlns:a16="http://schemas.microsoft.com/office/drawing/2014/main" id="{BA115172-9654-DDBF-B483-FF95E63AF92F}"/>
              </a:ext>
            </a:extLst>
          </p:cNvPr>
          <p:cNvSpPr txBox="1"/>
          <p:nvPr/>
        </p:nvSpPr>
        <p:spPr>
          <a:xfrm>
            <a:off x="467810" y="1772482"/>
            <a:ext cx="8849809" cy="4816703"/>
          </a:xfrm>
          <a:prstGeom prst="rect">
            <a:avLst/>
          </a:prstGeom>
          <a:noFill/>
        </p:spPr>
        <p:txBody>
          <a:bodyPr wrap="square">
            <a:spAutoFit/>
          </a:bodyPr>
          <a:lstStyle/>
          <a:p>
            <a:pPr algn="l">
              <a:lnSpc>
                <a:spcPct val="150000"/>
              </a:lnSpc>
              <a:spcAft>
                <a:spcPts val="600"/>
              </a:spcAft>
            </a:pPr>
            <a:r>
              <a:rPr lang="en-GB" sz="1100" kern="100" dirty="0">
                <a:effectLst/>
                <a:latin typeface="Tahoma" panose="020B0604030504040204" pitchFamily="34" charset="0"/>
                <a:ea typeface="Calibri" panose="020F0502020204030204" pitchFamily="34" charset="0"/>
                <a:cs typeface="Times New Roman" panose="02020603050405020304" pitchFamily="18" charset="0"/>
              </a:rPr>
              <a:t>F</a:t>
            </a:r>
            <a:r>
              <a:rPr lang="sr-Latn-RS" sz="1100" kern="100" dirty="0">
                <a:effectLst/>
                <a:latin typeface="Tahoma" panose="020B0604030504040204" pitchFamily="34" charset="0"/>
                <a:ea typeface="Calibri" panose="020F0502020204030204" pitchFamily="34" charset="0"/>
                <a:cs typeface="Times New Roman" panose="02020603050405020304" pitchFamily="18" charset="0"/>
              </a:rPr>
              <a:t>ormula koja se koristi u</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Excel</a:t>
            </a:r>
            <a:r>
              <a:rPr lang="sr-Latn-RS" sz="11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alpha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r>
              <a:rPr lang="en-GB"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alpha)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beta *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beta) * trend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gamma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level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(1 – gamma) * 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(t-p)</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for four quarters</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(2)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(3) </a:t>
            </a:r>
            <a:r>
              <a:rPr lang="en-GB" sz="1100" b="1" kern="100"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kern="100" baseline="-25000" dirty="0">
                <a:effectLst/>
                <a:latin typeface="Tahoma" panose="020B0604030504040204" pitchFamily="34" charset="0"/>
                <a:ea typeface="Calibri" panose="020F0502020204030204" pitchFamily="34" charset="0"/>
                <a:cs typeface="Times New Roman" panose="02020603050405020304" pitchFamily="18" charset="0"/>
              </a:rPr>
              <a:t>(1-4)</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100" b="1" dirty="0">
                <a:effectLst/>
                <a:latin typeface="Tahoma" panose="020B0604030504040204" pitchFamily="34" charset="0"/>
                <a:ea typeface="Calibri" panose="020F0502020204030204" pitchFamily="34" charset="0"/>
                <a:cs typeface="Times New Roman" panose="02020603050405020304" pitchFamily="18" charset="0"/>
              </a:rPr>
              <a:t>seasonality component</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 (4)</a:t>
            </a:r>
            <a:r>
              <a:rPr lang="en-GB" sz="11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(4) </a:t>
            </a:r>
            <a:r>
              <a:rPr lang="en-GB" sz="1100" b="1" dirty="0">
                <a:effectLst/>
                <a:latin typeface="Tahoma" panose="020B0604030504040204" pitchFamily="34" charset="0"/>
                <a:ea typeface="Calibri" panose="020F0502020204030204" pitchFamily="34" charset="0"/>
                <a:cs typeface="Times New Roman" panose="02020603050405020304" pitchFamily="18" charset="0"/>
              </a:rPr>
              <a:t>/ average demand</a:t>
            </a:r>
            <a:r>
              <a:rPr lang="en-GB" sz="1100" b="1" baseline="-25000" dirty="0">
                <a:effectLst/>
                <a:latin typeface="Tahoma" panose="020B0604030504040204" pitchFamily="34" charset="0"/>
                <a:ea typeface="Calibri" panose="020F0502020204030204" pitchFamily="34" charset="0"/>
                <a:cs typeface="Times New Roman" panose="02020603050405020304" pitchFamily="18" charset="0"/>
              </a:rPr>
              <a:t>(1-4) </a:t>
            </a:r>
            <a:endParaRPr lang="pl-PL" sz="1100" dirty="0"/>
          </a:p>
        </p:txBody>
      </p:sp>
    </p:spTree>
    <p:extLst>
      <p:ext uri="{BB962C8B-B14F-4D97-AF65-F5344CB8AC3E}">
        <p14:creationId xmlns:p14="http://schemas.microsoft.com/office/powerpoint/2010/main" val="5475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Autoagresivne metode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74562" y="4478302"/>
            <a:ext cx="7178412" cy="2014572"/>
          </a:xfrm>
        </p:spPr>
        <p:txBody>
          <a:bodyPr>
            <a:noAutofit/>
          </a:bodyPr>
          <a:lstStyle/>
          <a:p>
            <a:pPr algn="just"/>
            <a:r>
              <a:rPr lang="en-US" sz="2400" dirty="0" err="1">
                <a:solidFill>
                  <a:srgbClr val="1065AB"/>
                </a:solidFill>
              </a:rPr>
              <a:t>Autoregres</a:t>
            </a:r>
            <a:r>
              <a:rPr lang="sr-Latn-RS" sz="2400" dirty="0">
                <a:solidFill>
                  <a:srgbClr val="1065AB"/>
                </a:solidFill>
              </a:rPr>
              <a:t>ivne</a:t>
            </a:r>
            <a:r>
              <a:rPr lang="en-US" sz="2400" dirty="0">
                <a:solidFill>
                  <a:srgbClr val="1065AB"/>
                </a:solidFill>
              </a:rPr>
              <a:t> met</a:t>
            </a:r>
            <a:r>
              <a:rPr lang="sr-Latn-RS" sz="2400" dirty="0">
                <a:solidFill>
                  <a:srgbClr val="1065AB"/>
                </a:solidFill>
              </a:rPr>
              <a:t>ode</a:t>
            </a:r>
            <a:r>
              <a:rPr lang="pl-PL" sz="2400" dirty="0">
                <a:solidFill>
                  <a:srgbClr val="1065AB"/>
                </a:solidFill>
              </a:rPr>
              <a:t> </a:t>
            </a:r>
            <a:r>
              <a:rPr lang="sr-Latn-RS" sz="2400" dirty="0"/>
              <a:t>su modeli zasnovani na fenomenu autokorelacije, nastali integracijom AP autoagresivnog modela (Auroagressive model) i MA (Moving Average) modela.</a:t>
            </a:r>
            <a:endParaRPr lang="pl-PL" sz="2400" dirty="0"/>
          </a:p>
        </p:txBody>
      </p:sp>
      <p:graphicFrame>
        <p:nvGraphicFramePr>
          <p:cNvPr id="2" name="Diagram 1">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622033180"/>
              </p:ext>
            </p:extLst>
          </p:nvPr>
        </p:nvGraphicFramePr>
        <p:xfrm>
          <a:off x="474562" y="1712948"/>
          <a:ext cx="11596742" cy="171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a:extLst>
              <a:ext uri="{FF2B5EF4-FFF2-40B4-BE49-F238E27FC236}">
                <a16:creationId xmlns:a16="http://schemas.microsoft.com/office/drawing/2014/main" id="{DAEE32DE-4222-BBBC-A317-A3E1089B5645}"/>
              </a:ext>
            </a:extLst>
          </p:cNvPr>
          <p:cNvSpPr txBox="1"/>
          <p:nvPr/>
        </p:nvSpPr>
        <p:spPr>
          <a:xfrm>
            <a:off x="6888286" y="3584319"/>
            <a:ext cx="5805996" cy="369332"/>
          </a:xfrm>
          <a:prstGeom prst="rect">
            <a:avLst/>
          </a:prstGeom>
          <a:noFill/>
        </p:spPr>
        <p:txBody>
          <a:bodyPr wrap="square">
            <a:spAutoFit/>
          </a:bodyPr>
          <a:lstStyle/>
          <a:p>
            <a:r>
              <a:rPr lang="en-US" dirty="0"/>
              <a:t>Figure</a:t>
            </a:r>
            <a:r>
              <a:rPr lang="pl-PL" dirty="0"/>
              <a:t> </a:t>
            </a:r>
            <a:r>
              <a:rPr lang="en-US" dirty="0"/>
              <a:t>10</a:t>
            </a:r>
            <a:r>
              <a:rPr lang="pl-PL" dirty="0"/>
              <a:t>:</a:t>
            </a:r>
            <a:r>
              <a:rPr lang="en-US" dirty="0"/>
              <a:t> Selected exponential smoothing methods</a:t>
            </a:r>
            <a:endParaRPr lang="pl-PL" dirty="0"/>
          </a:p>
        </p:txBody>
      </p:sp>
    </p:spTree>
    <p:extLst>
      <p:ext uri="{BB962C8B-B14F-4D97-AF65-F5344CB8AC3E}">
        <p14:creationId xmlns:p14="http://schemas.microsoft.com/office/powerpoint/2010/main" val="544156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Autoregres</a:t>
            </a:r>
            <a:r>
              <a:rPr lang="sr-Latn-RS" dirty="0"/>
              <a:t>ivne </a:t>
            </a:r>
            <a:r>
              <a:rPr lang="en-US" dirty="0"/>
              <a:t>met</a:t>
            </a:r>
            <a:r>
              <a:rPr lang="sr-Latn-RS" dirty="0"/>
              <a: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5011874"/>
              </a:xfrm>
            </p:spPr>
            <p:txBody>
              <a:bodyPr>
                <a:noAutofit/>
              </a:bodyPr>
              <a:lstStyle/>
              <a:p>
                <a:pPr marL="0" indent="0" algn="just">
                  <a:buNone/>
                </a:pPr>
                <a:r>
                  <a:rPr lang="pl-PL" sz="1900" dirty="0"/>
                  <a:t>Vrednost prognoze u trenutku t zavisi od njenih prošlih vrednosti i od razlika između prošlih stvarnih vrednosti promenljive prognoze i njenih vrednosti dobijenih iz grešaka u prognozi modela. Ovaj model se naziva </a:t>
                </a:r>
                <a:r>
                  <a:rPr lang="en-US" sz="1900" dirty="0"/>
                  <a:t>ARMA</a:t>
                </a:r>
                <a:r>
                  <a:rPr lang="en-US" sz="1900" i="1" dirty="0"/>
                  <a:t>(</a:t>
                </a:r>
                <a:r>
                  <a:rPr lang="en-US" sz="1900" i="1" dirty="0" err="1"/>
                  <a:t>p,q</a:t>
                </a:r>
                <a:r>
                  <a:rPr lang="en-US" sz="1900" i="1" dirty="0"/>
                  <a:t>)</a:t>
                </a:r>
                <a:r>
                  <a:rPr lang="en-US" sz="1900" dirty="0"/>
                  <a:t> model,</a:t>
                </a:r>
                <a:r>
                  <a:rPr lang="sr-Latn-RS" sz="1900" dirty="0"/>
                  <a:t> gde se p odnosi na red autoagresivnog polinoma, a q je red polinoma pokretnog proseka </a:t>
                </a:r>
                <a:r>
                  <a:rPr lang="pl-PL" sz="1900" dirty="0"/>
                  <a:t>;</a:t>
                </a:r>
              </a:p>
              <a:p>
                <a:pPr marL="0" indent="0" algn="just">
                  <a:buNone/>
                </a:pPr>
                <a:endParaRPr lang="pl-PL" sz="1900" dirty="0"/>
              </a:p>
              <a:p>
                <a:pPr marL="0" indent="0">
                  <a:buNone/>
                </a:pPr>
                <a:r>
                  <a:rPr lang="sr-Latn-RS" sz="1900" dirty="0"/>
                  <a:t>Ovo je predstavljeno formalnim modelom</a:t>
                </a:r>
                <a:r>
                  <a:rPr lang="en-US" sz="1900" dirty="0"/>
                  <a:t>:</a:t>
                </a:r>
                <a:endParaRPr lang="pl-PL" sz="1900" dirty="0"/>
              </a:p>
              <a:p>
                <a:pPr marL="0" indent="0">
                  <a:buNone/>
                </a:pP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800" i="1">
                              <a:latin typeface="Cambria Math" panose="02040503050406030204" pitchFamily="18" charset="0"/>
                            </a:rPr>
                          </m:ctrlPr>
                        </m:sSubPr>
                        <m:e>
                          <m:acc>
                            <m:accPr>
                              <m:chr m:val="̌"/>
                              <m:ctrlPr>
                                <a:rPr lang="pl-PL" sz="1800" i="1">
                                  <a:latin typeface="Cambria Math" panose="02040503050406030204" pitchFamily="18" charset="0"/>
                                </a:rPr>
                              </m:ctrlPr>
                            </m:accPr>
                            <m:e>
                              <m:r>
                                <a:rPr lang="en-GB" sz="1800" i="1">
                                  <a:latin typeface="Cambria Math" panose="02040503050406030204" pitchFamily="18" charset="0"/>
                                </a:rPr>
                                <m:t>𝑦</m:t>
                              </m:r>
                            </m:e>
                          </m:acc>
                        </m:e>
                        <m:sub>
                          <m:r>
                            <a:rPr lang="en-GB" sz="1800" i="1">
                              <a:latin typeface="Cambria Math" panose="02040503050406030204" pitchFamily="18" charset="0"/>
                            </a:rPr>
                            <m:t>𝑡</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d>
                        <m:dPr>
                          <m:ctrlPr>
                            <a:rPr lang="pl-PL" sz="1800" i="1">
                              <a:latin typeface="Cambria Math" panose="02040503050406030204" pitchFamily="18" charset="0"/>
                            </a:rPr>
                          </m:ctrlPr>
                        </m:dPr>
                        <m:e>
                          <m:r>
                            <a:rPr lang="en-GB" sz="1800" i="1">
                              <a:latin typeface="Cambria Math" panose="02040503050406030204" pitchFamily="18" charset="0"/>
                            </a:rPr>
                            <m:t>𝛽</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−2</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𝑦</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e>
                      </m:d>
                      <m:r>
                        <a:rPr lang="en-GB" sz="1800" i="1">
                          <a:latin typeface="Cambria Math" panose="02040503050406030204" pitchFamily="18" charset="0"/>
                        </a:rPr>
                        <m:t>+(</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sub>
                      </m:sSub>
                      <m:r>
                        <a:rPr lang="en-GB" sz="1800" i="1">
                          <a:latin typeface="Cambria Math" panose="02040503050406030204" pitchFamily="18" charset="0"/>
                        </a:rPr>
                        <m:t>+</m:t>
                      </m:r>
                      <m:r>
                        <a:rPr lang="en-GB" sz="1800" i="1">
                          <a:latin typeface="Cambria Math" panose="02040503050406030204" pitchFamily="18" charset="0"/>
                        </a:rPr>
                        <m:t>𝛼</m:t>
                      </m:r>
                      <m:sSub>
                        <m:sSubPr>
                          <m:ctrlPr>
                            <a:rPr lang="pl-PL" sz="1800" i="1">
                              <a:latin typeface="Cambria Math" panose="02040503050406030204" pitchFamily="18" charset="0"/>
                            </a:rPr>
                          </m:ctrlPr>
                        </m:sSubPr>
                        <m:e>
                          <m:r>
                            <a:rPr lang="en-GB" sz="1800" i="1">
                              <a:latin typeface="Cambria Math" panose="02040503050406030204" pitchFamily="18" charset="0"/>
                            </a:rPr>
                            <m:t>𝜀</m:t>
                          </m:r>
                        </m:e>
                        <m:sub>
                          <m:r>
                            <a:rPr lang="en-GB" sz="1800" i="1">
                              <a:latin typeface="Cambria Math" panose="02040503050406030204" pitchFamily="18" charset="0"/>
                            </a:rPr>
                            <m:t>𝑡</m:t>
                          </m:r>
                          <m:r>
                            <a:rPr lang="en-GB" sz="1800" i="1">
                              <a:latin typeface="Cambria Math" panose="02040503050406030204" pitchFamily="18" charset="0"/>
                            </a:rPr>
                            <m:t>−1</m:t>
                          </m:r>
                        </m:sub>
                      </m:sSub>
                      <m:r>
                        <a:rPr lang="en-GB" sz="1800" i="1">
                          <a:latin typeface="Cambria Math" panose="02040503050406030204" pitchFamily="18" charset="0"/>
                        </a:rPr>
                        <m:t>)</m:t>
                      </m:r>
                    </m:oMath>
                  </m:oMathPara>
                </a14:m>
                <a:endParaRPr lang="pl-PL" sz="1900" dirty="0"/>
              </a:p>
              <a:p>
                <a:pPr marL="0" indent="0">
                  <a:buNone/>
                </a:pPr>
                <a:r>
                  <a:rPr lang="sr-Latn-RS" sz="1900" dirty="0"/>
                  <a:t>Gde je</a:t>
                </a:r>
                <a:r>
                  <a:rPr lang="en-GB" sz="1900" dirty="0"/>
                  <a:t>:</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a:t>
                </a:r>
                <a:r>
                  <a:rPr lang="sr-Latn-RS" sz="1900" dirty="0"/>
                  <a:t>parametar autoagresivnog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r>
                      <a:rPr lang="en-GB" sz="1900" i="1">
                        <a:latin typeface="Cambria Math" panose="02040503050406030204" pitchFamily="18" charset="0"/>
                      </a:rPr>
                      <m:t> </m:t>
                    </m:r>
                  </m:oMath>
                </a14:m>
                <a:r>
                  <a:rPr lang="en-GB" sz="1900" dirty="0"/>
                  <a:t>– </a:t>
                </a:r>
                <a:r>
                  <a:rPr lang="sr-Latn-RS" sz="1900" dirty="0"/>
                  <a:t>parametar modela pokretnog proseka</a:t>
                </a:r>
                <a:endParaRPr lang="pl-PL" sz="1900" dirty="0"/>
              </a:p>
              <a:p>
                <a:pPr marL="0" indent="0">
                  <a:buNone/>
                </a:pPr>
                <a14:m>
                  <m:oMath xmlns:m="http://schemas.openxmlformats.org/officeDocument/2006/math">
                    <m:r>
                      <a:rPr lang="en-GB" sz="1900" i="1">
                        <a:latin typeface="Cambria Math" panose="02040503050406030204" pitchFamily="18" charset="0"/>
                      </a:rPr>
                      <m:t>𝜀</m:t>
                    </m:r>
                    <m:r>
                      <a:rPr lang="en-GB" sz="1900" i="1">
                        <a:latin typeface="Cambria Math" panose="02040503050406030204" pitchFamily="18" charset="0"/>
                      </a:rPr>
                      <m:t> </m:t>
                    </m:r>
                  </m:oMath>
                </a14:m>
                <a:r>
                  <a:rPr lang="en-GB" sz="1900" dirty="0"/>
                  <a:t>– </a:t>
                </a:r>
                <a:r>
                  <a:rPr lang="sr-Latn-RS" sz="1900" dirty="0"/>
                  <a:t>greška modela </a:t>
                </a:r>
                <a:r>
                  <a:rPr lang="en-GB" sz="1900" dirty="0"/>
                  <a:t>(</a:t>
                </a:r>
                <a:r>
                  <a:rPr lang="sr-Latn-RS" sz="1900" dirty="0"/>
                  <a:t>beli šum</a:t>
                </a:r>
                <a:r>
                  <a:rPr lang="en-GB" sz="1900" dirty="0"/>
                  <a:t>).</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5011874"/>
              </a:xfrm>
              <a:blipFill>
                <a:blip r:embed="rId2"/>
                <a:stretch>
                  <a:fillRect l="-936" t="-1217" r="-84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Autoagresivni pokretni prosek</a:t>
            </a:r>
            <a:r>
              <a:rPr lang="en-GB" sz="1800" dirty="0">
                <a:effectLst/>
                <a:latin typeface="Tahoma" panose="020B0604030504040204" pitchFamily="34" charset="0"/>
                <a:ea typeface="Calibri" panose="020F0502020204030204" pitchFamily="34" charset="0"/>
                <a:cs typeface="Times New Roman" panose="02020603050405020304" pitchFamily="18" charset="0"/>
              </a:rPr>
              <a:t>, ARMA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57611" y="1256712"/>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395585" y="437990"/>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64F0EBA9-F9A1-02FE-D517-51B94736674E}"/>
              </a:ext>
            </a:extLst>
          </p:cNvPr>
          <p:cNvSpPr txBox="1"/>
          <p:nvPr/>
        </p:nvSpPr>
        <p:spPr>
          <a:xfrm>
            <a:off x="7042144" y="2806839"/>
            <a:ext cx="4966976" cy="3354765"/>
          </a:xfrm>
          <a:prstGeom prst="rect">
            <a:avLst/>
          </a:prstGeom>
          <a:noFill/>
        </p:spPr>
        <p:txBody>
          <a:bodyPr wrap="square">
            <a:spAutoFit/>
          </a:bodyPr>
          <a:lstStyle/>
          <a:p>
            <a:pPr algn="l">
              <a:lnSpc>
                <a:spcPct val="150000"/>
              </a:lnSpc>
              <a:spcAft>
                <a:spcPts val="600"/>
              </a:spcAft>
            </a:pPr>
            <a:r>
              <a:rPr lang="sr-Latn-RS" sz="1400" kern="100" dirty="0">
                <a:latin typeface="Tahoma" panose="020B0604030504040204" pitchFamily="34" charset="0"/>
                <a:ea typeface="Calibri" panose="020F0502020204030204" pitchFamily="34" charset="0"/>
                <a:cs typeface="Times New Roman" panose="02020603050405020304" pitchFamily="18" charset="0"/>
              </a:rPr>
              <a:t>Formula koja se koristi u</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 Excel</a:t>
            </a:r>
            <a:r>
              <a:rPr lang="sr-Latn-RS" sz="14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4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component1 + component2 + component3</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pl-PL" sz="1400" b="1" kern="100" dirty="0">
                <a:effectLst/>
                <a:latin typeface="Tahoma" panose="020B0604030504040204" pitchFamily="34" charset="0"/>
                <a:ea typeface="Calibri" panose="020F0502020204030204" pitchFamily="34" charset="0"/>
                <a:cs typeface="Times New Roman" panose="02020603050405020304" pitchFamily="18" charset="0"/>
              </a:rPr>
              <a:t>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NORM.S.INV(rand())</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component1 = alfa * component1</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component2 = beta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 (t-2)</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 alfa * component2</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(t-1) </a:t>
            </a:r>
            <a:r>
              <a:rPr lang="en-GB" sz="1400" b="1" kern="100" dirty="0">
                <a:effectLst/>
                <a:latin typeface="Tahoma" panose="020B0604030504040204" pitchFamily="34" charset="0"/>
                <a:ea typeface="Calibri" panose="020F0502020204030204" pitchFamily="34" charset="0"/>
                <a:cs typeface="Times New Roman" panose="02020603050405020304" pitchFamily="18" charset="0"/>
              </a:rPr>
              <a:t>+ model error</a:t>
            </a:r>
            <a:r>
              <a:rPr lang="en-GB" sz="1400" b="1" kern="100" baseline="-25000" dirty="0">
                <a:effectLst/>
                <a:latin typeface="Tahoma" panose="020B0604030504040204" pitchFamily="34" charset="0"/>
                <a:ea typeface="Calibri" panose="020F0502020204030204" pitchFamily="34" charset="0"/>
                <a:cs typeface="Times New Roman" panose="02020603050405020304" pitchFamily="18" charset="0"/>
              </a:rPr>
              <a:t>(t)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400" b="1" dirty="0">
                <a:effectLst/>
                <a:latin typeface="Tahoma" panose="020B0604030504040204" pitchFamily="34" charset="0"/>
                <a:ea typeface="Calibri" panose="020F0502020204030204" pitchFamily="34" charset="0"/>
                <a:cs typeface="Times New Roman" panose="02020603050405020304" pitchFamily="18" charset="0"/>
              </a:rPr>
              <a:t>component3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 </a:t>
            </a:r>
            <a:r>
              <a:rPr lang="en-GB" sz="1400" b="1" dirty="0">
                <a:effectLst/>
                <a:latin typeface="Tahoma" panose="020B0604030504040204" pitchFamily="34" charset="0"/>
                <a:ea typeface="Calibri" panose="020F0502020204030204" pitchFamily="34" charset="0"/>
                <a:cs typeface="Times New Roman" panose="02020603050405020304" pitchFamily="18" charset="0"/>
              </a:rPr>
              <a:t>+ alfa * model error</a:t>
            </a:r>
            <a:r>
              <a:rPr lang="en-GB" sz="1400" b="1" baseline="-25000" dirty="0">
                <a:effectLst/>
                <a:latin typeface="Tahoma" panose="020B0604030504040204" pitchFamily="34" charset="0"/>
                <a:ea typeface="Calibri" panose="020F0502020204030204" pitchFamily="34" charset="0"/>
                <a:cs typeface="Times New Roman" panose="02020603050405020304" pitchFamily="18" charset="0"/>
              </a:rPr>
              <a:t>(t-1)</a:t>
            </a:r>
            <a:endParaRPr lang="pl-PL" sz="1400" dirty="0"/>
          </a:p>
        </p:txBody>
      </p:sp>
    </p:spTree>
    <p:extLst>
      <p:ext uri="{BB962C8B-B14F-4D97-AF65-F5344CB8AC3E}">
        <p14:creationId xmlns:p14="http://schemas.microsoft.com/office/powerpoint/2010/main" val="766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Autoagresivne metode</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6512461" cy="4922210"/>
              </a:xfrm>
            </p:spPr>
            <p:txBody>
              <a:bodyPr>
                <a:noAutofit/>
              </a:bodyPr>
              <a:lstStyle/>
              <a:p>
                <a:pPr marL="0" indent="0" algn="just">
                  <a:buNone/>
                </a:pPr>
                <a:r>
                  <a:rPr lang="sr-Latn-RS" sz="1900" dirty="0"/>
                  <a:t>U slučaju ARIMA modela, pažnja je posvećena nestacionarnosti serije. U modelu postoje 3 parametra: autoagresivni parametar </a:t>
                </a:r>
                <a:r>
                  <a:rPr lang="en-US" sz="1900" i="1" dirty="0"/>
                  <a:t>(p)</a:t>
                </a:r>
                <a:r>
                  <a:rPr lang="en-US" sz="1900" dirty="0"/>
                  <a:t>, </a:t>
                </a:r>
                <a:r>
                  <a:rPr lang="sr-Latn-RS" sz="1900" dirty="0"/>
                  <a:t>parametar pokretnog proseka </a:t>
                </a:r>
                <a:r>
                  <a:rPr lang="en-US" sz="1900" i="1" dirty="0"/>
                  <a:t>(q) </a:t>
                </a:r>
                <a:r>
                  <a:rPr lang="sr-Latn-RS" sz="1900" dirty="0"/>
                  <a:t>i red diferencijacije </a:t>
                </a:r>
                <a:r>
                  <a:rPr lang="en-US" sz="1900" i="1" dirty="0"/>
                  <a:t>(d)</a:t>
                </a:r>
                <a:r>
                  <a:rPr lang="en-US" sz="1900" dirty="0"/>
                  <a:t>. </a:t>
                </a:r>
                <a:r>
                  <a:rPr lang="sr-Latn-RS" sz="1900" dirty="0"/>
                  <a:t>A</a:t>
                </a:r>
                <a:r>
                  <a:rPr lang="en-US" sz="1900" dirty="0"/>
                  <a:t>RIMA</a:t>
                </a:r>
                <a:r>
                  <a:rPr lang="en-US" sz="1900" i="1" dirty="0"/>
                  <a:t>(</a:t>
                </a:r>
                <a:r>
                  <a:rPr lang="en-US" sz="1900" i="1" dirty="0" err="1"/>
                  <a:t>p,q,d</a:t>
                </a:r>
                <a:r>
                  <a:rPr lang="en-US" sz="1900" i="1" dirty="0"/>
                  <a:t>)</a:t>
                </a:r>
                <a:r>
                  <a:rPr lang="en-US" sz="1900" dirty="0"/>
                  <a:t> </a:t>
                </a:r>
                <a:r>
                  <a:rPr lang="sr-Latn-RS" sz="1900" dirty="0"/>
                  <a:t>model se takođe opisuje pomoću brojeva, na primer</a:t>
                </a:r>
                <a:r>
                  <a:rPr lang="en-US" sz="1900" dirty="0"/>
                  <a:t>: </a:t>
                </a:r>
                <a:r>
                  <a:rPr lang="en-US" sz="1900" i="1" dirty="0"/>
                  <a:t>(1,1,0)</a:t>
                </a:r>
                <a:r>
                  <a:rPr lang="en-US" sz="1900" dirty="0"/>
                  <a:t>, </a:t>
                </a:r>
                <a:r>
                  <a:rPr lang="sr-Latn-RS" sz="1900" dirty="0"/>
                  <a:t>što znači da u nizu </a:t>
                </a:r>
                <a:r>
                  <a:rPr lang="en-US" sz="1900" dirty="0"/>
                  <a:t>p=1</a:t>
                </a:r>
                <a:r>
                  <a:rPr lang="sr-Latn-RS" sz="1900" dirty="0"/>
                  <a:t> postoji jedan autoagresivni parametar</a:t>
                </a:r>
                <a:r>
                  <a:rPr lang="en-US" sz="1900" dirty="0"/>
                  <a:t>, q=1 </a:t>
                </a:r>
                <a:r>
                  <a:rPr lang="sr-Latn-RS" sz="1900" dirty="0"/>
                  <a:t>postoji jedan parametar pokretnog proseka i </a:t>
                </a:r>
                <a:r>
                  <a:rPr lang="en-US" sz="1900" dirty="0"/>
                  <a:t>d =0, </a:t>
                </a:r>
                <a:r>
                  <a:rPr lang="sr-Latn-RS" sz="1900" dirty="0"/>
                  <a:t>ne dolazi do diferencijacije</a:t>
                </a:r>
                <a:r>
                  <a:rPr lang="pl-PL" sz="1900" dirty="0"/>
                  <a:t>;</a:t>
                </a:r>
              </a:p>
              <a:p>
                <a:pPr marL="0" indent="0" algn="just">
                  <a:buNone/>
                </a:pPr>
                <a:endParaRPr lang="pl-PL" sz="1900" dirty="0"/>
              </a:p>
              <a:p>
                <a:pPr marL="0" indent="0">
                  <a:buNone/>
                </a:pPr>
                <a:r>
                  <a:rPr lang="sr-Latn-RS" sz="1900" dirty="0"/>
                  <a:t>Ovo je predstavljeno formalnim modelom</a:t>
                </a:r>
                <a:r>
                  <a:rPr lang="en-US" sz="1900" dirty="0"/>
                  <a:t>:</a:t>
                </a:r>
                <a:endParaRPr lang="pl-PL" sz="1900" dirty="0"/>
              </a:p>
              <a:p>
                <a:pPr marL="0" indent="0">
                  <a:buNone/>
                </a:pPr>
                <a14:m>
                  <m:oMathPara xmlns:m="http://schemas.openxmlformats.org/officeDocument/2006/math">
                    <m:oMathParaPr>
                      <m:jc m:val="left"/>
                    </m:oMathParaPr>
                    <m:oMath xmlns:m="http://schemas.openxmlformats.org/officeDocument/2006/math">
                      <m:sSub>
                        <m:sSubPr>
                          <m:ctrlPr>
                            <a:rPr lang="pl-PL" sz="1900" i="1">
                              <a:latin typeface="Cambria Math" panose="02040503050406030204" pitchFamily="18" charset="0"/>
                            </a:rPr>
                          </m:ctrlPr>
                        </m:sSubPr>
                        <m:e>
                          <m:acc>
                            <m:accPr>
                              <m:chr m:val="̌"/>
                              <m:ctrlPr>
                                <a:rPr lang="pl-PL" sz="1900" i="1">
                                  <a:latin typeface="Cambria Math" panose="02040503050406030204" pitchFamily="18" charset="0"/>
                                </a:rPr>
                              </m:ctrlPr>
                            </m:accPr>
                            <m:e>
                              <m:r>
                                <a:rPr lang="en-GB" sz="1900" i="1">
                                  <a:latin typeface="Cambria Math" panose="02040503050406030204" pitchFamily="18" charset="0"/>
                                </a:rPr>
                                <m:t>𝑦</m:t>
                              </m:r>
                            </m:e>
                          </m:acc>
                        </m:e>
                        <m:sub>
                          <m:r>
                            <a:rPr lang="en-GB" sz="1900" i="1">
                              <a:latin typeface="Cambria Math" panose="02040503050406030204" pitchFamily="18" charset="0"/>
                            </a:rPr>
                            <m:t>𝑡</m:t>
                          </m:r>
                        </m:sub>
                      </m:sSub>
                      <m:r>
                        <a:rPr lang="en-GB" sz="1900" i="1">
                          <a:latin typeface="Cambria Math" panose="02040503050406030204" pitchFamily="18" charset="0"/>
                        </a:rPr>
                        <m:t>= </m:t>
                      </m:r>
                      <m:r>
                        <a:rPr lang="en-GB" sz="1900" i="1">
                          <a:latin typeface="Cambria Math" panose="02040503050406030204" pitchFamily="18" charset="0"/>
                        </a:rPr>
                        <m:t>𝛼</m:t>
                      </m:r>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𝛽</m:t>
                          </m:r>
                        </m:e>
                        <m:sub>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−1</m:t>
                          </m:r>
                        </m:sub>
                      </m:sSub>
                      <m:r>
                        <a:rPr lang="en-GB" sz="1900" i="1">
                          <a:latin typeface="Cambria Math" panose="02040503050406030204" pitchFamily="18" charset="0"/>
                        </a:rPr>
                        <m:t>−</m:t>
                      </m:r>
                      <m:sSub>
                        <m:sSubPr>
                          <m:ctrlPr>
                            <a:rPr lang="pl-PL" sz="1900" i="1">
                              <a:latin typeface="Cambria Math" panose="02040503050406030204" pitchFamily="18" charset="0"/>
                            </a:rPr>
                          </m:ctrlPr>
                        </m:sSubPr>
                        <m:e>
                          <m:r>
                            <a:rPr lang="en-GB" sz="1900" i="1">
                              <a:latin typeface="Cambria Math" panose="02040503050406030204" pitchFamily="18" charset="0"/>
                            </a:rPr>
                            <m:t>𝑦</m:t>
                          </m:r>
                        </m:e>
                        <m:sub>
                          <m:r>
                            <a:rPr lang="en-GB" sz="1900" i="1">
                              <a:latin typeface="Cambria Math" panose="02040503050406030204" pitchFamily="18" charset="0"/>
                            </a:rPr>
                            <m:t>𝑡</m:t>
                          </m:r>
                          <m:r>
                            <a:rPr lang="en-GB" sz="1900" i="1">
                              <a:latin typeface="Cambria Math" panose="02040503050406030204" pitchFamily="18" charset="0"/>
                            </a:rPr>
                            <m:t>−2</m:t>
                          </m:r>
                        </m:sub>
                      </m:sSub>
                      <m:r>
                        <a:rPr lang="en-GB" sz="1900" i="1">
                          <a:latin typeface="Cambria Math" panose="02040503050406030204" pitchFamily="18" charset="0"/>
                        </a:rPr>
                        <m:t>)</m:t>
                      </m:r>
                    </m:oMath>
                  </m:oMathPara>
                </a14:m>
                <a:endParaRPr lang="pl-PL" sz="1900" dirty="0"/>
              </a:p>
              <a:p>
                <a:pPr marL="0" indent="0">
                  <a:buNone/>
                </a:pPr>
                <a:r>
                  <a:rPr lang="sr-Latn-RS" sz="1900" dirty="0"/>
                  <a:t>Gde je</a:t>
                </a:r>
                <a:r>
                  <a:rPr lang="en-GB" sz="1900" dirty="0"/>
                  <a:t>:</a:t>
                </a:r>
                <a:endParaRPr lang="pl-PL" sz="1900" dirty="0"/>
              </a:p>
              <a:p>
                <a:pPr marL="0" indent="0">
                  <a:buNone/>
                </a:pPr>
                <a14:m>
                  <m:oMath xmlns:m="http://schemas.openxmlformats.org/officeDocument/2006/math">
                    <m:r>
                      <a:rPr lang="en-GB" sz="1900" i="1">
                        <a:latin typeface="Cambria Math" panose="02040503050406030204" pitchFamily="18" charset="0"/>
                      </a:rPr>
                      <m:t>𝛼</m:t>
                    </m:r>
                    <m:r>
                      <a:rPr lang="en-GB" sz="1900" i="1">
                        <a:latin typeface="Cambria Math" panose="02040503050406030204" pitchFamily="18" charset="0"/>
                      </a:rPr>
                      <m:t> </m:t>
                    </m:r>
                  </m:oMath>
                </a14:m>
                <a:r>
                  <a:rPr lang="en-GB" sz="1900" dirty="0"/>
                  <a:t>– </a:t>
                </a:r>
                <a:r>
                  <a:rPr lang="sr-Latn-RS" sz="1900" dirty="0"/>
                  <a:t>parametar autoagresivnog modela</a:t>
                </a:r>
                <a:endParaRPr lang="pl-PL" sz="1900" dirty="0"/>
              </a:p>
              <a:p>
                <a:pPr marL="0" indent="0">
                  <a:buNone/>
                </a:pPr>
                <a14:m>
                  <m:oMath xmlns:m="http://schemas.openxmlformats.org/officeDocument/2006/math">
                    <m:r>
                      <a:rPr lang="en-GB" sz="1900" i="1">
                        <a:latin typeface="Cambria Math" panose="02040503050406030204" pitchFamily="18" charset="0"/>
                      </a:rPr>
                      <m:t>𝛽</m:t>
                    </m:r>
                  </m:oMath>
                </a14:m>
                <a:r>
                  <a:rPr lang="en-GB" sz="1900" dirty="0"/>
                  <a:t> – </a:t>
                </a:r>
                <a:r>
                  <a:rPr lang="sr-Latn-RS" sz="1900" dirty="0"/>
                  <a:t>parametar pokretnog proseka</a:t>
                </a:r>
                <a:r>
                  <a:rPr lang="en-GB" sz="1900" dirty="0"/>
                  <a:t>.</a:t>
                </a:r>
                <a:endParaRPr lang="pl-PL" sz="19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6512461" cy="4922210"/>
              </a:xfrm>
              <a:blipFill>
                <a:blip r:embed="rId2"/>
                <a:stretch>
                  <a:fillRect l="-936" t="-1239" r="-843"/>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err="1">
                <a:effectLst/>
                <a:latin typeface="Tahoma" panose="020B0604030504040204" pitchFamily="34" charset="0"/>
                <a:ea typeface="Calibri" panose="020F0502020204030204" pitchFamily="34" charset="0"/>
                <a:cs typeface="Times New Roman" panose="02020603050405020304" pitchFamily="18" charset="0"/>
              </a:rPr>
              <a:t>Autoregres</a:t>
            </a:r>
            <a:r>
              <a:rPr lang="sr-Latn-RS" sz="1800" dirty="0">
                <a:effectLst/>
                <a:latin typeface="Tahoma" panose="020B0604030504040204" pitchFamily="34" charset="0"/>
                <a:ea typeface="Calibri" panose="020F0502020204030204" pitchFamily="34" charset="0"/>
                <a:cs typeface="Times New Roman" panose="02020603050405020304" pitchFamily="18" charset="0"/>
              </a:rPr>
              <a:t>ivni</a:t>
            </a:r>
            <a:r>
              <a:rPr lang="en-GB" sz="1800" dirty="0">
                <a:effectLst/>
                <a:latin typeface="Tahoma" panose="020B0604030504040204" pitchFamily="34" charset="0"/>
                <a:ea typeface="Calibri" panose="020F0502020204030204" pitchFamily="34" charset="0"/>
                <a:cs typeface="Times New Roman" panose="02020603050405020304" pitchFamily="18" charset="0"/>
              </a:rPr>
              <a:t> </a:t>
            </a:r>
            <a:r>
              <a:rPr lang="sr-Latn-RS" sz="1800" dirty="0">
                <a:effectLst/>
                <a:latin typeface="Tahoma" panose="020B0604030504040204" pitchFamily="34" charset="0"/>
                <a:ea typeface="Calibri" panose="020F0502020204030204" pitchFamily="34" charset="0"/>
                <a:cs typeface="Times New Roman" panose="02020603050405020304" pitchFamily="18" charset="0"/>
              </a:rPr>
              <a:t>Integrisani Pokretni Prosek</a:t>
            </a:r>
            <a:r>
              <a:rPr lang="en-GB" sz="1800" dirty="0">
                <a:effectLst/>
                <a:latin typeface="Tahoma" panose="020B0604030504040204" pitchFamily="34" charset="0"/>
                <a:ea typeface="Calibri" panose="020F0502020204030204" pitchFamily="34" charset="0"/>
                <a:cs typeface="Times New Roman" panose="02020603050405020304" pitchFamily="18" charset="0"/>
              </a:rPr>
              <a:t>, ARIMA</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6639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9138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831288E9-DC6B-9FEF-E3D5-C2E78457C4CF}"/>
              </a:ext>
            </a:extLst>
          </p:cNvPr>
          <p:cNvSpPr txBox="1"/>
          <p:nvPr/>
        </p:nvSpPr>
        <p:spPr>
          <a:xfrm>
            <a:off x="6973513" y="4180414"/>
            <a:ext cx="512255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alfa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beta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22395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Horizonti prognoze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250402" y="1337353"/>
            <a:ext cx="6941598" cy="4351338"/>
          </a:xfrm>
        </p:spPr>
        <p:txBody>
          <a:bodyPr>
            <a:normAutofit/>
          </a:bodyPr>
          <a:lstStyle/>
          <a:p>
            <a:pPr algn="just"/>
            <a:r>
              <a:rPr lang="sr-Latn-RS" sz="2000" dirty="0"/>
              <a:t>Prognoza se uvek odnosi na određeni horizont prognoze</a:t>
            </a:r>
            <a:r>
              <a:rPr lang="en-US" sz="2000" dirty="0"/>
              <a:t>. </a:t>
            </a:r>
            <a:r>
              <a:rPr lang="sr-Latn-RS" sz="2000" dirty="0"/>
              <a:t>         Horizont prognoze je interval</a:t>
            </a:r>
            <a:r>
              <a:rPr lang="pl-PL" sz="2000" dirty="0"/>
              <a:t>	                </a:t>
            </a:r>
            <a:r>
              <a:rPr lang="en-US" sz="2000" dirty="0"/>
              <a:t>, </a:t>
            </a:r>
            <a:r>
              <a:rPr lang="sr-Latn-RS" sz="2000" dirty="0"/>
              <a:t>gde</a:t>
            </a:r>
            <a:r>
              <a:rPr lang="en-US" sz="2000" dirty="0"/>
              <a:t>:</a:t>
            </a:r>
          </a:p>
          <a:p>
            <a:pPr lvl="1" algn="just"/>
            <a:r>
              <a:rPr lang="en-US" sz="1800" dirty="0"/>
              <a:t>T – </a:t>
            </a:r>
            <a:r>
              <a:rPr lang="sr-Latn-RS" sz="1800" dirty="0"/>
              <a:t>trenutni trenutak</a:t>
            </a:r>
            <a:r>
              <a:rPr lang="en-US" sz="1800" dirty="0"/>
              <a:t>,</a:t>
            </a:r>
          </a:p>
          <a:p>
            <a:pPr lvl="1" algn="just"/>
            <a:r>
              <a:rPr lang="en-US" sz="1800" dirty="0"/>
              <a:t>T</a:t>
            </a:r>
            <a:r>
              <a:rPr lang="en-US" sz="1800" baseline="-25000" dirty="0"/>
              <a:t>i</a:t>
            </a:r>
            <a:r>
              <a:rPr lang="en-US" sz="1800" dirty="0"/>
              <a:t> – </a:t>
            </a:r>
            <a:r>
              <a:rPr lang="sr-Latn-RS" sz="1800" dirty="0"/>
              <a:t>završni trenutak</a:t>
            </a:r>
            <a:r>
              <a:rPr lang="en-US" sz="1800" dirty="0"/>
              <a:t>.</a:t>
            </a:r>
            <a:endParaRPr lang="pl-PL" sz="1800" dirty="0"/>
          </a:p>
          <a:p>
            <a:pPr lvl="1" algn="just"/>
            <a:endParaRPr lang="pl-PL" sz="1800" dirty="0"/>
          </a:p>
          <a:p>
            <a:pPr algn="just"/>
            <a:r>
              <a:rPr lang="sr-Latn-RS" sz="2000" dirty="0"/>
              <a:t>U zavisnosti od vremenskog horizonta, problem prognoziranja se generalno deli na 3 oblasti</a:t>
            </a:r>
            <a:r>
              <a:rPr lang="en-US" sz="2000" dirty="0"/>
              <a:t>:</a:t>
            </a:r>
            <a:endParaRPr lang="pl-PL" sz="2000" dirty="0"/>
          </a:p>
          <a:p>
            <a:pPr lvl="1" algn="just"/>
            <a:r>
              <a:rPr lang="pl-PL" sz="1800" dirty="0">
                <a:solidFill>
                  <a:schemeClr val="accent1"/>
                </a:solidFill>
              </a:rPr>
              <a:t>Kratkoročno</a:t>
            </a:r>
            <a:r>
              <a:rPr lang="pl-PL" sz="1800" dirty="0"/>
              <a:t> – pokriva horizonte predviđanja od jednog sata do nedelje;</a:t>
            </a:r>
            <a:r>
              <a:rPr lang="en-US" sz="1800" dirty="0"/>
              <a:t> </a:t>
            </a:r>
            <a:endParaRPr lang="pl-PL" sz="1800" dirty="0"/>
          </a:p>
          <a:p>
            <a:pPr lvl="1" algn="just"/>
            <a:r>
              <a:rPr lang="pl-PL" sz="1800" dirty="0">
                <a:solidFill>
                  <a:srgbClr val="347CB8"/>
                </a:solidFill>
              </a:rPr>
              <a:t> Srednjeročno </a:t>
            </a:r>
            <a:r>
              <a:rPr lang="pl-PL" sz="1800" dirty="0"/>
              <a:t>– odnosi se na prognoze od jednog meseca do najviše godinu dana;</a:t>
            </a:r>
          </a:p>
          <a:p>
            <a:pPr lvl="1" algn="just"/>
            <a:r>
              <a:rPr lang="pl-PL" sz="1800" dirty="0">
                <a:solidFill>
                  <a:schemeClr val="accent1"/>
                </a:solidFill>
              </a:rPr>
              <a:t>Dugoročno prognoziranje </a:t>
            </a:r>
            <a:r>
              <a:rPr lang="pl-PL" sz="1800" dirty="0"/>
              <a:t>– koju karakteriše horizont predviđanja duži od jedne godine.</a:t>
            </a:r>
            <a:endParaRPr lang="en-US"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496674" y="545003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Raza</a:t>
            </a:r>
            <a:r>
              <a:rPr lang="pl-PL" sz="1200" dirty="0">
                <a:solidFill>
                  <a:srgbClr val="7F7F7F"/>
                </a:solidFill>
              </a:rPr>
              <a:t> &amp; </a:t>
            </a:r>
            <a:r>
              <a:rPr lang="pl-PL" sz="1200" dirty="0" err="1">
                <a:solidFill>
                  <a:srgbClr val="7F7F7F"/>
                </a:solidFill>
              </a:rPr>
              <a:t>Khosravi</a:t>
            </a:r>
            <a:r>
              <a:rPr lang="pl-PL" sz="1200" dirty="0">
                <a:solidFill>
                  <a:srgbClr val="7F7F7F"/>
                </a:solidFill>
              </a:rPr>
              <a:t>, 2015</a:t>
            </a:r>
          </a:p>
        </p:txBody>
      </p:sp>
      <p:graphicFrame>
        <p:nvGraphicFramePr>
          <p:cNvPr id="8" name="Obiekt 7">
            <a:extLst>
              <a:ext uri="{FF2B5EF4-FFF2-40B4-BE49-F238E27FC236}">
                <a16:creationId xmlns:a16="http://schemas.microsoft.com/office/drawing/2014/main" id="{C3F490E8-B07C-2912-F3ED-4F4EDFDC1F8E}"/>
              </a:ext>
            </a:extLst>
          </p:cNvPr>
          <p:cNvGraphicFramePr>
            <a:graphicFrameLocks noChangeAspect="1"/>
          </p:cNvGraphicFramePr>
          <p:nvPr>
            <p:extLst>
              <p:ext uri="{D42A27DB-BD31-4B8C-83A1-F6EECF244321}">
                <p14:modId xmlns:p14="http://schemas.microsoft.com/office/powerpoint/2010/main" val="1059837568"/>
              </p:ext>
            </p:extLst>
          </p:nvPr>
        </p:nvGraphicFramePr>
        <p:xfrm>
          <a:off x="9555762" y="1648817"/>
          <a:ext cx="740916" cy="370458"/>
        </p:xfrm>
        <a:graphic>
          <a:graphicData uri="http://schemas.openxmlformats.org/presentationml/2006/ole">
            <mc:AlternateContent xmlns:mc="http://schemas.openxmlformats.org/markup-compatibility/2006">
              <mc:Choice xmlns:v="urn:schemas-microsoft-com:vml" Requires="v">
                <p:oleObj r:id="rId2" imgW="418918" imgH="253890" progId="Equation.3">
                  <p:embed/>
                </p:oleObj>
              </mc:Choice>
              <mc:Fallback>
                <p:oleObj r:id="rId2" imgW="418918" imgH="25389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5762" y="1648817"/>
                        <a:ext cx="740916" cy="370458"/>
                      </a:xfrm>
                      <a:prstGeom prst="rect">
                        <a:avLst/>
                      </a:prstGeom>
                      <a:noFill/>
                    </p:spPr>
                  </p:pic>
                </p:oleObj>
              </mc:Fallback>
            </mc:AlternateContent>
          </a:graphicData>
        </a:graphic>
      </p:graphicFrame>
      <p:sp>
        <p:nvSpPr>
          <p:cNvPr id="12" name="pole tekstowe 11">
            <a:extLst>
              <a:ext uri="{FF2B5EF4-FFF2-40B4-BE49-F238E27FC236}">
                <a16:creationId xmlns:a16="http://schemas.microsoft.com/office/drawing/2014/main" id="{CA4CF87C-8172-4DBF-C003-1802469064A4}"/>
              </a:ext>
            </a:extLst>
          </p:cNvPr>
          <p:cNvSpPr txBox="1"/>
          <p:nvPr/>
        </p:nvSpPr>
        <p:spPr>
          <a:xfrm>
            <a:off x="386712" y="4650471"/>
            <a:ext cx="6094520" cy="369332"/>
          </a:xfrm>
          <a:prstGeom prst="rect">
            <a:avLst/>
          </a:prstGeom>
          <a:noFill/>
        </p:spPr>
        <p:txBody>
          <a:bodyPr wrap="square">
            <a:spAutoFit/>
          </a:bodyPr>
          <a:lstStyle/>
          <a:p>
            <a:r>
              <a:rPr lang="en-US" dirty="0"/>
              <a:t>Figure</a:t>
            </a:r>
            <a:r>
              <a:rPr lang="pl-PL" dirty="0"/>
              <a:t> 1: </a:t>
            </a:r>
            <a:r>
              <a:rPr lang="sr-Latn-RS" dirty="0"/>
              <a:t>Model generalizovane prognoze</a:t>
            </a:r>
            <a:endParaRPr lang="pl-PL" dirty="0"/>
          </a:p>
        </p:txBody>
      </p:sp>
      <p:pic>
        <p:nvPicPr>
          <p:cNvPr id="33" name="Obraz 32">
            <a:extLst>
              <a:ext uri="{FF2B5EF4-FFF2-40B4-BE49-F238E27FC236}">
                <a16:creationId xmlns:a16="http://schemas.microsoft.com/office/drawing/2014/main" id="{5B29D07F-6DEA-6134-F5B4-0354CEDD26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929" y="2453895"/>
            <a:ext cx="5040473" cy="1762497"/>
          </a:xfrm>
          <a:prstGeom prst="rect">
            <a:avLst/>
          </a:prstGeom>
          <a:noFill/>
          <a:ln>
            <a:noFill/>
          </a:ln>
        </p:spPr>
      </p:pic>
      <p:sp>
        <p:nvSpPr>
          <p:cNvPr id="38" name="Owal 37">
            <a:extLst>
              <a:ext uri="{FF2B5EF4-FFF2-40B4-BE49-F238E27FC236}">
                <a16:creationId xmlns:a16="http://schemas.microsoft.com/office/drawing/2014/main" id="{51AC426A-7CE5-6C2A-BCFC-B6AFDC909B30}"/>
              </a:ext>
            </a:extLst>
          </p:cNvPr>
          <p:cNvSpPr/>
          <p:nvPr/>
        </p:nvSpPr>
        <p:spPr>
          <a:xfrm>
            <a:off x="386712" y="2709894"/>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71E7314-5E24-E099-9CBF-FE0BABB59AB4}"/>
              </a:ext>
            </a:extLst>
          </p:cNvPr>
          <p:cNvSpPr/>
          <p:nvPr/>
        </p:nvSpPr>
        <p:spPr>
          <a:xfrm>
            <a:off x="3857511" y="2750613"/>
            <a:ext cx="1221954" cy="12272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39">
            <a:extLst>
              <a:ext uri="{FF2B5EF4-FFF2-40B4-BE49-F238E27FC236}">
                <a16:creationId xmlns:a16="http://schemas.microsoft.com/office/drawing/2014/main" id="{4BEEE21F-7800-7264-308B-B3BB404A3AD6}"/>
              </a:ext>
            </a:extLst>
          </p:cNvPr>
          <p:cNvSpPr/>
          <p:nvPr/>
        </p:nvSpPr>
        <p:spPr>
          <a:xfrm>
            <a:off x="2292223" y="2852205"/>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40">
            <a:extLst>
              <a:ext uri="{FF2B5EF4-FFF2-40B4-BE49-F238E27FC236}">
                <a16:creationId xmlns:a16="http://schemas.microsoft.com/office/drawing/2014/main" id="{CECC93F4-0768-8F16-E869-50EE5B1A0253}"/>
              </a:ext>
            </a:extLst>
          </p:cNvPr>
          <p:cNvSpPr/>
          <p:nvPr/>
        </p:nvSpPr>
        <p:spPr>
          <a:xfrm>
            <a:off x="2255771" y="3509099"/>
            <a:ext cx="937538" cy="3188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ole tekstowe 33">
            <a:extLst>
              <a:ext uri="{FF2B5EF4-FFF2-40B4-BE49-F238E27FC236}">
                <a16:creationId xmlns:a16="http://schemas.microsoft.com/office/drawing/2014/main" id="{D7A23A59-5170-F7D5-0571-391272EB9D90}"/>
              </a:ext>
            </a:extLst>
          </p:cNvPr>
          <p:cNvSpPr txBox="1"/>
          <p:nvPr/>
        </p:nvSpPr>
        <p:spPr>
          <a:xfrm>
            <a:off x="365449" y="2908015"/>
            <a:ext cx="1221955" cy="1015663"/>
          </a:xfrm>
          <a:prstGeom prst="rect">
            <a:avLst/>
          </a:prstGeom>
          <a:noFill/>
        </p:spPr>
        <p:txBody>
          <a:bodyPr wrap="square" rtlCol="0">
            <a:spAutoFit/>
          </a:bodyPr>
          <a:lstStyle/>
          <a:p>
            <a:pPr algn="ctr"/>
            <a:r>
              <a:rPr lang="pl-PL" sz="2000" dirty="0">
                <a:solidFill>
                  <a:schemeClr val="bg1"/>
                </a:solidFill>
              </a:rPr>
              <a:t>Istorijski podaci</a:t>
            </a:r>
          </a:p>
          <a:p>
            <a:pPr algn="ctr"/>
            <a:r>
              <a:rPr lang="pl-PL" sz="2000" i="1" dirty="0">
                <a:solidFill>
                  <a:schemeClr val="bg1"/>
                </a:solidFill>
              </a:rPr>
              <a:t>„y”</a:t>
            </a:r>
            <a:endParaRPr lang="pl-PL" sz="2000" dirty="0">
              <a:solidFill>
                <a:schemeClr val="bg1"/>
              </a:solidFill>
            </a:endParaRPr>
          </a:p>
        </p:txBody>
      </p:sp>
      <p:sp>
        <p:nvSpPr>
          <p:cNvPr id="35" name="pole tekstowe 34">
            <a:extLst>
              <a:ext uri="{FF2B5EF4-FFF2-40B4-BE49-F238E27FC236}">
                <a16:creationId xmlns:a16="http://schemas.microsoft.com/office/drawing/2014/main" id="{9CF39814-35BD-6362-850E-24EACF39657D}"/>
              </a:ext>
            </a:extLst>
          </p:cNvPr>
          <p:cNvSpPr txBox="1"/>
          <p:nvPr/>
        </p:nvSpPr>
        <p:spPr>
          <a:xfrm>
            <a:off x="3640418" y="2856428"/>
            <a:ext cx="1620615" cy="1015663"/>
          </a:xfrm>
          <a:prstGeom prst="rect">
            <a:avLst/>
          </a:prstGeom>
          <a:noFill/>
        </p:spPr>
        <p:txBody>
          <a:bodyPr wrap="square" rtlCol="0">
            <a:spAutoFit/>
          </a:bodyPr>
          <a:lstStyle/>
          <a:p>
            <a:pPr algn="ctr"/>
            <a:r>
              <a:rPr lang="pl-PL" sz="2000" i="1" dirty="0">
                <a:solidFill>
                  <a:schemeClr val="bg1"/>
                </a:solidFill>
              </a:rPr>
              <a:t>Podaci o prognozi</a:t>
            </a:r>
          </a:p>
          <a:p>
            <a:pPr algn="ctr"/>
            <a:r>
              <a:rPr lang="pl-PL" sz="2000" i="1" dirty="0">
                <a:solidFill>
                  <a:schemeClr val="bg1"/>
                </a:solidFill>
              </a:rPr>
              <a:t>„p”</a:t>
            </a:r>
            <a:endParaRPr lang="pl-PL" sz="2000" dirty="0">
              <a:solidFill>
                <a:schemeClr val="bg1"/>
              </a:solidFill>
            </a:endParaRPr>
          </a:p>
        </p:txBody>
      </p:sp>
      <p:sp>
        <p:nvSpPr>
          <p:cNvPr id="36" name="pole tekstowe 35">
            <a:extLst>
              <a:ext uri="{FF2B5EF4-FFF2-40B4-BE49-F238E27FC236}">
                <a16:creationId xmlns:a16="http://schemas.microsoft.com/office/drawing/2014/main" id="{1D29341A-B5A7-D377-AC70-3B64D89ADE71}"/>
              </a:ext>
            </a:extLst>
          </p:cNvPr>
          <p:cNvSpPr txBox="1"/>
          <p:nvPr/>
        </p:nvSpPr>
        <p:spPr>
          <a:xfrm>
            <a:off x="1983921" y="2804103"/>
            <a:ext cx="1507977" cy="338554"/>
          </a:xfrm>
          <a:prstGeom prst="rect">
            <a:avLst/>
          </a:prstGeom>
          <a:noFill/>
        </p:spPr>
        <p:txBody>
          <a:bodyPr wrap="square" rtlCol="0">
            <a:spAutoFit/>
          </a:bodyPr>
          <a:lstStyle/>
          <a:p>
            <a:pPr algn="ctr"/>
            <a:r>
              <a:rPr lang="pl-PL" sz="1600" dirty="0"/>
              <a:t>Prognoziranje</a:t>
            </a:r>
          </a:p>
        </p:txBody>
      </p:sp>
      <p:sp>
        <p:nvSpPr>
          <p:cNvPr id="37" name="pole tekstowe 36">
            <a:extLst>
              <a:ext uri="{FF2B5EF4-FFF2-40B4-BE49-F238E27FC236}">
                <a16:creationId xmlns:a16="http://schemas.microsoft.com/office/drawing/2014/main" id="{5C4097EF-1B0F-5237-F9EC-5600CCE105E5}"/>
              </a:ext>
            </a:extLst>
          </p:cNvPr>
          <p:cNvSpPr txBox="1"/>
          <p:nvPr/>
        </p:nvSpPr>
        <p:spPr>
          <a:xfrm>
            <a:off x="2083796" y="3443855"/>
            <a:ext cx="1281487" cy="338554"/>
          </a:xfrm>
          <a:prstGeom prst="rect">
            <a:avLst/>
          </a:prstGeom>
          <a:noFill/>
        </p:spPr>
        <p:txBody>
          <a:bodyPr wrap="square" rtlCol="0">
            <a:spAutoFit/>
          </a:bodyPr>
          <a:lstStyle/>
          <a:p>
            <a:pPr algn="ctr"/>
            <a:r>
              <a:rPr lang="pl-PL" sz="1600" dirty="0"/>
              <a:t>model</a:t>
            </a:r>
          </a:p>
        </p:txBody>
      </p:sp>
    </p:spTree>
    <p:extLst>
      <p:ext uri="{BB962C8B-B14F-4D97-AF65-F5344CB8AC3E}">
        <p14:creationId xmlns:p14="http://schemas.microsoft.com/office/powerpoint/2010/main" val="2766947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Autoregres</a:t>
            </a:r>
            <a:r>
              <a:rPr lang="sr-Latn-RS" dirty="0"/>
              <a:t>ivne</a:t>
            </a:r>
            <a:r>
              <a:rPr lang="en-US" dirty="0"/>
              <a:t> met</a:t>
            </a:r>
            <a:r>
              <a:rPr lang="sr-Latn-RS" dirty="0"/>
              <a:t>ode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pl-PL" sz="2000" dirty="0"/>
                  <a:t>U jednostavnom RW modelu, pretpostavlja se da je svaka prognoza zbir poslednjeg posmatranja i slučajne greške. Stoga se pretpostavlja da je najnovija opservacija najbolja indikacija za izradu najbliže vodeće prognoze. Ovaj model je prilično jednostavan za razumevanje i implementaciju. Koristi se kada se posmatra trend razvoja u nizu podataka.</a:t>
                </a:r>
              </a:p>
              <a:p>
                <a:pPr marL="0" indent="0">
                  <a:buNone/>
                </a:pPr>
                <a:r>
                  <a:rPr lang="sr-Latn-RS" sz="2000" dirty="0"/>
                  <a:t>Ovo je predstavljeno formalnim modelom</a:t>
                </a:r>
                <a:r>
                  <a:rPr lang="en-US" sz="2000" dirty="0"/>
                  <a:t>:</a:t>
                </a:r>
                <a:endParaRPr lang="pl-PL" sz="2000" dirty="0"/>
              </a:p>
              <a:p>
                <a:pPr marL="0" indent="0">
                  <a:buNone/>
                </a:pPr>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acc>
                            <m:accPr>
                              <m:chr m:val="̌"/>
                              <m:ctrlPr>
                                <a:rPr lang="pl-PL"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oMath>
                  </m:oMathPara>
                </a14:m>
                <a:endParaRPr lang="pl-PL" sz="2000" dirty="0"/>
              </a:p>
              <a:p>
                <a:pPr marL="0" indent="0">
                  <a:buNone/>
                </a:pPr>
                <a14:m>
                  <m:oMathPara xmlns:m="http://schemas.openxmlformats.org/officeDocument/2006/math">
                    <m:oMathParaPr>
                      <m:jc m:val="left"/>
                    </m:oMathParaPr>
                    <m:oMath xmlns:m="http://schemas.openxmlformats.org/officeDocument/2006/math">
                      <m:sSub>
                        <m:sSubPr>
                          <m:ctrlPr>
                            <a:rPr lang="pl-PL" sz="2000" i="1">
                              <a:latin typeface="Cambria Math" panose="02040503050406030204" pitchFamily="18" charset="0"/>
                            </a:rPr>
                          </m:ctrlPr>
                        </m:sSubPr>
                        <m:e>
                          <m:r>
                            <a:rPr lang="en-GB" sz="2000" i="1">
                              <a:latin typeface="Cambria Math" panose="02040503050406030204" pitchFamily="18" charset="0"/>
                            </a:rPr>
                            <m:t>𝜀</m:t>
                          </m:r>
                        </m:e>
                        <m:sub>
                          <m:r>
                            <a:rPr lang="en-GB" sz="2000" i="1">
                              <a:latin typeface="Cambria Math" panose="02040503050406030204" pitchFamily="18" charset="0"/>
                            </a:rPr>
                            <m:t>𝑡</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−1</m:t>
                          </m:r>
                        </m:sub>
                      </m:sSub>
                      <m:r>
                        <a:rPr lang="en-GB" sz="2000" i="1">
                          <a:latin typeface="Cambria Math" panose="02040503050406030204" pitchFamily="18" charset="0"/>
                        </a:rPr>
                        <m:t>−</m:t>
                      </m:r>
                      <m:sSub>
                        <m:sSubPr>
                          <m:ctrlPr>
                            <a:rPr lang="pl-PL" sz="2000" i="1">
                              <a:latin typeface="Cambria Math" panose="02040503050406030204" pitchFamily="18" charset="0"/>
                            </a:rPr>
                          </m:ctrlPr>
                        </m:sSubPr>
                        <m:e>
                          <m:r>
                            <a:rPr lang="en-GB" sz="2000" i="1">
                              <a:latin typeface="Cambria Math" panose="02040503050406030204" pitchFamily="18" charset="0"/>
                            </a:rPr>
                            <m:t>𝑦</m:t>
                          </m:r>
                        </m:e>
                        <m:sub>
                          <m:r>
                            <a:rPr lang="en-GB" sz="2000" i="1">
                              <a:latin typeface="Cambria Math" panose="02040503050406030204" pitchFamily="18" charset="0"/>
                            </a:rPr>
                            <m:t>𝑡</m:t>
                          </m:r>
                          <m:r>
                            <a:rPr lang="en-GB" sz="2000" i="1">
                              <a:latin typeface="Cambria Math" panose="02040503050406030204" pitchFamily="18" charset="0"/>
                            </a:rPr>
                            <m:t>−2</m:t>
                          </m:r>
                        </m:sub>
                      </m:sSub>
                    </m:oMath>
                  </m:oMathPara>
                </a14:m>
                <a:endParaRPr lang="pl-PL" sz="2000" dirty="0"/>
              </a:p>
              <a:p>
                <a:pPr marL="0" indent="0">
                  <a:buNone/>
                </a:pPr>
                <a:r>
                  <a:rPr lang="sr-Latn-RS" sz="2000" dirty="0"/>
                  <a:t>Gde je</a:t>
                </a:r>
                <a:r>
                  <a:rPr lang="en-GB" sz="2000" dirty="0"/>
                  <a:t>:</a:t>
                </a:r>
                <a:endParaRPr lang="pl-PL" sz="2000" dirty="0"/>
              </a:p>
              <a:p>
                <a:pPr marL="0" indent="0">
                  <a:buNone/>
                </a:pPr>
                <a14:m>
                  <m:oMath xmlns:m="http://schemas.openxmlformats.org/officeDocument/2006/math">
                    <m:r>
                      <a:rPr lang="en-GB" sz="2000" i="1">
                        <a:latin typeface="Cambria Math" panose="02040503050406030204" pitchFamily="18" charset="0"/>
                      </a:rPr>
                      <m:t>𝜀</m:t>
                    </m:r>
                    <m:r>
                      <a:rPr lang="en-GB" sz="2000" i="1">
                        <a:latin typeface="Cambria Math" panose="02040503050406030204" pitchFamily="18" charset="0"/>
                      </a:rPr>
                      <m:t> </m:t>
                    </m:r>
                  </m:oMath>
                </a14:m>
                <a:r>
                  <a:rPr lang="en-GB" sz="2000" dirty="0"/>
                  <a:t>– </a:t>
                </a:r>
                <a:r>
                  <a:rPr lang="sr-Latn-RS" sz="2000" dirty="0"/>
                  <a:t>greška modela </a:t>
                </a:r>
                <a:r>
                  <a:rPr lang="en-GB" sz="2000" dirty="0"/>
                  <a:t>(</a:t>
                </a:r>
                <a:r>
                  <a:rPr lang="sr-Latn-RS" sz="2000" dirty="0"/>
                  <a:t>beli šum</a:t>
                </a:r>
                <a:r>
                  <a:rPr lang="en-GB" sz="2000" dirty="0"/>
                  <a:t>).</a:t>
                </a:r>
                <a:endParaRPr lang="pl-PL" sz="2000" dirty="0"/>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en-GB" sz="1800" dirty="0">
                <a:effectLst/>
                <a:latin typeface="Tahoma" panose="020B0604030504040204" pitchFamily="34" charset="0"/>
                <a:ea typeface="Calibri" panose="020F0502020204030204" pitchFamily="34" charset="0"/>
                <a:cs typeface="Times New Roman" panose="02020603050405020304" pitchFamily="18" charset="0"/>
              </a:rPr>
              <a:t>Random Walk, RW</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a:extLst>
              <a:ext uri="{FF2B5EF4-FFF2-40B4-BE49-F238E27FC236}">
                <a16:creationId xmlns:a16="http://schemas.microsoft.com/office/drawing/2014/main" id="{0FA635F8-24B1-DDA9-C041-05C05A8FD84F}"/>
              </a:ext>
            </a:extLst>
          </p:cNvPr>
          <p:cNvSpPr txBox="1"/>
          <p:nvPr/>
        </p:nvSpPr>
        <p:spPr>
          <a:xfrm>
            <a:off x="6481232" y="3572762"/>
            <a:ext cx="5856340" cy="1138773"/>
          </a:xfrm>
          <a:prstGeom prst="rect">
            <a:avLst/>
          </a:prstGeom>
          <a:noFill/>
        </p:spPr>
        <p:txBody>
          <a:bodyPr wrap="square">
            <a:spAutoFit/>
          </a:bodyPr>
          <a:lstStyle/>
          <a:p>
            <a:pPr algn="l">
              <a:lnSpc>
                <a:spcPct val="150000"/>
              </a:lnSpc>
              <a:spcAft>
                <a:spcPts val="600"/>
              </a:spcAft>
            </a:pPr>
            <a:r>
              <a:rPr lang="en-GB" sz="1800" kern="100" dirty="0">
                <a:effectLst/>
                <a:latin typeface="Tahoma" panose="020B0604030504040204" pitchFamily="34" charset="0"/>
                <a:ea typeface="Calibri" panose="020F0502020204030204" pitchFamily="34" charset="0"/>
                <a:cs typeface="Times New Roman" panose="02020603050405020304" pitchFamily="18" charset="0"/>
              </a:rPr>
              <a:t>Formula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koja se koristi u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Excel</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-u</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800" b="1" dirty="0">
                <a:effectLst/>
                <a:latin typeface="Tahoma" panose="020B0604030504040204" pitchFamily="34" charset="0"/>
                <a:ea typeface="Calibri" panose="020F0502020204030204" pitchFamily="34" charset="0"/>
                <a:cs typeface="Times New Roman" panose="02020603050405020304" pitchFamily="18" charset="0"/>
              </a:rPr>
              <a:t>forecast</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(t-1)</a:t>
            </a:r>
            <a:r>
              <a:rPr lang="en-GB" sz="1800" b="1" dirty="0">
                <a:effectLst/>
                <a:latin typeface="Tahoma" panose="020B0604030504040204" pitchFamily="34" charset="0"/>
                <a:ea typeface="Calibri" panose="020F0502020204030204" pitchFamily="34" charset="0"/>
                <a:cs typeface="Times New Roman" panose="02020603050405020304" pitchFamily="18" charset="0"/>
              </a:rPr>
              <a:t> – demand </a:t>
            </a:r>
            <a:r>
              <a:rPr lang="en-GB" sz="1800" b="1" baseline="-25000" dirty="0">
                <a:effectLst/>
                <a:latin typeface="Tahoma" panose="020B0604030504040204" pitchFamily="34" charset="0"/>
                <a:ea typeface="Calibri" panose="020F0502020204030204" pitchFamily="34" charset="0"/>
                <a:cs typeface="Times New Roman" panose="02020603050405020304" pitchFamily="18" charset="0"/>
              </a:rPr>
              <a:t>(t-2)</a:t>
            </a:r>
            <a:r>
              <a:rPr lang="en-GB" sz="1800" b="1"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p>
        </p:txBody>
      </p:sp>
    </p:spTree>
    <p:extLst>
      <p:ext uri="{BB962C8B-B14F-4D97-AF65-F5344CB8AC3E}">
        <p14:creationId xmlns:p14="http://schemas.microsoft.com/office/powerpoint/2010/main" val="37045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regresije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181303" y="3932954"/>
            <a:ext cx="5724518" cy="2787134"/>
          </a:xfrm>
        </p:spPr>
        <p:txBody>
          <a:bodyPr>
            <a:noAutofit/>
          </a:bodyPr>
          <a:lstStyle/>
          <a:p>
            <a:pPr algn="just"/>
            <a:r>
              <a:rPr lang="sr-Latn-RS" sz="2300" dirty="0"/>
              <a:t>U regresionim modelima se ne može govoriti o uticaju jedne varijable na drugu</a:t>
            </a:r>
            <a:r>
              <a:rPr lang="pl-PL" sz="2300" dirty="0"/>
              <a:t>;</a:t>
            </a:r>
          </a:p>
          <a:p>
            <a:pPr algn="just"/>
            <a:r>
              <a:rPr lang="pl-PL" sz="2300" dirty="0"/>
              <a:t>Za primenu regresionih metoda potrebna je veća količina istorijskih podataka – što je duži period posmatranja istorijskih podataka, veća je mogućnost preciznog određivanja prognoza;</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452762" y="3244334"/>
            <a:ext cx="5805996" cy="369332"/>
          </a:xfrm>
          <a:prstGeom prst="rect">
            <a:avLst/>
          </a:prstGeom>
          <a:noFill/>
        </p:spPr>
        <p:txBody>
          <a:bodyPr wrap="square">
            <a:spAutoFit/>
          </a:bodyPr>
          <a:lstStyle/>
          <a:p>
            <a:r>
              <a:rPr lang="en-US" dirty="0"/>
              <a:t>Figure</a:t>
            </a:r>
            <a:r>
              <a:rPr lang="pl-PL" dirty="0"/>
              <a:t> </a:t>
            </a:r>
            <a:r>
              <a:rPr lang="en-US" dirty="0"/>
              <a:t>11</a:t>
            </a:r>
            <a:r>
              <a:rPr lang="pl-PL" dirty="0"/>
              <a:t>:</a:t>
            </a:r>
            <a:r>
              <a:rPr lang="en-US" dirty="0"/>
              <a:t> Selected regression methods</a:t>
            </a:r>
            <a:endParaRPr lang="pl-PL" dirty="0"/>
          </a:p>
        </p:txBody>
      </p:sp>
      <p:graphicFrame>
        <p:nvGraphicFramePr>
          <p:cNvPr id="5" name="Diagram 4">
            <a:extLst>
              <a:ext uri="{FF2B5EF4-FFF2-40B4-BE49-F238E27FC236}">
                <a16:creationId xmlns:a16="http://schemas.microsoft.com/office/drawing/2014/main" id="{9F6E75C7-B928-45D3-B9DD-4DE10F0BE008}"/>
              </a:ext>
            </a:extLst>
          </p:cNvPr>
          <p:cNvGraphicFramePr/>
          <p:nvPr>
            <p:extLst>
              <p:ext uri="{D42A27DB-BD31-4B8C-83A1-F6EECF244321}">
                <p14:modId xmlns:p14="http://schemas.microsoft.com/office/powerpoint/2010/main" val="84590739"/>
              </p:ext>
            </p:extLst>
          </p:nvPr>
        </p:nvGraphicFramePr>
        <p:xfrm>
          <a:off x="5072" y="1799121"/>
          <a:ext cx="6476160" cy="112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F986B19-A558-C81F-DD42-A40B62506667}"/>
              </a:ext>
            </a:extLst>
          </p:cNvPr>
          <p:cNvSpPr txBox="1"/>
          <p:nvPr/>
        </p:nvSpPr>
        <p:spPr>
          <a:xfrm>
            <a:off x="6258758" y="952238"/>
            <a:ext cx="5788240" cy="1366528"/>
          </a:xfrm>
          <a:prstGeom prst="rect">
            <a:avLst/>
          </a:prstGeom>
        </p:spPr>
        <p:txBody>
          <a:bodyPr vert="horz" lIns="91440" tIns="45720" rIns="91440" bIns="45720" rtlCol="0">
            <a:noAutofit/>
          </a:bodyPr>
          <a:lstStyle>
            <a:lvl1pPr marL="228600" indent="-228600" algn="just">
              <a:lnSpc>
                <a:spcPct val="90000"/>
              </a:lnSpc>
              <a:spcBef>
                <a:spcPts val="1000"/>
              </a:spcBef>
              <a:buClr>
                <a:srgbClr val="015BA6"/>
              </a:buClr>
              <a:buFont typeface="Arial" panose="020B0604020202020204" pitchFamily="34" charset="0"/>
              <a:buChar char="•"/>
              <a:defRPr sz="2300">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r-Latn-RS" dirty="0"/>
              <a:t>Poznate se mnoge varijante regresionih modela: linearna regresija, nelinearna regresija, logistička regresija, stepenasta regresija, ordinalna regresija.</a:t>
            </a:r>
            <a:endParaRPr lang="pl-PL"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0B273BCA-2E91-FCE8-BA6A-C4F302767379}"/>
                  </a:ext>
                </a:extLst>
              </p:cNvPr>
              <p:cNvSpPr txBox="1"/>
              <p:nvPr/>
            </p:nvSpPr>
            <p:spPr>
              <a:xfrm>
                <a:off x="6481232" y="2361166"/>
                <a:ext cx="5480480" cy="3954929"/>
              </a:xfrm>
              <a:prstGeom prst="rect">
                <a:avLst/>
              </a:prstGeom>
              <a:noFill/>
            </p:spPr>
            <p:txBody>
              <a:bodyPr wrap="square">
                <a:spAutoFit/>
              </a:bodyPr>
              <a:lstStyle/>
              <a:p>
                <a:pPr algn="just">
                  <a:lnSpc>
                    <a:spcPct val="150000"/>
                  </a:lnSpc>
                  <a:spcAft>
                    <a:spcPts val="600"/>
                  </a:spcAft>
                </a:pPr>
                <a:r>
                  <a:rPr lang="sr-Latn-RS" kern="100" dirty="0">
                    <a:effectLst/>
                    <a:latin typeface="Tahoma" panose="020B0604030504040204" pitchFamily="34" charset="0"/>
                    <a:ea typeface="Calibri" panose="020F0502020204030204" pitchFamily="34" charset="0"/>
                    <a:cs typeface="Times New Roman" panose="02020603050405020304" pitchFamily="18" charset="0"/>
                  </a:rPr>
                  <a:t>Formula za opšti oblik regresije je</a:t>
                </a:r>
                <a:r>
                  <a:rPr lang="en-GB"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endParaRPr lang="pl-PL" i="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left"/>
                    </m:oMathParaPr>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kern="100" dirty="0">
                    <a:effectLst/>
                    <a:latin typeface="Tahoma" panose="020B0604030504040204" pitchFamily="34" charset="0"/>
                    <a:ea typeface="Calibri" panose="020F0502020204030204" pitchFamily="34" charset="0"/>
                    <a:cs typeface="Times New Roman" panose="02020603050405020304" pitchFamily="18" charset="0"/>
                  </a:rPr>
                  <a:t>Gde je</a:t>
                </a:r>
                <a:r>
                  <a:rPr lang="en-GB"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i="1" kern="100" dirty="0">
                    <a:effectLst/>
                    <a:latin typeface="Tahoma" panose="020B0604030504040204" pitchFamily="34" charset="0"/>
                    <a:ea typeface="Calibri" panose="020F0502020204030204" pitchFamily="34" charset="0"/>
                    <a:cs typeface="Times New Roman" panose="02020603050405020304" pitchFamily="18" charset="0"/>
                  </a:rPr>
                  <a:t>X</a:t>
                </a:r>
                <a:r>
                  <a:rPr lang="en-GB"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kern="100" dirty="0">
                    <a:effectLst/>
                    <a:latin typeface="Tahoma" panose="020B0604030504040204" pitchFamily="34" charset="0"/>
                    <a:ea typeface="Calibri" panose="020F0502020204030204" pitchFamily="34" charset="0"/>
                    <a:cs typeface="Times New Roman" panose="02020603050405020304" pitchFamily="18" charset="0"/>
                  </a:rPr>
                  <a:t>objašnjavajuća, predviđajuća varijabla</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oMath>
                </a14:m>
                <a:r>
                  <a:rPr lang="en-GB" i="1" kern="100" dirty="0">
                    <a:effectLst/>
                    <a:latin typeface="Tahoma" panose="020B0604030504040204" pitchFamily="34" charset="0"/>
                    <a:ea typeface="Calibri" panose="020F0502020204030204" pitchFamily="34"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a:effectLst/>
                    <a:latin typeface="Tahoma" panose="020B0604030504040204" pitchFamily="34" charset="0"/>
                    <a:ea typeface="Calibri" panose="020F0502020204030204" pitchFamily="34" charset="0"/>
                    <a:cs typeface="Times New Roman" panose="02020603050405020304" pitchFamily="18" charset="0"/>
                  </a:rPr>
                  <a:t>koeficijent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GB" i="1" kern="10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𝑋</m:t>
                        </m:r>
                        <m:r>
                          <a:rPr lang="en-GB" i="1" kern="100">
                            <a:effectLst/>
                            <a:latin typeface="Cambria Math" panose="02040503050406030204" pitchFamily="18" charset="0"/>
                            <a:ea typeface="Calibri" panose="020F0502020204030204" pitchFamily="34" charset="0"/>
                            <a:cs typeface="Times New Roman" panose="02020603050405020304" pitchFamily="18" charset="0"/>
                          </a:rPr>
                          <m:t>,</m:t>
                        </m:r>
                        <m:r>
                          <a:rPr lang="en-GB" i="1" kern="100">
                            <a:effectLst/>
                            <a:latin typeface="Cambria Math" panose="02040503050406030204" pitchFamily="18" charset="0"/>
                            <a:ea typeface="Calibri" panose="020F0502020204030204" pitchFamily="34" charset="0"/>
                            <a:cs typeface="Times New Roman" panose="02020603050405020304" pitchFamily="18" charset="0"/>
                          </a:rPr>
                          <m:t>𝛽</m:t>
                        </m:r>
                      </m:e>
                    </m:d>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a:effectLst/>
                    <a:latin typeface="Tahoma" panose="020B0604030504040204" pitchFamily="34" charset="0"/>
                    <a:ea typeface="Calibri" panose="020F0502020204030204" pitchFamily="34" charset="0"/>
                    <a:cs typeface="Times New Roman" panose="02020603050405020304" pitchFamily="18" charset="0"/>
                  </a:rPr>
                  <a:t>jednačina regresije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pl-PL"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i="1" kern="100">
                            <a:effectLst/>
                            <a:latin typeface="Cambria Math" panose="02040503050406030204" pitchFamily="18" charset="0"/>
                            <a:ea typeface="Calibri" panose="020F0502020204030204" pitchFamily="34" charset="0"/>
                            <a:cs typeface="Times New Roman" panose="02020603050405020304" pitchFamily="18" charset="0"/>
                          </a:rPr>
                          <m:t>𝜀</m:t>
                        </m:r>
                      </m:e>
                      <m:sub>
                        <m:r>
                          <a:rPr lang="en-GB" i="1" kern="100">
                            <a:effectLst/>
                            <a:latin typeface="Cambria Math" panose="02040503050406030204" pitchFamily="18" charset="0"/>
                            <a:ea typeface="Calibri" panose="020F0502020204030204" pitchFamily="34" charset="0"/>
                            <a:cs typeface="Times New Roman" panose="02020603050405020304" pitchFamily="18" charset="0"/>
                          </a:rPr>
                          <m:t>𝑡</m:t>
                        </m:r>
                      </m:sub>
                    </m:sSub>
                  </m:oMath>
                </a14:m>
                <a:r>
                  <a:rPr lang="en-GB"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en-GB" kern="100" dirty="0">
                    <a:effectLst/>
                    <a:latin typeface="Tahoma" panose="020B0604030504040204" pitchFamily="34" charset="0"/>
                    <a:ea typeface="Calibri" panose="020F0502020204030204" pitchFamily="34" charset="0"/>
                    <a:cs typeface="Times New Roman" panose="02020603050405020304" pitchFamily="18" charset="0"/>
                  </a:rPr>
                  <a:t>– </a:t>
                </a:r>
                <a:r>
                  <a:rPr lang="sr-Latn-RS" kern="100" dirty="0">
                    <a:effectLst/>
                    <a:latin typeface="Tahoma" panose="020B0604030504040204" pitchFamily="34" charset="0"/>
                    <a:ea typeface="Calibri" panose="020F0502020204030204" pitchFamily="34" charset="0"/>
                    <a:cs typeface="Times New Roman" panose="02020603050405020304" pitchFamily="18" charset="0"/>
                  </a:rPr>
                  <a:t>slučajna greška</a:t>
                </a:r>
                <a:r>
                  <a:rPr lang="en-GB"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10" name="pole tekstowe 9">
                <a:extLst>
                  <a:ext uri="{FF2B5EF4-FFF2-40B4-BE49-F238E27FC236}">
                    <a16:creationId xmlns:a16="http://schemas.microsoft.com/office/drawing/2014/main" id="{0B273BCA-2E91-FCE8-BA6A-C4F302767379}"/>
                  </a:ext>
                </a:extLst>
              </p:cNvPr>
              <p:cNvSpPr txBox="1">
                <a:spLocks noRot="1" noChangeAspect="1" noMove="1" noResize="1" noEditPoints="1" noAdjustHandles="1" noChangeArrowheads="1" noChangeShapeType="1" noTextEdit="1"/>
              </p:cNvSpPr>
              <p:nvPr/>
            </p:nvSpPr>
            <p:spPr>
              <a:xfrm>
                <a:off x="6481232" y="2361166"/>
                <a:ext cx="5480480" cy="3954929"/>
              </a:xfrm>
              <a:prstGeom prst="rect">
                <a:avLst/>
              </a:prstGeom>
              <a:blipFill>
                <a:blip r:embed="rId7"/>
                <a:stretch>
                  <a:fillRect l="-890" b="-154"/>
                </a:stretch>
              </a:blipFill>
            </p:spPr>
            <p:txBody>
              <a:bodyPr/>
              <a:lstStyle/>
              <a:p>
                <a:r>
                  <a:rPr lang="en-US">
                    <a:noFill/>
                  </a:rPr>
                  <a:t> </a:t>
                </a:r>
              </a:p>
            </p:txBody>
          </p:sp>
        </mc:Fallback>
      </mc:AlternateContent>
    </p:spTree>
    <p:extLst>
      <p:ext uri="{BB962C8B-B14F-4D97-AF65-F5344CB8AC3E}">
        <p14:creationId xmlns:p14="http://schemas.microsoft.com/office/powerpoint/2010/main" val="4159713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regresije</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algn="just"/>
            <a:r>
              <a:rPr lang="pl-PL" sz="2000" dirty="0"/>
              <a:t>Metoda projekcije trenda je varijacija metode prave linije. JET je najklasičniji metod poslovnog prognoziranja koji se bavi kretanjem varijabli tokom vremena.</a:t>
            </a:r>
          </a:p>
          <a:p>
            <a:pPr algn="just"/>
            <a:r>
              <a:rPr lang="sr-Latn-RS" sz="2000" dirty="0"/>
              <a:t>Može se napraviti razlika između </a:t>
            </a:r>
            <a:r>
              <a:rPr lang="en-US" sz="2000" dirty="0" err="1">
                <a:solidFill>
                  <a:srgbClr val="1065AB"/>
                </a:solidFill>
              </a:rPr>
              <a:t>gra</a:t>
            </a:r>
            <a:r>
              <a:rPr lang="sr-Latn-RS" sz="2000" dirty="0">
                <a:solidFill>
                  <a:srgbClr val="1065AB"/>
                </a:solidFill>
              </a:rPr>
              <a:t>fičke</a:t>
            </a:r>
            <a:r>
              <a:rPr lang="en-US" sz="2000" dirty="0">
                <a:solidFill>
                  <a:srgbClr val="1065AB"/>
                </a:solidFill>
              </a:rPr>
              <a:t> met</a:t>
            </a:r>
            <a:r>
              <a:rPr lang="sr-Latn-RS" sz="2000" dirty="0">
                <a:solidFill>
                  <a:srgbClr val="1065AB"/>
                </a:solidFill>
              </a:rPr>
              <a:t>ode</a:t>
            </a:r>
            <a:r>
              <a:rPr lang="en-US" sz="2000" dirty="0">
                <a:solidFill>
                  <a:srgbClr val="1065AB"/>
                </a:solidFill>
              </a:rPr>
              <a:t> </a:t>
            </a:r>
            <a:r>
              <a:rPr lang="en-US" sz="2000" dirty="0"/>
              <a:t>–</a:t>
            </a:r>
            <a:r>
              <a:rPr lang="sr-Latn-RS" sz="2000" dirty="0"/>
              <a:t>u kojoj se podaci prikazuju na grafikonu i kroz njega se ručno povlači linija. Linija se iscrtava odražavajući najmanju udaljenost između označenih tačaka i linije</a:t>
            </a:r>
            <a:r>
              <a:rPr lang="en-US" sz="2000" dirty="0"/>
              <a:t>; </a:t>
            </a:r>
            <a:r>
              <a:rPr lang="en-US" sz="2000" dirty="0">
                <a:solidFill>
                  <a:srgbClr val="1065AB"/>
                </a:solidFill>
              </a:rPr>
              <a:t>met</a:t>
            </a:r>
            <a:r>
              <a:rPr lang="sr-Latn-RS" sz="2000" dirty="0">
                <a:solidFill>
                  <a:srgbClr val="1065AB"/>
                </a:solidFill>
              </a:rPr>
              <a:t>oda prilagođavanja jednačine trenda</a:t>
            </a:r>
            <a:r>
              <a:rPr lang="en-US" sz="2000" dirty="0"/>
              <a:t> </a:t>
            </a:r>
            <a:r>
              <a:rPr lang="sr-Latn-RS" sz="2000" dirty="0"/>
              <a:t>korišćenjem podataka i jednačine prave ili eksponencijalne linije</a:t>
            </a:r>
            <a:r>
              <a:rPr lang="pl-PL" sz="2000" dirty="0"/>
              <a:t>.</a:t>
            </a:r>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Metod projekcije trenda</a:t>
            </a:r>
            <a:endParaRPr lang="pl-PL" sz="1200" dirty="0"/>
          </a:p>
        </p:txBody>
      </p:sp>
      <p:sp>
        <p:nvSpPr>
          <p:cNvPr id="6" name="Tytuł 3">
            <a:extLst>
              <a:ext uri="{FF2B5EF4-FFF2-40B4-BE49-F238E27FC236}">
                <a16:creationId xmlns:a16="http://schemas.microsoft.com/office/drawing/2014/main" id="{D28B713B-10C7-72EF-1421-158020BACAF9}"/>
              </a:ext>
            </a:extLst>
          </p:cNvPr>
          <p:cNvSpPr txBox="1">
            <a:spLocks/>
          </p:cNvSpPr>
          <p:nvPr/>
        </p:nvSpPr>
        <p:spPr>
          <a:xfrm>
            <a:off x="7393578" y="1099777"/>
            <a:ext cx="4277182" cy="491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Metoda višestruke linearne regresije</a:t>
            </a:r>
            <a:endParaRPr lang="pl-PL" sz="1200" dirty="0"/>
          </a:p>
        </p:txBody>
      </p:sp>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7E0B70F6-CA58-8B65-831D-C4C9070D1B9E}"/>
                  </a:ext>
                </a:extLst>
              </p:cNvPr>
              <p:cNvSpPr txBox="1"/>
              <p:nvPr/>
            </p:nvSpPr>
            <p:spPr>
              <a:xfrm>
                <a:off x="6979534" y="1591506"/>
                <a:ext cx="5124435" cy="4970591"/>
              </a:xfrm>
              <a:prstGeom prst="rect">
                <a:avLst/>
              </a:prstGeom>
              <a:noFill/>
            </p:spPr>
            <p:txBody>
              <a:bodyPr wrap="square">
                <a:spAutoFit/>
              </a:bodyPr>
              <a:lstStyle/>
              <a:p>
                <a:pPr algn="just"/>
                <a:r>
                  <a:rPr lang="sr-Latn-RS" sz="1800" dirty="0">
                    <a:effectLst/>
                    <a:latin typeface="Tahoma" panose="020B0604030504040204" pitchFamily="34" charset="0"/>
                    <a:ea typeface="Calibri" panose="020F0502020204030204" pitchFamily="34" charset="0"/>
                    <a:cs typeface="Times New Roman" panose="02020603050405020304" pitchFamily="18" charset="0"/>
                  </a:rPr>
                  <a:t>Višestruka linearna regresija vam omogućava da izgradite modele linearnih odnosa između mnogih varijabli. Metoda višestruke linearne regresije se koristi u analiti podataka za ispitivanje složenih odnosa između više varijabli</a:t>
                </a:r>
                <a:r>
                  <a:rPr lang="pl-PL" sz="1800" dirty="0">
                    <a:effectLst/>
                    <a:latin typeface="Tahoma" panose="020B0604030504040204" pitchFamily="34" charset="0"/>
                    <a:ea typeface="Calibri" panose="020F0502020204030204" pitchFamily="34" charset="0"/>
                    <a:cs typeface="Times New Roman" panose="02020603050405020304" pitchFamily="18" charset="0"/>
                  </a:rPr>
                  <a:t>;</a:t>
                </a:r>
                <a:endParaRPr lang="pl-PL" dirty="0">
                  <a:latin typeface="Tahoma" panose="020B0604030504040204" pitchFamily="34" charset="0"/>
                  <a:ea typeface="Calibri" panose="020F0502020204030204" pitchFamily="34" charset="0"/>
                  <a:cs typeface="Times New Roman" panose="02020603050405020304" pitchFamily="18" charset="0"/>
                </a:endParaRPr>
              </a:p>
              <a:p>
                <a:pPr algn="just"/>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Gde je: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vrednost varijable u analiziranom periodu</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vrednost povećanja ili smanjenja zavisne varijable</a:t>
                </a:r>
                <a:endParaRPr lang="pl-PL"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𝜀</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800" kern="100" dirty="0">
                    <a:effectLst/>
                    <a:latin typeface="Tahoma" panose="020B0604030504040204" pitchFamily="34" charset="0"/>
                    <a:ea typeface="Times New Roman" panose="02020603050405020304" pitchFamily="18" charset="0"/>
                    <a:cs typeface="Times New Roman" panose="02020603050405020304" pitchFamily="18" charset="0"/>
                  </a:rPr>
                  <a:t>–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greška modela </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beli šum</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endParaRPr lang="pl-PL" dirty="0"/>
              </a:p>
            </p:txBody>
          </p:sp>
        </mc:Choice>
        <mc:Fallback xmlns="">
          <p:sp>
            <p:nvSpPr>
              <p:cNvPr id="10" name="pole tekstowe 9">
                <a:extLst>
                  <a:ext uri="{FF2B5EF4-FFF2-40B4-BE49-F238E27FC236}">
                    <a16:creationId xmlns:a16="http://schemas.microsoft.com/office/drawing/2014/main" id="{7E0B70F6-CA58-8B65-831D-C4C9070D1B9E}"/>
                  </a:ext>
                </a:extLst>
              </p:cNvPr>
              <p:cNvSpPr txBox="1">
                <a:spLocks noRot="1" noChangeAspect="1" noMove="1" noResize="1" noEditPoints="1" noAdjustHandles="1" noChangeArrowheads="1" noChangeShapeType="1" noTextEdit="1"/>
              </p:cNvSpPr>
              <p:nvPr/>
            </p:nvSpPr>
            <p:spPr>
              <a:xfrm>
                <a:off x="6979534" y="1591506"/>
                <a:ext cx="5124435" cy="4970591"/>
              </a:xfrm>
              <a:prstGeom prst="rect">
                <a:avLst/>
              </a:prstGeom>
              <a:blipFill>
                <a:blip r:embed="rId2"/>
                <a:stretch>
                  <a:fillRect l="-1070" t="-613" r="-832"/>
                </a:stretch>
              </a:blipFill>
            </p:spPr>
            <p:txBody>
              <a:bodyPr/>
              <a:lstStyle/>
              <a:p>
                <a:r>
                  <a:rPr lang="en-US">
                    <a:noFill/>
                  </a:rPr>
                  <a:t> </a:t>
                </a:r>
              </a:p>
            </p:txBody>
          </p:sp>
        </mc:Fallback>
      </mc:AlternateContent>
    </p:spTree>
    <p:extLst>
      <p:ext uri="{BB962C8B-B14F-4D97-AF65-F5344CB8AC3E}">
        <p14:creationId xmlns:p14="http://schemas.microsoft.com/office/powerpoint/2010/main" val="911822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regresije</a:t>
            </a:r>
            <a:endParaRPr lang="pl-PL" dirty="0"/>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412122" y="1752910"/>
                <a:ext cx="5856341" cy="4922210"/>
              </a:xfrm>
            </p:spPr>
            <p:txBody>
              <a:bodyPr>
                <a:noAutofit/>
              </a:bodyPr>
              <a:lstStyle/>
              <a:p>
                <a:pPr marL="0" indent="0" algn="just">
                  <a:buNone/>
                </a:pPr>
                <a:r>
                  <a:rPr lang="sr-Latn-RS" sz="2000" dirty="0"/>
                  <a:t>Svrha metode linearne regresije je da uklopi ravnu liniju u podatke. U metodi jednostavne linearne regresije, model predviđanja se zasniva na linearnoj tendenciji. Da biste odredili liniju regresije, a samim tim i vrenodsti u modelu linearne regresije, potrebno je da izračunate pravolinijske koeficijente</a:t>
                </a:r>
                <a:r>
                  <a:rPr lang="en-US" sz="2000" dirty="0"/>
                  <a:t> </a:t>
                </a:r>
                <a:r>
                  <a:rPr lang="en-US" sz="2000" i="1" dirty="0"/>
                  <a:t>a</a:t>
                </a:r>
                <a:r>
                  <a:rPr lang="en-US" sz="2000" dirty="0"/>
                  <a:t> </a:t>
                </a:r>
                <a:r>
                  <a:rPr lang="sr-Latn-RS" sz="2000" dirty="0"/>
                  <a:t>i</a:t>
                </a:r>
                <a:r>
                  <a:rPr lang="en-US" sz="2000" dirty="0"/>
                  <a:t> </a:t>
                </a:r>
                <a:r>
                  <a:rPr lang="en-US" sz="2000" i="1" dirty="0"/>
                  <a:t>b</a:t>
                </a:r>
                <a:r>
                  <a:rPr lang="pl-PL" sz="2000" dirty="0"/>
                  <a:t>;</a:t>
                </a:r>
                <a:endParaRPr lang="pl-PL" sz="2000" i="1" dirty="0"/>
              </a:p>
              <a:p>
                <a:pPr marL="0" indent="0" algn="just">
                  <a:buNone/>
                </a:pPr>
                <a:endParaRPr lang="pl-PL" sz="2000" i="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buNone/>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Ovo je predstavljeno formalnim modelom:</a:t>
                </a:r>
                <a:endParaRPr lang="pl-PL" sz="1800" kern="100" dirty="0">
                  <a:ea typeface="Calibri" panose="020F0502020204030204" pitchFamily="34" charset="0"/>
                  <a:cs typeface="Times New Roman" panose="02020603050405020304" pitchFamily="18" charset="0"/>
                </a:endParaRPr>
              </a:p>
              <a:p>
                <a:pPr marL="0" indent="0" algn="just">
                  <a:buNone/>
                </a:pPr>
                <a14:m>
                  <m:oMath xmlns:m="http://schemas.openxmlformats.org/officeDocument/2006/math">
                    <m:sSub>
                      <m:sSubPr>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pl-PL" sz="1800" i="1" kern="100">
                                <a:effectLst/>
                                <a:latin typeface="Cambria Math" panose="02040503050406030204" pitchFamily="18" charset="0"/>
                                <a:ea typeface="Calibri" panose="020F0502020204030204" pitchFamily="34" charset="0"/>
                                <a:cs typeface="Times New Roman" panose="02020603050405020304" pitchFamily="18" charset="0"/>
                              </a:rPr>
                            </m:ctrlPr>
                          </m:accPr>
                          <m:e>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𝑦</m:t>
                            </m:r>
                          </m:e>
                        </m:acc>
                      </m:e>
                      <m: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𝑡</m:t>
                        </m:r>
                      </m:sub>
                    </m:sSub>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𝑎𝑛</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n-GB" sz="18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GB" sz="1800" kern="100" dirty="0">
                    <a:effectLst/>
                    <a:latin typeface="Tahoma" panose="020B0604030504040204" pitchFamily="34" charset="0"/>
                    <a:ea typeface="Calibri" panose="020F0502020204030204" pitchFamily="34" charset="0"/>
                    <a:cs typeface="Times New Roman" panose="02020603050405020304" pitchFamily="18" charset="0"/>
                  </a:rPr>
                  <a:t>	 </a:t>
                </a:r>
                <a:endParaRPr lang="pl-PL" sz="1800" kern="100" dirty="0">
                  <a:ea typeface="Calibri" panose="020F0502020204030204" pitchFamily="34" charset="0"/>
                  <a:cs typeface="Times New Roman" panose="02020603050405020304" pitchFamily="18" charset="0"/>
                </a:endParaRPr>
              </a:p>
              <a:p>
                <a:pPr marL="0" indent="0" algn="just">
                  <a:buNone/>
                </a:pP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Gde je</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vrednost varijable u analiziranom periodu</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b</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vrednost povećanja ili smanjenja zavisne varijable</a:t>
                </a:r>
                <a:endParaRPr lang="pl-PL" sz="1800" kern="100" dirty="0">
                  <a:ea typeface="Calibri" panose="020F0502020204030204" pitchFamily="34" charset="0"/>
                  <a:cs typeface="Times New Roman" panose="02020603050405020304" pitchFamily="18" charset="0"/>
                </a:endParaRPr>
              </a:p>
              <a:p>
                <a:pPr marL="0" indent="0" algn="just">
                  <a:buNone/>
                </a:pPr>
                <a:r>
                  <a:rPr lang="en-GB" sz="1800" i="1" kern="100" dirty="0">
                    <a:effectLst/>
                    <a:latin typeface="Tahoma" panose="020B0604030504040204" pitchFamily="34" charset="0"/>
                    <a:ea typeface="Calibri" panose="020F0502020204030204" pitchFamily="34" charset="0"/>
                    <a:cs typeface="Times New Roman" panose="02020603050405020304" pitchFamily="18" charset="0"/>
                  </a:rPr>
                  <a:t>n</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 – </a:t>
                </a:r>
                <a:r>
                  <a:rPr lang="sr-Latn-RS" sz="1800" kern="100" dirty="0">
                    <a:effectLst/>
                    <a:latin typeface="Tahoma" panose="020B0604030504040204" pitchFamily="34" charset="0"/>
                    <a:ea typeface="Calibri" panose="020F0502020204030204" pitchFamily="34" charset="0"/>
                    <a:cs typeface="Times New Roman" panose="02020603050405020304" pitchFamily="18" charset="0"/>
                  </a:rPr>
                  <a:t>redni broj analiziranog i prognoziranog perioda</a:t>
                </a:r>
                <a:r>
                  <a:rPr lang="en-GB" sz="18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Symbol zastępczy zawartości 2">
                <a:extLst>
                  <a:ext uri="{FF2B5EF4-FFF2-40B4-BE49-F238E27FC236}">
                    <a16:creationId xmlns:a16="http://schemas.microsoft.com/office/drawing/2014/main" id="{3C4B1C4C-232E-077D-F193-106AD6825701}"/>
                  </a:ext>
                </a:extLst>
              </p:cNvPr>
              <p:cNvSpPr>
                <a:spLocks noGrp="1" noRot="1" noChangeAspect="1" noMove="1" noResize="1" noEditPoints="1" noAdjustHandles="1" noChangeArrowheads="1" noChangeShapeType="1" noTextEdit="1"/>
              </p:cNvSpPr>
              <p:nvPr>
                <p:ph idx="1"/>
              </p:nvPr>
            </p:nvSpPr>
            <p:spPr>
              <a:xfrm>
                <a:off x="412122" y="1752910"/>
                <a:ext cx="5856341" cy="4922210"/>
              </a:xfrm>
              <a:blipFill>
                <a:blip r:embed="rId2"/>
                <a:stretch>
                  <a:fillRect l="-1146" t="-1363" r="-1042"/>
                </a:stretch>
              </a:blipFill>
            </p:spPr>
            <p:txBody>
              <a:bodyPr/>
              <a:lstStyle/>
              <a:p>
                <a:r>
                  <a:rPr lang="en-US">
                    <a:noFill/>
                  </a:rPr>
                  <a:t> </a:t>
                </a:r>
              </a:p>
            </p:txBody>
          </p:sp>
        </mc:Fallback>
      </mc:AlternateContent>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sr-Latn-RS" sz="1600" kern="100" dirty="0">
                <a:latin typeface="Tahoma" panose="020B0604030504040204" pitchFamily="34" charset="0"/>
                <a:ea typeface="Calibri" panose="020F0502020204030204" pitchFamily="34" charset="0"/>
                <a:cs typeface="Times New Roman" panose="02020603050405020304" pitchFamily="18" charset="0"/>
              </a:rPr>
              <a:t>Najbrži način za izračunavanje gornjih koeficijenata regresije je korišćenje funkcije LINEST</a:t>
            </a:r>
            <a:r>
              <a:rPr lang="en-GB" sz="1600" kern="100" dirty="0">
                <a:effectLst/>
                <a:latin typeface="Tahoma" panose="020B0604030504040204" pitchFamily="34" charset="0"/>
                <a:ea typeface="Calibri" panose="020F0502020204030204" pitchFamily="34" charset="0"/>
                <a:cs typeface="Times New Roman" panose="02020603050405020304" pitchFamily="18" charset="0"/>
              </a:rPr>
              <a: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en-GB" sz="1600" dirty="0">
                <a:effectLst/>
                <a:latin typeface="Tahoma" panose="020B0604030504040204" pitchFamily="34" charset="0"/>
                <a:ea typeface="Calibri" panose="020F0502020204030204" pitchFamily="34" charset="0"/>
                <a:cs typeface="Times New Roman" panose="02020603050405020304" pitchFamily="18" charset="0"/>
              </a:rPr>
              <a:t>S</a:t>
            </a:r>
            <a:r>
              <a:rPr lang="sr-Latn-RS" sz="1600" dirty="0">
                <a:effectLst/>
                <a:latin typeface="Tahoma" panose="020B0604030504040204" pitchFamily="34" charset="0"/>
                <a:ea typeface="Calibri" panose="020F0502020204030204" pitchFamily="34" charset="0"/>
                <a:cs typeface="Times New Roman" panose="02020603050405020304" pitchFamily="18" charset="0"/>
              </a:rPr>
              <a:t>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Tree>
    <p:extLst>
      <p:ext uri="{BB962C8B-B14F-4D97-AF65-F5344CB8AC3E}">
        <p14:creationId xmlns:p14="http://schemas.microsoft.com/office/powerpoint/2010/main" val="295739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Metode regresije</a:t>
            </a:r>
            <a:endParaRPr lang="pl-PL" dirty="0"/>
          </a:p>
        </p:txBody>
      </p:sp>
      <p:sp>
        <p:nvSpPr>
          <p:cNvPr id="2" name="Tytuł 3">
            <a:extLst>
              <a:ext uri="{FF2B5EF4-FFF2-40B4-BE49-F238E27FC236}">
                <a16:creationId xmlns:a16="http://schemas.microsoft.com/office/drawing/2014/main" id="{F82C9B35-E89A-7A28-E8DD-851F2FFFA0B3}"/>
              </a:ext>
            </a:extLst>
          </p:cNvPr>
          <p:cNvSpPr txBox="1">
            <a:spLocks/>
          </p:cNvSpPr>
          <p:nvPr/>
        </p:nvSpPr>
        <p:spPr>
          <a:xfrm>
            <a:off x="1608666" y="1101725"/>
            <a:ext cx="9745133" cy="491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Metoda jednostavne linearne regresije</a:t>
            </a:r>
            <a:endParaRPr lang="pl-PL" sz="1200" dirty="0"/>
          </a:p>
        </p:txBody>
      </p:sp>
      <p:pic>
        <p:nvPicPr>
          <p:cNvPr id="5" name="Obraz 4" descr="Obraz zawierający design&#10;&#10;Opis wygenerowany automatycznie">
            <a:extLst>
              <a:ext uri="{FF2B5EF4-FFF2-40B4-BE49-F238E27FC236}">
                <a16:creationId xmlns:a16="http://schemas.microsoft.com/office/drawing/2014/main" id="{C577C629-F6BD-3FDE-FF44-14A49A6E0379}"/>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1878" y="2054363"/>
            <a:ext cx="1813559" cy="1516451"/>
          </a:xfrm>
          <a:prstGeom prst="rect">
            <a:avLst/>
          </a:prstGeom>
        </p:spPr>
      </p:pic>
      <p:sp>
        <p:nvSpPr>
          <p:cNvPr id="9" name="Strzałka: w dół 8">
            <a:extLst>
              <a:ext uri="{FF2B5EF4-FFF2-40B4-BE49-F238E27FC236}">
                <a16:creationId xmlns:a16="http://schemas.microsoft.com/office/drawing/2014/main" id="{7C92D82C-65DF-C530-2FF8-0382D80B32CC}"/>
              </a:ext>
            </a:extLst>
          </p:cNvPr>
          <p:cNvSpPr/>
          <p:nvPr/>
        </p:nvSpPr>
        <p:spPr>
          <a:xfrm rot="19194334">
            <a:off x="9291715" y="1304242"/>
            <a:ext cx="486146" cy="71218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a:extLst>
              <a:ext uri="{FF2B5EF4-FFF2-40B4-BE49-F238E27FC236}">
                <a16:creationId xmlns:a16="http://schemas.microsoft.com/office/drawing/2014/main" id="{00F179E4-52B7-458C-9829-6F0CF82DE04A}"/>
              </a:ext>
            </a:extLst>
          </p:cNvPr>
          <p:cNvSpPr txBox="1"/>
          <p:nvPr/>
        </p:nvSpPr>
        <p:spPr>
          <a:xfrm>
            <a:off x="7359891" y="4171374"/>
            <a:ext cx="4557532" cy="2015936"/>
          </a:xfrm>
          <a:prstGeom prst="rect">
            <a:avLst/>
          </a:prstGeom>
          <a:noFill/>
        </p:spPr>
        <p:txBody>
          <a:bodyPr wrap="square">
            <a:spAutoFit/>
          </a:bodyPr>
          <a:lstStyle/>
          <a:p>
            <a:pPr algn="just">
              <a:lnSpc>
                <a:spcPct val="150000"/>
              </a:lnSpc>
              <a:spcAft>
                <a:spcPts val="600"/>
              </a:spcAft>
            </a:pPr>
            <a:r>
              <a:rPr lang="sr-Latn-RS" sz="1600" kern="100" dirty="0">
                <a:latin typeface="Tahoma" panose="020B0604030504040204" pitchFamily="34" charset="0"/>
                <a:ea typeface="Calibri" panose="020F0502020204030204" pitchFamily="34" charset="0"/>
                <a:cs typeface="Times New Roman" panose="02020603050405020304" pitchFamily="18" charset="0"/>
              </a:rPr>
              <a:t>Najbrži način za izračunavanje gornjih koeficijenata regresije je korišćenje funkcije LINEST.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p>
            <a:r>
              <a:rPr lang="sr-Latn-RS" sz="1600" dirty="0">
                <a:latin typeface="Tahoma" panose="020B0604030504040204" pitchFamily="34" charset="0"/>
                <a:ea typeface="Calibri" panose="020F0502020204030204" pitchFamily="34" charset="0"/>
                <a:cs typeface="Times New Roman" panose="02020603050405020304" pitchFamily="18" charset="0"/>
              </a:rPr>
              <a:t>Sintaksa</a:t>
            </a:r>
            <a:r>
              <a:rPr lang="en-GB" sz="1600" b="1" dirty="0">
                <a:effectLst/>
                <a:latin typeface="Tahoma" panose="020B0604030504040204" pitchFamily="34" charset="0"/>
                <a:ea typeface="Calibri" panose="020F0502020204030204" pitchFamily="34" charset="0"/>
                <a:cs typeface="Times New Roman" panose="02020603050405020304" pitchFamily="18" charset="0"/>
              </a:rPr>
              <a:t>: LINEST(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known_y</a:t>
            </a:r>
            <a:r>
              <a:rPr lang="en-GB" sz="1600" b="1" dirty="0">
                <a:effectLst/>
                <a:latin typeface="Tahoma" panose="020B0604030504040204" pitchFamily="34" charset="0"/>
                <a:ea typeface="Calibri" panose="020F0502020204030204" pitchFamily="34" charset="0"/>
                <a:cs typeface="Times New Roman" panose="02020603050405020304" pitchFamily="18" charset="0"/>
              </a:rPr>
              <a:t>,[</a:t>
            </a:r>
            <a:r>
              <a:rPr lang="en-GB" sz="1600" b="1" dirty="0" err="1">
                <a:effectLst/>
                <a:latin typeface="Tahoma" panose="020B0604030504040204" pitchFamily="34" charset="0"/>
                <a:ea typeface="Calibri" panose="020F0502020204030204" pitchFamily="34" charset="0"/>
                <a:cs typeface="Times New Roman" panose="02020603050405020304" pitchFamily="18" charset="0"/>
              </a:rPr>
              <a:t>known_x</a:t>
            </a:r>
            <a:r>
              <a:rPr lang="en-GB" sz="1600" b="1" dirty="0">
                <a:effectLst/>
                <a:latin typeface="Tahoma" panose="020B0604030504040204" pitchFamily="34" charset="0"/>
                <a:ea typeface="Calibri" panose="020F0502020204030204" pitchFamily="34" charset="0"/>
                <a:cs typeface="Times New Roman" panose="02020603050405020304" pitchFamily="18" charset="0"/>
              </a:rPr>
              <a:t>],[constant],[statistics])</a:t>
            </a:r>
            <a:endParaRPr lang="pl-PL" sz="1600" dirty="0"/>
          </a:p>
        </p:txBody>
      </p:sp>
      <p:sp>
        <p:nvSpPr>
          <p:cNvPr id="20" name="Rectangle 8">
            <a:extLst>
              <a:ext uri="{FF2B5EF4-FFF2-40B4-BE49-F238E27FC236}">
                <a16:creationId xmlns:a16="http://schemas.microsoft.com/office/drawing/2014/main" id="{F03598CB-E3E3-ED11-616F-76E9200F5E2F}"/>
              </a:ext>
            </a:extLst>
          </p:cNvPr>
          <p:cNvSpPr>
            <a:spLocks noChangeArrowheads="1"/>
          </p:cNvSpPr>
          <p:nvPr/>
        </p:nvSpPr>
        <p:spPr bwMode="auto">
          <a:xfrm>
            <a:off x="288659" y="1767489"/>
            <a:ext cx="6342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lang="sr-Latn-RS" altLang="pl-PL" dirty="0">
                <a:latin typeface="Tahoma" panose="020B0604030504040204" pitchFamily="34" charset="0"/>
                <a:ea typeface="Tahoma" panose="020B0604030504040204" pitchFamily="34" charset="0"/>
                <a:cs typeface="Tahoma" panose="020B0604030504040204" pitchFamily="34" charset="0"/>
              </a:rPr>
              <a:t>Da biste odredili parametre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 </a:t>
            </a:r>
            <a:r>
              <a:rPr lang="sr-Latn-RS" altLang="pl-PL" dirty="0">
                <a:latin typeface="Tahoma" panose="020B0604030504040204" pitchFamily="34" charset="0"/>
                <a:ea typeface="Tahoma" panose="020B060403050404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n-GB" altLang="pl-PL"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sr-Latn-RS"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potrebno</a:t>
            </a:r>
            <a:r>
              <a:rPr kumimoji="0" lang="sr-Latn-RS" altLang="pl-PL"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 da izračunate sistem od dve jednačine. Ima sledeći oblik</a:t>
            </a:r>
            <a:r>
              <a:rPr kumimoji="0" lang="en-GB"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altLang="pl-PL"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Obiekt 20">
            <a:extLst>
              <a:ext uri="{FF2B5EF4-FFF2-40B4-BE49-F238E27FC236}">
                <a16:creationId xmlns:a16="http://schemas.microsoft.com/office/drawing/2014/main" id="{7D1A3252-F150-0BB0-20DD-DFCBD00CD650}"/>
              </a:ext>
            </a:extLst>
          </p:cNvPr>
          <p:cNvGraphicFramePr>
            <a:graphicFrameLocks noChangeAspect="1"/>
          </p:cNvGraphicFramePr>
          <p:nvPr>
            <p:extLst>
              <p:ext uri="{D42A27DB-BD31-4B8C-83A1-F6EECF244321}">
                <p14:modId xmlns:p14="http://schemas.microsoft.com/office/powerpoint/2010/main" val="1119733184"/>
              </p:ext>
            </p:extLst>
          </p:nvPr>
        </p:nvGraphicFramePr>
        <p:xfrm>
          <a:off x="274577" y="2463868"/>
          <a:ext cx="3277012" cy="1705260"/>
        </p:xfrm>
        <a:graphic>
          <a:graphicData uri="http://schemas.openxmlformats.org/presentationml/2006/ole">
            <mc:AlternateContent xmlns:mc="http://schemas.openxmlformats.org/markup-compatibility/2006">
              <mc:Choice xmlns:v="urn:schemas-microsoft-com:vml" Requires="v">
                <p:oleObj r:id="rId4" imgW="1714500" imgH="889000" progId="Equation.3">
                  <p:embed/>
                </p:oleObj>
              </mc:Choice>
              <mc:Fallback>
                <p:oleObj r:id="rId4" imgW="1714500" imgH="889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77" y="2463868"/>
                        <a:ext cx="3277012" cy="1705260"/>
                      </a:xfrm>
                      <a:prstGeom prst="rect">
                        <a:avLst/>
                      </a:prstGeom>
                      <a:noFill/>
                    </p:spPr>
                  </p:pic>
                </p:oleObj>
              </mc:Fallback>
            </mc:AlternateContent>
          </a:graphicData>
        </a:graphic>
      </p:graphicFrame>
      <p:sp>
        <p:nvSpPr>
          <p:cNvPr id="22" name="Rectangle 9">
            <a:extLst>
              <a:ext uri="{FF2B5EF4-FFF2-40B4-BE49-F238E27FC236}">
                <a16:creationId xmlns:a16="http://schemas.microsoft.com/office/drawing/2014/main" id="{5A35F6AD-5628-849C-9877-98F199B0037B}"/>
              </a:ext>
            </a:extLst>
          </p:cNvPr>
          <p:cNvSpPr>
            <a:spLocks noChangeArrowheads="1"/>
          </p:cNvSpPr>
          <p:nvPr/>
        </p:nvSpPr>
        <p:spPr bwMode="auto">
          <a:xfrm>
            <a:off x="274577" y="4411176"/>
            <a:ext cx="64709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just" defTabSz="914400" rtl="0" eaLnBrk="0" fontAlgn="base" latinLnBrk="0" hangingPunct="0">
              <a:lnSpc>
                <a:spcPct val="100000"/>
              </a:lnSpc>
              <a:spcBef>
                <a:spcPct val="0"/>
              </a:spcBef>
              <a:spcAft>
                <a:spcPct val="0"/>
              </a:spcAft>
              <a:buClrTx/>
              <a:buSzTx/>
              <a:tabLst/>
            </a:pPr>
            <a:r>
              <a:rPr lang="sr-Latn-RS" altLang="pl-PL" dirty="0">
                <a:latin typeface="Tahoma" panose="020B0604030504040204" pitchFamily="34" charset="0"/>
                <a:ea typeface="Calibri" panose="020F0502020204030204" pitchFamily="34" charset="0"/>
                <a:cs typeface="Tahoma" panose="020B0604030504040204" pitchFamily="34" charset="0"/>
              </a:rPr>
              <a:t>Gde je</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t</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redni broj perioda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(t = 1, 2, 3,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koji je vrednost nezavisne</a:t>
            </a:r>
            <a:r>
              <a:rPr kumimoji="0" lang="sr-Latn-RS" altLang="pl-PL"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vremenske promenljive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y</a:t>
            </a:r>
            <a:r>
              <a:rPr kumimoji="0" lang="en-GB" altLang="pl-PL" b="0" i="1" u="none" strike="noStrike" cap="none" normalizeH="0" baseline="-30000" dirty="0" err="1">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i</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zavisna varijabla </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npr. Potražnja za datim dobrima u datom vremenskom periodu</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vrednost promenljive u analiziranom periodu</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vrednost</a:t>
            </a:r>
            <a:r>
              <a:rPr kumimoji="0" lang="sr-Latn-RS" altLang="pl-PL"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povećanja ili smanjenja zavisne varijable</a:t>
            </a:r>
            <a:endParaRPr kumimoji="0" lang="pl-PL" altLang="pl-PL" b="0" i="0" u="none" strike="noStrike" cap="none" normalizeH="0" baseline="0" dirty="0">
              <a:ln>
                <a:noFill/>
              </a:ln>
              <a:solidFill>
                <a:schemeClr val="tx1"/>
              </a:solidFill>
              <a:effectLst/>
            </a:endParaRPr>
          </a:p>
          <a:p>
            <a:pPr marR="0" lvl="0" indent="0" algn="just" defTabSz="914400" rtl="0" eaLnBrk="0" fontAlgn="base" latinLnBrk="0" hangingPunct="0">
              <a:lnSpc>
                <a:spcPct val="100000"/>
              </a:lnSpc>
              <a:spcBef>
                <a:spcPct val="0"/>
              </a:spcBef>
              <a:spcAft>
                <a:spcPct val="0"/>
              </a:spcAft>
              <a:buClrTx/>
              <a:buSzTx/>
              <a:tabLst/>
            </a:pPr>
            <a:r>
              <a:rPr kumimoji="0" lang="en-GB" altLang="pl-PL" b="0" i="1"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n</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 </a:t>
            </a:r>
            <a:r>
              <a:rPr kumimoji="0" lang="sr-Latn-RS"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broj svih analiziranih</a:t>
            </a:r>
            <a:r>
              <a:rPr kumimoji="0" lang="sr-Latn-RS" altLang="pl-PL"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perioda</a:t>
            </a:r>
            <a:r>
              <a:rPr kumimoji="0" lang="en-GB" altLang="pl-PL"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en-GB" altLang="pl-PL"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3321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Greške prognoze</a:t>
            </a:r>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p:txBody>
          <a:bodyPr/>
          <a:lstStyle/>
          <a:p>
            <a:r>
              <a:rPr lang="sr-Latn-RS" dirty="0"/>
              <a:t>Da bi se procenila tačnost prognoze, greške prognoze se moraju meriti. S obzirom da ne postoji garancija za savršeno predviđanje buduće potražnje, svaka prognoza je podložna grešci.</a:t>
            </a:r>
            <a:endParaRPr lang="pl-PL" dirty="0"/>
          </a:p>
          <a:p>
            <a:r>
              <a:rPr lang="pl-PL" dirty="0"/>
              <a:t>Možemo razlikovati:</a:t>
            </a:r>
          </a:p>
          <a:p>
            <a:pPr lvl="1"/>
            <a:r>
              <a:rPr lang="sr-Latn-RS" dirty="0"/>
              <a:t>Sistematski i </a:t>
            </a:r>
            <a:endParaRPr lang="pl-PL" dirty="0"/>
          </a:p>
          <a:p>
            <a:pPr lvl="1"/>
            <a:r>
              <a:rPr lang="sr-Latn-RS" dirty="0"/>
              <a:t>Nesistematski efekti grešaka u prognozama</a:t>
            </a:r>
            <a:r>
              <a:rPr lang="pl-PL" dirty="0"/>
              <a:t>.</a:t>
            </a:r>
          </a:p>
        </p:txBody>
      </p:sp>
      <p:sp>
        <p:nvSpPr>
          <p:cNvPr id="7" name="pole tekstowe 6">
            <a:extLst>
              <a:ext uri="{FF2B5EF4-FFF2-40B4-BE49-F238E27FC236}">
                <a16:creationId xmlns:a16="http://schemas.microsoft.com/office/drawing/2014/main" id="{E42F58D5-6106-640B-0FF2-BAE861076780}"/>
              </a:ext>
            </a:extLst>
          </p:cNvPr>
          <p:cNvSpPr txBox="1"/>
          <p:nvPr/>
        </p:nvSpPr>
        <p:spPr>
          <a:xfrm>
            <a:off x="838200" y="5787907"/>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Hopp</a:t>
            </a:r>
            <a:r>
              <a:rPr lang="pl-PL" dirty="0"/>
              <a:t> &amp; </a:t>
            </a:r>
            <a:r>
              <a:rPr lang="pl-PL" dirty="0" err="1"/>
              <a:t>Spearman</a:t>
            </a:r>
            <a:r>
              <a:rPr lang="pl-PL" dirty="0"/>
              <a:t>, 1999, </a:t>
            </a:r>
            <a:r>
              <a:rPr lang="da-DK" dirty="0"/>
              <a:t>Zeiml, et al., 2019; Shcherbakov et al., 2013</a:t>
            </a:r>
            <a:endParaRPr lang="pl-PL" dirty="0"/>
          </a:p>
        </p:txBody>
      </p:sp>
    </p:spTree>
    <p:extLst>
      <p:ext uri="{BB962C8B-B14F-4D97-AF65-F5344CB8AC3E}">
        <p14:creationId xmlns:p14="http://schemas.microsoft.com/office/powerpoint/2010/main" val="1649756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Greške prognoze</a:t>
            </a:r>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201591" y="3740888"/>
            <a:ext cx="3837972" cy="1727803"/>
          </a:xfrm>
        </p:spPr>
        <p:txBody>
          <a:bodyPr>
            <a:normAutofit/>
          </a:bodyPr>
          <a:lstStyle/>
          <a:p>
            <a:pPr marL="0" indent="0" algn="just">
              <a:buNone/>
            </a:pPr>
            <a:r>
              <a:rPr lang="sr-Latn-RS" sz="1800" dirty="0"/>
              <a:t>Srednja kvadratna greška može biti samo pozitivna i njena vrednost treba da bude što manja. Vrednost ove greške, koja je </a:t>
            </a:r>
            <a:r>
              <a:rPr lang="en-US" sz="1800" i="1" dirty="0"/>
              <a:t>0</a:t>
            </a:r>
            <a:r>
              <a:rPr lang="en-US" sz="1800" dirty="0"/>
              <a:t>, </a:t>
            </a:r>
            <a:r>
              <a:rPr lang="sr-Latn-RS" sz="1800" dirty="0"/>
              <a:t>ukazuje na odličnu tačnost prognoze.</a:t>
            </a:r>
            <a:endParaRPr lang="pl-PL" sz="1800" dirty="0"/>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201591" y="1763575"/>
            <a:ext cx="3456007" cy="6835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Srednja kvadratna greška</a:t>
            </a:r>
            <a:r>
              <a:rPr lang="en-GB" sz="1800" dirty="0">
                <a:effectLst/>
                <a:latin typeface="Tahoma" panose="020B0604030504040204" pitchFamily="34" charset="0"/>
                <a:ea typeface="Calibri" panose="020F0502020204030204" pitchFamily="34" charset="0"/>
                <a:cs typeface="Times New Roman" panose="02020603050405020304" pitchFamily="18" charset="0"/>
              </a:rPr>
              <a:t>(MSE)</a:t>
            </a:r>
            <a:endParaRPr lang="pl-PL" sz="1200" dirty="0"/>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10D46C7-A399-A276-A5DB-7D42AF0ADD9A}"/>
                  </a:ext>
                </a:extLst>
              </p:cNvPr>
              <p:cNvSpPr txBox="1"/>
              <p:nvPr/>
            </p:nvSpPr>
            <p:spPr>
              <a:xfrm>
                <a:off x="796722" y="2537211"/>
                <a:ext cx="2265744" cy="6845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𝑀𝑆𝐸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oMath>
                  </m:oMathPara>
                </a14:m>
                <a:endParaRPr lang="pl-PL" dirty="0"/>
              </a:p>
            </p:txBody>
          </p:sp>
        </mc:Choice>
        <mc:Fallback xmlns="">
          <p:sp>
            <p:nvSpPr>
              <p:cNvPr id="11" name="pole tekstowe 10">
                <a:extLst>
                  <a:ext uri="{FF2B5EF4-FFF2-40B4-BE49-F238E27FC236}">
                    <a16:creationId xmlns:a16="http://schemas.microsoft.com/office/drawing/2014/main" id="{F10D46C7-A399-A276-A5DB-7D42AF0ADD9A}"/>
                  </a:ext>
                </a:extLst>
              </p:cNvPr>
              <p:cNvSpPr txBox="1">
                <a:spLocks noRot="1" noChangeAspect="1" noMove="1" noResize="1" noEditPoints="1" noAdjustHandles="1" noChangeArrowheads="1" noChangeShapeType="1" noTextEdit="1"/>
              </p:cNvSpPr>
              <p:nvPr/>
            </p:nvSpPr>
            <p:spPr>
              <a:xfrm>
                <a:off x="796722" y="2537211"/>
                <a:ext cx="2265744" cy="684546"/>
              </a:xfrm>
              <a:prstGeom prst="rect">
                <a:avLst/>
              </a:prstGeom>
              <a:blipFill>
                <a:blip r:embed="rId2"/>
                <a:stretch>
                  <a:fillRect/>
                </a:stretch>
              </a:blipFill>
            </p:spPr>
            <p:txBody>
              <a:bodyPr/>
              <a:lstStyle/>
              <a:p>
                <a:r>
                  <a:rPr lang="pl-PL">
                    <a:noFill/>
                  </a:rPr>
                  <a:t> </a:t>
                </a:r>
              </a:p>
            </p:txBody>
          </p:sp>
        </mc:Fallback>
      </mc:AlternateContent>
      <p:sp>
        <p:nvSpPr>
          <p:cNvPr id="19" name="Symbol zastępczy zawartości 5">
            <a:extLst>
              <a:ext uri="{FF2B5EF4-FFF2-40B4-BE49-F238E27FC236}">
                <a16:creationId xmlns:a16="http://schemas.microsoft.com/office/drawing/2014/main" id="{8835F27A-FCA6-A8F3-1BF9-1D1C887147E3}"/>
              </a:ext>
            </a:extLst>
          </p:cNvPr>
          <p:cNvSpPr txBox="1">
            <a:spLocks/>
          </p:cNvSpPr>
          <p:nvPr/>
        </p:nvSpPr>
        <p:spPr>
          <a:xfrm>
            <a:off x="4227656" y="3740887"/>
            <a:ext cx="3837972" cy="1727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a:t>Vrednost greške treba da bude što je moguće bliža 0. Što je niža vrednost srednje kvadratne greške, to je model bolji. A savršeni model ima vrednost jednaku</a:t>
            </a:r>
            <a:r>
              <a:rPr lang="en-US" sz="1800" i="1" dirty="0"/>
              <a:t>0</a:t>
            </a:r>
            <a:r>
              <a:rPr lang="en-US" sz="1800" dirty="0"/>
              <a:t>.</a:t>
            </a:r>
            <a:endParaRPr lang="pl-PL" sz="18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4227656" y="1746967"/>
            <a:ext cx="3837972" cy="7001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a typeface="Calibri" panose="020F0502020204030204" pitchFamily="34" charset="0"/>
                <a:cs typeface="Times New Roman" panose="02020603050405020304" pitchFamily="18" charset="0"/>
              </a:rPr>
              <a:t>Srednja kvadratna greška </a:t>
            </a:r>
            <a:r>
              <a:rPr lang="en-US" sz="1800" dirty="0">
                <a:ea typeface="Calibri" panose="020F0502020204030204" pitchFamily="34" charset="0"/>
                <a:cs typeface="Times New Roman" panose="02020603050405020304" pitchFamily="18" charset="0"/>
              </a:rPr>
              <a:t>(RMSE)</a:t>
            </a:r>
            <a:endParaRPr lang="pl-PL" sz="1200" dirty="0"/>
          </a:p>
        </p:txBody>
      </p:sp>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E22E57A6-3EE8-E67F-2E6C-0645977975B5}"/>
                  </a:ext>
                </a:extLst>
              </p:cNvPr>
              <p:cNvSpPr txBox="1"/>
              <p:nvPr/>
            </p:nvSpPr>
            <p:spPr>
              <a:xfrm>
                <a:off x="4747549" y="2534442"/>
                <a:ext cx="2696901"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𝑅𝑀𝑆𝐸</m:t>
                      </m:r>
                      <m:r>
                        <a:rPr lang="pl-PL" i="0">
                          <a:latin typeface="Cambria Math" panose="02040503050406030204" pitchFamily="18" charset="0"/>
                        </a:rPr>
                        <m:t>=</m:t>
                      </m:r>
                      <m:rad>
                        <m:radPr>
                          <m:degHide m:val="on"/>
                          <m:ctrlPr>
                            <a:rPr lang="pl-PL" i="1">
                              <a:solidFill>
                                <a:srgbClr val="836967"/>
                              </a:solidFill>
                              <a:latin typeface="Cambria Math" panose="02040503050406030204" pitchFamily="18" charset="0"/>
                            </a:rPr>
                          </m:ctrlPr>
                        </m:radPr>
                        <m:deg/>
                        <m:e>
                          <m:f>
                            <m:fPr>
                              <m:ctrlPr>
                                <a:rPr lang="pl-PL" i="1">
                                  <a:solidFill>
                                    <a:srgbClr val="836967"/>
                                  </a:solidFill>
                                  <a:latin typeface="Cambria Math" panose="02040503050406030204" pitchFamily="18" charset="0"/>
                                </a:rPr>
                              </m:ctrlPr>
                            </m:fPr>
                            <m:num>
                              <m:sSup>
                                <m:sSupPr>
                                  <m:ctrlPr>
                                    <a:rPr lang="pl-PL" i="1">
                                      <a:solidFill>
                                        <a:srgbClr val="836967"/>
                                      </a:solidFill>
                                      <a:latin typeface="Cambria Math" panose="02040503050406030204" pitchFamily="18" charset="0"/>
                                    </a:rPr>
                                  </m:ctrlPr>
                                </m:sSupPr>
                                <m:e>
                                  <m:nary>
                                    <m:naryPr>
                                      <m:chr m:val="∑"/>
                                      <m:subHide m:val="on"/>
                                      <m:supHide m:val="on"/>
                                      <m:ctrlPr>
                                        <a:rPr lang="pl-PL" i="1">
                                          <a:latin typeface="Cambria Math" panose="02040503050406030204" pitchFamily="18" charset="0"/>
                                        </a:rPr>
                                      </m:ctrlPr>
                                    </m:naryPr>
                                    <m:sub/>
                                    <m:sup/>
                                    <m:e>
                                      <m:d>
                                        <m:dPr>
                                          <m:ctrlPr>
                                            <a:rPr lang="pl-PL" i="1">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𝑝</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𝑦</m:t>
                                              </m:r>
                                            </m:e>
                                            <m:sub>
                                              <m:r>
                                                <a:rPr lang="pl-PL" i="1">
                                                  <a:latin typeface="Cambria Math" panose="02040503050406030204" pitchFamily="18" charset="0"/>
                                                </a:rPr>
                                                <m:t>𝑡</m:t>
                                              </m:r>
                                            </m:sub>
                                          </m:sSub>
                                        </m:e>
                                      </m:d>
                                    </m:e>
                                  </m:nary>
                                </m:e>
                                <m:sup>
                                  <m:r>
                                    <a:rPr lang="pl-PL" i="0">
                                      <a:latin typeface="Cambria Math" panose="02040503050406030204" pitchFamily="18" charset="0"/>
                                    </a:rPr>
                                    <m:t>2</m:t>
                                  </m:r>
                                </m:sup>
                              </m:sSup>
                            </m:num>
                            <m:den>
                              <m:r>
                                <a:rPr lang="pl-PL" i="1">
                                  <a:latin typeface="Cambria Math" panose="02040503050406030204" pitchFamily="18" charset="0"/>
                                </a:rPr>
                                <m:t>𝑛</m:t>
                              </m:r>
                            </m:den>
                          </m:f>
                        </m:e>
                      </m:rad>
                    </m:oMath>
                  </m:oMathPara>
                </a14:m>
                <a:endParaRPr lang="pl-PL" dirty="0"/>
              </a:p>
            </p:txBody>
          </p:sp>
        </mc:Choice>
        <mc:Fallback xmlns="">
          <p:sp>
            <p:nvSpPr>
              <p:cNvPr id="23" name="pole tekstowe 22">
                <a:extLst>
                  <a:ext uri="{FF2B5EF4-FFF2-40B4-BE49-F238E27FC236}">
                    <a16:creationId xmlns:a16="http://schemas.microsoft.com/office/drawing/2014/main" id="{E22E57A6-3EE8-E67F-2E6C-0645977975B5}"/>
                  </a:ext>
                </a:extLst>
              </p:cNvPr>
              <p:cNvSpPr txBox="1">
                <a:spLocks noRot="1" noChangeAspect="1" noMove="1" noResize="1" noEditPoints="1" noAdjustHandles="1" noChangeArrowheads="1" noChangeShapeType="1" noTextEdit="1"/>
              </p:cNvSpPr>
              <p:nvPr/>
            </p:nvSpPr>
            <p:spPr>
              <a:xfrm>
                <a:off x="4747549" y="2534442"/>
                <a:ext cx="2696901" cy="910699"/>
              </a:xfrm>
              <a:prstGeom prst="rect">
                <a:avLst/>
              </a:prstGeom>
              <a:blipFill>
                <a:blip r:embed="rId3"/>
                <a:stretch>
                  <a:fillRect/>
                </a:stretch>
              </a:blipFill>
            </p:spPr>
            <p:txBody>
              <a:bodyPr/>
              <a:lstStyle/>
              <a:p>
                <a:r>
                  <a:rPr lang="pl-PL">
                    <a:noFill/>
                  </a:rPr>
                  <a:t> </a:t>
                </a:r>
              </a:p>
            </p:txBody>
          </p:sp>
        </mc:Fallback>
      </mc:AlternateContent>
      <p:sp>
        <p:nvSpPr>
          <p:cNvPr id="24" name="Symbol zastępczy zawartości 5">
            <a:extLst>
              <a:ext uri="{FF2B5EF4-FFF2-40B4-BE49-F238E27FC236}">
                <a16:creationId xmlns:a16="http://schemas.microsoft.com/office/drawing/2014/main" id="{2944B5BC-F73E-7C91-9463-E83CC4788786}"/>
              </a:ext>
            </a:extLst>
          </p:cNvPr>
          <p:cNvSpPr txBox="1">
            <a:spLocks/>
          </p:cNvSpPr>
          <p:nvPr/>
        </p:nvSpPr>
        <p:spPr>
          <a:xfrm>
            <a:off x="8253721" y="3740887"/>
            <a:ext cx="3837972" cy="17278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a:t>Ovo je jedna od najpopularnijih mera greške. Vrednost </a:t>
            </a:r>
            <a:r>
              <a:rPr lang="en-US" sz="1800" i="1" dirty="0"/>
              <a:t>0</a:t>
            </a:r>
            <a:r>
              <a:rPr lang="sr-Latn-RS" sz="1800" i="1" dirty="0"/>
              <a:t> </a:t>
            </a:r>
            <a:r>
              <a:rPr lang="sr-Latn-RS" sz="1800" dirty="0"/>
              <a:t>označava da model nema srednju grešku, što znači da vrednost treba da bude što je moguće bliža </a:t>
            </a:r>
            <a:r>
              <a:rPr lang="sr-Latn-RS" sz="1800" i="1" dirty="0"/>
              <a:t>0</a:t>
            </a:r>
            <a:r>
              <a:rPr lang="en-US" sz="1800" dirty="0"/>
              <a:t>.</a:t>
            </a:r>
            <a:r>
              <a:rPr lang="pl-PL" sz="1800" dirty="0"/>
              <a:t> </a:t>
            </a:r>
            <a:r>
              <a:rPr lang="sr-Latn-RS" sz="1800" dirty="0"/>
              <a:t>Za iste greške prognoze, manje stvarne vrednosti čine relativnu grešku većom.</a:t>
            </a:r>
            <a:endParaRPr lang="en-US" sz="1800" dirty="0"/>
          </a:p>
        </p:txBody>
      </p:sp>
      <p:sp>
        <p:nvSpPr>
          <p:cNvPr id="25" name="Tytuł 3">
            <a:extLst>
              <a:ext uri="{FF2B5EF4-FFF2-40B4-BE49-F238E27FC236}">
                <a16:creationId xmlns:a16="http://schemas.microsoft.com/office/drawing/2014/main" id="{AE5C012E-8987-F33A-87D5-0B54092AC994}"/>
              </a:ext>
            </a:extLst>
          </p:cNvPr>
          <p:cNvSpPr txBox="1">
            <a:spLocks/>
          </p:cNvSpPr>
          <p:nvPr/>
        </p:nvSpPr>
        <p:spPr>
          <a:xfrm>
            <a:off x="8253721" y="1746967"/>
            <a:ext cx="3837972" cy="5956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pPr algn="ctr"/>
            <a:r>
              <a:rPr lang="sr-Latn-RS" sz="1800" dirty="0">
                <a:ea typeface="Calibri" panose="020F0502020204030204" pitchFamily="34" charset="0"/>
                <a:cs typeface="Times New Roman" panose="02020603050405020304" pitchFamily="18" charset="0"/>
              </a:rPr>
              <a:t>Srednja apsolutna procentualna greška</a:t>
            </a:r>
            <a:r>
              <a:rPr lang="en-US" sz="1800" dirty="0">
                <a:ea typeface="Calibri" panose="020F0502020204030204" pitchFamily="34" charset="0"/>
                <a:cs typeface="Times New Roman" panose="02020603050405020304" pitchFamily="18" charset="0"/>
              </a:rPr>
              <a:t>(MAPE)</a:t>
            </a:r>
            <a:endParaRPr lang="pl-PL" sz="12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D9A315E2-87F7-68E6-20E6-51D0FFC91735}"/>
                  </a:ext>
                </a:extLst>
              </p:cNvPr>
              <p:cNvSpPr txBox="1"/>
              <p:nvPr/>
            </p:nvSpPr>
            <p:spPr>
              <a:xfrm>
                <a:off x="9062984" y="2562870"/>
                <a:ext cx="2219445" cy="8575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f>
                            <m:fPr>
                              <m:ctrlPr>
                                <a:rPr lang="pl-PL" i="1">
                                  <a:solidFill>
                                    <a:srgbClr val="836967"/>
                                  </a:solidFill>
                                  <a:latin typeface="Cambria Math" panose="02040503050406030204" pitchFamily="18" charset="0"/>
                                </a:rPr>
                              </m:ctrlPr>
                            </m:fPr>
                            <m:num>
                              <m:nary>
                                <m:naryPr>
                                  <m:chr m:val="∑"/>
                                  <m:subHide m:val="on"/>
                                  <m:supHide m:val="on"/>
                                  <m:ctrlPr>
                                    <a:rPr lang="pl-PL" i="1">
                                      <a:latin typeface="Cambria Math" panose="02040503050406030204" pitchFamily="18" charset="0"/>
                                    </a:rPr>
                                  </m:ctrlPr>
                                </m:naryPr>
                                <m:sub/>
                                <m:sup/>
                                <m:e>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𝐸</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e>
                                  </m:d>
                                </m:e>
                              </m:nary>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𝐴</m:t>
                                  </m:r>
                                </m:e>
                                <m:sub>
                                  <m:r>
                                    <a:rPr lang="pl-PL" i="1">
                                      <a:latin typeface="Cambria Math" panose="02040503050406030204" pitchFamily="18" charset="0"/>
                                    </a:rPr>
                                    <m:t>𝑡</m:t>
                                  </m:r>
                                </m:sub>
                              </m:sSub>
                            </m:den>
                          </m:f>
                        </m:num>
                        <m:den>
                          <m:r>
                            <a:rPr lang="pl-PL" i="1">
                              <a:latin typeface="Cambria Math" panose="02040503050406030204" pitchFamily="18" charset="0"/>
                            </a:rPr>
                            <m:t>𝑛</m:t>
                          </m:r>
                        </m:den>
                      </m:f>
                    </m:oMath>
                  </m:oMathPara>
                </a14:m>
                <a:endParaRPr lang="pl-PL" dirty="0"/>
              </a:p>
            </p:txBody>
          </p:sp>
        </mc:Choice>
        <mc:Fallback xmlns="">
          <p:sp>
            <p:nvSpPr>
              <p:cNvPr id="27" name="pole tekstowe 26">
                <a:extLst>
                  <a:ext uri="{FF2B5EF4-FFF2-40B4-BE49-F238E27FC236}">
                    <a16:creationId xmlns:a16="http://schemas.microsoft.com/office/drawing/2014/main" id="{D9A315E2-87F7-68E6-20E6-51D0FFC91735}"/>
                  </a:ext>
                </a:extLst>
              </p:cNvPr>
              <p:cNvSpPr txBox="1">
                <a:spLocks noRot="1" noChangeAspect="1" noMove="1" noResize="1" noEditPoints="1" noAdjustHandles="1" noChangeArrowheads="1" noChangeShapeType="1" noTextEdit="1"/>
              </p:cNvSpPr>
              <p:nvPr/>
            </p:nvSpPr>
            <p:spPr>
              <a:xfrm>
                <a:off x="9062984" y="2562870"/>
                <a:ext cx="2219445" cy="857542"/>
              </a:xfrm>
              <a:prstGeom prst="rect">
                <a:avLst/>
              </a:prstGeom>
              <a:blipFill>
                <a:blip r:embed="rId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13501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11" grpId="0"/>
      <p:bldP spid="19" grpId="0"/>
      <p:bldP spid="20" grpId="0"/>
      <p:bldP spid="23" grpId="0"/>
      <p:bldP spid="24" grpId="0"/>
      <p:bldP spid="25"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Greške prognoze</a:t>
            </a:r>
          </a:p>
        </p:txBody>
      </p:sp>
      <p:sp>
        <p:nvSpPr>
          <p:cNvPr id="6" name="Symbol zastępczy zawartości 5">
            <a:extLst>
              <a:ext uri="{FF2B5EF4-FFF2-40B4-BE49-F238E27FC236}">
                <a16:creationId xmlns:a16="http://schemas.microsoft.com/office/drawing/2014/main" id="{F431E244-9830-E2F5-1B88-1FEF2293D118}"/>
              </a:ext>
            </a:extLst>
          </p:cNvPr>
          <p:cNvSpPr>
            <a:spLocks noGrp="1"/>
          </p:cNvSpPr>
          <p:nvPr>
            <p:ph idx="1"/>
          </p:nvPr>
        </p:nvSpPr>
        <p:spPr>
          <a:xfrm>
            <a:off x="652519" y="3743151"/>
            <a:ext cx="5308922" cy="2208499"/>
          </a:xfrm>
        </p:spPr>
        <p:txBody>
          <a:bodyPr>
            <a:normAutofit/>
          </a:bodyPr>
          <a:lstStyle/>
          <a:p>
            <a:pPr marL="0" indent="0" algn="just">
              <a:buNone/>
            </a:pPr>
            <a:r>
              <a:rPr lang="sr-Latn-RS" sz="1800" dirty="0"/>
              <a:t>Ovo je prosečna procentualna greška (ili odstupanje). Obaveštava koliko će u proseku biti odstupanje od stvarne vrednosti tokom perioda prognoze.</a:t>
            </a:r>
          </a:p>
          <a:p>
            <a:pPr marL="0" indent="0" algn="just">
              <a:buNone/>
            </a:pPr>
            <a:r>
              <a:rPr lang="en-US" sz="1800" dirty="0"/>
              <a:t>MPE </a:t>
            </a:r>
            <a:r>
              <a:rPr lang="sr-Latn-RS" sz="1800" dirty="0"/>
              <a:t>je koristan jer vam omogućava da proverite da li model prognoziranja sistematski potcenjuje (više negativne greške), ili precenjuje (pozitivna greška) .</a:t>
            </a:r>
            <a:endParaRPr lang="en-US" sz="1800" dirty="0"/>
          </a:p>
        </p:txBody>
      </p:sp>
      <p:sp>
        <p:nvSpPr>
          <p:cNvPr id="2" name="Tytuł 3">
            <a:extLst>
              <a:ext uri="{FF2B5EF4-FFF2-40B4-BE49-F238E27FC236}">
                <a16:creationId xmlns:a16="http://schemas.microsoft.com/office/drawing/2014/main" id="{054938D4-FF76-F4FE-211C-10E8E6F26E08}"/>
              </a:ext>
            </a:extLst>
          </p:cNvPr>
          <p:cNvSpPr txBox="1">
            <a:spLocks/>
          </p:cNvSpPr>
          <p:nvPr/>
        </p:nvSpPr>
        <p:spPr>
          <a:xfrm>
            <a:off x="1578978" y="1763575"/>
            <a:ext cx="3456007" cy="700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ffectLst/>
                <a:latin typeface="Tahoma" panose="020B0604030504040204" pitchFamily="34" charset="0"/>
                <a:ea typeface="Calibri" panose="020F0502020204030204" pitchFamily="34" charset="0"/>
                <a:cs typeface="Times New Roman" panose="02020603050405020304" pitchFamily="18" charset="0"/>
              </a:rPr>
              <a:t>Srednja greška u procentima </a:t>
            </a:r>
            <a:r>
              <a:rPr lang="en-GB" sz="1800" dirty="0">
                <a:effectLst/>
                <a:latin typeface="Tahoma" panose="020B0604030504040204" pitchFamily="34" charset="0"/>
                <a:ea typeface="Calibri" panose="020F0502020204030204" pitchFamily="34" charset="0"/>
                <a:cs typeface="Times New Roman" panose="02020603050405020304" pitchFamily="18" charset="0"/>
              </a:rPr>
              <a:t>(MPE)</a:t>
            </a:r>
            <a:endParaRPr lang="pl-PL" sz="1200" dirty="0"/>
          </a:p>
        </p:txBody>
      </p:sp>
      <p:sp>
        <p:nvSpPr>
          <p:cNvPr id="20" name="Tytuł 3">
            <a:extLst>
              <a:ext uri="{FF2B5EF4-FFF2-40B4-BE49-F238E27FC236}">
                <a16:creationId xmlns:a16="http://schemas.microsoft.com/office/drawing/2014/main" id="{74356188-0F91-AC0E-FCFB-0437D101E2A7}"/>
              </a:ext>
            </a:extLst>
          </p:cNvPr>
          <p:cNvSpPr txBox="1">
            <a:spLocks/>
          </p:cNvSpPr>
          <p:nvPr/>
        </p:nvSpPr>
        <p:spPr>
          <a:xfrm>
            <a:off x="7329670" y="1746967"/>
            <a:ext cx="3837972" cy="630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sr-Latn-RS" sz="1800" dirty="0">
                <a:ea typeface="Calibri" panose="020F0502020204030204" pitchFamily="34" charset="0"/>
                <a:cs typeface="Times New Roman" panose="02020603050405020304" pitchFamily="18" charset="0"/>
              </a:rPr>
              <a:t>Srednje apsolutno odstupanje </a:t>
            </a:r>
            <a:r>
              <a:rPr lang="en-US" sz="1800" dirty="0">
                <a:ea typeface="Calibri" panose="020F0502020204030204" pitchFamily="34" charset="0"/>
                <a:cs typeface="Times New Roman" panose="02020603050405020304" pitchFamily="18" charset="0"/>
              </a:rPr>
              <a:t>(MAD)</a:t>
            </a:r>
            <a:endParaRPr lang="pl-PL" sz="1200" dirty="0"/>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FB8E568-A0FF-97DC-4990-E9F89ECB42A3}"/>
                  </a:ext>
                </a:extLst>
              </p:cNvPr>
              <p:cNvSpPr txBox="1"/>
              <p:nvPr/>
            </p:nvSpPr>
            <p:spPr>
              <a:xfrm>
                <a:off x="1958530" y="2616549"/>
                <a:ext cx="2696901" cy="763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𝑀𝑃𝐸</m:t>
                      </m:r>
                      <m:r>
                        <a:rPr lang="pl-PL" i="0">
                          <a:latin typeface="Cambria Math" panose="02040503050406030204" pitchFamily="18" charset="0"/>
                        </a:rPr>
                        <m:t>=</m:t>
                      </m:r>
                      <m:f>
                        <m:fPr>
                          <m:ctrlPr>
                            <a:rPr lang="pl-PL" i="1">
                              <a:solidFill>
                                <a:srgbClr val="836967"/>
                              </a:solidFill>
                              <a:latin typeface="Cambria Math" panose="02040503050406030204" pitchFamily="18" charset="0"/>
                            </a:rPr>
                          </m:ctrlPr>
                        </m:fPr>
                        <m:num>
                          <m:r>
                            <a:rPr lang="pl-PL" i="0">
                              <a:latin typeface="Cambria Math" panose="02040503050406030204" pitchFamily="18" charset="0"/>
                            </a:rPr>
                            <m:t>100%</m:t>
                          </m:r>
                        </m:num>
                        <m:den>
                          <m:r>
                            <a:rPr lang="pl-PL" i="1">
                              <a:latin typeface="Cambria Math" panose="02040503050406030204" pitchFamily="18" charset="0"/>
                            </a:rPr>
                            <m:t>𝑛</m:t>
                          </m:r>
                        </m:den>
                      </m:f>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r>
                                <a:rPr lang="pl-PL" i="0">
                                  <a:latin typeface="Cambria Math" panose="02040503050406030204" pitchFamily="18" charset="0"/>
                                </a:rPr>
                                <m:t>−</m:t>
                              </m:r>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𝑓</m:t>
                                  </m:r>
                                </m:e>
                                <m:sub>
                                  <m:r>
                                    <a:rPr lang="pl-PL" i="1">
                                      <a:latin typeface="Cambria Math" panose="02040503050406030204" pitchFamily="18" charset="0"/>
                                    </a:rPr>
                                    <m:t>𝑡</m:t>
                                  </m:r>
                                </m:sub>
                              </m:sSub>
                            </m:num>
                            <m:den>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𝑎</m:t>
                                  </m:r>
                                </m:e>
                                <m:sub>
                                  <m:r>
                                    <a:rPr lang="pl-PL" i="1">
                                      <a:latin typeface="Cambria Math" panose="02040503050406030204" pitchFamily="18" charset="0"/>
                                    </a:rPr>
                                    <m:t>𝑡</m:t>
                                  </m:r>
                                </m:sub>
                              </m:sSub>
                            </m:den>
                          </m:f>
                        </m:e>
                      </m:nary>
                    </m:oMath>
                  </m:oMathPara>
                </a14:m>
                <a:endParaRPr lang="pl-PL" dirty="0"/>
              </a:p>
            </p:txBody>
          </p:sp>
        </mc:Choice>
        <mc:Fallback xmlns="">
          <p:sp>
            <p:nvSpPr>
              <p:cNvPr id="5" name="pole tekstowe 4">
                <a:extLst>
                  <a:ext uri="{FF2B5EF4-FFF2-40B4-BE49-F238E27FC236}">
                    <a16:creationId xmlns:a16="http://schemas.microsoft.com/office/drawing/2014/main" id="{6FB8E568-A0FF-97DC-4990-E9F89ECB42A3}"/>
                  </a:ext>
                </a:extLst>
              </p:cNvPr>
              <p:cNvSpPr txBox="1">
                <a:spLocks noRot="1" noChangeAspect="1" noMove="1" noResize="1" noEditPoints="1" noAdjustHandles="1" noChangeArrowheads="1" noChangeShapeType="1" noTextEdit="1"/>
              </p:cNvSpPr>
              <p:nvPr/>
            </p:nvSpPr>
            <p:spPr>
              <a:xfrm>
                <a:off x="1958530" y="2616549"/>
                <a:ext cx="2696901" cy="763094"/>
              </a:xfrm>
              <a:prstGeom prst="rect">
                <a:avLst/>
              </a:prstGeom>
              <a:blipFill>
                <a:blip r:embed="rId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BA4C34EF-06C4-20CC-B96F-C50251470331}"/>
                  </a:ext>
                </a:extLst>
              </p:cNvPr>
              <p:cNvSpPr txBox="1"/>
              <p:nvPr/>
            </p:nvSpPr>
            <p:spPr>
              <a:xfrm>
                <a:off x="8088291" y="2591300"/>
                <a:ext cx="2219445" cy="7659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i="1" smtClean="0">
                          <a:latin typeface="Cambria Math" panose="02040503050406030204" pitchFamily="18" charset="0"/>
                        </a:rPr>
                        <m:t>𝑀𝐴𝐷</m:t>
                      </m:r>
                      <m:r>
                        <a:rPr lang="pl-PL" i="0">
                          <a:latin typeface="Cambria Math" panose="02040503050406030204" pitchFamily="18" charset="0"/>
                        </a:rPr>
                        <m:t>=</m:t>
                      </m:r>
                      <m:nary>
                        <m:naryPr>
                          <m:chr m:val="∑"/>
                          <m:subHide m:val="on"/>
                          <m:supHide m:val="on"/>
                          <m:ctrlPr>
                            <a:rPr lang="pl-PL" i="1">
                              <a:latin typeface="Cambria Math" panose="02040503050406030204" pitchFamily="18" charset="0"/>
                            </a:rPr>
                          </m:ctrlPr>
                        </m:naryPr>
                        <m:sub/>
                        <m:sup/>
                        <m:e>
                          <m:f>
                            <m:fPr>
                              <m:ctrlPr>
                                <a:rPr lang="pl-PL" i="1">
                                  <a:solidFill>
                                    <a:srgbClr val="836967"/>
                                  </a:solidFill>
                                  <a:latin typeface="Cambria Math" panose="02040503050406030204" pitchFamily="18" charset="0"/>
                                </a:rPr>
                              </m:ctrlPr>
                            </m:fPr>
                            <m:num>
                              <m:d>
                                <m:dPr>
                                  <m:begChr m:val="⌈"/>
                                  <m:endChr m:val="⌉"/>
                                  <m:ctrlPr>
                                    <a:rPr lang="pl-PL" i="1">
                                      <a:solidFill>
                                        <a:srgbClr val="836967"/>
                                      </a:solidFill>
                                      <a:latin typeface="Cambria Math" panose="02040503050406030204" pitchFamily="18" charset="0"/>
                                    </a:rPr>
                                  </m:ctrlPr>
                                </m:d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r>
                                    <a:rPr lang="pl-PL" i="0">
                                      <a:latin typeface="Cambria Math" panose="02040503050406030204" pitchFamily="18" charset="0"/>
                                    </a:rPr>
                                    <m:t>−</m:t>
                                  </m:r>
                                  <m:acc>
                                    <m:accPr>
                                      <m:chr m:val="̅"/>
                                      <m:ctrlPr>
                                        <a:rPr lang="pl-PL" i="1">
                                          <a:solidFill>
                                            <a:srgbClr val="836967"/>
                                          </a:solidFill>
                                          <a:latin typeface="Cambria Math" panose="02040503050406030204" pitchFamily="18" charset="0"/>
                                        </a:rPr>
                                      </m:ctrlPr>
                                    </m:accPr>
                                    <m:e>
                                      <m:sSub>
                                        <m:sSubPr>
                                          <m:ctrlPr>
                                            <a:rPr lang="pl-PL" i="1">
                                              <a:solidFill>
                                                <a:srgbClr val="836967"/>
                                              </a:solidFill>
                                              <a:latin typeface="Cambria Math" panose="02040503050406030204" pitchFamily="18" charset="0"/>
                                            </a:rPr>
                                          </m:ctrlPr>
                                        </m:sSubPr>
                                        <m:e>
                                          <m:r>
                                            <a:rPr lang="pl-PL" i="1">
                                              <a:latin typeface="Cambria Math" panose="02040503050406030204" pitchFamily="18" charset="0"/>
                                            </a:rPr>
                                            <m:t>𝑥</m:t>
                                          </m:r>
                                        </m:e>
                                        <m:sub>
                                          <m:r>
                                            <a:rPr lang="pl-PL" i="1">
                                              <a:latin typeface="Cambria Math" panose="02040503050406030204" pitchFamily="18" charset="0"/>
                                            </a:rPr>
                                            <m:t>𝑡</m:t>
                                          </m:r>
                                        </m:sub>
                                      </m:sSub>
                                    </m:e>
                                  </m:acc>
                                </m:e>
                              </m:d>
                            </m:num>
                            <m:den>
                              <m:r>
                                <a:rPr lang="pl-PL" i="1">
                                  <a:latin typeface="Cambria Math" panose="02040503050406030204" pitchFamily="18" charset="0"/>
                                </a:rPr>
                                <m:t>𝑛</m:t>
                              </m:r>
                            </m:den>
                          </m:f>
                        </m:e>
                      </m:nary>
                    </m:oMath>
                  </m:oMathPara>
                </a14:m>
                <a:endParaRPr lang="pl-PL" dirty="0"/>
              </a:p>
            </p:txBody>
          </p:sp>
        </mc:Choice>
        <mc:Fallback xmlns="">
          <p:sp>
            <p:nvSpPr>
              <p:cNvPr id="8" name="pole tekstowe 7">
                <a:extLst>
                  <a:ext uri="{FF2B5EF4-FFF2-40B4-BE49-F238E27FC236}">
                    <a16:creationId xmlns:a16="http://schemas.microsoft.com/office/drawing/2014/main" id="{BA4C34EF-06C4-20CC-B96F-C50251470331}"/>
                  </a:ext>
                </a:extLst>
              </p:cNvPr>
              <p:cNvSpPr txBox="1">
                <a:spLocks noRot="1" noChangeAspect="1" noMove="1" noResize="1" noEditPoints="1" noAdjustHandles="1" noChangeArrowheads="1" noChangeShapeType="1" noTextEdit="1"/>
              </p:cNvSpPr>
              <p:nvPr/>
            </p:nvSpPr>
            <p:spPr>
              <a:xfrm>
                <a:off x="8088291" y="2591300"/>
                <a:ext cx="2219445" cy="765915"/>
              </a:xfrm>
              <a:prstGeom prst="rect">
                <a:avLst/>
              </a:prstGeom>
              <a:blipFill>
                <a:blip r:embed="rId3"/>
                <a:stretch>
                  <a:fillRect/>
                </a:stretch>
              </a:blipFill>
            </p:spPr>
            <p:txBody>
              <a:bodyPr/>
              <a:lstStyle/>
              <a:p>
                <a:r>
                  <a:rPr lang="pl-PL">
                    <a:noFill/>
                  </a:rPr>
                  <a:t> </a:t>
                </a:r>
              </a:p>
            </p:txBody>
          </p:sp>
        </mc:Fallback>
      </mc:AlternateContent>
      <p:sp>
        <p:nvSpPr>
          <p:cNvPr id="9" name="Symbol zastępczy zawartości 5">
            <a:extLst>
              <a:ext uri="{FF2B5EF4-FFF2-40B4-BE49-F238E27FC236}">
                <a16:creationId xmlns:a16="http://schemas.microsoft.com/office/drawing/2014/main" id="{9086224B-CAEF-49F5-6757-C092848674C9}"/>
              </a:ext>
            </a:extLst>
          </p:cNvPr>
          <p:cNvSpPr txBox="1">
            <a:spLocks/>
          </p:cNvSpPr>
          <p:nvPr/>
        </p:nvSpPr>
        <p:spPr>
          <a:xfrm>
            <a:off x="6594195" y="3758314"/>
            <a:ext cx="5308922" cy="2208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l-PL" sz="1800" dirty="0"/>
              <a:t>To je jednostavno proširenje apsolutne varijanse. Prosečno apslutno odstupanje se koristi kao mera varijacije u podacima.</a:t>
            </a:r>
          </a:p>
        </p:txBody>
      </p:sp>
    </p:spTree>
    <p:extLst>
      <p:ext uri="{BB962C8B-B14F-4D97-AF65-F5344CB8AC3E}">
        <p14:creationId xmlns:p14="http://schemas.microsoft.com/office/powerpoint/2010/main" val="478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20" grpId="0"/>
      <p:bldP spid="5"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Prednosti i mane prognoziranja u </a:t>
            </a:r>
            <a:r>
              <a:rPr lang="en-US" dirty="0"/>
              <a:t>Excel</a:t>
            </a:r>
            <a:r>
              <a:rPr lang="pl-PL" dirty="0"/>
              <a:t>-u</a:t>
            </a:r>
          </a:p>
        </p:txBody>
      </p:sp>
      <p:graphicFrame>
        <p:nvGraphicFramePr>
          <p:cNvPr id="5" name="Tabela 4">
            <a:extLst>
              <a:ext uri="{FF2B5EF4-FFF2-40B4-BE49-F238E27FC236}">
                <a16:creationId xmlns:a16="http://schemas.microsoft.com/office/drawing/2014/main" id="{1EC19800-5E30-D6D9-33E0-C6A6071900E1}"/>
              </a:ext>
            </a:extLst>
          </p:cNvPr>
          <p:cNvGraphicFramePr>
            <a:graphicFrameLocks noGrp="1"/>
          </p:cNvGraphicFramePr>
          <p:nvPr>
            <p:extLst>
              <p:ext uri="{D42A27DB-BD31-4B8C-83A1-F6EECF244321}">
                <p14:modId xmlns:p14="http://schemas.microsoft.com/office/powerpoint/2010/main" val="4183371637"/>
              </p:ext>
            </p:extLst>
          </p:nvPr>
        </p:nvGraphicFramePr>
        <p:xfrm>
          <a:off x="110133" y="1701864"/>
          <a:ext cx="6487433" cy="4791011"/>
        </p:xfrm>
        <a:graphic>
          <a:graphicData uri="http://schemas.openxmlformats.org/drawingml/2006/table">
            <a:tbl>
              <a:tblPr firstRow="1" firstCol="1" bandRow="1">
                <a:tableStyleId>{5C22544A-7EE6-4342-B048-85BDC9FD1C3A}</a:tableStyleId>
              </a:tblPr>
              <a:tblGrid>
                <a:gridCol w="2370326">
                  <a:extLst>
                    <a:ext uri="{9D8B030D-6E8A-4147-A177-3AD203B41FA5}">
                      <a16:colId xmlns:a16="http://schemas.microsoft.com/office/drawing/2014/main" val="4092412105"/>
                    </a:ext>
                  </a:extLst>
                </a:gridCol>
                <a:gridCol w="4117107">
                  <a:extLst>
                    <a:ext uri="{9D8B030D-6E8A-4147-A177-3AD203B41FA5}">
                      <a16:colId xmlns:a16="http://schemas.microsoft.com/office/drawing/2014/main" val="589853004"/>
                    </a:ext>
                  </a:extLst>
                </a:gridCol>
              </a:tblGrid>
              <a:tr h="262836">
                <a:tc>
                  <a:txBody>
                    <a:bodyPr/>
                    <a:lstStyle/>
                    <a:p>
                      <a:pPr algn="just">
                        <a:lnSpc>
                          <a:spcPct val="150000"/>
                        </a:lnSpc>
                        <a:spcAft>
                          <a:spcPts val="600"/>
                        </a:spcAft>
                      </a:pPr>
                      <a:r>
                        <a:rPr lang="en-GB" sz="1200" kern="100" dirty="0">
                          <a:effectLst/>
                          <a:latin typeface="Tahoma" panose="020B0604030504040204" pitchFamily="34" charset="0"/>
                          <a:ea typeface="Tahoma" panose="020B0604030504040204" pitchFamily="34" charset="0"/>
                          <a:cs typeface="Tahoma" panose="020B0604030504040204" pitchFamily="34" charset="0"/>
                        </a:rPr>
                        <a:t>Fun</a:t>
                      </a:r>
                      <a:r>
                        <a:rPr lang="sr-Latn-RS" sz="1200" kern="100" dirty="0">
                          <a:effectLst/>
                          <a:latin typeface="Tahoma" panose="020B0604030504040204" pitchFamily="34" charset="0"/>
                          <a:ea typeface="Tahoma" panose="020B0604030504040204" pitchFamily="34" charset="0"/>
                          <a:cs typeface="Tahoma" panose="020B0604030504040204" pitchFamily="34" charset="0"/>
                        </a:rPr>
                        <a:t>kcija</a:t>
                      </a:r>
                      <a:r>
                        <a:rPr lang="en-GB" sz="1200" kern="100" dirty="0">
                          <a:effectLst/>
                          <a:latin typeface="Tahoma" panose="020B0604030504040204" pitchFamily="34" charset="0"/>
                          <a:ea typeface="Tahoma" panose="020B0604030504040204" pitchFamily="34" charset="0"/>
                          <a:cs typeface="Tahoma" panose="020B0604030504040204" pitchFamily="34" charset="0"/>
                        </a:rPr>
                        <a:t> </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Objašnjenje</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1819652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=AVERAGE</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Funkcija vam omogućava da izračunate prosek na osnovu postojećih</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vrednosti</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987162171"/>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=SUM</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Funkcija vam omogućava da izračunate zbir na osnovu postojećih</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vrednosti.</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4897691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Funkcija vam omogućava</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da predvidite buduću vrednost na osnovu postojećih vrednosti koristeći linearnu regresiju</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35913594"/>
                  </a:ext>
                </a:extLst>
              </a:tr>
              <a:tr h="853545">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Izračunava</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ili predviđa buduću vrednost na osnovu postojećih (istorijskih) vrednosti koristeći verziju algoritma eksponencijalnog izglađivanja (ETS)</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843484388"/>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=LINEST</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Izračunava statistiku za linije koristeći najmanje kvadrate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38139655"/>
                  </a:ext>
                </a:extLst>
              </a:tr>
              <a:tr h="647692">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=FORECAST.LINEAR</a:t>
                      </a:r>
                      <a:endParaRPr lang="pl-PL" sz="1200" kern="100">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Izračunava ili predviđa buduću</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vrednost na osnovu postojećih vrednosti koristeći linearnu regresiju</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147116187"/>
                  </a:ext>
                </a:extLst>
              </a:tr>
              <a:tr h="262836">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=TREND</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Koristiće</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se za određivanje linearnog trenda</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5576560"/>
                  </a:ext>
                </a:extLst>
              </a:tr>
              <a:tr h="558190">
                <a:tc>
                  <a:txBody>
                    <a:bodyPr/>
                    <a:lstStyle/>
                    <a:p>
                      <a:pPr algn="just">
                        <a:lnSpc>
                          <a:spcPct val="150000"/>
                        </a:lnSpc>
                        <a:spcAft>
                          <a:spcPts val="600"/>
                        </a:spcAft>
                      </a:pPr>
                      <a:r>
                        <a:rPr lang="en-GB" sz="1200" kern="100">
                          <a:effectLst/>
                          <a:latin typeface="Tahoma" panose="020B0604030504040204" pitchFamily="34" charset="0"/>
                          <a:ea typeface="Tahoma" panose="020B0604030504040204" pitchFamily="34" charset="0"/>
                          <a:cs typeface="Tahoma" panose="020B0604030504040204" pitchFamily="34" charset="0"/>
                        </a:rPr>
                        <a:t>=FORECAST.ETS.SEASONALITY 	</a:t>
                      </a:r>
                      <a:endParaRPr lang="pl-PL" sz="12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just">
                        <a:lnSpc>
                          <a:spcPct val="150000"/>
                        </a:lnSpc>
                        <a:spcAft>
                          <a:spcPts val="600"/>
                        </a:spcAft>
                      </a:pPr>
                      <a:r>
                        <a:rPr lang="sr-Latn-RS" sz="1200" kern="100" dirty="0">
                          <a:effectLst/>
                          <a:latin typeface="Tahoma" panose="020B0604030504040204" pitchFamily="34" charset="0"/>
                          <a:ea typeface="Tahoma" panose="020B0604030504040204" pitchFamily="34" charset="0"/>
                          <a:cs typeface="Tahoma" panose="020B0604030504040204" pitchFamily="34" charset="0"/>
                        </a:rPr>
                        <a:t>Izračunava dužinu sezonskog uzorka</a:t>
                      </a:r>
                      <a:r>
                        <a:rPr lang="sr-Latn-RS" sz="1200" kern="100" baseline="0" dirty="0">
                          <a:effectLst/>
                          <a:latin typeface="Tahoma" panose="020B0604030504040204" pitchFamily="34" charset="0"/>
                          <a:ea typeface="Tahoma" panose="020B0604030504040204" pitchFamily="34" charset="0"/>
                          <a:cs typeface="Tahoma" panose="020B0604030504040204" pitchFamily="34" charset="0"/>
                        </a:rPr>
                        <a:t> na osnovu postojećih vrednosti i vremenske linije</a:t>
                      </a:r>
                      <a:r>
                        <a:rPr lang="en-GB" sz="1200" kern="100" dirty="0">
                          <a:effectLst/>
                          <a:latin typeface="Tahoma" panose="020B0604030504040204" pitchFamily="34" charset="0"/>
                          <a:ea typeface="Tahoma" panose="020B0604030504040204" pitchFamily="34" charset="0"/>
                          <a:cs typeface="Tahoma" panose="020B0604030504040204" pitchFamily="34" charset="0"/>
                        </a:rPr>
                        <a:t>.</a:t>
                      </a:r>
                      <a:endParaRPr lang="pl-PL" sz="12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414162736"/>
                  </a:ext>
                </a:extLst>
              </a:tr>
            </a:tbl>
          </a:graphicData>
        </a:graphic>
      </p:graphicFrame>
      <p:pic>
        <p:nvPicPr>
          <p:cNvPr id="8" name="Obraz 7">
            <a:extLst>
              <a:ext uri="{FF2B5EF4-FFF2-40B4-BE49-F238E27FC236}">
                <a16:creationId xmlns:a16="http://schemas.microsoft.com/office/drawing/2014/main" id="{E3FE6C5D-B09F-30CA-15A9-0538C279D657}"/>
              </a:ext>
            </a:extLst>
          </p:cNvPr>
          <p:cNvPicPr>
            <a:picLocks noChangeAspect="1"/>
          </p:cNvPicPr>
          <p:nvPr/>
        </p:nvPicPr>
        <p:blipFill>
          <a:blip r:embed="rId2"/>
          <a:stretch>
            <a:fillRect/>
          </a:stretch>
        </p:blipFill>
        <p:spPr>
          <a:xfrm>
            <a:off x="6816570" y="2522310"/>
            <a:ext cx="1099121" cy="921600"/>
          </a:xfrm>
          <a:prstGeom prst="rect">
            <a:avLst/>
          </a:prstGeom>
        </p:spPr>
      </p:pic>
      <p:pic>
        <p:nvPicPr>
          <p:cNvPr id="9" name="Obraz 8">
            <a:extLst>
              <a:ext uri="{FF2B5EF4-FFF2-40B4-BE49-F238E27FC236}">
                <a16:creationId xmlns:a16="http://schemas.microsoft.com/office/drawing/2014/main" id="{A2B708A4-9CD9-52F9-39BD-8719A1DB8106}"/>
              </a:ext>
            </a:extLst>
          </p:cNvPr>
          <p:cNvPicPr>
            <a:picLocks noChangeAspect="1"/>
          </p:cNvPicPr>
          <p:nvPr/>
        </p:nvPicPr>
        <p:blipFill>
          <a:blip r:embed="rId3"/>
          <a:stretch>
            <a:fillRect/>
          </a:stretch>
        </p:blipFill>
        <p:spPr>
          <a:xfrm>
            <a:off x="6925979" y="4975218"/>
            <a:ext cx="800244" cy="921881"/>
          </a:xfrm>
          <a:prstGeom prst="rect">
            <a:avLst/>
          </a:prstGeom>
        </p:spPr>
      </p:pic>
      <p:sp>
        <p:nvSpPr>
          <p:cNvPr id="10" name="Symbol zastępczy zawartości 2">
            <a:extLst>
              <a:ext uri="{FF2B5EF4-FFF2-40B4-BE49-F238E27FC236}">
                <a16:creationId xmlns:a16="http://schemas.microsoft.com/office/drawing/2014/main" id="{84AC9DF0-67DE-4BFA-5273-3126DD33BB46}"/>
              </a:ext>
            </a:extLst>
          </p:cNvPr>
          <p:cNvSpPr txBox="1">
            <a:spLocks/>
          </p:cNvSpPr>
          <p:nvPr/>
        </p:nvSpPr>
        <p:spPr>
          <a:xfrm>
            <a:off x="7870090" y="1667172"/>
            <a:ext cx="4067910" cy="22334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a:t>Prednosti korišćenja u </a:t>
            </a:r>
            <a:r>
              <a:rPr lang="pl-PL" sz="1800" dirty="0"/>
              <a:t>Excel-u su: </a:t>
            </a:r>
          </a:p>
          <a:p>
            <a:pPr algn="just"/>
            <a:r>
              <a:rPr lang="sr-Latn-RS" sz="1800" dirty="0"/>
              <a:t>Broj odgovarajućih alata koji su mu na raspolaganju</a:t>
            </a:r>
            <a:r>
              <a:rPr lang="pl-PL" sz="1800" dirty="0"/>
              <a:t>;</a:t>
            </a:r>
          </a:p>
          <a:p>
            <a:pPr algn="just"/>
            <a:r>
              <a:rPr lang="sr-Latn-RS" sz="1800" dirty="0"/>
              <a:t>Podaci se mogu lako uskladištiti i izračunati</a:t>
            </a:r>
            <a:r>
              <a:rPr lang="pl-PL" sz="1800" dirty="0"/>
              <a:t>;</a:t>
            </a:r>
          </a:p>
          <a:p>
            <a:pPr algn="just"/>
            <a:r>
              <a:rPr lang="sr-Latn-RS" sz="1800" dirty="0"/>
              <a:t>Može da vizualizuje dobijene i obrađene podatke na različite načine</a:t>
            </a:r>
            <a:r>
              <a:rPr lang="pl-PL" sz="1800" dirty="0"/>
              <a:t>.</a:t>
            </a:r>
          </a:p>
        </p:txBody>
      </p:sp>
      <p:sp>
        <p:nvSpPr>
          <p:cNvPr id="11" name="Symbol zastępczy zawartości 2">
            <a:extLst>
              <a:ext uri="{FF2B5EF4-FFF2-40B4-BE49-F238E27FC236}">
                <a16:creationId xmlns:a16="http://schemas.microsoft.com/office/drawing/2014/main" id="{E0A8B6E3-1504-A0A3-972F-AB687B8A7E3C}"/>
              </a:ext>
            </a:extLst>
          </p:cNvPr>
          <p:cNvSpPr txBox="1">
            <a:spLocks/>
          </p:cNvSpPr>
          <p:nvPr/>
        </p:nvSpPr>
        <p:spPr>
          <a:xfrm>
            <a:off x="7726223" y="4484552"/>
            <a:ext cx="4211777" cy="1412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sr-Latn-RS" sz="1800" dirty="0"/>
              <a:t>Nedostaci su</a:t>
            </a:r>
            <a:r>
              <a:rPr lang="pl-PL" sz="1800" dirty="0"/>
              <a:t>:</a:t>
            </a:r>
          </a:p>
          <a:p>
            <a:pPr algn="just"/>
            <a:r>
              <a:rPr lang="sr-Latn-RS" sz="1800" dirty="0"/>
              <a:t>Potreba za ručnom sinhronizacijom i ažuriranjem podataka</a:t>
            </a:r>
            <a:r>
              <a:rPr lang="pl-PL" sz="1800" dirty="0"/>
              <a:t>;</a:t>
            </a:r>
          </a:p>
          <a:p>
            <a:pPr algn="just"/>
            <a:r>
              <a:rPr lang="sr-Latn-RS" sz="1800" dirty="0"/>
              <a:t>Mogućnost pravljenja grešaka kao posledica ručnih radnji sa podacima</a:t>
            </a:r>
            <a:r>
              <a:rPr lang="en-US" sz="1800" dirty="0"/>
              <a:t>. </a:t>
            </a:r>
            <a:endParaRPr lang="pl-PL" sz="1800" dirty="0">
              <a:highlight>
                <a:srgbClr val="FFFF00"/>
              </a:highlight>
            </a:endParaRPr>
          </a:p>
        </p:txBody>
      </p:sp>
    </p:spTree>
    <p:extLst>
      <p:ext uri="{BB962C8B-B14F-4D97-AF65-F5344CB8AC3E}">
        <p14:creationId xmlns:p14="http://schemas.microsoft.com/office/powerpoint/2010/main" val="32373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Rezime</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r-Latn-RS" sz="2000" dirty="0"/>
              <a:t>Prognoziranje je zaključivanje o nepoznatim događajima na osnovu poznatih događaja</a:t>
            </a:r>
            <a:r>
              <a:rPr lang="pl-PL" sz="2000" dirty="0"/>
              <a:t>;</a:t>
            </a:r>
          </a:p>
          <a:p>
            <a:r>
              <a:rPr lang="pl-PL" sz="2000" dirty="0"/>
              <a:t>Metode prognoze se mogu podeliti na </a:t>
            </a:r>
            <a:r>
              <a:rPr lang="sr-Latn-RS" sz="2000" dirty="0">
                <a:solidFill>
                  <a:srgbClr val="1065AB"/>
                </a:solidFill>
              </a:rPr>
              <a:t>kvalitativne i kvantitativne prognoze</a:t>
            </a:r>
            <a:r>
              <a:rPr lang="pl-PL" sz="2000" dirty="0"/>
              <a:t>;</a:t>
            </a:r>
          </a:p>
          <a:p>
            <a:r>
              <a:rPr lang="sr-Latn-RS" sz="2000" dirty="0"/>
              <a:t>Vremenske serije su metodologija za istraživanje složenih i sekvencijalnih tipova podataka</a:t>
            </a:r>
            <a:r>
              <a:rPr lang="pl-PL" sz="2000" dirty="0"/>
              <a:t>;</a:t>
            </a:r>
          </a:p>
          <a:p>
            <a:r>
              <a:rPr lang="sr-Latn-RS" sz="2000" dirty="0"/>
              <a:t>Izbor pravog metoda zavisi od vrste podataka i njihove vrednosti</a:t>
            </a:r>
            <a:r>
              <a:rPr lang="pl-PL" sz="2000" dirty="0"/>
              <a:t>;</a:t>
            </a:r>
          </a:p>
          <a:p>
            <a:r>
              <a:rPr lang="sr-Latn-RS" sz="2000" dirty="0"/>
              <a:t>Neophodno je obezbediti da su podaci pripremljeni na odgovarajući način</a:t>
            </a:r>
            <a:r>
              <a:rPr lang="en-US" sz="2000" dirty="0"/>
              <a:t>;</a:t>
            </a:r>
            <a:endParaRPr lang="pl-PL" sz="2000" dirty="0"/>
          </a:p>
          <a:p>
            <a:r>
              <a:rPr lang="sr-Latn-RS" sz="2000" dirty="0"/>
              <a:t>Prognoze se mogu raditi ručno (pomoću formula za izračunavanje), korišćenjem</a:t>
            </a:r>
            <a:r>
              <a:rPr lang="en-US" sz="2000" dirty="0"/>
              <a:t> MS Excel</a:t>
            </a:r>
            <a:r>
              <a:rPr lang="sr-Latn-RS" sz="2000" dirty="0"/>
              <a:t>-a ili korišćenjem namenskih alata.</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Osobine i funkcije prognoza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4"/>
            <a:ext cx="10515600" cy="4468643"/>
          </a:xfrm>
        </p:spPr>
        <p:txBody>
          <a:bodyPr>
            <a:normAutofit/>
          </a:bodyPr>
          <a:lstStyle/>
          <a:p>
            <a:pPr algn="just"/>
            <a:r>
              <a:rPr lang="sr-Latn-RS" sz="2400" dirty="0"/>
              <a:t>Svojstva prognoze</a:t>
            </a:r>
            <a:r>
              <a:rPr lang="en-US" sz="2400" dirty="0"/>
              <a:t>:</a:t>
            </a:r>
          </a:p>
          <a:p>
            <a:pPr lvl="1" algn="just"/>
            <a:r>
              <a:rPr lang="sr-Latn-RS" sz="2000" dirty="0"/>
              <a:t>Prognoze se formulišu korišćenjem dostignuća nauke </a:t>
            </a:r>
            <a:r>
              <a:rPr lang="en-US" sz="2000" dirty="0"/>
              <a:t>(</a:t>
            </a:r>
            <a:r>
              <a:rPr lang="sr-Latn-RS" sz="2000" dirty="0"/>
              <a:t>razvijeni i verifikovani matematički modeli</a:t>
            </a:r>
            <a:r>
              <a:rPr lang="en-US" sz="2000" dirty="0"/>
              <a:t>);</a:t>
            </a:r>
          </a:p>
          <a:p>
            <a:pPr lvl="1" algn="just"/>
            <a:r>
              <a:rPr lang="sr-Latn-RS" sz="2000" dirty="0"/>
              <a:t>Prognoze se odnose na konkretnu budućnost</a:t>
            </a:r>
            <a:r>
              <a:rPr lang="en-US" sz="2000" dirty="0"/>
              <a:t>;</a:t>
            </a:r>
          </a:p>
          <a:p>
            <a:pPr lvl="1" algn="just"/>
            <a:r>
              <a:rPr lang="sr-Latn-RS" sz="2000" dirty="0"/>
              <a:t>Prognoze se verifikuju empirijski </a:t>
            </a:r>
            <a:r>
              <a:rPr lang="en-US" sz="2000" dirty="0"/>
              <a:t>(</a:t>
            </a:r>
            <a:r>
              <a:rPr lang="sr-Latn-RS" sz="2000" dirty="0"/>
              <a:t>nakon određenog perioda</a:t>
            </a:r>
            <a:r>
              <a:rPr lang="en-US" sz="2000" dirty="0"/>
              <a:t>);</a:t>
            </a:r>
          </a:p>
          <a:p>
            <a:pPr lvl="1" algn="just"/>
            <a:r>
              <a:rPr lang="sr-Latn-RS" sz="2000" dirty="0"/>
              <a:t>Prognoze su prihvatljive za osobu koja priprema prognozu</a:t>
            </a:r>
            <a:r>
              <a:rPr lang="en-US" sz="2000" dirty="0"/>
              <a:t>.</a:t>
            </a:r>
            <a:endParaRPr lang="pl-PL" sz="2000" dirty="0"/>
          </a:p>
          <a:p>
            <a:pPr lvl="1" algn="just"/>
            <a:endParaRPr lang="pl-PL" sz="2000" dirty="0"/>
          </a:p>
          <a:p>
            <a:pPr algn="just"/>
            <a:r>
              <a:rPr lang="sr-Latn-RS" sz="2400" dirty="0"/>
              <a:t>Funkcije prognoza</a:t>
            </a:r>
            <a:r>
              <a:rPr lang="pl-PL" sz="2400" dirty="0"/>
              <a:t>:</a:t>
            </a:r>
            <a:endParaRPr lang="en-US" sz="2400" dirty="0"/>
          </a:p>
          <a:p>
            <a:pPr lvl="1" algn="just"/>
            <a:r>
              <a:rPr lang="pl-PL" sz="2000" dirty="0"/>
              <a:t>Pripremna – prognoza je impuls za preduzimanje određene akcije, ali nema uticaja na prognozirani fenomen;</a:t>
            </a:r>
          </a:p>
          <a:p>
            <a:pPr lvl="1" algn="just"/>
            <a:r>
              <a:rPr lang="sr-Latn-RS" sz="2000" dirty="0"/>
              <a:t>Aktiviranje – prognoza je impuls za preduzimanje određene akcije i istovremeno utiče na prognoziranu pojavu</a:t>
            </a:r>
            <a:r>
              <a:rPr lang="en-US" sz="2000" dirty="0"/>
              <a:t>.</a:t>
            </a:r>
          </a:p>
        </p:txBody>
      </p:sp>
      <p:sp>
        <p:nvSpPr>
          <p:cNvPr id="2" name="Symbol zastępczy zawartości 4">
            <a:extLst>
              <a:ext uri="{FF2B5EF4-FFF2-40B4-BE49-F238E27FC236}">
                <a16:creationId xmlns:a16="http://schemas.microsoft.com/office/drawing/2014/main" id="{4E465991-F0F5-483C-57D3-9505DB2C417D}"/>
              </a:ext>
            </a:extLst>
          </p:cNvPr>
          <p:cNvSpPr txBox="1">
            <a:spLocks/>
          </p:cNvSpPr>
          <p:nvPr/>
        </p:nvSpPr>
        <p:spPr>
          <a:xfrm>
            <a:off x="527661" y="6357014"/>
            <a:ext cx="4580467" cy="271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Gajda, 2001</a:t>
            </a:r>
          </a:p>
        </p:txBody>
      </p:sp>
    </p:spTree>
    <p:extLst>
      <p:ext uri="{BB962C8B-B14F-4D97-AF65-F5344CB8AC3E}">
        <p14:creationId xmlns:p14="http://schemas.microsoft.com/office/powerpoint/2010/main" val="128772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a:t>Aut</a:t>
            </a:r>
            <a:r>
              <a:rPr lang="en-US" sz="4000" dirty="0" err="1"/>
              <a:t>ori</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Ragin-Skorecka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Toboła-Walaszczyk</a:t>
            </a:r>
            <a:br>
              <a:rPr lang="pl-PL" sz="2400" b="0" dirty="0">
                <a:solidFill>
                  <a:schemeClr val="tx1"/>
                </a:solidFill>
              </a:rPr>
            </a:br>
            <a:br>
              <a:rPr lang="pl-PL" sz="4000" dirty="0"/>
            </a:br>
            <a:r>
              <a:rPr lang="pl-PL" sz="4000" dirty="0"/>
              <a:t>F</a:t>
            </a:r>
            <a:r>
              <a:rPr lang="en-US" sz="4000" dirty="0" err="1"/>
              <a:t>inalna</a:t>
            </a:r>
            <a:r>
              <a:rPr lang="en-US" sz="4000" dirty="0"/>
              <a:t> </a:t>
            </a:r>
            <a:r>
              <a:rPr lang="en-US" sz="4000" dirty="0" err="1"/>
              <a:t>verzija</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Hvala na pažnji</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Klasifikacija metoda prognoziranja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5920373" y="1481668"/>
            <a:ext cx="6094519" cy="4351338"/>
          </a:xfrm>
        </p:spPr>
        <p:txBody>
          <a:bodyPr>
            <a:normAutofit/>
          </a:bodyPr>
          <a:lstStyle/>
          <a:p>
            <a:pPr algn="just"/>
            <a:r>
              <a:rPr lang="sr-Latn-RS" dirty="0">
                <a:solidFill>
                  <a:srgbClr val="1065AB"/>
                </a:solidFill>
              </a:rPr>
              <a:t>Kvalitativne prognoze </a:t>
            </a:r>
            <a:r>
              <a:rPr lang="sr-Latn-RS" dirty="0"/>
              <a:t>imaju nenumerički oblik. Odnose se na analiziranu pojavu u budućnosti i procenu njenog povećanja, smanjenja ili izostanka promene</a:t>
            </a:r>
            <a:r>
              <a:rPr lang="pl-PL" dirty="0"/>
              <a:t>;</a:t>
            </a:r>
          </a:p>
          <a:p>
            <a:pPr algn="just"/>
            <a:endParaRPr lang="pl-PL" dirty="0"/>
          </a:p>
          <a:p>
            <a:pPr algn="just"/>
            <a:r>
              <a:rPr lang="sr-Latn-RS" dirty="0">
                <a:solidFill>
                  <a:srgbClr val="1065AB"/>
                </a:solidFill>
              </a:rPr>
              <a:t>Kvalitativne prognoze </a:t>
            </a:r>
            <a:r>
              <a:rPr lang="sr-Latn-RS" dirty="0"/>
              <a:t>se mogu tretirati kao zasnovane na mišljenjima tržišnih eksperata</a:t>
            </a:r>
            <a:r>
              <a:rPr lang="pl-PL" dirty="0"/>
              <a:t>.</a:t>
            </a:r>
          </a:p>
        </p:txBody>
      </p:sp>
      <p:graphicFrame>
        <p:nvGraphicFramePr>
          <p:cNvPr id="6" name="Diagram 5">
            <a:extLst>
              <a:ext uri="{FF2B5EF4-FFF2-40B4-BE49-F238E27FC236}">
                <a16:creationId xmlns:a16="http://schemas.microsoft.com/office/drawing/2014/main" id="{DDE8DBDF-A2D9-4917-BB05-26A714F208A2}"/>
              </a:ext>
            </a:extLst>
          </p:cNvPr>
          <p:cNvGraphicFramePr/>
          <p:nvPr>
            <p:extLst>
              <p:ext uri="{D42A27DB-BD31-4B8C-83A1-F6EECF244321}">
                <p14:modId xmlns:p14="http://schemas.microsoft.com/office/powerpoint/2010/main" val="2406861581"/>
              </p:ext>
            </p:extLst>
          </p:nvPr>
        </p:nvGraphicFramePr>
        <p:xfrm>
          <a:off x="-168676" y="2201662"/>
          <a:ext cx="6773661" cy="268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D5FC195-C835-B8FF-C1E2-C4A9A3F70A8E}"/>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9" name="pole tekstowe 8">
            <a:extLst>
              <a:ext uri="{FF2B5EF4-FFF2-40B4-BE49-F238E27FC236}">
                <a16:creationId xmlns:a16="http://schemas.microsoft.com/office/drawing/2014/main" id="{2633EB27-6795-DF1A-5E2B-2A74D9DB5EF9}"/>
              </a:ext>
            </a:extLst>
          </p:cNvPr>
          <p:cNvSpPr txBox="1"/>
          <p:nvPr/>
        </p:nvSpPr>
        <p:spPr>
          <a:xfrm>
            <a:off x="1493668" y="5058049"/>
            <a:ext cx="4099265" cy="369332"/>
          </a:xfrm>
          <a:prstGeom prst="rect">
            <a:avLst/>
          </a:prstGeom>
          <a:noFill/>
        </p:spPr>
        <p:txBody>
          <a:bodyPr wrap="square">
            <a:spAutoFit/>
          </a:bodyPr>
          <a:lstStyle/>
          <a:p>
            <a:r>
              <a:rPr lang="en-US" dirty="0"/>
              <a:t>Figure</a:t>
            </a:r>
            <a:r>
              <a:rPr lang="pl-PL" dirty="0"/>
              <a:t> 2: </a:t>
            </a:r>
            <a:r>
              <a:rPr lang="sr-Latn-RS" dirty="0"/>
              <a:t>Metode predviđanja - tipovi</a:t>
            </a:r>
            <a:endParaRPr lang="pl-PL" dirty="0"/>
          </a:p>
        </p:txBody>
      </p:sp>
    </p:spTree>
    <p:extLst>
      <p:ext uri="{BB962C8B-B14F-4D97-AF65-F5344CB8AC3E}">
        <p14:creationId xmlns:p14="http://schemas.microsoft.com/office/powerpoint/2010/main" val="370316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Klasifikacija metoda predviđanja</a:t>
            </a:r>
            <a:endParaRPr lang="pl-PL" dirty="0"/>
          </a:p>
        </p:txBody>
      </p:sp>
      <p:sp>
        <p:nvSpPr>
          <p:cNvPr id="3" name="Symbol zastępczy zawartości 2">
            <a:extLst>
              <a:ext uri="{FF2B5EF4-FFF2-40B4-BE49-F238E27FC236}">
                <a16:creationId xmlns:a16="http://schemas.microsoft.com/office/drawing/2014/main" id="{3C4B1C4C-232E-077D-F193-106AD6825701}"/>
              </a:ext>
            </a:extLst>
          </p:cNvPr>
          <p:cNvSpPr>
            <a:spLocks noGrp="1"/>
          </p:cNvSpPr>
          <p:nvPr>
            <p:ph idx="1"/>
          </p:nvPr>
        </p:nvSpPr>
        <p:spPr>
          <a:xfrm>
            <a:off x="6481232" y="2263353"/>
            <a:ext cx="5527091" cy="3339359"/>
          </a:xfrm>
        </p:spPr>
        <p:txBody>
          <a:bodyPr>
            <a:normAutofit/>
          </a:bodyPr>
          <a:lstStyle/>
          <a:p>
            <a:pPr algn="just"/>
            <a:r>
              <a:rPr lang="sr-Latn-RS" dirty="0"/>
              <a:t>Kvantitativne prognoze se mogu klasifikovati sa obzirom na korišćene modele </a:t>
            </a:r>
            <a:r>
              <a:rPr lang="en-US" dirty="0"/>
              <a:t>(Fig.</a:t>
            </a:r>
            <a:r>
              <a:rPr lang="pl-PL" dirty="0"/>
              <a:t> </a:t>
            </a:r>
            <a:r>
              <a:rPr lang="en-US" dirty="0"/>
              <a:t>3)</a:t>
            </a:r>
            <a:r>
              <a:rPr lang="pl-PL" dirty="0"/>
              <a:t>;</a:t>
            </a:r>
          </a:p>
          <a:p>
            <a:pPr algn="just"/>
            <a:endParaRPr lang="pl-PL" dirty="0"/>
          </a:p>
          <a:p>
            <a:pPr algn="just"/>
            <a:r>
              <a:rPr lang="sr-Latn-RS" dirty="0"/>
              <a:t>Ovo predavanje je fokusirano na</a:t>
            </a:r>
            <a:r>
              <a:rPr lang="en-US" dirty="0"/>
              <a:t> </a:t>
            </a:r>
            <a:r>
              <a:rPr lang="sr-Latn-RS" dirty="0">
                <a:solidFill>
                  <a:srgbClr val="347CB8"/>
                </a:solidFill>
              </a:rPr>
              <a:t>modele vremenskih serija</a:t>
            </a:r>
            <a:r>
              <a:rPr lang="pl-PL" dirty="0"/>
              <a:t>.</a:t>
            </a:r>
          </a:p>
        </p:txBody>
      </p:sp>
      <p:sp>
        <p:nvSpPr>
          <p:cNvPr id="10" name="pole tekstowe 9">
            <a:extLst>
              <a:ext uri="{FF2B5EF4-FFF2-40B4-BE49-F238E27FC236}">
                <a16:creationId xmlns:a16="http://schemas.microsoft.com/office/drawing/2014/main" id="{3C766B97-5931-0A99-1528-E55744BEE1BB}"/>
              </a:ext>
            </a:extLst>
          </p:cNvPr>
          <p:cNvSpPr txBox="1"/>
          <p:nvPr/>
        </p:nvSpPr>
        <p:spPr>
          <a:xfrm>
            <a:off x="1493668" y="5602712"/>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Dittmann</a:t>
            </a:r>
            <a:r>
              <a:rPr lang="pl-PL" dirty="0"/>
              <a:t>, 2000</a:t>
            </a:r>
          </a:p>
        </p:txBody>
      </p:sp>
      <p:sp>
        <p:nvSpPr>
          <p:cNvPr id="11" name="pole tekstowe 10">
            <a:extLst>
              <a:ext uri="{FF2B5EF4-FFF2-40B4-BE49-F238E27FC236}">
                <a16:creationId xmlns:a16="http://schemas.microsoft.com/office/drawing/2014/main" id="{DAEE32DE-4222-BBBC-A317-A3E1089B5645}"/>
              </a:ext>
            </a:extLst>
          </p:cNvPr>
          <p:cNvSpPr txBox="1"/>
          <p:nvPr/>
        </p:nvSpPr>
        <p:spPr>
          <a:xfrm>
            <a:off x="1493668" y="5047383"/>
            <a:ext cx="4534270" cy="369332"/>
          </a:xfrm>
          <a:prstGeom prst="rect">
            <a:avLst/>
          </a:prstGeom>
          <a:noFill/>
        </p:spPr>
        <p:txBody>
          <a:bodyPr wrap="square">
            <a:spAutoFit/>
          </a:bodyPr>
          <a:lstStyle/>
          <a:p>
            <a:r>
              <a:rPr lang="en-US" dirty="0"/>
              <a:t>Figure</a:t>
            </a:r>
            <a:r>
              <a:rPr lang="pl-PL" dirty="0"/>
              <a:t> 3: </a:t>
            </a:r>
            <a:r>
              <a:rPr lang="en-US" dirty="0"/>
              <a:t>Quantitative methods of forecasting</a:t>
            </a:r>
            <a:endParaRPr lang="pl-PL" dirty="0"/>
          </a:p>
        </p:txBody>
      </p:sp>
      <p:graphicFrame>
        <p:nvGraphicFramePr>
          <p:cNvPr id="2" name="Diagram 1">
            <a:extLst>
              <a:ext uri="{FF2B5EF4-FFF2-40B4-BE49-F238E27FC236}">
                <a16:creationId xmlns:a16="http://schemas.microsoft.com/office/drawing/2014/main" id="{4BC4F6B0-567D-43EE-A367-CC3F0559735D}"/>
              </a:ext>
            </a:extLst>
          </p:cNvPr>
          <p:cNvGraphicFramePr/>
          <p:nvPr>
            <p:extLst>
              <p:ext uri="{D42A27DB-BD31-4B8C-83A1-F6EECF244321}">
                <p14:modId xmlns:p14="http://schemas.microsoft.com/office/powerpoint/2010/main" val="3172301294"/>
              </p:ext>
            </p:extLst>
          </p:nvPr>
        </p:nvGraphicFramePr>
        <p:xfrm>
          <a:off x="610966" y="2351883"/>
          <a:ext cx="5764196" cy="2509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49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Prognoziranje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200" y="1825624"/>
            <a:ext cx="11004612"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dirty="0"/>
              <a:t>Vremenske serije su metodologija istraživanja složenih i sekvencijalnih tipova podataka</a:t>
            </a:r>
            <a:r>
              <a:rPr lang="pl-PL" dirty="0"/>
              <a:t>;</a:t>
            </a:r>
          </a:p>
          <a:p>
            <a:pPr algn="just"/>
            <a:r>
              <a:rPr lang="sr-Latn-RS" dirty="0"/>
              <a:t>U modelima vremenskih serija, sekvencijalni podaci, koji se sastoje od nizova numeričkih podataka, beleže se u redovnim intervalima </a:t>
            </a:r>
            <a:r>
              <a:rPr lang="en-US" dirty="0"/>
              <a:t>(</a:t>
            </a:r>
            <a:r>
              <a:rPr lang="sr-Latn-RS" dirty="0"/>
              <a:t>npr. Po minutu, po času ili po danu</a:t>
            </a:r>
            <a:r>
              <a:rPr lang="en-US" dirty="0"/>
              <a:t>)</a:t>
            </a:r>
            <a:r>
              <a:rPr lang="pl-PL" dirty="0"/>
              <a:t>;</a:t>
            </a:r>
          </a:p>
          <a:p>
            <a:pPr algn="just"/>
            <a:r>
              <a:rPr lang="sr-Latn-RS" dirty="0">
                <a:solidFill>
                  <a:srgbClr val="347CB8"/>
                </a:solidFill>
              </a:rPr>
              <a:t>Modeli vremenskih serija imaju razvojni potencijal</a:t>
            </a:r>
            <a:r>
              <a:rPr lang="pl-PL" dirty="0"/>
              <a:t>.</a:t>
            </a:r>
            <a:endParaRPr lang="en-US" dirty="0"/>
          </a:p>
        </p:txBody>
      </p:sp>
    </p:spTree>
    <p:extLst>
      <p:ext uri="{BB962C8B-B14F-4D97-AF65-F5344CB8AC3E}">
        <p14:creationId xmlns:p14="http://schemas.microsoft.com/office/powerpoint/2010/main" val="39556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RS" dirty="0"/>
              <a:t>Dekompozicija vremenskih serija</a:t>
            </a:r>
            <a:endParaRPr lang="pl-PL" dirty="0"/>
          </a:p>
        </p:txBody>
      </p:sp>
      <p:sp>
        <p:nvSpPr>
          <p:cNvPr id="2" name="Symbol zastępczy zawartości 4">
            <a:extLst>
              <a:ext uri="{FF2B5EF4-FFF2-40B4-BE49-F238E27FC236}">
                <a16:creationId xmlns:a16="http://schemas.microsoft.com/office/drawing/2014/main" id="{B5D51148-4B57-292A-EE3B-8E85A4B8BCE9}"/>
              </a:ext>
            </a:extLst>
          </p:cNvPr>
          <p:cNvSpPr txBox="1">
            <a:spLocks/>
          </p:cNvSpPr>
          <p:nvPr/>
        </p:nvSpPr>
        <p:spPr>
          <a:xfrm>
            <a:off x="838199" y="1825624"/>
            <a:ext cx="11244309" cy="427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r-Latn-RS" sz="2400" dirty="0"/>
              <a:t>Komponente vremenske serije su slučajne fluktuacije, tendencija razvoja </a:t>
            </a:r>
            <a:r>
              <a:rPr lang="en-US" sz="2400" dirty="0"/>
              <a:t>(trend), </a:t>
            </a:r>
            <a:r>
              <a:rPr lang="sr-Latn-RS" sz="2400" dirty="0"/>
              <a:t>ciklične fluktuacije i sezonske fluktuacije</a:t>
            </a:r>
            <a:r>
              <a:rPr lang="pl-PL" sz="2400" dirty="0"/>
              <a:t>;</a:t>
            </a:r>
          </a:p>
          <a:p>
            <a:pPr algn="just"/>
            <a:r>
              <a:rPr lang="sr-Latn-RS" sz="2400" dirty="0"/>
              <a:t>Identifikacija i analiza naznačenih komponenti vremenske serije naziva se </a:t>
            </a:r>
            <a:r>
              <a:rPr lang="sr-Latn-RS" sz="2400" dirty="0">
                <a:solidFill>
                  <a:srgbClr val="347CB8"/>
                </a:solidFill>
              </a:rPr>
              <a:t>dekompozicija vremenske serije</a:t>
            </a:r>
            <a:r>
              <a:rPr lang="pl-PL" sz="2400" dirty="0"/>
              <a:t>.</a:t>
            </a:r>
            <a:endParaRPr lang="en-US" sz="2400" dirty="0"/>
          </a:p>
        </p:txBody>
      </p:sp>
      <p:pic>
        <p:nvPicPr>
          <p:cNvPr id="3" name="Obraz 2">
            <a:extLst>
              <a:ext uri="{FF2B5EF4-FFF2-40B4-BE49-F238E27FC236}">
                <a16:creationId xmlns:a16="http://schemas.microsoft.com/office/drawing/2014/main" id="{FC64C353-D589-9FAB-CAA9-8A54D52BBF87}"/>
              </a:ext>
            </a:extLst>
          </p:cNvPr>
          <p:cNvPicPr>
            <a:picLocks noChangeAspect="1"/>
          </p:cNvPicPr>
          <p:nvPr/>
        </p:nvPicPr>
        <p:blipFill>
          <a:blip r:embed="rId2"/>
          <a:stretch>
            <a:fillRect/>
          </a:stretch>
        </p:blipFill>
        <p:spPr>
          <a:xfrm>
            <a:off x="1047591" y="3596239"/>
            <a:ext cx="5473824" cy="2453046"/>
          </a:xfrm>
          <a:prstGeom prst="rect">
            <a:avLst/>
          </a:prstGeom>
        </p:spPr>
      </p:pic>
      <p:sp>
        <p:nvSpPr>
          <p:cNvPr id="5" name="pole tekstowe 4">
            <a:extLst>
              <a:ext uri="{FF2B5EF4-FFF2-40B4-BE49-F238E27FC236}">
                <a16:creationId xmlns:a16="http://schemas.microsoft.com/office/drawing/2014/main" id="{7408E4CD-7D6A-7909-D1FE-4658B99B717A}"/>
              </a:ext>
            </a:extLst>
          </p:cNvPr>
          <p:cNvSpPr txBox="1"/>
          <p:nvPr/>
        </p:nvSpPr>
        <p:spPr>
          <a:xfrm>
            <a:off x="1047591" y="6313649"/>
            <a:ext cx="6094520" cy="258532"/>
          </a:xfrm>
          <a:prstGeom prst="rect">
            <a:avLst/>
          </a:prstGeom>
        </p:spPr>
        <p:txBody>
          <a:bodyPr vert="horz" lIns="91440" tIns="45720" rIns="91440" bIns="45720" rtlCol="0">
            <a:normAutofit/>
          </a:bodyPr>
          <a:lstStyle>
            <a:defPPr>
              <a:defRPr lang="pl-PL"/>
            </a:defPPr>
            <a:lvl1pPr indent="0">
              <a:lnSpc>
                <a:spcPct val="90000"/>
              </a:lnSpc>
              <a:spcBef>
                <a:spcPts val="1000"/>
              </a:spcBef>
              <a:buClr>
                <a:srgbClr val="015BA6"/>
              </a:buClr>
              <a:buFont typeface="Arial" panose="020B0604020202020204" pitchFamily="34" charset="0"/>
              <a:buNone/>
              <a:defRPr sz="12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685800" indent="-228600">
              <a:lnSpc>
                <a:spcPct val="90000"/>
              </a:lnSpc>
              <a:spcBef>
                <a:spcPts val="500"/>
              </a:spcBef>
              <a:buClr>
                <a:srgbClr val="015BA6"/>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lnSpc>
                <a:spcPct val="90000"/>
              </a:lnSpc>
              <a:spcBef>
                <a:spcPts val="500"/>
              </a:spcBef>
              <a:buClr>
                <a:srgbClr val="015BA6"/>
              </a:buClr>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3pPr>
            <a:lvl4pPr marL="16002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4pPr>
            <a:lvl5pPr marL="2057400" indent="-228600">
              <a:lnSpc>
                <a:spcPct val="90000"/>
              </a:lnSpc>
              <a:spcBef>
                <a:spcPts val="500"/>
              </a:spcBef>
              <a:buClr>
                <a:srgbClr val="015BA6"/>
              </a:buClr>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l-PL" dirty="0"/>
              <a:t>Source: </a:t>
            </a:r>
            <a:r>
              <a:rPr lang="pl-PL" dirty="0" err="1"/>
              <a:t>Cieslak</a:t>
            </a:r>
            <a:r>
              <a:rPr lang="pl-PL" dirty="0"/>
              <a:t>, 1997</a:t>
            </a:r>
          </a:p>
        </p:txBody>
      </p:sp>
      <p:sp>
        <p:nvSpPr>
          <p:cNvPr id="7" name="pole tekstowe 6">
            <a:extLst>
              <a:ext uri="{FF2B5EF4-FFF2-40B4-BE49-F238E27FC236}">
                <a16:creationId xmlns:a16="http://schemas.microsoft.com/office/drawing/2014/main" id="{B987DC4F-0019-CE8C-0E76-06C2554BF095}"/>
              </a:ext>
            </a:extLst>
          </p:cNvPr>
          <p:cNvSpPr txBox="1"/>
          <p:nvPr/>
        </p:nvSpPr>
        <p:spPr>
          <a:xfrm>
            <a:off x="6990465" y="3926151"/>
            <a:ext cx="4622992" cy="1477328"/>
          </a:xfrm>
          <a:prstGeom prst="rect">
            <a:avLst/>
          </a:prstGeom>
          <a:noFill/>
        </p:spPr>
        <p:txBody>
          <a:bodyPr wrap="square">
            <a:spAutoFit/>
          </a:bodyPr>
          <a:lstStyle/>
          <a:p>
            <a:pPr algn="just"/>
            <a:r>
              <a:rPr lang="sr-Latn-RS" dirty="0">
                <a:solidFill>
                  <a:srgbClr val="347CB8"/>
                </a:solidFill>
                <a:latin typeface="Tahoma" panose="020B0604030504040204" pitchFamily="34" charset="0"/>
                <a:ea typeface="Tahoma" panose="020B0604030504040204" pitchFamily="34" charset="0"/>
                <a:cs typeface="Tahoma" panose="020B0604030504040204" pitchFamily="34" charset="0"/>
              </a:rPr>
              <a:t>Slučajne fluktuacije </a:t>
            </a:r>
            <a:r>
              <a:rPr lang="en-US" dirty="0">
                <a:latin typeface="Tahoma" panose="020B0604030504040204" pitchFamily="34" charset="0"/>
                <a:ea typeface="Tahoma" panose="020B0604030504040204" pitchFamily="34" charset="0"/>
                <a:cs typeface="Tahoma" panose="020B0604030504040204" pitchFamily="34" charset="0"/>
              </a:rPr>
              <a:t>– </a:t>
            </a:r>
            <a:r>
              <a:rPr lang="sr-Latn-RS" dirty="0">
                <a:latin typeface="Tahoma" panose="020B0604030504040204" pitchFamily="34" charset="0"/>
                <a:ea typeface="Tahoma" panose="020B0604030504040204" pitchFamily="34" charset="0"/>
                <a:cs typeface="Tahoma" panose="020B0604030504040204" pitchFamily="34" charset="0"/>
              </a:rPr>
              <a:t>su nasumične, slučajne i nepredvidive promene u nizu promenljive različite jačine, koje se posmatraju tokom vremena i ne pokazuju jasnu tendenciju.</a:t>
            </a:r>
            <a:endParaRPr lang="pl-P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617841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documentManagement/types"/>
    <ds:schemaRef ds:uri="http://schemas.microsoft.com/office/2006/metadata/properties"/>
    <ds:schemaRef ds:uri="http://www.w3.org/XML/1998/namespace"/>
    <ds:schemaRef ds:uri="d9bddfac-6dc9-4958-8f35-4d0da3af229b"/>
    <ds:schemaRef ds:uri="http://purl.org/dc/terms/"/>
    <ds:schemaRef ds:uri="a92fe6ce-cc5e-4661-b3e6-d9d5535f70b5"/>
    <ds:schemaRef ds:uri="http://schemas.openxmlformats.org/package/2006/metadata/core-properties"/>
    <ds:schemaRef ds:uri="http://purl.org/dc/elements/1.1/"/>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0B8388F7-8C77-4794-AEB8-CE564CD1B782}"/>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3508</TotalTime>
  <Words>5037</Words>
  <Application>Microsoft Office PowerPoint</Application>
  <PresentationFormat>Panoramiczny</PresentationFormat>
  <Paragraphs>526</Paragraphs>
  <Slides>51</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51</vt:i4>
      </vt:variant>
    </vt:vector>
  </HeadingPairs>
  <TitlesOfParts>
    <vt:vector size="58" baseType="lpstr">
      <vt:lpstr>Arial</vt:lpstr>
      <vt:lpstr>Calibri</vt:lpstr>
      <vt:lpstr>Cambria Math</vt:lpstr>
      <vt:lpstr>Tahoma</vt:lpstr>
      <vt:lpstr>Wingdings</vt:lpstr>
      <vt:lpstr>Motyw pakietu Office</vt:lpstr>
      <vt:lpstr>Equation.3</vt:lpstr>
      <vt:lpstr>Napredno korišćenje tabele za analizu logističkih podataka</vt:lpstr>
      <vt:lpstr>Agenda</vt:lpstr>
      <vt:lpstr>Definicija prognoziranja</vt:lpstr>
      <vt:lpstr>Horizonti prognoze</vt:lpstr>
      <vt:lpstr>Osobine i funkcije prognoza</vt:lpstr>
      <vt:lpstr>Klasifikacija metoda prognoziranja</vt:lpstr>
      <vt:lpstr>Klasifikacija metoda predviđanja</vt:lpstr>
      <vt:lpstr>Prognoziranje vremenskih serija</vt:lpstr>
      <vt:lpstr>Dekompozicija vremenskih serija</vt:lpstr>
      <vt:lpstr>Dekompozicija vremenskih serija</vt:lpstr>
      <vt:lpstr>Dekompozicija vremenskih serija</vt:lpstr>
      <vt:lpstr>Priprema podataka vremenske serije</vt:lpstr>
      <vt:lpstr>Odabrani tipovi odstupanja</vt:lpstr>
      <vt:lpstr>Odabrani tipovi odstupanja</vt:lpstr>
      <vt:lpstr>Priprema podataka vremenske serije</vt:lpstr>
      <vt:lpstr>Priprema podataka vremenske serije</vt:lpstr>
      <vt:lpstr>Priprema podataka vremenske serije </vt:lpstr>
      <vt:lpstr>Prognoziranje vremenskih serija</vt:lpstr>
      <vt:lpstr>Naivne metode </vt:lpstr>
      <vt:lpstr>Naivne metode</vt:lpstr>
      <vt:lpstr>Naivne metode </vt:lpstr>
      <vt:lpstr>Naivne metode</vt:lpstr>
      <vt:lpstr>Naivne metode</vt:lpstr>
      <vt:lpstr>Naivne metode</vt:lpstr>
      <vt:lpstr>Prosečne metode</vt:lpstr>
      <vt:lpstr>Prosečne metode</vt:lpstr>
      <vt:lpstr>Prosečne metode</vt:lpstr>
      <vt:lpstr>Prosečne metode</vt:lpstr>
      <vt:lpstr>Prosečne metode </vt:lpstr>
      <vt:lpstr>Metode eksponencijalnog izglađivanja</vt:lpstr>
      <vt:lpstr>Metode eksponencijalnog izglađivanja</vt:lpstr>
      <vt:lpstr>Metode eksponencijalnog izglađivanja</vt:lpstr>
      <vt:lpstr>Metode eksponencijalnog izglađivanja</vt:lpstr>
      <vt:lpstr>Metode eksponencijalnog izglađivanja</vt:lpstr>
      <vt:lpstr>Metode eksponencijalnog izglađivanja</vt:lpstr>
      <vt:lpstr>Metode eksponencijalnog izglađivanja</vt:lpstr>
      <vt:lpstr>Autoagresivne metode</vt:lpstr>
      <vt:lpstr>Autoregresivne metode</vt:lpstr>
      <vt:lpstr>Autoagresivne metode</vt:lpstr>
      <vt:lpstr>Autoregresivne metode</vt:lpstr>
      <vt:lpstr>Metode regresije</vt:lpstr>
      <vt:lpstr>Metode regresije</vt:lpstr>
      <vt:lpstr>Metode regresije</vt:lpstr>
      <vt:lpstr>Metode regresije</vt:lpstr>
      <vt:lpstr>Greške prognoze</vt:lpstr>
      <vt:lpstr>Greške prognoze</vt:lpstr>
      <vt:lpstr>Greške prognoze</vt:lpstr>
      <vt:lpstr>Prednosti i mane prognoziranja u Excel-u</vt:lpstr>
      <vt:lpstr>Rezime</vt:lpstr>
      <vt:lpstr>Autori:  Katarzyna Grzybowska Katarzyna Ragin-Skorecka Katarzyna Siemieniak Piotr Cyplik Michał Adamczak Jędrzej Jankowski-Guzy Adrianna Toboła-Walaszczyk  Finalna verzija: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Piotr</cp:lastModifiedBy>
  <cp:revision>153</cp:revision>
  <dcterms:created xsi:type="dcterms:W3CDTF">2023-07-06T12:09:08Z</dcterms:created>
  <dcterms:modified xsi:type="dcterms:W3CDTF">2025-11-07T10:20:34Z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