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292" r:id="rId21"/>
    <p:sldId id="307" r:id="rId22"/>
    <p:sldId id="308" r:id="rId23"/>
    <p:sldId id="309" r:id="rId24"/>
    <p:sldId id="310" r:id="rId25"/>
    <p:sldId id="312" r:id="rId26"/>
    <p:sldId id="313" r:id="rId27"/>
    <p:sldId id="314" r:id="rId28"/>
    <p:sldId id="315" r:id="rId29"/>
    <p:sldId id="316" r:id="rId30"/>
    <p:sldId id="317" r:id="rId31"/>
    <p:sldId id="266" r:id="rId32"/>
    <p:sldId id="336" r:id="rId33"/>
    <p:sldId id="337"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FFCEFB"/>
    <a:srgbClr val="FFDDFF"/>
    <a:srgbClr val="FFC000"/>
    <a:srgbClr val="FFFF00"/>
    <a:srgbClr val="FFCD99"/>
    <a:srgbClr val="CCFFCC"/>
    <a:srgbClr val="FFCCFF"/>
    <a:srgbClr val="B7DEE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A5503-C921-4653-827A-141311A7399D}"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pl-PL"/>
        </a:p>
      </dgm:t>
    </dgm:pt>
    <dgm:pt modelId="{66BCB58C-0D47-4199-8FE1-63BDED146729}">
      <dgm:prSet phldrT="[Tekst]"/>
      <dgm:spPr/>
      <dgm:t>
        <a:bodyPr/>
        <a:lstStyle/>
        <a:p>
          <a:r>
            <a:rPr lang="pl-PL" dirty="0"/>
            <a:t>Transport </a:t>
          </a:r>
          <a:r>
            <a:rPr lang="pl-PL" dirty="0" err="1"/>
            <a:t>logistics</a:t>
          </a:r>
          <a:endParaRPr lang="pl-PL" dirty="0"/>
        </a:p>
      </dgm:t>
    </dgm:pt>
    <dgm:pt modelId="{BC705B10-9DAA-479E-A499-A241B6058CF2}" type="parTrans" cxnId="{2C8CC3B4-7CA9-47A0-870F-3464E1B69D0A}">
      <dgm:prSet/>
      <dgm:spPr/>
      <dgm:t>
        <a:bodyPr/>
        <a:lstStyle/>
        <a:p>
          <a:endParaRPr lang="pl-PL"/>
        </a:p>
      </dgm:t>
    </dgm:pt>
    <dgm:pt modelId="{1EA28DF4-8F1A-4766-A3D7-A8CD9ABEEC74}" type="sibTrans" cxnId="{2C8CC3B4-7CA9-47A0-870F-3464E1B69D0A}">
      <dgm:prSet/>
      <dgm:spPr/>
      <dgm:t>
        <a:bodyPr/>
        <a:lstStyle/>
        <a:p>
          <a:endParaRPr lang="pl-PL"/>
        </a:p>
      </dgm:t>
    </dgm:pt>
    <dgm:pt modelId="{C7ADAC95-F479-45D2-9CB6-DB6C69845A12}">
      <dgm:prSet phldrT="[Tekst]" custT="1"/>
      <dgm:spPr/>
      <dgm:t>
        <a:bodyPr/>
        <a:lstStyle/>
        <a:p>
          <a:pPr>
            <a:buClr>
              <a:srgbClr val="1065AB"/>
            </a:buClr>
            <a:buFont typeface="Wingdings" panose="05000000000000000000" pitchFamily="2" charset="2"/>
            <a:buChar char=""/>
          </a:pPr>
          <a:r>
            <a:rPr lang="pl-PL" sz="1600" dirty="0" err="1"/>
            <a:t>loads</a:t>
          </a:r>
          <a:endParaRPr lang="pl-PL" sz="1600" dirty="0"/>
        </a:p>
      </dgm:t>
    </dgm:pt>
    <dgm:pt modelId="{AFC411B0-84B3-44EB-950E-260B25416293}" type="parTrans" cxnId="{A963516A-2971-4624-94D3-D0801B552D7B}">
      <dgm:prSet/>
      <dgm:spPr/>
      <dgm:t>
        <a:bodyPr/>
        <a:lstStyle/>
        <a:p>
          <a:endParaRPr lang="pl-PL"/>
        </a:p>
      </dgm:t>
    </dgm:pt>
    <dgm:pt modelId="{CA1993D2-F61F-4EB0-B754-89C2B1EF5EE3}" type="sibTrans" cxnId="{A963516A-2971-4624-94D3-D0801B552D7B}">
      <dgm:prSet/>
      <dgm:spPr/>
      <dgm:t>
        <a:bodyPr/>
        <a:lstStyle/>
        <a:p>
          <a:endParaRPr lang="pl-PL"/>
        </a:p>
      </dgm:t>
    </dgm:pt>
    <dgm:pt modelId="{57C7A254-3C07-40B4-AE19-2C0A9DF1ACFD}">
      <dgm:prSet custT="1"/>
      <dgm:spPr/>
      <dgm:t>
        <a:bodyPr/>
        <a:lstStyle/>
        <a:p>
          <a:pPr>
            <a:buClr>
              <a:srgbClr val="1065AB"/>
            </a:buClr>
            <a:buFont typeface="Wingdings" panose="05000000000000000000" pitchFamily="2" charset="2"/>
            <a:buChar char=""/>
          </a:pPr>
          <a:r>
            <a:rPr lang="pl-PL" sz="1600" dirty="0" err="1"/>
            <a:t>consolidation</a:t>
          </a:r>
          <a:r>
            <a:rPr lang="pl-PL" sz="1600" dirty="0"/>
            <a:t> </a:t>
          </a:r>
          <a:r>
            <a:rPr lang="pl-PL" sz="1600" dirty="0" err="1"/>
            <a:t>stations</a:t>
          </a:r>
          <a:r>
            <a:rPr lang="pl-PL" sz="1600" dirty="0"/>
            <a:t> </a:t>
          </a:r>
        </a:p>
      </dgm:t>
    </dgm:pt>
    <dgm:pt modelId="{8547EF8D-EEF2-481B-9B29-7EA43E4B4766}" type="parTrans" cxnId="{0FCCA553-849D-4B52-877D-B7EFE63D6989}">
      <dgm:prSet/>
      <dgm:spPr/>
      <dgm:t>
        <a:bodyPr/>
        <a:lstStyle/>
        <a:p>
          <a:endParaRPr lang="pl-PL"/>
        </a:p>
      </dgm:t>
    </dgm:pt>
    <dgm:pt modelId="{49958844-5865-4AB7-8333-D344A9FD6D66}" type="sibTrans" cxnId="{0FCCA553-849D-4B52-877D-B7EFE63D6989}">
      <dgm:prSet/>
      <dgm:spPr/>
      <dgm:t>
        <a:bodyPr/>
        <a:lstStyle/>
        <a:p>
          <a:endParaRPr lang="pl-PL"/>
        </a:p>
      </dgm:t>
    </dgm:pt>
    <dgm:pt modelId="{72F30FBD-4E45-4727-8623-810C4AE5A803}">
      <dgm:prSet custT="1"/>
      <dgm:spPr/>
      <dgm:t>
        <a:bodyPr/>
        <a:lstStyle/>
        <a:p>
          <a:pPr>
            <a:buClr>
              <a:srgbClr val="1065AB"/>
            </a:buClr>
            <a:buFont typeface="Wingdings" panose="05000000000000000000" pitchFamily="2" charset="2"/>
            <a:buChar char=""/>
          </a:pPr>
          <a:r>
            <a:rPr lang="pl-PL" sz="1600" dirty="0"/>
            <a:t>transport </a:t>
          </a:r>
          <a:r>
            <a:rPr lang="pl-PL" sz="1600" dirty="0" err="1"/>
            <a:t>hubs</a:t>
          </a:r>
          <a:endParaRPr lang="pl-PL" sz="1600" dirty="0"/>
        </a:p>
      </dgm:t>
    </dgm:pt>
    <dgm:pt modelId="{2BBD6195-7A36-4682-BB08-E74C8D2B5844}" type="parTrans" cxnId="{8F0E06A1-A098-4300-A9E9-BF1335BD85FE}">
      <dgm:prSet/>
      <dgm:spPr/>
      <dgm:t>
        <a:bodyPr/>
        <a:lstStyle/>
        <a:p>
          <a:endParaRPr lang="pl-PL"/>
        </a:p>
      </dgm:t>
    </dgm:pt>
    <dgm:pt modelId="{D4904272-8FE6-4132-9666-10A523D7404E}" type="sibTrans" cxnId="{8F0E06A1-A098-4300-A9E9-BF1335BD85FE}">
      <dgm:prSet/>
      <dgm:spPr/>
      <dgm:t>
        <a:bodyPr/>
        <a:lstStyle/>
        <a:p>
          <a:endParaRPr lang="pl-PL"/>
        </a:p>
      </dgm:t>
    </dgm:pt>
    <dgm:pt modelId="{4099E642-8AED-4D60-875B-689CC4ED74C5}">
      <dgm:prSet custT="1"/>
      <dgm:spPr/>
      <dgm:t>
        <a:bodyPr/>
        <a:lstStyle/>
        <a:p>
          <a:pPr>
            <a:buClr>
              <a:srgbClr val="1065AB"/>
            </a:buClr>
            <a:buFont typeface="Wingdings" panose="05000000000000000000" pitchFamily="2" charset="2"/>
            <a:buChar char=""/>
          </a:pPr>
          <a:r>
            <a:rPr lang="pl-PL" sz="1600" dirty="0"/>
            <a:t>transport network</a:t>
          </a:r>
        </a:p>
      </dgm:t>
    </dgm:pt>
    <dgm:pt modelId="{423E2CD0-7438-4C90-86C3-B76FDB550AC1}" type="parTrans" cxnId="{E95E4430-7BFD-4A7B-8472-1317D80E3A33}">
      <dgm:prSet/>
      <dgm:spPr/>
      <dgm:t>
        <a:bodyPr/>
        <a:lstStyle/>
        <a:p>
          <a:endParaRPr lang="pl-PL"/>
        </a:p>
      </dgm:t>
    </dgm:pt>
    <dgm:pt modelId="{F273EBD1-20C0-44B0-B151-7C42E14489B1}" type="sibTrans" cxnId="{E95E4430-7BFD-4A7B-8472-1317D80E3A33}">
      <dgm:prSet/>
      <dgm:spPr/>
      <dgm:t>
        <a:bodyPr/>
        <a:lstStyle/>
        <a:p>
          <a:endParaRPr lang="pl-PL"/>
        </a:p>
      </dgm:t>
    </dgm:pt>
    <dgm:pt modelId="{A90890E6-56C8-4CB6-BAFF-09761901CB9A}">
      <dgm:prSet custT="1"/>
      <dgm:spPr/>
      <dgm:t>
        <a:bodyPr/>
        <a:lstStyle/>
        <a:p>
          <a:pPr>
            <a:buClr>
              <a:srgbClr val="1065AB"/>
            </a:buClr>
            <a:buFont typeface="Wingdings" panose="05000000000000000000" pitchFamily="2" charset="2"/>
            <a:buChar char=""/>
          </a:pPr>
          <a:r>
            <a:rPr lang="pl-PL" sz="1600" dirty="0"/>
            <a:t>rolling </a:t>
          </a:r>
          <a:r>
            <a:rPr lang="pl-PL" sz="1600" dirty="0" err="1"/>
            <a:t>stock</a:t>
          </a:r>
          <a:endParaRPr lang="pl-PL" sz="1600" dirty="0"/>
        </a:p>
      </dgm:t>
    </dgm:pt>
    <dgm:pt modelId="{D8A629A5-8DAF-4C91-91D9-A5223B92753C}" type="parTrans" cxnId="{25DEF354-90DE-4F97-B2C8-CC1913775715}">
      <dgm:prSet/>
      <dgm:spPr/>
      <dgm:t>
        <a:bodyPr/>
        <a:lstStyle/>
        <a:p>
          <a:endParaRPr lang="pl-PL"/>
        </a:p>
      </dgm:t>
    </dgm:pt>
    <dgm:pt modelId="{A9AB6147-7CF3-4B86-9046-F654AFDDD28A}" type="sibTrans" cxnId="{25DEF354-90DE-4F97-B2C8-CC1913775715}">
      <dgm:prSet/>
      <dgm:spPr/>
      <dgm:t>
        <a:bodyPr/>
        <a:lstStyle/>
        <a:p>
          <a:endParaRPr lang="pl-PL"/>
        </a:p>
      </dgm:t>
    </dgm:pt>
    <dgm:pt modelId="{39863AF2-6920-451C-888C-7C122567C2A0}">
      <dgm:prSet custT="1"/>
      <dgm:spPr/>
      <dgm:t>
        <a:bodyPr/>
        <a:lstStyle/>
        <a:p>
          <a:pPr>
            <a:buClr>
              <a:srgbClr val="1065AB"/>
            </a:buClr>
            <a:buFont typeface="Wingdings" panose="05000000000000000000" pitchFamily="2" charset="2"/>
            <a:buChar char=""/>
          </a:pPr>
          <a:r>
            <a:rPr lang="pl-PL" sz="1600" dirty="0" err="1"/>
            <a:t>handling</a:t>
          </a:r>
          <a:r>
            <a:rPr lang="pl-PL" sz="1600" dirty="0"/>
            <a:t> </a:t>
          </a:r>
          <a:r>
            <a:rPr lang="pl-PL" sz="1600" dirty="0" err="1"/>
            <a:t>equipment</a:t>
          </a:r>
          <a:endParaRPr lang="pl-PL" sz="1600" dirty="0"/>
        </a:p>
      </dgm:t>
    </dgm:pt>
    <dgm:pt modelId="{CFE06303-A020-4A81-AC7F-31B5351A5FF3}" type="parTrans" cxnId="{8F550364-1FAC-4AAF-A63F-576E0D104BC8}">
      <dgm:prSet/>
      <dgm:spPr/>
      <dgm:t>
        <a:bodyPr/>
        <a:lstStyle/>
        <a:p>
          <a:endParaRPr lang="pl-PL"/>
        </a:p>
      </dgm:t>
    </dgm:pt>
    <dgm:pt modelId="{D6C88F89-D176-4FF0-A2F7-88AA6925CA96}" type="sibTrans" cxnId="{8F550364-1FAC-4AAF-A63F-576E0D104BC8}">
      <dgm:prSet/>
      <dgm:spPr/>
      <dgm:t>
        <a:bodyPr/>
        <a:lstStyle/>
        <a:p>
          <a:endParaRPr lang="pl-PL"/>
        </a:p>
      </dgm:t>
    </dgm:pt>
    <dgm:pt modelId="{CC418194-8C5E-47DE-91A0-33D056929DEC}">
      <dgm:prSet custT="1"/>
      <dgm:spPr/>
      <dgm:t>
        <a:bodyPr/>
        <a:lstStyle/>
        <a:p>
          <a:pPr>
            <a:buClr>
              <a:srgbClr val="1065AB"/>
            </a:buClr>
            <a:buFont typeface="Wingdings" panose="05000000000000000000" pitchFamily="2" charset="2"/>
            <a:buChar char=""/>
          </a:pPr>
          <a:r>
            <a:rPr lang="pl-PL" sz="1500" dirty="0" err="1"/>
            <a:t>logistics</a:t>
          </a:r>
          <a:r>
            <a:rPr lang="pl-PL" sz="1500" dirty="0"/>
            <a:t> </a:t>
          </a:r>
          <a:r>
            <a:rPr lang="pl-PL" sz="1500" dirty="0" err="1"/>
            <a:t>process</a:t>
          </a:r>
          <a:r>
            <a:rPr lang="pl-PL" sz="1500" dirty="0"/>
            <a:t> </a:t>
          </a:r>
          <a:r>
            <a:rPr lang="pl-PL" sz="1500" dirty="0" err="1"/>
            <a:t>participants</a:t>
          </a:r>
          <a:endParaRPr lang="pl-PL" sz="1500" dirty="0"/>
        </a:p>
      </dgm:t>
    </dgm:pt>
    <dgm:pt modelId="{2927925B-49AD-408F-BAA2-F83B91C0A2EA}" type="parTrans" cxnId="{37679F4C-8DFD-45A1-B76C-ACB050FA2F7F}">
      <dgm:prSet/>
      <dgm:spPr/>
      <dgm:t>
        <a:bodyPr/>
        <a:lstStyle/>
        <a:p>
          <a:endParaRPr lang="pl-PL"/>
        </a:p>
      </dgm:t>
    </dgm:pt>
    <dgm:pt modelId="{76AB0DA5-C74C-478A-8D5E-3BB029D577EC}" type="sibTrans" cxnId="{37679F4C-8DFD-45A1-B76C-ACB050FA2F7F}">
      <dgm:prSet/>
      <dgm:spPr/>
      <dgm:t>
        <a:bodyPr/>
        <a:lstStyle/>
        <a:p>
          <a:endParaRPr lang="pl-PL"/>
        </a:p>
      </dgm:t>
    </dgm:pt>
    <dgm:pt modelId="{A4D1FCE1-4263-4FDA-BD57-52E4C2459AD8}">
      <dgm:prSet custT="1"/>
      <dgm:spPr/>
      <dgm:t>
        <a:bodyPr/>
        <a:lstStyle/>
        <a:p>
          <a:pPr>
            <a:buClr>
              <a:srgbClr val="1065AB"/>
            </a:buClr>
            <a:buFont typeface="Wingdings" panose="05000000000000000000" pitchFamily="2" charset="2"/>
            <a:buChar char=""/>
          </a:pPr>
          <a:r>
            <a:rPr lang="pl-PL" sz="1500" dirty="0"/>
            <a:t>transport </a:t>
          </a:r>
          <a:r>
            <a:rPr lang="pl-PL" sz="1500" dirty="0" err="1"/>
            <a:t>containers</a:t>
          </a:r>
          <a:endParaRPr lang="pl-PL" sz="1500" dirty="0"/>
        </a:p>
      </dgm:t>
    </dgm:pt>
    <dgm:pt modelId="{6E55F768-BF17-4F9D-AC13-52922298FCFF}" type="parTrans" cxnId="{B093B3B5-4D94-4BE3-9652-AFF1CEF25739}">
      <dgm:prSet/>
      <dgm:spPr/>
      <dgm:t>
        <a:bodyPr/>
        <a:lstStyle/>
        <a:p>
          <a:endParaRPr lang="pl-PL"/>
        </a:p>
      </dgm:t>
    </dgm:pt>
    <dgm:pt modelId="{7E2EEDEF-47E6-4816-B4FD-C7B660689E77}" type="sibTrans" cxnId="{B093B3B5-4D94-4BE3-9652-AFF1CEF25739}">
      <dgm:prSet/>
      <dgm:spPr/>
      <dgm:t>
        <a:bodyPr/>
        <a:lstStyle/>
        <a:p>
          <a:endParaRPr lang="pl-PL"/>
        </a:p>
      </dgm:t>
    </dgm:pt>
    <dgm:pt modelId="{DAE918B8-7197-40E0-9DA8-AC4D54CBCFF4}">
      <dgm:prSet custT="1"/>
      <dgm:spPr/>
      <dgm:t>
        <a:bodyPr/>
        <a:lstStyle/>
        <a:p>
          <a:pPr>
            <a:buClr>
              <a:srgbClr val="1065AB"/>
            </a:buClr>
            <a:buFont typeface="Wingdings" panose="05000000000000000000" pitchFamily="2" charset="2"/>
            <a:buChar char=""/>
          </a:pPr>
          <a:r>
            <a:rPr lang="pl-PL" sz="1600" dirty="0" err="1"/>
            <a:t>packaging</a:t>
          </a:r>
          <a:r>
            <a:rPr lang="pl-PL" sz="2500" dirty="0"/>
            <a:t>.</a:t>
          </a:r>
        </a:p>
      </dgm:t>
    </dgm:pt>
    <dgm:pt modelId="{D4EEA4D3-76D3-4474-B7C0-76711D0CC0AA}" type="parTrans" cxnId="{F5A0128C-E0F9-41BF-8E36-66B0BFECD94A}">
      <dgm:prSet/>
      <dgm:spPr/>
      <dgm:t>
        <a:bodyPr/>
        <a:lstStyle/>
        <a:p>
          <a:endParaRPr lang="pl-PL"/>
        </a:p>
      </dgm:t>
    </dgm:pt>
    <dgm:pt modelId="{968C33C4-0274-475A-AA65-0F45DB922576}" type="sibTrans" cxnId="{F5A0128C-E0F9-41BF-8E36-66B0BFECD94A}">
      <dgm:prSet/>
      <dgm:spPr/>
      <dgm:t>
        <a:bodyPr/>
        <a:lstStyle/>
        <a:p>
          <a:endParaRPr lang="pl-PL"/>
        </a:p>
      </dgm:t>
    </dgm:pt>
    <dgm:pt modelId="{3EF32609-909C-45B3-A223-8CF903F3EAB5}" type="pres">
      <dgm:prSet presAssocID="{0AEA5503-C921-4653-827A-141311A7399D}" presName="Name0" presStyleCnt="0">
        <dgm:presLayoutVars>
          <dgm:chPref val="1"/>
          <dgm:dir/>
          <dgm:animOne val="branch"/>
          <dgm:animLvl val="lvl"/>
          <dgm:resizeHandles val="exact"/>
        </dgm:presLayoutVars>
      </dgm:prSet>
      <dgm:spPr/>
    </dgm:pt>
    <dgm:pt modelId="{FA4FC443-FC75-4673-97D4-D9A6A2954B6B}" type="pres">
      <dgm:prSet presAssocID="{66BCB58C-0D47-4199-8FE1-63BDED146729}" presName="root1" presStyleCnt="0"/>
      <dgm:spPr/>
    </dgm:pt>
    <dgm:pt modelId="{32C36331-EF12-40C6-A935-DABA16899143}" type="pres">
      <dgm:prSet presAssocID="{66BCB58C-0D47-4199-8FE1-63BDED146729}" presName="LevelOneTextNode" presStyleLbl="node0" presStyleIdx="0" presStyleCnt="1">
        <dgm:presLayoutVars>
          <dgm:chPref val="3"/>
        </dgm:presLayoutVars>
      </dgm:prSet>
      <dgm:spPr/>
    </dgm:pt>
    <dgm:pt modelId="{C0748ADE-EC87-4831-B0B8-C9CC2D70A114}" type="pres">
      <dgm:prSet presAssocID="{66BCB58C-0D47-4199-8FE1-63BDED146729}" presName="level2hierChild" presStyleCnt="0"/>
      <dgm:spPr/>
    </dgm:pt>
    <dgm:pt modelId="{580B1B7B-F097-4D07-A064-9B1F09695E46}" type="pres">
      <dgm:prSet presAssocID="{AFC411B0-84B3-44EB-950E-260B25416293}" presName="conn2-1" presStyleLbl="parChTrans1D2" presStyleIdx="0" presStyleCnt="9"/>
      <dgm:spPr/>
    </dgm:pt>
    <dgm:pt modelId="{9D4D6D69-F55B-4251-9DA3-FA4B906BB509}" type="pres">
      <dgm:prSet presAssocID="{AFC411B0-84B3-44EB-950E-260B25416293}" presName="connTx" presStyleLbl="parChTrans1D2" presStyleIdx="0" presStyleCnt="9"/>
      <dgm:spPr/>
    </dgm:pt>
    <dgm:pt modelId="{68AF93F8-D5D7-45DF-B10D-022F7BB102CA}" type="pres">
      <dgm:prSet presAssocID="{C7ADAC95-F479-45D2-9CB6-DB6C69845A12}" presName="root2" presStyleCnt="0"/>
      <dgm:spPr/>
    </dgm:pt>
    <dgm:pt modelId="{89B16DD4-5995-4FA2-9174-1465724E9388}" type="pres">
      <dgm:prSet presAssocID="{C7ADAC95-F479-45D2-9CB6-DB6C69845A12}" presName="LevelTwoTextNode" presStyleLbl="node2" presStyleIdx="0" presStyleCnt="9">
        <dgm:presLayoutVars>
          <dgm:chPref val="3"/>
        </dgm:presLayoutVars>
      </dgm:prSet>
      <dgm:spPr/>
    </dgm:pt>
    <dgm:pt modelId="{4347C027-B8E4-4B90-A6B6-7BDD2DE2EA70}" type="pres">
      <dgm:prSet presAssocID="{C7ADAC95-F479-45D2-9CB6-DB6C69845A12}" presName="level3hierChild" presStyleCnt="0"/>
      <dgm:spPr/>
    </dgm:pt>
    <dgm:pt modelId="{A30DF047-BC6C-4D46-931A-AB133A22F02D}" type="pres">
      <dgm:prSet presAssocID="{8547EF8D-EEF2-481B-9B29-7EA43E4B4766}" presName="conn2-1" presStyleLbl="parChTrans1D2" presStyleIdx="1" presStyleCnt="9"/>
      <dgm:spPr/>
    </dgm:pt>
    <dgm:pt modelId="{6B78ACAF-19D0-4870-873F-6824C54E06C8}" type="pres">
      <dgm:prSet presAssocID="{8547EF8D-EEF2-481B-9B29-7EA43E4B4766}" presName="connTx" presStyleLbl="parChTrans1D2" presStyleIdx="1" presStyleCnt="9"/>
      <dgm:spPr/>
    </dgm:pt>
    <dgm:pt modelId="{D1D7621E-D066-4546-9589-5E7668442D7D}" type="pres">
      <dgm:prSet presAssocID="{57C7A254-3C07-40B4-AE19-2C0A9DF1ACFD}" presName="root2" presStyleCnt="0"/>
      <dgm:spPr/>
    </dgm:pt>
    <dgm:pt modelId="{128D3C75-6302-479D-8359-4FE68B232276}" type="pres">
      <dgm:prSet presAssocID="{57C7A254-3C07-40B4-AE19-2C0A9DF1ACFD}" presName="LevelTwoTextNode" presStyleLbl="node2" presStyleIdx="1" presStyleCnt="9">
        <dgm:presLayoutVars>
          <dgm:chPref val="3"/>
        </dgm:presLayoutVars>
      </dgm:prSet>
      <dgm:spPr/>
    </dgm:pt>
    <dgm:pt modelId="{8B3EB43D-84FD-491C-876B-AE2A487BED0F}" type="pres">
      <dgm:prSet presAssocID="{57C7A254-3C07-40B4-AE19-2C0A9DF1ACFD}" presName="level3hierChild" presStyleCnt="0"/>
      <dgm:spPr/>
    </dgm:pt>
    <dgm:pt modelId="{1C523267-BCF9-45DE-BCBF-2A7C9D2AC090}" type="pres">
      <dgm:prSet presAssocID="{2BBD6195-7A36-4682-BB08-E74C8D2B5844}" presName="conn2-1" presStyleLbl="parChTrans1D2" presStyleIdx="2" presStyleCnt="9"/>
      <dgm:spPr/>
    </dgm:pt>
    <dgm:pt modelId="{BF69EEC1-4B42-4CDD-9FAB-2A63A3DDBB56}" type="pres">
      <dgm:prSet presAssocID="{2BBD6195-7A36-4682-BB08-E74C8D2B5844}" presName="connTx" presStyleLbl="parChTrans1D2" presStyleIdx="2" presStyleCnt="9"/>
      <dgm:spPr/>
    </dgm:pt>
    <dgm:pt modelId="{EEAA5907-5338-4439-940F-74083DC23B9D}" type="pres">
      <dgm:prSet presAssocID="{72F30FBD-4E45-4727-8623-810C4AE5A803}" presName="root2" presStyleCnt="0"/>
      <dgm:spPr/>
    </dgm:pt>
    <dgm:pt modelId="{5E98B18F-ECAF-4C30-94EF-857425093E67}" type="pres">
      <dgm:prSet presAssocID="{72F30FBD-4E45-4727-8623-810C4AE5A803}" presName="LevelTwoTextNode" presStyleLbl="node2" presStyleIdx="2" presStyleCnt="9">
        <dgm:presLayoutVars>
          <dgm:chPref val="3"/>
        </dgm:presLayoutVars>
      </dgm:prSet>
      <dgm:spPr/>
    </dgm:pt>
    <dgm:pt modelId="{E17415BF-9C20-4C59-AA88-1E5B98348C58}" type="pres">
      <dgm:prSet presAssocID="{72F30FBD-4E45-4727-8623-810C4AE5A803}" presName="level3hierChild" presStyleCnt="0"/>
      <dgm:spPr/>
    </dgm:pt>
    <dgm:pt modelId="{A08F7414-59AF-4424-AC43-D1A241D2E90D}" type="pres">
      <dgm:prSet presAssocID="{423E2CD0-7438-4C90-86C3-B76FDB550AC1}" presName="conn2-1" presStyleLbl="parChTrans1D2" presStyleIdx="3" presStyleCnt="9"/>
      <dgm:spPr/>
    </dgm:pt>
    <dgm:pt modelId="{7B1A464C-B83E-4FD4-ADD6-29B1E2E4D7C2}" type="pres">
      <dgm:prSet presAssocID="{423E2CD0-7438-4C90-86C3-B76FDB550AC1}" presName="connTx" presStyleLbl="parChTrans1D2" presStyleIdx="3" presStyleCnt="9"/>
      <dgm:spPr/>
    </dgm:pt>
    <dgm:pt modelId="{A20FA125-6F63-4C81-A5ED-89274A4FF4D9}" type="pres">
      <dgm:prSet presAssocID="{4099E642-8AED-4D60-875B-689CC4ED74C5}" presName="root2" presStyleCnt="0"/>
      <dgm:spPr/>
    </dgm:pt>
    <dgm:pt modelId="{BB8CFF62-B53B-47AE-9E91-5E308F835188}" type="pres">
      <dgm:prSet presAssocID="{4099E642-8AED-4D60-875B-689CC4ED74C5}" presName="LevelTwoTextNode" presStyleLbl="node2" presStyleIdx="3" presStyleCnt="9">
        <dgm:presLayoutVars>
          <dgm:chPref val="3"/>
        </dgm:presLayoutVars>
      </dgm:prSet>
      <dgm:spPr/>
    </dgm:pt>
    <dgm:pt modelId="{5542E926-6BD9-45FF-89A6-6EC32ED0B49B}" type="pres">
      <dgm:prSet presAssocID="{4099E642-8AED-4D60-875B-689CC4ED74C5}" presName="level3hierChild" presStyleCnt="0"/>
      <dgm:spPr/>
    </dgm:pt>
    <dgm:pt modelId="{E6BAB16A-2915-4FBF-BD74-7D2DEE0B08F4}" type="pres">
      <dgm:prSet presAssocID="{D8A629A5-8DAF-4C91-91D9-A5223B92753C}" presName="conn2-1" presStyleLbl="parChTrans1D2" presStyleIdx="4" presStyleCnt="9"/>
      <dgm:spPr/>
    </dgm:pt>
    <dgm:pt modelId="{A0372B0C-2F08-4484-9A4D-BD80D5290003}" type="pres">
      <dgm:prSet presAssocID="{D8A629A5-8DAF-4C91-91D9-A5223B92753C}" presName="connTx" presStyleLbl="parChTrans1D2" presStyleIdx="4" presStyleCnt="9"/>
      <dgm:spPr/>
    </dgm:pt>
    <dgm:pt modelId="{9B48EB55-A040-490D-A4BC-3A3D8824D1F7}" type="pres">
      <dgm:prSet presAssocID="{A90890E6-56C8-4CB6-BAFF-09761901CB9A}" presName="root2" presStyleCnt="0"/>
      <dgm:spPr/>
    </dgm:pt>
    <dgm:pt modelId="{96D05921-9D74-43A6-9C7E-559C9CEED4D6}" type="pres">
      <dgm:prSet presAssocID="{A90890E6-56C8-4CB6-BAFF-09761901CB9A}" presName="LevelTwoTextNode" presStyleLbl="node2" presStyleIdx="4" presStyleCnt="9">
        <dgm:presLayoutVars>
          <dgm:chPref val="3"/>
        </dgm:presLayoutVars>
      </dgm:prSet>
      <dgm:spPr/>
    </dgm:pt>
    <dgm:pt modelId="{328D9709-D0EC-4585-9E1A-D5FD0B75DB4E}" type="pres">
      <dgm:prSet presAssocID="{A90890E6-56C8-4CB6-BAFF-09761901CB9A}" presName="level3hierChild" presStyleCnt="0"/>
      <dgm:spPr/>
    </dgm:pt>
    <dgm:pt modelId="{4846CE16-97FF-4C6A-9A8A-7948989A27A4}" type="pres">
      <dgm:prSet presAssocID="{CFE06303-A020-4A81-AC7F-31B5351A5FF3}" presName="conn2-1" presStyleLbl="parChTrans1D2" presStyleIdx="5" presStyleCnt="9"/>
      <dgm:spPr/>
    </dgm:pt>
    <dgm:pt modelId="{93A641C6-F1BB-4D6F-AA26-BBC7FA0DE80E}" type="pres">
      <dgm:prSet presAssocID="{CFE06303-A020-4A81-AC7F-31B5351A5FF3}" presName="connTx" presStyleLbl="parChTrans1D2" presStyleIdx="5" presStyleCnt="9"/>
      <dgm:spPr/>
    </dgm:pt>
    <dgm:pt modelId="{08C6A4DE-FCF9-46C0-96D3-82C99AF2672E}" type="pres">
      <dgm:prSet presAssocID="{39863AF2-6920-451C-888C-7C122567C2A0}" presName="root2" presStyleCnt="0"/>
      <dgm:spPr/>
    </dgm:pt>
    <dgm:pt modelId="{2C807540-BA50-4512-BBEF-7F8459AA671F}" type="pres">
      <dgm:prSet presAssocID="{39863AF2-6920-451C-888C-7C122567C2A0}" presName="LevelTwoTextNode" presStyleLbl="node2" presStyleIdx="5" presStyleCnt="9">
        <dgm:presLayoutVars>
          <dgm:chPref val="3"/>
        </dgm:presLayoutVars>
      </dgm:prSet>
      <dgm:spPr/>
    </dgm:pt>
    <dgm:pt modelId="{7660CA0E-BEF0-4035-B2C8-07F8E589CF5A}" type="pres">
      <dgm:prSet presAssocID="{39863AF2-6920-451C-888C-7C122567C2A0}" presName="level3hierChild" presStyleCnt="0"/>
      <dgm:spPr/>
    </dgm:pt>
    <dgm:pt modelId="{7C4DA0C6-A6E6-4C28-904F-461C2C0AEA13}" type="pres">
      <dgm:prSet presAssocID="{2927925B-49AD-408F-BAA2-F83B91C0A2EA}" presName="conn2-1" presStyleLbl="parChTrans1D2" presStyleIdx="6" presStyleCnt="9"/>
      <dgm:spPr/>
    </dgm:pt>
    <dgm:pt modelId="{EA3D32BB-B946-4409-B59F-DD102B09845D}" type="pres">
      <dgm:prSet presAssocID="{2927925B-49AD-408F-BAA2-F83B91C0A2EA}" presName="connTx" presStyleLbl="parChTrans1D2" presStyleIdx="6" presStyleCnt="9"/>
      <dgm:spPr/>
    </dgm:pt>
    <dgm:pt modelId="{58251088-A4B3-4F30-9325-0E43D768D660}" type="pres">
      <dgm:prSet presAssocID="{CC418194-8C5E-47DE-91A0-33D056929DEC}" presName="root2" presStyleCnt="0"/>
      <dgm:spPr/>
    </dgm:pt>
    <dgm:pt modelId="{D98DA43A-E964-4BF6-8A51-4B71DB51CDBD}" type="pres">
      <dgm:prSet presAssocID="{CC418194-8C5E-47DE-91A0-33D056929DEC}" presName="LevelTwoTextNode" presStyleLbl="node2" presStyleIdx="6" presStyleCnt="9">
        <dgm:presLayoutVars>
          <dgm:chPref val="3"/>
        </dgm:presLayoutVars>
      </dgm:prSet>
      <dgm:spPr/>
    </dgm:pt>
    <dgm:pt modelId="{F2D3C245-DCCF-436F-A91E-4D1872DE0436}" type="pres">
      <dgm:prSet presAssocID="{CC418194-8C5E-47DE-91A0-33D056929DEC}" presName="level3hierChild" presStyleCnt="0"/>
      <dgm:spPr/>
    </dgm:pt>
    <dgm:pt modelId="{00E6E530-71D1-476F-979D-8AB15A871DC6}" type="pres">
      <dgm:prSet presAssocID="{6E55F768-BF17-4F9D-AC13-52922298FCFF}" presName="conn2-1" presStyleLbl="parChTrans1D2" presStyleIdx="7" presStyleCnt="9"/>
      <dgm:spPr/>
    </dgm:pt>
    <dgm:pt modelId="{C4E71267-88C2-40A2-8C35-4F73B140A540}" type="pres">
      <dgm:prSet presAssocID="{6E55F768-BF17-4F9D-AC13-52922298FCFF}" presName="connTx" presStyleLbl="parChTrans1D2" presStyleIdx="7" presStyleCnt="9"/>
      <dgm:spPr/>
    </dgm:pt>
    <dgm:pt modelId="{CCE13133-E611-4E63-A8D0-FBD188729611}" type="pres">
      <dgm:prSet presAssocID="{A4D1FCE1-4263-4FDA-BD57-52E4C2459AD8}" presName="root2" presStyleCnt="0"/>
      <dgm:spPr/>
    </dgm:pt>
    <dgm:pt modelId="{0810E3BC-D9EC-43E9-8883-61B7B0F714AE}" type="pres">
      <dgm:prSet presAssocID="{A4D1FCE1-4263-4FDA-BD57-52E4C2459AD8}" presName="LevelTwoTextNode" presStyleLbl="node2" presStyleIdx="7" presStyleCnt="9">
        <dgm:presLayoutVars>
          <dgm:chPref val="3"/>
        </dgm:presLayoutVars>
      </dgm:prSet>
      <dgm:spPr/>
    </dgm:pt>
    <dgm:pt modelId="{EC00C976-4E2D-415A-A613-CD0BD7A8C083}" type="pres">
      <dgm:prSet presAssocID="{A4D1FCE1-4263-4FDA-BD57-52E4C2459AD8}" presName="level3hierChild" presStyleCnt="0"/>
      <dgm:spPr/>
    </dgm:pt>
    <dgm:pt modelId="{5555940E-4D32-4A00-AA97-F1FC14D456BA}" type="pres">
      <dgm:prSet presAssocID="{D4EEA4D3-76D3-4474-B7C0-76711D0CC0AA}" presName="conn2-1" presStyleLbl="parChTrans1D2" presStyleIdx="8" presStyleCnt="9"/>
      <dgm:spPr/>
    </dgm:pt>
    <dgm:pt modelId="{A48FCD83-58F6-4A92-8AF1-0ED54AAEBA7C}" type="pres">
      <dgm:prSet presAssocID="{D4EEA4D3-76D3-4474-B7C0-76711D0CC0AA}" presName="connTx" presStyleLbl="parChTrans1D2" presStyleIdx="8" presStyleCnt="9"/>
      <dgm:spPr/>
    </dgm:pt>
    <dgm:pt modelId="{7006E0FE-771C-4921-884B-8923BB1BD027}" type="pres">
      <dgm:prSet presAssocID="{DAE918B8-7197-40E0-9DA8-AC4D54CBCFF4}" presName="root2" presStyleCnt="0"/>
      <dgm:spPr/>
    </dgm:pt>
    <dgm:pt modelId="{6B540F87-C1F1-4E93-91EB-0B6E39903CA2}" type="pres">
      <dgm:prSet presAssocID="{DAE918B8-7197-40E0-9DA8-AC4D54CBCFF4}" presName="LevelTwoTextNode" presStyleLbl="node2" presStyleIdx="8" presStyleCnt="9">
        <dgm:presLayoutVars>
          <dgm:chPref val="3"/>
        </dgm:presLayoutVars>
      </dgm:prSet>
      <dgm:spPr/>
    </dgm:pt>
    <dgm:pt modelId="{648BD37B-7B0E-4657-9C07-D17BD5A8E53F}" type="pres">
      <dgm:prSet presAssocID="{DAE918B8-7197-40E0-9DA8-AC4D54CBCFF4}" presName="level3hierChild" presStyleCnt="0"/>
      <dgm:spPr/>
    </dgm:pt>
  </dgm:ptLst>
  <dgm:cxnLst>
    <dgm:cxn modelId="{34893D0A-D8C7-47E2-B936-FD3CC48D9DB7}" type="presOf" srcId="{AFC411B0-84B3-44EB-950E-260B25416293}" destId="{580B1B7B-F097-4D07-A064-9B1F09695E46}" srcOrd="0" destOrd="0" presId="urn:microsoft.com/office/officeart/2008/layout/HorizontalMultiLevelHierarchy"/>
    <dgm:cxn modelId="{4C32A72C-DA64-4D18-B2D7-5E8ACFACF73D}" type="presOf" srcId="{2BBD6195-7A36-4682-BB08-E74C8D2B5844}" destId="{1C523267-BCF9-45DE-BCBF-2A7C9D2AC090}" srcOrd="0" destOrd="0" presId="urn:microsoft.com/office/officeart/2008/layout/HorizontalMultiLevelHierarchy"/>
    <dgm:cxn modelId="{E95E4430-7BFD-4A7B-8472-1317D80E3A33}" srcId="{66BCB58C-0D47-4199-8FE1-63BDED146729}" destId="{4099E642-8AED-4D60-875B-689CC4ED74C5}" srcOrd="3" destOrd="0" parTransId="{423E2CD0-7438-4C90-86C3-B76FDB550AC1}" sibTransId="{F273EBD1-20C0-44B0-B151-7C42E14489B1}"/>
    <dgm:cxn modelId="{56477535-5523-44F9-9F69-89E1AE23ED1D}" type="presOf" srcId="{57C7A254-3C07-40B4-AE19-2C0A9DF1ACFD}" destId="{128D3C75-6302-479D-8359-4FE68B232276}" srcOrd="0" destOrd="0" presId="urn:microsoft.com/office/officeart/2008/layout/HorizontalMultiLevelHierarchy"/>
    <dgm:cxn modelId="{8B4F5137-F160-490C-AE2B-7BDB1564877F}" type="presOf" srcId="{2BBD6195-7A36-4682-BB08-E74C8D2B5844}" destId="{BF69EEC1-4B42-4CDD-9FAB-2A63A3DDBB56}" srcOrd="1" destOrd="0" presId="urn:microsoft.com/office/officeart/2008/layout/HorizontalMultiLevelHierarchy"/>
    <dgm:cxn modelId="{7C8E6D3A-4402-4939-986D-78E6522EC8F3}" type="presOf" srcId="{72F30FBD-4E45-4727-8623-810C4AE5A803}" destId="{5E98B18F-ECAF-4C30-94EF-857425093E67}" srcOrd="0" destOrd="0" presId="urn:microsoft.com/office/officeart/2008/layout/HorizontalMultiLevelHierarchy"/>
    <dgm:cxn modelId="{F8FBAC43-F56B-4C3C-BEB2-FCC08CD4CD55}" type="presOf" srcId="{C7ADAC95-F479-45D2-9CB6-DB6C69845A12}" destId="{89B16DD4-5995-4FA2-9174-1465724E9388}" srcOrd="0" destOrd="0" presId="urn:microsoft.com/office/officeart/2008/layout/HorizontalMultiLevelHierarchy"/>
    <dgm:cxn modelId="{CCC2C843-955B-4781-923C-AB6F489EA966}" type="presOf" srcId="{2927925B-49AD-408F-BAA2-F83B91C0A2EA}" destId="{EA3D32BB-B946-4409-B59F-DD102B09845D}" srcOrd="1" destOrd="0" presId="urn:microsoft.com/office/officeart/2008/layout/HorizontalMultiLevelHierarchy"/>
    <dgm:cxn modelId="{8F550364-1FAC-4AAF-A63F-576E0D104BC8}" srcId="{66BCB58C-0D47-4199-8FE1-63BDED146729}" destId="{39863AF2-6920-451C-888C-7C122567C2A0}" srcOrd="5" destOrd="0" parTransId="{CFE06303-A020-4A81-AC7F-31B5351A5FF3}" sibTransId="{D6C88F89-D176-4FF0-A2F7-88AA6925CA96}"/>
    <dgm:cxn modelId="{49136044-03BB-4876-ABCD-123019B06E97}" type="presOf" srcId="{DAE918B8-7197-40E0-9DA8-AC4D54CBCFF4}" destId="{6B540F87-C1F1-4E93-91EB-0B6E39903CA2}" srcOrd="0" destOrd="0" presId="urn:microsoft.com/office/officeart/2008/layout/HorizontalMultiLevelHierarchy"/>
    <dgm:cxn modelId="{A963516A-2971-4624-94D3-D0801B552D7B}" srcId="{66BCB58C-0D47-4199-8FE1-63BDED146729}" destId="{C7ADAC95-F479-45D2-9CB6-DB6C69845A12}" srcOrd="0" destOrd="0" parTransId="{AFC411B0-84B3-44EB-950E-260B25416293}" sibTransId="{CA1993D2-F61F-4EB0-B754-89C2B1EF5EE3}"/>
    <dgm:cxn modelId="{37679F4C-8DFD-45A1-B76C-ACB050FA2F7F}" srcId="{66BCB58C-0D47-4199-8FE1-63BDED146729}" destId="{CC418194-8C5E-47DE-91A0-33D056929DEC}" srcOrd="6" destOrd="0" parTransId="{2927925B-49AD-408F-BAA2-F83B91C0A2EA}" sibTransId="{76AB0DA5-C74C-478A-8D5E-3BB029D577EC}"/>
    <dgm:cxn modelId="{DC3B746E-2155-41F5-858F-5BAD7DA81272}" type="presOf" srcId="{4099E642-8AED-4D60-875B-689CC4ED74C5}" destId="{BB8CFF62-B53B-47AE-9E91-5E308F835188}" srcOrd="0" destOrd="0" presId="urn:microsoft.com/office/officeart/2008/layout/HorizontalMultiLevelHierarchy"/>
    <dgm:cxn modelId="{D72EAC72-2EC4-486C-9053-6A3DE2600B34}" type="presOf" srcId="{CC418194-8C5E-47DE-91A0-33D056929DEC}" destId="{D98DA43A-E964-4BF6-8A51-4B71DB51CDBD}" srcOrd="0" destOrd="0" presId="urn:microsoft.com/office/officeart/2008/layout/HorizontalMultiLevelHierarchy"/>
    <dgm:cxn modelId="{D450AF52-A2EE-4DE9-A48A-786C87D97F01}" type="presOf" srcId="{A4D1FCE1-4263-4FDA-BD57-52E4C2459AD8}" destId="{0810E3BC-D9EC-43E9-8883-61B7B0F714AE}" srcOrd="0" destOrd="0" presId="urn:microsoft.com/office/officeart/2008/layout/HorizontalMultiLevelHierarchy"/>
    <dgm:cxn modelId="{101A0573-62A6-48FB-B6C5-18DFFE72E58E}" type="presOf" srcId="{423E2CD0-7438-4C90-86C3-B76FDB550AC1}" destId="{A08F7414-59AF-4424-AC43-D1A241D2E90D}" srcOrd="0" destOrd="0" presId="urn:microsoft.com/office/officeart/2008/layout/HorizontalMultiLevelHierarchy"/>
    <dgm:cxn modelId="{0FCCA553-849D-4B52-877D-B7EFE63D6989}" srcId="{66BCB58C-0D47-4199-8FE1-63BDED146729}" destId="{57C7A254-3C07-40B4-AE19-2C0A9DF1ACFD}" srcOrd="1" destOrd="0" parTransId="{8547EF8D-EEF2-481B-9B29-7EA43E4B4766}" sibTransId="{49958844-5865-4AB7-8333-D344A9FD6D66}"/>
    <dgm:cxn modelId="{3048DA73-DF7B-4A3D-BAD4-086BADCD9990}" type="presOf" srcId="{D4EEA4D3-76D3-4474-B7C0-76711D0CC0AA}" destId="{5555940E-4D32-4A00-AA97-F1FC14D456BA}" srcOrd="0" destOrd="0" presId="urn:microsoft.com/office/officeart/2008/layout/HorizontalMultiLevelHierarchy"/>
    <dgm:cxn modelId="{25DEF354-90DE-4F97-B2C8-CC1913775715}" srcId="{66BCB58C-0D47-4199-8FE1-63BDED146729}" destId="{A90890E6-56C8-4CB6-BAFF-09761901CB9A}" srcOrd="4" destOrd="0" parTransId="{D8A629A5-8DAF-4C91-91D9-A5223B92753C}" sibTransId="{A9AB6147-7CF3-4B86-9046-F654AFDDD28A}"/>
    <dgm:cxn modelId="{EAE81856-FF0F-4C7B-AC87-0120F6C240D8}" type="presOf" srcId="{8547EF8D-EEF2-481B-9B29-7EA43E4B4766}" destId="{6B78ACAF-19D0-4870-873F-6824C54E06C8}" srcOrd="1" destOrd="0" presId="urn:microsoft.com/office/officeart/2008/layout/HorizontalMultiLevelHierarchy"/>
    <dgm:cxn modelId="{F53DE358-E942-4DC5-9C4C-2FA4FD029EA9}" type="presOf" srcId="{8547EF8D-EEF2-481B-9B29-7EA43E4B4766}" destId="{A30DF047-BC6C-4D46-931A-AB133A22F02D}" srcOrd="0" destOrd="0" presId="urn:microsoft.com/office/officeart/2008/layout/HorizontalMultiLevelHierarchy"/>
    <dgm:cxn modelId="{3BF11A87-15BD-4FA1-B75B-08A7BFE01B06}" type="presOf" srcId="{AFC411B0-84B3-44EB-950E-260B25416293}" destId="{9D4D6D69-F55B-4251-9DA3-FA4B906BB509}" srcOrd="1" destOrd="0" presId="urn:microsoft.com/office/officeart/2008/layout/HorizontalMultiLevelHierarchy"/>
    <dgm:cxn modelId="{5213BC88-C0D5-4196-AC03-85BF346194B4}" type="presOf" srcId="{CFE06303-A020-4A81-AC7F-31B5351A5FF3}" destId="{4846CE16-97FF-4C6A-9A8A-7948989A27A4}" srcOrd="0" destOrd="0" presId="urn:microsoft.com/office/officeart/2008/layout/HorizontalMultiLevelHierarchy"/>
    <dgm:cxn modelId="{1F1AEE89-75B7-4B87-8EAF-314C206D0F7B}" type="presOf" srcId="{6E55F768-BF17-4F9D-AC13-52922298FCFF}" destId="{C4E71267-88C2-40A2-8C35-4F73B140A540}" srcOrd="1" destOrd="0" presId="urn:microsoft.com/office/officeart/2008/layout/HorizontalMultiLevelHierarchy"/>
    <dgm:cxn modelId="{05996094-6EF8-4A60-A92A-3A03F042351A}" type="presOf" srcId="{D8A629A5-8DAF-4C91-91D9-A5223B92753C}" destId="{E6BAB16A-2915-4FBF-BD74-7D2DEE0B08F4}" srcOrd="0" destOrd="0" presId="urn:microsoft.com/office/officeart/2008/layout/HorizontalMultiLevelHierarchy"/>
    <dgm:cxn modelId="{41514A97-CAC7-406A-84C3-5BB106181F67}" type="presOf" srcId="{D8A629A5-8DAF-4C91-91D9-A5223B92753C}" destId="{A0372B0C-2F08-4484-9A4D-BD80D5290003}" srcOrd="1" destOrd="0" presId="urn:microsoft.com/office/officeart/2008/layout/HorizontalMultiLevelHierarchy"/>
    <dgm:cxn modelId="{F5A0128C-E0F9-41BF-8E36-66B0BFECD94A}" srcId="{66BCB58C-0D47-4199-8FE1-63BDED146729}" destId="{DAE918B8-7197-40E0-9DA8-AC4D54CBCFF4}" srcOrd="8" destOrd="0" parTransId="{D4EEA4D3-76D3-4474-B7C0-76711D0CC0AA}" sibTransId="{968C33C4-0274-475A-AA65-0F45DB922576}"/>
    <dgm:cxn modelId="{8F0E06A1-A098-4300-A9E9-BF1335BD85FE}" srcId="{66BCB58C-0D47-4199-8FE1-63BDED146729}" destId="{72F30FBD-4E45-4727-8623-810C4AE5A803}" srcOrd="2" destOrd="0" parTransId="{2BBD6195-7A36-4682-BB08-E74C8D2B5844}" sibTransId="{D4904272-8FE6-4132-9666-10A523D7404E}"/>
    <dgm:cxn modelId="{2C8CC3B4-7CA9-47A0-870F-3464E1B69D0A}" srcId="{0AEA5503-C921-4653-827A-141311A7399D}" destId="{66BCB58C-0D47-4199-8FE1-63BDED146729}" srcOrd="0" destOrd="0" parTransId="{BC705B10-9DAA-479E-A499-A241B6058CF2}" sibTransId="{1EA28DF4-8F1A-4766-A3D7-A8CD9ABEEC74}"/>
    <dgm:cxn modelId="{B093B3B5-4D94-4BE3-9652-AFF1CEF25739}" srcId="{66BCB58C-0D47-4199-8FE1-63BDED146729}" destId="{A4D1FCE1-4263-4FDA-BD57-52E4C2459AD8}" srcOrd="7" destOrd="0" parTransId="{6E55F768-BF17-4F9D-AC13-52922298FCFF}" sibTransId="{7E2EEDEF-47E6-4816-B4FD-C7B660689E77}"/>
    <dgm:cxn modelId="{1B7CD8B9-9AB6-4232-B964-A71D7FF521C2}" type="presOf" srcId="{423E2CD0-7438-4C90-86C3-B76FDB550AC1}" destId="{7B1A464C-B83E-4FD4-ADD6-29B1E2E4D7C2}" srcOrd="1" destOrd="0" presId="urn:microsoft.com/office/officeart/2008/layout/HorizontalMultiLevelHierarchy"/>
    <dgm:cxn modelId="{E23212BF-1BFC-404B-8C62-35E9BED9C8E1}" type="presOf" srcId="{39863AF2-6920-451C-888C-7C122567C2A0}" destId="{2C807540-BA50-4512-BBEF-7F8459AA671F}" srcOrd="0" destOrd="0" presId="urn:microsoft.com/office/officeart/2008/layout/HorizontalMultiLevelHierarchy"/>
    <dgm:cxn modelId="{DF74C1E1-43A8-4CDE-8604-5D6CE5B6B2B2}" type="presOf" srcId="{A90890E6-56C8-4CB6-BAFF-09761901CB9A}" destId="{96D05921-9D74-43A6-9C7E-559C9CEED4D6}" srcOrd="0" destOrd="0" presId="urn:microsoft.com/office/officeart/2008/layout/HorizontalMultiLevelHierarchy"/>
    <dgm:cxn modelId="{6BDDA5C4-D007-4A5F-94BC-F9BA4AB77A41}" type="presOf" srcId="{D4EEA4D3-76D3-4474-B7C0-76711D0CC0AA}" destId="{A48FCD83-58F6-4A92-8AF1-0ED54AAEBA7C}" srcOrd="1" destOrd="0" presId="urn:microsoft.com/office/officeart/2008/layout/HorizontalMultiLevelHierarchy"/>
    <dgm:cxn modelId="{DA29D1E8-5A84-40DB-9E2B-AD844AEEFB6F}" type="presOf" srcId="{6E55F768-BF17-4F9D-AC13-52922298FCFF}" destId="{00E6E530-71D1-476F-979D-8AB15A871DC6}" srcOrd="0" destOrd="0" presId="urn:microsoft.com/office/officeart/2008/layout/HorizontalMultiLevelHierarchy"/>
    <dgm:cxn modelId="{6EC619CE-FD9B-4CF0-839A-B0DA3FE5E7BF}" type="presOf" srcId="{CFE06303-A020-4A81-AC7F-31B5351A5FF3}" destId="{93A641C6-F1BB-4D6F-AA26-BBC7FA0DE80E}" srcOrd="1" destOrd="0" presId="urn:microsoft.com/office/officeart/2008/layout/HorizontalMultiLevelHierarchy"/>
    <dgm:cxn modelId="{74CA67F0-2351-4B9F-8D85-21EB49F0D5A3}" type="presOf" srcId="{2927925B-49AD-408F-BAA2-F83B91C0A2EA}" destId="{7C4DA0C6-A6E6-4C28-904F-461C2C0AEA13}" srcOrd="0" destOrd="0" presId="urn:microsoft.com/office/officeart/2008/layout/HorizontalMultiLevelHierarchy"/>
    <dgm:cxn modelId="{DC48DAD5-FDAA-4BCD-AD3E-668EC0751869}" type="presOf" srcId="{66BCB58C-0D47-4199-8FE1-63BDED146729}" destId="{32C36331-EF12-40C6-A935-DABA16899143}" srcOrd="0" destOrd="0" presId="urn:microsoft.com/office/officeart/2008/layout/HorizontalMultiLevelHierarchy"/>
    <dgm:cxn modelId="{609E73FF-953C-459A-9F0E-B7806A9FDB12}" type="presOf" srcId="{0AEA5503-C921-4653-827A-141311A7399D}" destId="{3EF32609-909C-45B3-A223-8CF903F3EAB5}" srcOrd="0" destOrd="0" presId="urn:microsoft.com/office/officeart/2008/layout/HorizontalMultiLevelHierarchy"/>
    <dgm:cxn modelId="{A92128E2-B089-4E10-AA04-E6D570151ACD}" type="presParOf" srcId="{3EF32609-909C-45B3-A223-8CF903F3EAB5}" destId="{FA4FC443-FC75-4673-97D4-D9A6A2954B6B}" srcOrd="0" destOrd="0" presId="urn:microsoft.com/office/officeart/2008/layout/HorizontalMultiLevelHierarchy"/>
    <dgm:cxn modelId="{31C60318-552F-4AB2-ABCA-809EEF2FFFBE}" type="presParOf" srcId="{FA4FC443-FC75-4673-97D4-D9A6A2954B6B}" destId="{32C36331-EF12-40C6-A935-DABA16899143}" srcOrd="0" destOrd="0" presId="urn:microsoft.com/office/officeart/2008/layout/HorizontalMultiLevelHierarchy"/>
    <dgm:cxn modelId="{43EDB3AE-B038-4DB4-84D9-7A3BB707718E}" type="presParOf" srcId="{FA4FC443-FC75-4673-97D4-D9A6A2954B6B}" destId="{C0748ADE-EC87-4831-B0B8-C9CC2D70A114}" srcOrd="1" destOrd="0" presId="urn:microsoft.com/office/officeart/2008/layout/HorizontalMultiLevelHierarchy"/>
    <dgm:cxn modelId="{56366CAB-1AB6-488A-A663-6D2F8F3D0F90}" type="presParOf" srcId="{C0748ADE-EC87-4831-B0B8-C9CC2D70A114}" destId="{580B1B7B-F097-4D07-A064-9B1F09695E46}" srcOrd="0" destOrd="0" presId="urn:microsoft.com/office/officeart/2008/layout/HorizontalMultiLevelHierarchy"/>
    <dgm:cxn modelId="{ACB3FFF5-A65E-4B7C-BEE4-A1C39451313D}" type="presParOf" srcId="{580B1B7B-F097-4D07-A064-9B1F09695E46}" destId="{9D4D6D69-F55B-4251-9DA3-FA4B906BB509}" srcOrd="0" destOrd="0" presId="urn:microsoft.com/office/officeart/2008/layout/HorizontalMultiLevelHierarchy"/>
    <dgm:cxn modelId="{451C7178-3598-4EE1-A72E-D8E77700F5A5}" type="presParOf" srcId="{C0748ADE-EC87-4831-B0B8-C9CC2D70A114}" destId="{68AF93F8-D5D7-45DF-B10D-022F7BB102CA}" srcOrd="1" destOrd="0" presId="urn:microsoft.com/office/officeart/2008/layout/HorizontalMultiLevelHierarchy"/>
    <dgm:cxn modelId="{BB127DFD-F9D6-4C04-B25F-CAC3BBCBF7B9}" type="presParOf" srcId="{68AF93F8-D5D7-45DF-B10D-022F7BB102CA}" destId="{89B16DD4-5995-4FA2-9174-1465724E9388}" srcOrd="0" destOrd="0" presId="urn:microsoft.com/office/officeart/2008/layout/HorizontalMultiLevelHierarchy"/>
    <dgm:cxn modelId="{957C996C-36C0-4F0B-844D-8F1BED457F51}" type="presParOf" srcId="{68AF93F8-D5D7-45DF-B10D-022F7BB102CA}" destId="{4347C027-B8E4-4B90-A6B6-7BDD2DE2EA70}" srcOrd="1" destOrd="0" presId="urn:microsoft.com/office/officeart/2008/layout/HorizontalMultiLevelHierarchy"/>
    <dgm:cxn modelId="{B25046A7-A849-43F5-9655-4106E9D8B14A}" type="presParOf" srcId="{C0748ADE-EC87-4831-B0B8-C9CC2D70A114}" destId="{A30DF047-BC6C-4D46-931A-AB133A22F02D}" srcOrd="2" destOrd="0" presId="urn:microsoft.com/office/officeart/2008/layout/HorizontalMultiLevelHierarchy"/>
    <dgm:cxn modelId="{4B35152A-5C1C-4496-B86B-C355948637CA}" type="presParOf" srcId="{A30DF047-BC6C-4D46-931A-AB133A22F02D}" destId="{6B78ACAF-19D0-4870-873F-6824C54E06C8}" srcOrd="0" destOrd="0" presId="urn:microsoft.com/office/officeart/2008/layout/HorizontalMultiLevelHierarchy"/>
    <dgm:cxn modelId="{695619CA-3856-4D7B-9785-A218B83CF5B2}" type="presParOf" srcId="{C0748ADE-EC87-4831-B0B8-C9CC2D70A114}" destId="{D1D7621E-D066-4546-9589-5E7668442D7D}" srcOrd="3" destOrd="0" presId="urn:microsoft.com/office/officeart/2008/layout/HorizontalMultiLevelHierarchy"/>
    <dgm:cxn modelId="{365B141E-44FC-4122-91BE-F96EF65A2248}" type="presParOf" srcId="{D1D7621E-D066-4546-9589-5E7668442D7D}" destId="{128D3C75-6302-479D-8359-4FE68B232276}" srcOrd="0" destOrd="0" presId="urn:microsoft.com/office/officeart/2008/layout/HorizontalMultiLevelHierarchy"/>
    <dgm:cxn modelId="{01AE7FF8-9793-4D9F-B635-75C3B97C9140}" type="presParOf" srcId="{D1D7621E-D066-4546-9589-5E7668442D7D}" destId="{8B3EB43D-84FD-491C-876B-AE2A487BED0F}" srcOrd="1" destOrd="0" presId="urn:microsoft.com/office/officeart/2008/layout/HorizontalMultiLevelHierarchy"/>
    <dgm:cxn modelId="{7C230897-4BC3-40CD-ADF0-F307929E2B43}" type="presParOf" srcId="{C0748ADE-EC87-4831-B0B8-C9CC2D70A114}" destId="{1C523267-BCF9-45DE-BCBF-2A7C9D2AC090}" srcOrd="4" destOrd="0" presId="urn:microsoft.com/office/officeart/2008/layout/HorizontalMultiLevelHierarchy"/>
    <dgm:cxn modelId="{835958D0-4028-4787-BF3D-ED344FE6DAD1}" type="presParOf" srcId="{1C523267-BCF9-45DE-BCBF-2A7C9D2AC090}" destId="{BF69EEC1-4B42-4CDD-9FAB-2A63A3DDBB56}" srcOrd="0" destOrd="0" presId="urn:microsoft.com/office/officeart/2008/layout/HorizontalMultiLevelHierarchy"/>
    <dgm:cxn modelId="{A1F13F0C-0253-4F38-913E-CE3985CB08E7}" type="presParOf" srcId="{C0748ADE-EC87-4831-B0B8-C9CC2D70A114}" destId="{EEAA5907-5338-4439-940F-74083DC23B9D}" srcOrd="5" destOrd="0" presId="urn:microsoft.com/office/officeart/2008/layout/HorizontalMultiLevelHierarchy"/>
    <dgm:cxn modelId="{A84C0E6C-D460-4EF8-9074-2140513C99A1}" type="presParOf" srcId="{EEAA5907-5338-4439-940F-74083DC23B9D}" destId="{5E98B18F-ECAF-4C30-94EF-857425093E67}" srcOrd="0" destOrd="0" presId="urn:microsoft.com/office/officeart/2008/layout/HorizontalMultiLevelHierarchy"/>
    <dgm:cxn modelId="{A0396CE8-AC8D-44F5-86D4-F4D165B43580}" type="presParOf" srcId="{EEAA5907-5338-4439-940F-74083DC23B9D}" destId="{E17415BF-9C20-4C59-AA88-1E5B98348C58}" srcOrd="1" destOrd="0" presId="urn:microsoft.com/office/officeart/2008/layout/HorizontalMultiLevelHierarchy"/>
    <dgm:cxn modelId="{2535EF0D-685B-4C01-9396-1ECF1C2980A6}" type="presParOf" srcId="{C0748ADE-EC87-4831-B0B8-C9CC2D70A114}" destId="{A08F7414-59AF-4424-AC43-D1A241D2E90D}" srcOrd="6" destOrd="0" presId="urn:microsoft.com/office/officeart/2008/layout/HorizontalMultiLevelHierarchy"/>
    <dgm:cxn modelId="{4D51A3C0-BDD9-4345-B8EF-CAA445AE782F}" type="presParOf" srcId="{A08F7414-59AF-4424-AC43-D1A241D2E90D}" destId="{7B1A464C-B83E-4FD4-ADD6-29B1E2E4D7C2}" srcOrd="0" destOrd="0" presId="urn:microsoft.com/office/officeart/2008/layout/HorizontalMultiLevelHierarchy"/>
    <dgm:cxn modelId="{616CD693-B6CA-409C-8AE5-42E9FE706D34}" type="presParOf" srcId="{C0748ADE-EC87-4831-B0B8-C9CC2D70A114}" destId="{A20FA125-6F63-4C81-A5ED-89274A4FF4D9}" srcOrd="7" destOrd="0" presId="urn:microsoft.com/office/officeart/2008/layout/HorizontalMultiLevelHierarchy"/>
    <dgm:cxn modelId="{F3BD50B1-2C18-4801-A81F-E1A2CBEACADE}" type="presParOf" srcId="{A20FA125-6F63-4C81-A5ED-89274A4FF4D9}" destId="{BB8CFF62-B53B-47AE-9E91-5E308F835188}" srcOrd="0" destOrd="0" presId="urn:microsoft.com/office/officeart/2008/layout/HorizontalMultiLevelHierarchy"/>
    <dgm:cxn modelId="{69AC5854-CA40-4D75-BBC6-3726E86A74A4}" type="presParOf" srcId="{A20FA125-6F63-4C81-A5ED-89274A4FF4D9}" destId="{5542E926-6BD9-45FF-89A6-6EC32ED0B49B}" srcOrd="1" destOrd="0" presId="urn:microsoft.com/office/officeart/2008/layout/HorizontalMultiLevelHierarchy"/>
    <dgm:cxn modelId="{823B0B39-3740-4F7F-B9CB-2ADAA89572BD}" type="presParOf" srcId="{C0748ADE-EC87-4831-B0B8-C9CC2D70A114}" destId="{E6BAB16A-2915-4FBF-BD74-7D2DEE0B08F4}" srcOrd="8" destOrd="0" presId="urn:microsoft.com/office/officeart/2008/layout/HorizontalMultiLevelHierarchy"/>
    <dgm:cxn modelId="{9BE4F680-BC48-491D-9FEE-A4C236F2FC0A}" type="presParOf" srcId="{E6BAB16A-2915-4FBF-BD74-7D2DEE0B08F4}" destId="{A0372B0C-2F08-4484-9A4D-BD80D5290003}" srcOrd="0" destOrd="0" presId="urn:microsoft.com/office/officeart/2008/layout/HorizontalMultiLevelHierarchy"/>
    <dgm:cxn modelId="{694C56D2-38EC-43A2-B60A-A91A3E15FE94}" type="presParOf" srcId="{C0748ADE-EC87-4831-B0B8-C9CC2D70A114}" destId="{9B48EB55-A040-490D-A4BC-3A3D8824D1F7}" srcOrd="9" destOrd="0" presId="urn:microsoft.com/office/officeart/2008/layout/HorizontalMultiLevelHierarchy"/>
    <dgm:cxn modelId="{CDCF7229-0BCE-484D-9447-0DF9AB25C635}" type="presParOf" srcId="{9B48EB55-A040-490D-A4BC-3A3D8824D1F7}" destId="{96D05921-9D74-43A6-9C7E-559C9CEED4D6}" srcOrd="0" destOrd="0" presId="urn:microsoft.com/office/officeart/2008/layout/HorizontalMultiLevelHierarchy"/>
    <dgm:cxn modelId="{D5631CD2-E5AA-4A24-9711-A1696CAADDE0}" type="presParOf" srcId="{9B48EB55-A040-490D-A4BC-3A3D8824D1F7}" destId="{328D9709-D0EC-4585-9E1A-D5FD0B75DB4E}" srcOrd="1" destOrd="0" presId="urn:microsoft.com/office/officeart/2008/layout/HorizontalMultiLevelHierarchy"/>
    <dgm:cxn modelId="{0F0BFF7D-D5AA-4E04-9C7D-62E1B31E1188}" type="presParOf" srcId="{C0748ADE-EC87-4831-B0B8-C9CC2D70A114}" destId="{4846CE16-97FF-4C6A-9A8A-7948989A27A4}" srcOrd="10" destOrd="0" presId="urn:microsoft.com/office/officeart/2008/layout/HorizontalMultiLevelHierarchy"/>
    <dgm:cxn modelId="{CC9A2B45-C198-4825-8653-99F833BE6B61}" type="presParOf" srcId="{4846CE16-97FF-4C6A-9A8A-7948989A27A4}" destId="{93A641C6-F1BB-4D6F-AA26-BBC7FA0DE80E}" srcOrd="0" destOrd="0" presId="urn:microsoft.com/office/officeart/2008/layout/HorizontalMultiLevelHierarchy"/>
    <dgm:cxn modelId="{FAD373A3-9F9B-41B3-A755-A4F7C944B615}" type="presParOf" srcId="{C0748ADE-EC87-4831-B0B8-C9CC2D70A114}" destId="{08C6A4DE-FCF9-46C0-96D3-82C99AF2672E}" srcOrd="11" destOrd="0" presId="urn:microsoft.com/office/officeart/2008/layout/HorizontalMultiLevelHierarchy"/>
    <dgm:cxn modelId="{663B8284-0468-4F13-9380-4472D4192B65}" type="presParOf" srcId="{08C6A4DE-FCF9-46C0-96D3-82C99AF2672E}" destId="{2C807540-BA50-4512-BBEF-7F8459AA671F}" srcOrd="0" destOrd="0" presId="urn:microsoft.com/office/officeart/2008/layout/HorizontalMultiLevelHierarchy"/>
    <dgm:cxn modelId="{F2FF8BCC-94DF-47A8-A7FD-C3BDF7DC9460}" type="presParOf" srcId="{08C6A4DE-FCF9-46C0-96D3-82C99AF2672E}" destId="{7660CA0E-BEF0-4035-B2C8-07F8E589CF5A}" srcOrd="1" destOrd="0" presId="urn:microsoft.com/office/officeart/2008/layout/HorizontalMultiLevelHierarchy"/>
    <dgm:cxn modelId="{BD660D17-BABD-4E67-8110-B0B9283F37CA}" type="presParOf" srcId="{C0748ADE-EC87-4831-B0B8-C9CC2D70A114}" destId="{7C4DA0C6-A6E6-4C28-904F-461C2C0AEA13}" srcOrd="12" destOrd="0" presId="urn:microsoft.com/office/officeart/2008/layout/HorizontalMultiLevelHierarchy"/>
    <dgm:cxn modelId="{DB75C5B0-DE42-4B88-B269-97657A761BB4}" type="presParOf" srcId="{7C4DA0C6-A6E6-4C28-904F-461C2C0AEA13}" destId="{EA3D32BB-B946-4409-B59F-DD102B09845D}" srcOrd="0" destOrd="0" presId="urn:microsoft.com/office/officeart/2008/layout/HorizontalMultiLevelHierarchy"/>
    <dgm:cxn modelId="{52946037-F653-4154-9539-F0E302C051AB}" type="presParOf" srcId="{C0748ADE-EC87-4831-B0B8-C9CC2D70A114}" destId="{58251088-A4B3-4F30-9325-0E43D768D660}" srcOrd="13" destOrd="0" presId="urn:microsoft.com/office/officeart/2008/layout/HorizontalMultiLevelHierarchy"/>
    <dgm:cxn modelId="{C03ECA74-0028-4DB0-A214-2BCE75883DE9}" type="presParOf" srcId="{58251088-A4B3-4F30-9325-0E43D768D660}" destId="{D98DA43A-E964-4BF6-8A51-4B71DB51CDBD}" srcOrd="0" destOrd="0" presId="urn:microsoft.com/office/officeart/2008/layout/HorizontalMultiLevelHierarchy"/>
    <dgm:cxn modelId="{9C879E04-33B1-4D9E-AE5D-0C3A161D9FD2}" type="presParOf" srcId="{58251088-A4B3-4F30-9325-0E43D768D660}" destId="{F2D3C245-DCCF-436F-A91E-4D1872DE0436}" srcOrd="1" destOrd="0" presId="urn:microsoft.com/office/officeart/2008/layout/HorizontalMultiLevelHierarchy"/>
    <dgm:cxn modelId="{3102CA43-E264-4CB1-AAFD-A18282E7857A}" type="presParOf" srcId="{C0748ADE-EC87-4831-B0B8-C9CC2D70A114}" destId="{00E6E530-71D1-476F-979D-8AB15A871DC6}" srcOrd="14" destOrd="0" presId="urn:microsoft.com/office/officeart/2008/layout/HorizontalMultiLevelHierarchy"/>
    <dgm:cxn modelId="{824A362F-9178-4B57-B30F-8BA563F1191F}" type="presParOf" srcId="{00E6E530-71D1-476F-979D-8AB15A871DC6}" destId="{C4E71267-88C2-40A2-8C35-4F73B140A540}" srcOrd="0" destOrd="0" presId="urn:microsoft.com/office/officeart/2008/layout/HorizontalMultiLevelHierarchy"/>
    <dgm:cxn modelId="{5FBECB82-C51C-4D91-84FB-C8BA31F33D03}" type="presParOf" srcId="{C0748ADE-EC87-4831-B0B8-C9CC2D70A114}" destId="{CCE13133-E611-4E63-A8D0-FBD188729611}" srcOrd="15" destOrd="0" presId="urn:microsoft.com/office/officeart/2008/layout/HorizontalMultiLevelHierarchy"/>
    <dgm:cxn modelId="{45055CBE-F229-44D4-8849-CD4DDE61BC40}" type="presParOf" srcId="{CCE13133-E611-4E63-A8D0-FBD188729611}" destId="{0810E3BC-D9EC-43E9-8883-61B7B0F714AE}" srcOrd="0" destOrd="0" presId="urn:microsoft.com/office/officeart/2008/layout/HorizontalMultiLevelHierarchy"/>
    <dgm:cxn modelId="{57655A2D-5587-45E7-BF99-4049A1A3D2AF}" type="presParOf" srcId="{CCE13133-E611-4E63-A8D0-FBD188729611}" destId="{EC00C976-4E2D-415A-A613-CD0BD7A8C083}" srcOrd="1" destOrd="0" presId="urn:microsoft.com/office/officeart/2008/layout/HorizontalMultiLevelHierarchy"/>
    <dgm:cxn modelId="{C79E07FD-195B-4320-ADB0-AD520E00A453}" type="presParOf" srcId="{C0748ADE-EC87-4831-B0B8-C9CC2D70A114}" destId="{5555940E-4D32-4A00-AA97-F1FC14D456BA}" srcOrd="16" destOrd="0" presId="urn:microsoft.com/office/officeart/2008/layout/HorizontalMultiLevelHierarchy"/>
    <dgm:cxn modelId="{7B798E29-DB60-42B5-B4A2-16D8D0F1DF83}" type="presParOf" srcId="{5555940E-4D32-4A00-AA97-F1FC14D456BA}" destId="{A48FCD83-58F6-4A92-8AF1-0ED54AAEBA7C}" srcOrd="0" destOrd="0" presId="urn:microsoft.com/office/officeart/2008/layout/HorizontalMultiLevelHierarchy"/>
    <dgm:cxn modelId="{F8AFF31D-3DD4-4A9F-8307-DAC121CEE694}" type="presParOf" srcId="{C0748ADE-EC87-4831-B0B8-C9CC2D70A114}" destId="{7006E0FE-771C-4921-884B-8923BB1BD027}" srcOrd="17" destOrd="0" presId="urn:microsoft.com/office/officeart/2008/layout/HorizontalMultiLevelHierarchy"/>
    <dgm:cxn modelId="{DEE563D1-4F31-4600-AEDC-3B103D97C277}" type="presParOf" srcId="{7006E0FE-771C-4921-884B-8923BB1BD027}" destId="{6B540F87-C1F1-4E93-91EB-0B6E39903CA2}" srcOrd="0" destOrd="0" presId="urn:microsoft.com/office/officeart/2008/layout/HorizontalMultiLevelHierarchy"/>
    <dgm:cxn modelId="{E62865CC-5EFD-4006-9708-A6FB13CCF34D}" type="presParOf" srcId="{7006E0FE-771C-4921-884B-8923BB1BD027}" destId="{648BD37B-7B0E-4657-9C07-D17BD5A8E53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672A4-BCB3-42E9-8F8D-385F5687BBD1}"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pl-PL"/>
        </a:p>
      </dgm:t>
    </dgm:pt>
    <dgm:pt modelId="{03F9C02F-B970-4600-B6E3-9196D050529D}">
      <dgm:prSet phldrT="[Tekst]"/>
      <dgm:spPr/>
      <dgm:t>
        <a:bodyPr/>
        <a:lstStyle/>
        <a:p>
          <a:r>
            <a:rPr lang="pl-PL" dirty="0"/>
            <a:t>TSP </a:t>
          </a:r>
          <a:r>
            <a:rPr lang="pl-PL" dirty="0" err="1"/>
            <a:t>soultion</a:t>
          </a:r>
          <a:endParaRPr lang="pl-PL" dirty="0"/>
        </a:p>
      </dgm:t>
    </dgm:pt>
    <dgm:pt modelId="{A81259DF-E6A7-47E4-BB3E-209F4174F16F}" type="parTrans" cxnId="{A97A7286-39F8-4B47-A324-35903DC77833}">
      <dgm:prSet/>
      <dgm:spPr/>
      <dgm:t>
        <a:bodyPr/>
        <a:lstStyle/>
        <a:p>
          <a:endParaRPr lang="pl-PL"/>
        </a:p>
      </dgm:t>
    </dgm:pt>
    <dgm:pt modelId="{5BDBE9E7-D603-48C7-8AA1-FFE206789A11}" type="sibTrans" cxnId="{A97A7286-39F8-4B47-A324-35903DC77833}">
      <dgm:prSet/>
      <dgm:spPr/>
      <dgm:t>
        <a:bodyPr/>
        <a:lstStyle/>
        <a:p>
          <a:endParaRPr lang="pl-PL"/>
        </a:p>
      </dgm:t>
    </dgm:pt>
    <dgm:pt modelId="{2E0DC507-1636-4EFA-86D0-25953FA45E61}">
      <dgm:prSet phldrT="[Tekst]"/>
      <dgm:spPr/>
      <dgm:t>
        <a:bodyPr/>
        <a:lstStyle/>
        <a:p>
          <a:r>
            <a:rPr lang="en-US" dirty="0"/>
            <a:t>the level of product stock at each sending point</a:t>
          </a:r>
          <a:endParaRPr lang="pl-PL" dirty="0"/>
        </a:p>
      </dgm:t>
    </dgm:pt>
    <dgm:pt modelId="{7279FBC3-1B27-495F-B124-9DA5102ED409}" type="parTrans" cxnId="{A3713D70-502E-430D-958D-8567FC27B247}">
      <dgm:prSet/>
      <dgm:spPr/>
      <dgm:t>
        <a:bodyPr/>
        <a:lstStyle/>
        <a:p>
          <a:endParaRPr lang="pl-PL"/>
        </a:p>
      </dgm:t>
    </dgm:pt>
    <dgm:pt modelId="{C2968E09-95F8-4BE1-AD18-C1B70C8BC5D6}" type="sibTrans" cxnId="{A3713D70-502E-430D-958D-8567FC27B247}">
      <dgm:prSet/>
      <dgm:spPr/>
      <dgm:t>
        <a:bodyPr/>
        <a:lstStyle/>
        <a:p>
          <a:endParaRPr lang="pl-PL"/>
        </a:p>
      </dgm:t>
    </dgm:pt>
    <dgm:pt modelId="{243D686C-02CC-4B55-95FA-807B948B188B}">
      <dgm:prSet phldrT="[Tekst]"/>
      <dgm:spPr/>
      <dgm:t>
        <a:bodyPr/>
        <a:lstStyle/>
        <a:p>
          <a:r>
            <a:rPr lang="en-US" dirty="0"/>
            <a:t>the volume of demand at each receiving point</a:t>
          </a:r>
          <a:endParaRPr lang="pl-PL" dirty="0"/>
        </a:p>
      </dgm:t>
    </dgm:pt>
    <dgm:pt modelId="{3D3319A1-BD0B-4F52-8654-08CC52F91E56}" type="parTrans" cxnId="{E9DF0E8F-7C12-4161-84FD-166A00052EF5}">
      <dgm:prSet/>
      <dgm:spPr/>
      <dgm:t>
        <a:bodyPr/>
        <a:lstStyle/>
        <a:p>
          <a:endParaRPr lang="pl-PL"/>
        </a:p>
      </dgm:t>
    </dgm:pt>
    <dgm:pt modelId="{71CE75FC-1C56-48F3-AC49-F037AC1A2280}" type="sibTrans" cxnId="{E9DF0E8F-7C12-4161-84FD-166A00052EF5}">
      <dgm:prSet/>
      <dgm:spPr/>
      <dgm:t>
        <a:bodyPr/>
        <a:lstStyle/>
        <a:p>
          <a:endParaRPr lang="pl-PL"/>
        </a:p>
      </dgm:t>
    </dgm:pt>
    <dgm:pt modelId="{A270BC85-956B-4DB1-8786-986D8150C9ED}">
      <dgm:prSet phldrT="[Tekst]"/>
      <dgm:spPr/>
      <dgm:t>
        <a:bodyPr/>
        <a:lstStyle/>
        <a:p>
          <a:r>
            <a:rPr lang="en-US"/>
            <a:t>the </a:t>
          </a:r>
          <a:r>
            <a:rPr lang="en-US" dirty="0"/>
            <a:t>transport costs from each sending point to each receiving point </a:t>
          </a:r>
          <a:endParaRPr lang="pl-PL" dirty="0"/>
        </a:p>
      </dgm:t>
    </dgm:pt>
    <dgm:pt modelId="{32822FB9-F682-46D3-BC98-BDD71B3B54A1}" type="parTrans" cxnId="{38092332-71C2-4AB1-8FB7-EFAD89581E48}">
      <dgm:prSet/>
      <dgm:spPr/>
      <dgm:t>
        <a:bodyPr/>
        <a:lstStyle/>
        <a:p>
          <a:endParaRPr lang="pl-PL"/>
        </a:p>
      </dgm:t>
    </dgm:pt>
    <dgm:pt modelId="{CCD3307B-F4FA-417C-91D5-53B6EAE6D8A4}" type="sibTrans" cxnId="{38092332-71C2-4AB1-8FB7-EFAD89581E48}">
      <dgm:prSet/>
      <dgm:spPr/>
      <dgm:t>
        <a:bodyPr/>
        <a:lstStyle/>
        <a:p>
          <a:endParaRPr lang="pl-PL"/>
        </a:p>
      </dgm:t>
    </dgm:pt>
    <dgm:pt modelId="{D17BB1F0-1301-43FB-A399-E4E357DD90C6}" type="pres">
      <dgm:prSet presAssocID="{49B672A4-BCB3-42E9-8F8D-385F5687BBD1}" presName="hierChild1" presStyleCnt="0">
        <dgm:presLayoutVars>
          <dgm:orgChart val="1"/>
          <dgm:chPref val="1"/>
          <dgm:dir/>
          <dgm:animOne val="branch"/>
          <dgm:animLvl val="lvl"/>
          <dgm:resizeHandles/>
        </dgm:presLayoutVars>
      </dgm:prSet>
      <dgm:spPr/>
    </dgm:pt>
    <dgm:pt modelId="{EDA2B594-144D-4CA8-91BA-7C8F612D1413}" type="pres">
      <dgm:prSet presAssocID="{03F9C02F-B970-4600-B6E3-9196D050529D}" presName="hierRoot1" presStyleCnt="0">
        <dgm:presLayoutVars>
          <dgm:hierBranch val="init"/>
        </dgm:presLayoutVars>
      </dgm:prSet>
      <dgm:spPr/>
    </dgm:pt>
    <dgm:pt modelId="{635B805C-AC30-4A7A-AD99-39314009D32A}" type="pres">
      <dgm:prSet presAssocID="{03F9C02F-B970-4600-B6E3-9196D050529D}" presName="rootComposite1" presStyleCnt="0"/>
      <dgm:spPr/>
    </dgm:pt>
    <dgm:pt modelId="{9D90B3B8-4833-46B4-89CD-254CC30A8249}" type="pres">
      <dgm:prSet presAssocID="{03F9C02F-B970-4600-B6E3-9196D050529D}" presName="rootText1" presStyleLbl="node0" presStyleIdx="0" presStyleCnt="1">
        <dgm:presLayoutVars>
          <dgm:chPref val="3"/>
        </dgm:presLayoutVars>
      </dgm:prSet>
      <dgm:spPr/>
    </dgm:pt>
    <dgm:pt modelId="{DD262EF1-782E-4CDE-97E9-8214DA6594F8}" type="pres">
      <dgm:prSet presAssocID="{03F9C02F-B970-4600-B6E3-9196D050529D}" presName="rootConnector1" presStyleLbl="node1" presStyleIdx="0" presStyleCnt="0"/>
      <dgm:spPr/>
    </dgm:pt>
    <dgm:pt modelId="{A06CAD11-D89B-4B19-B971-1B41968999BC}" type="pres">
      <dgm:prSet presAssocID="{03F9C02F-B970-4600-B6E3-9196D050529D}" presName="hierChild2" presStyleCnt="0"/>
      <dgm:spPr/>
    </dgm:pt>
    <dgm:pt modelId="{1A374847-6168-44B0-B455-F1D6C305D180}" type="pres">
      <dgm:prSet presAssocID="{7279FBC3-1B27-495F-B124-9DA5102ED409}" presName="Name37" presStyleLbl="parChTrans1D2" presStyleIdx="0" presStyleCnt="3"/>
      <dgm:spPr/>
    </dgm:pt>
    <dgm:pt modelId="{99BCE9A2-B743-4D92-B71F-066E39367303}" type="pres">
      <dgm:prSet presAssocID="{2E0DC507-1636-4EFA-86D0-25953FA45E61}" presName="hierRoot2" presStyleCnt="0">
        <dgm:presLayoutVars>
          <dgm:hierBranch val="init"/>
        </dgm:presLayoutVars>
      </dgm:prSet>
      <dgm:spPr/>
    </dgm:pt>
    <dgm:pt modelId="{27477E95-689A-40E6-AC77-F901C99FD7E4}" type="pres">
      <dgm:prSet presAssocID="{2E0DC507-1636-4EFA-86D0-25953FA45E61}" presName="rootComposite" presStyleCnt="0"/>
      <dgm:spPr/>
    </dgm:pt>
    <dgm:pt modelId="{7681CC6F-9C7E-4507-81DC-326FCF61BB3F}" type="pres">
      <dgm:prSet presAssocID="{2E0DC507-1636-4EFA-86D0-25953FA45E61}" presName="rootText" presStyleLbl="node2" presStyleIdx="0" presStyleCnt="3">
        <dgm:presLayoutVars>
          <dgm:chPref val="3"/>
        </dgm:presLayoutVars>
      </dgm:prSet>
      <dgm:spPr/>
    </dgm:pt>
    <dgm:pt modelId="{4FFBF594-51EE-41F4-9E67-ACD242AE2A22}" type="pres">
      <dgm:prSet presAssocID="{2E0DC507-1636-4EFA-86D0-25953FA45E61}" presName="rootConnector" presStyleLbl="node2" presStyleIdx="0" presStyleCnt="3"/>
      <dgm:spPr/>
    </dgm:pt>
    <dgm:pt modelId="{A0ACC7CD-7E86-4859-8297-8142965FDDD7}" type="pres">
      <dgm:prSet presAssocID="{2E0DC507-1636-4EFA-86D0-25953FA45E61}" presName="hierChild4" presStyleCnt="0"/>
      <dgm:spPr/>
    </dgm:pt>
    <dgm:pt modelId="{A01F0371-A34A-4B52-A0AD-7F075804ADB2}" type="pres">
      <dgm:prSet presAssocID="{2E0DC507-1636-4EFA-86D0-25953FA45E61}" presName="hierChild5" presStyleCnt="0"/>
      <dgm:spPr/>
    </dgm:pt>
    <dgm:pt modelId="{C4D6C380-A97C-434B-A15F-EAC71F345B9B}" type="pres">
      <dgm:prSet presAssocID="{3D3319A1-BD0B-4F52-8654-08CC52F91E56}" presName="Name37" presStyleLbl="parChTrans1D2" presStyleIdx="1" presStyleCnt="3"/>
      <dgm:spPr/>
    </dgm:pt>
    <dgm:pt modelId="{1E894CE2-0675-4182-A063-107CD5801F3B}" type="pres">
      <dgm:prSet presAssocID="{243D686C-02CC-4B55-95FA-807B948B188B}" presName="hierRoot2" presStyleCnt="0">
        <dgm:presLayoutVars>
          <dgm:hierBranch val="init"/>
        </dgm:presLayoutVars>
      </dgm:prSet>
      <dgm:spPr/>
    </dgm:pt>
    <dgm:pt modelId="{0EB1C0D5-D5A9-43D8-9213-0EA7D5783F68}" type="pres">
      <dgm:prSet presAssocID="{243D686C-02CC-4B55-95FA-807B948B188B}" presName="rootComposite" presStyleCnt="0"/>
      <dgm:spPr/>
    </dgm:pt>
    <dgm:pt modelId="{9EA8F204-5FCB-4EE3-B4DB-6C0284D6E7B1}" type="pres">
      <dgm:prSet presAssocID="{243D686C-02CC-4B55-95FA-807B948B188B}" presName="rootText" presStyleLbl="node2" presStyleIdx="1" presStyleCnt="3">
        <dgm:presLayoutVars>
          <dgm:chPref val="3"/>
        </dgm:presLayoutVars>
      </dgm:prSet>
      <dgm:spPr/>
    </dgm:pt>
    <dgm:pt modelId="{456A1331-8121-4EB1-A6BC-8249500C081B}" type="pres">
      <dgm:prSet presAssocID="{243D686C-02CC-4B55-95FA-807B948B188B}" presName="rootConnector" presStyleLbl="node2" presStyleIdx="1" presStyleCnt="3"/>
      <dgm:spPr/>
    </dgm:pt>
    <dgm:pt modelId="{F6694868-39CF-4114-B393-D94F5F033380}" type="pres">
      <dgm:prSet presAssocID="{243D686C-02CC-4B55-95FA-807B948B188B}" presName="hierChild4" presStyleCnt="0"/>
      <dgm:spPr/>
    </dgm:pt>
    <dgm:pt modelId="{3B734B4D-95FC-409C-99DC-CF7158B1A1DE}" type="pres">
      <dgm:prSet presAssocID="{243D686C-02CC-4B55-95FA-807B948B188B}" presName="hierChild5" presStyleCnt="0"/>
      <dgm:spPr/>
    </dgm:pt>
    <dgm:pt modelId="{D370825E-BB8E-4BCE-A448-B42A26936AD0}" type="pres">
      <dgm:prSet presAssocID="{32822FB9-F682-46D3-BC98-BDD71B3B54A1}" presName="Name37" presStyleLbl="parChTrans1D2" presStyleIdx="2" presStyleCnt="3"/>
      <dgm:spPr/>
    </dgm:pt>
    <dgm:pt modelId="{8CA29C93-3078-4C40-8D32-5C7AE220135E}" type="pres">
      <dgm:prSet presAssocID="{A270BC85-956B-4DB1-8786-986D8150C9ED}" presName="hierRoot2" presStyleCnt="0">
        <dgm:presLayoutVars>
          <dgm:hierBranch val="init"/>
        </dgm:presLayoutVars>
      </dgm:prSet>
      <dgm:spPr/>
    </dgm:pt>
    <dgm:pt modelId="{918FEAAA-CE38-4A20-9E68-22879D7323BD}" type="pres">
      <dgm:prSet presAssocID="{A270BC85-956B-4DB1-8786-986D8150C9ED}" presName="rootComposite" presStyleCnt="0"/>
      <dgm:spPr/>
    </dgm:pt>
    <dgm:pt modelId="{4404737F-A209-4454-9514-2CA5C9ADB886}" type="pres">
      <dgm:prSet presAssocID="{A270BC85-956B-4DB1-8786-986D8150C9ED}" presName="rootText" presStyleLbl="node2" presStyleIdx="2" presStyleCnt="3">
        <dgm:presLayoutVars>
          <dgm:chPref val="3"/>
        </dgm:presLayoutVars>
      </dgm:prSet>
      <dgm:spPr/>
    </dgm:pt>
    <dgm:pt modelId="{68028AEC-5418-42CC-B3AA-ED136F131F54}" type="pres">
      <dgm:prSet presAssocID="{A270BC85-956B-4DB1-8786-986D8150C9ED}" presName="rootConnector" presStyleLbl="node2" presStyleIdx="2" presStyleCnt="3"/>
      <dgm:spPr/>
    </dgm:pt>
    <dgm:pt modelId="{8F3745E2-9E14-4293-9004-4094F9E2D6AF}" type="pres">
      <dgm:prSet presAssocID="{A270BC85-956B-4DB1-8786-986D8150C9ED}" presName="hierChild4" presStyleCnt="0"/>
      <dgm:spPr/>
    </dgm:pt>
    <dgm:pt modelId="{B65CD7EF-E919-419D-BAD1-F80A1780CDD3}" type="pres">
      <dgm:prSet presAssocID="{A270BC85-956B-4DB1-8786-986D8150C9ED}" presName="hierChild5" presStyleCnt="0"/>
      <dgm:spPr/>
    </dgm:pt>
    <dgm:pt modelId="{0878DEE5-0C52-44A6-AAFF-A254E278BB76}" type="pres">
      <dgm:prSet presAssocID="{03F9C02F-B970-4600-B6E3-9196D050529D}" presName="hierChild3" presStyleCnt="0"/>
      <dgm:spPr/>
    </dgm:pt>
  </dgm:ptLst>
  <dgm:cxnLst>
    <dgm:cxn modelId="{38CF9715-A9A7-4E7C-A97A-013F51B74A66}" type="presOf" srcId="{03F9C02F-B970-4600-B6E3-9196D050529D}" destId="{9D90B3B8-4833-46B4-89CD-254CC30A8249}" srcOrd="0" destOrd="0" presId="urn:microsoft.com/office/officeart/2005/8/layout/orgChart1"/>
    <dgm:cxn modelId="{38092332-71C2-4AB1-8FB7-EFAD89581E48}" srcId="{03F9C02F-B970-4600-B6E3-9196D050529D}" destId="{A270BC85-956B-4DB1-8786-986D8150C9ED}" srcOrd="2" destOrd="0" parTransId="{32822FB9-F682-46D3-BC98-BDD71B3B54A1}" sibTransId="{CCD3307B-F4FA-417C-91D5-53B6EAE6D8A4}"/>
    <dgm:cxn modelId="{E382CB34-6CF0-45C1-9FA4-AAFBAEF2EDFD}" type="presOf" srcId="{243D686C-02CC-4B55-95FA-807B948B188B}" destId="{9EA8F204-5FCB-4EE3-B4DB-6C0284D6E7B1}" srcOrd="0" destOrd="0" presId="urn:microsoft.com/office/officeart/2005/8/layout/orgChart1"/>
    <dgm:cxn modelId="{11B26F39-13F4-4923-B5F3-B102D600E19E}" type="presOf" srcId="{A270BC85-956B-4DB1-8786-986D8150C9ED}" destId="{4404737F-A209-4454-9514-2CA5C9ADB886}" srcOrd="0" destOrd="0" presId="urn:microsoft.com/office/officeart/2005/8/layout/orgChart1"/>
    <dgm:cxn modelId="{7B106E44-F4C3-448E-A9E3-11145B0B86FD}" type="presOf" srcId="{3D3319A1-BD0B-4F52-8654-08CC52F91E56}" destId="{C4D6C380-A97C-434B-A15F-EAC71F345B9B}" srcOrd="0" destOrd="0" presId="urn:microsoft.com/office/officeart/2005/8/layout/orgChart1"/>
    <dgm:cxn modelId="{A3713D70-502E-430D-958D-8567FC27B247}" srcId="{03F9C02F-B970-4600-B6E3-9196D050529D}" destId="{2E0DC507-1636-4EFA-86D0-25953FA45E61}" srcOrd="0" destOrd="0" parTransId="{7279FBC3-1B27-495F-B124-9DA5102ED409}" sibTransId="{C2968E09-95F8-4BE1-AD18-C1B70C8BC5D6}"/>
    <dgm:cxn modelId="{6974C374-4A03-4D44-AEC5-58D365DCD8EF}" type="presOf" srcId="{A270BC85-956B-4DB1-8786-986D8150C9ED}" destId="{68028AEC-5418-42CC-B3AA-ED136F131F54}" srcOrd="1" destOrd="0" presId="urn:microsoft.com/office/officeart/2005/8/layout/orgChart1"/>
    <dgm:cxn modelId="{17DC157C-344C-4937-B1CE-785AAA00E331}" type="presOf" srcId="{03F9C02F-B970-4600-B6E3-9196D050529D}" destId="{DD262EF1-782E-4CDE-97E9-8214DA6594F8}" srcOrd="1" destOrd="0" presId="urn:microsoft.com/office/officeart/2005/8/layout/orgChart1"/>
    <dgm:cxn modelId="{A97A7286-39F8-4B47-A324-35903DC77833}" srcId="{49B672A4-BCB3-42E9-8F8D-385F5687BBD1}" destId="{03F9C02F-B970-4600-B6E3-9196D050529D}" srcOrd="0" destOrd="0" parTransId="{A81259DF-E6A7-47E4-BB3E-209F4174F16F}" sibTransId="{5BDBE9E7-D603-48C7-8AA1-FFE206789A11}"/>
    <dgm:cxn modelId="{FD809789-D49C-47F6-B0E2-9DD4799BF90E}" type="presOf" srcId="{2E0DC507-1636-4EFA-86D0-25953FA45E61}" destId="{4FFBF594-51EE-41F4-9E67-ACD242AE2A22}" srcOrd="1" destOrd="0" presId="urn:microsoft.com/office/officeart/2005/8/layout/orgChart1"/>
    <dgm:cxn modelId="{773C949C-7465-4D3B-B0A5-8D76A3A9FFBB}" type="presOf" srcId="{32822FB9-F682-46D3-BC98-BDD71B3B54A1}" destId="{D370825E-BB8E-4BCE-A448-B42A26936AD0}" srcOrd="0" destOrd="0" presId="urn:microsoft.com/office/officeart/2005/8/layout/orgChart1"/>
    <dgm:cxn modelId="{E9DF0E8F-7C12-4161-84FD-166A00052EF5}" srcId="{03F9C02F-B970-4600-B6E3-9196D050529D}" destId="{243D686C-02CC-4B55-95FA-807B948B188B}" srcOrd="1" destOrd="0" parTransId="{3D3319A1-BD0B-4F52-8654-08CC52F91E56}" sibTransId="{71CE75FC-1C56-48F3-AC49-F037AC1A2280}"/>
    <dgm:cxn modelId="{4E6A12A4-DCB1-44AC-A3FF-B6D8C20D37D3}" type="presOf" srcId="{49B672A4-BCB3-42E9-8F8D-385F5687BBD1}" destId="{D17BB1F0-1301-43FB-A399-E4E357DD90C6}" srcOrd="0" destOrd="0" presId="urn:microsoft.com/office/officeart/2005/8/layout/orgChart1"/>
    <dgm:cxn modelId="{8D8469B5-29AD-4587-9682-86A291E4AFDC}" type="presOf" srcId="{2E0DC507-1636-4EFA-86D0-25953FA45E61}" destId="{7681CC6F-9C7E-4507-81DC-326FCF61BB3F}" srcOrd="0" destOrd="0" presId="urn:microsoft.com/office/officeart/2005/8/layout/orgChart1"/>
    <dgm:cxn modelId="{BD7388EE-CFA9-4975-A646-95847544B92C}" type="presOf" srcId="{243D686C-02CC-4B55-95FA-807B948B188B}" destId="{456A1331-8121-4EB1-A6BC-8249500C081B}" srcOrd="1" destOrd="0" presId="urn:microsoft.com/office/officeart/2005/8/layout/orgChart1"/>
    <dgm:cxn modelId="{721649FF-1C85-4B3E-9D95-25E2C2ED41C7}" type="presOf" srcId="{7279FBC3-1B27-495F-B124-9DA5102ED409}" destId="{1A374847-6168-44B0-B455-F1D6C305D180}" srcOrd="0" destOrd="0" presId="urn:microsoft.com/office/officeart/2005/8/layout/orgChart1"/>
    <dgm:cxn modelId="{504E8A2D-FC8B-4230-BAB2-1D8D3AD6A454}" type="presParOf" srcId="{D17BB1F0-1301-43FB-A399-E4E357DD90C6}" destId="{EDA2B594-144D-4CA8-91BA-7C8F612D1413}" srcOrd="0" destOrd="0" presId="urn:microsoft.com/office/officeart/2005/8/layout/orgChart1"/>
    <dgm:cxn modelId="{5D73716B-8B82-4F7F-93D7-87A6CD09D693}" type="presParOf" srcId="{EDA2B594-144D-4CA8-91BA-7C8F612D1413}" destId="{635B805C-AC30-4A7A-AD99-39314009D32A}" srcOrd="0" destOrd="0" presId="urn:microsoft.com/office/officeart/2005/8/layout/orgChart1"/>
    <dgm:cxn modelId="{378FB7A0-0870-49FC-9E0C-C12673D1506C}" type="presParOf" srcId="{635B805C-AC30-4A7A-AD99-39314009D32A}" destId="{9D90B3B8-4833-46B4-89CD-254CC30A8249}" srcOrd="0" destOrd="0" presId="urn:microsoft.com/office/officeart/2005/8/layout/orgChart1"/>
    <dgm:cxn modelId="{35BBB3E5-662D-445F-A8B6-B7C25D763C80}" type="presParOf" srcId="{635B805C-AC30-4A7A-AD99-39314009D32A}" destId="{DD262EF1-782E-4CDE-97E9-8214DA6594F8}" srcOrd="1" destOrd="0" presId="urn:microsoft.com/office/officeart/2005/8/layout/orgChart1"/>
    <dgm:cxn modelId="{69166B1F-5FB9-437D-BAB5-28DD8839E373}" type="presParOf" srcId="{EDA2B594-144D-4CA8-91BA-7C8F612D1413}" destId="{A06CAD11-D89B-4B19-B971-1B41968999BC}" srcOrd="1" destOrd="0" presId="urn:microsoft.com/office/officeart/2005/8/layout/orgChart1"/>
    <dgm:cxn modelId="{4C5C9699-F777-453D-929A-522E81E8107F}" type="presParOf" srcId="{A06CAD11-D89B-4B19-B971-1B41968999BC}" destId="{1A374847-6168-44B0-B455-F1D6C305D180}" srcOrd="0" destOrd="0" presId="urn:microsoft.com/office/officeart/2005/8/layout/orgChart1"/>
    <dgm:cxn modelId="{279DAB19-DF2D-400A-94EA-4F13D87214E7}" type="presParOf" srcId="{A06CAD11-D89B-4B19-B971-1B41968999BC}" destId="{99BCE9A2-B743-4D92-B71F-066E39367303}" srcOrd="1" destOrd="0" presId="urn:microsoft.com/office/officeart/2005/8/layout/orgChart1"/>
    <dgm:cxn modelId="{991309A8-7168-46A7-AAB2-A69E798C3888}" type="presParOf" srcId="{99BCE9A2-B743-4D92-B71F-066E39367303}" destId="{27477E95-689A-40E6-AC77-F901C99FD7E4}" srcOrd="0" destOrd="0" presId="urn:microsoft.com/office/officeart/2005/8/layout/orgChart1"/>
    <dgm:cxn modelId="{E1A16628-7C93-499F-8583-A45B24710981}" type="presParOf" srcId="{27477E95-689A-40E6-AC77-F901C99FD7E4}" destId="{7681CC6F-9C7E-4507-81DC-326FCF61BB3F}" srcOrd="0" destOrd="0" presId="urn:microsoft.com/office/officeart/2005/8/layout/orgChart1"/>
    <dgm:cxn modelId="{4A95F9F6-FED8-4B2E-8873-78E0813320C9}" type="presParOf" srcId="{27477E95-689A-40E6-AC77-F901C99FD7E4}" destId="{4FFBF594-51EE-41F4-9E67-ACD242AE2A22}" srcOrd="1" destOrd="0" presId="urn:microsoft.com/office/officeart/2005/8/layout/orgChart1"/>
    <dgm:cxn modelId="{772F37FB-2B0B-46E9-940D-380187B15041}" type="presParOf" srcId="{99BCE9A2-B743-4D92-B71F-066E39367303}" destId="{A0ACC7CD-7E86-4859-8297-8142965FDDD7}" srcOrd="1" destOrd="0" presId="urn:microsoft.com/office/officeart/2005/8/layout/orgChart1"/>
    <dgm:cxn modelId="{0829FB2B-E8BE-4940-8A34-98334A4B3C03}" type="presParOf" srcId="{99BCE9A2-B743-4D92-B71F-066E39367303}" destId="{A01F0371-A34A-4B52-A0AD-7F075804ADB2}" srcOrd="2" destOrd="0" presId="urn:microsoft.com/office/officeart/2005/8/layout/orgChart1"/>
    <dgm:cxn modelId="{884460AF-1CB5-48EA-A5DA-BBFFEFBA5E93}" type="presParOf" srcId="{A06CAD11-D89B-4B19-B971-1B41968999BC}" destId="{C4D6C380-A97C-434B-A15F-EAC71F345B9B}" srcOrd="2" destOrd="0" presId="urn:microsoft.com/office/officeart/2005/8/layout/orgChart1"/>
    <dgm:cxn modelId="{77192687-EA29-45A9-9094-EA68AD577F4E}" type="presParOf" srcId="{A06CAD11-D89B-4B19-B971-1B41968999BC}" destId="{1E894CE2-0675-4182-A063-107CD5801F3B}" srcOrd="3" destOrd="0" presId="urn:microsoft.com/office/officeart/2005/8/layout/orgChart1"/>
    <dgm:cxn modelId="{089D067B-639A-4D01-9835-5F8D4F7D5023}" type="presParOf" srcId="{1E894CE2-0675-4182-A063-107CD5801F3B}" destId="{0EB1C0D5-D5A9-43D8-9213-0EA7D5783F68}" srcOrd="0" destOrd="0" presId="urn:microsoft.com/office/officeart/2005/8/layout/orgChart1"/>
    <dgm:cxn modelId="{7C6C11CE-D9A1-41AF-93C0-3A3F95EA3231}" type="presParOf" srcId="{0EB1C0D5-D5A9-43D8-9213-0EA7D5783F68}" destId="{9EA8F204-5FCB-4EE3-B4DB-6C0284D6E7B1}" srcOrd="0" destOrd="0" presId="urn:microsoft.com/office/officeart/2005/8/layout/orgChart1"/>
    <dgm:cxn modelId="{3EFB0BE5-CF40-41A0-848D-83EF4712C1F0}" type="presParOf" srcId="{0EB1C0D5-D5A9-43D8-9213-0EA7D5783F68}" destId="{456A1331-8121-4EB1-A6BC-8249500C081B}" srcOrd="1" destOrd="0" presId="urn:microsoft.com/office/officeart/2005/8/layout/orgChart1"/>
    <dgm:cxn modelId="{52641164-6456-4355-B8B5-1E1F9383961F}" type="presParOf" srcId="{1E894CE2-0675-4182-A063-107CD5801F3B}" destId="{F6694868-39CF-4114-B393-D94F5F033380}" srcOrd="1" destOrd="0" presId="urn:microsoft.com/office/officeart/2005/8/layout/orgChart1"/>
    <dgm:cxn modelId="{601D57A8-E33B-4BE9-92CD-A8670DAC347B}" type="presParOf" srcId="{1E894CE2-0675-4182-A063-107CD5801F3B}" destId="{3B734B4D-95FC-409C-99DC-CF7158B1A1DE}" srcOrd="2" destOrd="0" presId="urn:microsoft.com/office/officeart/2005/8/layout/orgChart1"/>
    <dgm:cxn modelId="{974CC2E4-C355-409C-876D-5FFAA7703190}" type="presParOf" srcId="{A06CAD11-D89B-4B19-B971-1B41968999BC}" destId="{D370825E-BB8E-4BCE-A448-B42A26936AD0}" srcOrd="4" destOrd="0" presId="urn:microsoft.com/office/officeart/2005/8/layout/orgChart1"/>
    <dgm:cxn modelId="{98AFD2C0-0609-4B07-804F-D9F747284243}" type="presParOf" srcId="{A06CAD11-D89B-4B19-B971-1B41968999BC}" destId="{8CA29C93-3078-4C40-8D32-5C7AE220135E}" srcOrd="5" destOrd="0" presId="urn:microsoft.com/office/officeart/2005/8/layout/orgChart1"/>
    <dgm:cxn modelId="{92DAA114-6742-45EA-AD1B-2B91ABB0ADBF}" type="presParOf" srcId="{8CA29C93-3078-4C40-8D32-5C7AE220135E}" destId="{918FEAAA-CE38-4A20-9E68-22879D7323BD}" srcOrd="0" destOrd="0" presId="urn:microsoft.com/office/officeart/2005/8/layout/orgChart1"/>
    <dgm:cxn modelId="{A5459B4C-5CA3-4F68-900E-50D2F8958498}" type="presParOf" srcId="{918FEAAA-CE38-4A20-9E68-22879D7323BD}" destId="{4404737F-A209-4454-9514-2CA5C9ADB886}" srcOrd="0" destOrd="0" presId="urn:microsoft.com/office/officeart/2005/8/layout/orgChart1"/>
    <dgm:cxn modelId="{716A588A-2E7A-4095-9233-1C48F00C1C07}" type="presParOf" srcId="{918FEAAA-CE38-4A20-9E68-22879D7323BD}" destId="{68028AEC-5418-42CC-B3AA-ED136F131F54}" srcOrd="1" destOrd="0" presId="urn:microsoft.com/office/officeart/2005/8/layout/orgChart1"/>
    <dgm:cxn modelId="{9A7485AD-CD07-4394-91DD-F00060DCB33C}" type="presParOf" srcId="{8CA29C93-3078-4C40-8D32-5C7AE220135E}" destId="{8F3745E2-9E14-4293-9004-4094F9E2D6AF}" srcOrd="1" destOrd="0" presId="urn:microsoft.com/office/officeart/2005/8/layout/orgChart1"/>
    <dgm:cxn modelId="{26CB0DA0-E438-4EBD-AB7B-2F50219B2EA0}" type="presParOf" srcId="{8CA29C93-3078-4C40-8D32-5C7AE220135E}" destId="{B65CD7EF-E919-419D-BAD1-F80A1780CDD3}" srcOrd="2" destOrd="0" presId="urn:microsoft.com/office/officeart/2005/8/layout/orgChart1"/>
    <dgm:cxn modelId="{AA57DC63-81BC-425B-979C-D91EE88A107B}" type="presParOf" srcId="{EDA2B594-144D-4CA8-91BA-7C8F612D1413}" destId="{0878DEE5-0C52-44A6-AAFF-A254E278BB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5940E-4D32-4A00-AA97-F1FC14D456BA}">
      <dsp:nvSpPr>
        <dsp:cNvPr id="0" name=""/>
        <dsp:cNvSpPr/>
      </dsp:nvSpPr>
      <dsp:spPr>
        <a:xfrm>
          <a:off x="3028201" y="2362584"/>
          <a:ext cx="281256" cy="2143726"/>
        </a:xfrm>
        <a:custGeom>
          <a:avLst/>
          <a:gdLst/>
          <a:ahLst/>
          <a:cxnLst/>
          <a:rect l="0" t="0" r="0" b="0"/>
          <a:pathLst>
            <a:path>
              <a:moveTo>
                <a:pt x="0" y="0"/>
              </a:moveTo>
              <a:lnTo>
                <a:pt x="140628" y="0"/>
              </a:lnTo>
              <a:lnTo>
                <a:pt x="140628" y="2143726"/>
              </a:lnTo>
              <a:lnTo>
                <a:pt x="281256" y="21437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3114777" y="3380395"/>
        <a:ext cx="108104" cy="108104"/>
      </dsp:txXfrm>
    </dsp:sp>
    <dsp:sp modelId="{00E6E530-71D1-476F-979D-8AB15A871DC6}">
      <dsp:nvSpPr>
        <dsp:cNvPr id="0" name=""/>
        <dsp:cNvSpPr/>
      </dsp:nvSpPr>
      <dsp:spPr>
        <a:xfrm>
          <a:off x="3028201" y="2362584"/>
          <a:ext cx="281256" cy="1607794"/>
        </a:xfrm>
        <a:custGeom>
          <a:avLst/>
          <a:gdLst/>
          <a:ahLst/>
          <a:cxnLst/>
          <a:rect l="0" t="0" r="0" b="0"/>
          <a:pathLst>
            <a:path>
              <a:moveTo>
                <a:pt x="0" y="0"/>
              </a:moveTo>
              <a:lnTo>
                <a:pt x="140628" y="0"/>
              </a:lnTo>
              <a:lnTo>
                <a:pt x="140628" y="1607794"/>
              </a:lnTo>
              <a:lnTo>
                <a:pt x="281256" y="16077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28025" y="3125676"/>
        <a:ext cx="81610" cy="81610"/>
      </dsp:txXfrm>
    </dsp:sp>
    <dsp:sp modelId="{7C4DA0C6-A6E6-4C28-904F-461C2C0AEA13}">
      <dsp:nvSpPr>
        <dsp:cNvPr id="0" name=""/>
        <dsp:cNvSpPr/>
      </dsp:nvSpPr>
      <dsp:spPr>
        <a:xfrm>
          <a:off x="3028201" y="2362584"/>
          <a:ext cx="281256" cy="1071863"/>
        </a:xfrm>
        <a:custGeom>
          <a:avLst/>
          <a:gdLst/>
          <a:ahLst/>
          <a:cxnLst/>
          <a:rect l="0" t="0" r="0" b="0"/>
          <a:pathLst>
            <a:path>
              <a:moveTo>
                <a:pt x="0" y="0"/>
              </a:moveTo>
              <a:lnTo>
                <a:pt x="140628" y="0"/>
              </a:lnTo>
              <a:lnTo>
                <a:pt x="140628" y="1071863"/>
              </a:lnTo>
              <a:lnTo>
                <a:pt x="281256" y="10718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41126" y="2870812"/>
        <a:ext cx="55407" cy="55407"/>
      </dsp:txXfrm>
    </dsp:sp>
    <dsp:sp modelId="{4846CE16-97FF-4C6A-9A8A-7948989A27A4}">
      <dsp:nvSpPr>
        <dsp:cNvPr id="0" name=""/>
        <dsp:cNvSpPr/>
      </dsp:nvSpPr>
      <dsp:spPr>
        <a:xfrm>
          <a:off x="3028201" y="2362584"/>
          <a:ext cx="281256" cy="535931"/>
        </a:xfrm>
        <a:custGeom>
          <a:avLst/>
          <a:gdLst/>
          <a:ahLst/>
          <a:cxnLst/>
          <a:rect l="0" t="0" r="0" b="0"/>
          <a:pathLst>
            <a:path>
              <a:moveTo>
                <a:pt x="0" y="0"/>
              </a:moveTo>
              <a:lnTo>
                <a:pt x="140628" y="0"/>
              </a:lnTo>
              <a:lnTo>
                <a:pt x="140628" y="535931"/>
              </a:lnTo>
              <a:lnTo>
                <a:pt x="281256" y="5359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53699" y="2615419"/>
        <a:ext cx="30262" cy="30262"/>
      </dsp:txXfrm>
    </dsp:sp>
    <dsp:sp modelId="{E6BAB16A-2915-4FBF-BD74-7D2DEE0B08F4}">
      <dsp:nvSpPr>
        <dsp:cNvPr id="0" name=""/>
        <dsp:cNvSpPr/>
      </dsp:nvSpPr>
      <dsp:spPr>
        <a:xfrm>
          <a:off x="3028201" y="2316864"/>
          <a:ext cx="281256" cy="91440"/>
        </a:xfrm>
        <a:custGeom>
          <a:avLst/>
          <a:gdLst/>
          <a:ahLst/>
          <a:cxnLst/>
          <a:rect l="0" t="0" r="0" b="0"/>
          <a:pathLst>
            <a:path>
              <a:moveTo>
                <a:pt x="0" y="45720"/>
              </a:moveTo>
              <a:lnTo>
                <a:pt x="281256"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61798" y="2355553"/>
        <a:ext cx="14062" cy="14062"/>
      </dsp:txXfrm>
    </dsp:sp>
    <dsp:sp modelId="{A08F7414-59AF-4424-AC43-D1A241D2E90D}">
      <dsp:nvSpPr>
        <dsp:cNvPr id="0" name=""/>
        <dsp:cNvSpPr/>
      </dsp:nvSpPr>
      <dsp:spPr>
        <a:xfrm>
          <a:off x="3028201" y="1826652"/>
          <a:ext cx="281256" cy="535931"/>
        </a:xfrm>
        <a:custGeom>
          <a:avLst/>
          <a:gdLst/>
          <a:ahLst/>
          <a:cxnLst/>
          <a:rect l="0" t="0" r="0" b="0"/>
          <a:pathLst>
            <a:path>
              <a:moveTo>
                <a:pt x="0" y="535931"/>
              </a:moveTo>
              <a:lnTo>
                <a:pt x="140628" y="535931"/>
              </a:lnTo>
              <a:lnTo>
                <a:pt x="140628" y="0"/>
              </a:lnTo>
              <a:lnTo>
                <a:pt x="28125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53699" y="2079487"/>
        <a:ext cx="30262" cy="30262"/>
      </dsp:txXfrm>
    </dsp:sp>
    <dsp:sp modelId="{1C523267-BCF9-45DE-BCBF-2A7C9D2AC090}">
      <dsp:nvSpPr>
        <dsp:cNvPr id="0" name=""/>
        <dsp:cNvSpPr/>
      </dsp:nvSpPr>
      <dsp:spPr>
        <a:xfrm>
          <a:off x="3028201" y="1290721"/>
          <a:ext cx="281256" cy="1071863"/>
        </a:xfrm>
        <a:custGeom>
          <a:avLst/>
          <a:gdLst/>
          <a:ahLst/>
          <a:cxnLst/>
          <a:rect l="0" t="0" r="0" b="0"/>
          <a:pathLst>
            <a:path>
              <a:moveTo>
                <a:pt x="0" y="1071863"/>
              </a:moveTo>
              <a:lnTo>
                <a:pt x="140628" y="1071863"/>
              </a:lnTo>
              <a:lnTo>
                <a:pt x="140628" y="0"/>
              </a:lnTo>
              <a:lnTo>
                <a:pt x="28125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41126" y="1798949"/>
        <a:ext cx="55407" cy="55407"/>
      </dsp:txXfrm>
    </dsp:sp>
    <dsp:sp modelId="{A30DF047-BC6C-4D46-931A-AB133A22F02D}">
      <dsp:nvSpPr>
        <dsp:cNvPr id="0" name=""/>
        <dsp:cNvSpPr/>
      </dsp:nvSpPr>
      <dsp:spPr>
        <a:xfrm>
          <a:off x="3028201" y="754789"/>
          <a:ext cx="281256" cy="1607794"/>
        </a:xfrm>
        <a:custGeom>
          <a:avLst/>
          <a:gdLst/>
          <a:ahLst/>
          <a:cxnLst/>
          <a:rect l="0" t="0" r="0" b="0"/>
          <a:pathLst>
            <a:path>
              <a:moveTo>
                <a:pt x="0" y="1607794"/>
              </a:moveTo>
              <a:lnTo>
                <a:pt x="140628" y="1607794"/>
              </a:lnTo>
              <a:lnTo>
                <a:pt x="140628" y="0"/>
              </a:lnTo>
              <a:lnTo>
                <a:pt x="28125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28025" y="1517881"/>
        <a:ext cx="81610" cy="81610"/>
      </dsp:txXfrm>
    </dsp:sp>
    <dsp:sp modelId="{580B1B7B-F097-4D07-A064-9B1F09695E46}">
      <dsp:nvSpPr>
        <dsp:cNvPr id="0" name=""/>
        <dsp:cNvSpPr/>
      </dsp:nvSpPr>
      <dsp:spPr>
        <a:xfrm>
          <a:off x="3028201" y="218858"/>
          <a:ext cx="281256" cy="2143726"/>
        </a:xfrm>
        <a:custGeom>
          <a:avLst/>
          <a:gdLst/>
          <a:ahLst/>
          <a:cxnLst/>
          <a:rect l="0" t="0" r="0" b="0"/>
          <a:pathLst>
            <a:path>
              <a:moveTo>
                <a:pt x="0" y="2143726"/>
              </a:moveTo>
              <a:lnTo>
                <a:pt x="140628" y="2143726"/>
              </a:lnTo>
              <a:lnTo>
                <a:pt x="140628" y="0"/>
              </a:lnTo>
              <a:lnTo>
                <a:pt x="28125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3114777" y="1236668"/>
        <a:ext cx="108104" cy="108104"/>
      </dsp:txXfrm>
    </dsp:sp>
    <dsp:sp modelId="{32C36331-EF12-40C6-A935-DABA16899143}">
      <dsp:nvSpPr>
        <dsp:cNvPr id="0" name=""/>
        <dsp:cNvSpPr/>
      </dsp:nvSpPr>
      <dsp:spPr>
        <a:xfrm rot="16200000">
          <a:off x="1685552" y="2148211"/>
          <a:ext cx="2256554" cy="4287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t>Transport </a:t>
          </a:r>
          <a:r>
            <a:rPr lang="pl-PL" sz="2300" kern="1200" dirty="0" err="1"/>
            <a:t>logistics</a:t>
          </a:r>
          <a:endParaRPr lang="pl-PL" sz="2300" kern="1200" dirty="0"/>
        </a:p>
      </dsp:txBody>
      <dsp:txXfrm>
        <a:off x="1685552" y="2148211"/>
        <a:ext cx="2256554" cy="428745"/>
      </dsp:txXfrm>
    </dsp:sp>
    <dsp:sp modelId="{89B16DD4-5995-4FA2-9174-1465724E9388}">
      <dsp:nvSpPr>
        <dsp:cNvPr id="0" name=""/>
        <dsp:cNvSpPr/>
      </dsp:nvSpPr>
      <dsp:spPr>
        <a:xfrm>
          <a:off x="3309458" y="4485"/>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err="1"/>
            <a:t>loads</a:t>
          </a:r>
          <a:endParaRPr lang="pl-PL" sz="1600" kern="1200" dirty="0"/>
        </a:p>
      </dsp:txBody>
      <dsp:txXfrm>
        <a:off x="3309458" y="4485"/>
        <a:ext cx="1406284" cy="428745"/>
      </dsp:txXfrm>
    </dsp:sp>
    <dsp:sp modelId="{128D3C75-6302-479D-8359-4FE68B232276}">
      <dsp:nvSpPr>
        <dsp:cNvPr id="0" name=""/>
        <dsp:cNvSpPr/>
      </dsp:nvSpPr>
      <dsp:spPr>
        <a:xfrm>
          <a:off x="3309458" y="540417"/>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err="1"/>
            <a:t>consolidation</a:t>
          </a:r>
          <a:r>
            <a:rPr lang="pl-PL" sz="1600" kern="1200" dirty="0"/>
            <a:t> </a:t>
          </a:r>
          <a:r>
            <a:rPr lang="pl-PL" sz="1600" kern="1200" dirty="0" err="1"/>
            <a:t>stations</a:t>
          </a:r>
          <a:r>
            <a:rPr lang="pl-PL" sz="1600" kern="1200" dirty="0"/>
            <a:t> </a:t>
          </a:r>
        </a:p>
      </dsp:txBody>
      <dsp:txXfrm>
        <a:off x="3309458" y="540417"/>
        <a:ext cx="1406284" cy="428745"/>
      </dsp:txXfrm>
    </dsp:sp>
    <dsp:sp modelId="{5E98B18F-ECAF-4C30-94EF-857425093E67}">
      <dsp:nvSpPr>
        <dsp:cNvPr id="0" name=""/>
        <dsp:cNvSpPr/>
      </dsp:nvSpPr>
      <dsp:spPr>
        <a:xfrm>
          <a:off x="3309458" y="1076348"/>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a:t>transport </a:t>
          </a:r>
          <a:r>
            <a:rPr lang="pl-PL" sz="1600" kern="1200" dirty="0" err="1"/>
            <a:t>hubs</a:t>
          </a:r>
          <a:endParaRPr lang="pl-PL" sz="1600" kern="1200" dirty="0"/>
        </a:p>
      </dsp:txBody>
      <dsp:txXfrm>
        <a:off x="3309458" y="1076348"/>
        <a:ext cx="1406284" cy="428745"/>
      </dsp:txXfrm>
    </dsp:sp>
    <dsp:sp modelId="{BB8CFF62-B53B-47AE-9E91-5E308F835188}">
      <dsp:nvSpPr>
        <dsp:cNvPr id="0" name=""/>
        <dsp:cNvSpPr/>
      </dsp:nvSpPr>
      <dsp:spPr>
        <a:xfrm>
          <a:off x="3309458" y="1612280"/>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a:t>transport network</a:t>
          </a:r>
        </a:p>
      </dsp:txBody>
      <dsp:txXfrm>
        <a:off x="3309458" y="1612280"/>
        <a:ext cx="1406284" cy="428745"/>
      </dsp:txXfrm>
    </dsp:sp>
    <dsp:sp modelId="{96D05921-9D74-43A6-9C7E-559C9CEED4D6}">
      <dsp:nvSpPr>
        <dsp:cNvPr id="0" name=""/>
        <dsp:cNvSpPr/>
      </dsp:nvSpPr>
      <dsp:spPr>
        <a:xfrm>
          <a:off x="3309458" y="2148211"/>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a:t>rolling </a:t>
          </a:r>
          <a:r>
            <a:rPr lang="pl-PL" sz="1600" kern="1200" dirty="0" err="1"/>
            <a:t>stock</a:t>
          </a:r>
          <a:endParaRPr lang="pl-PL" sz="1600" kern="1200" dirty="0"/>
        </a:p>
      </dsp:txBody>
      <dsp:txXfrm>
        <a:off x="3309458" y="2148211"/>
        <a:ext cx="1406284" cy="428745"/>
      </dsp:txXfrm>
    </dsp:sp>
    <dsp:sp modelId="{2C807540-BA50-4512-BBEF-7F8459AA671F}">
      <dsp:nvSpPr>
        <dsp:cNvPr id="0" name=""/>
        <dsp:cNvSpPr/>
      </dsp:nvSpPr>
      <dsp:spPr>
        <a:xfrm>
          <a:off x="3309458" y="2684143"/>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err="1"/>
            <a:t>handling</a:t>
          </a:r>
          <a:r>
            <a:rPr lang="pl-PL" sz="1600" kern="1200" dirty="0"/>
            <a:t> </a:t>
          </a:r>
          <a:r>
            <a:rPr lang="pl-PL" sz="1600" kern="1200" dirty="0" err="1"/>
            <a:t>equipment</a:t>
          </a:r>
          <a:endParaRPr lang="pl-PL" sz="1600" kern="1200" dirty="0"/>
        </a:p>
      </dsp:txBody>
      <dsp:txXfrm>
        <a:off x="3309458" y="2684143"/>
        <a:ext cx="1406284" cy="428745"/>
      </dsp:txXfrm>
    </dsp:sp>
    <dsp:sp modelId="{D98DA43A-E964-4BF6-8A51-4B71DB51CDBD}">
      <dsp:nvSpPr>
        <dsp:cNvPr id="0" name=""/>
        <dsp:cNvSpPr/>
      </dsp:nvSpPr>
      <dsp:spPr>
        <a:xfrm>
          <a:off x="3309458" y="3220075"/>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Clr>
              <a:srgbClr val="1065AB"/>
            </a:buClr>
            <a:buFont typeface="Wingdings" panose="05000000000000000000" pitchFamily="2" charset="2"/>
            <a:buNone/>
          </a:pPr>
          <a:r>
            <a:rPr lang="pl-PL" sz="1500" kern="1200" dirty="0" err="1"/>
            <a:t>logistics</a:t>
          </a:r>
          <a:r>
            <a:rPr lang="pl-PL" sz="1500" kern="1200" dirty="0"/>
            <a:t> </a:t>
          </a:r>
          <a:r>
            <a:rPr lang="pl-PL" sz="1500" kern="1200" dirty="0" err="1"/>
            <a:t>process</a:t>
          </a:r>
          <a:r>
            <a:rPr lang="pl-PL" sz="1500" kern="1200" dirty="0"/>
            <a:t> </a:t>
          </a:r>
          <a:r>
            <a:rPr lang="pl-PL" sz="1500" kern="1200" dirty="0" err="1"/>
            <a:t>participants</a:t>
          </a:r>
          <a:endParaRPr lang="pl-PL" sz="1500" kern="1200" dirty="0"/>
        </a:p>
      </dsp:txBody>
      <dsp:txXfrm>
        <a:off x="3309458" y="3220075"/>
        <a:ext cx="1406284" cy="428745"/>
      </dsp:txXfrm>
    </dsp:sp>
    <dsp:sp modelId="{0810E3BC-D9EC-43E9-8883-61B7B0F714AE}">
      <dsp:nvSpPr>
        <dsp:cNvPr id="0" name=""/>
        <dsp:cNvSpPr/>
      </dsp:nvSpPr>
      <dsp:spPr>
        <a:xfrm>
          <a:off x="3309458" y="3756006"/>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Clr>
              <a:srgbClr val="1065AB"/>
            </a:buClr>
            <a:buFont typeface="Wingdings" panose="05000000000000000000" pitchFamily="2" charset="2"/>
            <a:buNone/>
          </a:pPr>
          <a:r>
            <a:rPr lang="pl-PL" sz="1500" kern="1200" dirty="0"/>
            <a:t>transport </a:t>
          </a:r>
          <a:r>
            <a:rPr lang="pl-PL" sz="1500" kern="1200" dirty="0" err="1"/>
            <a:t>containers</a:t>
          </a:r>
          <a:endParaRPr lang="pl-PL" sz="1500" kern="1200" dirty="0"/>
        </a:p>
      </dsp:txBody>
      <dsp:txXfrm>
        <a:off x="3309458" y="3756006"/>
        <a:ext cx="1406284" cy="428745"/>
      </dsp:txXfrm>
    </dsp:sp>
    <dsp:sp modelId="{6B540F87-C1F1-4E93-91EB-0B6E39903CA2}">
      <dsp:nvSpPr>
        <dsp:cNvPr id="0" name=""/>
        <dsp:cNvSpPr/>
      </dsp:nvSpPr>
      <dsp:spPr>
        <a:xfrm>
          <a:off x="3309458" y="4291938"/>
          <a:ext cx="1406284" cy="428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pl-PL" sz="1600" kern="1200" dirty="0" err="1"/>
            <a:t>packaging</a:t>
          </a:r>
          <a:r>
            <a:rPr lang="pl-PL" sz="2500" kern="1200" dirty="0"/>
            <a:t>.</a:t>
          </a:r>
        </a:p>
      </dsp:txBody>
      <dsp:txXfrm>
        <a:off x="3309458" y="4291938"/>
        <a:ext cx="1406284" cy="428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825E-BB8E-4BCE-A448-B42A26936AD0}">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6C380-A97C-434B-A15F-EAC71F345B9B}">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74847-6168-44B0-B455-F1D6C305D180}">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0B3B8-4833-46B4-89CD-254CC30A8249}">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pl-PL" sz="2600" kern="1200" dirty="0"/>
            <a:t>TSP </a:t>
          </a:r>
          <a:r>
            <a:rPr lang="pl-PL" sz="2600" kern="1200" dirty="0" err="1"/>
            <a:t>soultion</a:t>
          </a:r>
          <a:endParaRPr lang="pl-PL" sz="2600" kern="1200" dirty="0"/>
        </a:p>
      </dsp:txBody>
      <dsp:txXfrm>
        <a:off x="3720638" y="315702"/>
        <a:ext cx="3074323" cy="1537161"/>
      </dsp:txXfrm>
    </dsp:sp>
    <dsp:sp modelId="{7681CC6F-9C7E-4507-81DC-326FCF61BB3F}">
      <dsp:nvSpPr>
        <dsp:cNvPr id="0" name=""/>
        <dsp:cNvSpPr/>
      </dsp:nvSpPr>
      <dsp:spPr>
        <a:xfrm>
          <a:off x="706"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the level of product stock at each sending point</a:t>
          </a:r>
          <a:endParaRPr lang="pl-PL" sz="2600" kern="1200" dirty="0"/>
        </a:p>
      </dsp:txBody>
      <dsp:txXfrm>
        <a:off x="706" y="2498473"/>
        <a:ext cx="3074323" cy="1537161"/>
      </dsp:txXfrm>
    </dsp:sp>
    <dsp:sp modelId="{9EA8F204-5FCB-4EE3-B4DB-6C0284D6E7B1}">
      <dsp:nvSpPr>
        <dsp:cNvPr id="0" name=""/>
        <dsp:cNvSpPr/>
      </dsp:nvSpPr>
      <dsp:spPr>
        <a:xfrm>
          <a:off x="3720638"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the volume of demand at each receiving point</a:t>
          </a:r>
          <a:endParaRPr lang="pl-PL" sz="2600" kern="1200" dirty="0"/>
        </a:p>
      </dsp:txBody>
      <dsp:txXfrm>
        <a:off x="3720638" y="2498473"/>
        <a:ext cx="3074323" cy="1537161"/>
      </dsp:txXfrm>
    </dsp:sp>
    <dsp:sp modelId="{4404737F-A209-4454-9514-2CA5C9ADB886}">
      <dsp:nvSpPr>
        <dsp:cNvPr id="0" name=""/>
        <dsp:cNvSpPr/>
      </dsp:nvSpPr>
      <dsp:spPr>
        <a:xfrm>
          <a:off x="7440570"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the </a:t>
          </a:r>
          <a:r>
            <a:rPr lang="en-US" sz="2600" kern="1200" dirty="0"/>
            <a:t>transport costs from each sending point to each receiving point </a:t>
          </a:r>
          <a:endParaRPr lang="pl-PL" sz="26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12" name="TextBox 11">
            <a:extLst>
              <a:ext uri="{FF2B5EF4-FFF2-40B4-BE49-F238E27FC236}">
                <a16:creationId xmlns:a16="http://schemas.microsoft.com/office/drawing/2014/main" id="{9F357EC1-6C4F-4EA5-9F61-F3F8C8CB2F4C}"/>
              </a:ext>
            </a:extLst>
          </p:cNvPr>
          <p:cNvSpPr txBox="1"/>
          <p:nvPr userDrawn="1"/>
        </p:nvSpPr>
        <p:spPr>
          <a:xfrm>
            <a:off x="7738868" y="5949189"/>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74DCDB-D7F9-433F-A14C-2F40B3E5DB9B}"/>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publicdomainpictures.net/view-image.php?image=16268&amp;jazyk=se"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240.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pPr>
              <a:lnSpc>
                <a:spcPct val="110000"/>
              </a:lnSpc>
            </a:pPr>
            <a:r>
              <a:rPr lang="en-US" sz="3600" dirty="0"/>
              <a:t>Advanced use of a spreadsheet to </a:t>
            </a:r>
            <a:r>
              <a:rPr lang="en-US" sz="3600" dirty="0" err="1"/>
              <a:t>analy</a:t>
            </a:r>
            <a:r>
              <a:rPr lang="pl-PL" sz="3600" dirty="0"/>
              <a:t>s</a:t>
            </a:r>
            <a:r>
              <a:rPr lang="en-US" sz="3600" dirty="0"/>
              <a:t>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52705"/>
          </a:xfrm>
          <a:prstGeom prst="rect">
            <a:avLst/>
          </a:prstGeom>
          <a:noFill/>
        </p:spPr>
        <p:txBody>
          <a:bodyPr wrap="square" rtlCol="0">
            <a:spAutoFit/>
          </a:bodyPr>
          <a:lstStyle/>
          <a:p>
            <a:pPr algn="ctr">
              <a:lnSpc>
                <a:spcPct val="110000"/>
              </a:lnSpc>
            </a:pP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400" dirty="0">
                <a:latin typeface="Tahoma" panose="020B0604030504040204" pitchFamily="34" charset="0"/>
                <a:ea typeface="Tahoma" panose="020B0604030504040204" pitchFamily="34" charset="0"/>
                <a:cs typeface="Tahoma" panose="020B0604030504040204" pitchFamily="34" charset="0"/>
              </a:rPr>
              <a:t>Transport </a:t>
            </a:r>
            <a:r>
              <a:rPr lang="pl-PL" sz="4400" dirty="0" err="1">
                <a:latin typeface="Tahoma" panose="020B0604030504040204" pitchFamily="34" charset="0"/>
                <a:ea typeface="Tahoma" panose="020B0604030504040204" pitchFamily="34" charset="0"/>
                <a:cs typeface="Tahoma" panose="020B0604030504040204" pitchFamily="34" charset="0"/>
              </a:rPr>
              <a:t>optimisation</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extBox 11">
            <a:extLst>
              <a:ext uri="{FF2B5EF4-FFF2-40B4-BE49-F238E27FC236}">
                <a16:creationId xmlns:a16="http://schemas.microsoft.com/office/drawing/2014/main" id="{80D3CF00-EBE0-4926-9FB6-46E63D359554}"/>
              </a:ext>
            </a:extLst>
          </p:cNvPr>
          <p:cNvSpPr txBox="1"/>
          <p:nvPr/>
        </p:nvSpPr>
        <p:spPr>
          <a:xfrm>
            <a:off x="6367431" y="6045819"/>
            <a:ext cx="4792133" cy="646331"/>
          </a:xfrm>
          <a:prstGeom prst="rect">
            <a:avLst/>
          </a:prstGeom>
          <a:noFill/>
        </p:spPr>
        <p:txBody>
          <a:bodyPr wrap="square">
            <a:spAutoFit/>
          </a:bodyPr>
          <a:lstStyle/>
          <a:p>
            <a:pPr algn="l"/>
            <a:r>
              <a:rPr lang="en-GB" sz="900" b="0" i="0" dirty="0">
                <a:solidFill>
                  <a:srgbClr val="000000"/>
                </a:solidFill>
                <a:effectLst/>
                <a:latin typeface="arial" panose="020B0604020202020204" pitchFamily="34" charset="0"/>
              </a:rPr>
              <a:t>Co-funded by the European Union</a:t>
            </a:r>
          </a:p>
          <a:p>
            <a:pPr algn="l"/>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p>
        </p:txBody>
      </p:sp>
      <p:sp>
        <p:nvSpPr>
          <p:cNvPr id="13" name="Tytuł 1">
            <a:extLst>
              <a:ext uri="{FF2B5EF4-FFF2-40B4-BE49-F238E27FC236}">
                <a16:creationId xmlns:a16="http://schemas.microsoft.com/office/drawing/2014/main" id="{CCA387ED-2A61-4C90-B7FD-1DC405E7D2A2}"/>
              </a:ext>
            </a:extLst>
          </p:cNvPr>
          <p:cNvSpPr txBox="1">
            <a:spLocks/>
          </p:cNvSpPr>
          <p:nvPr/>
        </p:nvSpPr>
        <p:spPr>
          <a:xfrm>
            <a:off x="5637613" y="474394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route</a:t>
            </a:r>
            <a:r>
              <a:rPr lang="pl-PL" sz="3200" kern="100" dirty="0">
                <a:cs typeface="Times New Roman" panose="02020603050405020304" pitchFamily="18" charset="0"/>
              </a:rPr>
              <a:t> </a:t>
            </a:r>
            <a:r>
              <a:rPr lang="pl-PL" sz="3200" kern="100" dirty="0" err="1">
                <a:cs typeface="Times New Roman" panose="02020603050405020304" pitchFamily="18" charset="0"/>
              </a:rPr>
              <a:t>optimisation</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37735" y="1893366"/>
            <a:ext cx="10515600" cy="1545104"/>
          </a:xfrm>
        </p:spPr>
        <p:txBody>
          <a:bodyPr>
            <a:normAutofit/>
          </a:bodyPr>
          <a:lstStyle/>
          <a:p>
            <a:pPr marL="0" indent="0" algn="ctr">
              <a:lnSpc>
                <a:spcPct val="120000"/>
              </a:lnSpc>
              <a:buNone/>
            </a:pPr>
            <a:r>
              <a:rPr lang="en-US" sz="2600" dirty="0"/>
              <a:t>One of the basic components of transport </a:t>
            </a:r>
            <a:r>
              <a:rPr lang="en-US" sz="2600" dirty="0" err="1"/>
              <a:t>optimisation</a:t>
            </a:r>
            <a:r>
              <a:rPr lang="en-US" sz="2600" dirty="0"/>
              <a:t> is</a:t>
            </a:r>
            <a:r>
              <a:rPr lang="en-US" sz="2600" b="1" dirty="0"/>
              <a:t> route </a:t>
            </a:r>
            <a:r>
              <a:rPr lang="en-US" sz="2600" b="1" dirty="0" err="1"/>
              <a:t>optimisation</a:t>
            </a:r>
            <a:r>
              <a:rPr lang="en-US" sz="2600" b="1" dirty="0"/>
              <a:t>. </a:t>
            </a:r>
            <a:r>
              <a:rPr lang="en-US" sz="2600" dirty="0"/>
              <a:t>This involves designing routes for the vehicles used to transport goods in order to </a:t>
            </a:r>
            <a:r>
              <a:rPr lang="en-US" sz="2600" dirty="0" err="1"/>
              <a:t>optimise</a:t>
            </a:r>
            <a:r>
              <a:rPr lang="en-US" sz="2600" dirty="0"/>
              <a:t> profits and customer service</a:t>
            </a:r>
            <a:r>
              <a:rPr lang="pl-PL" sz="26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pl-PL" sz="2600" dirty="0"/>
              <a:t>R</a:t>
            </a:r>
            <a:r>
              <a:rPr lang="en-US" sz="2600" dirty="0" err="1"/>
              <a:t>oute</a:t>
            </a:r>
            <a:r>
              <a:rPr lang="en-US" sz="2600" dirty="0"/>
              <a:t> </a:t>
            </a:r>
            <a:r>
              <a:rPr lang="en-US" sz="2600" dirty="0" err="1"/>
              <a:t>optimisation</a:t>
            </a:r>
            <a:r>
              <a:rPr lang="en-US" sz="2600" dirty="0"/>
              <a:t> </a:t>
            </a:r>
            <a:r>
              <a:rPr lang="pl-PL" sz="2600" dirty="0" err="1"/>
              <a:t>is</a:t>
            </a:r>
            <a:r>
              <a:rPr lang="pl-PL" sz="2600" dirty="0"/>
              <a:t> o</a:t>
            </a:r>
            <a:r>
              <a:rPr lang="en-US" sz="2600" dirty="0"/>
              <a:t>ne of the basic components of </a:t>
            </a:r>
            <a:r>
              <a:rPr lang="en-US" sz="2600" b="1" dirty="0"/>
              <a:t>transport </a:t>
            </a:r>
            <a:r>
              <a:rPr lang="en-US" sz="2600" b="1" dirty="0" err="1"/>
              <a:t>optimisation</a:t>
            </a:r>
            <a:r>
              <a:rPr lang="en-US" sz="2600" dirty="0"/>
              <a:t>. This involves designing routes for the vehicles used to transport goods in order to </a:t>
            </a:r>
            <a:r>
              <a:rPr lang="en-US" sz="2600" dirty="0" err="1"/>
              <a:t>optimise</a:t>
            </a:r>
            <a:r>
              <a:rPr lang="en-US" sz="2600" dirty="0"/>
              <a:t> profits and customer service</a:t>
            </a:r>
            <a:r>
              <a:rPr lang="pl-PL" sz="2600" dirty="0"/>
              <a:t>.</a:t>
            </a:r>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683750" y="6234628"/>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err="1">
                <a:solidFill>
                  <a:srgbClr val="7F7F7F"/>
                </a:solidFill>
              </a:rPr>
              <a:t>Source:Gaspars-Wieloch</a:t>
            </a:r>
            <a:r>
              <a:rPr lang="pl-PL" sz="1200" dirty="0">
                <a:solidFill>
                  <a:srgbClr val="7F7F7F"/>
                </a:solidFill>
              </a:rPr>
              <a:t>, H. in: Szymczak, M. (ed.), 2011</a:t>
            </a:r>
          </a:p>
        </p:txBody>
      </p:sp>
    </p:spTree>
    <p:extLst>
      <p:ext uri="{BB962C8B-B14F-4D97-AF65-F5344CB8AC3E}">
        <p14:creationId xmlns:p14="http://schemas.microsoft.com/office/powerpoint/2010/main" val="100752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864827"/>
            <a:ext cx="11376616" cy="4026925"/>
          </a:xfrm>
        </p:spPr>
        <p:txBody>
          <a:bodyPr>
            <a:normAutofit fontScale="92500" lnSpcReduction="20000"/>
          </a:bodyPr>
          <a:lstStyle/>
          <a:p>
            <a:pPr algn="just">
              <a:lnSpc>
                <a:spcPct val="130000"/>
              </a:lnSpc>
              <a:spcAft>
                <a:spcPts val="1200"/>
              </a:spcAft>
            </a:pPr>
            <a:r>
              <a:rPr lang="en-US" dirty="0"/>
              <a:t>The </a:t>
            </a:r>
            <a:r>
              <a:rPr lang="pl-PL" dirty="0">
                <a:solidFill>
                  <a:srgbClr val="1065AB"/>
                </a:solidFill>
              </a:rPr>
              <a:t>T</a:t>
            </a:r>
            <a:r>
              <a:rPr lang="en-US" dirty="0">
                <a:solidFill>
                  <a:srgbClr val="1065AB"/>
                </a:solidFill>
              </a:rPr>
              <a:t>raveling </a:t>
            </a:r>
            <a:r>
              <a:rPr lang="pl-PL" dirty="0">
                <a:solidFill>
                  <a:srgbClr val="1065AB"/>
                </a:solidFill>
              </a:rPr>
              <a:t>S</a:t>
            </a:r>
            <a:r>
              <a:rPr lang="en-US" dirty="0" err="1">
                <a:solidFill>
                  <a:srgbClr val="1065AB"/>
                </a:solidFill>
              </a:rPr>
              <a:t>alesman</a:t>
            </a:r>
            <a:r>
              <a:rPr lang="en-US" dirty="0">
                <a:solidFill>
                  <a:srgbClr val="1065AB"/>
                </a:solidFill>
              </a:rPr>
              <a:t> </a:t>
            </a:r>
            <a:r>
              <a:rPr lang="pl-PL" dirty="0">
                <a:solidFill>
                  <a:srgbClr val="1065AB"/>
                </a:solidFill>
              </a:rPr>
              <a:t>P</a:t>
            </a:r>
            <a:r>
              <a:rPr lang="en-US" dirty="0" err="1">
                <a:solidFill>
                  <a:srgbClr val="1065AB"/>
                </a:solidFill>
              </a:rPr>
              <a:t>roblem</a:t>
            </a:r>
            <a:r>
              <a:rPr lang="pl-PL" dirty="0">
                <a:solidFill>
                  <a:srgbClr val="1065AB"/>
                </a:solidFill>
              </a:rPr>
              <a:t> (TSP)</a:t>
            </a:r>
            <a:r>
              <a:rPr lang="en-US" dirty="0">
                <a:solidFill>
                  <a:srgbClr val="1065AB"/>
                </a:solidFill>
              </a:rPr>
              <a:t> </a:t>
            </a:r>
            <a:r>
              <a:rPr lang="en-US" dirty="0"/>
              <a:t>is a classical combinatorial </a:t>
            </a:r>
            <a:r>
              <a:rPr lang="en-US" dirty="0" err="1"/>
              <a:t>optimi</a:t>
            </a:r>
            <a:r>
              <a:rPr lang="pl-PL" dirty="0"/>
              <a:t>s</a:t>
            </a:r>
            <a:r>
              <a:rPr lang="en-US" dirty="0" err="1"/>
              <a:t>ation</a:t>
            </a:r>
            <a:r>
              <a:rPr lang="en-US" dirty="0"/>
              <a:t> problem, which involves planning the shortest and least expensive transportation route, passing through n specified sending and receiving points, with given travel costs between each pair of points</a:t>
            </a:r>
            <a:r>
              <a:rPr lang="pl-PL" dirty="0"/>
              <a:t>.</a:t>
            </a:r>
          </a:p>
          <a:p>
            <a:pPr algn="just">
              <a:lnSpc>
                <a:spcPct val="130000"/>
              </a:lnSpc>
            </a:pPr>
            <a:r>
              <a:rPr lang="en-US" dirty="0"/>
              <a:t>The </a:t>
            </a:r>
            <a:r>
              <a:rPr lang="en-US" dirty="0">
                <a:solidFill>
                  <a:srgbClr val="1065AB"/>
                </a:solidFill>
              </a:rPr>
              <a:t>Vehicle Routing Problem</a:t>
            </a:r>
            <a:r>
              <a:rPr lang="pl-PL" dirty="0">
                <a:solidFill>
                  <a:srgbClr val="1065AB"/>
                </a:solidFill>
              </a:rPr>
              <a:t> (</a:t>
            </a:r>
            <a:r>
              <a:rPr lang="en-US" dirty="0">
                <a:solidFill>
                  <a:srgbClr val="1065AB"/>
                </a:solidFill>
              </a:rPr>
              <a:t>VRP</a:t>
            </a:r>
            <a:r>
              <a:rPr lang="pl-PL" dirty="0">
                <a:solidFill>
                  <a:srgbClr val="1065AB"/>
                </a:solidFill>
              </a:rPr>
              <a:t>)</a:t>
            </a:r>
            <a:r>
              <a:rPr lang="en-US" dirty="0">
                <a:solidFill>
                  <a:srgbClr val="1065AB"/>
                </a:solidFill>
              </a:rPr>
              <a:t> is </a:t>
            </a:r>
            <a:r>
              <a:rPr lang="en-US" dirty="0"/>
              <a:t>a </a:t>
            </a:r>
            <a:r>
              <a:rPr lang="en-US" dirty="0" err="1"/>
              <a:t>generalisation</a:t>
            </a:r>
            <a:r>
              <a:rPr lang="en-US" dirty="0"/>
              <a:t> of the TSP. In it, it is possible to have multiple commuters (multiple vehicles), with the possibility of returning to the base multiple times before reaching all n locations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21167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Optifacility</a:t>
            </a:r>
            <a:r>
              <a:rPr lang="pl-PL" sz="1200" dirty="0">
                <a:solidFill>
                  <a:srgbClr val="7F7F7F"/>
                </a:solidFill>
              </a:rPr>
              <a:t>, </a:t>
            </a:r>
            <a:r>
              <a:rPr lang="pl-PL" sz="1200" dirty="0" err="1">
                <a:solidFill>
                  <a:srgbClr val="7F7F7F"/>
                </a:solidFill>
              </a:rPr>
              <a:t>accessed</a:t>
            </a:r>
            <a:r>
              <a:rPr lang="pl-PL" sz="1200" dirty="0">
                <a:solidFill>
                  <a:srgbClr val="7F7F7F"/>
                </a:solidFill>
              </a:rPr>
              <a:t> 30.05.2024</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and </a:t>
            </a:r>
            <a:r>
              <a:rPr lang="pl-PL" dirty="0" err="1"/>
              <a:t>Vehicle</a:t>
            </a:r>
            <a:r>
              <a:rPr lang="pl-PL" dirty="0"/>
              <a:t> Routing </a:t>
            </a:r>
            <a:r>
              <a:rPr lang="pl-PL" dirty="0" err="1"/>
              <a:t>Problems</a:t>
            </a:r>
            <a:endParaRPr lang="pl-PL" dirty="0"/>
          </a:p>
        </p:txBody>
      </p:sp>
    </p:spTree>
    <p:extLst>
      <p:ext uri="{BB962C8B-B14F-4D97-AF65-F5344CB8AC3E}">
        <p14:creationId xmlns:p14="http://schemas.microsoft.com/office/powerpoint/2010/main" val="118254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Vinichenko</a:t>
            </a:r>
            <a:r>
              <a:rPr lang="pl-PL" sz="1200" dirty="0">
                <a:solidFill>
                  <a:srgbClr val="7F7F7F"/>
                </a:solidFill>
              </a:rPr>
              <a:t>, 2009, p. 133</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Problem</a:t>
            </a:r>
          </a:p>
        </p:txBody>
      </p:sp>
      <p:graphicFrame>
        <p:nvGraphicFramePr>
          <p:cNvPr id="7" name="Symbol zastępczy zawartości 6">
            <a:extLst>
              <a:ext uri="{FF2B5EF4-FFF2-40B4-BE49-F238E27FC236}">
                <a16:creationId xmlns:a16="http://schemas.microsoft.com/office/drawing/2014/main" id="{FEBFFB30-91B2-6309-C5D8-A9927B03858C}"/>
              </a:ext>
            </a:extLst>
          </p:cNvPr>
          <p:cNvGraphicFramePr>
            <a:graphicFrameLocks noGrp="1"/>
          </p:cNvGraphicFramePr>
          <p:nvPr>
            <p:ph idx="1"/>
            <p:extLst>
              <p:ext uri="{D42A27DB-BD31-4B8C-83A1-F6EECF244321}">
                <p14:modId xmlns:p14="http://schemas.microsoft.com/office/powerpoint/2010/main" val="225436769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1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602557"/>
            <a:ext cx="11376616" cy="4536985"/>
          </a:xfrm>
        </p:spPr>
        <p:txBody>
          <a:bodyPr>
            <a:normAutofit fontScale="85000" lnSpcReduction="20000"/>
          </a:bodyPr>
          <a:lstStyle/>
          <a:p>
            <a:pPr algn="just">
              <a:lnSpc>
                <a:spcPct val="130000"/>
              </a:lnSpc>
            </a:pPr>
            <a:r>
              <a:rPr lang="en-US" dirty="0"/>
              <a:t>If the cost of the journey is directly proportional to the quantity transported, we are dealing with a </a:t>
            </a:r>
            <a:r>
              <a:rPr lang="en-US" dirty="0">
                <a:solidFill>
                  <a:srgbClr val="1065AB"/>
                </a:solidFill>
              </a:rPr>
              <a:t>linear</a:t>
            </a:r>
            <a:r>
              <a:rPr lang="en-US" dirty="0"/>
              <a:t> transport task. Otherwise, if this condition is not met, the transport task becomes a </a:t>
            </a:r>
            <a:r>
              <a:rPr lang="en-US" dirty="0">
                <a:solidFill>
                  <a:srgbClr val="1065AB"/>
                </a:solidFill>
              </a:rPr>
              <a:t>non-linear</a:t>
            </a:r>
            <a:r>
              <a:rPr lang="en-US" dirty="0"/>
              <a:t> task</a:t>
            </a:r>
            <a:r>
              <a:rPr lang="pl-PL" dirty="0"/>
              <a:t>;</a:t>
            </a:r>
          </a:p>
          <a:p>
            <a:pPr algn="just">
              <a:lnSpc>
                <a:spcPct val="130000"/>
              </a:lnSpc>
            </a:pPr>
            <a:r>
              <a:rPr lang="en-US" dirty="0"/>
              <a:t>One of the most popular </a:t>
            </a:r>
            <a:r>
              <a:rPr lang="en-US" dirty="0" err="1"/>
              <a:t>optimisation</a:t>
            </a:r>
            <a:r>
              <a:rPr lang="en-US" dirty="0"/>
              <a:t> methods is </a:t>
            </a:r>
            <a:r>
              <a:rPr lang="en-US" dirty="0">
                <a:solidFill>
                  <a:srgbClr val="1065AB"/>
                </a:solidFill>
              </a:rPr>
              <a:t>linear programming</a:t>
            </a:r>
            <a:r>
              <a:rPr lang="pl-PL" dirty="0"/>
              <a:t>;</a:t>
            </a:r>
          </a:p>
          <a:p>
            <a:pPr algn="just">
              <a:lnSpc>
                <a:spcPct val="130000"/>
              </a:lnSpc>
              <a:spcAft>
                <a:spcPts val="600"/>
              </a:spcAft>
            </a:pPr>
            <a:r>
              <a:rPr lang="en-US" dirty="0"/>
              <a:t>Although the linear programming method is quite practical, there are </a:t>
            </a:r>
            <a:r>
              <a:rPr lang="en-US" dirty="0">
                <a:solidFill>
                  <a:srgbClr val="1065AB"/>
                </a:solidFill>
              </a:rPr>
              <a:t>limitations</a:t>
            </a:r>
            <a:r>
              <a:rPr lang="en-US" dirty="0"/>
              <a:t> to its use</a:t>
            </a:r>
            <a:r>
              <a:rPr lang="pl-PL" dirty="0"/>
              <a:t>:</a:t>
            </a:r>
          </a:p>
          <a:p>
            <a:pPr lvl="1" algn="just">
              <a:lnSpc>
                <a:spcPct val="130000"/>
              </a:lnSpc>
            </a:pPr>
            <a:r>
              <a:rPr lang="en-US" sz="2600" dirty="0"/>
              <a:t>the problem to be solved using it must be formulated deterministically</a:t>
            </a:r>
            <a:r>
              <a:rPr lang="pl-PL" sz="2600" dirty="0"/>
              <a:t>;</a:t>
            </a:r>
          </a:p>
          <a:p>
            <a:pPr lvl="1" algn="just">
              <a:lnSpc>
                <a:spcPct val="130000"/>
              </a:lnSpc>
            </a:pPr>
            <a:r>
              <a:rPr lang="en-US" sz="2600" dirty="0"/>
              <a:t>the problem should be subjected to a linear approximation</a:t>
            </a:r>
            <a:endParaRPr lang="pl-PL" sz="2600" dirty="0"/>
          </a:p>
          <a:p>
            <a:pPr lvl="1" algn="just">
              <a:lnSpc>
                <a:spcPct val="130000"/>
              </a:lnSpc>
            </a:pPr>
            <a:r>
              <a:rPr lang="en-US" sz="2600" dirty="0"/>
              <a:t>the fixed and variable operating costs of logistics facilities cannot be taken into account in linear programming</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0961"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Silaen</a:t>
            </a:r>
            <a:r>
              <a:rPr lang="pl-PL" sz="1200" dirty="0">
                <a:solidFill>
                  <a:srgbClr val="7F7F7F"/>
                </a:solidFill>
              </a:rPr>
              <a:t>, </a:t>
            </a:r>
            <a:r>
              <a:rPr lang="pl-PL" sz="1200" dirty="0" err="1">
                <a:solidFill>
                  <a:srgbClr val="7F7F7F"/>
                </a:solidFill>
              </a:rPr>
              <a:t>Savaluddin</a:t>
            </a:r>
            <a:r>
              <a:rPr lang="pl-PL" sz="1200" dirty="0">
                <a:solidFill>
                  <a:srgbClr val="7F7F7F"/>
                </a:solidFill>
              </a:rPr>
              <a:t>, </a:t>
            </a:r>
            <a:r>
              <a:rPr lang="pl-PL" sz="1200" dirty="0" err="1">
                <a:solidFill>
                  <a:srgbClr val="7F7F7F"/>
                </a:solidFill>
              </a:rPr>
              <a:t>Tulus</a:t>
            </a:r>
            <a:r>
              <a:rPr lang="pl-PL" sz="1200" dirty="0">
                <a:solidFill>
                  <a:srgbClr val="7F7F7F"/>
                </a:solidFill>
              </a:rPr>
              <a:t>, 2019; Gass, 2013; </a:t>
            </a:r>
            <a:r>
              <a:rPr lang="pl-PL" sz="1200" dirty="0" err="1">
                <a:solidFill>
                  <a:srgbClr val="7F7F7F"/>
                </a:solidFill>
              </a:rPr>
              <a:t>Sierksma</a:t>
            </a:r>
            <a:r>
              <a:rPr lang="pl-PL" sz="1200" dirty="0">
                <a:solidFill>
                  <a:srgbClr val="7F7F7F"/>
                </a:solidFill>
              </a:rPr>
              <a:t>, 2002;Biethahn &amp; Nissen,1995; </a:t>
            </a:r>
            <a:r>
              <a:rPr lang="pl-PL" sz="1200" dirty="0" err="1">
                <a:solidFill>
                  <a:srgbClr val="7F7F7F"/>
                </a:solidFill>
              </a:rPr>
              <a:t>Coyle</a:t>
            </a:r>
            <a:r>
              <a:rPr lang="pl-PL" sz="1200" dirty="0">
                <a:solidFill>
                  <a:srgbClr val="7F7F7F"/>
                </a:solidFill>
              </a:rPr>
              <a:t>, </a:t>
            </a:r>
            <a:r>
              <a:rPr lang="pl-PL" sz="1200" dirty="0" err="1">
                <a:solidFill>
                  <a:srgbClr val="7F7F7F"/>
                </a:solidFill>
              </a:rPr>
              <a:t>Bardi</a:t>
            </a:r>
            <a:r>
              <a:rPr lang="pl-PL" sz="1200" dirty="0">
                <a:solidFill>
                  <a:srgbClr val="7F7F7F"/>
                </a:solidFill>
              </a:rPr>
              <a:t>, </a:t>
            </a:r>
            <a:r>
              <a:rPr lang="pl-PL" sz="1200" dirty="0" err="1">
                <a:solidFill>
                  <a:srgbClr val="7F7F7F"/>
                </a:solidFill>
              </a:rPr>
              <a:t>Langley</a:t>
            </a:r>
            <a:r>
              <a:rPr lang="pl-PL" sz="1200" dirty="0">
                <a:solidFill>
                  <a:srgbClr val="7F7F7F"/>
                </a:solidFill>
              </a:rPr>
              <a:t>, 2002</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Problem</a:t>
            </a:r>
          </a:p>
        </p:txBody>
      </p:sp>
    </p:spTree>
    <p:extLst>
      <p:ext uri="{BB962C8B-B14F-4D97-AF65-F5344CB8AC3E}">
        <p14:creationId xmlns:p14="http://schemas.microsoft.com/office/powerpoint/2010/main" val="325272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583703"/>
                <a:ext cx="5422130" cy="4779389"/>
              </a:xfrm>
            </p:spPr>
            <p:txBody>
              <a:bodyPr>
                <a:normAutofit fontScale="70000" lnSpcReduction="20000"/>
              </a:bodyPr>
              <a:lstStyle/>
              <a:p>
                <a:pPr algn="just">
                  <a:lnSpc>
                    <a:spcPct val="140000"/>
                  </a:lnSpc>
                </a:pPr>
                <a:r>
                  <a:rPr lang="en-US" dirty="0"/>
                  <a:t>The general form of a model describing a closed transport problem with a time criterion can be presented as follows</a:t>
                </a:r>
                <a:r>
                  <a:rPr lang="pl-PL" dirty="0"/>
                  <a:t>:</a:t>
                </a:r>
              </a:p>
              <a:p>
                <a:pPr algn="just"/>
                <a:endParaRPr lang="pl-PL" dirty="0"/>
              </a:p>
              <a:p>
                <a:pPr marL="0" indent="0" algn="ctr">
                  <a:lnSpc>
                    <a:spcPct val="120000"/>
                  </a:lnSpc>
                  <a:spcAft>
                    <a:spcPts val="600"/>
                  </a:spcAft>
                  <a:buNone/>
                </a:pPr>
                <a14:m>
                  <m:oMathPara xmlns:m="http://schemas.openxmlformats.org/officeDocument/2006/math">
                    <m:oMathParaPr>
                      <m:jc m:val="centerGroup"/>
                    </m:oMathParaPr>
                    <m:oMath xmlns:m="http://schemas.openxmlformats.org/officeDocument/2006/math">
                      <m:func>
                        <m:funcPr>
                          <m:ctrlPr>
                            <a:rPr lang="pl-PL" sz="20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pl-PL" sz="2000" kern="100">
                                  <a:effectLst/>
                                  <a:latin typeface="Cambria Math" panose="02040503050406030204" pitchFamily="18" charset="0"/>
                                  <a:ea typeface="Calibri" panose="020F0502020204030204" pitchFamily="34" charset="0"/>
                                  <a:cs typeface="Times New Roman" panose="02020603050405020304" pitchFamily="18" charset="0"/>
                                </a:rPr>
                                <m:t>max</m:t>
                              </m:r>
                            </m:e>
                            <m:lim>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𝑦</m:t>
                                  </m:r>
                                </m:sub>
                              </m:s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&gt;0</m:t>
                              </m:r>
                            </m:lim>
                          </m:limLow>
                        </m:fName>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𝑡</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box>
                            <m:box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pl-PL" sz="2000" i="1" kern="100" smtClean="0">
                                  <a:effectLst/>
                                  <a:latin typeface="Cambria Math" panose="02040503050406030204" pitchFamily="18" charset="0"/>
                                  <a:ea typeface="Cambria Math" panose="02040503050406030204" pitchFamily="18" charset="0"/>
                                  <a:cs typeface="Times New Roman" panose="02020603050405020304" pitchFamily="18" charset="0"/>
                                </a:rPr>
                                <m:t>→</m:t>
                              </m:r>
                            </m:e>
                          </m:box>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𝑚𝑖𝑛</m:t>
                          </m:r>
                        </m:e>
                      </m:func>
                    </m:oMath>
                  </m:oMathPara>
                </a14:m>
                <a:endParaRPr lang="pl-PL" sz="2000" kern="100" dirty="0">
                  <a:effectLst/>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e>
                      </m:nary>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𝑚</m:t>
                          </m:r>
                        </m:e>
                      </m:d>
                    </m:oMath>
                  </m:oMathPara>
                </a14:m>
                <a:endParaRPr lang="pl-PL" sz="2000" kern="100" dirty="0">
                  <a:effectLst/>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𝑚</m:t>
                          </m:r>
                        </m:sup>
                        <m:e>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e>
                      </m:nary>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 </m:t>
                          </m:r>
                        </m:sub>
                      </m:s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pl-PL" sz="2000" kern="100" dirty="0">
                  <a:effectLst/>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pl-PL" sz="2000" i="1" kern="100" smtClean="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pl-PL" sz="2000" kern="100" dirty="0">
                  <a:effectLst/>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𝑚</m:t>
                          </m:r>
                        </m:sup>
                        <m:e>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pl-PL" sz="2000" i="1" kern="100" smtClean="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2000" i="1" kern="100">
                                  <a:effectLst/>
                                  <a:latin typeface="Cambria Math" panose="02040503050406030204" pitchFamily="18" charset="0"/>
                                  <a:ea typeface="Calibri" panose="020F0502020204030204" pitchFamily="34" charset="0"/>
                                  <a:cs typeface="Times New Roman" panose="02020603050405020304" pitchFamily="18" charset="0"/>
                                </a:rPr>
                                <m:t>𝑗</m:t>
                              </m:r>
                            </m:sub>
                          </m:sSub>
                        </m:e>
                      </m:nary>
                    </m:oMath>
                  </m:oMathPara>
                </a14:m>
                <a:endParaRPr lang="pl-PL" sz="2000" kern="100" dirty="0">
                  <a:effectLst/>
                  <a:ea typeface="Calibri" panose="020F0502020204030204" pitchFamily="34" charset="0"/>
                  <a:cs typeface="Times New Roman" panose="02020603050405020304" pitchFamily="18" charset="0"/>
                </a:endParaRPr>
              </a:p>
              <a:p>
                <a:pPr algn="just"/>
                <a:endParaRPr lang="pl-PL"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583703"/>
                <a:ext cx="5422130" cy="4779389"/>
              </a:xfrm>
              <a:blipFill>
                <a:blip r:embed="rId2"/>
                <a:stretch>
                  <a:fillRect l="-1012" t="-255" r="-1125"/>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9FE83F2C-639E-A3AC-A1FF-D4C0B6788176}"/>
                  </a:ext>
                </a:extLst>
              </p:cNvPr>
              <p:cNvSpPr txBox="1"/>
              <p:nvPr/>
            </p:nvSpPr>
            <p:spPr>
              <a:xfrm>
                <a:off x="6770916" y="1687286"/>
                <a:ext cx="4735284" cy="4356514"/>
              </a:xfrm>
              <a:prstGeom prst="rect">
                <a:avLst/>
              </a:prstGeom>
              <a:noFill/>
            </p:spPr>
            <p:txBody>
              <a:bodyPr wrap="square">
                <a:spAutoFit/>
              </a:bodyPr>
              <a:lstStyle/>
              <a:p>
                <a:pPr algn="just">
                  <a:lnSpc>
                    <a:spcPct val="150000"/>
                  </a:lnSpc>
                  <a:spcAft>
                    <a:spcPts val="600"/>
                  </a:spcAft>
                </a:pP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where: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volume of goods transported from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i</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supplier to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j</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customer,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𝑡</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transport time of the goods from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i</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supplier to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j</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consignee,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number of recipients,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m:t>
                    </m:r>
                  </m:oMath>
                </a14:m>
                <a:r>
                  <a:rPr lang="pl-PL" sz="1800" i="1" kern="1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kern="1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number of suppliers,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supply of the </a:t>
                </a:r>
                <a:r>
                  <a:rPr lang="en-US" sz="1800" i="1" kern="100" dirty="0">
                    <a:effectLst/>
                    <a:latin typeface="Tahoma" panose="020B0604030504040204" pitchFamily="34" charset="0"/>
                    <a:ea typeface="Times New Roman" panose="02020603050405020304" pitchFamily="18" charset="0"/>
                    <a:cs typeface="Tahoma" panose="020B0604030504040204" pitchFamily="34" charset="0"/>
                  </a:rPr>
                  <a:t>i</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a:t>
                </a:r>
                <a:r>
                  <a:rPr lang="en-US" sz="1800" kern="100" dirty="0" err="1">
                    <a:effectLst/>
                    <a:latin typeface="Tahoma" panose="020B0604030504040204" pitchFamily="34" charset="0"/>
                    <a:ea typeface="Times New Roman" panose="02020603050405020304" pitchFamily="18" charset="0"/>
                    <a:cs typeface="Tahoma" panose="020B0604030504040204" pitchFamily="34" charset="0"/>
                  </a:rPr>
                  <a:t>th</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 supplier</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kern="100"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1800" i="1" kern="100" dirty="0">
                    <a:effectLst/>
                    <a:latin typeface="Tahoma" panose="020B0604030504040204" pitchFamily="34" charset="0"/>
                    <a:ea typeface="Times New Roman" panose="02020603050405020304" pitchFamily="18" charset="0"/>
                    <a:cs typeface="Tahoma" panose="020B0604030504040204" pitchFamily="34" charset="0"/>
                  </a:rPr>
                  <a:t>j</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a:t>
                </a:r>
                <a:r>
                  <a:rPr lang="en-US" sz="1800" kern="100" dirty="0" err="1">
                    <a:effectLst/>
                    <a:latin typeface="Tahoma" panose="020B0604030504040204" pitchFamily="34" charset="0"/>
                    <a:ea typeface="Times New Roman" panose="02020603050405020304" pitchFamily="18" charset="0"/>
                    <a:cs typeface="Tahoma" panose="020B0604030504040204" pitchFamily="34" charset="0"/>
                  </a:rPr>
                  <a:t>th</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 customer demand</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9FE83F2C-639E-A3AC-A1FF-D4C0B6788176}"/>
                  </a:ext>
                </a:extLst>
              </p:cNvPr>
              <p:cNvSpPr txBox="1">
                <a:spLocks noRot="1" noChangeAspect="1" noMove="1" noResize="1" noEditPoints="1" noAdjustHandles="1" noChangeArrowheads="1" noChangeShapeType="1" noTextEdit="1"/>
              </p:cNvSpPr>
              <p:nvPr/>
            </p:nvSpPr>
            <p:spPr>
              <a:xfrm>
                <a:off x="6770916" y="1687286"/>
                <a:ext cx="4735284" cy="4356514"/>
              </a:xfrm>
              <a:prstGeom prst="rect">
                <a:avLst/>
              </a:prstGeom>
              <a:blipFill>
                <a:blip r:embed="rId3"/>
                <a:stretch>
                  <a:fillRect l="-1158" r="-1030" b="-700"/>
                </a:stretch>
              </a:blipFill>
            </p:spPr>
            <p:txBody>
              <a:bodyPr/>
              <a:lstStyle/>
              <a:p>
                <a:r>
                  <a:rPr lang="pl-PL">
                    <a:noFill/>
                  </a:rPr>
                  <a:t> </a:t>
                </a:r>
              </a:p>
            </p:txBody>
          </p:sp>
        </mc:Fallback>
      </mc:AlternateContent>
    </p:spTree>
    <p:extLst>
      <p:ext uri="{BB962C8B-B14F-4D97-AF65-F5344CB8AC3E}">
        <p14:creationId xmlns:p14="http://schemas.microsoft.com/office/powerpoint/2010/main" val="175006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565068"/>
                <a:ext cx="5942512" cy="4805588"/>
              </a:xfrm>
            </p:spPr>
            <p:txBody>
              <a:bodyPr>
                <a:normAutofit fontScale="55000" lnSpcReduction="20000"/>
              </a:bodyPr>
              <a:lstStyle/>
              <a:p>
                <a:pPr marL="0" indent="0" algn="just">
                  <a:lnSpc>
                    <a:spcPct val="130000"/>
                  </a:lnSpc>
                  <a:buNone/>
                </a:pPr>
                <a:r>
                  <a:rPr lang="pl-PL" sz="3200" dirty="0"/>
                  <a:t>A</a:t>
                </a:r>
                <a:r>
                  <a:rPr lang="en-US" sz="3200" dirty="0"/>
                  <a:t>n algorithm to solve the described transport problem</a:t>
                </a:r>
                <a:r>
                  <a:rPr lang="pl-PL" sz="3200" dirty="0"/>
                  <a:t>:</a:t>
                </a:r>
              </a:p>
              <a:p>
                <a:pPr marL="514350" indent="-514350" algn="just">
                  <a:lnSpc>
                    <a:spcPct val="130000"/>
                  </a:lnSpc>
                  <a:buFont typeface="+mj-lt"/>
                  <a:buAutoNum type="arabicPeriod"/>
                </a:pPr>
                <a:r>
                  <a:rPr lang="pl-PL" sz="3200" dirty="0"/>
                  <a:t>D</a:t>
                </a:r>
                <a:r>
                  <a:rPr lang="en-US" sz="3200" dirty="0" err="1"/>
                  <a:t>etermine</a:t>
                </a:r>
                <a:r>
                  <a:rPr lang="en-US" sz="3200" dirty="0"/>
                  <a:t> the admissible base equation using the minimum matrix element method, known as the MEM method based on a table of times.</a:t>
                </a:r>
              </a:p>
              <a:p>
                <a:pPr marL="514350" indent="-514350" algn="just">
                  <a:lnSpc>
                    <a:spcPct val="130000"/>
                  </a:lnSpc>
                  <a:buFont typeface="+mj-lt"/>
                  <a:buAutoNum type="arabicPeriod"/>
                </a:pPr>
                <a:r>
                  <a:rPr lang="pl-PL" sz="3200" dirty="0"/>
                  <a:t>D</a:t>
                </a:r>
                <a:r>
                  <a:rPr lang="en-US" sz="3200" dirty="0" err="1"/>
                  <a:t>etermine</a:t>
                </a:r>
                <a:r>
                  <a:rPr lang="en-US" sz="3200" dirty="0"/>
                  <a:t> the maximum delivery time (T</a:t>
                </a:r>
                <a:r>
                  <a:rPr lang="en-US" sz="3200" baseline="30000" dirty="0"/>
                  <a:t>k</a:t>
                </a:r>
                <a:r>
                  <a:rPr lang="en-US" sz="3200" dirty="0"/>
                  <a:t>) for a particular solution based on the formula</a:t>
                </a:r>
                <a:r>
                  <a:rPr lang="pl-PL" sz="3200" dirty="0"/>
                  <a:t>:</a:t>
                </a:r>
              </a:p>
              <a:p>
                <a:pPr marL="0" indent="0" algn="just">
                  <a:lnSpc>
                    <a:spcPct val="130000"/>
                  </a:lnSpc>
                  <a:buNone/>
                </a:pPr>
                <a:endParaRPr lang="pl-PL" sz="4600" i="1" dirty="0">
                  <a:effectLst/>
                  <a:latin typeface="Cambria Math" panose="02040503050406030204" pitchFamily="18" charset="0"/>
                  <a:ea typeface="Times New Roman" panose="02020603050405020304" pitchFamily="18" charset="0"/>
                </a:endParaRPr>
              </a:p>
              <a:p>
                <a:pPr marL="0" indent="0" algn="just">
                  <a:lnSpc>
                    <a:spcPct val="130000"/>
                  </a:lnSpc>
                  <a:buNone/>
                </a:pPr>
                <a14:m>
                  <m:oMathPara xmlns:m="http://schemas.openxmlformats.org/officeDocument/2006/math">
                    <m:oMathParaPr>
                      <m:jc m:val="centerGroup"/>
                    </m:oMathParaPr>
                    <m:oMath xmlns:m="http://schemas.openxmlformats.org/officeDocument/2006/math">
                      <m:sSup>
                        <m:sSupPr>
                          <m:ctrlPr>
                            <a:rPr lang="pl-PL" sz="4000" i="1" smtClean="0">
                              <a:effectLst/>
                              <a:latin typeface="Cambria Math" panose="02040503050406030204" pitchFamily="18" charset="0"/>
                              <a:ea typeface="Times New Roman" panose="02020603050405020304" pitchFamily="18" charset="0"/>
                            </a:rPr>
                          </m:ctrlPr>
                        </m:sSupPr>
                        <m:e>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𝑘</m:t>
                          </m:r>
                        </m:sup>
                      </m:sSup>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pl-PL" sz="4000" i="1">
                              <a:effectLst/>
                              <a:latin typeface="Cambria Math" panose="02040503050406030204" pitchFamily="18" charset="0"/>
                              <a:ea typeface="Times New Roman" panose="02020603050405020304" pitchFamily="18" charset="0"/>
                            </a:rPr>
                          </m:ctrlPr>
                        </m:funcPr>
                        <m:fName>
                          <m:limLow>
                            <m:limLowPr>
                              <m:ctrlPr>
                                <a:rPr lang="pl-PL" sz="4000" i="1">
                                  <a:effectLst/>
                                  <a:latin typeface="Cambria Math" panose="02040503050406030204" pitchFamily="18" charset="0"/>
                                  <a:ea typeface="Times New Roman" panose="02020603050405020304" pitchFamily="18" charset="0"/>
                                </a:rPr>
                              </m:ctrlPr>
                            </m:limLowPr>
                            <m:e>
                              <m:r>
                                <m:rPr>
                                  <m:sty m:val="p"/>
                                </m:rPr>
                                <a:rPr lang="pl-PL" sz="4000">
                                  <a:effectLst/>
                                  <a:latin typeface="Cambria Math" panose="02040503050406030204" pitchFamily="18" charset="0"/>
                                  <a:ea typeface="Calibri" panose="020F0502020204030204" pitchFamily="34" charset="0"/>
                                  <a:cs typeface="Times New Roman" panose="02020603050405020304" pitchFamily="18" charset="0"/>
                                </a:rPr>
                                <m:t>max</m:t>
                              </m:r>
                            </m:e>
                            <m:lim>
                              <m:sSub>
                                <m:sSubPr>
                                  <m:ctrlPr>
                                    <a:rPr lang="pl-PL" sz="4000" i="1">
                                      <a:effectLst/>
                                      <a:latin typeface="Cambria Math" panose="02040503050406030204" pitchFamily="18" charset="0"/>
                                      <a:ea typeface="Times New Roman" panose="02020603050405020304" pitchFamily="18" charset="0"/>
                                    </a:rPr>
                                  </m:ctrlPr>
                                </m:sSubPr>
                                <m:e>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&gt;0</m:t>
                              </m:r>
                            </m:lim>
                          </m:limLow>
                        </m:fName>
                        <m:e>
                          <m:d>
                            <m:dPr>
                              <m:begChr m:val="{"/>
                              <m:endChr m:val="}"/>
                              <m:ctrlPr>
                                <a:rPr lang="pl-PL" sz="4000" i="1">
                                  <a:effectLst/>
                                  <a:latin typeface="Cambria Math" panose="02040503050406030204" pitchFamily="18" charset="0"/>
                                  <a:ea typeface="Times New Roman" panose="02020603050405020304" pitchFamily="18" charset="0"/>
                                </a:rPr>
                              </m:ctrlPr>
                            </m:dPr>
                            <m:e>
                              <m:sSub>
                                <m:sSubPr>
                                  <m:ctrlPr>
                                    <a:rPr lang="pl-PL" sz="4000" i="1">
                                      <a:effectLst/>
                                      <a:latin typeface="Cambria Math" panose="02040503050406030204" pitchFamily="18" charset="0"/>
                                      <a:ea typeface="Times New Roman" panose="02020603050405020304" pitchFamily="18" charset="0"/>
                                    </a:rPr>
                                  </m:ctrlPr>
                                </m:sSubPr>
                                <m:e>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d>
                          <m:r>
                            <a:rPr lang="pl-PL" sz="4000" i="1">
                              <a:effectLst/>
                              <a:latin typeface="Cambria Math" panose="02040503050406030204" pitchFamily="18" charset="0"/>
                              <a:ea typeface="Times New Roman" panose="02020603050405020304" pitchFamily="18" charset="0"/>
                              <a:cs typeface="Times New Roman" panose="02020603050405020304" pitchFamily="18" charset="0"/>
                            </a:rPr>
                            <m:t>,</m:t>
                          </m:r>
                        </m:e>
                      </m:func>
                    </m:oMath>
                  </m:oMathPara>
                </a14:m>
                <a:endParaRPr lang="pl-PL" sz="4000" kern="100" dirty="0">
                  <a:effectLst/>
                  <a:ea typeface="Times New Roman" panose="02020603050405020304" pitchFamily="18" charset="0"/>
                  <a:cs typeface="Times New Roman" panose="02020603050405020304" pitchFamily="18" charset="0"/>
                </a:endParaRPr>
              </a:p>
              <a:p>
                <a:pPr marL="0" indent="0" algn="just">
                  <a:lnSpc>
                    <a:spcPct val="130000"/>
                  </a:lnSpc>
                  <a:spcAft>
                    <a:spcPts val="600"/>
                  </a:spcAft>
                  <a:buNone/>
                </a:pPr>
                <a:r>
                  <a:rPr lang="en-US" sz="3300" kern="100" dirty="0">
                    <a:effectLst/>
                    <a:latin typeface="Tahoma" panose="020B0604030504040204" pitchFamily="34" charset="0"/>
                    <a:ea typeface="Times New Roman" panose="02020603050405020304" pitchFamily="18" charset="0"/>
                    <a:cs typeface="Times New Roman" panose="02020603050405020304" pitchFamily="18" charset="0"/>
                  </a:rPr>
                  <a:t>where:</a:t>
                </a:r>
                <a:endParaRPr lang="pl-PL" sz="33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30000"/>
                  </a:lnSpc>
                  <a:spcAft>
                    <a:spcPts val="600"/>
                  </a:spcAft>
                  <a:buNone/>
                </a:pPr>
                <a14:m>
                  <m:oMath xmlns:m="http://schemas.openxmlformats.org/officeDocument/2006/math">
                    <m:sSup>
                      <m:sSupPr>
                        <m:ctrlPr>
                          <a:rPr lang="pl-PL" sz="33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33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33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oMath>
                </a14:m>
                <a:r>
                  <a:rPr lang="en-US" sz="3300" kern="100" dirty="0">
                    <a:effectLst/>
                    <a:ea typeface="Times New Roman" panose="02020603050405020304" pitchFamily="18" charset="0"/>
                    <a:cs typeface="Times New Roman" panose="02020603050405020304" pitchFamily="18" charset="0"/>
                  </a:rPr>
                  <a:t> – maximum delivery time in the </a:t>
                </a:r>
                <a:r>
                  <a:rPr lang="en-US" sz="3300" i="1" kern="100" dirty="0">
                    <a:effectLst/>
                    <a:ea typeface="Times New Roman" panose="02020603050405020304" pitchFamily="18" charset="0"/>
                    <a:cs typeface="Times New Roman" panose="02020603050405020304" pitchFamily="18" charset="0"/>
                  </a:rPr>
                  <a:t>k</a:t>
                </a:r>
                <a:r>
                  <a:rPr lang="en-US" sz="3300" kern="100" dirty="0">
                    <a:effectLst/>
                    <a:ea typeface="Times New Roman" panose="02020603050405020304" pitchFamily="18" charset="0"/>
                    <a:cs typeface="Times New Roman" panose="02020603050405020304" pitchFamily="18" charset="0"/>
                  </a:rPr>
                  <a:t>-</a:t>
                </a:r>
                <a:r>
                  <a:rPr lang="en-US" sz="3300" kern="100" dirty="0" err="1">
                    <a:effectLst/>
                    <a:ea typeface="Times New Roman" panose="02020603050405020304" pitchFamily="18" charset="0"/>
                    <a:cs typeface="Times New Roman" panose="02020603050405020304" pitchFamily="18" charset="0"/>
                  </a:rPr>
                  <a:t>th</a:t>
                </a:r>
                <a:r>
                  <a:rPr lang="en-US" sz="3300" kern="100" dirty="0">
                    <a:effectLst/>
                    <a:ea typeface="Times New Roman" panose="02020603050405020304" pitchFamily="18" charset="0"/>
                    <a:cs typeface="Times New Roman" panose="02020603050405020304" pitchFamily="18" charset="0"/>
                  </a:rPr>
                  <a:t> iteration.</a:t>
                </a:r>
                <a:endParaRPr lang="pl-PL" sz="3300" kern="100" dirty="0">
                  <a:effectLst/>
                  <a:ea typeface="Calibri" panose="020F0502020204030204" pitchFamily="34" charset="0"/>
                  <a:cs typeface="Times New Roman" panose="02020603050405020304" pitchFamily="18" charset="0"/>
                </a:endParaRPr>
              </a:p>
              <a:p>
                <a:pPr marL="0" indent="0" algn="just">
                  <a:lnSpc>
                    <a:spcPct val="130000"/>
                  </a:lnSpc>
                  <a:buNone/>
                </a:pPr>
                <a:endParaRPr lang="en-US" dirty="0"/>
              </a:p>
              <a:p>
                <a:pPr marL="514350" indent="-514350" algn="just">
                  <a:buFont typeface="+mj-lt"/>
                  <a:buAutoNum type="arabicPeriod"/>
                </a:pPr>
                <a:endParaRPr lang="pl-PL"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565068"/>
                <a:ext cx="5942512" cy="4805588"/>
              </a:xfrm>
              <a:blipFill>
                <a:blip r:embed="rId2"/>
                <a:stretch>
                  <a:fillRect l="-923" t="-761" r="-821"/>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mc:AlternateContent xmlns:mc="http://schemas.openxmlformats.org/markup-compatibility/2006">
        <mc:Choice xmlns:a14="http://schemas.microsoft.com/office/drawing/2010/main" Requires="a14">
          <p:sp>
            <p:nvSpPr>
              <p:cNvPr id="2" name="Symbol zastępczy zawartości 4">
                <a:extLst>
                  <a:ext uri="{FF2B5EF4-FFF2-40B4-BE49-F238E27FC236}">
                    <a16:creationId xmlns:a16="http://schemas.microsoft.com/office/drawing/2014/main" id="{2958B278-BB41-D736-9CDD-DC184B550BD1}"/>
                  </a:ext>
                </a:extLst>
              </p:cNvPr>
              <p:cNvSpPr txBox="1">
                <a:spLocks/>
              </p:cNvSpPr>
              <p:nvPr/>
            </p:nvSpPr>
            <p:spPr>
              <a:xfrm>
                <a:off x="6509660" y="1687286"/>
                <a:ext cx="5476560" cy="4805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20000"/>
                  </a:lnSpc>
                  <a:buFont typeface="+mj-lt"/>
                  <a:buAutoNum type="arabicPeriod" startAt="3"/>
                </a:pPr>
                <a:r>
                  <a:rPr lang="pl-PL" sz="2400" dirty="0"/>
                  <a:t>A</a:t>
                </a:r>
                <a:r>
                  <a:rPr lang="en-US" sz="2400" dirty="0"/>
                  <a:t> cost table (c</a:t>
                </a:r>
                <a:r>
                  <a:rPr lang="en-US" sz="2400" baseline="-25000" dirty="0"/>
                  <a:t>ij</a:t>
                </a:r>
                <a:r>
                  <a:rPr lang="en-US" sz="2400" dirty="0"/>
                  <a:t> ) for the </a:t>
                </a:r>
                <a:r>
                  <a:rPr lang="en-US" sz="2400" i="1" dirty="0"/>
                  <a:t>k</a:t>
                </a:r>
                <a:r>
                  <a:rPr lang="en-US" sz="2400" dirty="0"/>
                  <a:t>-th solution must be presented in turn according to formula</a:t>
                </a:r>
                <a:r>
                  <a:rPr lang="pl-PL" sz="2400" dirty="0"/>
                  <a:t>:</a:t>
                </a: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Sup>
                        <m:sSubSupPr>
                          <m:ctrlPr>
                            <a:rPr lang="pl-PL"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eqArrPr>
                            <m:e>
                              <m:eqArr>
                                <m:eqArr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0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&lt;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1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
                                  <m:r>
                                    <a:rPr lang="pl-PL" sz="1800" b="0" i="1" kern="100" smtClean="0">
                                      <a:effectLst/>
                                      <a:latin typeface="Cambria Math" panose="02040503050406030204" pitchFamily="18" charset="0"/>
                                      <a:ea typeface="Cambria Math" panose="02040503050406030204" pitchFamily="18" charset="0"/>
                                      <a:cs typeface="Cambria Math" panose="02040503050406030204" pitchFamily="18" charset="0"/>
                                    </a:rPr>
                                    <m:t>𝑖𝑓</m:t>
                                  </m:r>
                                </m:e>
                                <m:e>
                                  <m:r>
                                    <a:rPr lang="pl-PL" sz="1800" i="1" kern="100">
                                      <a:effectLst/>
                                      <a:latin typeface="Cambria Math" panose="02040503050406030204" pitchFamily="18" charset="0"/>
                                      <a:ea typeface="Cambria Math" panose="02040503050406030204" pitchFamily="18" charset="0"/>
                                      <a:cs typeface="Cambria Math" panose="02040503050406030204" pitchFamily="18" charset="0"/>
                                    </a:rPr>
                                    <m:t>10                   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&gt;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qAr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e>
                            <m:e/>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m:oMathPara>
                </a14:m>
                <a:endParaRPr lang="en-US" dirty="0"/>
              </a:p>
              <a:p>
                <a:pPr marL="514350" indent="-514350" algn="just">
                  <a:buFont typeface="+mj-lt"/>
                  <a:buAutoNum type="arabicPeriod"/>
                </a:pPr>
                <a:endParaRPr lang="pl-PL" dirty="0"/>
              </a:p>
            </p:txBody>
          </p:sp>
        </mc:Choice>
        <mc:Fallback>
          <p:sp>
            <p:nvSpPr>
              <p:cNvPr id="2" name="Symbol zastępczy zawartości 4">
                <a:extLst>
                  <a:ext uri="{FF2B5EF4-FFF2-40B4-BE49-F238E27FC236}">
                    <a16:creationId xmlns:a16="http://schemas.microsoft.com/office/drawing/2014/main" id="{2958B278-BB41-D736-9CDD-DC184B550BD1}"/>
                  </a:ext>
                </a:extLst>
              </p:cNvPr>
              <p:cNvSpPr txBox="1">
                <a:spLocks noRot="1" noChangeAspect="1" noMove="1" noResize="1" noEditPoints="1" noAdjustHandles="1" noChangeArrowheads="1" noChangeShapeType="1" noTextEdit="1"/>
              </p:cNvSpPr>
              <p:nvPr/>
            </p:nvSpPr>
            <p:spPr>
              <a:xfrm>
                <a:off x="6509660" y="1687286"/>
                <a:ext cx="5476560" cy="4805588"/>
              </a:xfrm>
              <a:prstGeom prst="rect">
                <a:avLst/>
              </a:prstGeom>
              <a:blipFill>
                <a:blip r:embed="rId3"/>
                <a:stretch>
                  <a:fillRect l="-1782" t="-508" r="-1670"/>
                </a:stretch>
              </a:blipFill>
            </p:spPr>
            <p:txBody>
              <a:bodyPr/>
              <a:lstStyle/>
              <a:p>
                <a:r>
                  <a:rPr lang="en-GB">
                    <a:noFill/>
                  </a:rPr>
                  <a:t> </a:t>
                </a:r>
              </a:p>
            </p:txBody>
          </p:sp>
        </mc:Fallback>
      </mc:AlternateContent>
    </p:spTree>
    <p:extLst>
      <p:ext uri="{BB962C8B-B14F-4D97-AF65-F5344CB8AC3E}">
        <p14:creationId xmlns:p14="http://schemas.microsoft.com/office/powerpoint/2010/main" val="198735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6" y="1567543"/>
                <a:ext cx="6107934" cy="4925331"/>
              </a:xfrm>
            </p:spPr>
            <p:txBody>
              <a:bodyPr>
                <a:normAutofit fontScale="85000" lnSpcReduction="10000"/>
              </a:bodyPr>
              <a:lstStyle/>
              <a:p>
                <a:pPr marL="514350" indent="-514350" algn="just">
                  <a:lnSpc>
                    <a:spcPct val="130000"/>
                  </a:lnSpc>
                  <a:buFont typeface="+mj-lt"/>
                  <a:buAutoNum type="arabicPeriod" startAt="4"/>
                </a:pPr>
                <a:r>
                  <a:rPr lang="en-US" sz="2400" dirty="0"/>
                  <a:t>The next step is to check the optimality of the solution based on the cost table. In the case of non-negativity of the optimality criteria (∆</a:t>
                </a:r>
                <a:r>
                  <a:rPr lang="en-US" sz="2400" baseline="-25000" dirty="0" err="1"/>
                  <a:t>ij</a:t>
                </a:r>
                <a:r>
                  <a:rPr lang="en-US" sz="2400" dirty="0"/>
                  <a:t>) for all base routes, the procedure ends at this stage. If the optimality criteria are negative, follow the steps in step five</a:t>
                </a:r>
                <a:r>
                  <a:rPr lang="pl-PL" sz="2400" dirty="0"/>
                  <a:t>.</a:t>
                </a:r>
              </a:p>
              <a:p>
                <a:pPr marL="0" indent="0" algn="just">
                  <a:lnSpc>
                    <a:spcPct val="130000"/>
                  </a:lnSpc>
                  <a:buNone/>
                </a:pPr>
                <a:endParaRPr lang="pl-PL" sz="1600" i="1" dirty="0">
                  <a:effectLst/>
                  <a:latin typeface="Cambria Math" panose="02040503050406030204" pitchFamily="18" charset="0"/>
                  <a:ea typeface="Times New Roman" panose="02020603050405020304" pitchFamily="18" charset="0"/>
                </a:endParaRPr>
              </a:p>
              <a:p>
                <a:pPr marL="0" indent="0" algn="just">
                  <a:lnSpc>
                    <a:spcPct val="130000"/>
                  </a:lnSpc>
                  <a:buNone/>
                </a:pPr>
                <a14:m>
                  <m:oMathPara xmlns:m="http://schemas.openxmlformats.org/officeDocument/2006/math">
                    <m:oMathParaPr>
                      <m:jc m:val="centerGroup"/>
                    </m:oMathParaPr>
                    <m:oMath xmlns:m="http://schemas.openxmlformats.org/officeDocument/2006/math">
                      <m:sSubSup>
                        <m:sSubSupPr>
                          <m:ctrlPr>
                            <a:rPr lang="pl-PL" sz="2600" i="1" smtClean="0">
                              <a:effectLst/>
                              <a:latin typeface="Cambria Math" panose="02040503050406030204" pitchFamily="18" charset="0"/>
                              <a:ea typeface="Times New Roman" panose="02020603050405020304" pitchFamily="18" charset="0"/>
                            </a:rPr>
                          </m:ctrlPr>
                        </m:sSubSupPr>
                        <m:e>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600" i="1">
                              <a:effectLst/>
                              <a:latin typeface="Cambria Math" panose="02040503050406030204" pitchFamily="18" charset="0"/>
                              <a:ea typeface="Times New Roman" panose="02020603050405020304" pitchFamily="18" charset="0"/>
                            </a:rPr>
                          </m:ctrlPr>
                        </m:sSubSupPr>
                        <m:e>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600" i="1">
                              <a:effectLst/>
                              <a:latin typeface="Cambria Math" panose="02040503050406030204" pitchFamily="18" charset="0"/>
                              <a:ea typeface="Times New Roman" panose="02020603050405020304" pitchFamily="18" charset="0"/>
                            </a:rPr>
                          </m:ctrlPr>
                        </m:sSubSupPr>
                        <m:e>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600" i="1">
                              <a:effectLst/>
                              <a:latin typeface="Cambria Math" panose="02040503050406030204" pitchFamily="18" charset="0"/>
                              <a:ea typeface="Times New Roman" panose="02020603050405020304" pitchFamily="18" charset="0"/>
                            </a:rPr>
                          </m:ctrlPr>
                        </m:sSubSupPr>
                        <m:e>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pl-PL" sz="26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m:oMathPara>
                </a14:m>
                <a:endParaRPr lang="pl-PL" sz="2600" dirty="0">
                  <a:effectLst/>
                  <a:ea typeface="Times New Roman" panose="02020603050405020304" pitchFamily="18" charset="0"/>
                  <a:cs typeface="Times New Roman" panose="02020603050405020304" pitchFamily="18" charset="0"/>
                </a:endParaRPr>
              </a:p>
              <a:p>
                <a:pPr marL="0" indent="0" algn="just">
                  <a:lnSpc>
                    <a:spcPct val="130000"/>
                  </a:lnSpc>
                  <a:spcBef>
                    <a:spcPts val="1200"/>
                  </a:spcBef>
                  <a:spcAft>
                    <a:spcPts val="600"/>
                  </a:spcAft>
                  <a:buNone/>
                </a:pPr>
                <a:r>
                  <a:rPr lang="pl-PL" sz="2400" kern="100" dirty="0">
                    <a:effectLst/>
                    <a:latin typeface="Tahoma" panose="020B0604030504040204" pitchFamily="34" charset="0"/>
                    <a:ea typeface="Times New Roman" panose="02020603050405020304" pitchFamily="18" charset="0"/>
                    <a:cs typeface="Times New Roman" panose="02020603050405020304" pitchFamily="18" charset="0"/>
                  </a:rPr>
                  <a:t>where:</a:t>
                </a:r>
                <a:endParaRPr lang="pl-PL" sz="24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lgn="just">
                  <a:lnSpc>
                    <a:spcPct val="130000"/>
                  </a:lnSpc>
                  <a:spcBef>
                    <a:spcPts val="400"/>
                  </a:spcBef>
                  <a:spcAft>
                    <a:spcPts val="600"/>
                  </a:spcAft>
                  <a:buNone/>
                </a:pPr>
                <a14:m>
                  <m:oMath xmlns:m="http://schemas.openxmlformats.org/officeDocument/2006/math">
                    <m:sSubSup>
                      <m:sSubSupP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 </m:t>
                    </m:r>
                    <m:sSubSup>
                      <m:sSubSupP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a14:m>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 – dual variables, i.e. potentials in the </a:t>
                </a:r>
                <a:r>
                  <a:rPr lang="en-US" sz="2400" i="1" kern="100" dirty="0">
                    <a:effectLst/>
                    <a:latin typeface="Tahoma" panose="020B0604030504040204" pitchFamily="34" charset="0"/>
                    <a:ea typeface="Times New Roman" panose="02020603050405020304" pitchFamily="18" charset="0"/>
                    <a:cs typeface="Times New Roman" panose="02020603050405020304" pitchFamily="18" charset="0"/>
                  </a:rPr>
                  <a:t>k</a:t>
                </a:r>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24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 iteration</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endParaRPr lang="pl-PL" sz="24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6" y="1567543"/>
                <a:ext cx="6107934" cy="4925331"/>
              </a:xfrm>
              <a:blipFill>
                <a:blip r:embed="rId2"/>
                <a:stretch>
                  <a:fillRect l="-1098" t="-371" r="-998"/>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p:sp>
        <p:nvSpPr>
          <p:cNvPr id="2" name="Symbol zastępczy zawartości 4">
            <a:extLst>
              <a:ext uri="{FF2B5EF4-FFF2-40B4-BE49-F238E27FC236}">
                <a16:creationId xmlns:a16="http://schemas.microsoft.com/office/drawing/2014/main" id="{2958B278-BB41-D736-9CDD-DC184B550BD1}"/>
              </a:ext>
            </a:extLst>
          </p:cNvPr>
          <p:cNvSpPr txBox="1">
            <a:spLocks/>
          </p:cNvSpPr>
          <p:nvPr/>
        </p:nvSpPr>
        <p:spPr>
          <a:xfrm>
            <a:off x="6509660" y="1687286"/>
            <a:ext cx="5476560" cy="4805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20000"/>
              </a:lnSpc>
              <a:buFont typeface="+mj-lt"/>
              <a:buAutoNum type="arabicPeriod" startAt="5"/>
            </a:pPr>
            <a:r>
              <a:rPr lang="pl-PL" sz="2400" dirty="0"/>
              <a:t>T</a:t>
            </a:r>
            <a:r>
              <a:rPr lang="en-US" sz="2400" dirty="0"/>
              <a:t>he acceptable base solution should be redetermined, taking into account the most negative optimality criterion, and then return to step two</a:t>
            </a:r>
            <a:r>
              <a:rPr lang="pl-PL" sz="2400" dirty="0"/>
              <a:t>.</a:t>
            </a:r>
            <a:endParaRPr lang="pl-PL" dirty="0"/>
          </a:p>
        </p:txBody>
      </p:sp>
    </p:spTree>
    <p:extLst>
      <p:ext uri="{BB962C8B-B14F-4D97-AF65-F5344CB8AC3E}">
        <p14:creationId xmlns:p14="http://schemas.microsoft.com/office/powerpoint/2010/main" val="217419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lnSpc>
                <a:spcPct val="120000"/>
              </a:lnSpc>
              <a:buNone/>
            </a:pPr>
            <a:r>
              <a:rPr lang="pl-PL" sz="4000" kern="100" dirty="0">
                <a:solidFill>
                  <a:srgbClr val="002060"/>
                </a:solidFill>
                <a:cs typeface="Times New Roman" panose="02020603050405020304" pitchFamily="18" charset="0"/>
              </a:rPr>
              <a:t>Transport </a:t>
            </a:r>
            <a:r>
              <a:rPr lang="pl-PL" sz="4000" kern="100" dirty="0" err="1">
                <a:solidFill>
                  <a:srgbClr val="002060"/>
                </a:solidFill>
                <a:cs typeface="Times New Roman" panose="02020603050405020304" pitchFamily="18" charset="0"/>
              </a:rPr>
              <a:t>task</a:t>
            </a:r>
            <a:r>
              <a:rPr lang="pl-PL" sz="4000" kern="100" dirty="0">
                <a:solidFill>
                  <a:srgbClr val="002060"/>
                </a:solidFill>
                <a:cs typeface="Times New Roman" panose="02020603050405020304" pitchFamily="18" charset="0"/>
              </a:rPr>
              <a:t> </a:t>
            </a:r>
            <a:r>
              <a:rPr lang="pl-PL" sz="4000" kern="100" dirty="0" err="1">
                <a:solidFill>
                  <a:srgbClr val="002060"/>
                </a:solidFill>
                <a:cs typeface="Times New Roman" panose="02020603050405020304" pitchFamily="18" charset="0"/>
              </a:rPr>
              <a:t>using</a:t>
            </a:r>
            <a:r>
              <a:rPr lang="pl-PL" sz="4000" kern="100" dirty="0">
                <a:solidFill>
                  <a:srgbClr val="002060"/>
                </a:solidFill>
                <a:cs typeface="Times New Roman" panose="02020603050405020304" pitchFamily="18" charset="0"/>
              </a:rPr>
              <a:t> MS Excel and </a:t>
            </a:r>
            <a:r>
              <a:rPr lang="pl-PL" sz="4000" kern="100" dirty="0" err="1">
                <a:solidFill>
                  <a:srgbClr val="002060"/>
                </a:solidFill>
                <a:cs typeface="Times New Roman" panose="02020603050405020304" pitchFamily="18" charset="0"/>
              </a:rPr>
              <a:t>Solver</a:t>
            </a:r>
            <a:endParaRPr lang="pl-PL" dirty="0"/>
          </a:p>
        </p:txBody>
      </p:sp>
      <p:pic>
        <p:nvPicPr>
          <p:cNvPr id="2" name="Obraz 1" descr="Obraz zawierający tekst, zrzut ekranu, projekt graficzny, Grafika&#10;&#10;Opis wygenerowany automatycznie">
            <a:extLst>
              <a:ext uri="{FF2B5EF4-FFF2-40B4-BE49-F238E27FC236}">
                <a16:creationId xmlns:a16="http://schemas.microsoft.com/office/drawing/2014/main" id="{70F7CEC2-CA03-A841-4D0E-694A5240F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570" y="3099303"/>
            <a:ext cx="2784730" cy="3036163"/>
          </a:xfrm>
          <a:prstGeom prst="rect">
            <a:avLst/>
          </a:prstGeom>
        </p:spPr>
      </p:pic>
    </p:spTree>
    <p:extLst>
      <p:ext uri="{BB962C8B-B14F-4D97-AF65-F5344CB8AC3E}">
        <p14:creationId xmlns:p14="http://schemas.microsoft.com/office/powerpoint/2010/main" val="307574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6" y="1687285"/>
                <a:ext cx="11267760" cy="5074069"/>
              </a:xfrm>
            </p:spPr>
            <p:txBody>
              <a:bodyPr>
                <a:normAutofit/>
              </a:bodyPr>
              <a:lstStyle/>
              <a:p>
                <a:pPr algn="just">
                  <a:lnSpc>
                    <a:spcPct val="150000"/>
                  </a:lnSpc>
                  <a:spcAft>
                    <a:spcPts val="600"/>
                  </a:spcAft>
                </a:pPr>
                <a:r>
                  <a:rPr lang="en-US" sz="2400" kern="100" dirty="0">
                    <a:effectLst/>
                  </a:rPr>
                  <a:t>The example concerns a supermarket chain comprising three wholesalers, P (in the south of the country), Z (in the west of the country) and PW (in the north-east of the country), and 50 shops, divided into 8 differentiated sectors, denoted by letters (A, B, C, D, E, F, G and H). Based on the products transported, 18 kits can be drawn up by each wholesaler. The demand for kits per sector is as follows:</a:t>
                </a:r>
                <a:endParaRPr lang="pl-PL" sz="2400" kern="100" dirty="0">
                  <a:effectLst/>
                </a:endParaRPr>
              </a:p>
              <a:p>
                <a:pPr algn="ctr">
                  <a:lnSpc>
                    <a:spcPct val="150000"/>
                  </a:lnSpc>
                  <a:spcAft>
                    <a:spcPts val="600"/>
                  </a:spcAft>
                </a:pPr>
                <a:r>
                  <a:rPr lang="en-US" sz="2400" kern="100" dirty="0">
                    <a:effectLst/>
                  </a:rPr>
                  <a:t>Z</a:t>
                </a:r>
                <a:r>
                  <a:rPr lang="en-US" sz="2400" kern="100" baseline="-25000" dirty="0">
                    <a:effectLst/>
                  </a:rPr>
                  <a:t>A</a:t>
                </a:r>
                <a:r>
                  <a:rPr lang="en-US" sz="2400" kern="100" dirty="0">
                    <a:effectLst/>
                  </a:rPr>
                  <a:t> = 6; Z</a:t>
                </a:r>
                <a:r>
                  <a:rPr lang="en-US" sz="2400" kern="100" baseline="-25000" dirty="0">
                    <a:effectLst/>
                  </a:rPr>
                  <a:t>B</a:t>
                </a:r>
                <a:r>
                  <a:rPr lang="en-US" sz="2400" kern="100" dirty="0">
                    <a:effectLst/>
                  </a:rPr>
                  <a:t> =7; Z</a:t>
                </a:r>
                <a:r>
                  <a:rPr lang="en-US" sz="2400" kern="100" baseline="-25000" dirty="0">
                    <a:effectLst/>
                  </a:rPr>
                  <a:t>C</a:t>
                </a:r>
                <a:r>
                  <a:rPr lang="en-US" sz="2400" kern="100" dirty="0">
                    <a:effectLst/>
                  </a:rPr>
                  <a:t> =9; Z</a:t>
                </a:r>
                <a:r>
                  <a:rPr lang="en-US" sz="2400" kern="100" baseline="-25000" dirty="0">
                    <a:effectLst/>
                  </a:rPr>
                  <a:t>D</a:t>
                </a:r>
                <a:r>
                  <a:rPr lang="en-US" sz="2400" kern="100" dirty="0">
                    <a:effectLst/>
                  </a:rPr>
                  <a:t> =6; Z</a:t>
                </a:r>
                <a:r>
                  <a:rPr lang="en-US" sz="2400" kern="100" baseline="-25000" dirty="0">
                    <a:effectLst/>
                  </a:rPr>
                  <a:t>E</a:t>
                </a:r>
                <a:r>
                  <a:rPr lang="en-US" sz="2400" kern="100" dirty="0">
                    <a:effectLst/>
                  </a:rPr>
                  <a:t> =8; Z</a:t>
                </a:r>
                <a:r>
                  <a:rPr lang="en-US" sz="2400" kern="100" baseline="-25000" dirty="0">
                    <a:effectLst/>
                  </a:rPr>
                  <a:t>F</a:t>
                </a:r>
                <a:r>
                  <a:rPr lang="en-US" sz="2400" kern="100" dirty="0">
                    <a:effectLst/>
                  </a:rPr>
                  <a:t> =5; Z</a:t>
                </a:r>
                <a:r>
                  <a:rPr lang="en-US" sz="2400" kern="100" baseline="-25000" dirty="0">
                    <a:effectLst/>
                  </a:rPr>
                  <a:t>G</a:t>
                </a:r>
                <a:r>
                  <a:rPr lang="en-US" sz="2400" kern="100" dirty="0">
                    <a:effectLst/>
                  </a:rPr>
                  <a:t> =4; Z</a:t>
                </a:r>
                <a:r>
                  <a:rPr lang="en-US" sz="2400" kern="100" baseline="-25000" dirty="0">
                    <a:effectLst/>
                  </a:rPr>
                  <a:t>H</a:t>
                </a:r>
                <a:r>
                  <a:rPr lang="en-US" sz="2400" kern="100" dirty="0">
                    <a:effectLst/>
                  </a:rPr>
                  <a:t> =5, whereby </a:t>
                </a:r>
                <a14:m>
                  <m:oMath xmlns:m="http://schemas.openxmlformats.org/officeDocument/2006/math">
                    <m:nary>
                      <m:naryPr>
                        <m:chr m:val="∑"/>
                        <m:limLoc m:val="undOv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8</m:t>
                        </m:r>
                      </m:sup>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50</m:t>
                        </m:r>
                      </m:e>
                    </m:nary>
                  </m:oMath>
                </a14:m>
                <a:r>
                  <a:rPr lang="en-US" sz="2400" kern="100" dirty="0">
                    <a:effectLst/>
                  </a:rPr>
                  <a:t>.</a:t>
                </a:r>
                <a:endParaRPr lang="pl-PL" sz="2400" kern="100" dirty="0">
                  <a:effectLst/>
                </a:endParaRP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6" y="1687285"/>
                <a:ext cx="11267760" cy="5074069"/>
              </a:xfrm>
              <a:blipFill>
                <a:blip r:embed="rId2"/>
                <a:stretch>
                  <a:fillRect l="-758" r="-812"/>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7" name="TextBox 6">
            <a:extLst>
              <a:ext uri="{FF2B5EF4-FFF2-40B4-BE49-F238E27FC236}">
                <a16:creationId xmlns:a16="http://schemas.microsoft.com/office/drawing/2014/main" id="{6F2E962A-7642-4550-8E14-5D4C65551DA2}"/>
              </a:ext>
            </a:extLst>
          </p:cNvPr>
          <p:cNvSpPr txBox="1"/>
          <p:nvPr/>
        </p:nvSpPr>
        <p:spPr>
          <a:xfrm>
            <a:off x="7546312" y="6211672"/>
            <a:ext cx="3961938"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8969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85920" y="1509881"/>
            <a:ext cx="11267760" cy="1660023"/>
          </a:xfrm>
        </p:spPr>
        <p:txBody>
          <a:bodyPr>
            <a:normAutofit/>
          </a:bodyPr>
          <a:lstStyle/>
          <a:p>
            <a:pPr algn="just">
              <a:lnSpc>
                <a:spcPct val="120000"/>
              </a:lnSpc>
            </a:pPr>
            <a:r>
              <a:rPr lang="pl-PL" sz="2000" kern="100" dirty="0"/>
              <a:t>T</a:t>
            </a:r>
            <a:r>
              <a:rPr lang="en-US" sz="2000" kern="100" dirty="0" err="1">
                <a:effectLst/>
              </a:rPr>
              <a:t>ransport</a:t>
            </a:r>
            <a:r>
              <a:rPr lang="en-US" sz="2000" kern="100" dirty="0">
                <a:effectLst/>
              </a:rPr>
              <a:t> time in a sector, which in practice is determined by the distance between the shops in the sector, is taken into account in the unloading times of the assortment in each shop</a:t>
            </a:r>
            <a:r>
              <a:rPr lang="pl-PL" sz="2000" kern="100" dirty="0">
                <a:effectLst/>
              </a:rPr>
              <a:t>,</a:t>
            </a:r>
          </a:p>
          <a:p>
            <a:pPr algn="just">
              <a:lnSpc>
                <a:spcPct val="120000"/>
              </a:lnSpc>
            </a:pPr>
            <a:r>
              <a:rPr lang="en-US" sz="2000" kern="100" dirty="0">
                <a:effectLst/>
              </a:rPr>
              <a:t>The </a:t>
            </a:r>
            <a:r>
              <a:rPr lang="en-US" sz="2000" kern="100" dirty="0">
                <a:solidFill>
                  <a:srgbClr val="1065AB"/>
                </a:solidFill>
                <a:effectLst/>
              </a:rPr>
              <a:t>aim is to </a:t>
            </a:r>
            <a:r>
              <a:rPr lang="en-US" sz="2000" kern="100" dirty="0" err="1">
                <a:solidFill>
                  <a:srgbClr val="1065AB"/>
                </a:solidFill>
                <a:effectLst/>
              </a:rPr>
              <a:t>minimise</a:t>
            </a:r>
            <a:r>
              <a:rPr lang="en-US" sz="2000" kern="100" dirty="0">
                <a:solidFill>
                  <a:srgbClr val="1065AB"/>
                </a:solidFill>
                <a:effectLst/>
              </a:rPr>
              <a:t> </a:t>
            </a:r>
            <a:r>
              <a:rPr lang="en-US" sz="2000" kern="100" dirty="0">
                <a:effectLst/>
              </a:rPr>
              <a:t>the delivery time taking the longest.</a:t>
            </a:r>
            <a:endParaRPr lang="pl-PL" sz="20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pic>
        <p:nvPicPr>
          <p:cNvPr id="9" name="Obraz 8">
            <a:extLst>
              <a:ext uri="{FF2B5EF4-FFF2-40B4-BE49-F238E27FC236}">
                <a16:creationId xmlns:a16="http://schemas.microsoft.com/office/drawing/2014/main" id="{51CD8E56-6166-397B-E309-3EE339436A89}"/>
              </a:ext>
            </a:extLst>
          </p:cNvPr>
          <p:cNvPicPr>
            <a:picLocks noChangeAspect="1"/>
          </p:cNvPicPr>
          <p:nvPr/>
        </p:nvPicPr>
        <p:blipFill>
          <a:blip r:embed="rId2"/>
          <a:stretch>
            <a:fillRect/>
          </a:stretch>
        </p:blipFill>
        <p:spPr>
          <a:xfrm>
            <a:off x="1525892" y="5136844"/>
            <a:ext cx="8987816" cy="1116542"/>
          </a:xfrm>
          <a:prstGeom prst="rect">
            <a:avLst/>
          </a:prstGeom>
        </p:spPr>
      </p:pic>
      <mc:AlternateContent xmlns:mc="http://schemas.openxmlformats.org/markup-compatibility/2006">
        <mc:Choice xmlns:a14="http://schemas.microsoft.com/office/drawing/2010/main" Requires="a14">
          <p:sp>
            <p:nvSpPr>
              <p:cNvPr id="13" name="pole tekstowe 12">
                <a:extLst>
                  <a:ext uri="{FF2B5EF4-FFF2-40B4-BE49-F238E27FC236}">
                    <a16:creationId xmlns:a16="http://schemas.microsoft.com/office/drawing/2014/main" id="{2F16C86F-8FD7-27FF-463A-4680529831E6}"/>
                  </a:ext>
                </a:extLst>
              </p:cNvPr>
              <p:cNvSpPr txBox="1"/>
              <p:nvPr/>
            </p:nvSpPr>
            <p:spPr>
              <a:xfrm>
                <a:off x="4052385" y="4705311"/>
                <a:ext cx="6096000" cy="307969"/>
              </a:xfrm>
              <a:prstGeom prst="rect">
                <a:avLst/>
              </a:prstGeom>
              <a:noFill/>
            </p:spPr>
            <p:txBody>
              <a:bodyPr wrap="square">
                <a:spAutoFit/>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Table </a:t>
                </a: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unit unloading time (</a:t>
                </a:r>
                <a14:m>
                  <m:oMath xmlns:m="http://schemas.openxmlformats.org/officeDocument/2006/math">
                    <m:sSubSup>
                      <m:sSubSupPr>
                        <m:ctrlPr>
                          <a:rPr lang="pl-PL" sz="1400" i="1">
                            <a:solidFill>
                              <a:schemeClr val="tx1"/>
                            </a:solidFill>
                            <a:effectLst/>
                            <a:latin typeface="Cambria Math" panose="02040503050406030204" pitchFamily="18" charset="0"/>
                            <a:cs typeface="Tahoma" panose="020B0604030504040204" pitchFamily="34" charset="0"/>
                          </a:rPr>
                        </m:ctrlPr>
                      </m:sSubSupPr>
                      <m:e>
                        <m:r>
                          <a:rPr lang="pl-PL" sz="14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𝑡</m:t>
                        </m:r>
                      </m:e>
                      <m:sub>
                        <m:r>
                          <a:rPr lang="pl-PL" sz="14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𝑖</m:t>
                        </m:r>
                      </m:sub>
                      <m:sup>
                        <m:r>
                          <a:rPr lang="pl-PL" sz="14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𝑟</m:t>
                        </m:r>
                      </m:sup>
                    </m:sSubSup>
                  </m:oMath>
                </a14:m>
                <a:r>
                  <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 hours).</a:t>
                </a:r>
                <a:endParaRPr lang="pl-P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pole tekstowe 12">
                <a:extLst>
                  <a:ext uri="{FF2B5EF4-FFF2-40B4-BE49-F238E27FC236}">
                    <a16:creationId xmlns:a16="http://schemas.microsoft.com/office/drawing/2014/main" id="{2F16C86F-8FD7-27FF-463A-4680529831E6}"/>
                  </a:ext>
                </a:extLst>
              </p:cNvPr>
              <p:cNvSpPr txBox="1">
                <a:spLocks noRot="1" noChangeAspect="1" noMove="1" noResize="1" noEditPoints="1" noAdjustHandles="1" noChangeArrowheads="1" noChangeShapeType="1" noTextEdit="1"/>
              </p:cNvSpPr>
              <p:nvPr/>
            </p:nvSpPr>
            <p:spPr>
              <a:xfrm>
                <a:off x="4052385" y="4705311"/>
                <a:ext cx="6096000" cy="307969"/>
              </a:xfrm>
              <a:prstGeom prst="rect">
                <a:avLst/>
              </a:prstGeom>
              <a:blipFill>
                <a:blip r:embed="rId3"/>
                <a:stretch>
                  <a:fillRect l="-300" t="-6000" b="-18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pole tekstowe 13">
                <a:extLst>
                  <a:ext uri="{FF2B5EF4-FFF2-40B4-BE49-F238E27FC236}">
                    <a16:creationId xmlns:a16="http://schemas.microsoft.com/office/drawing/2014/main" id="{67B981E5-3D89-28B3-B922-A267A6B5B7EC}"/>
                  </a:ext>
                </a:extLst>
              </p:cNvPr>
              <p:cNvSpPr txBox="1"/>
              <p:nvPr/>
            </p:nvSpPr>
            <p:spPr>
              <a:xfrm>
                <a:off x="3954985" y="2931634"/>
                <a:ext cx="5225593" cy="357598"/>
              </a:xfrm>
              <a:prstGeom prst="rect">
                <a:avLst/>
              </a:prstGeom>
              <a:noFill/>
            </p:spPr>
            <p:txBody>
              <a:bodyPr wrap="square">
                <a:spAutoFit/>
              </a:bodyPr>
              <a:lstStyle/>
              <a:p>
                <a:pPr>
                  <a:spcBef>
                    <a:spcPts val="1200"/>
                  </a:spcBef>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Table </a:t>
                </a: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Approximate journey time (</a:t>
                </a:r>
                <a14:m>
                  <m:oMath xmlns:m="http://schemas.openxmlformats.org/officeDocument/2006/math">
                    <m:sSubSup>
                      <m:sSubSupPr>
                        <m:ctrlPr>
                          <a:rPr lang="pl-PL" sz="1400" i="1">
                            <a:latin typeface="Cambria Math" panose="02040503050406030204" pitchFamily="18" charset="0"/>
                          </a:rPr>
                        </m:ctrlPr>
                      </m:sSubSupPr>
                      <m:e>
                        <m:r>
                          <a:rPr lang="pl-PL" sz="1400" b="0" i="1">
                            <a:latin typeface="Cambria Math" panose="02040503050406030204" pitchFamily="18" charset="0"/>
                          </a:rPr>
                          <m:t>𝑡</m:t>
                        </m:r>
                      </m:e>
                      <m:sub>
                        <m:r>
                          <a:rPr lang="pl-PL" sz="1400" b="0" i="1">
                            <a:latin typeface="Cambria Math" panose="02040503050406030204" pitchFamily="18" charset="0"/>
                          </a:rPr>
                          <m:t>𝑖𝑗</m:t>
                        </m:r>
                      </m:sub>
                      <m:sup>
                        <m:r>
                          <a:rPr lang="pl-PL" sz="1400" b="0" i="1">
                            <a:latin typeface="Cambria Math" panose="02040503050406030204" pitchFamily="18" charset="0"/>
                          </a:rPr>
                          <m:t>𝑝</m:t>
                        </m:r>
                      </m:sup>
                    </m:sSubSup>
                  </m:oMath>
                </a14:m>
                <a:r>
                  <a:rPr lang="en-US" sz="1400" dirty="0">
                    <a:latin typeface="Tahoma" panose="020B0604030504040204" pitchFamily="34" charset="0"/>
                    <a:ea typeface="Tahoma" panose="020B0604030504040204" pitchFamily="34" charset="0"/>
                    <a:cs typeface="Tahoma" panose="020B0604030504040204" pitchFamily="34" charset="0"/>
                  </a:rPr>
                  <a:t>, in hours ).</a:t>
                </a:r>
                <a:endParaRPr lang="pl-PL" sz="1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4" name="pole tekstowe 13">
                <a:extLst>
                  <a:ext uri="{FF2B5EF4-FFF2-40B4-BE49-F238E27FC236}">
                    <a16:creationId xmlns:a16="http://schemas.microsoft.com/office/drawing/2014/main" id="{67B981E5-3D89-28B3-B922-A267A6B5B7EC}"/>
                  </a:ext>
                </a:extLst>
              </p:cNvPr>
              <p:cNvSpPr txBox="1">
                <a:spLocks noRot="1" noChangeAspect="1" noMove="1" noResize="1" noEditPoints="1" noAdjustHandles="1" noChangeArrowheads="1" noChangeShapeType="1" noTextEdit="1"/>
              </p:cNvSpPr>
              <p:nvPr/>
            </p:nvSpPr>
            <p:spPr>
              <a:xfrm>
                <a:off x="3954985" y="2931634"/>
                <a:ext cx="5225593" cy="357598"/>
              </a:xfrm>
              <a:prstGeom prst="rect">
                <a:avLst/>
              </a:prstGeom>
              <a:blipFill>
                <a:blip r:embed="rId4"/>
                <a:stretch>
                  <a:fillRect l="-350" t="-1695" b="-3390"/>
                </a:stretch>
              </a:blipFill>
            </p:spPr>
            <p:txBody>
              <a:bodyPr/>
              <a:lstStyle/>
              <a:p>
                <a:r>
                  <a:rPr lang="en-GB">
                    <a:noFill/>
                  </a:rPr>
                  <a:t> </a:t>
                </a:r>
              </a:p>
            </p:txBody>
          </p:sp>
        </mc:Fallback>
      </mc:AlternateContent>
      <p:sp>
        <p:nvSpPr>
          <p:cNvPr id="15" name="pole tekstowe 14">
            <a:extLst>
              <a:ext uri="{FF2B5EF4-FFF2-40B4-BE49-F238E27FC236}">
                <a16:creationId xmlns:a16="http://schemas.microsoft.com/office/drawing/2014/main" id="{1EC96CDB-4A73-BCBC-2E61-081F3BB6CF7B}"/>
              </a:ext>
            </a:extLst>
          </p:cNvPr>
          <p:cNvSpPr txBox="1"/>
          <p:nvPr/>
        </p:nvSpPr>
        <p:spPr>
          <a:xfrm>
            <a:off x="3536053" y="5198281"/>
            <a:ext cx="1328057" cy="369332"/>
          </a:xfrm>
          <a:prstGeom prst="rect">
            <a:avLst/>
          </a:prstGeom>
          <a:solidFill>
            <a:schemeClr val="bg1"/>
          </a:solidFill>
          <a:ln>
            <a:solidFill>
              <a:schemeClr val="bg1"/>
            </a:solidFill>
          </a:ln>
        </p:spPr>
        <p:txBody>
          <a:bodyPr wrap="square" rtlCol="0">
            <a:spAutoFit/>
          </a:bodyPr>
          <a:lstStyle/>
          <a:p>
            <a:pPr algn="ctr"/>
            <a:r>
              <a:rPr lang="pl-PL" b="1" dirty="0" err="1">
                <a:latin typeface="Tahoma" panose="020B0604030504040204" pitchFamily="34" charset="0"/>
                <a:ea typeface="Tahoma" panose="020B0604030504040204" pitchFamily="34" charset="0"/>
                <a:cs typeface="Tahoma" panose="020B0604030504040204" pitchFamily="34" charset="0"/>
              </a:rPr>
              <a:t>Sectors</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16" name="Trójkąt prostokątny 15">
            <a:extLst>
              <a:ext uri="{FF2B5EF4-FFF2-40B4-BE49-F238E27FC236}">
                <a16:creationId xmlns:a16="http://schemas.microsoft.com/office/drawing/2014/main" id="{8FEEC537-5B7D-1F95-8BFB-38B186A80459}"/>
              </a:ext>
            </a:extLst>
          </p:cNvPr>
          <p:cNvSpPr/>
          <p:nvPr/>
        </p:nvSpPr>
        <p:spPr>
          <a:xfrm>
            <a:off x="445135" y="3141692"/>
            <a:ext cx="1176866" cy="29992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rójkąt prostokątny 16">
            <a:extLst>
              <a:ext uri="{FF2B5EF4-FFF2-40B4-BE49-F238E27FC236}">
                <a16:creationId xmlns:a16="http://schemas.microsoft.com/office/drawing/2014/main" id="{D667C8FF-7655-F67D-25C8-F1FBE122D5B9}"/>
              </a:ext>
            </a:extLst>
          </p:cNvPr>
          <p:cNvSpPr/>
          <p:nvPr/>
        </p:nvSpPr>
        <p:spPr>
          <a:xfrm rot="10800000">
            <a:off x="586105" y="3110433"/>
            <a:ext cx="1176866" cy="29992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9B85DEB-0767-63FF-D3E5-BB126B8366ED}"/>
              </a:ext>
            </a:extLst>
          </p:cNvPr>
          <p:cNvPicPr>
            <a:picLocks noChangeAspect="1"/>
          </p:cNvPicPr>
          <p:nvPr/>
        </p:nvPicPr>
        <p:blipFill>
          <a:blip r:embed="rId5"/>
          <a:stretch>
            <a:fillRect/>
          </a:stretch>
        </p:blipFill>
        <p:spPr>
          <a:xfrm>
            <a:off x="2335022" y="3330795"/>
            <a:ext cx="6972823" cy="1307404"/>
          </a:xfrm>
          <a:prstGeom prst="rect">
            <a:avLst/>
          </a:prstGeom>
        </p:spPr>
      </p:pic>
    </p:spTree>
    <p:extLst>
      <p:ext uri="{BB962C8B-B14F-4D97-AF65-F5344CB8AC3E}">
        <p14:creationId xmlns:p14="http://schemas.microsoft.com/office/powerpoint/2010/main" val="161205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pPr algn="just">
              <a:lnSpc>
                <a:spcPct val="120000"/>
              </a:lnSpc>
            </a:pPr>
            <a:r>
              <a:rPr lang="pl-PL" sz="3200" kern="100" dirty="0">
                <a:cs typeface="Times New Roman" panose="02020603050405020304" pitchFamily="18" charset="0"/>
              </a:rPr>
              <a:t>B</a:t>
            </a:r>
            <a:r>
              <a:rPr lang="en-US" sz="3200" kern="100" dirty="0" err="1">
                <a:cs typeface="Times New Roman" panose="02020603050405020304" pitchFamily="18" charset="0"/>
              </a:rPr>
              <a:t>asic</a:t>
            </a:r>
            <a:r>
              <a:rPr lang="en-US" sz="3200" kern="100" dirty="0">
                <a:cs typeface="Times New Roman" panose="02020603050405020304" pitchFamily="18" charset="0"/>
              </a:rPr>
              <a:t> definitions of the transport system</a:t>
            </a:r>
            <a:r>
              <a:rPr lang="pl-PL" sz="3200" kern="100" dirty="0">
                <a:cs typeface="Times New Roman" panose="02020603050405020304" pitchFamily="18" charset="0"/>
              </a:rPr>
              <a:t>;</a:t>
            </a:r>
            <a:endParaRPr lang="en-US" sz="3200" kern="100" dirty="0">
              <a:cs typeface="Times New Roman" panose="02020603050405020304" pitchFamily="18" charset="0"/>
            </a:endParaRPr>
          </a:p>
          <a:p>
            <a:pPr algn="just">
              <a:lnSpc>
                <a:spcPct val="120000"/>
              </a:lnSpc>
            </a:pPr>
            <a:r>
              <a:rPr lang="pl-PL" sz="3200" kern="100" dirty="0">
                <a:cs typeface="Times New Roman" panose="02020603050405020304" pitchFamily="18" charset="0"/>
              </a:rPr>
              <a:t>T</a:t>
            </a:r>
            <a:r>
              <a:rPr lang="en-US" sz="3200" kern="100" dirty="0">
                <a:cs typeface="Times New Roman" panose="02020603050405020304" pitchFamily="18" charset="0"/>
              </a:rPr>
              <a:t>he nature and importance of transport system </a:t>
            </a:r>
            <a:r>
              <a:rPr lang="en-US" sz="3200" kern="100" dirty="0" err="1">
                <a:cs typeface="Times New Roman" panose="02020603050405020304" pitchFamily="18" charset="0"/>
              </a:rPr>
              <a:t>optimi</a:t>
            </a:r>
            <a:r>
              <a:rPr lang="pl-PL" sz="3200" kern="100" dirty="0">
                <a:cs typeface="Times New Roman" panose="02020603050405020304" pitchFamily="18" charset="0"/>
              </a:rPr>
              <a:t>s</a:t>
            </a:r>
            <a:r>
              <a:rPr lang="en-US" sz="3200" kern="100" dirty="0" err="1">
                <a:cs typeface="Times New Roman" panose="02020603050405020304" pitchFamily="18" charset="0"/>
              </a:rPr>
              <a:t>ation</a:t>
            </a:r>
            <a:r>
              <a:rPr lang="pl-PL" sz="3200" kern="100" dirty="0">
                <a:cs typeface="Times New Roman" panose="02020603050405020304" pitchFamily="18" charset="0"/>
              </a:rPr>
              <a:t>;</a:t>
            </a:r>
          </a:p>
          <a:p>
            <a:pPr algn="just">
              <a:lnSpc>
                <a:spcPct val="120000"/>
              </a:lnSpc>
            </a:pPr>
            <a:r>
              <a:rPr lang="pl-PL" sz="3200" kern="100" dirty="0" err="1">
                <a:cs typeface="Times New Roman" panose="02020603050405020304" pitchFamily="18" charset="0"/>
              </a:rPr>
              <a:t>Optimisation</a:t>
            </a:r>
            <a:r>
              <a:rPr lang="pl-PL" sz="3200" kern="100" dirty="0">
                <a:cs typeface="Times New Roman" panose="02020603050405020304" pitchFamily="18" charset="0"/>
              </a:rPr>
              <a:t> modeling of transport system;</a:t>
            </a:r>
            <a:endParaRPr lang="en-US" sz="3200" kern="100" dirty="0">
              <a:cs typeface="Times New Roman" panose="02020603050405020304" pitchFamily="18" charset="0"/>
            </a:endParaRPr>
          </a:p>
          <a:p>
            <a:pPr algn="just">
              <a:lnSpc>
                <a:spcPct val="120000"/>
              </a:lnSpc>
            </a:pPr>
            <a:r>
              <a:rPr lang="pl-PL" sz="3200" kern="100" dirty="0" err="1">
                <a:cs typeface="Times New Roman" panose="02020603050405020304" pitchFamily="18" charset="0"/>
              </a:rPr>
              <a:t>Example</a:t>
            </a:r>
            <a:r>
              <a:rPr lang="pl-PL" sz="3200" kern="100" dirty="0">
                <a:cs typeface="Times New Roman" panose="02020603050405020304" pitchFamily="18" charset="0"/>
              </a:rPr>
              <a:t> of transport </a:t>
            </a:r>
            <a:r>
              <a:rPr lang="pl-PL" sz="3200" kern="100" dirty="0" err="1">
                <a:cs typeface="Times New Roman" panose="02020603050405020304" pitchFamily="18" charset="0"/>
              </a:rPr>
              <a:t>task</a:t>
            </a:r>
            <a:r>
              <a:rPr lang="pl-PL" sz="3200" kern="100" dirty="0">
                <a:cs typeface="Times New Roman" panose="02020603050405020304" pitchFamily="18" charset="0"/>
              </a:rPr>
              <a:t> in MS Excel.</a:t>
            </a: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338812" y="1223253"/>
            <a:ext cx="11267760" cy="1588647"/>
          </a:xfrm>
        </p:spPr>
        <p:txBody>
          <a:bodyPr>
            <a:normAutofit/>
          </a:bodyPr>
          <a:lstStyle/>
          <a:p>
            <a:pPr marL="342900" indent="-342900" algn="just">
              <a:lnSpc>
                <a:spcPct val="150000"/>
              </a:lnSpc>
              <a:spcAft>
                <a:spcPts val="600"/>
              </a:spcAft>
              <a:buFont typeface="+mj-lt"/>
              <a:buAutoNum type="arabicPeriod"/>
            </a:pPr>
            <a:r>
              <a:rPr lang="pl-PL" sz="2000" kern="100" dirty="0"/>
              <a:t>E</a:t>
            </a:r>
            <a:r>
              <a:rPr lang="en-US" sz="2000" kern="100" dirty="0" err="1"/>
              <a:t>nter</a:t>
            </a:r>
            <a:r>
              <a:rPr lang="pl-PL" sz="2000" kern="100" dirty="0" err="1"/>
              <a:t>ing</a:t>
            </a:r>
            <a:r>
              <a:rPr lang="pl-PL" sz="2000" kern="100" dirty="0"/>
              <a:t> data </a:t>
            </a:r>
            <a:r>
              <a:rPr lang="en-US" sz="2000" kern="100" dirty="0"/>
              <a:t>into the spreadsheet in this example of a transport task</a:t>
            </a:r>
            <a:r>
              <a:rPr lang="pl-PL" sz="2000" kern="100" dirty="0"/>
              <a:t>.</a:t>
            </a:r>
            <a:endParaRPr lang="pl-PL" sz="20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817671" y="3795388"/>
            <a:ext cx="2001867" cy="5229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56970"/>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3" name="pole tekstowe 12">
            <a:extLst>
              <a:ext uri="{FF2B5EF4-FFF2-40B4-BE49-F238E27FC236}">
                <a16:creationId xmlns:a16="http://schemas.microsoft.com/office/drawing/2014/main" id="{2F16C86F-8FD7-27FF-463A-4680529831E6}"/>
              </a:ext>
            </a:extLst>
          </p:cNvPr>
          <p:cNvSpPr txBox="1"/>
          <p:nvPr/>
        </p:nvSpPr>
        <p:spPr>
          <a:xfrm>
            <a:off x="1608666" y="6384910"/>
            <a:ext cx="6416090"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3: Data entered into the spreadsheet in this example of a transport task</a:t>
            </a:r>
            <a:endParaRPr lang="pl-P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C3C541CB-C5D4-6A22-E72B-137C40857C0E}"/>
              </a:ext>
            </a:extLst>
          </p:cNvPr>
          <p:cNvPicPr>
            <a:picLocks noChangeAspect="1"/>
          </p:cNvPicPr>
          <p:nvPr/>
        </p:nvPicPr>
        <p:blipFill>
          <a:blip r:embed="rId2"/>
          <a:stretch>
            <a:fillRect/>
          </a:stretch>
        </p:blipFill>
        <p:spPr>
          <a:xfrm>
            <a:off x="2535389" y="1806124"/>
            <a:ext cx="6954970" cy="4401288"/>
          </a:xfrm>
          <a:prstGeom prst="rect">
            <a:avLst/>
          </a:prstGeom>
        </p:spPr>
      </p:pic>
      <p:sp>
        <p:nvSpPr>
          <p:cNvPr id="3" name="pole tekstowe 2">
            <a:extLst>
              <a:ext uri="{FF2B5EF4-FFF2-40B4-BE49-F238E27FC236}">
                <a16:creationId xmlns:a16="http://schemas.microsoft.com/office/drawing/2014/main" id="{51C64BC2-5803-50D4-B6B4-3183EB2761EE}"/>
              </a:ext>
            </a:extLst>
          </p:cNvPr>
          <p:cNvSpPr txBox="1"/>
          <p:nvPr/>
        </p:nvSpPr>
        <p:spPr>
          <a:xfrm>
            <a:off x="2736273" y="2163350"/>
            <a:ext cx="1038861" cy="338554"/>
          </a:xfrm>
          <a:prstGeom prst="rect">
            <a:avLst/>
          </a:prstGeom>
          <a:solidFill>
            <a:srgbClr val="C4D79B"/>
          </a:solidFill>
          <a:ln>
            <a:solidFill>
              <a:srgbClr val="C4D79B"/>
            </a:solidFill>
          </a:ln>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Wholesalers</a:t>
            </a:r>
            <a:r>
              <a:rPr lang="pl-PL" sz="800" dirty="0">
                <a:latin typeface="Tahoma" panose="020B0604030504040204" pitchFamily="34" charset="0"/>
                <a:ea typeface="Tahoma" panose="020B0604030504040204" pitchFamily="34" charset="0"/>
                <a:cs typeface="Tahoma" panose="020B0604030504040204" pitchFamily="34" charset="0"/>
              </a:rPr>
              <a:t> and </a:t>
            </a:r>
            <a:r>
              <a:rPr lang="pl-PL" sz="800" dirty="0" err="1">
                <a:latin typeface="Tahoma" panose="020B0604030504040204" pitchFamily="34" charset="0"/>
                <a:ea typeface="Tahoma" panose="020B0604030504040204" pitchFamily="34" charset="0"/>
                <a:cs typeface="Tahoma" panose="020B0604030504040204" pitchFamily="34" charset="0"/>
              </a:rPr>
              <a:t>sectors</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2A72588F-CA05-3D17-A1CC-8F83583D6D28}"/>
              </a:ext>
            </a:extLst>
          </p:cNvPr>
          <p:cNvSpPr/>
          <p:nvPr/>
        </p:nvSpPr>
        <p:spPr>
          <a:xfrm>
            <a:off x="7937183" y="2156135"/>
            <a:ext cx="548190"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43BBAAFE-18E1-65FC-BE3A-8F212266FC02}"/>
              </a:ext>
            </a:extLst>
          </p:cNvPr>
          <p:cNvSpPr txBox="1"/>
          <p:nvPr/>
        </p:nvSpPr>
        <p:spPr>
          <a:xfrm>
            <a:off x="7899472" y="2132572"/>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E0A90A71-1926-165F-0231-7D42FA3BA393}"/>
              </a:ext>
            </a:extLst>
          </p:cNvPr>
          <p:cNvSpPr txBox="1"/>
          <p:nvPr/>
        </p:nvSpPr>
        <p:spPr>
          <a:xfrm>
            <a:off x="8676060" y="2224905"/>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6" name="Prostokąt 15">
            <a:extLst>
              <a:ext uri="{FF2B5EF4-FFF2-40B4-BE49-F238E27FC236}">
                <a16:creationId xmlns:a16="http://schemas.microsoft.com/office/drawing/2014/main" id="{681C7A21-7635-BAC6-7A1E-28AAD5EB4D18}"/>
              </a:ext>
            </a:extLst>
          </p:cNvPr>
          <p:cNvSpPr/>
          <p:nvPr/>
        </p:nvSpPr>
        <p:spPr>
          <a:xfrm>
            <a:off x="2888674" y="2949651"/>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B0BF8AB5-4EE1-7325-DF37-99279DC3EA86}"/>
              </a:ext>
            </a:extLst>
          </p:cNvPr>
          <p:cNvSpPr txBox="1"/>
          <p:nvPr/>
        </p:nvSpPr>
        <p:spPr>
          <a:xfrm>
            <a:off x="2787698" y="2891814"/>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7" name="Prostokąt 16">
            <a:extLst>
              <a:ext uri="{FF2B5EF4-FFF2-40B4-BE49-F238E27FC236}">
                <a16:creationId xmlns:a16="http://schemas.microsoft.com/office/drawing/2014/main" id="{44AC351D-9C23-6884-A750-3F07699B41FC}"/>
              </a:ext>
            </a:extLst>
          </p:cNvPr>
          <p:cNvSpPr/>
          <p:nvPr/>
        </p:nvSpPr>
        <p:spPr>
          <a:xfrm>
            <a:off x="2990274" y="3080951"/>
            <a:ext cx="553720" cy="10105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7ED7DFEC-20D5-DCA4-9053-0D16B3A55C5A}"/>
              </a:ext>
            </a:extLst>
          </p:cNvPr>
          <p:cNvSpPr txBox="1"/>
          <p:nvPr/>
        </p:nvSpPr>
        <p:spPr>
          <a:xfrm>
            <a:off x="2924120" y="3018220"/>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8" name="Prostokąt 17">
            <a:extLst>
              <a:ext uri="{FF2B5EF4-FFF2-40B4-BE49-F238E27FC236}">
                <a16:creationId xmlns:a16="http://schemas.microsoft.com/office/drawing/2014/main" id="{016D5E4F-F529-9B14-0BB7-969C5687F1D7}"/>
              </a:ext>
            </a:extLst>
          </p:cNvPr>
          <p:cNvSpPr/>
          <p:nvPr/>
        </p:nvSpPr>
        <p:spPr>
          <a:xfrm>
            <a:off x="2736273" y="3423256"/>
            <a:ext cx="1038861" cy="200055"/>
          </a:xfrm>
          <a:prstGeom prst="rect">
            <a:avLst/>
          </a:prstGeom>
          <a:solidFill>
            <a:srgbClr val="B7DEE8"/>
          </a:solidFill>
          <a:ln>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13AD3C0B-BA29-70AC-08DD-9770897EF847}"/>
              </a:ext>
            </a:extLst>
          </p:cNvPr>
          <p:cNvSpPr txBox="1"/>
          <p:nvPr/>
        </p:nvSpPr>
        <p:spPr>
          <a:xfrm>
            <a:off x="2787698" y="3356538"/>
            <a:ext cx="933471"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Travel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to </a:t>
            </a:r>
            <a:r>
              <a:rPr lang="pl-PL" sz="800" b="1" dirty="0" err="1">
                <a:latin typeface="Tahoma" panose="020B0604030504040204" pitchFamily="34" charset="0"/>
                <a:ea typeface="Tahoma" panose="020B0604030504040204" pitchFamily="34" charset="0"/>
                <a:cs typeface="Tahoma" panose="020B0604030504040204" pitchFamily="34" charset="0"/>
              </a:rPr>
              <a:t>sector</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9" name="Prostokąt 18">
            <a:extLst>
              <a:ext uri="{FF2B5EF4-FFF2-40B4-BE49-F238E27FC236}">
                <a16:creationId xmlns:a16="http://schemas.microsoft.com/office/drawing/2014/main" id="{D65FB349-D410-4434-BD1F-FCB16885311E}"/>
              </a:ext>
            </a:extLst>
          </p:cNvPr>
          <p:cNvSpPr/>
          <p:nvPr/>
        </p:nvSpPr>
        <p:spPr>
          <a:xfrm>
            <a:off x="2851301" y="3898221"/>
            <a:ext cx="869868" cy="97779"/>
          </a:xfrm>
          <a:prstGeom prst="rect">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6FC194D-2888-EFED-FAF7-2F0986D5E3CD}"/>
              </a:ext>
            </a:extLst>
          </p:cNvPr>
          <p:cNvSpPr txBox="1"/>
          <p:nvPr/>
        </p:nvSpPr>
        <p:spPr>
          <a:xfrm>
            <a:off x="2709949" y="3830850"/>
            <a:ext cx="1114369"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3" name="Prostokąt 22">
            <a:extLst>
              <a:ext uri="{FF2B5EF4-FFF2-40B4-BE49-F238E27FC236}">
                <a16:creationId xmlns:a16="http://schemas.microsoft.com/office/drawing/2014/main" id="{E5C923D5-135A-2ED4-5A69-F4B3A6269411}"/>
              </a:ext>
            </a:extLst>
          </p:cNvPr>
          <p:cNvSpPr/>
          <p:nvPr/>
        </p:nvSpPr>
        <p:spPr>
          <a:xfrm>
            <a:off x="2736273" y="4247894"/>
            <a:ext cx="1066801" cy="196299"/>
          </a:xfrm>
          <a:prstGeom prst="rect">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A56DB08-D76E-4E9F-C1E8-ADA2A7CAD98F}"/>
              </a:ext>
            </a:extLst>
          </p:cNvPr>
          <p:cNvSpPr txBox="1"/>
          <p:nvPr/>
        </p:nvSpPr>
        <p:spPr>
          <a:xfrm>
            <a:off x="2688705" y="4182052"/>
            <a:ext cx="1114369"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4" name="Prostokąt 23">
            <a:extLst>
              <a:ext uri="{FF2B5EF4-FFF2-40B4-BE49-F238E27FC236}">
                <a16:creationId xmlns:a16="http://schemas.microsoft.com/office/drawing/2014/main" id="{E74237B5-0B86-F464-E54A-780CFBEC61E9}"/>
              </a:ext>
            </a:extLst>
          </p:cNvPr>
          <p:cNvSpPr/>
          <p:nvPr/>
        </p:nvSpPr>
        <p:spPr>
          <a:xfrm>
            <a:off x="2697248" y="4698776"/>
            <a:ext cx="1114369" cy="372163"/>
          </a:xfrm>
          <a:prstGeom prst="rect">
            <a:avLst/>
          </a:prstGeom>
          <a:solidFill>
            <a:srgbClr val="FFCD99"/>
          </a:solidFill>
          <a:ln>
            <a:solidFill>
              <a:srgbClr val="FFCD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74DC927-248B-CEB9-2F09-B73D2E2FBD6E}"/>
              </a:ext>
            </a:extLst>
          </p:cNvPr>
          <p:cNvSpPr txBox="1"/>
          <p:nvPr/>
        </p:nvSpPr>
        <p:spPr>
          <a:xfrm>
            <a:off x="2486727" y="4651906"/>
            <a:ext cx="1498397" cy="461665"/>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journey</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fixed</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variable</a:t>
            </a:r>
            <a:r>
              <a:rPr lang="pl-PL" sz="800" b="1" dirty="0">
                <a:latin typeface="Tahoma" panose="020B0604030504040204" pitchFamily="34" charset="0"/>
                <a:ea typeface="Tahoma" panose="020B0604030504040204" pitchFamily="34" charset="0"/>
                <a:cs typeface="Tahoma" panose="020B0604030504040204" pitchFamily="34" charset="0"/>
              </a:rPr>
              <a:t>)</a:t>
            </a:r>
          </a:p>
        </p:txBody>
      </p:sp>
      <p:sp>
        <p:nvSpPr>
          <p:cNvPr id="25" name="Prostokąt 24">
            <a:extLst>
              <a:ext uri="{FF2B5EF4-FFF2-40B4-BE49-F238E27FC236}">
                <a16:creationId xmlns:a16="http://schemas.microsoft.com/office/drawing/2014/main" id="{9B8AA6BB-C07F-F56F-986D-FBE0D6257620}"/>
              </a:ext>
            </a:extLst>
          </p:cNvPr>
          <p:cNvSpPr/>
          <p:nvPr/>
        </p:nvSpPr>
        <p:spPr>
          <a:xfrm>
            <a:off x="2736273" y="5260574"/>
            <a:ext cx="1066801" cy="320092"/>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8649E21E-5C06-9BB9-1755-93005BDF5D4C}"/>
              </a:ext>
            </a:extLst>
          </p:cNvPr>
          <p:cNvSpPr txBox="1"/>
          <p:nvPr/>
        </p:nvSpPr>
        <p:spPr>
          <a:xfrm>
            <a:off x="2486726" y="5275893"/>
            <a:ext cx="149839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Base and non-</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6" name="Prostokąt 25">
            <a:extLst>
              <a:ext uri="{FF2B5EF4-FFF2-40B4-BE49-F238E27FC236}">
                <a16:creationId xmlns:a16="http://schemas.microsoft.com/office/drawing/2014/main" id="{78226A5C-5406-9950-6564-3A1C816F1FDE}"/>
              </a:ext>
            </a:extLst>
          </p:cNvPr>
          <p:cNvSpPr/>
          <p:nvPr/>
        </p:nvSpPr>
        <p:spPr>
          <a:xfrm>
            <a:off x="2769191" y="5782122"/>
            <a:ext cx="1055127" cy="32009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AE7DDB2C-D534-87EB-3394-246F344909CC}"/>
              </a:ext>
            </a:extLst>
          </p:cNvPr>
          <p:cNvSpPr txBox="1"/>
          <p:nvPr/>
        </p:nvSpPr>
        <p:spPr>
          <a:xfrm>
            <a:off x="2642887" y="5782122"/>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8" name="Prostokąt 27">
            <a:extLst>
              <a:ext uri="{FF2B5EF4-FFF2-40B4-BE49-F238E27FC236}">
                <a16:creationId xmlns:a16="http://schemas.microsoft.com/office/drawing/2014/main" id="{B89CBB87-694B-18A8-CADE-28452029E263}"/>
              </a:ext>
            </a:extLst>
          </p:cNvPr>
          <p:cNvSpPr/>
          <p:nvPr/>
        </p:nvSpPr>
        <p:spPr>
          <a:xfrm>
            <a:off x="8540750" y="5782122"/>
            <a:ext cx="896620"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ole tekstowe 26">
            <a:extLst>
              <a:ext uri="{FF2B5EF4-FFF2-40B4-BE49-F238E27FC236}">
                <a16:creationId xmlns:a16="http://schemas.microsoft.com/office/drawing/2014/main" id="{A203E85E-7712-EBFE-8B81-0E3CE78C9D38}"/>
              </a:ext>
            </a:extLst>
          </p:cNvPr>
          <p:cNvSpPr txBox="1"/>
          <p:nvPr/>
        </p:nvSpPr>
        <p:spPr>
          <a:xfrm>
            <a:off x="8392998" y="5728543"/>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115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2120" y="1393964"/>
            <a:ext cx="11267760" cy="618214"/>
          </a:xfrm>
        </p:spPr>
        <p:txBody>
          <a:bodyPr>
            <a:normAutofit/>
          </a:bodyPr>
          <a:lstStyle/>
          <a:p>
            <a:pPr marL="342900" indent="-342900" algn="just">
              <a:lnSpc>
                <a:spcPct val="150000"/>
              </a:lnSpc>
              <a:spcAft>
                <a:spcPts val="1200"/>
              </a:spcAft>
              <a:buFont typeface="+mj-lt"/>
              <a:buAutoNum type="arabicPeriod" startAt="2"/>
            </a:pPr>
            <a:r>
              <a:rPr lang="en-US" sz="2000" kern="100" dirty="0"/>
              <a:t>Calculation of total unloading time</a:t>
            </a:r>
            <a:endParaRPr lang="pl-PL" sz="20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3" name="pole tekstowe 12">
            <a:extLst>
              <a:ext uri="{FF2B5EF4-FFF2-40B4-BE49-F238E27FC236}">
                <a16:creationId xmlns:a16="http://schemas.microsoft.com/office/drawing/2014/main" id="{2F16C86F-8FD7-27FF-463A-4680529831E6}"/>
              </a:ext>
            </a:extLst>
          </p:cNvPr>
          <p:cNvSpPr txBox="1"/>
          <p:nvPr/>
        </p:nvSpPr>
        <p:spPr>
          <a:xfrm>
            <a:off x="4152449" y="2525384"/>
            <a:ext cx="6096000"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4: Calculation of total unloading time</a:t>
            </a:r>
            <a:endParaRPr lang="pl-P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Obraz 6">
            <a:extLst>
              <a:ext uri="{FF2B5EF4-FFF2-40B4-BE49-F238E27FC236}">
                <a16:creationId xmlns:a16="http://schemas.microsoft.com/office/drawing/2014/main" id="{3B95B73A-135A-A66F-1903-9C64F7FBCD28}"/>
              </a:ext>
            </a:extLst>
          </p:cNvPr>
          <p:cNvPicPr>
            <a:picLocks noChangeAspect="1"/>
          </p:cNvPicPr>
          <p:nvPr/>
        </p:nvPicPr>
        <p:blipFill rotWithShape="1">
          <a:blip r:embed="rId2"/>
          <a:srcRect l="640"/>
          <a:stretch/>
        </p:blipFill>
        <p:spPr>
          <a:xfrm>
            <a:off x="804310" y="1903737"/>
            <a:ext cx="9536212" cy="625002"/>
          </a:xfrm>
          <a:prstGeom prst="rect">
            <a:avLst/>
          </a:prstGeom>
        </p:spPr>
      </p:pic>
      <p:sp>
        <p:nvSpPr>
          <p:cNvPr id="8" name="Symbol zastępczy zawartości 4">
            <a:extLst>
              <a:ext uri="{FF2B5EF4-FFF2-40B4-BE49-F238E27FC236}">
                <a16:creationId xmlns:a16="http://schemas.microsoft.com/office/drawing/2014/main" id="{DDC52D69-C6B6-CC6E-B136-2861E6FF9CE7}"/>
              </a:ext>
            </a:extLst>
          </p:cNvPr>
          <p:cNvSpPr txBox="1">
            <a:spLocks/>
          </p:cNvSpPr>
          <p:nvPr/>
        </p:nvSpPr>
        <p:spPr>
          <a:xfrm>
            <a:off x="462120" y="2718528"/>
            <a:ext cx="11267760" cy="6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3"/>
            </a:pPr>
            <a:r>
              <a:rPr lang="en-US" sz="2000" kern="100" dirty="0"/>
              <a:t>Calculation of total </a:t>
            </a:r>
            <a:r>
              <a:rPr lang="pl-PL" sz="2000" kern="100" dirty="0" err="1"/>
              <a:t>journey</a:t>
            </a:r>
            <a:r>
              <a:rPr lang="pl-PL" sz="2000" kern="100" dirty="0"/>
              <a:t> </a:t>
            </a:r>
            <a:r>
              <a:rPr lang="en-US" sz="2000" kern="100" dirty="0"/>
              <a:t>time</a:t>
            </a:r>
            <a:endParaRPr lang="pl-PL" sz="2000" kern="100" dirty="0"/>
          </a:p>
        </p:txBody>
      </p:sp>
      <p:pic>
        <p:nvPicPr>
          <p:cNvPr id="9" name="Obraz 8">
            <a:extLst>
              <a:ext uri="{FF2B5EF4-FFF2-40B4-BE49-F238E27FC236}">
                <a16:creationId xmlns:a16="http://schemas.microsoft.com/office/drawing/2014/main" id="{DB9E02F9-C516-E67B-B7B2-FE5855730D17}"/>
              </a:ext>
            </a:extLst>
          </p:cNvPr>
          <p:cNvPicPr>
            <a:picLocks noChangeAspect="1"/>
          </p:cNvPicPr>
          <p:nvPr/>
        </p:nvPicPr>
        <p:blipFill rotWithShape="1">
          <a:blip r:embed="rId3"/>
          <a:srcRect l="1032"/>
          <a:stretch/>
        </p:blipFill>
        <p:spPr>
          <a:xfrm>
            <a:off x="804310" y="3255570"/>
            <a:ext cx="9444140" cy="599550"/>
          </a:xfrm>
          <a:prstGeom prst="rect">
            <a:avLst/>
          </a:prstGeom>
        </p:spPr>
      </p:pic>
      <p:sp>
        <p:nvSpPr>
          <p:cNvPr id="15" name="pole tekstowe 14">
            <a:extLst>
              <a:ext uri="{FF2B5EF4-FFF2-40B4-BE49-F238E27FC236}">
                <a16:creationId xmlns:a16="http://schemas.microsoft.com/office/drawing/2014/main" id="{CE547C04-E944-C6A1-EB3A-9CE71D828FA5}"/>
              </a:ext>
            </a:extLst>
          </p:cNvPr>
          <p:cNvSpPr txBox="1"/>
          <p:nvPr/>
        </p:nvSpPr>
        <p:spPr>
          <a:xfrm>
            <a:off x="4152449" y="3924968"/>
            <a:ext cx="6096000"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5</a:t>
            </a:r>
            <a:r>
              <a:rPr lang="en-US" sz="1400" dirty="0">
                <a:latin typeface="Tahoma" panose="020B0604030504040204" pitchFamily="34" charset="0"/>
                <a:ea typeface="Tahoma" panose="020B0604030504040204" pitchFamily="34" charset="0"/>
                <a:cs typeface="Tahoma" panose="020B0604030504040204" pitchFamily="34" charset="0"/>
              </a:rPr>
              <a:t>: Calculation of total </a:t>
            </a:r>
            <a:r>
              <a:rPr lang="pl-PL" sz="1400" dirty="0" err="1">
                <a:latin typeface="Tahoma" panose="020B0604030504040204" pitchFamily="34" charset="0"/>
                <a:ea typeface="Tahoma" panose="020B0604030504040204" pitchFamily="34" charset="0"/>
                <a:cs typeface="Tahoma" panose="020B0604030504040204" pitchFamily="34" charset="0"/>
              </a:rPr>
              <a:t>journey</a:t>
            </a:r>
            <a:r>
              <a:rPr lang="pl-PL" sz="1400" dirty="0">
                <a:latin typeface="Tahoma" panose="020B0604030504040204" pitchFamily="34" charset="0"/>
                <a:ea typeface="Tahoma" panose="020B0604030504040204" pitchFamily="34" charset="0"/>
                <a:cs typeface="Tahoma" panose="020B0604030504040204" pitchFamily="34" charset="0"/>
              </a:rPr>
              <a:t> </a:t>
            </a:r>
            <a:r>
              <a:rPr lang="pl-PL" sz="1400" dirty="0" err="1">
                <a:latin typeface="Tahoma" panose="020B0604030504040204" pitchFamily="34" charset="0"/>
                <a:ea typeface="Tahoma" panose="020B0604030504040204" pitchFamily="34" charset="0"/>
                <a:cs typeface="Tahoma" panose="020B0604030504040204" pitchFamily="34" charset="0"/>
              </a:rPr>
              <a:t>time</a:t>
            </a:r>
            <a:endParaRPr lang="pl-P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607490A4-2341-94E2-6EC0-082BEA40BC75}"/>
              </a:ext>
            </a:extLst>
          </p:cNvPr>
          <p:cNvPicPr>
            <a:picLocks noChangeAspect="1"/>
          </p:cNvPicPr>
          <p:nvPr/>
        </p:nvPicPr>
        <p:blipFill rotWithShape="1">
          <a:blip r:embed="rId4"/>
          <a:srcRect l="1025"/>
          <a:stretch/>
        </p:blipFill>
        <p:spPr>
          <a:xfrm>
            <a:off x="804311" y="4828734"/>
            <a:ext cx="9444138" cy="707190"/>
          </a:xfrm>
          <a:prstGeom prst="rect">
            <a:avLst/>
          </a:prstGeom>
        </p:spPr>
      </p:pic>
      <p:sp>
        <p:nvSpPr>
          <p:cNvPr id="3" name="Symbol zastępczy zawartości 4">
            <a:extLst>
              <a:ext uri="{FF2B5EF4-FFF2-40B4-BE49-F238E27FC236}">
                <a16:creationId xmlns:a16="http://schemas.microsoft.com/office/drawing/2014/main" id="{4BE2026F-F8A4-D928-827C-DFF4D9566091}"/>
              </a:ext>
            </a:extLst>
          </p:cNvPr>
          <p:cNvSpPr txBox="1">
            <a:spLocks/>
          </p:cNvSpPr>
          <p:nvPr/>
        </p:nvSpPr>
        <p:spPr>
          <a:xfrm>
            <a:off x="462120" y="4210519"/>
            <a:ext cx="11267760" cy="6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4"/>
            </a:pPr>
            <a:r>
              <a:rPr lang="en-US" sz="2000" kern="100" dirty="0"/>
              <a:t>Determination of base and non-base routes</a:t>
            </a:r>
            <a:endParaRPr lang="pl-PL" sz="2000" kern="100" dirty="0"/>
          </a:p>
        </p:txBody>
      </p:sp>
      <p:sp>
        <p:nvSpPr>
          <p:cNvPr id="11" name="pole tekstowe 10">
            <a:extLst>
              <a:ext uri="{FF2B5EF4-FFF2-40B4-BE49-F238E27FC236}">
                <a16:creationId xmlns:a16="http://schemas.microsoft.com/office/drawing/2014/main" id="{CE147378-FDC5-E46A-D4C8-3F56B9F0625C}"/>
              </a:ext>
            </a:extLst>
          </p:cNvPr>
          <p:cNvSpPr txBox="1"/>
          <p:nvPr/>
        </p:nvSpPr>
        <p:spPr>
          <a:xfrm>
            <a:off x="3351539" y="5598180"/>
            <a:ext cx="6096000" cy="307777"/>
          </a:xfrm>
          <a:prstGeom prst="rect">
            <a:avLst/>
          </a:prstGeom>
          <a:noFill/>
        </p:spPr>
        <p:txBody>
          <a:bodyPr wrap="square">
            <a:spAutoFit/>
          </a:bodyPr>
          <a:lstStyle>
            <a:defPPr>
              <a:defRPr lang="pl-PL"/>
            </a:defPPr>
            <a:lvl1pPr>
              <a:defRPr sz="1200">
                <a:latin typeface="Tahoma" panose="020B0604030504040204" pitchFamily="34" charset="0"/>
                <a:ea typeface="Tahoma" panose="020B0604030504040204" pitchFamily="34" charset="0"/>
                <a:cs typeface="Tahoma" panose="020B0604030504040204" pitchFamily="34" charset="0"/>
              </a:defRPr>
            </a:lvl1pPr>
          </a:lstStyle>
          <a:p>
            <a:r>
              <a:rPr lang="pl-PL" sz="1400" dirty="0" err="1"/>
              <a:t>Figure</a:t>
            </a:r>
            <a:r>
              <a:rPr lang="pl-PL" sz="1400" dirty="0"/>
              <a:t> 6: </a:t>
            </a:r>
            <a:r>
              <a:rPr lang="pl-PL" sz="1400" dirty="0" err="1"/>
              <a:t>Determination</a:t>
            </a:r>
            <a:r>
              <a:rPr lang="pl-PL" sz="1400" dirty="0"/>
              <a:t> of </a:t>
            </a:r>
            <a:r>
              <a:rPr lang="pl-PL" sz="1400" dirty="0" err="1"/>
              <a:t>base</a:t>
            </a:r>
            <a:r>
              <a:rPr lang="pl-PL" sz="1400" dirty="0"/>
              <a:t> and non-</a:t>
            </a:r>
            <a:r>
              <a:rPr lang="pl-PL" sz="1400" dirty="0" err="1"/>
              <a:t>base</a:t>
            </a:r>
            <a:r>
              <a:rPr lang="pl-PL" sz="1400" dirty="0"/>
              <a:t> </a:t>
            </a:r>
            <a:r>
              <a:rPr lang="pl-PL" sz="1400" dirty="0" err="1"/>
              <a:t>routes</a:t>
            </a:r>
            <a:endParaRPr lang="pl-PL" sz="1400" dirty="0"/>
          </a:p>
        </p:txBody>
      </p:sp>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id="{F60ECACF-4A85-1068-F1C2-F6E03DF3C460}"/>
                  </a:ext>
                </a:extLst>
              </p:cNvPr>
              <p:cNvSpPr txBox="1"/>
              <p:nvPr/>
            </p:nvSpPr>
            <p:spPr>
              <a:xfrm>
                <a:off x="9578109" y="5325536"/>
                <a:ext cx="2271605" cy="652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𝑖𝑗</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𝑖𝑗</m:t>
                              </m:r>
                            </m:sub>
                          </m:sSub>
                          <m:r>
                            <a:rPr lang="pl-PL" i="0">
                              <a:latin typeface="Cambria Math" panose="02040503050406030204" pitchFamily="18" charset="0"/>
                            </a:rPr>
                            <m:t>+0,00001</m:t>
                          </m:r>
                        </m:den>
                      </m:f>
                    </m:oMath>
                  </m:oMathPara>
                </a14:m>
                <a:endParaRPr lang="pl-PL" dirty="0"/>
              </a:p>
            </p:txBody>
          </p:sp>
        </mc:Choice>
        <mc:Fallback xmlns="">
          <p:sp>
            <p:nvSpPr>
              <p:cNvPr id="18" name="pole tekstowe 17">
                <a:extLst>
                  <a:ext uri="{FF2B5EF4-FFF2-40B4-BE49-F238E27FC236}">
                    <a16:creationId xmlns:a16="http://schemas.microsoft.com/office/drawing/2014/main" id="{F60ECACF-4A85-1068-F1C2-F6E03DF3C460}"/>
                  </a:ext>
                </a:extLst>
              </p:cNvPr>
              <p:cNvSpPr txBox="1">
                <a:spLocks noRot="1" noChangeAspect="1" noMove="1" noResize="1" noEditPoints="1" noAdjustHandles="1" noChangeArrowheads="1" noChangeShapeType="1" noTextEdit="1"/>
              </p:cNvSpPr>
              <p:nvPr/>
            </p:nvSpPr>
            <p:spPr>
              <a:xfrm>
                <a:off x="9578109" y="5325536"/>
                <a:ext cx="2271605" cy="652807"/>
              </a:xfrm>
              <a:prstGeom prst="rect">
                <a:avLst/>
              </a:prstGeom>
              <a:blipFill>
                <a:blip r:embed="rId5"/>
                <a:stretch>
                  <a:fillRect/>
                </a:stretch>
              </a:blipFill>
            </p:spPr>
            <p:txBody>
              <a:bodyPr/>
              <a:lstStyle/>
              <a:p>
                <a:r>
                  <a:rPr lang="pl-PL">
                    <a:noFill/>
                  </a:rPr>
                  <a:t> </a:t>
                </a:r>
              </a:p>
            </p:txBody>
          </p:sp>
        </mc:Fallback>
      </mc:AlternateContent>
      <p:pic>
        <p:nvPicPr>
          <p:cNvPr id="19" name="Obraz 18" descr="Obraz zawierający design&#10;&#10;Opis wygenerowany automatycznie">
            <a:extLst>
              <a:ext uri="{FF2B5EF4-FFF2-40B4-BE49-F238E27FC236}">
                <a16:creationId xmlns:a16="http://schemas.microsoft.com/office/drawing/2014/main" id="{8BD6DD91-D819-360D-DE32-70E03F86A32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48450" y="4359551"/>
            <a:ext cx="1183413" cy="989539"/>
          </a:xfrm>
          <a:prstGeom prst="rect">
            <a:avLst/>
          </a:prstGeom>
        </p:spPr>
      </p:pic>
      <p:sp>
        <p:nvSpPr>
          <p:cNvPr id="20" name="Strzałka: w dół 19">
            <a:extLst>
              <a:ext uri="{FF2B5EF4-FFF2-40B4-BE49-F238E27FC236}">
                <a16:creationId xmlns:a16="http://schemas.microsoft.com/office/drawing/2014/main" id="{D2FD21CC-0386-143F-BBAE-7F21991428FE}"/>
              </a:ext>
            </a:extLst>
          </p:cNvPr>
          <p:cNvSpPr/>
          <p:nvPr/>
        </p:nvSpPr>
        <p:spPr>
          <a:xfrm rot="2444167">
            <a:off x="10799992" y="3156193"/>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dół 20">
            <a:extLst>
              <a:ext uri="{FF2B5EF4-FFF2-40B4-BE49-F238E27FC236}">
                <a16:creationId xmlns:a16="http://schemas.microsoft.com/office/drawing/2014/main" id="{DC4741A5-9915-76D1-15FE-697D8D454242}"/>
              </a:ext>
            </a:extLst>
          </p:cNvPr>
          <p:cNvSpPr/>
          <p:nvPr/>
        </p:nvSpPr>
        <p:spPr>
          <a:xfrm rot="19086423">
            <a:off x="9070266" y="5182500"/>
            <a:ext cx="292792" cy="8003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079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8" grpId="0"/>
      <p:bldP spid="15" grpId="0"/>
      <p:bldP spid="3" grpId="0"/>
      <p:bldP spid="11" grpId="0"/>
      <p:bldP spid="18"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2120" y="1601355"/>
            <a:ext cx="11267760" cy="618214"/>
          </a:xfrm>
        </p:spPr>
        <p:txBody>
          <a:bodyPr>
            <a:normAutofit/>
          </a:bodyPr>
          <a:lstStyle/>
          <a:p>
            <a:pPr marL="342900" indent="-342900" algn="just">
              <a:lnSpc>
                <a:spcPct val="150000"/>
              </a:lnSpc>
              <a:spcAft>
                <a:spcPts val="600"/>
              </a:spcAft>
              <a:buFont typeface="+mj-lt"/>
              <a:buAutoNum type="arabicPeriod" startAt="5"/>
            </a:pPr>
            <a:r>
              <a:rPr lang="en-US" sz="2400" kern="100" dirty="0"/>
              <a:t>Determination of total cost on base routes</a:t>
            </a:r>
            <a:endParaRPr lang="pl-PL" sz="24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1" name="pole tekstowe 10">
            <a:extLst>
              <a:ext uri="{FF2B5EF4-FFF2-40B4-BE49-F238E27FC236}">
                <a16:creationId xmlns:a16="http://schemas.microsoft.com/office/drawing/2014/main" id="{CE147378-FDC5-E46A-D4C8-3F56B9F0625C}"/>
              </a:ext>
            </a:extLst>
          </p:cNvPr>
          <p:cNvSpPr txBox="1"/>
          <p:nvPr/>
        </p:nvSpPr>
        <p:spPr>
          <a:xfrm>
            <a:off x="1387360" y="3024799"/>
            <a:ext cx="6096000" cy="369332"/>
          </a:xfrm>
          <a:prstGeom prst="rect">
            <a:avLst/>
          </a:prstGeom>
          <a:noFill/>
        </p:spPr>
        <p:txBody>
          <a:bodyPr wrap="square">
            <a:spAutoFit/>
          </a:bodyPr>
          <a:lstStyle>
            <a:defPPr>
              <a:defRPr lang="pl-PL"/>
            </a:defPPr>
            <a:lvl1pPr>
              <a:defRPr sz="1200">
                <a:latin typeface="Tahoma" panose="020B0604030504040204" pitchFamily="34" charset="0"/>
                <a:ea typeface="Tahoma" panose="020B0604030504040204" pitchFamily="34" charset="0"/>
                <a:cs typeface="Tahoma" panose="020B0604030504040204" pitchFamily="34" charset="0"/>
              </a:defRPr>
            </a:lvl1pPr>
          </a:lstStyle>
          <a:p>
            <a:r>
              <a:rPr lang="pl-PL" sz="1800" dirty="0" err="1"/>
              <a:t>Figure</a:t>
            </a:r>
            <a:r>
              <a:rPr lang="pl-PL" sz="1800" dirty="0"/>
              <a:t> 7: </a:t>
            </a:r>
            <a:r>
              <a:rPr lang="en-US" sz="1800" dirty="0"/>
              <a:t>Determination of total cost on base routes</a:t>
            </a:r>
            <a:endParaRPr lang="pl-PL" sz="1800" dirty="0"/>
          </a:p>
        </p:txBody>
      </p:sp>
      <p:pic>
        <p:nvPicPr>
          <p:cNvPr id="17" name="Obraz 16">
            <a:extLst>
              <a:ext uri="{FF2B5EF4-FFF2-40B4-BE49-F238E27FC236}">
                <a16:creationId xmlns:a16="http://schemas.microsoft.com/office/drawing/2014/main" id="{8161899E-46FE-5C3B-550B-10BD886CE531}"/>
              </a:ext>
            </a:extLst>
          </p:cNvPr>
          <p:cNvPicPr>
            <a:picLocks noChangeAspect="1"/>
          </p:cNvPicPr>
          <p:nvPr/>
        </p:nvPicPr>
        <p:blipFill>
          <a:blip r:embed="rId2"/>
          <a:stretch>
            <a:fillRect/>
          </a:stretch>
        </p:blipFill>
        <p:spPr>
          <a:xfrm>
            <a:off x="116263" y="2367400"/>
            <a:ext cx="7498387" cy="571500"/>
          </a:xfrm>
          <a:prstGeom prst="rect">
            <a:avLst/>
          </a:prstGeom>
        </p:spPr>
      </p:pic>
      <p:sp>
        <p:nvSpPr>
          <p:cNvPr id="12" name="pole tekstowe 11">
            <a:extLst>
              <a:ext uri="{FF2B5EF4-FFF2-40B4-BE49-F238E27FC236}">
                <a16:creationId xmlns:a16="http://schemas.microsoft.com/office/drawing/2014/main" id="{E0A90A71-1926-165F-0231-7D42FA3BA393}"/>
              </a:ext>
            </a:extLst>
          </p:cNvPr>
          <p:cNvSpPr txBox="1"/>
          <p:nvPr/>
        </p:nvSpPr>
        <p:spPr>
          <a:xfrm>
            <a:off x="357600" y="2445401"/>
            <a:ext cx="1407815" cy="415498"/>
          </a:xfrm>
          <a:prstGeom prst="rect">
            <a:avLst/>
          </a:prstGeom>
          <a:solidFill>
            <a:srgbClr val="FFC000"/>
          </a:solidFill>
          <a:ln>
            <a:noFill/>
          </a:ln>
        </p:spPr>
        <p:txBody>
          <a:bodyPr wrap="square" rtlCol="0">
            <a:spAutoFit/>
          </a:bodyPr>
          <a:lstStyle/>
          <a:p>
            <a:pPr algn="ctr"/>
            <a:r>
              <a:rPr lang="pl-PL" sz="1050" dirty="0">
                <a:latin typeface="Tahoma" panose="020B0604030504040204" pitchFamily="34" charset="0"/>
                <a:ea typeface="Tahoma" panose="020B0604030504040204" pitchFamily="34" charset="0"/>
                <a:cs typeface="Tahoma" panose="020B0604030504040204" pitchFamily="34" charset="0"/>
              </a:rPr>
              <a:t>Total </a:t>
            </a:r>
            <a:r>
              <a:rPr lang="pl-PL" sz="1050" dirty="0" err="1">
                <a:latin typeface="Tahoma" panose="020B0604030504040204" pitchFamily="34" charset="0"/>
                <a:ea typeface="Tahoma" panose="020B0604030504040204" pitchFamily="34" charset="0"/>
                <a:cs typeface="Tahoma" panose="020B0604030504040204" pitchFamily="34" charset="0"/>
              </a:rPr>
              <a:t>time</a:t>
            </a:r>
            <a:r>
              <a:rPr lang="pl-PL" sz="1050" dirty="0">
                <a:latin typeface="Tahoma" panose="020B0604030504040204" pitchFamily="34" charset="0"/>
                <a:ea typeface="Tahoma" panose="020B0604030504040204" pitchFamily="34" charset="0"/>
                <a:cs typeface="Tahoma" panose="020B0604030504040204" pitchFamily="34" charset="0"/>
              </a:rPr>
              <a:t> on </a:t>
            </a:r>
            <a:r>
              <a:rPr lang="pl-PL" sz="1050" dirty="0" err="1">
                <a:latin typeface="Tahoma" panose="020B0604030504040204" pitchFamily="34" charset="0"/>
                <a:ea typeface="Tahoma" panose="020B0604030504040204" pitchFamily="34" charset="0"/>
                <a:cs typeface="Tahoma" panose="020B0604030504040204" pitchFamily="34" charset="0"/>
              </a:rPr>
              <a:t>base</a:t>
            </a:r>
            <a:r>
              <a:rPr lang="pl-PL" sz="1050" dirty="0">
                <a:latin typeface="Tahoma" panose="020B0604030504040204" pitchFamily="34" charset="0"/>
                <a:ea typeface="Tahoma" panose="020B0604030504040204" pitchFamily="34" charset="0"/>
                <a:cs typeface="Tahoma" panose="020B0604030504040204" pitchFamily="34" charset="0"/>
              </a:rPr>
              <a:t> </a:t>
            </a:r>
            <a:r>
              <a:rPr lang="pl-PL" sz="1050" dirty="0" err="1">
                <a:latin typeface="Tahoma" panose="020B0604030504040204" pitchFamily="34" charset="0"/>
                <a:ea typeface="Tahoma" panose="020B0604030504040204" pitchFamily="34" charset="0"/>
                <a:cs typeface="Tahoma" panose="020B0604030504040204" pitchFamily="34" charset="0"/>
              </a:rPr>
              <a:t>routes</a:t>
            </a:r>
            <a:endParaRPr lang="pl-PL" sz="1050" dirty="0">
              <a:latin typeface="Tahoma" panose="020B0604030504040204" pitchFamily="34" charset="0"/>
              <a:ea typeface="Tahoma" panose="020B0604030504040204" pitchFamily="34" charset="0"/>
              <a:cs typeface="Tahoma" panose="020B0604030504040204" pitchFamily="34" charset="0"/>
            </a:endParaRPr>
          </a:p>
        </p:txBody>
      </p:sp>
      <p:sp>
        <p:nvSpPr>
          <p:cNvPr id="22" name="Symbol zastępczy zawartości 4">
            <a:extLst>
              <a:ext uri="{FF2B5EF4-FFF2-40B4-BE49-F238E27FC236}">
                <a16:creationId xmlns:a16="http://schemas.microsoft.com/office/drawing/2014/main" id="{9C7FAED4-0C16-8D8C-BAAD-F25FFA46BDE2}"/>
              </a:ext>
            </a:extLst>
          </p:cNvPr>
          <p:cNvSpPr txBox="1">
            <a:spLocks/>
          </p:cNvSpPr>
          <p:nvPr/>
        </p:nvSpPr>
        <p:spPr>
          <a:xfrm>
            <a:off x="2687553" y="4061000"/>
            <a:ext cx="4987441" cy="618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6"/>
            </a:pPr>
            <a:r>
              <a:rPr lang="en-US" sz="2400" kern="100" dirty="0"/>
              <a:t>Solving the problem </a:t>
            </a:r>
            <a:r>
              <a:rPr lang="pl-PL" sz="2400" kern="100" dirty="0" err="1"/>
              <a:t>using</a:t>
            </a:r>
            <a:r>
              <a:rPr lang="pl-PL" sz="2400" kern="100" dirty="0"/>
              <a:t> </a:t>
            </a:r>
            <a:r>
              <a:rPr lang="pl-PL" sz="2400" kern="100" dirty="0" err="1"/>
              <a:t>Solver</a:t>
            </a:r>
            <a:endParaRPr lang="pl-PL" sz="2400" kern="100" dirty="0"/>
          </a:p>
        </p:txBody>
      </p:sp>
      <p:pic>
        <p:nvPicPr>
          <p:cNvPr id="23" name="Obraz 22">
            <a:extLst>
              <a:ext uri="{FF2B5EF4-FFF2-40B4-BE49-F238E27FC236}">
                <a16:creationId xmlns:a16="http://schemas.microsoft.com/office/drawing/2014/main" id="{E528EB14-E80C-8B6B-5FCA-DF5ED588933A}"/>
              </a:ext>
            </a:extLst>
          </p:cNvPr>
          <p:cNvPicPr>
            <a:picLocks noChangeAspect="1"/>
          </p:cNvPicPr>
          <p:nvPr/>
        </p:nvPicPr>
        <p:blipFill>
          <a:blip r:embed="rId3"/>
          <a:stretch>
            <a:fillRect/>
          </a:stretch>
        </p:blipFill>
        <p:spPr>
          <a:xfrm>
            <a:off x="7690286" y="1771227"/>
            <a:ext cx="4385451" cy="4075392"/>
          </a:xfrm>
          <a:prstGeom prst="rect">
            <a:avLst/>
          </a:prstGeom>
        </p:spPr>
      </p:pic>
      <p:sp>
        <p:nvSpPr>
          <p:cNvPr id="24" name="Prostokąt 23">
            <a:extLst>
              <a:ext uri="{FF2B5EF4-FFF2-40B4-BE49-F238E27FC236}">
                <a16:creationId xmlns:a16="http://schemas.microsoft.com/office/drawing/2014/main" id="{AED08959-AC3C-CECF-F5F0-130F1EF12B5A}"/>
              </a:ext>
            </a:extLst>
          </p:cNvPr>
          <p:cNvSpPr/>
          <p:nvPr/>
        </p:nvSpPr>
        <p:spPr>
          <a:xfrm>
            <a:off x="9578109" y="2048895"/>
            <a:ext cx="526473" cy="2903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8827B23C-D7AC-F017-FBFB-394088A6636F}"/>
              </a:ext>
            </a:extLst>
          </p:cNvPr>
          <p:cNvSpPr/>
          <p:nvPr/>
        </p:nvSpPr>
        <p:spPr>
          <a:xfrm>
            <a:off x="8220211" y="2344313"/>
            <a:ext cx="526473" cy="2903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3D9F66EF-5EDB-E93F-C08B-4393AFB5F830}"/>
              </a:ext>
            </a:extLst>
          </p:cNvPr>
          <p:cNvSpPr/>
          <p:nvPr/>
        </p:nvSpPr>
        <p:spPr>
          <a:xfrm>
            <a:off x="7934036" y="2750827"/>
            <a:ext cx="526473" cy="1591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8CCE5432-ED5F-2DEC-F217-9DE684348B82}"/>
              </a:ext>
            </a:extLst>
          </p:cNvPr>
          <p:cNvSpPr/>
          <p:nvPr/>
        </p:nvSpPr>
        <p:spPr>
          <a:xfrm>
            <a:off x="7929265" y="3138639"/>
            <a:ext cx="1057717" cy="3896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439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animBg="1"/>
      <p:bldP spid="22" grpId="0"/>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Obraz 39">
            <a:extLst>
              <a:ext uri="{FF2B5EF4-FFF2-40B4-BE49-F238E27FC236}">
                <a16:creationId xmlns:a16="http://schemas.microsoft.com/office/drawing/2014/main" id="{463D92FE-7FE1-3296-0ED4-2F8A849A4DAE}"/>
              </a:ext>
            </a:extLst>
          </p:cNvPr>
          <p:cNvPicPr>
            <a:picLocks noChangeAspect="1"/>
          </p:cNvPicPr>
          <p:nvPr/>
        </p:nvPicPr>
        <p:blipFill>
          <a:blip r:embed="rId2"/>
          <a:stretch>
            <a:fillRect/>
          </a:stretch>
        </p:blipFill>
        <p:spPr>
          <a:xfrm>
            <a:off x="1870835" y="1630196"/>
            <a:ext cx="6911797" cy="44028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6524" y="1633379"/>
            <a:ext cx="2236624" cy="618214"/>
          </a:xfrm>
        </p:spPr>
        <p:txBody>
          <a:bodyPr>
            <a:normAutofit/>
          </a:bodyPr>
          <a:lstStyle/>
          <a:p>
            <a:pPr marL="342900" indent="-342900" algn="just">
              <a:lnSpc>
                <a:spcPct val="150000"/>
              </a:lnSpc>
              <a:spcAft>
                <a:spcPts val="600"/>
              </a:spcAft>
              <a:buFont typeface="+mj-lt"/>
              <a:buAutoNum type="arabicPeriod" startAt="7"/>
            </a:pPr>
            <a:r>
              <a:rPr lang="pl-PL" sz="2000" kern="100" dirty="0"/>
              <a:t>1st </a:t>
            </a:r>
            <a:r>
              <a:rPr lang="pl-PL" sz="2000" kern="100" dirty="0" err="1"/>
              <a:t>solution</a:t>
            </a:r>
            <a:endParaRPr lang="pl-PL" sz="20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484448"/>
            <a:ext cx="4987442" cy="37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22</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2702136" y="6055601"/>
            <a:ext cx="6096000" cy="369332"/>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Figure </a:t>
            </a:r>
            <a:r>
              <a:rPr lang="pl-PL" dirty="0">
                <a:latin typeface="Tahoma" panose="020B0604030504040204" pitchFamily="34" charset="0"/>
                <a:ea typeface="Tahoma" panose="020B0604030504040204" pitchFamily="34" charset="0"/>
                <a:cs typeface="Tahoma" panose="020B0604030504040204" pitchFamily="34" charset="0"/>
              </a:rPr>
              <a:t>9</a:t>
            </a:r>
            <a:r>
              <a:rPr lang="en-US" dirty="0">
                <a:latin typeface="Tahoma" panose="020B0604030504040204" pitchFamily="34" charset="0"/>
                <a:ea typeface="Tahoma" panose="020B0604030504040204" pitchFamily="34" charset="0"/>
                <a:cs typeface="Tahoma" panose="020B0604030504040204" pitchFamily="34" charset="0"/>
              </a:rPr>
              <a:t>: First solution to an </a:t>
            </a:r>
            <a:r>
              <a:rPr lang="en-US" dirty="0" err="1">
                <a:latin typeface="Tahoma" panose="020B0604030504040204" pitchFamily="34" charset="0"/>
                <a:ea typeface="Tahoma" panose="020B0604030504040204" pitchFamily="34" charset="0"/>
                <a:cs typeface="Tahoma" panose="020B0604030504040204" pitchFamily="34" charset="0"/>
              </a:rPr>
              <a:t>optimisation</a:t>
            </a:r>
            <a:r>
              <a:rPr lang="en-US" dirty="0">
                <a:latin typeface="Tahoma" panose="020B0604030504040204" pitchFamily="34" charset="0"/>
                <a:ea typeface="Tahoma" panose="020B0604030504040204" pitchFamily="34" charset="0"/>
                <a:cs typeface="Tahoma" panose="020B0604030504040204" pitchFamily="34" charset="0"/>
              </a:rPr>
              <a:t> task</a:t>
            </a:r>
            <a:endParaRPr lang="pl-P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084902" y="2019286"/>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7245383" y="2012071"/>
            <a:ext cx="548190"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7207672" y="1988508"/>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984260" y="2080841"/>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07399" y="2854055"/>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06423" y="2792822"/>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296298" y="2988491"/>
            <a:ext cx="553720" cy="9373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293148" y="2916745"/>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9" name="Prostokąt 18">
            <a:extLst>
              <a:ext uri="{FF2B5EF4-FFF2-40B4-BE49-F238E27FC236}">
                <a16:creationId xmlns:a16="http://schemas.microsoft.com/office/drawing/2014/main" id="{9CE1788B-D45D-6E65-E16A-85D9CDED6A6A}"/>
              </a:ext>
            </a:extLst>
          </p:cNvPr>
          <p:cNvSpPr/>
          <p:nvPr/>
        </p:nvSpPr>
        <p:spPr>
          <a:xfrm>
            <a:off x="2072413" y="3279477"/>
            <a:ext cx="1038861" cy="200055"/>
          </a:xfrm>
          <a:prstGeom prst="rect">
            <a:avLst/>
          </a:prstGeom>
          <a:solidFill>
            <a:srgbClr val="B7DEE8"/>
          </a:solidFill>
          <a:ln>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EBF58B9D-7070-66E5-9E2E-9946327B8F38}"/>
              </a:ext>
            </a:extLst>
          </p:cNvPr>
          <p:cNvSpPr txBox="1"/>
          <p:nvPr/>
        </p:nvSpPr>
        <p:spPr>
          <a:xfrm>
            <a:off x="2138218" y="3276652"/>
            <a:ext cx="933471"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Travel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to </a:t>
            </a:r>
            <a:r>
              <a:rPr lang="pl-PL" sz="800" b="1" dirty="0" err="1">
                <a:latin typeface="Tahoma" panose="020B0604030504040204" pitchFamily="34" charset="0"/>
                <a:ea typeface="Tahoma" panose="020B0604030504040204" pitchFamily="34" charset="0"/>
                <a:cs typeface="Tahoma" panose="020B0604030504040204" pitchFamily="34" charset="0"/>
              </a:rPr>
              <a:t>sector</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1" name="Prostokąt 20">
            <a:extLst>
              <a:ext uri="{FF2B5EF4-FFF2-40B4-BE49-F238E27FC236}">
                <a16:creationId xmlns:a16="http://schemas.microsoft.com/office/drawing/2014/main" id="{5E3B60B1-D8A4-50FA-926F-B6225DC87808}"/>
              </a:ext>
            </a:extLst>
          </p:cNvPr>
          <p:cNvSpPr/>
          <p:nvPr/>
        </p:nvSpPr>
        <p:spPr>
          <a:xfrm>
            <a:off x="2166723" y="3778906"/>
            <a:ext cx="869868" cy="97779"/>
          </a:xfrm>
          <a:prstGeom prst="rect">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a:extLst>
              <a:ext uri="{FF2B5EF4-FFF2-40B4-BE49-F238E27FC236}">
                <a16:creationId xmlns:a16="http://schemas.microsoft.com/office/drawing/2014/main" id="{7C67B05E-D6D6-D557-9C16-6548AE52D091}"/>
              </a:ext>
            </a:extLst>
          </p:cNvPr>
          <p:cNvSpPr txBox="1"/>
          <p:nvPr/>
        </p:nvSpPr>
        <p:spPr>
          <a:xfrm>
            <a:off x="2034658" y="3707163"/>
            <a:ext cx="1114369"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9" name="Prostokąt 28">
            <a:extLst>
              <a:ext uri="{FF2B5EF4-FFF2-40B4-BE49-F238E27FC236}">
                <a16:creationId xmlns:a16="http://schemas.microsoft.com/office/drawing/2014/main" id="{6E6BCA43-9EE1-BF51-C478-F36EE0556B50}"/>
              </a:ext>
            </a:extLst>
          </p:cNvPr>
          <p:cNvSpPr/>
          <p:nvPr/>
        </p:nvSpPr>
        <p:spPr>
          <a:xfrm>
            <a:off x="2044473" y="4103830"/>
            <a:ext cx="1066801" cy="196299"/>
          </a:xfrm>
          <a:prstGeom prst="rect">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B0DEE986-B455-0526-6FA0-981B0DE16770}"/>
              </a:ext>
            </a:extLst>
          </p:cNvPr>
          <p:cNvSpPr txBox="1"/>
          <p:nvPr/>
        </p:nvSpPr>
        <p:spPr>
          <a:xfrm>
            <a:off x="2034657" y="4048483"/>
            <a:ext cx="1114369"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1" name="Prostokąt 30">
            <a:extLst>
              <a:ext uri="{FF2B5EF4-FFF2-40B4-BE49-F238E27FC236}">
                <a16:creationId xmlns:a16="http://schemas.microsoft.com/office/drawing/2014/main" id="{3F05009F-770B-6FD1-B926-CC5F25D1DEBF}"/>
              </a:ext>
            </a:extLst>
          </p:cNvPr>
          <p:cNvSpPr/>
          <p:nvPr/>
        </p:nvSpPr>
        <p:spPr>
          <a:xfrm>
            <a:off x="2034656" y="4572680"/>
            <a:ext cx="1114369" cy="360687"/>
          </a:xfrm>
          <a:prstGeom prst="rect">
            <a:avLst/>
          </a:prstGeom>
          <a:solidFill>
            <a:srgbClr val="FFCD99"/>
          </a:solidFill>
          <a:ln>
            <a:solidFill>
              <a:srgbClr val="FFCD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a:extLst>
              <a:ext uri="{FF2B5EF4-FFF2-40B4-BE49-F238E27FC236}">
                <a16:creationId xmlns:a16="http://schemas.microsoft.com/office/drawing/2014/main" id="{1FA74D40-3C48-4745-F66C-9E842989FE50}"/>
              </a:ext>
            </a:extLst>
          </p:cNvPr>
          <p:cNvSpPr txBox="1"/>
          <p:nvPr/>
        </p:nvSpPr>
        <p:spPr>
          <a:xfrm>
            <a:off x="1823959" y="4499438"/>
            <a:ext cx="1498397" cy="461665"/>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journey</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fixed</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variable</a:t>
            </a:r>
            <a:r>
              <a:rPr lang="pl-PL" sz="800" b="1" dirty="0">
                <a:latin typeface="Tahoma" panose="020B0604030504040204" pitchFamily="34" charset="0"/>
                <a:ea typeface="Tahoma" panose="020B0604030504040204" pitchFamily="34" charset="0"/>
                <a:cs typeface="Tahoma" panose="020B0604030504040204" pitchFamily="34" charset="0"/>
              </a:rPr>
              <a:t>)</a:t>
            </a:r>
          </a:p>
        </p:txBody>
      </p:sp>
      <p:sp>
        <p:nvSpPr>
          <p:cNvPr id="33" name="Prostokąt 32">
            <a:extLst>
              <a:ext uri="{FF2B5EF4-FFF2-40B4-BE49-F238E27FC236}">
                <a16:creationId xmlns:a16="http://schemas.microsoft.com/office/drawing/2014/main" id="{29A1E5D3-AD39-55EF-F05F-23DBD3DF8D49}"/>
              </a:ext>
            </a:extLst>
          </p:cNvPr>
          <p:cNvSpPr/>
          <p:nvPr/>
        </p:nvSpPr>
        <p:spPr>
          <a:xfrm>
            <a:off x="2044473" y="5116510"/>
            <a:ext cx="1066801" cy="320092"/>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F8E20179-5CDC-19D8-0667-2382FDD309E6}"/>
              </a:ext>
            </a:extLst>
          </p:cNvPr>
          <p:cNvSpPr txBox="1"/>
          <p:nvPr/>
        </p:nvSpPr>
        <p:spPr>
          <a:xfrm>
            <a:off x="1842641" y="5105566"/>
            <a:ext cx="149839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Base and non-</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077391" y="5638058"/>
            <a:ext cx="1055127" cy="32009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25715" y="5630830"/>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848950" y="5638058"/>
            <a:ext cx="896620"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701198" y="5584479"/>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2" name="pole tekstowe 41">
                <a:extLst>
                  <a:ext uri="{FF2B5EF4-FFF2-40B4-BE49-F238E27FC236}">
                    <a16:creationId xmlns:a16="http://schemas.microsoft.com/office/drawing/2014/main" id="{0203035A-B8D4-6583-5ADE-F737520280B4}"/>
                  </a:ext>
                </a:extLst>
              </p:cNvPr>
              <p:cNvSpPr txBox="1"/>
              <p:nvPr/>
            </p:nvSpPr>
            <p:spPr>
              <a:xfrm>
                <a:off x="8984210" y="2662371"/>
                <a:ext cx="3023063" cy="2876108"/>
              </a:xfrm>
              <a:prstGeom prst="rect">
                <a:avLst/>
              </a:prstGeom>
              <a:noFill/>
            </p:spPr>
            <p:txBody>
              <a:bodyPr wrap="square">
                <a:spAutoFit/>
              </a:bodyPr>
              <a:lstStyle/>
              <a:p>
                <a:pPr algn="just">
                  <a:lnSpc>
                    <a:spcPct val="114000"/>
                  </a:lnSpc>
                </a:pPr>
                <a:r>
                  <a:rPr lang="en-US" sz="2000" dirty="0">
                    <a:effectLst/>
                    <a:latin typeface="Tahoma" panose="020B0604030504040204" pitchFamily="34" charset="0"/>
                    <a:ea typeface="Times New Roman" panose="02020603050405020304" pitchFamily="18" charset="0"/>
                  </a:rPr>
                  <a:t>The transport of products on the route that connects wholesaler P to sector F currently has the longest duration, i.e., </a:t>
                </a:r>
                <a:r>
                  <a:rPr lang="en-US" sz="2000" dirty="0">
                    <a:solidFill>
                      <a:srgbClr val="1065AB"/>
                    </a:solidFill>
                    <a:effectLst/>
                    <a:latin typeface="Tahoma" panose="020B0604030504040204" pitchFamily="34" charset="0"/>
                    <a:ea typeface="Times New Roman" panose="02020603050405020304" pitchFamily="18" charset="0"/>
                  </a:rPr>
                  <a:t>9</a:t>
                </a:r>
                <a:r>
                  <a:rPr lang="pl-PL" sz="2000" dirty="0">
                    <a:solidFill>
                      <a:srgbClr val="1065AB"/>
                    </a:solidFill>
                    <a:effectLst/>
                    <a:latin typeface="Tahoma" panose="020B0604030504040204" pitchFamily="34" charset="0"/>
                    <a:ea typeface="Times New Roman" panose="02020603050405020304" pitchFamily="18" charset="0"/>
                  </a:rPr>
                  <a:t>,</a:t>
                </a:r>
                <a:r>
                  <a:rPr lang="en-US" sz="2000" dirty="0">
                    <a:solidFill>
                      <a:srgbClr val="1065AB"/>
                    </a:solidFill>
                    <a:effectLst/>
                    <a:latin typeface="Tahoma" panose="020B0604030504040204" pitchFamily="34" charset="0"/>
                    <a:ea typeface="Times New Roman" panose="02020603050405020304" pitchFamily="18" charset="0"/>
                  </a:rPr>
                  <a:t>8 hours</a:t>
                </a:r>
                <a:r>
                  <a:rPr lang="en-US" sz="2000" dirty="0">
                    <a:effectLst/>
                    <a:latin typeface="Tahoma" panose="020B0604030504040204" pitchFamily="34" charset="0"/>
                    <a:ea typeface="Times New Roman" panose="02020603050405020304" pitchFamily="18" charset="0"/>
                  </a:rPr>
                  <a:t>, and needs to serve </a:t>
                </a:r>
                <a:r>
                  <a:rPr lang="en-US" sz="2000" dirty="0">
                    <a:solidFill>
                      <a:srgbClr val="1065AB"/>
                    </a:solidFill>
                    <a:effectLst/>
                    <a:latin typeface="Tahoma" panose="020B0604030504040204" pitchFamily="34" charset="0"/>
                    <a:ea typeface="Times New Roman" panose="02020603050405020304" pitchFamily="18" charset="0"/>
                  </a:rPr>
                  <a:t>two shops </a:t>
                </a:r>
                <a14:m>
                  <m:oMath xmlns:m="http://schemas.openxmlformats.org/officeDocument/2006/math">
                    <m:sSub>
                      <m:sSubPr>
                        <m:ctrlPr>
                          <a:rPr lang="pl-PL" sz="20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sz="20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m:t>
                        </m:r>
                        <m:r>
                          <a:rPr lang="pl-PL" sz="20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𝑥</m:t>
                        </m:r>
                      </m:e>
                      <m:sub>
                        <m:r>
                          <a:rPr lang="en-US" sz="20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16</m:t>
                        </m:r>
                      </m:sub>
                    </m:sSub>
                    <m:r>
                      <a:rPr lang="en-US" sz="20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=2)</m:t>
                    </m:r>
                  </m:oMath>
                </a14:m>
                <a:r>
                  <a:rPr lang="pl-PL" sz="2000" dirty="0"/>
                  <a:t>.</a:t>
                </a:r>
              </a:p>
            </p:txBody>
          </p:sp>
        </mc:Choice>
        <mc:Fallback>
          <p:sp>
            <p:nvSpPr>
              <p:cNvPr id="42" name="pole tekstowe 41">
                <a:extLst>
                  <a:ext uri="{FF2B5EF4-FFF2-40B4-BE49-F238E27FC236}">
                    <a16:creationId xmlns:a16="http://schemas.microsoft.com/office/drawing/2014/main" id="{0203035A-B8D4-6583-5ADE-F737520280B4}"/>
                  </a:ext>
                </a:extLst>
              </p:cNvPr>
              <p:cNvSpPr txBox="1">
                <a:spLocks noRot="1" noChangeAspect="1" noMove="1" noResize="1" noEditPoints="1" noAdjustHandles="1" noChangeArrowheads="1" noChangeShapeType="1" noTextEdit="1"/>
              </p:cNvSpPr>
              <p:nvPr/>
            </p:nvSpPr>
            <p:spPr>
              <a:xfrm>
                <a:off x="8984210" y="2662371"/>
                <a:ext cx="3023063" cy="2876108"/>
              </a:xfrm>
              <a:prstGeom prst="rect">
                <a:avLst/>
              </a:prstGeom>
              <a:blipFill>
                <a:blip r:embed="rId3"/>
                <a:stretch>
                  <a:fillRect l="-2218" t="-847" r="-2016" b="-2966"/>
                </a:stretch>
              </a:blipFill>
            </p:spPr>
            <p:txBody>
              <a:bodyPr/>
              <a:lstStyle/>
              <a:p>
                <a:r>
                  <a:rPr lang="en-GB">
                    <a:noFill/>
                  </a:rPr>
                  <a:t> </a:t>
                </a:r>
              </a:p>
            </p:txBody>
          </p:sp>
        </mc:Fallback>
      </mc:AlternateContent>
    </p:spTree>
    <p:extLst>
      <p:ext uri="{BB962C8B-B14F-4D97-AF65-F5344CB8AC3E}">
        <p14:creationId xmlns:p14="http://schemas.microsoft.com/office/powerpoint/2010/main" val="3565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7CEFDD90-0F32-3894-47B3-8DFEED04D364}"/>
              </a:ext>
            </a:extLst>
          </p:cNvPr>
          <p:cNvPicPr>
            <a:picLocks noChangeAspect="1"/>
          </p:cNvPicPr>
          <p:nvPr/>
        </p:nvPicPr>
        <p:blipFill>
          <a:blip r:embed="rId2"/>
          <a:stretch>
            <a:fillRect/>
          </a:stretch>
        </p:blipFill>
        <p:spPr>
          <a:xfrm>
            <a:off x="2098178" y="1666850"/>
            <a:ext cx="7995644" cy="2573554"/>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4726" y="1655601"/>
            <a:ext cx="2236624" cy="618214"/>
          </a:xfrm>
        </p:spPr>
        <p:txBody>
          <a:bodyPr>
            <a:normAutofit/>
          </a:bodyPr>
          <a:lstStyle/>
          <a:p>
            <a:pPr marL="342900" indent="-342900" algn="just">
              <a:lnSpc>
                <a:spcPct val="150000"/>
              </a:lnSpc>
              <a:spcAft>
                <a:spcPts val="600"/>
              </a:spcAft>
              <a:buFont typeface="+mj-lt"/>
              <a:buAutoNum type="arabicPeriod" startAt="8"/>
            </a:pPr>
            <a:r>
              <a:rPr lang="pl-PL" sz="2200" kern="100" dirty="0"/>
              <a:t>2nd </a:t>
            </a:r>
            <a:r>
              <a:rPr lang="pl-PL" sz="2200" kern="100" dirty="0" err="1"/>
              <a:t>solution</a:t>
            </a:r>
            <a:endParaRPr lang="pl-PL" sz="22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16817" y="5073504"/>
            <a:ext cx="1391850" cy="5229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22</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3810770" y="4310884"/>
            <a:ext cx="6096000" cy="369332"/>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Figure 10: Second solution to an </a:t>
            </a:r>
            <a:r>
              <a:rPr lang="en-US" dirty="0" err="1">
                <a:latin typeface="Tahoma" panose="020B0604030504040204" pitchFamily="34" charset="0"/>
                <a:ea typeface="Tahoma" panose="020B0604030504040204" pitchFamily="34" charset="0"/>
                <a:cs typeface="Tahoma" panose="020B0604030504040204" pitchFamily="34" charset="0"/>
              </a:rPr>
              <a:t>optimisation</a:t>
            </a:r>
            <a:r>
              <a:rPr lang="en-US" dirty="0">
                <a:latin typeface="Tahoma" panose="020B0604030504040204" pitchFamily="34" charset="0"/>
                <a:ea typeface="Tahoma" panose="020B0604030504040204" pitchFamily="34" charset="0"/>
                <a:cs typeface="Tahoma" panose="020B0604030504040204" pitchFamily="34" charset="0"/>
              </a:rPr>
              <a:t> task</a:t>
            </a:r>
            <a:endParaRPr lang="pl-P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1126" y="4719918"/>
            <a:ext cx="9549332" cy="1693284"/>
          </a:xfrm>
          <a:prstGeom prst="rect">
            <a:avLst/>
          </a:prstGeom>
          <a:noFill/>
        </p:spPr>
        <p:txBody>
          <a:bodyPr wrap="square">
            <a:spAutoFit/>
          </a:bodyPr>
          <a:lstStyle/>
          <a:p>
            <a:pPr algn="just">
              <a:lnSpc>
                <a:spcPct val="110000"/>
              </a:lnSpc>
            </a:pPr>
            <a:r>
              <a:rPr lang="en-US" sz="2400" dirty="0">
                <a:latin typeface="Tahoma" panose="020B0604030504040204" pitchFamily="34" charset="0"/>
                <a:ea typeface="Times New Roman" panose="02020603050405020304" pitchFamily="18" charset="0"/>
              </a:rPr>
              <a:t>In it, it is worth including the condition x_28≤2, i.e., $J$9≤2, as it will then contribute to reducing the delivery time on the Z-H route by at least 0.4 hours (the unloading time for products in the H sector will then be </a:t>
            </a:r>
            <a:r>
              <a:rPr lang="en-US" sz="2400" dirty="0">
                <a:solidFill>
                  <a:srgbClr val="1065AB"/>
                </a:solidFill>
                <a:latin typeface="Tahoma" panose="020B0604030504040204" pitchFamily="34" charset="0"/>
                <a:ea typeface="Times New Roman" panose="02020603050405020304" pitchFamily="18" charset="0"/>
              </a:rPr>
              <a:t>8</a:t>
            </a:r>
            <a:r>
              <a:rPr lang="pl-PL" sz="2400" dirty="0">
                <a:solidFill>
                  <a:srgbClr val="1065AB"/>
                </a:solidFill>
                <a:latin typeface="Tahoma" panose="020B0604030504040204" pitchFamily="34" charset="0"/>
                <a:ea typeface="Times New Roman" panose="02020603050405020304" pitchFamily="18" charset="0"/>
              </a:rPr>
              <a:t>,</a:t>
            </a:r>
            <a:r>
              <a:rPr lang="en-US" sz="2400" dirty="0">
                <a:solidFill>
                  <a:srgbClr val="1065AB"/>
                </a:solidFill>
                <a:latin typeface="Tahoma" panose="020B0604030504040204" pitchFamily="34" charset="0"/>
                <a:ea typeface="Times New Roman" panose="02020603050405020304" pitchFamily="18" charset="0"/>
              </a:rPr>
              <a:t>2-0</a:t>
            </a:r>
            <a:r>
              <a:rPr lang="pl-PL" sz="2400" dirty="0">
                <a:solidFill>
                  <a:srgbClr val="1065AB"/>
                </a:solidFill>
                <a:latin typeface="Tahoma" panose="020B0604030504040204" pitchFamily="34" charset="0"/>
                <a:ea typeface="Times New Roman" panose="02020603050405020304" pitchFamily="18" charset="0"/>
              </a:rPr>
              <a:t>,</a:t>
            </a:r>
            <a:r>
              <a:rPr lang="en-US" sz="2400" dirty="0">
                <a:solidFill>
                  <a:srgbClr val="1065AB"/>
                </a:solidFill>
                <a:latin typeface="Tahoma" panose="020B0604030504040204" pitchFamily="34" charset="0"/>
                <a:ea typeface="Times New Roman" panose="02020603050405020304" pitchFamily="18" charset="0"/>
              </a:rPr>
              <a:t>4=7</a:t>
            </a:r>
            <a:r>
              <a:rPr lang="pl-PL" sz="2400" dirty="0">
                <a:solidFill>
                  <a:srgbClr val="1065AB"/>
                </a:solidFill>
                <a:latin typeface="Tahoma" panose="020B0604030504040204" pitchFamily="34" charset="0"/>
                <a:ea typeface="Times New Roman" panose="02020603050405020304" pitchFamily="18" charset="0"/>
              </a:rPr>
              <a:t>,</a:t>
            </a:r>
            <a:r>
              <a:rPr lang="en-US" sz="2400" dirty="0">
                <a:solidFill>
                  <a:srgbClr val="1065AB"/>
                </a:solidFill>
                <a:latin typeface="Tahoma" panose="020B0604030504040204" pitchFamily="34" charset="0"/>
                <a:ea typeface="Times New Roman" panose="02020603050405020304" pitchFamily="18" charset="0"/>
              </a:rPr>
              <a:t>8 hours</a:t>
            </a:r>
            <a:r>
              <a:rPr lang="en-US" sz="2400" dirty="0">
                <a:latin typeface="Tahoma" panose="020B0604030504040204" pitchFamily="34" charset="0"/>
                <a:ea typeface="Times New Roman" panose="02020603050405020304" pitchFamily="18" charset="0"/>
              </a:rPr>
              <a:t>)</a:t>
            </a:r>
            <a:endParaRPr lang="pl-PL" sz="2400" dirty="0"/>
          </a:p>
        </p:txBody>
      </p:sp>
    </p:spTree>
    <p:extLst>
      <p:ext uri="{BB962C8B-B14F-4D97-AF65-F5344CB8AC3E}">
        <p14:creationId xmlns:p14="http://schemas.microsoft.com/office/powerpoint/2010/main" val="35384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1F3CAEB3-3AFA-0BA4-0F02-28A4A9D062FD}"/>
              </a:ext>
            </a:extLst>
          </p:cNvPr>
          <p:cNvPicPr>
            <a:picLocks noChangeAspect="1"/>
          </p:cNvPicPr>
          <p:nvPr/>
        </p:nvPicPr>
        <p:blipFill>
          <a:blip r:embed="rId2"/>
          <a:stretch>
            <a:fillRect/>
          </a:stretch>
        </p:blipFill>
        <p:spPr>
          <a:xfrm>
            <a:off x="2095560" y="1635176"/>
            <a:ext cx="8000879" cy="2546135"/>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9"/>
            </a:pPr>
            <a:r>
              <a:rPr lang="pl-PL" sz="2200" kern="100" dirty="0"/>
              <a:t>3rd </a:t>
            </a:r>
            <a:r>
              <a:rPr lang="pl-PL" sz="2200" kern="100" dirty="0" err="1"/>
              <a:t>solution</a:t>
            </a:r>
            <a:endParaRPr lang="pl-PL" sz="22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3507163" y="4328482"/>
            <a:ext cx="6096000" cy="369332"/>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Figure </a:t>
            </a:r>
            <a:r>
              <a:rPr lang="pl-PL" dirty="0">
                <a:latin typeface="Tahoma" panose="020B0604030504040204" pitchFamily="34" charset="0"/>
                <a:ea typeface="Tahoma" panose="020B0604030504040204" pitchFamily="34" charset="0"/>
                <a:cs typeface="Tahoma" panose="020B0604030504040204" pitchFamily="34" charset="0"/>
              </a:rPr>
              <a:t>11</a:t>
            </a:r>
            <a:r>
              <a:rPr lang="en-US" dirty="0">
                <a:latin typeface="Tahoma" panose="020B0604030504040204" pitchFamily="34" charset="0"/>
                <a:ea typeface="Tahoma" panose="020B0604030504040204" pitchFamily="34" charset="0"/>
                <a:cs typeface="Tahoma" panose="020B0604030504040204" pitchFamily="34" charset="0"/>
              </a:rPr>
              <a:t>: The third solution to the </a:t>
            </a:r>
            <a:r>
              <a:rPr lang="en-US" dirty="0" err="1">
                <a:latin typeface="Tahoma" panose="020B0604030504040204" pitchFamily="34" charset="0"/>
                <a:ea typeface="Tahoma" panose="020B0604030504040204" pitchFamily="34" charset="0"/>
                <a:cs typeface="Tahoma" panose="020B0604030504040204" pitchFamily="34" charset="0"/>
              </a:rPr>
              <a:t>optimisation</a:t>
            </a:r>
            <a:r>
              <a:rPr lang="en-US" dirty="0">
                <a:latin typeface="Tahoma" panose="020B0604030504040204" pitchFamily="34" charset="0"/>
                <a:ea typeface="Tahoma" panose="020B0604030504040204" pitchFamily="34" charset="0"/>
                <a:cs typeface="Tahoma" panose="020B0604030504040204" pitchFamily="34" charset="0"/>
              </a:rPr>
              <a:t> task.</a:t>
            </a:r>
            <a:endParaRPr lang="pl-P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780497" y="4870137"/>
            <a:ext cx="9549332" cy="1016432"/>
          </a:xfrm>
          <a:prstGeom prst="rect">
            <a:avLst/>
          </a:prstGeom>
          <a:noFill/>
        </p:spPr>
        <p:txBody>
          <a:bodyPr wrap="square">
            <a:spAutoFit/>
          </a:bodyPr>
          <a:lstStyle/>
          <a:p>
            <a:pPr algn="just">
              <a:lnSpc>
                <a:spcPct val="120000"/>
              </a:lnSpc>
            </a:pPr>
            <a:r>
              <a:rPr lang="en-US" sz="2600" dirty="0">
                <a:latin typeface="Tahoma" panose="020B0604030504040204" pitchFamily="34" charset="0"/>
                <a:ea typeface="Times New Roman" panose="02020603050405020304" pitchFamily="18" charset="0"/>
              </a:rPr>
              <a:t>The time on the Z-H route decreased to </a:t>
            </a:r>
            <a:r>
              <a:rPr lang="en-US" sz="2600" dirty="0">
                <a:solidFill>
                  <a:srgbClr val="1065AB"/>
                </a:solidFill>
                <a:latin typeface="Tahoma" panose="020B0604030504040204" pitchFamily="34" charset="0"/>
                <a:ea typeface="Times New Roman" panose="02020603050405020304" pitchFamily="18" charset="0"/>
              </a:rPr>
              <a:t>7</a:t>
            </a:r>
            <a:r>
              <a:rPr lang="pl-PL" sz="2600" dirty="0">
                <a:solidFill>
                  <a:srgbClr val="1065AB"/>
                </a:solidFill>
                <a:latin typeface="Tahoma" panose="020B0604030504040204" pitchFamily="34" charset="0"/>
                <a:ea typeface="Times New Roman" panose="02020603050405020304" pitchFamily="18" charset="0"/>
              </a:rPr>
              <a:t>,</a:t>
            </a:r>
            <a:r>
              <a:rPr lang="en-US" sz="2600" dirty="0">
                <a:solidFill>
                  <a:srgbClr val="1065AB"/>
                </a:solidFill>
                <a:latin typeface="Tahoma" panose="020B0604030504040204" pitchFamily="34" charset="0"/>
                <a:ea typeface="Times New Roman" panose="02020603050405020304" pitchFamily="18" charset="0"/>
              </a:rPr>
              <a:t>5 hours</a:t>
            </a:r>
            <a:r>
              <a:rPr lang="en-US" sz="2600" dirty="0">
                <a:latin typeface="Tahoma" panose="020B0604030504040204" pitchFamily="34" charset="0"/>
                <a:ea typeface="Times New Roman" panose="02020603050405020304" pitchFamily="18" charset="0"/>
              </a:rPr>
              <a:t>, but the longest time was recorded on the P-E route (</a:t>
            </a:r>
            <a:r>
              <a:rPr lang="en-US" sz="2600" dirty="0">
                <a:solidFill>
                  <a:srgbClr val="1065AB"/>
                </a:solidFill>
                <a:latin typeface="Tahoma" panose="020B0604030504040204" pitchFamily="34" charset="0"/>
                <a:ea typeface="Times New Roman" panose="02020603050405020304" pitchFamily="18" charset="0"/>
              </a:rPr>
              <a:t>8 hours</a:t>
            </a:r>
            <a:r>
              <a:rPr lang="en-US" sz="2600" dirty="0">
                <a:latin typeface="Tahoma" panose="020B0604030504040204" pitchFamily="34" charset="0"/>
                <a:ea typeface="Times New Roman" panose="02020603050405020304" pitchFamily="18" charset="0"/>
              </a:rPr>
              <a:t>).</a:t>
            </a:r>
            <a:endParaRPr lang="pl-PL" sz="2600" dirty="0"/>
          </a:p>
        </p:txBody>
      </p:sp>
    </p:spTree>
    <p:extLst>
      <p:ext uri="{BB962C8B-B14F-4D97-AF65-F5344CB8AC3E}">
        <p14:creationId xmlns:p14="http://schemas.microsoft.com/office/powerpoint/2010/main" val="11849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5A5CD735-45E6-4273-5FEA-B6F0AFEBB433}"/>
              </a:ext>
            </a:extLst>
          </p:cNvPr>
          <p:cNvPicPr>
            <a:picLocks noChangeAspect="1"/>
          </p:cNvPicPr>
          <p:nvPr/>
        </p:nvPicPr>
        <p:blipFill>
          <a:blip r:embed="rId2"/>
          <a:stretch>
            <a:fillRect/>
          </a:stretch>
        </p:blipFill>
        <p:spPr>
          <a:xfrm>
            <a:off x="2311220" y="1653327"/>
            <a:ext cx="7696480" cy="2486594"/>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9"/>
            </a:pPr>
            <a:r>
              <a:rPr lang="pl-PL" sz="2400" kern="100" dirty="0"/>
              <a:t>4th </a:t>
            </a:r>
            <a:r>
              <a:rPr lang="pl-PL" sz="2400" kern="100" dirty="0" err="1"/>
              <a:t>solution</a:t>
            </a:r>
            <a:endParaRPr lang="pl-PL" sz="24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378596"/>
            <a:ext cx="4987442" cy="39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21317" y="5073504"/>
            <a:ext cx="1387349" cy="789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pl-PL" sz="1000" dirty="0">
                <a:solidFill>
                  <a:srgbClr val="7F7F7F"/>
                </a:solidFill>
              </a:rPr>
              <a:t>Source: </a:t>
            </a:r>
            <a:r>
              <a:rPr lang="pl-PL" sz="1000" dirty="0" err="1">
                <a:solidFill>
                  <a:srgbClr val="7F7F7F"/>
                </a:solidFill>
              </a:rPr>
              <a:t>Gaspars</a:t>
            </a:r>
            <a:r>
              <a:rPr lang="pl-PL" sz="10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3911700" y="4249891"/>
            <a:ext cx="6096000" cy="369332"/>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Figure 12: Fourth solution to an </a:t>
            </a:r>
            <a:r>
              <a:rPr lang="en-US" dirty="0" err="1">
                <a:latin typeface="Tahoma" panose="020B0604030504040204" pitchFamily="34" charset="0"/>
                <a:ea typeface="Tahoma" panose="020B0604030504040204" pitchFamily="34" charset="0"/>
                <a:cs typeface="Tahoma" panose="020B0604030504040204" pitchFamily="34" charset="0"/>
              </a:rPr>
              <a:t>optimisation</a:t>
            </a:r>
            <a:r>
              <a:rPr lang="en-US" dirty="0">
                <a:latin typeface="Tahoma" panose="020B0604030504040204" pitchFamily="34" charset="0"/>
                <a:ea typeface="Tahoma" panose="020B0604030504040204" pitchFamily="34" charset="0"/>
                <a:cs typeface="Tahoma" panose="020B0604030504040204" pitchFamily="34" charset="0"/>
              </a:rPr>
              <a:t> task</a:t>
            </a:r>
            <a:r>
              <a:rPr lang="en-US" sz="1200" dirty="0">
                <a:latin typeface="Tahoma" panose="020B0604030504040204" pitchFamily="34" charset="0"/>
                <a:ea typeface="Tahoma" panose="020B0604030504040204" pitchFamily="34" charset="0"/>
                <a:cs typeface="Tahoma" panose="020B0604030504040204" pitchFamily="34" charset="0"/>
              </a:rPr>
              <a:t>.</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800594" y="4656204"/>
            <a:ext cx="9549332" cy="1693284"/>
          </a:xfrm>
          <a:prstGeom prst="rect">
            <a:avLst/>
          </a:prstGeom>
          <a:noFill/>
        </p:spPr>
        <p:txBody>
          <a:bodyPr wrap="square">
            <a:spAutoFit/>
          </a:bodyPr>
          <a:lstStyle/>
          <a:p>
            <a:pPr algn="just">
              <a:lnSpc>
                <a:spcPct val="110000"/>
              </a:lnSpc>
            </a:pPr>
            <a:r>
              <a:rPr lang="pl-PL" sz="2400" dirty="0">
                <a:latin typeface="Tahoma" panose="020B0604030504040204" pitchFamily="34" charset="0"/>
                <a:ea typeface="Times New Roman" panose="02020603050405020304" pitchFamily="18" charset="0"/>
              </a:rPr>
              <a:t>T</a:t>
            </a:r>
            <a:r>
              <a:rPr lang="en-US" sz="2400" dirty="0">
                <a:latin typeface="Tahoma" panose="020B0604030504040204" pitchFamily="34" charset="0"/>
                <a:ea typeface="Times New Roman" panose="02020603050405020304" pitchFamily="18" charset="0"/>
              </a:rPr>
              <a:t>he longest delivery time is already only </a:t>
            </a:r>
            <a:r>
              <a:rPr lang="en-US" sz="2400" dirty="0">
                <a:solidFill>
                  <a:srgbClr val="1065AB"/>
                </a:solidFill>
                <a:latin typeface="Tahoma" panose="020B0604030504040204" pitchFamily="34" charset="0"/>
                <a:ea typeface="Times New Roman" panose="02020603050405020304" pitchFamily="18" charset="0"/>
              </a:rPr>
              <a:t>7</a:t>
            </a:r>
            <a:r>
              <a:rPr lang="pl-PL" sz="2400" dirty="0">
                <a:solidFill>
                  <a:srgbClr val="1065AB"/>
                </a:solidFill>
                <a:latin typeface="Tahoma" panose="020B0604030504040204" pitchFamily="34" charset="0"/>
                <a:ea typeface="Times New Roman" panose="02020603050405020304" pitchFamily="18" charset="0"/>
              </a:rPr>
              <a:t>,</a:t>
            </a:r>
            <a:r>
              <a:rPr lang="en-US" sz="2400" dirty="0">
                <a:solidFill>
                  <a:srgbClr val="1065AB"/>
                </a:solidFill>
                <a:latin typeface="Tahoma" panose="020B0604030504040204" pitchFamily="34" charset="0"/>
                <a:ea typeface="Times New Roman" panose="02020603050405020304" pitchFamily="18" charset="0"/>
              </a:rPr>
              <a:t>5 hours</a:t>
            </a:r>
            <a:r>
              <a:rPr lang="en-US" sz="2400" dirty="0">
                <a:latin typeface="Tahoma" panose="020B0604030504040204" pitchFamily="34" charset="0"/>
                <a:ea typeface="Times New Roman" panose="02020603050405020304" pitchFamily="18" charset="0"/>
              </a:rPr>
              <a:t>. After introducing constraints on the routes, which now determine the value of the objective function: x_12≤2,</a:t>
            </a:r>
            <a:r>
              <a:rPr lang="pl-PL" sz="2400" dirty="0">
                <a:latin typeface="Tahoma" panose="020B0604030504040204" pitchFamily="34" charset="0"/>
                <a:ea typeface="Times New Roman" panose="02020603050405020304" pitchFamily="18" charset="0"/>
              </a:rPr>
              <a:t> </a:t>
            </a:r>
            <a:r>
              <a:rPr lang="pl-PL" sz="2400" dirty="0" err="1">
                <a:latin typeface="Tahoma" panose="020B0604030504040204" pitchFamily="34" charset="0"/>
                <a:ea typeface="Times New Roman" panose="02020603050405020304" pitchFamily="18" charset="0"/>
              </a:rPr>
              <a:t>which</a:t>
            </a:r>
            <a:r>
              <a:rPr lang="pl-PL" sz="2400" dirty="0">
                <a:latin typeface="Tahoma" panose="020B0604030504040204" pitchFamily="34" charset="0"/>
                <a:ea typeface="Times New Roman" panose="02020603050405020304" pitchFamily="18" charset="0"/>
              </a:rPr>
              <a:t> </a:t>
            </a:r>
            <a:r>
              <a:rPr lang="pl-PL" sz="2400" dirty="0" err="1">
                <a:latin typeface="Tahoma" panose="020B0604030504040204" pitchFamily="34" charset="0"/>
                <a:ea typeface="Times New Roman" panose="02020603050405020304" pitchFamily="18" charset="0"/>
              </a:rPr>
              <a:t>is</a:t>
            </a:r>
            <a:r>
              <a:rPr lang="en-US" sz="2400" dirty="0">
                <a:latin typeface="Tahoma" panose="020B0604030504040204" pitchFamily="34" charset="0"/>
                <a:ea typeface="Times New Roman" panose="02020603050405020304" pitchFamily="18" charset="0"/>
              </a:rPr>
              <a:t> $D$8≤2 </a:t>
            </a:r>
            <a:r>
              <a:rPr lang="pl-PL" sz="2400" dirty="0">
                <a:latin typeface="Tahoma" panose="020B0604030504040204" pitchFamily="34" charset="0"/>
                <a:ea typeface="Times New Roman" panose="02020603050405020304" pitchFamily="18" charset="0"/>
              </a:rPr>
              <a:t>and</a:t>
            </a:r>
            <a:r>
              <a:rPr lang="en-US" sz="2400" dirty="0">
                <a:latin typeface="Tahoma" panose="020B0604030504040204" pitchFamily="34" charset="0"/>
                <a:ea typeface="Times New Roman" panose="02020603050405020304" pitchFamily="18" charset="0"/>
              </a:rPr>
              <a:t> x_15≤2,</a:t>
            </a:r>
            <a:r>
              <a:rPr lang="pl-PL" sz="2400" dirty="0">
                <a:latin typeface="Tahoma" panose="020B0604030504040204" pitchFamily="34" charset="0"/>
                <a:ea typeface="Times New Roman" panose="02020603050405020304" pitchFamily="18" charset="0"/>
              </a:rPr>
              <a:t> </a:t>
            </a:r>
            <a:r>
              <a:rPr lang="pl-PL" sz="2400" dirty="0" err="1">
                <a:latin typeface="Tahoma" panose="020B0604030504040204" pitchFamily="34" charset="0"/>
                <a:ea typeface="Times New Roman" panose="02020603050405020304" pitchFamily="18" charset="0"/>
              </a:rPr>
              <a:t>which</a:t>
            </a:r>
            <a:r>
              <a:rPr lang="pl-PL" sz="2400" dirty="0">
                <a:latin typeface="Tahoma" panose="020B0604030504040204" pitchFamily="34" charset="0"/>
                <a:ea typeface="Times New Roman" panose="02020603050405020304" pitchFamily="18" charset="0"/>
              </a:rPr>
              <a:t> </a:t>
            </a:r>
            <a:r>
              <a:rPr lang="pl-PL" sz="2400" dirty="0" err="1">
                <a:latin typeface="Tahoma" panose="020B0604030504040204" pitchFamily="34" charset="0"/>
                <a:ea typeface="Times New Roman" panose="02020603050405020304" pitchFamily="18" charset="0"/>
              </a:rPr>
              <a:t>is</a:t>
            </a:r>
            <a:r>
              <a:rPr lang="en-US" sz="2400" dirty="0">
                <a:latin typeface="Tahoma" panose="020B0604030504040204" pitchFamily="34" charset="0"/>
                <a:ea typeface="Times New Roman" panose="02020603050405020304" pitchFamily="18" charset="0"/>
              </a:rPr>
              <a:t> $G$8≤2</a:t>
            </a:r>
            <a:r>
              <a:rPr lang="pl-PL" sz="2400" dirty="0">
                <a:latin typeface="Tahoma" panose="020B0604030504040204" pitchFamily="34" charset="0"/>
                <a:ea typeface="Times New Roman" panose="02020603050405020304" pitchFamily="18" charset="0"/>
              </a:rPr>
              <a:t>.</a:t>
            </a:r>
            <a:endParaRPr lang="pl-PL" sz="2400" dirty="0"/>
          </a:p>
        </p:txBody>
      </p:sp>
    </p:spTree>
    <p:extLst>
      <p:ext uri="{BB962C8B-B14F-4D97-AF65-F5344CB8AC3E}">
        <p14:creationId xmlns:p14="http://schemas.microsoft.com/office/powerpoint/2010/main" val="42081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AA8AF028-53EB-811C-7685-45DCC544DACA}"/>
              </a:ext>
            </a:extLst>
          </p:cNvPr>
          <p:cNvPicPr>
            <a:picLocks noChangeAspect="1"/>
          </p:cNvPicPr>
          <p:nvPr/>
        </p:nvPicPr>
        <p:blipFill>
          <a:blip r:embed="rId2"/>
          <a:stretch>
            <a:fillRect/>
          </a:stretch>
        </p:blipFill>
        <p:spPr>
          <a:xfrm>
            <a:off x="2013478" y="1666637"/>
            <a:ext cx="6220844" cy="20412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3746" y="1613548"/>
            <a:ext cx="2117901" cy="618214"/>
          </a:xfrm>
        </p:spPr>
        <p:txBody>
          <a:bodyPr>
            <a:normAutofit/>
          </a:bodyPr>
          <a:lstStyle/>
          <a:p>
            <a:pPr marL="342900" indent="-342900" algn="just">
              <a:lnSpc>
                <a:spcPct val="150000"/>
              </a:lnSpc>
              <a:spcAft>
                <a:spcPts val="600"/>
              </a:spcAft>
              <a:buFont typeface="+mj-lt"/>
              <a:buAutoNum type="arabicPeriod" startAt="9"/>
            </a:pPr>
            <a:r>
              <a:rPr lang="pl-PL" sz="2400" kern="100" dirty="0"/>
              <a:t>5th </a:t>
            </a:r>
            <a:r>
              <a:rPr lang="pl-PL" sz="2400" kern="100" dirty="0" err="1"/>
              <a:t>solution</a:t>
            </a:r>
            <a:endParaRPr lang="pl-PL" sz="24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474901" cy="799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pl-PL" sz="900" dirty="0">
                <a:solidFill>
                  <a:srgbClr val="7F7F7F"/>
                </a:solidFill>
              </a:rPr>
              <a:t>Source: </a:t>
            </a:r>
            <a:r>
              <a:rPr lang="pl-PL" sz="900" dirty="0" err="1">
                <a:solidFill>
                  <a:srgbClr val="7F7F7F"/>
                </a:solidFill>
              </a:rPr>
              <a:t>Gaspars</a:t>
            </a:r>
            <a:r>
              <a:rPr lang="pl-PL" sz="9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3160205" y="3743177"/>
            <a:ext cx="5036900" cy="338554"/>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Figure 13: Fifth solution to an </a:t>
            </a:r>
            <a:r>
              <a:rPr lang="en-US" sz="1600" dirty="0" err="1">
                <a:latin typeface="Tahoma" panose="020B0604030504040204" pitchFamily="34" charset="0"/>
                <a:ea typeface="Tahoma" panose="020B0604030504040204" pitchFamily="34" charset="0"/>
                <a:cs typeface="Tahoma" panose="020B0604030504040204" pitchFamily="34" charset="0"/>
              </a:rPr>
              <a:t>optimisation</a:t>
            </a:r>
            <a:r>
              <a:rPr lang="en-US" sz="1600" dirty="0">
                <a:latin typeface="Tahoma" panose="020B0604030504040204" pitchFamily="34" charset="0"/>
                <a:ea typeface="Tahoma" panose="020B0604030504040204" pitchFamily="34" charset="0"/>
                <a:cs typeface="Tahoma" panose="020B0604030504040204" pitchFamily="34" charset="0"/>
              </a:rPr>
              <a:t> task</a:t>
            </a:r>
            <a:endParaRPr lang="pl-PL"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121344" y="2023101"/>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6813853" y="2043860"/>
            <a:ext cx="498013"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6724985" y="1998000"/>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461288" y="2074944"/>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75013" y="2838132"/>
            <a:ext cx="731520" cy="68429"/>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74037" y="2749531"/>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346166" y="2956141"/>
            <a:ext cx="553720" cy="6842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328966" y="2871404"/>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156290" y="3337462"/>
            <a:ext cx="933471" cy="28751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55103" y="3315404"/>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366694" y="3306536"/>
            <a:ext cx="812799"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162521" y="3252957"/>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0126" y="4247033"/>
            <a:ext cx="9424415" cy="2093137"/>
          </a:xfrm>
          <a:prstGeom prst="rect">
            <a:avLst/>
          </a:prstGeom>
          <a:noFill/>
        </p:spPr>
        <p:txBody>
          <a:bodyPr wrap="square">
            <a:spAutoFit/>
          </a:bodyPr>
          <a:lstStyle/>
          <a:p>
            <a:pPr algn="just">
              <a:lnSpc>
                <a:spcPct val="120000"/>
              </a:lnSpc>
            </a:pPr>
            <a:r>
              <a:rPr lang="en-US" sz="2200" dirty="0">
                <a:latin typeface="Tahoma" panose="020B0604030504040204" pitchFamily="34" charset="0"/>
                <a:ea typeface="Times New Roman" panose="02020603050405020304" pitchFamily="18" charset="0"/>
              </a:rPr>
              <a:t>The assumption for the optimal solution to the task is that the longest delivery time of </a:t>
            </a:r>
            <a:r>
              <a:rPr lang="en-US" sz="2200" dirty="0">
                <a:solidFill>
                  <a:srgbClr val="1065AB"/>
                </a:solidFill>
                <a:latin typeface="Tahoma" panose="020B0604030504040204" pitchFamily="34" charset="0"/>
                <a:ea typeface="Times New Roman" panose="02020603050405020304" pitchFamily="18" charset="0"/>
              </a:rPr>
              <a:t>7</a:t>
            </a:r>
            <a:r>
              <a:rPr lang="pl-PL" sz="2200" dirty="0">
                <a:solidFill>
                  <a:srgbClr val="1065AB"/>
                </a:solidFill>
                <a:latin typeface="Tahoma" panose="020B0604030504040204" pitchFamily="34" charset="0"/>
                <a:ea typeface="Times New Roman" panose="02020603050405020304" pitchFamily="18" charset="0"/>
              </a:rPr>
              <a:t>,</a:t>
            </a:r>
            <a:r>
              <a:rPr lang="en-US" sz="2200" dirty="0">
                <a:solidFill>
                  <a:srgbClr val="1065AB"/>
                </a:solidFill>
                <a:latin typeface="Tahoma" panose="020B0604030504040204" pitchFamily="34" charset="0"/>
                <a:ea typeface="Times New Roman" panose="02020603050405020304" pitchFamily="18" charset="0"/>
              </a:rPr>
              <a:t>4 hours </a:t>
            </a:r>
            <a:r>
              <a:rPr lang="en-US" sz="2200" dirty="0">
                <a:latin typeface="Tahoma" panose="020B0604030504040204" pitchFamily="34" charset="0"/>
                <a:ea typeface="Times New Roman" panose="02020603050405020304" pitchFamily="18" charset="0"/>
              </a:rPr>
              <a:t>will be recorded on the two routes: P-H and Z-H. Each sector will be supplied with kits in line with reported demand. The supply of PW wholesalers will be used to the maximum. </a:t>
            </a:r>
            <a:r>
              <a:rPr lang="en-US" sz="2200" dirty="0">
                <a:solidFill>
                  <a:srgbClr val="1065AB"/>
                </a:solidFill>
                <a:latin typeface="Tahoma" panose="020B0604030504040204" pitchFamily="34" charset="0"/>
                <a:ea typeface="Times New Roman" panose="02020603050405020304" pitchFamily="18" charset="0"/>
              </a:rPr>
              <a:t>13 trucks </a:t>
            </a:r>
            <a:r>
              <a:rPr lang="en-US" sz="2200" dirty="0">
                <a:latin typeface="Tahoma" panose="020B0604030504040204" pitchFamily="34" charset="0"/>
                <a:ea typeface="Times New Roman" panose="02020603050405020304" pitchFamily="18" charset="0"/>
              </a:rPr>
              <a:t>will be required to supply the supermarket chain</a:t>
            </a:r>
            <a:r>
              <a:rPr lang="pl-PL" sz="2200" dirty="0">
                <a:latin typeface="Tahoma" panose="020B0604030504040204" pitchFamily="34" charset="0"/>
                <a:ea typeface="Times New Roman" panose="02020603050405020304" pitchFamily="18" charset="0"/>
              </a:rPr>
              <a:t>.</a:t>
            </a:r>
            <a:endParaRPr lang="pl-PL" sz="2200" dirty="0"/>
          </a:p>
        </p:txBody>
      </p:sp>
      <p:sp>
        <p:nvSpPr>
          <p:cNvPr id="12" name="pole tekstowe 11">
            <a:extLst>
              <a:ext uri="{FF2B5EF4-FFF2-40B4-BE49-F238E27FC236}">
                <a16:creationId xmlns:a16="http://schemas.microsoft.com/office/drawing/2014/main" id="{DF551777-15D6-28E2-B804-64064965E293}"/>
              </a:ext>
            </a:extLst>
          </p:cNvPr>
          <p:cNvSpPr txBox="1"/>
          <p:nvPr/>
        </p:nvSpPr>
        <p:spPr>
          <a:xfrm>
            <a:off x="8438495" y="1556488"/>
            <a:ext cx="3505736" cy="2525243"/>
          </a:xfrm>
          <a:prstGeom prst="rect">
            <a:avLst/>
          </a:prstGeom>
          <a:noFill/>
        </p:spPr>
        <p:txBody>
          <a:bodyPr wrap="square">
            <a:spAutoFit/>
          </a:bodyPr>
          <a:lstStyle/>
          <a:p>
            <a:pPr algn="just">
              <a:lnSpc>
                <a:spcPct val="114000"/>
              </a:lnSpc>
            </a:pPr>
            <a:r>
              <a:rPr lang="en-US" sz="2000" dirty="0">
                <a:solidFill>
                  <a:srgbClr val="1065AB"/>
                </a:solidFill>
                <a:latin typeface="Tahoma" panose="020B0604030504040204" pitchFamily="34" charset="0"/>
                <a:ea typeface="Times New Roman" panose="02020603050405020304" pitchFamily="18" charset="0"/>
              </a:rPr>
              <a:t>Comparing the results obtained in the fourth and fifth solutions, one could end up implementing the fourth option due to the slight difference in time (7</a:t>
            </a:r>
            <a:r>
              <a:rPr lang="pl-PL" sz="2000" dirty="0">
                <a:solidFill>
                  <a:srgbClr val="1065AB"/>
                </a:solidFill>
                <a:latin typeface="Tahoma" panose="020B0604030504040204" pitchFamily="34" charset="0"/>
                <a:ea typeface="Times New Roman" panose="02020603050405020304" pitchFamily="18" charset="0"/>
              </a:rPr>
              <a:t>,</a:t>
            </a:r>
            <a:r>
              <a:rPr lang="en-US" sz="2000" dirty="0">
                <a:solidFill>
                  <a:srgbClr val="1065AB"/>
                </a:solidFill>
                <a:latin typeface="Tahoma" panose="020B0604030504040204" pitchFamily="34" charset="0"/>
                <a:ea typeface="Times New Roman" panose="02020603050405020304" pitchFamily="18" charset="0"/>
              </a:rPr>
              <a:t>5-7</a:t>
            </a:r>
            <a:r>
              <a:rPr lang="pl-PL" sz="2000" dirty="0">
                <a:solidFill>
                  <a:srgbClr val="1065AB"/>
                </a:solidFill>
                <a:latin typeface="Tahoma" panose="020B0604030504040204" pitchFamily="34" charset="0"/>
                <a:ea typeface="Times New Roman" panose="02020603050405020304" pitchFamily="18" charset="0"/>
              </a:rPr>
              <a:t>,</a:t>
            </a:r>
            <a:r>
              <a:rPr lang="en-US" sz="2000" dirty="0">
                <a:solidFill>
                  <a:srgbClr val="1065AB"/>
                </a:solidFill>
                <a:latin typeface="Tahoma" panose="020B0604030504040204" pitchFamily="34" charset="0"/>
                <a:ea typeface="Times New Roman" panose="02020603050405020304" pitchFamily="18" charset="0"/>
              </a:rPr>
              <a:t>4=0</a:t>
            </a:r>
            <a:r>
              <a:rPr lang="pl-PL" sz="2000" dirty="0">
                <a:solidFill>
                  <a:srgbClr val="1065AB"/>
                </a:solidFill>
                <a:latin typeface="Tahoma" panose="020B0604030504040204" pitchFamily="34" charset="0"/>
                <a:ea typeface="Times New Roman" panose="02020603050405020304" pitchFamily="18" charset="0"/>
              </a:rPr>
              <a:t>,</a:t>
            </a:r>
            <a:r>
              <a:rPr lang="en-US" sz="2000" dirty="0">
                <a:solidFill>
                  <a:srgbClr val="1065AB"/>
                </a:solidFill>
                <a:latin typeface="Tahoma" panose="020B0604030504040204" pitchFamily="34" charset="0"/>
                <a:ea typeface="Times New Roman" panose="02020603050405020304" pitchFamily="18" charset="0"/>
              </a:rPr>
              <a:t>1 h). </a:t>
            </a:r>
            <a:endParaRPr lang="pl-PL" sz="2000" dirty="0">
              <a:solidFill>
                <a:srgbClr val="1065AB"/>
              </a:solidFill>
            </a:endParaRPr>
          </a:p>
        </p:txBody>
      </p:sp>
    </p:spTree>
    <p:extLst>
      <p:ext uri="{BB962C8B-B14F-4D97-AF65-F5344CB8AC3E}">
        <p14:creationId xmlns:p14="http://schemas.microsoft.com/office/powerpoint/2010/main" val="7058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327874" y="1481669"/>
            <a:ext cx="10180376" cy="4649616"/>
          </a:xfrm>
          <a:solidFill>
            <a:schemeClr val="bg1">
              <a:lumMod val="95000"/>
            </a:schemeClr>
          </a:solidFill>
        </p:spPr>
        <p:txBody>
          <a:bodyPr>
            <a:noAutofit/>
          </a:bodyPr>
          <a:lstStyle/>
          <a:p>
            <a:pPr algn="just">
              <a:lnSpc>
                <a:spcPct val="114000"/>
              </a:lnSpc>
            </a:pPr>
            <a:r>
              <a:rPr lang="en-US" sz="2700" dirty="0"/>
              <a:t>The main task of transport is to fully and timely meet the transport needs of the national economy and population, to increase the efficiency and quality of the transport network</a:t>
            </a:r>
            <a:r>
              <a:rPr lang="pl-PL" sz="2700" dirty="0"/>
              <a:t>;</a:t>
            </a:r>
          </a:p>
          <a:p>
            <a:pPr algn="just">
              <a:lnSpc>
                <a:spcPct val="114000"/>
              </a:lnSpc>
            </a:pPr>
            <a:r>
              <a:rPr lang="en-US" sz="2700" dirty="0"/>
              <a:t>The </a:t>
            </a:r>
            <a:r>
              <a:rPr lang="en-US" sz="2700" dirty="0" err="1"/>
              <a:t>optimi</a:t>
            </a:r>
            <a:r>
              <a:rPr lang="pl-PL" sz="2700" dirty="0"/>
              <a:t>s</a:t>
            </a:r>
            <a:r>
              <a:rPr lang="en-US" sz="2700" dirty="0" err="1"/>
              <a:t>ation</a:t>
            </a:r>
            <a:r>
              <a:rPr lang="en-US" sz="2700" dirty="0"/>
              <a:t> model of the transport system provides methods and scientific tools for controlling the transport system</a:t>
            </a:r>
            <a:r>
              <a:rPr lang="pl-PL" sz="2700" dirty="0"/>
              <a:t>;</a:t>
            </a:r>
          </a:p>
          <a:p>
            <a:pPr algn="just">
              <a:lnSpc>
                <a:spcPct val="114000"/>
              </a:lnSpc>
            </a:pPr>
            <a:r>
              <a:rPr lang="en-US" sz="2700" dirty="0" err="1"/>
              <a:t>Optimisation</a:t>
            </a:r>
            <a:r>
              <a:rPr lang="en-US" sz="2700" dirty="0"/>
              <a:t> in transport is a very broad concept that covers a variety of processes</a:t>
            </a:r>
            <a:r>
              <a:rPr lang="pl-PL" sz="2700" dirty="0"/>
              <a:t>;</a:t>
            </a:r>
          </a:p>
          <a:p>
            <a:pPr algn="just">
              <a:lnSpc>
                <a:spcPct val="114000"/>
              </a:lnSpc>
            </a:pPr>
            <a:r>
              <a:rPr lang="pl-PL" sz="2700" dirty="0" err="1"/>
              <a:t>An</a:t>
            </a:r>
            <a:r>
              <a:rPr lang="pl-PL" sz="2700" dirty="0"/>
              <a:t> </a:t>
            </a:r>
            <a:r>
              <a:rPr lang="pl-PL" sz="2700" dirty="0" err="1"/>
              <a:t>exemplary</a:t>
            </a:r>
            <a:r>
              <a:rPr lang="pl-PL" sz="2700" dirty="0"/>
              <a:t> transport </a:t>
            </a:r>
            <a:r>
              <a:rPr lang="pl-PL" sz="2700" dirty="0" err="1"/>
              <a:t>task</a:t>
            </a:r>
            <a:r>
              <a:rPr lang="pl-PL" sz="2700" dirty="0"/>
              <a:t> </a:t>
            </a:r>
            <a:r>
              <a:rPr lang="pl-PL" sz="2700" dirty="0" err="1"/>
              <a:t>using</a:t>
            </a:r>
            <a:r>
              <a:rPr lang="pl-PL" sz="2700" dirty="0"/>
              <a:t> MS </a:t>
            </a:r>
            <a:r>
              <a:rPr lang="pl-PL" sz="2700" dirty="0" err="1"/>
              <a:t>Excel’s</a:t>
            </a:r>
            <a:r>
              <a:rPr lang="pl-PL" sz="2700" dirty="0"/>
              <a:t> </a:t>
            </a:r>
            <a:r>
              <a:rPr lang="pl-PL" sz="2700" dirty="0" err="1"/>
              <a:t>Solver</a:t>
            </a:r>
            <a:r>
              <a:rPr lang="pl-PL" sz="2700" dirty="0"/>
              <a:t> was </a:t>
            </a:r>
            <a:r>
              <a:rPr lang="pl-PL" sz="2700" dirty="0" err="1"/>
              <a:t>presented</a:t>
            </a:r>
            <a:r>
              <a:rPr lang="pl-PL" sz="2700" dirty="0"/>
              <a:t> </a:t>
            </a:r>
            <a:r>
              <a:rPr lang="pl-PL" sz="2700" dirty="0" err="1"/>
              <a:t>during</a:t>
            </a:r>
            <a:r>
              <a:rPr lang="pl-PL" sz="2700" dirty="0"/>
              <a:t> </a:t>
            </a:r>
            <a:r>
              <a:rPr lang="pl-PL" sz="2700" dirty="0" err="1"/>
              <a:t>lecture</a:t>
            </a:r>
            <a:r>
              <a:rPr lang="pl-PL" sz="2700" dirty="0"/>
              <a:t>.</a:t>
            </a:r>
          </a:p>
        </p:txBody>
      </p:sp>
    </p:spTree>
    <p:extLst>
      <p:ext uri="{BB962C8B-B14F-4D97-AF65-F5344CB8AC3E}">
        <p14:creationId xmlns:p14="http://schemas.microsoft.com/office/powerpoint/2010/main" val="329829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03556"/>
            <a:ext cx="9144000" cy="5050887"/>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21532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566833"/>
            <a:ext cx="12192000" cy="18621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transport</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1662734"/>
            <a:ext cx="10515600" cy="1813919"/>
          </a:xfrm>
        </p:spPr>
        <p:txBody>
          <a:bodyPr>
            <a:normAutofit/>
          </a:bodyPr>
          <a:lstStyle/>
          <a:p>
            <a:pPr marL="0" indent="0" algn="ctr">
              <a:lnSpc>
                <a:spcPct val="110000"/>
              </a:lnSpc>
              <a:buNone/>
            </a:pPr>
            <a:r>
              <a:rPr lang="en-US" sz="2400" b="1" dirty="0"/>
              <a:t>Transport </a:t>
            </a:r>
            <a:r>
              <a:rPr lang="en-US" sz="2400" dirty="0"/>
              <a:t>belongs to the field of production of material services, performs transportation of people and goods, provides distribution and supply of raw materials and products of industry and agriculture to all regions of the world at home and abroad</a:t>
            </a:r>
            <a:r>
              <a:rPr lang="pl-PL" sz="24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1"/>
            <a:ext cx="10896600" cy="206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2400" b="1" dirty="0"/>
              <a:t>The main task of transport </a:t>
            </a:r>
            <a:r>
              <a:rPr lang="en-US" sz="2400" dirty="0"/>
              <a:t>is to fully and timely meet the transport needs of the national economy and population, to increase the efficiency and quality of the transport network. Given the leading role of transport in the market economy, transport management is assigned to a separate field, called transport logistics</a:t>
            </a:r>
            <a:r>
              <a:rPr lang="pl-PL" sz="2400" dirty="0"/>
              <a:t>.</a:t>
            </a:r>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683750" y="6257584"/>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Yahiaoui</a:t>
            </a:r>
            <a:r>
              <a:rPr lang="pl-PL" sz="1200" dirty="0">
                <a:solidFill>
                  <a:srgbClr val="7F7F7F"/>
                </a:solidFill>
              </a:rPr>
              <a:t>, 2019, pp. 190-199, </a:t>
            </a:r>
            <a:r>
              <a:rPr lang="pl-PL" sz="1200" dirty="0" err="1">
                <a:solidFill>
                  <a:srgbClr val="7F7F7F"/>
                </a:solidFill>
              </a:rPr>
              <a:t>Vakulenko</a:t>
            </a:r>
            <a:r>
              <a:rPr lang="pl-PL" sz="1200" dirty="0">
                <a:solidFill>
                  <a:srgbClr val="7F7F7F"/>
                </a:solidFill>
              </a:rPr>
              <a:t> &amp; </a:t>
            </a:r>
            <a:r>
              <a:rPr lang="pl-PL" sz="1200" dirty="0" err="1">
                <a:solidFill>
                  <a:srgbClr val="7F7F7F"/>
                </a:solidFill>
              </a:rPr>
              <a:t>Evreenova</a:t>
            </a:r>
            <a:r>
              <a:rPr lang="pl-PL" sz="1200" dirty="0">
                <a:solidFill>
                  <a:srgbClr val="7F7F7F"/>
                </a:solidFill>
              </a:rPr>
              <a:t>, 2019</a:t>
            </a:r>
          </a:p>
        </p:txBody>
      </p:sp>
    </p:spTree>
    <p:extLst>
      <p:ext uri="{BB962C8B-B14F-4D97-AF65-F5344CB8AC3E}">
        <p14:creationId xmlns:p14="http://schemas.microsoft.com/office/powerpoint/2010/main" val="129184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172382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Transport </a:t>
            </a:r>
            <a:r>
              <a:rPr lang="pl-PL" sz="3200" kern="100" dirty="0" err="1">
                <a:cs typeface="Times New Roman" panose="02020603050405020304" pitchFamily="18" charset="0"/>
              </a:rPr>
              <a:t>logistics</a:t>
            </a:r>
            <a:r>
              <a:rPr lang="pl-PL" sz="3200" kern="100" dirty="0">
                <a:cs typeface="Times New Roman" panose="02020603050405020304" pitchFamily="18" charset="0"/>
              </a:rPr>
              <a:t> </a:t>
            </a:r>
            <a:r>
              <a:rPr lang="pl-PL" sz="3200" kern="100" dirty="0" err="1">
                <a:cs typeface="Times New Roman" panose="02020603050405020304" pitchFamily="18" charset="0"/>
              </a:rPr>
              <a:t>elements</a:t>
            </a:r>
            <a:endParaRPr lang="pl-PL" dirty="0"/>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683750" y="6211672"/>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Yahiaoui</a:t>
            </a:r>
            <a:r>
              <a:rPr lang="pl-PL" sz="1200" dirty="0">
                <a:solidFill>
                  <a:srgbClr val="7F7F7F"/>
                </a:solidFill>
              </a:rPr>
              <a:t>, 2019, pp. 190-199, </a:t>
            </a:r>
            <a:r>
              <a:rPr lang="pl-PL" sz="1200" dirty="0" err="1">
                <a:solidFill>
                  <a:srgbClr val="7F7F7F"/>
                </a:solidFill>
              </a:rPr>
              <a:t>Vakulenko</a:t>
            </a:r>
            <a:r>
              <a:rPr lang="pl-PL" sz="1200" dirty="0">
                <a:solidFill>
                  <a:srgbClr val="7F7F7F"/>
                </a:solidFill>
              </a:rPr>
              <a:t> &amp; </a:t>
            </a:r>
            <a:r>
              <a:rPr lang="pl-PL" sz="1200" dirty="0" err="1">
                <a:solidFill>
                  <a:srgbClr val="7F7F7F"/>
                </a:solidFill>
              </a:rPr>
              <a:t>Evreenova</a:t>
            </a:r>
            <a:r>
              <a:rPr lang="pl-PL" sz="1200" dirty="0">
                <a:solidFill>
                  <a:srgbClr val="7F7F7F"/>
                </a:solidFill>
              </a:rPr>
              <a:t>, 2019</a:t>
            </a:r>
          </a:p>
        </p:txBody>
      </p:sp>
      <p:graphicFrame>
        <p:nvGraphicFramePr>
          <p:cNvPr id="11" name="Diagram 10">
            <a:extLst>
              <a:ext uri="{FF2B5EF4-FFF2-40B4-BE49-F238E27FC236}">
                <a16:creationId xmlns:a16="http://schemas.microsoft.com/office/drawing/2014/main" id="{8F9A1BDE-A295-D49F-5B96-F1368274A049}"/>
              </a:ext>
            </a:extLst>
          </p:cNvPr>
          <p:cNvGraphicFramePr/>
          <p:nvPr>
            <p:extLst>
              <p:ext uri="{D42A27DB-BD31-4B8C-83A1-F6EECF244321}">
                <p14:modId xmlns:p14="http://schemas.microsoft.com/office/powerpoint/2010/main" val="1581728929"/>
              </p:ext>
            </p:extLst>
          </p:nvPr>
        </p:nvGraphicFramePr>
        <p:xfrm>
          <a:off x="2346037" y="1237673"/>
          <a:ext cx="7315200" cy="472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21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transport </a:t>
            </a:r>
            <a:r>
              <a:rPr lang="pl-PL" sz="3200" kern="100" dirty="0" err="1">
                <a:cs typeface="Times New Roman" panose="02020603050405020304" pitchFamily="18" charset="0"/>
              </a:rPr>
              <a:t>optimisation</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1969061"/>
            <a:ext cx="10515600" cy="1545104"/>
          </a:xfrm>
        </p:spPr>
        <p:txBody>
          <a:bodyPr>
            <a:normAutofit/>
          </a:bodyPr>
          <a:lstStyle/>
          <a:p>
            <a:pPr marL="0" indent="0" algn="ctr">
              <a:lnSpc>
                <a:spcPct val="114000"/>
              </a:lnSpc>
              <a:buNone/>
            </a:pPr>
            <a:r>
              <a:rPr lang="en-US" sz="2600" b="1" dirty="0"/>
              <a:t>Transport system </a:t>
            </a:r>
            <a:r>
              <a:rPr lang="en-US" sz="2600" b="1" dirty="0" err="1"/>
              <a:t>optimisation</a:t>
            </a:r>
            <a:r>
              <a:rPr lang="en-US" sz="2600" b="1" dirty="0"/>
              <a:t> </a:t>
            </a:r>
            <a:r>
              <a:rPr lang="en-US" sz="2600" dirty="0"/>
              <a:t>research and work is linked to important transport policy issues, playing an important role in the development of transport economics theory</a:t>
            </a:r>
            <a:r>
              <a:rPr lang="pl-PL" sz="26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pPr>
            <a:r>
              <a:rPr lang="en-US" sz="2600" b="1" dirty="0"/>
              <a:t>Optimisation in transport </a:t>
            </a:r>
            <a:r>
              <a:rPr lang="en-US" sz="2600" dirty="0"/>
              <a:t>is a very broad concept that covers a variety of processes. Their aim is to improve the situation of the parties involved in transport (shippers, receivers, employees)</a:t>
            </a:r>
            <a:r>
              <a:rPr lang="pl-PL" sz="2600" dirty="0"/>
              <a:t>.</a:t>
            </a:r>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693305" y="6165691"/>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De Maio, </a:t>
            </a:r>
            <a:r>
              <a:rPr lang="pl-PL" sz="1200" dirty="0" err="1">
                <a:solidFill>
                  <a:srgbClr val="7F7F7F"/>
                </a:solidFill>
              </a:rPr>
              <a:t>Vitetta</a:t>
            </a:r>
            <a:r>
              <a:rPr lang="pl-PL" sz="1200" dirty="0">
                <a:solidFill>
                  <a:srgbClr val="7F7F7F"/>
                </a:solidFill>
              </a:rPr>
              <a:t>, 2015; </a:t>
            </a:r>
            <a:r>
              <a:rPr lang="pl-PL" sz="1200" dirty="0" err="1">
                <a:solidFill>
                  <a:srgbClr val="7F7F7F"/>
                </a:solidFill>
              </a:rPr>
              <a:t>Optifacility</a:t>
            </a:r>
            <a:r>
              <a:rPr lang="pl-PL" sz="1200" dirty="0">
                <a:solidFill>
                  <a:srgbClr val="7F7F7F"/>
                </a:solidFill>
              </a:rPr>
              <a:t>, </a:t>
            </a:r>
            <a:r>
              <a:rPr lang="pl-PL" sz="1200" dirty="0" err="1">
                <a:solidFill>
                  <a:srgbClr val="7F7F7F"/>
                </a:solidFill>
              </a:rPr>
              <a:t>accessed</a:t>
            </a:r>
            <a:r>
              <a:rPr lang="pl-PL" sz="1200" dirty="0">
                <a:solidFill>
                  <a:srgbClr val="7F7F7F"/>
                </a:solidFill>
              </a:rPr>
              <a:t> 30.05.2024</a:t>
            </a:r>
          </a:p>
        </p:txBody>
      </p:sp>
    </p:spTree>
    <p:extLst>
      <p:ext uri="{BB962C8B-B14F-4D97-AF65-F5344CB8AC3E}">
        <p14:creationId xmlns:p14="http://schemas.microsoft.com/office/powerpoint/2010/main" val="11026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864828"/>
            <a:ext cx="5426551" cy="3612353"/>
          </a:xfrm>
        </p:spPr>
        <p:txBody>
          <a:bodyPr>
            <a:normAutofit fontScale="92500" lnSpcReduction="20000"/>
          </a:bodyPr>
          <a:lstStyle/>
          <a:p>
            <a:pPr algn="just">
              <a:lnSpc>
                <a:spcPct val="130000"/>
              </a:lnSpc>
              <a:spcAft>
                <a:spcPts val="1200"/>
              </a:spcAft>
            </a:pPr>
            <a:r>
              <a:rPr lang="en-US" dirty="0"/>
              <a:t>The </a:t>
            </a:r>
            <a:r>
              <a:rPr lang="en-US" dirty="0">
                <a:solidFill>
                  <a:srgbClr val="1065AB"/>
                </a:solidFill>
              </a:rPr>
              <a:t>advantages</a:t>
            </a:r>
            <a:r>
              <a:rPr lang="en-US" dirty="0"/>
              <a:t> of a properly conducted </a:t>
            </a:r>
            <a:r>
              <a:rPr lang="en-US" dirty="0" err="1"/>
              <a:t>optimisation</a:t>
            </a:r>
            <a:r>
              <a:rPr lang="en-US" dirty="0"/>
              <a:t> process include</a:t>
            </a:r>
            <a:r>
              <a:rPr lang="pl-PL" dirty="0"/>
              <a:t>:</a:t>
            </a:r>
          </a:p>
          <a:p>
            <a:pPr lvl="1" algn="just">
              <a:lnSpc>
                <a:spcPct val="130000"/>
              </a:lnSpc>
              <a:spcAft>
                <a:spcPts val="600"/>
              </a:spcAft>
            </a:pPr>
            <a:r>
              <a:rPr lang="en-US" sz="2600" dirty="0"/>
              <a:t>increased safety</a:t>
            </a:r>
            <a:r>
              <a:rPr lang="pl-PL" sz="2600" dirty="0"/>
              <a:t>;</a:t>
            </a:r>
          </a:p>
          <a:p>
            <a:pPr lvl="1" algn="just">
              <a:lnSpc>
                <a:spcPct val="130000"/>
              </a:lnSpc>
              <a:spcBef>
                <a:spcPts val="600"/>
              </a:spcBef>
              <a:spcAft>
                <a:spcPts val="600"/>
              </a:spcAft>
            </a:pPr>
            <a:r>
              <a:rPr lang="en-US" sz="2600" dirty="0"/>
              <a:t>better service quality</a:t>
            </a:r>
            <a:r>
              <a:rPr lang="pl-PL" sz="2600" dirty="0"/>
              <a:t>;</a:t>
            </a:r>
          </a:p>
          <a:p>
            <a:pPr lvl="1" algn="just">
              <a:lnSpc>
                <a:spcPct val="130000"/>
              </a:lnSpc>
            </a:pPr>
            <a:r>
              <a:rPr lang="en-US" sz="2600" dirty="0"/>
              <a:t>greater availability of goods and services</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Zajdel, Filipowicz, 2008, p. 999</a:t>
            </a:r>
          </a:p>
        </p:txBody>
      </p:sp>
      <p:pic>
        <p:nvPicPr>
          <p:cNvPr id="2" name="Obraz 1">
            <a:extLst>
              <a:ext uri="{FF2B5EF4-FFF2-40B4-BE49-F238E27FC236}">
                <a16:creationId xmlns:a16="http://schemas.microsoft.com/office/drawing/2014/main" id="{BE7B2DFF-5849-11F4-DC43-28293A473522}"/>
              </a:ext>
            </a:extLst>
          </p:cNvPr>
          <p:cNvPicPr>
            <a:picLocks noChangeAspect="1"/>
          </p:cNvPicPr>
          <p:nvPr/>
        </p:nvPicPr>
        <p:blipFill>
          <a:blip r:embed="rId2"/>
          <a:stretch>
            <a:fillRect/>
          </a:stretch>
        </p:blipFill>
        <p:spPr>
          <a:xfrm>
            <a:off x="6296659" y="436952"/>
            <a:ext cx="5057140" cy="4788635"/>
          </a:xfrm>
          <a:prstGeom prst="rect">
            <a:avLst/>
          </a:prstGeom>
        </p:spPr>
      </p:pic>
      <p:sp>
        <p:nvSpPr>
          <p:cNvPr id="7" name="pole tekstowe 6">
            <a:extLst>
              <a:ext uri="{FF2B5EF4-FFF2-40B4-BE49-F238E27FC236}">
                <a16:creationId xmlns:a16="http://schemas.microsoft.com/office/drawing/2014/main" id="{A8496EB9-3D8C-2D1F-7FC3-A12F50DAC2AB}"/>
              </a:ext>
            </a:extLst>
          </p:cNvPr>
          <p:cNvSpPr txBox="1"/>
          <p:nvPr/>
        </p:nvSpPr>
        <p:spPr>
          <a:xfrm>
            <a:off x="6011101" y="5477181"/>
            <a:ext cx="5342698" cy="584775"/>
          </a:xfrm>
          <a:prstGeom prst="rect">
            <a:avLst/>
          </a:prstGeom>
          <a:noFill/>
        </p:spPr>
        <p:txBody>
          <a:bodyPr wrap="square">
            <a:spAutoFit/>
          </a:bodyPr>
          <a:lstStyle/>
          <a:p>
            <a:pPr algn="ctr"/>
            <a:r>
              <a:rPr lang="en-US" sz="1600" dirty="0"/>
              <a:t>Figure 1</a:t>
            </a:r>
            <a:r>
              <a:rPr lang="pl-PL" sz="1600" dirty="0"/>
              <a:t>:</a:t>
            </a:r>
            <a:r>
              <a:rPr lang="en-US" sz="1600" dirty="0"/>
              <a:t> Changes resulting from the use of </a:t>
            </a:r>
            <a:r>
              <a:rPr lang="en-US" sz="1600" dirty="0" err="1"/>
              <a:t>optimi</a:t>
            </a:r>
            <a:r>
              <a:rPr lang="pl-PL" sz="1600" dirty="0"/>
              <a:t>s</a:t>
            </a:r>
            <a:r>
              <a:rPr lang="en-US" sz="1600" dirty="0" err="1"/>
              <a:t>ation</a:t>
            </a:r>
            <a:r>
              <a:rPr lang="en-US" sz="1600" dirty="0"/>
              <a:t> of transport processes</a:t>
            </a:r>
          </a:p>
        </p:txBody>
      </p:sp>
      <p:sp>
        <p:nvSpPr>
          <p:cNvPr id="8" name="pole tekstowe 7">
            <a:extLst>
              <a:ext uri="{FF2B5EF4-FFF2-40B4-BE49-F238E27FC236}">
                <a16:creationId xmlns:a16="http://schemas.microsoft.com/office/drawing/2014/main" id="{329F3FA0-80D6-58E5-7D46-4E602B2A245F}"/>
              </a:ext>
            </a:extLst>
          </p:cNvPr>
          <p:cNvSpPr txBox="1"/>
          <p:nvPr/>
        </p:nvSpPr>
        <p:spPr>
          <a:xfrm>
            <a:off x="6141595" y="1723591"/>
            <a:ext cx="1158876" cy="338554"/>
          </a:xfrm>
          <a:prstGeom prst="rect">
            <a:avLst/>
          </a:prstGeom>
          <a:solidFill>
            <a:schemeClr val="bg1"/>
          </a:solidFill>
        </p:spPr>
        <p:txBody>
          <a:bodyPr wrap="square" rtlCol="0">
            <a:spAutoFit/>
          </a:bodyPr>
          <a:lstStyle/>
          <a:p>
            <a:r>
              <a:rPr lang="pl-PL" sz="1600" dirty="0" err="1">
                <a:solidFill>
                  <a:srgbClr val="001CC6"/>
                </a:solidFill>
                <a:latin typeface="Tahoma" panose="020B0604030504040204" pitchFamily="34" charset="0"/>
                <a:ea typeface="Tahoma" panose="020B0604030504040204" pitchFamily="34" charset="0"/>
                <a:cs typeface="Tahoma" panose="020B0604030504040204" pitchFamily="34" charset="0"/>
              </a:rPr>
              <a:t>Growing</a:t>
            </a:r>
            <a:r>
              <a:rPr lang="pl-PL" sz="1600" dirty="0">
                <a:solidFill>
                  <a:srgbClr val="001CC6"/>
                </a:solidFill>
                <a:latin typeface="Tahoma" panose="020B0604030504040204" pitchFamily="34" charset="0"/>
                <a:ea typeface="Tahoma" panose="020B0604030504040204" pitchFamily="34" charset="0"/>
                <a:cs typeface="Tahoma" panose="020B0604030504040204" pitchFamily="34" charset="0"/>
              </a:rPr>
              <a:t>…</a:t>
            </a:r>
          </a:p>
        </p:txBody>
      </p:sp>
      <p:sp>
        <p:nvSpPr>
          <p:cNvPr id="10" name="Prostokąt 9">
            <a:extLst>
              <a:ext uri="{FF2B5EF4-FFF2-40B4-BE49-F238E27FC236}">
                <a16:creationId xmlns:a16="http://schemas.microsoft.com/office/drawing/2014/main" id="{C2C471CA-EEB9-799D-8E21-EC235CBB46D9}"/>
              </a:ext>
            </a:extLst>
          </p:cNvPr>
          <p:cNvSpPr/>
          <p:nvPr/>
        </p:nvSpPr>
        <p:spPr>
          <a:xfrm>
            <a:off x="7328535" y="2123440"/>
            <a:ext cx="857885" cy="2578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EA6D63C4-E625-9576-04BB-A17F38AC91E5}"/>
              </a:ext>
            </a:extLst>
          </p:cNvPr>
          <p:cNvSpPr/>
          <p:nvPr/>
        </p:nvSpPr>
        <p:spPr>
          <a:xfrm>
            <a:off x="7282816" y="2144462"/>
            <a:ext cx="45719" cy="2578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2E26CFE-734C-E2F7-16F2-F2A4DA493E9A}"/>
              </a:ext>
            </a:extLst>
          </p:cNvPr>
          <p:cNvSpPr txBox="1"/>
          <p:nvPr/>
        </p:nvSpPr>
        <p:spPr>
          <a:xfrm>
            <a:off x="7212330" y="2049494"/>
            <a:ext cx="1148075" cy="447110"/>
          </a:xfrm>
          <a:prstGeom prst="rect">
            <a:avLst/>
          </a:prstGeom>
          <a:noFill/>
        </p:spPr>
        <p:txBody>
          <a:bodyPr wrap="square" rtlCol="0">
            <a:spAutoFit/>
          </a:bodyPr>
          <a:lstStyle/>
          <a:p>
            <a:pPr>
              <a:lnSpc>
                <a:spcPct val="110000"/>
              </a:lnSpc>
            </a:pPr>
            <a:r>
              <a:rPr lang="pl-PL" sz="1100" dirty="0">
                <a:solidFill>
                  <a:srgbClr val="001CC6"/>
                </a:solidFill>
                <a:latin typeface="Tahoma" panose="020B0604030504040204" pitchFamily="34" charset="0"/>
                <a:ea typeface="Tahoma" panose="020B0604030504040204" pitchFamily="34" charset="0"/>
                <a:cs typeface="Tahoma" panose="020B0604030504040204" pitchFamily="34" charset="0"/>
              </a:rPr>
              <a:t>AVAILABILITY OF SERVICES</a:t>
            </a:r>
          </a:p>
        </p:txBody>
      </p:sp>
      <p:sp>
        <p:nvSpPr>
          <p:cNvPr id="15" name="Prostokąt 14">
            <a:extLst>
              <a:ext uri="{FF2B5EF4-FFF2-40B4-BE49-F238E27FC236}">
                <a16:creationId xmlns:a16="http://schemas.microsoft.com/office/drawing/2014/main" id="{5BAE1AE9-767D-397E-F576-D9A704813112}"/>
              </a:ext>
            </a:extLst>
          </p:cNvPr>
          <p:cNvSpPr/>
          <p:nvPr/>
        </p:nvSpPr>
        <p:spPr>
          <a:xfrm>
            <a:off x="8290560" y="1871761"/>
            <a:ext cx="75692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65D6E976-C85F-C09E-C96B-575F22AA39B1}"/>
              </a:ext>
            </a:extLst>
          </p:cNvPr>
          <p:cNvSpPr/>
          <p:nvPr/>
        </p:nvSpPr>
        <p:spPr>
          <a:xfrm>
            <a:off x="9276077" y="1768058"/>
            <a:ext cx="756920" cy="325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37EF4476-DDFB-9179-8AF6-9E1DEC9F3912}"/>
              </a:ext>
            </a:extLst>
          </p:cNvPr>
          <p:cNvSpPr/>
          <p:nvPr/>
        </p:nvSpPr>
        <p:spPr>
          <a:xfrm>
            <a:off x="10117404" y="1580915"/>
            <a:ext cx="1069338"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8CD83AED-2CCA-614A-F10F-E894F6B0BA7B}"/>
              </a:ext>
            </a:extLst>
          </p:cNvPr>
          <p:cNvSpPr txBox="1"/>
          <p:nvPr/>
        </p:nvSpPr>
        <p:spPr>
          <a:xfrm>
            <a:off x="8254363" y="1911475"/>
            <a:ext cx="1024890" cy="276999"/>
          </a:xfrm>
          <a:prstGeom prst="rect">
            <a:avLst/>
          </a:prstGeom>
          <a:noFill/>
        </p:spPr>
        <p:txBody>
          <a:bodyPr wrap="square" rtlCol="0">
            <a:spAutoFit/>
          </a:bodyPr>
          <a:lstStyle/>
          <a:p>
            <a:r>
              <a:rPr lang="pl-PL" sz="1200" dirty="0">
                <a:solidFill>
                  <a:srgbClr val="001CC6"/>
                </a:solidFill>
                <a:latin typeface="Tahoma" panose="020B0604030504040204" pitchFamily="34" charset="0"/>
                <a:ea typeface="Tahoma" panose="020B0604030504040204" pitchFamily="34" charset="0"/>
                <a:cs typeface="Tahoma" panose="020B0604030504040204" pitchFamily="34" charset="0"/>
              </a:rPr>
              <a:t>COMFORT</a:t>
            </a:r>
          </a:p>
        </p:txBody>
      </p:sp>
      <p:sp>
        <p:nvSpPr>
          <p:cNvPr id="13" name="pole tekstowe 12">
            <a:extLst>
              <a:ext uri="{FF2B5EF4-FFF2-40B4-BE49-F238E27FC236}">
                <a16:creationId xmlns:a16="http://schemas.microsoft.com/office/drawing/2014/main" id="{C315C8C8-F2B6-9C26-89CE-1CEDD1598CD0}"/>
              </a:ext>
            </a:extLst>
          </p:cNvPr>
          <p:cNvSpPr txBox="1"/>
          <p:nvPr/>
        </p:nvSpPr>
        <p:spPr>
          <a:xfrm>
            <a:off x="9196587" y="1680162"/>
            <a:ext cx="998337" cy="447110"/>
          </a:xfrm>
          <a:prstGeom prst="rect">
            <a:avLst/>
          </a:prstGeom>
          <a:noFill/>
        </p:spPr>
        <p:txBody>
          <a:bodyPr wrap="square" rtlCol="0">
            <a:spAutoFit/>
          </a:bodyPr>
          <a:lstStyle/>
          <a:p>
            <a:pPr>
              <a:lnSpc>
                <a:spcPct val="110000"/>
              </a:lnSpc>
            </a:pPr>
            <a:r>
              <a:rPr lang="pl-PL" sz="1100" dirty="0">
                <a:solidFill>
                  <a:srgbClr val="001CC6"/>
                </a:solidFill>
                <a:latin typeface="Tahoma" panose="020B0604030504040204" pitchFamily="34" charset="0"/>
                <a:ea typeface="Tahoma" panose="020B0604030504040204" pitchFamily="34" charset="0"/>
                <a:cs typeface="Tahoma" panose="020B0604030504040204" pitchFamily="34" charset="0"/>
              </a:rPr>
              <a:t>QUALITY OF SERVICE</a:t>
            </a:r>
          </a:p>
        </p:txBody>
      </p:sp>
      <p:sp>
        <p:nvSpPr>
          <p:cNvPr id="14" name="pole tekstowe 13">
            <a:extLst>
              <a:ext uri="{FF2B5EF4-FFF2-40B4-BE49-F238E27FC236}">
                <a16:creationId xmlns:a16="http://schemas.microsoft.com/office/drawing/2014/main" id="{370B8C22-B375-51DB-CB4E-A5FCDE2D278A}"/>
              </a:ext>
            </a:extLst>
          </p:cNvPr>
          <p:cNvSpPr txBox="1"/>
          <p:nvPr/>
        </p:nvSpPr>
        <p:spPr>
          <a:xfrm>
            <a:off x="10170676" y="1581812"/>
            <a:ext cx="1132381" cy="430887"/>
          </a:xfrm>
          <a:prstGeom prst="rect">
            <a:avLst/>
          </a:prstGeom>
          <a:noFill/>
        </p:spPr>
        <p:txBody>
          <a:bodyPr wrap="square" rtlCol="0">
            <a:spAutoFit/>
          </a:bodyPr>
          <a:lstStyle/>
          <a:p>
            <a:r>
              <a:rPr lang="pl-PL" sz="1100" dirty="0">
                <a:solidFill>
                  <a:srgbClr val="001CC6"/>
                </a:solidFill>
                <a:latin typeface="Tahoma" panose="020B0604030504040204" pitchFamily="34" charset="0"/>
                <a:ea typeface="Tahoma" panose="020B0604030504040204" pitchFamily="34" charset="0"/>
                <a:cs typeface="Tahoma" panose="020B0604030504040204" pitchFamily="34" charset="0"/>
              </a:rPr>
              <a:t>CUSTOMER SATISFACTION</a:t>
            </a:r>
          </a:p>
        </p:txBody>
      </p:sp>
      <p:sp>
        <p:nvSpPr>
          <p:cNvPr id="20" name="Prostokąt 19">
            <a:extLst>
              <a:ext uri="{FF2B5EF4-FFF2-40B4-BE49-F238E27FC236}">
                <a16:creationId xmlns:a16="http://schemas.microsoft.com/office/drawing/2014/main" id="{9D818446-1B34-CE76-6484-352CF0CAE845}"/>
              </a:ext>
            </a:extLst>
          </p:cNvPr>
          <p:cNvSpPr/>
          <p:nvPr/>
        </p:nvSpPr>
        <p:spPr>
          <a:xfrm>
            <a:off x="8300280" y="2847803"/>
            <a:ext cx="3012497" cy="4942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FFDAE491-32AC-22D3-F099-F94C15605A4F}"/>
              </a:ext>
            </a:extLst>
          </p:cNvPr>
          <p:cNvSpPr txBox="1"/>
          <p:nvPr/>
        </p:nvSpPr>
        <p:spPr>
          <a:xfrm>
            <a:off x="8325802" y="2859403"/>
            <a:ext cx="3048508" cy="584775"/>
          </a:xfrm>
          <a:prstGeom prst="rect">
            <a:avLst/>
          </a:prstGeom>
          <a:noFill/>
        </p:spPr>
        <p:txBody>
          <a:bodyPr wrap="square" rtlCol="0">
            <a:spAutoFit/>
          </a:bodyPr>
          <a:lstStyle/>
          <a:p>
            <a:r>
              <a:rPr lang="pl-PL" sz="1600" b="1" dirty="0">
                <a:solidFill>
                  <a:srgbClr val="C11016"/>
                </a:solidFill>
                <a:latin typeface="Tahoma" panose="020B0604030504040204" pitchFamily="34" charset="0"/>
                <a:ea typeface="Tahoma" panose="020B0604030504040204" pitchFamily="34" charset="0"/>
                <a:cs typeface="Tahoma" panose="020B0604030504040204" pitchFamily="34" charset="0"/>
              </a:rPr>
              <a:t>OPTIMISATION OF TRANSPORT PROCESSES</a:t>
            </a:r>
          </a:p>
        </p:txBody>
      </p:sp>
      <p:sp>
        <p:nvSpPr>
          <p:cNvPr id="27" name="Prostokąt 26">
            <a:extLst>
              <a:ext uri="{FF2B5EF4-FFF2-40B4-BE49-F238E27FC236}">
                <a16:creationId xmlns:a16="http://schemas.microsoft.com/office/drawing/2014/main" id="{7471B5B6-87AB-C34F-ACDD-D8D9AF39769B}"/>
              </a:ext>
            </a:extLst>
          </p:cNvPr>
          <p:cNvSpPr/>
          <p:nvPr/>
        </p:nvSpPr>
        <p:spPr>
          <a:xfrm>
            <a:off x="6662305" y="3510439"/>
            <a:ext cx="432810" cy="1773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A19C02F0-6CD0-C229-6E4A-FA1B40B9D941}"/>
              </a:ext>
            </a:extLst>
          </p:cNvPr>
          <p:cNvSpPr txBox="1"/>
          <p:nvPr/>
        </p:nvSpPr>
        <p:spPr>
          <a:xfrm>
            <a:off x="6570483" y="3382278"/>
            <a:ext cx="641848" cy="292388"/>
          </a:xfrm>
          <a:prstGeom prst="rect">
            <a:avLst/>
          </a:prstGeom>
          <a:noFill/>
        </p:spPr>
        <p:txBody>
          <a:bodyPr wrap="square" rtlCol="0">
            <a:spAutoFit/>
          </a:bodyPr>
          <a:lstStyle/>
          <a:p>
            <a:pPr algn="ctr"/>
            <a:r>
              <a:rPr lang="pl-PL" sz="1300" dirty="0">
                <a:solidFill>
                  <a:srgbClr val="476F31"/>
                </a:solidFill>
                <a:latin typeface="Tahoma" panose="020B0604030504040204" pitchFamily="34" charset="0"/>
                <a:ea typeface="Tahoma" panose="020B0604030504040204" pitchFamily="34" charset="0"/>
                <a:cs typeface="Tahoma" panose="020B0604030504040204" pitchFamily="34" charset="0"/>
              </a:rPr>
              <a:t>RISK</a:t>
            </a:r>
          </a:p>
        </p:txBody>
      </p:sp>
      <p:sp>
        <p:nvSpPr>
          <p:cNvPr id="28" name="Prostokąt 27">
            <a:extLst>
              <a:ext uri="{FF2B5EF4-FFF2-40B4-BE49-F238E27FC236}">
                <a16:creationId xmlns:a16="http://schemas.microsoft.com/office/drawing/2014/main" id="{4F4FA5B5-2005-2610-3BC9-C79438A409CB}"/>
              </a:ext>
            </a:extLst>
          </p:cNvPr>
          <p:cNvSpPr/>
          <p:nvPr/>
        </p:nvSpPr>
        <p:spPr>
          <a:xfrm>
            <a:off x="7724776" y="3814579"/>
            <a:ext cx="931544" cy="168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B8EC686B-714A-D0A9-5159-FBD4C986F097}"/>
              </a:ext>
            </a:extLst>
          </p:cNvPr>
          <p:cNvSpPr txBox="1"/>
          <p:nvPr/>
        </p:nvSpPr>
        <p:spPr>
          <a:xfrm>
            <a:off x="7264452" y="3742006"/>
            <a:ext cx="1443990" cy="292388"/>
          </a:xfrm>
          <a:prstGeom prst="rect">
            <a:avLst/>
          </a:prstGeom>
          <a:noFill/>
        </p:spPr>
        <p:txBody>
          <a:bodyPr wrap="square" rtlCol="0">
            <a:spAutoFit/>
          </a:bodyPr>
          <a:lstStyle/>
          <a:p>
            <a:pPr algn="ctr"/>
            <a:r>
              <a:rPr lang="pl-PL" sz="1300" dirty="0">
                <a:solidFill>
                  <a:srgbClr val="476F31"/>
                </a:solidFill>
                <a:latin typeface="Tahoma" panose="020B0604030504040204" pitchFamily="34" charset="0"/>
                <a:ea typeface="Tahoma" panose="020B0604030504040204" pitchFamily="34" charset="0"/>
                <a:cs typeface="Tahoma" panose="020B0604030504040204" pitchFamily="34" charset="0"/>
              </a:rPr>
              <a:t>SERVICE TIME</a:t>
            </a:r>
          </a:p>
        </p:txBody>
      </p:sp>
      <p:sp>
        <p:nvSpPr>
          <p:cNvPr id="29" name="Prostokąt 28">
            <a:extLst>
              <a:ext uri="{FF2B5EF4-FFF2-40B4-BE49-F238E27FC236}">
                <a16:creationId xmlns:a16="http://schemas.microsoft.com/office/drawing/2014/main" id="{A428C907-C3EB-EF62-E2C6-4AB31703F4A2}"/>
              </a:ext>
            </a:extLst>
          </p:cNvPr>
          <p:cNvSpPr/>
          <p:nvPr/>
        </p:nvSpPr>
        <p:spPr>
          <a:xfrm>
            <a:off x="8766808" y="4089296"/>
            <a:ext cx="509269"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678BC654-ECE8-7E57-33DB-ECBB983D2B2E}"/>
              </a:ext>
            </a:extLst>
          </p:cNvPr>
          <p:cNvSpPr txBox="1"/>
          <p:nvPr/>
        </p:nvSpPr>
        <p:spPr>
          <a:xfrm>
            <a:off x="8550111" y="4049783"/>
            <a:ext cx="804710" cy="292388"/>
          </a:xfrm>
          <a:prstGeom prst="rect">
            <a:avLst/>
          </a:prstGeom>
          <a:noFill/>
        </p:spPr>
        <p:txBody>
          <a:bodyPr wrap="square" rtlCol="0">
            <a:spAutoFit/>
          </a:bodyPr>
          <a:lstStyle/>
          <a:p>
            <a:pPr algn="ctr"/>
            <a:r>
              <a:rPr lang="pl-PL" sz="1300" dirty="0">
                <a:solidFill>
                  <a:srgbClr val="476F31"/>
                </a:solidFill>
                <a:latin typeface="Tahoma" panose="020B0604030504040204" pitchFamily="34" charset="0"/>
                <a:ea typeface="Tahoma" panose="020B0604030504040204" pitchFamily="34" charset="0"/>
                <a:cs typeface="Tahoma" panose="020B0604030504040204" pitchFamily="34" charset="0"/>
              </a:rPr>
              <a:t>EFFORT</a:t>
            </a:r>
          </a:p>
        </p:txBody>
      </p:sp>
      <p:sp>
        <p:nvSpPr>
          <p:cNvPr id="30" name="Prostokąt 29">
            <a:extLst>
              <a:ext uri="{FF2B5EF4-FFF2-40B4-BE49-F238E27FC236}">
                <a16:creationId xmlns:a16="http://schemas.microsoft.com/office/drawing/2014/main" id="{AFC1F4A4-20EB-1FDA-B451-ACECD4BA50B5}"/>
              </a:ext>
            </a:extLst>
          </p:cNvPr>
          <p:cNvSpPr/>
          <p:nvPr/>
        </p:nvSpPr>
        <p:spPr>
          <a:xfrm>
            <a:off x="9806528" y="4391954"/>
            <a:ext cx="471639" cy="3162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a:extLst>
              <a:ext uri="{FF2B5EF4-FFF2-40B4-BE49-F238E27FC236}">
                <a16:creationId xmlns:a16="http://schemas.microsoft.com/office/drawing/2014/main" id="{40CEFF01-E96C-068B-C749-25EB793E6536}"/>
              </a:ext>
            </a:extLst>
          </p:cNvPr>
          <p:cNvSpPr txBox="1"/>
          <p:nvPr/>
        </p:nvSpPr>
        <p:spPr>
          <a:xfrm>
            <a:off x="8766808" y="4387834"/>
            <a:ext cx="1570993" cy="292388"/>
          </a:xfrm>
          <a:prstGeom prst="rect">
            <a:avLst/>
          </a:prstGeom>
          <a:noFill/>
        </p:spPr>
        <p:txBody>
          <a:bodyPr wrap="square" rtlCol="0">
            <a:spAutoFit/>
          </a:bodyPr>
          <a:lstStyle/>
          <a:p>
            <a:pPr algn="ctr"/>
            <a:r>
              <a:rPr lang="pl-PL" sz="1300" dirty="0">
                <a:solidFill>
                  <a:srgbClr val="476F31"/>
                </a:solidFill>
                <a:latin typeface="Tahoma" panose="020B0604030504040204" pitchFamily="34" charset="0"/>
                <a:ea typeface="Tahoma" panose="020B0604030504040204" pitchFamily="34" charset="0"/>
                <a:cs typeface="Tahoma" panose="020B0604030504040204" pitchFamily="34" charset="0"/>
              </a:rPr>
              <a:t>SERVICE PRICES</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Advantages</a:t>
            </a:r>
            <a:r>
              <a:rPr lang="pl-PL" dirty="0"/>
              <a:t> of </a:t>
            </a:r>
            <a:r>
              <a:rPr lang="pl-PL" dirty="0" err="1"/>
              <a:t>optimisation</a:t>
            </a:r>
            <a:endParaRPr lang="pl-PL" dirty="0"/>
          </a:p>
        </p:txBody>
      </p:sp>
      <p:sp>
        <p:nvSpPr>
          <p:cNvPr id="19" name="Prostokąt 18">
            <a:extLst>
              <a:ext uri="{FF2B5EF4-FFF2-40B4-BE49-F238E27FC236}">
                <a16:creationId xmlns:a16="http://schemas.microsoft.com/office/drawing/2014/main" id="{AEF03B05-5ABB-B200-B151-4A592DA54322}"/>
              </a:ext>
            </a:extLst>
          </p:cNvPr>
          <p:cNvSpPr/>
          <p:nvPr/>
        </p:nvSpPr>
        <p:spPr>
          <a:xfrm>
            <a:off x="9806528" y="4998441"/>
            <a:ext cx="1004347" cy="2271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ADA38FC1-32F8-142D-48FC-FB98509A435C}"/>
              </a:ext>
            </a:extLst>
          </p:cNvPr>
          <p:cNvSpPr txBox="1"/>
          <p:nvPr/>
        </p:nvSpPr>
        <p:spPr>
          <a:xfrm>
            <a:off x="9354821" y="4948588"/>
            <a:ext cx="1978499" cy="338554"/>
          </a:xfrm>
          <a:prstGeom prst="rect">
            <a:avLst/>
          </a:prstGeom>
          <a:noFill/>
        </p:spPr>
        <p:txBody>
          <a:bodyPr wrap="square" rtlCol="0">
            <a:spAutoFit/>
          </a:bodyPr>
          <a:lstStyle/>
          <a:p>
            <a:pPr algn="ctr"/>
            <a:r>
              <a:rPr lang="pl-PL" sz="1600" dirty="0" err="1">
                <a:solidFill>
                  <a:srgbClr val="476F31"/>
                </a:solidFill>
                <a:latin typeface="Tahoma" panose="020B0604030504040204" pitchFamily="34" charset="0"/>
                <a:ea typeface="Tahoma" panose="020B0604030504040204" pitchFamily="34" charset="0"/>
                <a:cs typeface="Tahoma" panose="020B0604030504040204" pitchFamily="34" charset="0"/>
              </a:rPr>
              <a:t>Decreasing</a:t>
            </a:r>
            <a:r>
              <a:rPr lang="pl-PL" sz="1600" dirty="0">
                <a:solidFill>
                  <a:srgbClr val="476F3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8320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481669"/>
                <a:ext cx="10952072" cy="4730004"/>
              </a:xfrm>
            </p:spPr>
            <p:txBody>
              <a:bodyPr>
                <a:normAutofit fontScale="85000" lnSpcReduction="20000"/>
              </a:bodyPr>
              <a:lstStyle/>
              <a:p>
                <a:pPr>
                  <a:lnSpc>
                    <a:spcPct val="150000"/>
                  </a:lnSpc>
                  <a:spcAft>
                    <a:spcPts val="600"/>
                  </a:spcAft>
                </a:pPr>
                <a:r>
                  <a:rPr lang="en-US" kern="100" dirty="0">
                    <a:ea typeface="Calibri" panose="020F0502020204030204" pitchFamily="34" charset="0"/>
                  </a:rPr>
                  <a:t>The total cost of the system can be calculated using the following formula</a:t>
                </a:r>
                <a:r>
                  <a:rPr lang="pl-PL" kern="100" dirty="0">
                    <a:ea typeface="Calibri" panose="020F0502020204030204" pitchFamily="34" charset="0"/>
                  </a:rPr>
                  <a:t>:</a:t>
                </a:r>
                <a:endParaRPr lang="pl-PL" kern="100" dirty="0">
                  <a:effectLst/>
                  <a:latin typeface="Cambria Math" panose="02040503050406030204" pitchFamily="18" charset="0"/>
                  <a:ea typeface="Calibri" panose="020F0502020204030204" pitchFamily="34" charset="0"/>
                </a:endParaRP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𝐾</m:t>
                          </m:r>
                        </m:e>
                        <m:sub>
                          <m:r>
                            <a:rPr lang="pl-PL" sz="2400" i="1" kern="100">
                              <a:effectLst/>
                              <a:latin typeface="Cambria Math" panose="02040503050406030204" pitchFamily="18" charset="0"/>
                              <a:ea typeface="Calibri" panose="020F0502020204030204" pitchFamily="34" charset="0"/>
                            </a:rPr>
                            <m:t>𝐶𝑆𝐷</m:t>
                          </m:r>
                        </m:sub>
                      </m:sSub>
                      <m:r>
                        <a:rPr lang="pl-PL" sz="2400" i="1" kern="100">
                          <a:effectLst/>
                          <a:latin typeface="Cambria Math" panose="02040503050406030204" pitchFamily="18" charset="0"/>
                          <a:ea typeface="Calibri" panose="020F0502020204030204" pitchFamily="34" charset="0"/>
                        </a:rPr>
                        <m:t>=</m:t>
                      </m:r>
                      <m:nary>
                        <m:naryPr>
                          <m:chr m:val="∑"/>
                          <m:limLoc m:val="undOvr"/>
                          <m:ctrlPr>
                            <a:rPr lang="pl-PL" sz="2400" i="1" kern="100">
                              <a:effectLst/>
                              <a:latin typeface="Cambria Math" panose="02040503050406030204" pitchFamily="18" charset="0"/>
                              <a:ea typeface="Calibri" panose="020F0502020204030204" pitchFamily="34" charset="0"/>
                            </a:rPr>
                          </m:ctrlPr>
                        </m:naryPr>
                        <m:sub>
                          <m:r>
                            <a:rPr lang="pl-PL" sz="2400" i="1" kern="100">
                              <a:effectLst/>
                              <a:latin typeface="Cambria Math" panose="02040503050406030204" pitchFamily="18" charset="0"/>
                              <a:ea typeface="Calibri" panose="020F0502020204030204" pitchFamily="34" charset="0"/>
                            </a:rPr>
                            <m:t>𝑗</m:t>
                          </m:r>
                          <m:r>
                            <a:rPr lang="pl-PL" sz="2400" i="1" kern="100">
                              <a:effectLst/>
                              <a:latin typeface="Cambria Math" panose="02040503050406030204" pitchFamily="18" charset="0"/>
                              <a:ea typeface="Calibri" panose="020F0502020204030204" pitchFamily="34" charset="0"/>
                            </a:rPr>
                            <m:t>=1</m:t>
                          </m:r>
                        </m:sub>
                        <m:sup>
                          <m:r>
                            <a:rPr lang="pl-PL" sz="2400" i="1" kern="100">
                              <a:effectLst/>
                              <a:latin typeface="Cambria Math" panose="02040503050406030204" pitchFamily="18" charset="0"/>
                              <a:ea typeface="Calibri" panose="020F0502020204030204" pitchFamily="34" charset="0"/>
                            </a:rPr>
                            <m:t>𝑛</m:t>
                          </m:r>
                        </m:sup>
                        <m:e>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𝐾</m:t>
                              </m:r>
                            </m:e>
                            <m:sub>
                              <m:r>
                                <a:rPr lang="pl-PL" sz="2400" i="1" kern="100">
                                  <a:effectLst/>
                                  <a:latin typeface="Cambria Math" panose="02040503050406030204" pitchFamily="18" charset="0"/>
                                  <a:ea typeface="Calibri" panose="020F0502020204030204" pitchFamily="34" charset="0"/>
                                </a:rPr>
                                <m:t>𝑑</m:t>
                              </m:r>
                              <m:r>
                                <a:rPr lang="pl-PL" sz="2400" i="1" kern="100">
                                  <a:effectLst/>
                                  <a:latin typeface="Cambria Math" panose="02040503050406030204" pitchFamily="18" charset="0"/>
                                  <a:ea typeface="Calibri" panose="020F0502020204030204" pitchFamily="34" charset="0"/>
                                </a:rPr>
                                <m:t>−</m:t>
                              </m:r>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𝑂</m:t>
                                  </m:r>
                                </m:e>
                                <m:sub>
                                  <m:r>
                                    <a:rPr lang="pl-PL" sz="2400" i="1" kern="100">
                                      <a:effectLst/>
                                      <a:latin typeface="Cambria Math" panose="02040503050406030204" pitchFamily="18" charset="0"/>
                                      <a:ea typeface="Calibri" panose="020F0502020204030204" pitchFamily="34" charset="0"/>
                                    </a:rPr>
                                    <m:t>𝑗</m:t>
                                  </m:r>
                                </m:sub>
                              </m:sSub>
                            </m:sub>
                          </m:sSub>
                        </m:e>
                      </m:nary>
                      <m:r>
                        <a:rPr lang="pl-PL" sz="2400" i="1" kern="100">
                          <a:effectLst/>
                          <a:latin typeface="Cambria Math" panose="02040503050406030204" pitchFamily="18" charset="0"/>
                          <a:ea typeface="Calibri" panose="020F0502020204030204" pitchFamily="34" charset="0"/>
                        </a:rPr>
                        <m:t>+</m:t>
                      </m:r>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𝐾</m:t>
                          </m:r>
                        </m:e>
                        <m:sub>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𝑇</m:t>
                              </m:r>
                            </m:e>
                            <m:sub>
                              <m:r>
                                <a:rPr lang="pl-PL" sz="2400" i="1" kern="100">
                                  <a:effectLst/>
                                  <a:latin typeface="Cambria Math" panose="02040503050406030204" pitchFamily="18" charset="0"/>
                                  <a:ea typeface="Calibri" panose="020F0502020204030204" pitchFamily="34" charset="0"/>
                                </a:rPr>
                                <m:t>𝑗</m:t>
                              </m:r>
                            </m:sub>
                          </m:sSub>
                        </m:sub>
                      </m:sSub>
                      <m:r>
                        <a:rPr lang="pl-PL" sz="2400" i="1" kern="100">
                          <a:effectLst/>
                          <a:latin typeface="Cambria Math" panose="02040503050406030204" pitchFamily="18" charset="0"/>
                          <a:ea typeface="Calibri" panose="020F0502020204030204" pitchFamily="34" charset="0"/>
                        </a:rPr>
                        <m:t>+</m:t>
                      </m:r>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𝐾</m:t>
                          </m:r>
                        </m:e>
                        <m:sub>
                          <m:sSub>
                            <m:sSubPr>
                              <m:ctrlPr>
                                <a:rPr lang="pl-PL" sz="2400" i="1" kern="100">
                                  <a:effectLst/>
                                  <a:latin typeface="Cambria Math" panose="02040503050406030204" pitchFamily="18" charset="0"/>
                                  <a:ea typeface="Calibri" panose="020F0502020204030204" pitchFamily="34" charset="0"/>
                                </a:rPr>
                              </m:ctrlPr>
                            </m:sSubPr>
                            <m:e>
                              <m:r>
                                <a:rPr lang="pl-PL" sz="2400" i="1" kern="100">
                                  <a:effectLst/>
                                  <a:latin typeface="Cambria Math" panose="02040503050406030204" pitchFamily="18" charset="0"/>
                                  <a:ea typeface="Calibri" panose="020F0502020204030204" pitchFamily="34" charset="0"/>
                                </a:rPr>
                                <m:t>𝑃</m:t>
                              </m:r>
                            </m:e>
                            <m:sub>
                              <m:r>
                                <a:rPr lang="pl-PL" sz="2400" i="1" kern="100">
                                  <a:effectLst/>
                                  <a:latin typeface="Cambria Math" panose="02040503050406030204" pitchFamily="18" charset="0"/>
                                  <a:ea typeface="Calibri" panose="020F0502020204030204" pitchFamily="34" charset="0"/>
                                </a:rPr>
                                <m:t>𝑗</m:t>
                              </m:r>
                            </m:sub>
                          </m:sSub>
                        </m:sub>
                      </m:sSub>
                    </m:oMath>
                  </m:oMathPara>
                </a14:m>
                <a:endParaRPr lang="pl-PL" sz="2400" kern="100" dirty="0">
                  <a:effectLst/>
                  <a:ea typeface="Times New Roman" panose="02020603050405020304" pitchFamily="18" charset="0"/>
                  <a:cs typeface="Times New Roman" panose="02020603050405020304" pitchFamily="18" charset="0"/>
                </a:endParaRPr>
              </a:p>
              <a:p>
                <a:pPr marL="0" indent="811213">
                  <a:lnSpc>
                    <a:spcPct val="120000"/>
                  </a:lnSpc>
                  <a:spcAft>
                    <a:spcPts val="600"/>
                  </a:spcAft>
                  <a:buNone/>
                </a:pPr>
                <a:r>
                  <a:rPr lang="en-US" sz="2100" kern="100" dirty="0">
                    <a:effectLst/>
                    <a:ea typeface="Calibri" panose="020F0502020204030204" pitchFamily="34" charset="0"/>
                    <a:cs typeface="Times New Roman" panose="02020603050405020304" pitchFamily="18" charset="0"/>
                  </a:rPr>
                  <a:t>where:</a:t>
                </a:r>
              </a:p>
              <a:p>
                <a:pPr marL="0" indent="811213">
                  <a:lnSpc>
                    <a:spcPct val="120000"/>
                  </a:lnSpc>
                  <a:spcBef>
                    <a:spcPts val="600"/>
                  </a:spcBef>
                  <a:spcAft>
                    <a:spcPts val="600"/>
                  </a:spcAft>
                  <a:buNone/>
                </a:pPr>
                <a:r>
                  <a:rPr lang="en-US" sz="2100" kern="100" dirty="0">
                    <a:effectLst/>
                    <a:ea typeface="Calibri" panose="020F0502020204030204" pitchFamily="34" charset="0"/>
                    <a:cs typeface="Times New Roman" panose="02020603050405020304" pitchFamily="18" charset="0"/>
                  </a:rPr>
                  <a:t>KCSD – total cost of the distribution system,</a:t>
                </a:r>
              </a:p>
              <a:p>
                <a:pPr marL="0" indent="811213">
                  <a:lnSpc>
                    <a:spcPct val="120000"/>
                  </a:lnSpc>
                  <a:spcBef>
                    <a:spcPts val="600"/>
                  </a:spcBef>
                  <a:spcAft>
                    <a:spcPts val="600"/>
                  </a:spcAft>
                  <a:buNone/>
                </a:pPr>
                <a:r>
                  <a:rPr lang="en-US" sz="2100" kern="100" dirty="0" err="1">
                    <a:effectLst/>
                    <a:ea typeface="Calibri" panose="020F0502020204030204" pitchFamily="34" charset="0"/>
                    <a:cs typeface="Times New Roman" panose="02020603050405020304" pitchFamily="18" charset="0"/>
                  </a:rPr>
                  <a:t>K</a:t>
                </a:r>
                <a:r>
                  <a:rPr lang="en-US" sz="2100" kern="100" baseline="-25000" dirty="0" err="1">
                    <a:effectLst/>
                    <a:ea typeface="Calibri" panose="020F0502020204030204" pitchFamily="34" charset="0"/>
                    <a:cs typeface="Times New Roman" panose="02020603050405020304" pitchFamily="18" charset="0"/>
                  </a:rPr>
                  <a:t>d-Oj</a:t>
                </a:r>
                <a:r>
                  <a:rPr lang="pl-PL" sz="2100" kern="100" dirty="0">
                    <a:ea typeface="Calibri" panose="020F0502020204030204" pitchFamily="34" charset="0"/>
                    <a:cs typeface="Times New Roman" panose="02020603050405020304" pitchFamily="18" charset="0"/>
                  </a:rPr>
                  <a:t> </a:t>
                </a:r>
                <a:r>
                  <a:rPr lang="en-US" sz="2100" kern="100" dirty="0">
                    <a:effectLst/>
                    <a:ea typeface="Calibri" panose="020F0502020204030204" pitchFamily="34" charset="0"/>
                    <a:cs typeface="Times New Roman" panose="02020603050405020304" pitchFamily="18" charset="0"/>
                  </a:rPr>
                  <a:t>- transport and disposal costs of the i-</a:t>
                </a:r>
                <a:r>
                  <a:rPr lang="en-US" sz="2100" kern="100" dirty="0" err="1">
                    <a:effectLst/>
                    <a:ea typeface="Calibri" panose="020F0502020204030204" pitchFamily="34" charset="0"/>
                    <a:cs typeface="Times New Roman" panose="02020603050405020304" pitchFamily="18" charset="0"/>
                  </a:rPr>
                  <a:t>th</a:t>
                </a:r>
                <a:r>
                  <a:rPr lang="en-US" sz="2100" kern="100" dirty="0">
                    <a:effectLst/>
                    <a:ea typeface="Calibri" panose="020F0502020204030204" pitchFamily="34" charset="0"/>
                    <a:cs typeface="Times New Roman" panose="02020603050405020304" pitchFamily="18" charset="0"/>
                  </a:rPr>
                  <a:t> terminal,</a:t>
                </a:r>
              </a:p>
              <a:p>
                <a:pPr marL="0" indent="811213">
                  <a:lnSpc>
                    <a:spcPct val="120000"/>
                  </a:lnSpc>
                  <a:spcBef>
                    <a:spcPts val="600"/>
                  </a:spcBef>
                  <a:spcAft>
                    <a:spcPts val="600"/>
                  </a:spcAft>
                  <a:buNone/>
                </a:pPr>
                <a:r>
                  <a:rPr lang="en-US" sz="2100" kern="100" dirty="0" err="1">
                    <a:effectLst/>
                    <a:ea typeface="Calibri" panose="020F0502020204030204" pitchFamily="34" charset="0"/>
                    <a:cs typeface="Times New Roman" panose="02020603050405020304" pitchFamily="18" charset="0"/>
                  </a:rPr>
                  <a:t>K</a:t>
                </a:r>
                <a:r>
                  <a:rPr lang="en-US" sz="2100" kern="100" baseline="-25000" dirty="0" err="1">
                    <a:effectLst/>
                    <a:ea typeface="Calibri" panose="020F0502020204030204" pitchFamily="34" charset="0"/>
                    <a:cs typeface="Times New Roman" panose="02020603050405020304" pitchFamily="18" charset="0"/>
                  </a:rPr>
                  <a:t>Tj</a:t>
                </a:r>
                <a:r>
                  <a:rPr lang="en-US" sz="2100" kern="100" dirty="0">
                    <a:effectLst/>
                    <a:ea typeface="Calibri" panose="020F0502020204030204" pitchFamily="34" charset="0"/>
                    <a:cs typeface="Times New Roman" panose="02020603050405020304" pitchFamily="18" charset="0"/>
                  </a:rPr>
                  <a:t> – terminal costs of the i-</a:t>
                </a:r>
                <a:r>
                  <a:rPr lang="en-US" sz="2100" kern="100" dirty="0" err="1">
                    <a:effectLst/>
                    <a:ea typeface="Calibri" panose="020F0502020204030204" pitchFamily="34" charset="0"/>
                    <a:cs typeface="Times New Roman" panose="02020603050405020304" pitchFamily="18" charset="0"/>
                  </a:rPr>
                  <a:t>th</a:t>
                </a:r>
                <a:r>
                  <a:rPr lang="en-US" sz="2100" kern="100" dirty="0">
                    <a:effectLst/>
                    <a:ea typeface="Calibri" panose="020F0502020204030204" pitchFamily="34" charset="0"/>
                    <a:cs typeface="Times New Roman" panose="02020603050405020304" pitchFamily="18" charset="0"/>
                  </a:rPr>
                  <a:t> terminal,</a:t>
                </a:r>
              </a:p>
              <a:p>
                <a:pPr marL="0" indent="811213">
                  <a:lnSpc>
                    <a:spcPct val="120000"/>
                  </a:lnSpc>
                  <a:spcBef>
                    <a:spcPts val="600"/>
                  </a:spcBef>
                  <a:spcAft>
                    <a:spcPts val="600"/>
                  </a:spcAft>
                  <a:buNone/>
                </a:pPr>
                <a:r>
                  <a:rPr lang="en-US" sz="2100" kern="100" dirty="0" err="1">
                    <a:effectLst/>
                    <a:ea typeface="Calibri" panose="020F0502020204030204" pitchFamily="34" charset="0"/>
                    <a:cs typeface="Times New Roman" panose="02020603050405020304" pitchFamily="18" charset="0"/>
                  </a:rPr>
                  <a:t>K</a:t>
                </a:r>
                <a:r>
                  <a:rPr lang="en-US" sz="2100" kern="100" baseline="-25000" dirty="0" err="1">
                    <a:effectLst/>
                    <a:ea typeface="Calibri" panose="020F0502020204030204" pitchFamily="34" charset="0"/>
                    <a:cs typeface="Times New Roman" panose="02020603050405020304" pitchFamily="18" charset="0"/>
                  </a:rPr>
                  <a:t>Pj</a:t>
                </a:r>
                <a:r>
                  <a:rPr lang="en-US" sz="2100" kern="100" dirty="0">
                    <a:effectLst/>
                    <a:ea typeface="Calibri" panose="020F0502020204030204" pitchFamily="34" charset="0"/>
                    <a:cs typeface="Times New Roman" panose="02020603050405020304" pitchFamily="18" charset="0"/>
                  </a:rPr>
                  <a:t> – costs of linear transport of the i-</a:t>
                </a:r>
                <a:r>
                  <a:rPr lang="en-US" sz="2100" kern="100" dirty="0" err="1">
                    <a:effectLst/>
                    <a:ea typeface="Calibri" panose="020F0502020204030204" pitchFamily="34" charset="0"/>
                    <a:cs typeface="Times New Roman" panose="02020603050405020304" pitchFamily="18" charset="0"/>
                  </a:rPr>
                  <a:t>th</a:t>
                </a:r>
                <a:r>
                  <a:rPr lang="en-US" sz="2100" kern="100" dirty="0">
                    <a:effectLst/>
                    <a:ea typeface="Calibri" panose="020F0502020204030204" pitchFamily="34" charset="0"/>
                    <a:cs typeface="Times New Roman" panose="02020603050405020304" pitchFamily="18" charset="0"/>
                  </a:rPr>
                  <a:t> terminal,</a:t>
                </a:r>
              </a:p>
              <a:p>
                <a:pPr marL="0" indent="811213">
                  <a:lnSpc>
                    <a:spcPct val="120000"/>
                  </a:lnSpc>
                  <a:spcAft>
                    <a:spcPts val="600"/>
                  </a:spcAft>
                  <a:buNone/>
                </a:pPr>
                <a:r>
                  <a:rPr lang="en-US" sz="2100" kern="100" dirty="0">
                    <a:effectLst/>
                    <a:ea typeface="Calibri" panose="020F0502020204030204" pitchFamily="34" charset="0"/>
                    <a:cs typeface="Times New Roman" panose="02020603050405020304" pitchFamily="18" charset="0"/>
                  </a:rPr>
                  <a:t>n – number of terminals</a:t>
                </a:r>
              </a:p>
              <a:p>
                <a:pPr algn="ctr">
                  <a:lnSpc>
                    <a:spcPct val="150000"/>
                  </a:lnSpc>
                  <a:spcAft>
                    <a:spcPts val="600"/>
                  </a:spcAft>
                </a:pP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481669"/>
                <a:ext cx="10952072" cy="4730004"/>
              </a:xfrm>
              <a:blipFill>
                <a:blip r:embed="rId2"/>
                <a:stretch>
                  <a:fillRect l="-780"/>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17007"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Milewski, 2011, p. 67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Costs</a:t>
            </a:r>
            <a:r>
              <a:rPr lang="pl-PL" dirty="0"/>
              <a:t> of </a:t>
            </a:r>
            <a:r>
              <a:rPr lang="pl-PL" dirty="0" err="1"/>
              <a:t>distribution</a:t>
            </a:r>
            <a:r>
              <a:rPr lang="pl-PL" dirty="0"/>
              <a:t> system</a:t>
            </a:r>
          </a:p>
        </p:txBody>
      </p:sp>
      <p:pic>
        <p:nvPicPr>
          <p:cNvPr id="23" name="Obraz 22" descr="Obraz zawierający design&#10;&#10;Opis wygenerowany automatycznie">
            <a:extLst>
              <a:ext uri="{FF2B5EF4-FFF2-40B4-BE49-F238E27FC236}">
                <a16:creationId xmlns:a16="http://schemas.microsoft.com/office/drawing/2014/main" id="{20DCF171-9986-CC4E-48EF-6CC9E143F44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1428" y="2209800"/>
            <a:ext cx="1183413" cy="989539"/>
          </a:xfrm>
          <a:prstGeom prst="rect">
            <a:avLst/>
          </a:prstGeom>
        </p:spPr>
      </p:pic>
      <p:sp>
        <p:nvSpPr>
          <p:cNvPr id="24" name="Strzałka: w dół 23">
            <a:extLst>
              <a:ext uri="{FF2B5EF4-FFF2-40B4-BE49-F238E27FC236}">
                <a16:creationId xmlns:a16="http://schemas.microsoft.com/office/drawing/2014/main" id="{8247EF0F-BD1C-4C4A-9326-6FBEAB70DA00}"/>
              </a:ext>
            </a:extLst>
          </p:cNvPr>
          <p:cNvSpPr/>
          <p:nvPr/>
        </p:nvSpPr>
        <p:spPr>
          <a:xfrm rot="2444167">
            <a:off x="10270487" y="469403"/>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64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1000"/>
                                        <p:tgtEl>
                                          <p:spTgt spid="5">
                                            <p:txEl>
                                              <p:pRg st="6" end="6"/>
                                            </p:txEl>
                                          </p:spTgt>
                                        </p:tgtEl>
                                      </p:cBhvr>
                                    </p:animEffect>
                                    <p:anim calcmode="lin" valueType="num">
                                      <p:cBhvr>
                                        <p:cTn id="5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1000"/>
                                        <p:tgtEl>
                                          <p:spTgt spid="5">
                                            <p:txEl>
                                              <p:pRg st="7" end="7"/>
                                            </p:txEl>
                                          </p:spTgt>
                                        </p:tgtEl>
                                      </p:cBhvr>
                                    </p:animEffect>
                                    <p:anim calcmode="lin" valueType="num">
                                      <p:cBhvr>
                                        <p:cTn id="5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35292" y="1702904"/>
                <a:ext cx="6053436" cy="4789970"/>
              </a:xfrm>
            </p:spPr>
            <p:txBody>
              <a:bodyPr>
                <a:noAutofit/>
              </a:bodyPr>
              <a:lstStyle/>
              <a:p>
                <a:pPr algn="just">
                  <a:lnSpc>
                    <a:spcPct val="150000"/>
                  </a:lnSpc>
                  <a:spcAft>
                    <a:spcPts val="600"/>
                  </a:spcAft>
                </a:pPr>
                <a:r>
                  <a:rPr lang="en-US" sz="2000" kern="100" dirty="0">
                    <a:ea typeface="Calibri" panose="020F0502020204030204" pitchFamily="34" charset="0"/>
                  </a:rPr>
                  <a:t>The </a:t>
                </a:r>
                <a:r>
                  <a:rPr lang="en-US" sz="2000" kern="100" dirty="0" err="1">
                    <a:ea typeface="Calibri" panose="020F0502020204030204" pitchFamily="34" charset="0"/>
                  </a:rPr>
                  <a:t>optimi</a:t>
                </a:r>
                <a:r>
                  <a:rPr lang="pl-PL" sz="2000" kern="100" dirty="0">
                    <a:ea typeface="Calibri" panose="020F0502020204030204" pitchFamily="34" charset="0"/>
                  </a:rPr>
                  <a:t>s</a:t>
                </a:r>
                <a:r>
                  <a:rPr lang="en-US" sz="2000" kern="100" dirty="0" err="1">
                    <a:ea typeface="Calibri" panose="020F0502020204030204" pitchFamily="34" charset="0"/>
                  </a:rPr>
                  <a:t>ation</a:t>
                </a:r>
                <a:r>
                  <a:rPr lang="en-US" sz="2000" kern="100" dirty="0">
                    <a:ea typeface="Calibri" panose="020F0502020204030204" pitchFamily="34" charset="0"/>
                  </a:rPr>
                  <a:t> model of the transport system provides methods and scientific tools for controlling the transport system. It can be written in the form of the following expression</a:t>
                </a:r>
                <a:r>
                  <a:rPr lang="pl-PL" sz="2000" kern="100" dirty="0">
                    <a:ea typeface="Calibri" panose="020F0502020204030204" pitchFamily="34" charset="0"/>
                  </a:rPr>
                  <a:t>:</a:t>
                </a:r>
              </a:p>
              <a:p>
                <a:pPr>
                  <a:lnSpc>
                    <a:spcPct val="150000"/>
                  </a:lnSpc>
                  <a:spcAft>
                    <a:spcPts val="600"/>
                  </a:spcAft>
                </a:pPr>
                <a:endParaRPr lang="pl-PL" sz="1800" kern="100" dirty="0">
                  <a:effectLst/>
                  <a:latin typeface="Cambria Math" panose="02040503050406030204" pitchFamily="18" charset="0"/>
                  <a:ea typeface="Calibri" panose="020F0502020204030204" pitchFamily="34" charset="0"/>
                </a:endParaRP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𝑀𝐷𝐸</m:t>
                          </m:r>
                        </m:e>
                        <m:sub>
                          <m:r>
                            <a:rPr lang="pl-PL" sz="1800" i="1">
                              <a:latin typeface="Cambria Math" panose="02040503050406030204" pitchFamily="18" charset="0"/>
                            </a:rPr>
                            <m:t>𝑆𝑇</m:t>
                          </m:r>
                        </m:sub>
                      </m:sSub>
                      <m:r>
                        <a:rPr lang="pl-PL" sz="1800" i="1">
                          <a:latin typeface="Cambria Math" panose="02040503050406030204" pitchFamily="18" charset="0"/>
                        </a:rPr>
                        <m:t>=&lt;</m:t>
                      </m:r>
                      <m:sSub>
                        <m:sSubPr>
                          <m:ctrlPr>
                            <a:rPr lang="pl-PL" sz="1800" i="1">
                              <a:latin typeface="Cambria Math" panose="02040503050406030204" pitchFamily="18" charset="0"/>
                            </a:rPr>
                          </m:ctrlPr>
                        </m:sSubPr>
                        <m:e>
                          <m:r>
                            <a:rPr lang="pl-PL" sz="1800" i="1">
                              <a:latin typeface="Cambria Math" panose="02040503050406030204" pitchFamily="18" charset="0"/>
                            </a:rPr>
                            <m:t>𝑍</m:t>
                          </m:r>
                        </m:e>
                        <m:sub>
                          <m:r>
                            <a:rPr lang="pl-PL" sz="1800" i="1">
                              <a:latin typeface="Cambria Math" panose="02040503050406030204" pitchFamily="18" charset="0"/>
                            </a:rPr>
                            <m:t>𝑆𝑇</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𝑃</m:t>
                          </m:r>
                        </m:e>
                        <m:sub>
                          <m:r>
                            <a:rPr lang="pl-PL" sz="1800" i="1">
                              <a:latin typeface="Cambria Math" panose="02040503050406030204" pitchFamily="18" charset="0"/>
                            </a:rPr>
                            <m:t>𝑆𝑇</m:t>
                          </m:r>
                        </m:sub>
                      </m:sSub>
                      <m:d>
                        <m:dPr>
                          <m:ctrlPr>
                            <a:rPr lang="pl-PL" sz="1800" i="1">
                              <a:latin typeface="Cambria Math" panose="02040503050406030204" pitchFamily="18" charset="0"/>
                            </a:rPr>
                          </m:ctrlPr>
                        </m:dPr>
                        <m:e>
                          <m:r>
                            <a:rPr lang="pl-PL" sz="1800" i="1">
                              <a:latin typeface="Cambria Math" panose="02040503050406030204" pitchFamily="18" charset="0"/>
                            </a:rPr>
                            <m:t>𝑡</m:t>
                          </m:r>
                        </m:e>
                      </m:d>
                      <m:r>
                        <a:rPr lang="pl-PL" sz="1800" i="1">
                          <a:latin typeface="Cambria Math" panose="02040503050406030204" pitchFamily="18" charset="0"/>
                        </a:rPr>
                        <m:t> </m:t>
                      </m:r>
                      <m:r>
                        <m:rPr>
                          <m:sty m:val="p"/>
                        </m:rPr>
                        <a:rPr lang="pl-PL" sz="1800">
                          <a:latin typeface="Cambria Math" panose="02040503050406030204" pitchFamily="18" charset="0"/>
                        </a:rPr>
                        <m:t>II</m:t>
                      </m:r>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𝐺</m:t>
                          </m:r>
                        </m:e>
                        <m:sub>
                          <m:r>
                            <a:rPr lang="pl-PL" sz="1800" i="1">
                              <a:latin typeface="Cambria Math" panose="02040503050406030204" pitchFamily="18" charset="0"/>
                            </a:rPr>
                            <m:t>𝑆𝑇</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𝐹</m:t>
                          </m:r>
                        </m:e>
                        <m:sub>
                          <m:r>
                            <a:rPr lang="pl-PL" sz="1800" i="1">
                              <a:latin typeface="Cambria Math" panose="02040503050406030204" pitchFamily="18" charset="0"/>
                            </a:rPr>
                            <m:t>𝑆𝑇</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𝐻</m:t>
                          </m:r>
                        </m:e>
                        <m:sub>
                          <m:r>
                            <a:rPr lang="pl-PL" sz="1800" i="1">
                              <a:latin typeface="Cambria Math" panose="02040503050406030204" pitchFamily="18" charset="0"/>
                            </a:rPr>
                            <m:t>𝑆𝑇</m:t>
                          </m:r>
                        </m:sub>
                      </m:sSub>
                      <m:r>
                        <a:rPr lang="pl-PL" sz="1800" i="1">
                          <a:latin typeface="Cambria Math" panose="02040503050406030204" pitchFamily="18" charset="0"/>
                        </a:rPr>
                        <m:t>&gt; </m:t>
                      </m:r>
                      <m:box>
                        <m:boxPr>
                          <m:ctrlPr>
                            <a:rPr lang="pl-PL" sz="1800" i="1">
                              <a:latin typeface="Cambria Math" panose="02040503050406030204" pitchFamily="18" charset="0"/>
                            </a:rPr>
                          </m:ctrlPr>
                        </m:boxPr>
                        <m:e>
                          <m:groupChr>
                            <m:groupChrPr>
                              <m:chr m:val="→"/>
                              <m:vertJc m:val="bot"/>
                              <m:ctrlPr>
                                <a:rPr lang="pl-PL" sz="1800" i="1">
                                  <a:latin typeface="Cambria Math" panose="02040503050406030204" pitchFamily="18" charset="0"/>
                                </a:rPr>
                              </m:ctrlPr>
                            </m:groupChrPr>
                            <m:e>
                              <m:r>
                                <a:rPr lang="pl-PL" sz="1800" i="1">
                                  <a:latin typeface="Cambria Math" panose="02040503050406030204" pitchFamily="18" charset="0"/>
                                </a:rPr>
                                <m:t>𝑚𝑎𝑥</m:t>
                              </m:r>
                              <m:sSub>
                                <m:sSubPr>
                                  <m:ctrlPr>
                                    <a:rPr lang="pl-PL" sz="1800" i="1">
                                      <a:latin typeface="Cambria Math" panose="02040503050406030204" pitchFamily="18" charset="0"/>
                                    </a:rPr>
                                  </m:ctrlPr>
                                </m:sSubPr>
                                <m:e>
                                  <m:r>
                                    <a:rPr lang="pl-PL" sz="1800" i="1">
                                      <a:latin typeface="Cambria Math" panose="02040503050406030204" pitchFamily="18" charset="0"/>
                                    </a:rPr>
                                    <m:t>𝑆𝑇𝑂</m:t>
                                  </m:r>
                                </m:e>
                                <m:sub>
                                  <m:r>
                                    <a:rPr lang="pl-PL" sz="1800" i="1">
                                      <a:latin typeface="Cambria Math" panose="02040503050406030204" pitchFamily="18" charset="0"/>
                                    </a:rPr>
                                    <m:t>𝑆𝑇</m:t>
                                  </m:r>
                                </m:sub>
                              </m:sSub>
                            </m:e>
                          </m:groupChr>
                        </m:e>
                      </m:box>
                      <m:r>
                        <a:rPr lang="pl-PL" sz="1800" i="1">
                          <a:latin typeface="Cambria Math" panose="02040503050406030204" pitchFamily="18" charset="0"/>
                        </a:rPr>
                        <m:t> </m:t>
                      </m:r>
                      <m:r>
                        <a:rPr lang="pl-PL" sz="1800" i="1">
                          <a:latin typeface="Cambria Math" panose="02040503050406030204" pitchFamily="18" charset="0"/>
                        </a:rPr>
                        <m:t>𝑚𝑖𝑛</m:t>
                      </m:r>
                      <m:sSub>
                        <m:sSubPr>
                          <m:ctrlPr>
                            <a:rPr lang="pl-PL" sz="1800" i="1">
                              <a:latin typeface="Cambria Math" panose="02040503050406030204" pitchFamily="18" charset="0"/>
                            </a:rPr>
                          </m:ctrlPr>
                        </m:sSubPr>
                        <m:e>
                          <m:r>
                            <a:rPr lang="pl-PL" sz="1800" i="1">
                              <a:latin typeface="Cambria Math" panose="02040503050406030204" pitchFamily="18" charset="0"/>
                            </a:rPr>
                            <m:t>𝑆</m:t>
                          </m:r>
                        </m:e>
                        <m:sub>
                          <m:r>
                            <a:rPr lang="pl-PL" sz="1800" i="1">
                              <a:latin typeface="Cambria Math" panose="02040503050406030204" pitchFamily="18" charset="0"/>
                            </a:rPr>
                            <m:t>𝑆𝑇</m:t>
                          </m:r>
                        </m:sub>
                      </m:sSub>
                    </m:oMath>
                  </m:oMathPara>
                </a14:m>
                <a:endParaRPr lang="pl-PL" sz="1800" dirty="0"/>
              </a:p>
              <a:p>
                <a:pPr marL="0" indent="0" algn="ctr">
                  <a:lnSpc>
                    <a:spcPct val="150000"/>
                  </a:lnSpc>
                  <a:spcAft>
                    <a:spcPts val="600"/>
                  </a:spcAft>
                  <a:buNone/>
                </a:pPr>
                <a:endParaRPr lang="pl-PL" sz="1200" kern="100" dirty="0">
                  <a:effectLst/>
                  <a:ea typeface="Times New Roman" panose="02020603050405020304" pitchFamily="18" charset="0"/>
                  <a:cs typeface="Times New Roman" panose="02020603050405020304" pitchFamily="18" charset="0"/>
                </a:endParaRPr>
              </a:p>
              <a:p>
                <a:pPr algn="ctr">
                  <a:lnSpc>
                    <a:spcPct val="150000"/>
                  </a:lnSpc>
                  <a:spcAft>
                    <a:spcPts val="600"/>
                  </a:spcAft>
                </a:pPr>
                <a:endParaRPr lang="pl-PL" sz="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735292" y="1702904"/>
                <a:ext cx="6053436" cy="4789970"/>
              </a:xfrm>
              <a:blipFill>
                <a:blip r:embed="rId2"/>
                <a:stretch>
                  <a:fillRect l="-906" r="-1007"/>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401727" y="6634692"/>
            <a:ext cx="4580467" cy="223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Ficoń</a:t>
            </a:r>
            <a:r>
              <a:rPr lang="pl-PL" sz="1200" dirty="0">
                <a:solidFill>
                  <a:srgbClr val="7F7F7F"/>
                </a:solidFill>
              </a:rPr>
              <a:t>, 2010, p. 126</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optimization model of the transport system </a:t>
            </a:r>
            <a:endParaRPr lang="pl-PL" dirty="0"/>
          </a:p>
        </p:txBody>
      </p:sp>
      <p:pic>
        <p:nvPicPr>
          <p:cNvPr id="23" name="Obraz 22" descr="Obraz zawierający design&#10;&#10;Opis wygenerowany automatycznie">
            <a:extLst>
              <a:ext uri="{FF2B5EF4-FFF2-40B4-BE49-F238E27FC236}">
                <a16:creationId xmlns:a16="http://schemas.microsoft.com/office/drawing/2014/main" id="{20DCF171-9986-CC4E-48EF-6CC9E143F44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231" y="3716928"/>
            <a:ext cx="1183413" cy="989539"/>
          </a:xfrm>
          <a:prstGeom prst="rect">
            <a:avLst/>
          </a:prstGeom>
        </p:spPr>
      </p:pic>
      <p:sp>
        <p:nvSpPr>
          <p:cNvPr id="24" name="Strzałka: w dół 23">
            <a:extLst>
              <a:ext uri="{FF2B5EF4-FFF2-40B4-BE49-F238E27FC236}">
                <a16:creationId xmlns:a16="http://schemas.microsoft.com/office/drawing/2014/main" id="{8247EF0F-BD1C-4C4A-9326-6FBEAB70DA00}"/>
              </a:ext>
            </a:extLst>
          </p:cNvPr>
          <p:cNvSpPr/>
          <p:nvPr/>
        </p:nvSpPr>
        <p:spPr>
          <a:xfrm rot="7288439">
            <a:off x="1180041" y="4773883"/>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254E6B1D-D1D4-AD41-E99F-359A893F4F4A}"/>
              </a:ext>
            </a:extLst>
          </p:cNvPr>
          <p:cNvSpPr txBox="1"/>
          <p:nvPr/>
        </p:nvSpPr>
        <p:spPr>
          <a:xfrm>
            <a:off x="7030405" y="1337910"/>
            <a:ext cx="5161595" cy="4867999"/>
          </a:xfrm>
          <a:prstGeom prst="rect">
            <a:avLst/>
          </a:prstGeom>
          <a:noFill/>
        </p:spPr>
        <p:txBody>
          <a:bodyPr wrap="square">
            <a:spAutoFit/>
          </a:bodyPr>
          <a:lstStyle/>
          <a:p>
            <a:pPr marL="0" indent="0">
              <a:lnSpc>
                <a:spcPct val="110000"/>
              </a:lnSpc>
              <a:spcAft>
                <a:spcPts val="600"/>
              </a:spcAft>
              <a:buNone/>
            </a:pPr>
            <a:r>
              <a:rPr lang="en-US" sz="1800" kern="100" dirty="0">
                <a:effectLst/>
                <a:latin typeface="Tahoma" panose="020B0604030504040204" pitchFamily="34" charset="0"/>
                <a:ea typeface="Tahoma" panose="020B0604030504040204" pitchFamily="34" charset="0"/>
                <a:cs typeface="Tahoma" panose="020B0604030504040204" pitchFamily="34" charset="0"/>
              </a:rPr>
              <a:t>where:</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Z</a:t>
            </a:r>
            <a:r>
              <a:rPr lang="en-US" sz="1800" kern="100" baseline="-25000" dirty="0">
                <a:latin typeface="Tahoma" panose="020B0604030504040204" pitchFamily="34" charset="0"/>
                <a:ea typeface="Tahoma" panose="020B0604030504040204" pitchFamily="34" charset="0"/>
                <a:cs typeface="Tahoma" panose="020B0604030504040204" pitchFamily="34" charset="0"/>
              </a:rPr>
              <a:t>ST</a:t>
            </a:r>
            <a:r>
              <a:rPr lang="en-US" sz="1800" kern="100" dirty="0">
                <a:latin typeface="Tahoma" panose="020B0604030504040204" pitchFamily="34" charset="0"/>
                <a:ea typeface="Tahoma" panose="020B0604030504040204" pitchFamily="34" charset="0"/>
                <a:cs typeface="Tahoma" panose="020B0604030504040204" pitchFamily="34" charset="0"/>
              </a:rPr>
              <a:t> – a set of operational (logistic) resources of the ST system,</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P</a:t>
            </a:r>
            <a:r>
              <a:rPr lang="en-US" sz="1800" kern="100" baseline="-25000" dirty="0">
                <a:latin typeface="Tahoma" panose="020B0604030504040204" pitchFamily="34" charset="0"/>
                <a:ea typeface="Tahoma" panose="020B0604030504040204" pitchFamily="34" charset="0"/>
                <a:cs typeface="Tahoma" panose="020B0604030504040204" pitchFamily="34" charset="0"/>
              </a:rPr>
              <a:t>ST </a:t>
            </a:r>
            <a:r>
              <a:rPr lang="en-US" sz="1800" kern="100" dirty="0">
                <a:latin typeface="Tahoma" panose="020B0604030504040204" pitchFamily="34" charset="0"/>
                <a:ea typeface="Tahoma" panose="020B0604030504040204" pitchFamily="34" charset="0"/>
                <a:cs typeface="Tahoma" panose="020B0604030504040204" pitchFamily="34" charset="0"/>
              </a:rPr>
              <a:t>- a set of operational (logistics) processes of the ST system,</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G</a:t>
            </a:r>
            <a:r>
              <a:rPr lang="en-US" sz="1800" kern="100" baseline="-25000" dirty="0">
                <a:latin typeface="Tahoma" panose="020B0604030504040204" pitchFamily="34" charset="0"/>
                <a:ea typeface="Tahoma" panose="020B0604030504040204" pitchFamily="34" charset="0"/>
                <a:cs typeface="Tahoma" panose="020B0604030504040204" pitchFamily="34" charset="0"/>
              </a:rPr>
              <a:t>ST</a:t>
            </a:r>
            <a:r>
              <a:rPr lang="en-US" sz="1800" kern="100" dirty="0">
                <a:latin typeface="Tahoma" panose="020B0604030504040204" pitchFamily="34" charset="0"/>
                <a:ea typeface="Tahoma" panose="020B0604030504040204" pitchFamily="34" charset="0"/>
                <a:cs typeface="Tahoma" panose="020B0604030504040204" pitchFamily="34" charset="0"/>
              </a:rPr>
              <a:t> – a set of constraints and boundary conditions of the ST system,</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F</a:t>
            </a:r>
            <a:r>
              <a:rPr lang="en-US" sz="1800" kern="100" baseline="-25000" dirty="0">
                <a:latin typeface="Tahoma" panose="020B0604030504040204" pitchFamily="34" charset="0"/>
                <a:ea typeface="Tahoma" panose="020B0604030504040204" pitchFamily="34" charset="0"/>
                <a:cs typeface="Tahoma" panose="020B0604030504040204" pitchFamily="34" charset="0"/>
              </a:rPr>
              <a:t>ST</a:t>
            </a:r>
            <a:r>
              <a:rPr lang="en-US" sz="1800" kern="100" dirty="0">
                <a:latin typeface="Tahoma" panose="020B0604030504040204" pitchFamily="34" charset="0"/>
                <a:ea typeface="Tahoma" panose="020B0604030504040204" pitchFamily="34" charset="0"/>
                <a:cs typeface="Tahoma" panose="020B0604030504040204" pitchFamily="34" charset="0"/>
              </a:rPr>
              <a:t> – ST system operation criterion function,</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H</a:t>
            </a:r>
            <a:r>
              <a:rPr lang="en-US" sz="1800" kern="100" baseline="-25000" dirty="0">
                <a:latin typeface="Tahoma" panose="020B0604030504040204" pitchFamily="34" charset="0"/>
                <a:ea typeface="Tahoma" panose="020B0604030504040204" pitchFamily="34" charset="0"/>
                <a:cs typeface="Tahoma" panose="020B0604030504040204" pitchFamily="34" charset="0"/>
              </a:rPr>
              <a:t>ST</a:t>
            </a:r>
            <a:r>
              <a:rPr lang="en-US" sz="1800" kern="100" dirty="0">
                <a:latin typeface="Tahoma" panose="020B0604030504040204" pitchFamily="34" charset="0"/>
                <a:ea typeface="Tahoma" panose="020B0604030504040204" pitchFamily="34" charset="0"/>
                <a:cs typeface="Tahoma" panose="020B0604030504040204" pitchFamily="34" charset="0"/>
              </a:rPr>
              <a:t> – a set of acceptable operating schedules for the ST system,</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S</a:t>
            </a:r>
            <a:r>
              <a:rPr lang="en-US" sz="1800" kern="100" baseline="-25000" dirty="0">
                <a:latin typeface="Tahoma" panose="020B0604030504040204" pitchFamily="34" charset="0"/>
                <a:ea typeface="Tahoma" panose="020B0604030504040204" pitchFamily="34" charset="0"/>
                <a:cs typeface="Tahoma" panose="020B0604030504040204" pitchFamily="34" charset="0"/>
              </a:rPr>
              <a:t>ST</a:t>
            </a:r>
            <a:r>
              <a:rPr lang="en-US" sz="1800" kern="100" dirty="0">
                <a:latin typeface="Tahoma" panose="020B0604030504040204" pitchFamily="34" charset="0"/>
                <a:ea typeface="Tahoma" panose="020B0604030504040204" pitchFamily="34" charset="0"/>
                <a:cs typeface="Tahoma" panose="020B0604030504040204" pitchFamily="34" charset="0"/>
              </a:rPr>
              <a:t> – global costs of functioning of the ST transport macrosystem,</a:t>
            </a:r>
          </a:p>
          <a:p>
            <a:pPr marL="0" indent="0">
              <a:lnSpc>
                <a:spcPct val="110000"/>
              </a:lnSpc>
              <a:spcAft>
                <a:spcPts val="600"/>
              </a:spcAft>
              <a:buNone/>
            </a:pPr>
            <a:r>
              <a:rPr lang="en-US" sz="1800" kern="100" dirty="0">
                <a:latin typeface="Tahoma" panose="020B0604030504040204" pitchFamily="34" charset="0"/>
                <a:ea typeface="Tahoma" panose="020B0604030504040204" pitchFamily="34" charset="0"/>
                <a:cs typeface="Tahoma" panose="020B0604030504040204" pitchFamily="34" charset="0"/>
              </a:rPr>
              <a:t>STO – logistic customer service standards by the transport sector.</a:t>
            </a:r>
          </a:p>
        </p:txBody>
      </p:sp>
    </p:spTree>
    <p:extLst>
      <p:ext uri="{BB962C8B-B14F-4D97-AF65-F5344CB8AC3E}">
        <p14:creationId xmlns:p14="http://schemas.microsoft.com/office/powerpoint/2010/main" val="378953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92200" y="6214049"/>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Ficoń</a:t>
            </a:r>
            <a:r>
              <a:rPr lang="pl-PL" sz="1200" dirty="0">
                <a:solidFill>
                  <a:srgbClr val="7F7F7F"/>
                </a:solidFill>
              </a:rPr>
              <a:t>, 2010, p. 126</a:t>
            </a:r>
          </a:p>
        </p:txBody>
      </p:sp>
      <p:sp>
        <p:nvSpPr>
          <p:cNvPr id="7" name="pole tekstowe 6">
            <a:extLst>
              <a:ext uri="{FF2B5EF4-FFF2-40B4-BE49-F238E27FC236}">
                <a16:creationId xmlns:a16="http://schemas.microsoft.com/office/drawing/2014/main" id="{A8496EB9-3D8C-2D1F-7FC3-A12F50DAC2AB}"/>
              </a:ext>
            </a:extLst>
          </p:cNvPr>
          <p:cNvSpPr txBox="1"/>
          <p:nvPr/>
        </p:nvSpPr>
        <p:spPr>
          <a:xfrm>
            <a:off x="3171805" y="5759589"/>
            <a:ext cx="5848389" cy="307777"/>
          </a:xfrm>
          <a:prstGeom prst="rect">
            <a:avLst/>
          </a:prstGeom>
          <a:noFill/>
        </p:spPr>
        <p:txBody>
          <a:bodyPr wrap="square">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2:</a:t>
            </a:r>
            <a:r>
              <a:rPr lang="en-US" sz="1400" dirty="0">
                <a:latin typeface="Tahoma" panose="020B0604030504040204" pitchFamily="34" charset="0"/>
                <a:ea typeface="Tahoma" panose="020B0604030504040204" pitchFamily="34" charset="0"/>
                <a:cs typeface="Tahoma" panose="020B0604030504040204" pitchFamily="34" charset="0"/>
              </a:rPr>
              <a:t> The concept of optimization modeling of the transport system</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Optimization</a:t>
            </a:r>
            <a:r>
              <a:rPr lang="pl-PL" dirty="0"/>
              <a:t> modeling of transport system</a:t>
            </a:r>
          </a:p>
        </p:txBody>
      </p:sp>
      <p:pic>
        <p:nvPicPr>
          <p:cNvPr id="23" name="Obraz 22">
            <a:extLst>
              <a:ext uri="{FF2B5EF4-FFF2-40B4-BE49-F238E27FC236}">
                <a16:creationId xmlns:a16="http://schemas.microsoft.com/office/drawing/2014/main" id="{8046E65C-9A2C-E50F-D0B2-DF3CCB1063C8}"/>
              </a:ext>
            </a:extLst>
          </p:cNvPr>
          <p:cNvPicPr>
            <a:picLocks noChangeAspect="1"/>
          </p:cNvPicPr>
          <p:nvPr/>
        </p:nvPicPr>
        <p:blipFill>
          <a:blip r:embed="rId2"/>
          <a:stretch>
            <a:fillRect/>
          </a:stretch>
        </p:blipFill>
        <p:spPr>
          <a:xfrm>
            <a:off x="2304710" y="1438764"/>
            <a:ext cx="7582578" cy="4311167"/>
          </a:xfrm>
          <a:prstGeom prst="rect">
            <a:avLst/>
          </a:prstGeom>
        </p:spPr>
      </p:pic>
      <p:sp>
        <p:nvSpPr>
          <p:cNvPr id="34" name="pole tekstowe 33">
            <a:extLst>
              <a:ext uri="{FF2B5EF4-FFF2-40B4-BE49-F238E27FC236}">
                <a16:creationId xmlns:a16="http://schemas.microsoft.com/office/drawing/2014/main" id="{3C7E2414-6A77-2428-769D-A4AAE53021FA}"/>
              </a:ext>
            </a:extLst>
          </p:cNvPr>
          <p:cNvSpPr txBox="1"/>
          <p:nvPr/>
        </p:nvSpPr>
        <p:spPr>
          <a:xfrm>
            <a:off x="4274853" y="1586904"/>
            <a:ext cx="1102976" cy="523220"/>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System </a:t>
            </a:r>
            <a:r>
              <a:rPr lang="pl-PL" sz="1400" dirty="0" err="1">
                <a:latin typeface="Tahoma" panose="020B0604030504040204" pitchFamily="34" charset="0"/>
                <a:ea typeface="Tahoma" panose="020B0604030504040204" pitchFamily="34" charset="0"/>
                <a:cs typeface="Tahoma" panose="020B0604030504040204" pitchFamily="34" charset="0"/>
              </a:rPr>
              <a:t>resources</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35" name="pole tekstowe 34">
            <a:extLst>
              <a:ext uri="{FF2B5EF4-FFF2-40B4-BE49-F238E27FC236}">
                <a16:creationId xmlns:a16="http://schemas.microsoft.com/office/drawing/2014/main" id="{B9C0BD2D-C5D6-75E4-251C-4DF899F8FACA}"/>
              </a:ext>
            </a:extLst>
          </p:cNvPr>
          <p:cNvSpPr txBox="1"/>
          <p:nvPr/>
        </p:nvSpPr>
        <p:spPr>
          <a:xfrm>
            <a:off x="6401068" y="1596401"/>
            <a:ext cx="933643" cy="461665"/>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System </a:t>
            </a:r>
            <a:r>
              <a:rPr lang="pl-PL" sz="1200" dirty="0" err="1">
                <a:latin typeface="Tahoma" panose="020B0604030504040204" pitchFamily="34" charset="0"/>
                <a:ea typeface="Tahoma" panose="020B0604030504040204" pitchFamily="34" charset="0"/>
                <a:cs typeface="Tahoma" panose="020B0604030504040204" pitchFamily="34" charset="0"/>
              </a:rPr>
              <a:t>processes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6" name="pole tekstowe 35">
            <a:extLst>
              <a:ext uri="{FF2B5EF4-FFF2-40B4-BE49-F238E27FC236}">
                <a16:creationId xmlns:a16="http://schemas.microsoft.com/office/drawing/2014/main" id="{1DAB3EB8-8D2A-9F69-C035-23F96FCD2606}"/>
              </a:ext>
            </a:extLst>
          </p:cNvPr>
          <p:cNvSpPr txBox="1"/>
          <p:nvPr/>
        </p:nvSpPr>
        <p:spPr>
          <a:xfrm>
            <a:off x="8543635" y="2155019"/>
            <a:ext cx="1034473" cy="307777"/>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Transport</a:t>
            </a:r>
          </a:p>
        </p:txBody>
      </p:sp>
      <p:sp>
        <p:nvSpPr>
          <p:cNvPr id="37" name="pole tekstowe 36">
            <a:extLst>
              <a:ext uri="{FF2B5EF4-FFF2-40B4-BE49-F238E27FC236}">
                <a16:creationId xmlns:a16="http://schemas.microsoft.com/office/drawing/2014/main" id="{87412E21-3629-9924-ADEB-0B70963E77A1}"/>
              </a:ext>
            </a:extLst>
          </p:cNvPr>
          <p:cNvSpPr txBox="1"/>
          <p:nvPr/>
        </p:nvSpPr>
        <p:spPr>
          <a:xfrm>
            <a:off x="8490526" y="3799239"/>
            <a:ext cx="1087583"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Macrosystem</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8" name="pole tekstowe 37">
            <a:extLst>
              <a:ext uri="{FF2B5EF4-FFF2-40B4-BE49-F238E27FC236}">
                <a16:creationId xmlns:a16="http://schemas.microsoft.com/office/drawing/2014/main" id="{94EF5823-D7A5-CBCD-02D3-3C45EF086EBC}"/>
              </a:ext>
            </a:extLst>
          </p:cNvPr>
          <p:cNvSpPr txBox="1"/>
          <p:nvPr/>
        </p:nvSpPr>
        <p:spPr>
          <a:xfrm>
            <a:off x="7846144" y="2770512"/>
            <a:ext cx="837265" cy="646331"/>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Optimal</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steering</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decisions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9" name="pole tekstowe 38">
            <a:extLst>
              <a:ext uri="{FF2B5EF4-FFF2-40B4-BE49-F238E27FC236}">
                <a16:creationId xmlns:a16="http://schemas.microsoft.com/office/drawing/2014/main" id="{18571A0F-1030-EA5B-33F4-E4C4486D457F}"/>
              </a:ext>
            </a:extLst>
          </p:cNvPr>
          <p:cNvSpPr txBox="1"/>
          <p:nvPr/>
        </p:nvSpPr>
        <p:spPr>
          <a:xfrm>
            <a:off x="4902778" y="3059875"/>
            <a:ext cx="2038733" cy="307777"/>
          </a:xfrm>
          <a:prstGeom prst="rect">
            <a:avLst/>
          </a:prstGeom>
          <a:solidFill>
            <a:schemeClr val="bg1"/>
          </a:solidFill>
        </p:spPr>
        <p:txBody>
          <a:bodyPr wrap="square" rtlCol="0">
            <a:spAutoFi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Optimisation</a:t>
            </a:r>
            <a:r>
              <a:rPr lang="pl-PL" sz="1400" dirty="0">
                <a:latin typeface="Tahoma" panose="020B0604030504040204" pitchFamily="34" charset="0"/>
                <a:ea typeface="Tahoma" panose="020B0604030504040204" pitchFamily="34" charset="0"/>
                <a:cs typeface="Tahoma" panose="020B0604030504040204" pitchFamily="34" charset="0"/>
              </a:rPr>
              <a:t> </a:t>
            </a:r>
            <a:r>
              <a:rPr lang="pl-PL" sz="1400" dirty="0" err="1">
                <a:latin typeface="Tahoma" panose="020B0604030504040204" pitchFamily="34" charset="0"/>
                <a:ea typeface="Tahoma" panose="020B0604030504040204" pitchFamily="34" charset="0"/>
                <a:cs typeface="Tahoma" panose="020B0604030504040204" pitchFamily="34" charset="0"/>
              </a:rPr>
              <a:t>modelling</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40" name="pole tekstowe 39">
            <a:extLst>
              <a:ext uri="{FF2B5EF4-FFF2-40B4-BE49-F238E27FC236}">
                <a16:creationId xmlns:a16="http://schemas.microsoft.com/office/drawing/2014/main" id="{A2BAAA85-CEA0-EE4C-3420-0E41E5DE6031}"/>
              </a:ext>
            </a:extLst>
          </p:cNvPr>
          <p:cNvSpPr txBox="1"/>
          <p:nvPr/>
        </p:nvSpPr>
        <p:spPr>
          <a:xfrm>
            <a:off x="5423457" y="3764148"/>
            <a:ext cx="914399" cy="461665"/>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Criterion</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function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1" name="pole tekstowe 40">
            <a:extLst>
              <a:ext uri="{FF2B5EF4-FFF2-40B4-BE49-F238E27FC236}">
                <a16:creationId xmlns:a16="http://schemas.microsoft.com/office/drawing/2014/main" id="{A933D93B-DF91-0F64-F79D-EF4DC408D891}"/>
              </a:ext>
            </a:extLst>
          </p:cNvPr>
          <p:cNvSpPr txBox="1"/>
          <p:nvPr/>
        </p:nvSpPr>
        <p:spPr>
          <a:xfrm>
            <a:off x="5360245" y="2363454"/>
            <a:ext cx="1040822"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Restrictions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73102EAC-5504-7BCA-AB4F-A0C81C66D9A9}"/>
              </a:ext>
            </a:extLst>
          </p:cNvPr>
          <p:cNvSpPr txBox="1"/>
          <p:nvPr/>
        </p:nvSpPr>
        <p:spPr>
          <a:xfrm>
            <a:off x="2516106" y="2967541"/>
            <a:ext cx="1080927" cy="461665"/>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Model </a:t>
            </a:r>
            <a:r>
              <a:rPr lang="pl-PL" sz="1200" dirty="0" err="1">
                <a:latin typeface="Tahoma" panose="020B0604030504040204" pitchFamily="34" charset="0"/>
                <a:ea typeface="Tahoma" panose="020B0604030504040204" pitchFamily="34" charset="0"/>
                <a:cs typeface="Tahoma" panose="020B0604030504040204" pitchFamily="34" charset="0"/>
              </a:rPr>
              <a:t>identification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3" name="pole tekstowe 42">
            <a:extLst>
              <a:ext uri="{FF2B5EF4-FFF2-40B4-BE49-F238E27FC236}">
                <a16:creationId xmlns:a16="http://schemas.microsoft.com/office/drawing/2014/main" id="{1CDB6A9F-C4CA-E7BB-C30E-7392D2FD03EA}"/>
              </a:ext>
            </a:extLst>
          </p:cNvPr>
          <p:cNvSpPr txBox="1"/>
          <p:nvPr/>
        </p:nvSpPr>
        <p:spPr>
          <a:xfrm>
            <a:off x="3808429" y="2960016"/>
            <a:ext cx="619565" cy="461665"/>
          </a:xfrm>
          <a:prstGeom prst="rect">
            <a:avLst/>
          </a:prstGeom>
          <a:solidFill>
            <a:schemeClr val="bg1"/>
          </a:solid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Decision-making</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problems</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44" name="pole tekstowe 43">
            <a:extLst>
              <a:ext uri="{FF2B5EF4-FFF2-40B4-BE49-F238E27FC236}">
                <a16:creationId xmlns:a16="http://schemas.microsoft.com/office/drawing/2014/main" id="{4F5D8C62-3A9F-502D-8BF4-D285AFB708D8}"/>
              </a:ext>
            </a:extLst>
          </p:cNvPr>
          <p:cNvSpPr txBox="1"/>
          <p:nvPr/>
        </p:nvSpPr>
        <p:spPr>
          <a:xfrm>
            <a:off x="5555288" y="4557592"/>
            <a:ext cx="919402" cy="307777"/>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Schedule</a:t>
            </a:r>
          </a:p>
        </p:txBody>
      </p:sp>
      <p:sp>
        <p:nvSpPr>
          <p:cNvPr id="45" name="pole tekstowe 44">
            <a:extLst>
              <a:ext uri="{FF2B5EF4-FFF2-40B4-BE49-F238E27FC236}">
                <a16:creationId xmlns:a16="http://schemas.microsoft.com/office/drawing/2014/main" id="{EC0651B9-C763-982B-EAF0-831C033756B9}"/>
              </a:ext>
            </a:extLst>
          </p:cNvPr>
          <p:cNvSpPr txBox="1"/>
          <p:nvPr/>
        </p:nvSpPr>
        <p:spPr>
          <a:xfrm>
            <a:off x="4169028" y="4978592"/>
            <a:ext cx="733750" cy="307777"/>
          </a:xfrm>
          <a:prstGeom prst="rect">
            <a:avLst/>
          </a:prstGeom>
          <a:solidFill>
            <a:schemeClr val="bg1"/>
          </a:solidFill>
        </p:spPr>
        <p:txBody>
          <a:bodyPr wrap="square" rtlCol="0">
            <a:spAutoFi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Task</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46" name="pole tekstowe 45">
            <a:extLst>
              <a:ext uri="{FF2B5EF4-FFF2-40B4-BE49-F238E27FC236}">
                <a16:creationId xmlns:a16="http://schemas.microsoft.com/office/drawing/2014/main" id="{5C79FCE3-2022-F186-B23E-A8C4A69E4339}"/>
              </a:ext>
            </a:extLst>
          </p:cNvPr>
          <p:cNvSpPr txBox="1"/>
          <p:nvPr/>
        </p:nvSpPr>
        <p:spPr>
          <a:xfrm>
            <a:off x="5189587" y="4963319"/>
            <a:ext cx="733750" cy="307777"/>
          </a:xfrm>
          <a:prstGeom prst="rect">
            <a:avLst/>
          </a:prstGeom>
          <a:solidFill>
            <a:schemeClr val="bg1"/>
          </a:solidFill>
        </p:spPr>
        <p:txBody>
          <a:bodyPr wrap="square" rtlCol="0">
            <a:spAutoFi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Time</a:t>
            </a:r>
          </a:p>
        </p:txBody>
      </p:sp>
      <p:sp>
        <p:nvSpPr>
          <p:cNvPr id="47" name="pole tekstowe 46">
            <a:extLst>
              <a:ext uri="{FF2B5EF4-FFF2-40B4-BE49-F238E27FC236}">
                <a16:creationId xmlns:a16="http://schemas.microsoft.com/office/drawing/2014/main" id="{9221D544-A462-A4DB-42E3-79877E253A44}"/>
              </a:ext>
            </a:extLst>
          </p:cNvPr>
          <p:cNvSpPr txBox="1"/>
          <p:nvPr/>
        </p:nvSpPr>
        <p:spPr>
          <a:xfrm>
            <a:off x="6181541" y="4978592"/>
            <a:ext cx="837265"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Location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8" name="pole tekstowe 47">
            <a:extLst>
              <a:ext uri="{FF2B5EF4-FFF2-40B4-BE49-F238E27FC236}">
                <a16:creationId xmlns:a16="http://schemas.microsoft.com/office/drawing/2014/main" id="{98BF7DC5-702A-80F9-CC4D-8CBCABBCF49D}"/>
              </a:ext>
            </a:extLst>
          </p:cNvPr>
          <p:cNvSpPr txBox="1"/>
          <p:nvPr/>
        </p:nvSpPr>
        <p:spPr>
          <a:xfrm>
            <a:off x="7182020" y="4993980"/>
            <a:ext cx="837265" cy="276999"/>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Resource</a:t>
            </a:r>
          </a:p>
        </p:txBody>
      </p:sp>
    </p:spTree>
    <p:extLst>
      <p:ext uri="{BB962C8B-B14F-4D97-AF65-F5344CB8AC3E}">
        <p14:creationId xmlns:p14="http://schemas.microsoft.com/office/powerpoint/2010/main" val="29647195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a92fe6ce-cc5e-4661-b3e6-d9d5535f70b5"/>
    <ds:schemaRef ds:uri="http://purl.org/dc/elements/1.1/"/>
    <ds:schemaRef ds:uri="d9bddfac-6dc9-4958-8f35-4d0da3af229b"/>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C32A64-4C1B-4E21-9046-BADFBDA6FF43}"/>
</file>

<file path=docProps/app.xml><?xml version="1.0" encoding="utf-8"?>
<Properties xmlns="http://schemas.openxmlformats.org/officeDocument/2006/extended-properties" xmlns:vt="http://schemas.openxmlformats.org/officeDocument/2006/docPropsVTypes">
  <TotalTime>5444</TotalTime>
  <Words>2783</Words>
  <Application>Microsoft Office PowerPoint</Application>
  <PresentationFormat>Widescreen</PresentationFormat>
  <Paragraphs>251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vt:lpstr>
      <vt:lpstr>Calibri</vt:lpstr>
      <vt:lpstr>Cambria Math</vt:lpstr>
      <vt:lpstr>Tahoma</vt:lpstr>
      <vt:lpstr>Wingdings</vt:lpstr>
      <vt:lpstr>Motyw pakietu Office</vt:lpstr>
      <vt:lpstr>Advanced use of a spreadsheet to analyse logistics data</vt:lpstr>
      <vt:lpstr>Agenda</vt:lpstr>
      <vt:lpstr>Definition of transport</vt:lpstr>
      <vt:lpstr>Transport logistics elements</vt:lpstr>
      <vt:lpstr>Definition of transport optimisation</vt:lpstr>
      <vt:lpstr>Advantages of optimisation</vt:lpstr>
      <vt:lpstr>Costs of distribution system</vt:lpstr>
      <vt:lpstr>The optimization model of the transport system </vt:lpstr>
      <vt:lpstr>Optimization modeling of transport system</vt:lpstr>
      <vt:lpstr>Definition of route optimisation</vt:lpstr>
      <vt:lpstr>Travelling Salesman and Vehicle Routing Problems</vt:lpstr>
      <vt:lpstr>Travelling Salesman Problem</vt:lpstr>
      <vt:lpstr>Travelling Salesman Problem</vt:lpstr>
      <vt:lpstr>Mathematical model of the transport task</vt:lpstr>
      <vt:lpstr>Mathematical model of the transport task</vt:lpstr>
      <vt:lpstr>Mathematical model of the transport task</vt:lpstr>
      <vt:lpstr>PowerPoint Presentation</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132</cp:revision>
  <dcterms:created xsi:type="dcterms:W3CDTF">2023-07-06T12:09:08Z</dcterms:created>
  <dcterms:modified xsi:type="dcterms:W3CDTF">2025-10-22T06:07:16Z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