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336" r:id="rId42"/>
    <p:sldId id="263" r:id="rId4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60" d="100"/>
          <a:sy n="60"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sr-Latn-RS" dirty="0"/>
            <a:t>Obračun godišnje vrednosti potrošnje svakog artikla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sr-Latn-RS" dirty="0"/>
            <a:t>Sortiranje vrednosti potrošnje u opadajućem redosledu</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sr-Latn-RS" dirty="0"/>
            <a:t>Sabiranje vrednosti svih stavki</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sr-Latn-RS" dirty="0"/>
            <a:t>Obračun udela potrošnje vrednosti svakog artikla u ukupnoj vrednosti potrošnje</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sr-Latn-RS" dirty="0"/>
            <a:t>Obračun akumuliranih procenata</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sr-Latn-RS" dirty="0"/>
            <a:t>Određivanje podele na grupe </a:t>
          </a:r>
          <a:r>
            <a:rPr lang="en-US" dirty="0"/>
            <a:t>A, B </a:t>
          </a:r>
          <a:r>
            <a:rPr lang="sr-Latn-RS" dirty="0"/>
            <a:t>i </a:t>
          </a:r>
          <a:r>
            <a:rPr lang="en-US" dirty="0"/>
            <a:t>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sr-Latn-RS" dirty="0"/>
            <a:t>Izračunavanje zbira kvadrata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sr-Latn-RS" dirty="0"/>
            <a:t>Izračunavanje standardne devijacije</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sr-Latn-RS" dirty="0"/>
            <a:t>Proračun koeficijenta varijacije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sr-Latn-RS" dirty="0"/>
            <a:t>Uspostavljanje podele na grupe </a:t>
          </a:r>
          <a:r>
            <a:rPr lang="en-US" dirty="0"/>
            <a:t>X, Y </a:t>
          </a:r>
          <a:r>
            <a:rPr lang="sr-Latn-RS" dirty="0"/>
            <a:t>i</a:t>
          </a:r>
          <a:r>
            <a:rPr lang="en-US" dirty="0"/>
            <a:t>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a:t>Podela zaliha</a:t>
          </a:r>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a:t>Zalihe</a:t>
          </a:r>
          <a:r>
            <a:rPr lang="pl-PL" baseline="0" dirty="0"/>
            <a:t> prema mestu u lancu snabdevanja</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a:t>Struktura akcija</a:t>
          </a:r>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a:t>Zalihe prema uzorku stvaranja</a:t>
          </a:r>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a:t>Struktura zaliha</a:t>
          </a:r>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a:t>Ciklične zalihe</a:t>
          </a:r>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pPr algn="ctr"/>
          <a:r>
            <a:rPr lang="pl-PL" dirty="0"/>
            <a:t>Višak zaliha</a:t>
          </a:r>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a:t>Sigurnosne zalihe</a:t>
          </a:r>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pl-PL" dirty="0"/>
            <a:t>Troškovi zaliha</a:t>
          </a:r>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pl-PL" dirty="0"/>
            <a:t>Troškovi dopune zaliha</a:t>
          </a:r>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a:t>Troškovi držanja zaliha</a:t>
          </a:r>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sr-Latn-RS" dirty="0"/>
            <a:t>Troškovi nestašice</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sr-Latn-RS" dirty="0"/>
            <a:t>Troškovi izgubljene koristi</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a:t>Ugovorne kazne</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a:t>Troškovi skladištenja</a:t>
          </a:r>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a:t>Troškovi gubitka vrednosti</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a:t>Troškovi naručivanja</a:t>
          </a:r>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a:t>Troškovi transporta</a:t>
          </a:r>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r-Latn-RS" sz="1700" kern="1200" dirty="0"/>
            <a:t>Obračun godišnje vrednosti potrošnje svakog artikla proizvoda</a:t>
          </a:r>
          <a:endParaRPr lang="pl-PL" sz="17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r-Latn-RS" sz="1700" kern="1200" dirty="0"/>
            <a:t>Sortiranje vrednosti potrošnje u opadajućem redosledu</a:t>
          </a:r>
          <a:endParaRPr lang="pl-PL" sz="17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sr-Latn-RS" sz="1700" kern="1200" dirty="0"/>
            <a:t>Sabiranje vrednosti svih stavki</a:t>
          </a:r>
          <a:endParaRPr lang="pl-PL" sz="17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sr-Latn-RS" sz="1700" kern="1200" dirty="0"/>
            <a:t>Obračun udela potrošnje vrednosti svakog artikla u ukupnoj vrednosti potrošnje</a:t>
          </a:r>
          <a:endParaRPr lang="pl-PL" sz="17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sr-Latn-RS" sz="1700" kern="1200" dirty="0"/>
            <a:t>Obračun akumuliranih procenata</a:t>
          </a:r>
          <a:endParaRPr lang="pl-PL" sz="17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r-Latn-RS" sz="1700" kern="1200" dirty="0"/>
            <a:t>Određivanje podele na grupe </a:t>
          </a:r>
          <a:r>
            <a:rPr lang="en-US" sz="1700" kern="1200" dirty="0"/>
            <a:t>A, B </a:t>
          </a:r>
          <a:r>
            <a:rPr lang="sr-Latn-RS" sz="1700" kern="1200" dirty="0"/>
            <a:t>i </a:t>
          </a:r>
          <a:r>
            <a:rPr lang="en-US" sz="1700" kern="1200" dirty="0"/>
            <a:t> C</a:t>
          </a:r>
          <a:endParaRPr lang="pl-PL" sz="17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r-Latn-RS" sz="2900" kern="1200" dirty="0"/>
            <a:t>Izračunavanje zbira kvadrata</a:t>
          </a:r>
          <a:endParaRPr lang="pl-PL" sz="2900" kern="1200" dirty="0"/>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Font typeface="+mj-lt"/>
            <a:buNone/>
          </a:pPr>
          <a:r>
            <a:rPr lang="sr-Latn-RS" sz="2900" kern="1200" dirty="0"/>
            <a:t>Izračunavanje standardne devijacije</a:t>
          </a:r>
          <a:endParaRPr lang="pl-PL" sz="29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Font typeface="+mj-lt"/>
            <a:buNone/>
          </a:pPr>
          <a:r>
            <a:rPr lang="sr-Latn-RS" sz="2900" kern="1200" dirty="0"/>
            <a:t>Proračun koeficijenta varijacije</a:t>
          </a:r>
          <a:endParaRPr lang="pl-PL" sz="29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r-Latn-RS" sz="2900" kern="1200" dirty="0"/>
            <a:t>Uspostavljanje podele na grupe </a:t>
          </a:r>
          <a:r>
            <a:rPr lang="en-US" sz="2900" kern="1200" dirty="0"/>
            <a:t>X, Y </a:t>
          </a:r>
          <a:r>
            <a:rPr lang="sr-Latn-RS" sz="2900" kern="1200" dirty="0"/>
            <a:t>i</a:t>
          </a:r>
          <a:r>
            <a:rPr lang="en-US" sz="2900" kern="1200" dirty="0"/>
            <a:t> Z</a:t>
          </a:r>
          <a:endParaRPr lang="pl-PL" sz="29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Podela zaliha</a:t>
          </a:r>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Zalihe</a:t>
          </a:r>
          <a:r>
            <a:rPr lang="pl-PL" sz="2700" kern="1200" baseline="0" dirty="0"/>
            <a:t> prema mestu u lancu snabdevanja</a:t>
          </a:r>
          <a:endParaRPr lang="pl-PL" sz="27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Zalihe prema uzorku stvaranja</a:t>
          </a:r>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pl-PL" sz="2700" kern="1200" dirty="0"/>
            <a:t>Struktura akcija</a:t>
          </a:r>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t>Struktura zaliha</a:t>
          </a:r>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t>Ciklične zalihe</a:t>
          </a:r>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t>Sigurnosne zalihe</a:t>
          </a:r>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a:t>Višak zaliha</a:t>
          </a:r>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zaliha</a:t>
          </a:r>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dopune zaliha</a:t>
          </a:r>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naručivanja</a:t>
          </a:r>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transporta</a:t>
          </a:r>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držanja zaliha</a:t>
          </a:r>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skladištenja</a:t>
          </a:r>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Troškovi gubitka vrednosti</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r-Latn-RS" sz="2100" kern="1200" dirty="0"/>
            <a:t>Troškovi nestašice</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r-Latn-RS" sz="2100" kern="1200" dirty="0"/>
            <a:t>Troškovi izgubljene koristi</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Ugovorne kazne</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1B132719-90FB-2975-34DC-11A022589F8E}"/>
              </a:ext>
            </a:extLst>
          </p:cNvPr>
          <p:cNvSpPr txBox="1"/>
          <p:nvPr userDrawn="1"/>
        </p:nvSpPr>
        <p:spPr>
          <a:xfrm>
            <a:off x="8317653" y="6176963"/>
            <a:ext cx="3169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4">
            <a:extLst>
              <a:ext uri="{FF2B5EF4-FFF2-40B4-BE49-F238E27FC236}">
                <a16:creationId xmlns:a16="http://schemas.microsoft.com/office/drawing/2014/main" id="{A07CBFD4-A54D-9103-1F07-EE0B4809B74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sr-Latn-RS" sz="3600" dirty="0"/>
              <a:t>Napredna upotreba tabele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6096000" y="3219148"/>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err="1">
                <a:latin typeface="Tahoma" panose="020B0604030504040204" pitchFamily="34" charset="0"/>
                <a:ea typeface="Tahoma" panose="020B0604030504040204" pitchFamily="34" charset="0"/>
                <a:cs typeface="Tahoma" panose="020B0604030504040204" pitchFamily="34" charset="0"/>
              </a:rPr>
              <a:t>Upravljanje</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zalihama</a:t>
            </a:r>
            <a:endParaRPr lang="pl-PL" sz="4400" dirty="0">
              <a:latin typeface="Tahoma" panose="020B0604030504040204" pitchFamily="34" charset="0"/>
              <a:ea typeface="Tahoma" panose="020B0604030504040204" pitchFamily="34" charset="0"/>
              <a:cs typeface="Tahoma" panose="020B0604030504040204" pitchFamily="34" charset="0"/>
            </a:endParaRPr>
          </a:p>
          <a:p>
            <a:endParaRPr lang="pl-PL" sz="4400" dirty="0">
              <a:latin typeface="Tahoma" panose="020B0604030504040204" pitchFamily="34" charset="0"/>
              <a:ea typeface="Tahoma" panose="020B0604030504040204" pitchFamily="34" charset="0"/>
              <a:cs typeface="Tahoma" panose="020B0604030504040204" pitchFamily="34" charset="0"/>
            </a:endParaRPr>
          </a:p>
          <a:p>
            <a:r>
              <a:rPr lang="pl-PL" sz="4400" dirty="0" err="1">
                <a:latin typeface="Tahoma" panose="020B0604030504040204" pitchFamily="34" charset="0"/>
                <a:ea typeface="Tahoma" panose="020B0604030504040204" pitchFamily="34" charset="0"/>
                <a:cs typeface="Tahoma" panose="020B0604030504040204" pitchFamily="34" charset="0"/>
              </a:rPr>
              <a:t>Predavanje</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a:extLst>
              <a:ext uri="{FF2B5EF4-FFF2-40B4-BE49-F238E27FC236}">
                <a16:creationId xmlns:a16="http://schemas.microsoft.com/office/drawing/2014/main" id="{90C99C25-EBBF-4B50-9C30-57668363F777}"/>
              </a:ext>
            </a:extLst>
          </p:cNvPr>
          <p:cNvGrpSpPr/>
          <p:nvPr/>
        </p:nvGrpSpPr>
        <p:grpSpPr>
          <a:xfrm>
            <a:off x="8148320" y="6146734"/>
            <a:ext cx="3854513" cy="666573"/>
            <a:chOff x="8148320" y="6146734"/>
            <a:chExt cx="3854513" cy="666573"/>
          </a:xfrm>
        </p:grpSpPr>
        <p:sp>
          <p:nvSpPr>
            <p:cNvPr id="9" name="TextBox 3">
              <a:extLst>
                <a:ext uri="{FF2B5EF4-FFF2-40B4-BE49-F238E27FC236}">
                  <a16:creationId xmlns:a16="http://schemas.microsoft.com/office/drawing/2014/main" id="{930DF089-B827-5BBF-5888-B320A4E26B0A}"/>
                </a:ext>
              </a:extLst>
            </p:cNvPr>
            <p:cNvSpPr txBox="1"/>
            <p:nvPr userDrawn="1"/>
          </p:nvSpPr>
          <p:spPr>
            <a:xfrm>
              <a:off x="8148320" y="6227340"/>
              <a:ext cx="3422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12" name="Obraz 11">
              <a:extLst>
                <a:ext uri="{FF2B5EF4-FFF2-40B4-BE49-F238E27FC236}">
                  <a16:creationId xmlns:a16="http://schemas.microsoft.com/office/drawing/2014/main" id="{57687AC2-535B-91E5-8BD3-5BFA9624B8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Analiza – </a:t>
            </a:r>
            <a:r>
              <a:rPr lang="pl-PL" kern="100" dirty="0">
                <a:cs typeface="Times New Roman" panose="02020603050405020304" pitchFamily="18" charset="0"/>
              </a:rPr>
              <a:t>koraci</a:t>
            </a:r>
            <a:r>
              <a:rPr lang="pl-PL" sz="3200" kern="100" dirty="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2631831150"/>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ABC/XYZ Analiza </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sr-Latn-RS" sz="1800" spc="-10" dirty="0">
                <a:cs typeface="Times New Roman" panose="02020603050405020304" pitchFamily="18" charset="0"/>
              </a:rPr>
              <a:t>U ekonomskoj praksi, upotreba XYZ podele ima smisla u kombinaciji sa ABC klasifikacijom </a:t>
            </a:r>
            <a:r>
              <a:rPr lang="en-US" sz="1800" spc="-10" dirty="0">
                <a:cs typeface="Times New Roman" panose="02020603050405020304" pitchFamily="18" charset="0"/>
              </a:rPr>
              <a:t>(Pandya &amp; Thakkar, 2016), (Cyplik &amp; Hadaś, 2012). </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sr-Latn-RS" sz="1800" spc="-10" dirty="0">
                <a:cs typeface="Times New Roman" panose="02020603050405020304" pitchFamily="18" charset="0"/>
              </a:rPr>
              <a:t>Sprovođenje kombinovane </a:t>
            </a:r>
            <a:r>
              <a:rPr lang="en-US" sz="1800" spc="-10" dirty="0">
                <a:cs typeface="Times New Roman" panose="02020603050405020304" pitchFamily="18" charset="0"/>
              </a:rPr>
              <a:t>AB</a:t>
            </a:r>
            <a:r>
              <a:rPr lang="sr-Latn-RS" sz="1800" spc="-10" dirty="0">
                <a:cs typeface="Times New Roman" panose="02020603050405020304" pitchFamily="18" charset="0"/>
              </a:rPr>
              <a:t>C</a:t>
            </a:r>
            <a:r>
              <a:rPr lang="en-US" sz="1800" spc="-10" dirty="0">
                <a:cs typeface="Times New Roman" panose="02020603050405020304" pitchFamily="18" charset="0"/>
              </a:rPr>
              <a:t>/XYZ </a:t>
            </a:r>
            <a:r>
              <a:rPr lang="sr-Latn-RS" sz="1800" spc="-10" dirty="0">
                <a:cs typeface="Times New Roman" panose="02020603050405020304" pitchFamily="18" charset="0"/>
              </a:rPr>
              <a:t>analize omogućava podelu razmatranog asortimana u 9 grupa za koje se mogu doneti različita rešenja u vezi sa održavanjem i dopunom zaliha </a:t>
            </a:r>
            <a:r>
              <a:rPr lang="en-US" sz="1800" spc="-10" dirty="0">
                <a:cs typeface="Times New Roman" panose="02020603050405020304" pitchFamily="18" charset="0"/>
              </a:rPr>
              <a:t>(</a:t>
            </a:r>
            <a:r>
              <a:rPr lang="en-US" sz="1800" spc="-10" dirty="0" err="1">
                <a:cs typeface="Times New Roman" panose="02020603050405020304" pitchFamily="18" charset="0"/>
              </a:rPr>
              <a:t>Krzyżaniak</a:t>
            </a:r>
            <a:r>
              <a:rPr lang="en-US" sz="1800" spc="-10" dirty="0">
                <a:cs typeface="Times New Roman" panose="02020603050405020304" pitchFamily="18" charset="0"/>
              </a:rPr>
              <a:t> &amp; Cyplik, 2008). </a:t>
            </a:r>
            <a:endParaRPr lang="pl-PL" sz="1800" spc="-10" dirty="0">
              <a:cs typeface="Times New Roman" panose="02020603050405020304" pitchFamily="18"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en-US" sz="3200" kern="100" dirty="0">
                <a:cs typeface="Times New Roman" panose="02020603050405020304" pitchFamily="18" charset="0"/>
              </a:rPr>
              <a:t>The 9-box approach to the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2868207819"/>
              </p:ext>
            </p:extLst>
          </p:nvPr>
        </p:nvGraphicFramePr>
        <p:xfrm>
          <a:off x="1191491" y="1841886"/>
          <a:ext cx="10009907" cy="4060151"/>
        </p:xfrm>
        <a:graphic>
          <a:graphicData uri="http://schemas.openxmlformats.org/drawingml/2006/table">
            <a:tbl>
              <a:tblPr firstRow="1" firstCol="1" bandRow="1">
                <a:tableStyleId>{5C22544A-7EE6-4342-B048-85BDC9FD1C3A}</a:tableStyleId>
              </a:tblPr>
              <a:tblGrid>
                <a:gridCol w="517850">
                  <a:extLst>
                    <a:ext uri="{9D8B030D-6E8A-4147-A177-3AD203B41FA5}">
                      <a16:colId xmlns:a16="http://schemas.microsoft.com/office/drawing/2014/main" val="3181095630"/>
                    </a:ext>
                  </a:extLst>
                </a:gridCol>
                <a:gridCol w="3164019">
                  <a:extLst>
                    <a:ext uri="{9D8B030D-6E8A-4147-A177-3AD203B41FA5}">
                      <a16:colId xmlns:a16="http://schemas.microsoft.com/office/drawing/2014/main" val="2014041563"/>
                    </a:ext>
                  </a:extLst>
                </a:gridCol>
                <a:gridCol w="3164019">
                  <a:extLst>
                    <a:ext uri="{9D8B030D-6E8A-4147-A177-3AD203B41FA5}">
                      <a16:colId xmlns:a16="http://schemas.microsoft.com/office/drawing/2014/main" val="3915610236"/>
                    </a:ext>
                  </a:extLst>
                </a:gridCol>
                <a:gridCol w="3164019">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pl-PL"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pl-PL"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high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high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pl-PL"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Average turnover value</a:t>
                      </a:r>
                    </a:p>
                    <a:p>
                      <a:pPr algn="ctr">
                        <a:lnSpc>
                          <a:spcPct val="115000"/>
                        </a:lnSpc>
                        <a:spcAft>
                          <a:spcPts val="600"/>
                        </a:spcAft>
                      </a:pPr>
                      <a:r>
                        <a:rPr lang="en-US" sz="2000" dirty="0"/>
                        <a:t>product, average accuracy of demand forecast</a:t>
                      </a: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product, average accuracy of demand forecast</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pl-PL"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High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Average value of goods turnover, lack of accuracy of demand forecast</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Low turnover value</a:t>
                      </a:r>
                    </a:p>
                    <a:p>
                      <a:pPr algn="ctr">
                        <a:lnSpc>
                          <a:spcPct val="115000"/>
                        </a:lnSpc>
                        <a:spcAft>
                          <a:spcPts val="600"/>
                        </a:spcAft>
                      </a:pPr>
                      <a:r>
                        <a:rPr lang="en-US" sz="2000" dirty="0"/>
                        <a:t>goods, lack of accuracy</a:t>
                      </a:r>
                    </a:p>
                    <a:p>
                      <a:pPr algn="ctr">
                        <a:lnSpc>
                          <a:spcPct val="115000"/>
                        </a:lnSpc>
                        <a:spcAft>
                          <a:spcPts val="600"/>
                        </a:spcAft>
                      </a:pPr>
                      <a:r>
                        <a:rPr lang="en-US" sz="2000" dirty="0"/>
                        <a:t>demand forecasts</a:t>
                      </a:r>
                    </a:p>
                  </a:txBody>
                  <a:tcPr marL="52853" marR="52853" marT="0" marB="0"/>
                </a:tc>
                <a:extLst>
                  <a:ext uri="{0D108BD9-81ED-4DB2-BD59-A6C34878D82A}">
                    <a16:rowId xmlns:a16="http://schemas.microsoft.com/office/drawing/2014/main" val="3527221338"/>
                  </a:ext>
                </a:extLst>
              </a:tr>
            </a:tbl>
          </a:graphicData>
        </a:graphic>
      </p:graphicFrame>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Nivo korisničke usluge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Nivo korisničke usluge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Latn-RS" sz="1800" kern="100" dirty="0">
                <a:cs typeface="Times New Roman" panose="02020603050405020304" pitchFamily="18" charset="0"/>
              </a:rPr>
              <a:t>Korisnički servis je širok koncept, što otežava formulisanje jasne definicije. Ovaj termin otkriva sve aspekte interakcije između dobavljača i potrošača uključujući i nematerijalne i materijalne elemente </a:t>
            </a:r>
            <a:r>
              <a:rPr lang="en-US" sz="1800" kern="100" dirty="0">
                <a:cs typeface="Times New Roman" panose="02020603050405020304" pitchFamily="18" charset="0"/>
              </a:rPr>
              <a:t>(</a:t>
            </a:r>
            <a:r>
              <a:rPr lang="en-US" sz="1800" kern="100" dirty="0" err="1">
                <a:cs typeface="Times New Roman" panose="02020603050405020304" pitchFamily="18" charset="0"/>
              </a:rPr>
              <a:t>Strojny</a:t>
            </a:r>
            <a:r>
              <a:rPr lang="en-US" sz="1800" kern="100" dirty="0">
                <a:cs typeface="Times New Roman" panose="02020603050405020304" pitchFamily="18" charset="0"/>
              </a:rPr>
              <a:t>, 2008). </a:t>
            </a:r>
            <a:r>
              <a:rPr lang="sr-Latn-RS" sz="1800" kern="100" dirty="0">
                <a:cs typeface="Times New Roman" panose="02020603050405020304" pitchFamily="18" charset="0"/>
              </a:rPr>
              <a:t>Stoga se korisnička usluga često razmatra iz 3 različite perspektive </a:t>
            </a:r>
            <a:r>
              <a:rPr lang="en-US" sz="1800" kern="100" dirty="0">
                <a:cs typeface="Times New Roman" panose="02020603050405020304" pitchFamily="18" charset="0"/>
              </a:rPr>
              <a:t>(Bowersox and Closs, 1996):</a:t>
            </a:r>
          </a:p>
          <a:p>
            <a:pPr lvl="2">
              <a:lnSpc>
                <a:spcPct val="100000"/>
              </a:lnSpc>
            </a:pPr>
            <a:r>
              <a:rPr lang="sr-Latn-RS" sz="1800" kern="100" dirty="0">
                <a:cs typeface="Times New Roman" panose="02020603050405020304" pitchFamily="18" charset="0"/>
              </a:rPr>
              <a:t>Usluga korisnicima kao specifične aktivnosti – ovo je specifičan skup zadataka koje preduzeće mora da obavi da bi ispunilo očekivanja kupaca, npr. obrada naloga, izdavanje faktura, povraćaj i reklamacija</a:t>
            </a:r>
            <a:r>
              <a:rPr lang="en-US" sz="1800" kern="100" dirty="0">
                <a:cs typeface="Times New Roman" panose="02020603050405020304" pitchFamily="18" charset="0"/>
              </a:rPr>
              <a:t>,</a:t>
            </a:r>
          </a:p>
          <a:p>
            <a:pPr lvl="2">
              <a:lnSpc>
                <a:spcPct val="100000"/>
              </a:lnSpc>
            </a:pPr>
            <a:r>
              <a:rPr lang="sr-Latn-RS" sz="1800" kern="100" dirty="0">
                <a:cs typeface="Times New Roman" panose="02020603050405020304" pitchFamily="18" charset="0"/>
              </a:rPr>
              <a:t>Korisnički servis kao merilo učinka aktivnosti</a:t>
            </a:r>
            <a:r>
              <a:rPr lang="en-US" sz="1800" kern="100" dirty="0">
                <a:cs typeface="Times New Roman" panose="02020603050405020304" pitchFamily="18" charset="0"/>
              </a:rPr>
              <a:t>– t</a:t>
            </a:r>
            <a:r>
              <a:rPr lang="sr-Latn-RS" sz="1800" kern="100" dirty="0">
                <a:cs typeface="Times New Roman" panose="02020603050405020304" pitchFamily="18" charset="0"/>
              </a:rPr>
              <a:t>o podrazumeva procenu kroz prizmu različitih pokazatelja učinka, kao što su procenat porudžbina isporučenih na vreme i u potpunosti i brzina obrade porudžbine</a:t>
            </a:r>
            <a:r>
              <a:rPr lang="en-US" sz="1800" kern="100" dirty="0">
                <a:cs typeface="Times New Roman" panose="02020603050405020304" pitchFamily="18" charset="0"/>
              </a:rPr>
              <a:t>,</a:t>
            </a:r>
          </a:p>
          <a:p>
            <a:pPr lvl="2">
              <a:lnSpc>
                <a:spcPct val="100000"/>
              </a:lnSpc>
            </a:pPr>
            <a:r>
              <a:rPr lang="sr-Latn-RS" sz="1800" kern="100" dirty="0">
                <a:cs typeface="Times New Roman" panose="02020603050405020304" pitchFamily="18" charset="0"/>
              </a:rPr>
              <a:t>Korisnički servis kao filozofija – podrazumeva stvaranje okruženja i organizacione kulture koja ima za cilj da obezbedi najviši nivo zadovoljstva kupaca kroz optimalnu uslugu na svim nivoima poslovanja kompanije</a:t>
            </a:r>
            <a:r>
              <a:rPr lang="en-US" sz="1800" kern="100" dirty="0">
                <a:cs typeface="Times New Roman" panose="02020603050405020304" pitchFamily="18" charset="0"/>
              </a:rPr>
              <a:t>.</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Nivo korisničke usluge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b="1" kern="100" dirty="0">
                <a:cs typeface="Times New Roman" panose="02020603050405020304" pitchFamily="18" charset="0"/>
              </a:rPr>
              <a:t>Nivo korisničke usluge </a:t>
            </a:r>
            <a:r>
              <a:rPr lang="pl-PL" sz="1800" kern="100" dirty="0">
                <a:cs typeface="Times New Roman" panose="02020603050405020304" pitchFamily="18" charset="0"/>
              </a:rPr>
              <a:t>može se definisati sa stanovišta jednog asortimana proizvoda koji se može uzeti u obzir </a:t>
            </a:r>
            <a:r>
              <a:rPr lang="en-US" sz="1800" kern="100" dirty="0">
                <a:cs typeface="Times New Roman" panose="02020603050405020304" pitchFamily="18" charset="0"/>
              </a:rPr>
              <a:t>(Bowersox and Closs, 1996), (Cyplik &amp; Hadaś, 2012):</a:t>
            </a:r>
          </a:p>
          <a:p>
            <a:pPr lvl="2"/>
            <a:r>
              <a:rPr lang="sr-Latn-RS" sz="1800" kern="100" dirty="0">
                <a:cs typeface="Times New Roman" panose="02020603050405020304" pitchFamily="18" charset="0"/>
              </a:rPr>
              <a:t>Verovatnoća – kao verovatnoća da ne dođe do nestašice na zalihama u datom ciklusu dopunjavanja</a:t>
            </a:r>
            <a:r>
              <a:rPr lang="en-US" sz="1800" kern="100" dirty="0">
                <a:cs typeface="Times New Roman" panose="02020603050405020304" pitchFamily="18" charset="0"/>
              </a:rPr>
              <a:t>,</a:t>
            </a:r>
          </a:p>
          <a:p>
            <a:pPr lvl="2"/>
            <a:r>
              <a:rPr lang="sr-Latn-RS" sz="1800" kern="100" dirty="0">
                <a:cs typeface="Times New Roman" panose="02020603050405020304" pitchFamily="18" charset="0"/>
              </a:rPr>
              <a:t>Kvantitativno – kao stepen ispunjenosti kvantitativne potražnje. </a:t>
            </a:r>
            <a:endParaRPr lang="en-US" sz="1800" kern="100" dirty="0">
              <a:cs typeface="Times New Roman" panose="02020603050405020304" pitchFamily="18" charset="0"/>
            </a:endParaRP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a:cs typeface="Times New Roman" panose="02020603050405020304" pitchFamily="18" charset="0"/>
              </a:rPr>
              <a:t>Verovatan nivo korisničke usluge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sr-Latn-RS" sz="2000" b="1" dirty="0"/>
              <a:t>Nivo verovatnoće korisničke usluge </a:t>
            </a:r>
            <a:r>
              <a:rPr lang="sr-Latn-RS" sz="2000" dirty="0"/>
              <a:t>znači da je verovatnoća da od trenutka kada je porudžbina postavljena, odnosno otpočne proces dopune, pa sve dok primljena pošiljka ne postane dostupna za upotrebu (što znači da se ciklus dopune završi), sve potrebe mogu biti zadovoljene bez da zaliha nema. Ovo je definisano kao verovatan nivo usluge, koji se izražava u procentima </a:t>
            </a:r>
            <a:r>
              <a:rPr lang="en-US" sz="2000" dirty="0"/>
              <a:t>(Bowersox and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a:solidFill>
                  <a:srgbClr val="002060"/>
                </a:solidFill>
                <a:cs typeface="Times New Roman" panose="02020603050405020304" pitchFamily="18" charset="0"/>
              </a:rPr>
              <a:t>Verovatan nivo korisničke usluge može se izračunati iz formule</a:t>
            </a:r>
            <a:r>
              <a:rPr lang="en-US" sz="1800" kern="100" dirty="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PSL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100%</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PSL – </a:t>
            </a:r>
            <a:r>
              <a:rPr lang="sr-Latn-RS" sz="1800" kern="100" dirty="0">
                <a:solidFill>
                  <a:srgbClr val="002060"/>
                </a:solidFill>
                <a:cs typeface="Times New Roman" panose="02020603050405020304" pitchFamily="18" charset="0"/>
              </a:rPr>
              <a:t>verovatan nivo usluge</a:t>
            </a:r>
            <a:r>
              <a:rPr lang="en-US" sz="1800" kern="100" dirty="0">
                <a:solidFill>
                  <a:srgbClr val="002060"/>
                </a:solidFill>
                <a:cs typeface="Times New Roman" panose="02020603050405020304" pitchFamily="18" charset="0"/>
              </a:rPr>
              <a:t>,</a:t>
            </a:r>
          </a:p>
          <a:p>
            <a:pPr marL="457200" lvl="1" indent="0">
              <a:buNone/>
            </a:pPr>
            <a:r>
              <a:rPr lang="en-US" sz="1800" kern="100" dirty="0" err="1">
                <a:solidFill>
                  <a:srgbClr val="002060"/>
                </a:solidFill>
                <a:cs typeface="Times New Roman" panose="02020603050405020304" pitchFamily="18" charset="0"/>
              </a:rPr>
              <a:t>ld</a:t>
            </a:r>
            <a:r>
              <a:rPr lang="en-US" sz="1800" kern="100" dirty="0">
                <a:solidFill>
                  <a:srgbClr val="002060"/>
                </a:solidFill>
                <a:cs typeface="Times New Roman" panose="02020603050405020304" pitchFamily="18" charset="0"/>
              </a:rPr>
              <a:t> – </a:t>
            </a:r>
            <a:r>
              <a:rPr lang="sr-Latn-RS" sz="1800" kern="100" dirty="0">
                <a:solidFill>
                  <a:srgbClr val="002060"/>
                </a:solidFill>
                <a:cs typeface="Times New Roman" panose="02020603050405020304" pitchFamily="18" charset="0"/>
              </a:rPr>
              <a:t>broj ciklusa popune zaliha u ispitivanom periodu</a:t>
            </a:r>
            <a:r>
              <a:rPr lang="en-US" sz="1800" kern="100" dirty="0">
                <a:solidFill>
                  <a:srgbClr val="002060"/>
                </a:solidFill>
                <a:cs typeface="Times New Roman" panose="02020603050405020304" pitchFamily="18" charset="0"/>
              </a:rPr>
              <a:t>,</a:t>
            </a:r>
          </a:p>
          <a:p>
            <a:pPr marL="457200" lvl="1" indent="0">
              <a:buNone/>
            </a:pP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sr-Latn-RS" sz="1800" kern="100" dirty="0">
                <a:solidFill>
                  <a:srgbClr val="002060"/>
                </a:solidFill>
                <a:cs typeface="Times New Roman" panose="02020603050405020304" pitchFamily="18" charset="0"/>
              </a:rPr>
              <a:t>broj ciklusa popune zaliha u kojima su evidentirani nedostaci tokom ispitivanog perioda</a:t>
            </a:r>
            <a:r>
              <a:rPr lang="en-US" sz="1800" kern="100" dirty="0">
                <a:solidFill>
                  <a:srgbClr val="002060"/>
                </a:solidFill>
                <a:cs typeface="Times New Roman" panose="02020603050405020304" pitchFamily="18" charset="0"/>
              </a:rPr>
              <a:t>.</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Nivo korisničke usluge - 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sr-Latn-RS" sz="1800" b="1" dirty="0">
                <a:effectLst/>
                <a:latin typeface="Tahoma" panose="020B0604030504040204" pitchFamily="34" charset="0"/>
                <a:ea typeface="Calibri" panose="020F0502020204030204" pitchFamily="34" charset="0"/>
                <a:cs typeface="Times New Roman" panose="02020603050405020304" pitchFamily="18" charset="0"/>
              </a:rPr>
              <a:t>Kvantitativni nivo korisničke usluge </a:t>
            </a:r>
            <a:r>
              <a:rPr lang="sr-Latn-RS" sz="1800" dirty="0">
                <a:effectLst/>
                <a:latin typeface="Tahoma" panose="020B0604030504040204" pitchFamily="34" charset="0"/>
                <a:ea typeface="Calibri" panose="020F0502020204030204" pitchFamily="34" charset="0"/>
                <a:cs typeface="Times New Roman" panose="02020603050405020304" pitchFamily="18" charset="0"/>
              </a:rPr>
              <a:t>se odnosi na izvršenje naloga u kvantitativnom smislu Stopa ispunjenja potražnje </a:t>
            </a:r>
            <a:r>
              <a:rPr lang="en-US" sz="1800" dirty="0">
                <a:effectLst/>
                <a:latin typeface="Tahoma" panose="020B0604030504040204" pitchFamily="34" charset="0"/>
                <a:ea typeface="Calibri" panose="020F0502020204030204" pitchFamily="34" charset="0"/>
                <a:cs typeface="Times New Roman" panose="02020603050405020304" pitchFamily="18" charset="0"/>
              </a:rPr>
              <a:t>(DFR) – </a:t>
            </a:r>
            <a:r>
              <a:rPr lang="sr-Latn-RS" sz="1800" dirty="0">
                <a:effectLst/>
                <a:latin typeface="Tahoma" panose="020B0604030504040204" pitchFamily="34" charset="0"/>
                <a:ea typeface="Calibri" panose="020F0502020204030204" pitchFamily="34" charset="0"/>
                <a:cs typeface="Times New Roman" panose="02020603050405020304" pitchFamily="18" charset="0"/>
              </a:rPr>
              <a:t>određuje koji procenat potražnje koju su prijavili kupci je pušten sa zaliha </a:t>
            </a:r>
            <a:r>
              <a:rPr lang="en-US" sz="1800" dirty="0">
                <a:effectLst/>
                <a:latin typeface="Tahoma" panose="020B0604030504040204" pitchFamily="34" charset="0"/>
                <a:ea typeface="Calibri" panose="020F0502020204030204" pitchFamily="34" charset="0"/>
                <a:cs typeface="Times New Roman" panose="02020603050405020304" pitchFamily="18" charset="0"/>
              </a:rPr>
              <a:t>(Bowersox and Closs, 1996), (Cyplik &amp;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sr-Latn-RS" sz="1400" kern="100" dirty="0">
                <a:solidFill>
                  <a:srgbClr val="002060"/>
                </a:solidFill>
                <a:cs typeface="Times New Roman" panose="02020603050405020304" pitchFamily="18" charset="0"/>
              </a:rPr>
              <a:t>Stopa ispunjenja potražnje može se izračunati pomoću formule</a:t>
            </a:r>
            <a:r>
              <a:rPr lang="en-US" sz="1400" kern="100" dirty="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DFR = (PR – NB) / PR</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DFR – </a:t>
            </a:r>
            <a:r>
              <a:rPr lang="sr-Latn-RS" sz="1800" kern="100" dirty="0">
                <a:solidFill>
                  <a:srgbClr val="002060"/>
                </a:solidFill>
                <a:cs typeface="Times New Roman" panose="02020603050405020304" pitchFamily="18" charset="0"/>
              </a:rPr>
              <a:t>stopa ispunjenja potražnje</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PR – </a:t>
            </a:r>
            <a:r>
              <a:rPr lang="sr-Latn-RS" sz="1800" kern="100" dirty="0">
                <a:solidFill>
                  <a:srgbClr val="002060"/>
                </a:solidFill>
                <a:cs typeface="Times New Roman" panose="02020603050405020304" pitchFamily="18" charset="0"/>
              </a:rPr>
              <a:t>potražnja, ukupan broj naručenih jedinica</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NB – </a:t>
            </a:r>
            <a:r>
              <a:rPr lang="sr-Latn-RS" sz="1800" kern="100" dirty="0">
                <a:solidFill>
                  <a:srgbClr val="002060"/>
                </a:solidFill>
                <a:cs typeface="Times New Roman" panose="02020603050405020304" pitchFamily="18" charset="0"/>
              </a:rPr>
              <a:t>broj nedostataka</a:t>
            </a:r>
            <a:r>
              <a:rPr lang="en-US" sz="1800" kern="100" dirty="0">
                <a:solidFill>
                  <a:srgbClr val="002060"/>
                </a:solidFill>
                <a:cs typeface="Times New Roman" panose="02020603050405020304" pitchFamily="18" charset="0"/>
              </a:rPr>
              <a:t>.</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sr-Latn-RS" sz="4000" kern="100" dirty="0">
                <a:solidFill>
                  <a:srgbClr val="002060"/>
                </a:solidFill>
                <a:cs typeface="Times New Roman" panose="02020603050405020304" pitchFamily="18" charset="0"/>
              </a:rPr>
              <a:t>Funkcija i podela zaliha</a:t>
            </a:r>
            <a:endParaRPr lang="en-US" sz="4000" kern="100" dirty="0">
              <a:solidFill>
                <a:srgbClr val="002060"/>
              </a:solidFill>
              <a:cs typeface="Times New Roman" panose="02020603050405020304" pitchFamily="18" charset="0"/>
            </a:endParaRP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Funkcije 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sr-Latn-RS" sz="1800" kern="100" dirty="0">
                <a:cs typeface="Times New Roman" panose="02020603050405020304" pitchFamily="18" charset="0"/>
              </a:rPr>
              <a:t>Funkcije zaliha mogu biti naznačene </a:t>
            </a:r>
            <a:r>
              <a:rPr lang="en-US" sz="1800" kern="100" dirty="0">
                <a:cs typeface="Times New Roman" panose="02020603050405020304" pitchFamily="18" charset="0"/>
              </a:rPr>
              <a:t>(</a:t>
            </a:r>
            <a:r>
              <a:rPr lang="en-US" sz="1800" kern="100" dirty="0" err="1">
                <a:cs typeface="Times New Roman" panose="02020603050405020304" pitchFamily="18" charset="0"/>
              </a:rPr>
              <a:t>Bril</a:t>
            </a:r>
            <a:r>
              <a:rPr lang="en-US" sz="1800" kern="100" dirty="0">
                <a:cs typeface="Times New Roman" panose="02020603050405020304" pitchFamily="18" charset="0"/>
              </a:rPr>
              <a:t> &amp; Łukasik, 2013), (Hachuła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2016):</a:t>
            </a:r>
          </a:p>
          <a:p>
            <a:pPr lvl="1">
              <a:lnSpc>
                <a:spcPct val="100000"/>
              </a:lnSpc>
            </a:pPr>
            <a:r>
              <a:rPr lang="sr-Latn-RS" sz="1800" kern="100" dirty="0">
                <a:cs typeface="Times New Roman" panose="02020603050405020304" pitchFamily="18" charset="0"/>
              </a:rPr>
              <a:t>Obezbeđivanje dostupnosti robe kada se pojavi potražnja</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Zaštita od slučajnih fluktuacija nezavisne tražnje i materijalnih potreba u preduzeću</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Zaštita od neočekivanih promena u vremenu obrade naloga</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Zaštita od povećanja cena</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Dobijanje nižih cena zbog većeg obima kupovine</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Niži troškovi transporta zbog većeg obima kupovine</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Potreba za kupovinom sezonske robe</a:t>
            </a:r>
            <a:r>
              <a:rPr lang="en-US" sz="1800" kern="100" dirty="0">
                <a:cs typeface="Times New Roman" panose="02020603050405020304" pitchFamily="18" charset="0"/>
              </a:rPr>
              <a:t>,</a:t>
            </a:r>
          </a:p>
          <a:p>
            <a:pPr lvl="1">
              <a:lnSpc>
                <a:spcPct val="100000"/>
              </a:lnSpc>
            </a:pPr>
            <a:r>
              <a:rPr lang="sr-Latn-RS" sz="1800" kern="100" dirty="0">
                <a:cs typeface="Times New Roman" panose="02020603050405020304" pitchFamily="18" charset="0"/>
              </a:rPr>
              <a:t>Potreba za začinjavanjem nekih materijala iz tehnoloških razloga</a:t>
            </a:r>
            <a:r>
              <a:rPr lang="en-US" sz="1800" kern="100" dirty="0">
                <a:cs typeface="Times New Roman" panose="02020603050405020304" pitchFamily="18" charset="0"/>
              </a:rPr>
              <a:t>.</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Definicija zaliha</a:t>
            </a:r>
          </a:p>
          <a:p>
            <a:r>
              <a:rPr lang="pl-PL" sz="1800" kern="100" dirty="0">
                <a:cs typeface="Times New Roman" panose="02020603050405020304" pitchFamily="18" charset="0"/>
              </a:rPr>
              <a:t>Osnovni modeli klasifikacije zaliha</a:t>
            </a:r>
          </a:p>
          <a:p>
            <a:r>
              <a:rPr lang="pl-PL" sz="1800" kern="100" dirty="0">
                <a:cs typeface="Times New Roman" panose="02020603050405020304" pitchFamily="18" charset="0"/>
              </a:rPr>
              <a:t>Nivo korisničkih usluga</a:t>
            </a:r>
          </a:p>
          <a:p>
            <a:r>
              <a:rPr lang="sr-Latn-RS" sz="1800" kern="100" dirty="0">
                <a:cs typeface="Times New Roman" panose="02020603050405020304" pitchFamily="18" charset="0"/>
              </a:rPr>
              <a:t>Funkcije i podela zaliha</a:t>
            </a:r>
            <a:endParaRPr lang="pl-PL" sz="1800" kern="100" dirty="0">
              <a:cs typeface="Times New Roman" panose="02020603050405020304" pitchFamily="18" charset="0"/>
            </a:endParaRPr>
          </a:p>
          <a:p>
            <a:r>
              <a:rPr lang="pl-PL" sz="1800" kern="100" dirty="0">
                <a:cs typeface="Times New Roman" panose="02020603050405020304" pitchFamily="18" charset="0"/>
              </a:rPr>
              <a:t>Sistemi dopune zaliha</a:t>
            </a:r>
          </a:p>
          <a:p>
            <a:r>
              <a:rPr lang="pl-PL" sz="1800" kern="100" dirty="0">
                <a:cs typeface="Times New Roman" panose="02020603050405020304" pitchFamily="18" charset="0"/>
              </a:rPr>
              <a:t>Troškovi zaliha</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a:cs typeface="Times New Roman" panose="02020603050405020304" pitchFamily="18" charset="0"/>
              </a:rPr>
              <a:t>Podela zaliha</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22913593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a:cs typeface="Times New Roman" panose="02020603050405020304" pitchFamily="18" charset="0"/>
              </a:rPr>
              <a:t>Zalihe prema mestu u lancu snabdevanja</a:t>
            </a:r>
            <a:endParaRPr lang="en-US" sz="3200" kern="100" dirty="0">
              <a:cs typeface="Times New Roman" panose="02020603050405020304" pitchFamily="18" charset="0"/>
            </a:endParaRP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sr-Latn-RS" sz="1800" b="1" kern="100" dirty="0" err="1">
                <a:cs typeface="Times New Roman" panose="02020603050405020304" pitchFamily="18" charset="0"/>
              </a:rPr>
              <a:t>M</a:t>
            </a:r>
            <a:r>
              <a:rPr lang="en-US" sz="1800" b="1" kern="100" dirty="0" err="1">
                <a:cs typeface="Times New Roman" panose="02020603050405020304" pitchFamily="18" charset="0"/>
              </a:rPr>
              <a:t>ateri</a:t>
            </a:r>
            <a:r>
              <a:rPr lang="sr-Latn-RS" sz="1800" b="1" kern="100" dirty="0">
                <a:cs typeface="Times New Roman" panose="02020603050405020304" pitchFamily="18" charset="0"/>
              </a:rPr>
              <a:t>jali</a:t>
            </a:r>
            <a:r>
              <a:rPr lang="en-US" sz="1800" b="1" kern="100" dirty="0">
                <a:cs typeface="Times New Roman" panose="02020603050405020304" pitchFamily="18" charset="0"/>
              </a:rPr>
              <a:t> </a:t>
            </a:r>
            <a:r>
              <a:rPr lang="en-US" sz="1800" kern="100" dirty="0">
                <a:cs typeface="Times New Roman" panose="02020603050405020304" pitchFamily="18" charset="0"/>
              </a:rPr>
              <a:t>–</a:t>
            </a:r>
            <a:r>
              <a:rPr lang="sr-Latn-RS" sz="1800" kern="100" dirty="0">
                <a:cs typeface="Times New Roman" panose="02020603050405020304" pitchFamily="18" charset="0"/>
              </a:rPr>
              <a:t> sirovine, osnovni i pomoćni materijali, poluproizvodi inostrane proizvodnje, ambalaža, rezervni delovi i otpad,</a:t>
            </a:r>
          </a:p>
          <a:p>
            <a:pPr lvl="1"/>
            <a:r>
              <a:rPr lang="sr-Latn-RS" sz="1800" b="1" kern="100" dirty="0">
                <a:cs typeface="Times New Roman" panose="02020603050405020304" pitchFamily="18" charset="0"/>
              </a:rPr>
              <a:t>Gotovi proizvodi </a:t>
            </a:r>
            <a:r>
              <a:rPr lang="en-US" sz="1800" kern="100" dirty="0">
                <a:cs typeface="Times New Roman" panose="02020603050405020304" pitchFamily="18" charset="0"/>
              </a:rPr>
              <a:t>–</a:t>
            </a:r>
            <a:r>
              <a:rPr lang="sr-Latn-RS" sz="1800" kern="100" dirty="0">
                <a:cs typeface="Times New Roman" panose="02020603050405020304" pitchFamily="18" charset="0"/>
              </a:rPr>
              <a:t> gotovi proizvodi, pružene usluge, završni radovi, uključujući graževinarstvo i montažne radove, naučnoistraživački radovi, projektantski radovi, geodetski i kartografski radovi i dr</a:t>
            </a:r>
            <a:r>
              <a:rPr lang="en-US" sz="1800" kern="100" dirty="0">
                <a:cs typeface="Times New Roman" panose="02020603050405020304" pitchFamily="18" charset="0"/>
              </a:rPr>
              <a:t>.,</a:t>
            </a:r>
          </a:p>
          <a:p>
            <a:pPr lvl="1"/>
            <a:r>
              <a:rPr lang="sr-Latn-RS" sz="1800" b="1" kern="100" dirty="0">
                <a:cs typeface="Times New Roman" panose="02020603050405020304" pitchFamily="18" charset="0"/>
              </a:rPr>
              <a:t>Poluproizvodi i proizvodi u toku </a:t>
            </a:r>
            <a:r>
              <a:rPr lang="en-US" sz="1800" kern="100" dirty="0">
                <a:cs typeface="Times New Roman" panose="02020603050405020304" pitchFamily="18" charset="0"/>
              </a:rPr>
              <a:t>– </a:t>
            </a:r>
            <a:r>
              <a:rPr lang="sr-Latn-RS" sz="1800" kern="100" dirty="0">
                <a:cs typeface="Times New Roman" panose="02020603050405020304" pitchFamily="18" charset="0"/>
              </a:rPr>
              <a:t>nedovršena proizvodnja</a:t>
            </a:r>
            <a:r>
              <a:rPr lang="en-US" sz="1800" kern="100" dirty="0">
                <a:cs typeface="Times New Roman" panose="02020603050405020304" pitchFamily="18" charset="0"/>
              </a:rPr>
              <a:t>, </a:t>
            </a:r>
            <a:r>
              <a:rPr lang="sr-Latn-RS" sz="1800" kern="100" dirty="0">
                <a:cs typeface="Times New Roman" panose="02020603050405020304" pitchFamily="18" charset="0"/>
              </a:rPr>
              <a:t>odnosno proizvodnja </a:t>
            </a:r>
            <a:r>
              <a:rPr lang="en-US" sz="1800" kern="100" dirty="0">
                <a:cs typeface="Times New Roman" panose="02020603050405020304" pitchFamily="18" charset="0"/>
              </a:rPr>
              <a:t>(</a:t>
            </a:r>
            <a:r>
              <a:rPr lang="sr-Latn-RS" sz="1800" kern="100" dirty="0">
                <a:cs typeface="Times New Roman" panose="02020603050405020304" pitchFamily="18" charset="0"/>
              </a:rPr>
              <a:t>usluge, uključujući građevinske radove</a:t>
            </a:r>
            <a:r>
              <a:rPr lang="en-US" sz="1800" kern="100" dirty="0">
                <a:cs typeface="Times New Roman" panose="02020603050405020304" pitchFamily="18" charset="0"/>
              </a:rPr>
              <a:t>) </a:t>
            </a:r>
            <a:r>
              <a:rPr lang="sr-Latn-RS" sz="1800" kern="100" dirty="0">
                <a:cs typeface="Times New Roman" panose="02020603050405020304" pitchFamily="18" charset="0"/>
              </a:rPr>
              <a:t>u toku i poluproizvodi (poluproizvodi) sopstvene proizvodnje</a:t>
            </a:r>
            <a:r>
              <a:rPr lang="en-US" sz="1800" kern="100" dirty="0">
                <a:cs typeface="Times New Roman" panose="02020603050405020304" pitchFamily="18" charset="0"/>
              </a:rPr>
              <a:t>,</a:t>
            </a:r>
          </a:p>
          <a:p>
            <a:pPr lvl="1"/>
            <a:r>
              <a:rPr lang="sr-Latn-RS" sz="1800" b="1" kern="100" dirty="0">
                <a:cs typeface="Times New Roman" panose="02020603050405020304" pitchFamily="18" charset="0"/>
              </a:rPr>
              <a:t>Dobra</a:t>
            </a:r>
            <a:r>
              <a:rPr lang="en-US" sz="1800" kern="100" dirty="0">
                <a:cs typeface="Times New Roman" panose="02020603050405020304" pitchFamily="18" charset="0"/>
              </a:rPr>
              <a:t> –</a:t>
            </a:r>
            <a:r>
              <a:rPr lang="sr-Latn-RS" sz="1800" kern="100" dirty="0">
                <a:cs typeface="Times New Roman" panose="02020603050405020304" pitchFamily="18" charset="0"/>
              </a:rPr>
              <a:t>materijalne komponente obrtne imovine kupljene za preprodaju u nepromenjenom obliku; akontacije za snabdevanje zalihama</a:t>
            </a:r>
            <a:r>
              <a:rPr lang="en-US"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a:cs typeface="Times New Roman" panose="02020603050405020304" pitchFamily="18" charset="0"/>
              </a:rPr>
              <a:t>Zalihe prema kriterijumu uzroka nastanka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sr-Latn-RS" sz="1800" b="1" kern="100" dirty="0">
                <a:cs typeface="Times New Roman" panose="02020603050405020304" pitchFamily="18" charset="0"/>
              </a:rPr>
              <a:t>Zalihe nedovršene proizvodnje </a:t>
            </a:r>
            <a:r>
              <a:rPr lang="sr-Latn-RS" sz="1800" kern="100" dirty="0">
                <a:cs typeface="Times New Roman" panose="02020603050405020304" pitchFamily="18" charset="0"/>
              </a:rPr>
              <a:t>su materijali i poluproizvodi u proizvodnom području i zalihe u tranzitu, vrednuju se prema ceni proizvodnje, koja, u skladu sa Zakonom o računovodstvu, obuhvata troškove koji se direktno odnose na dati proizvod i opravdani deo troškova posredno vezan za proizvodnju proizvoda, kao i zalihe u toku proizvodnje</a:t>
            </a:r>
            <a:r>
              <a:rPr lang="en-US" sz="1800" kern="100" dirty="0">
                <a:cs typeface="Times New Roman" panose="02020603050405020304" pitchFamily="18" charset="0"/>
              </a:rPr>
              <a:t>,</a:t>
            </a:r>
          </a:p>
          <a:p>
            <a:pPr lvl="1"/>
            <a:r>
              <a:rPr lang="sr-Latn-RS" sz="1800" b="1" kern="100" dirty="0">
                <a:cs typeface="Times New Roman" panose="02020603050405020304" pitchFamily="18" charset="0"/>
              </a:rPr>
              <a:t>Sezonska zaliha</a:t>
            </a:r>
            <a:r>
              <a:rPr lang="sr-Latn-RS" sz="1800" kern="100" dirty="0">
                <a:cs typeface="Times New Roman" panose="02020603050405020304" pitchFamily="18" charset="0"/>
              </a:rPr>
              <a:t> se stvara da zadovolji tražnju tokom cele godine, ali su proizvodi samo sezonski (poljoprivredni proizvodi, voće), namerno se kreira, kao rezultat razlike između obima prodaje i obima proizvodnje u datom periodu</a:t>
            </a:r>
            <a:r>
              <a:rPr lang="en-US" sz="1800" kern="100" dirty="0">
                <a:cs typeface="Times New Roman" panose="02020603050405020304" pitchFamily="18" charset="0"/>
              </a:rPr>
              <a:t>,</a:t>
            </a:r>
          </a:p>
          <a:p>
            <a:pPr lvl="1"/>
            <a:r>
              <a:rPr lang="sr-Latn-RS" sz="1800" b="1" kern="100" dirty="0">
                <a:cs typeface="Times New Roman" panose="02020603050405020304" pitchFamily="18" charset="0"/>
              </a:rPr>
              <a:t>Promotivne zalihe</a:t>
            </a:r>
            <a:r>
              <a:rPr lang="sr-Latn-RS" sz="1800" kern="100" dirty="0">
                <a:cs typeface="Times New Roman" panose="02020603050405020304" pitchFamily="18" charset="0"/>
              </a:rPr>
              <a:t> se održavaju tokom marketinške promocije i stvaraju pre datuma promocije, to je inventar koji se održava kako bi logistički sistem brzo reagovao na marketing ili promociju cene</a:t>
            </a:r>
            <a:r>
              <a:rPr lang="en-US" sz="1800" kern="100" dirty="0">
                <a:cs typeface="Times New Roman" panose="02020603050405020304" pitchFamily="18" charset="0"/>
              </a:rPr>
              <a:t>,</a:t>
            </a:r>
          </a:p>
          <a:p>
            <a:pPr lvl="1"/>
            <a:r>
              <a:rPr lang="sr-Latn-RS" sz="1800" b="1" kern="100" dirty="0">
                <a:cs typeface="Times New Roman" panose="02020603050405020304" pitchFamily="18" charset="0"/>
              </a:rPr>
              <a:t>Špekulativne zalihe </a:t>
            </a:r>
            <a:r>
              <a:rPr lang="sr-Latn-RS" sz="1800" kern="100" dirty="0">
                <a:cs typeface="Times New Roman" panose="02020603050405020304" pitchFamily="18" charset="0"/>
              </a:rPr>
              <a:t>se stvaraju u očekivanju povećanja cena, promene kursa ili promene društveno-političke dimenzije.</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sz="3200" kern="100" dirty="0">
                <a:cs typeface="Times New Roman" panose="02020603050405020304" pitchFamily="18" charset="0"/>
              </a:rPr>
              <a:t>Elementi strukture zaliha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2515357486"/>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pl-PL" sz="1800" b="1" dirty="0">
                <a:effectLst/>
                <a:latin typeface="Tahoma" panose="020B0604030504040204" pitchFamily="34" charset="0"/>
                <a:ea typeface="Calibri" panose="020F0502020204030204" pitchFamily="34" charset="0"/>
                <a:cs typeface="Times New Roman" panose="02020603050405020304" pitchFamily="18" charset="0"/>
              </a:rPr>
              <a:t>Ciklična zaliha</a:t>
            </a:r>
            <a:r>
              <a:rPr lang="en-US" sz="1800" dirty="0">
                <a:effectLst/>
                <a:latin typeface="Tahoma" panose="020B0604030504040204" pitchFamily="34" charset="0"/>
                <a:ea typeface="Calibri" panose="020F0502020204030204" pitchFamily="34" charset="0"/>
                <a:cs typeface="Times New Roman" panose="02020603050405020304" pitchFamily="18" charset="0"/>
              </a:rPr>
              <a:t>,</a:t>
            </a:r>
            <a:r>
              <a:rPr lang="en-US" sz="1800" b="1" dirty="0">
                <a:effectLst/>
                <a:latin typeface="Tahoma" panose="020B0604030504040204" pitchFamily="34" charset="0"/>
                <a:ea typeface="Calibri" panose="020F0502020204030204" pitchFamily="34" charset="0"/>
                <a:cs typeface="Times New Roman" panose="02020603050405020304" pitchFamily="18" charset="0"/>
              </a:rPr>
              <a:t> </a:t>
            </a:r>
            <a:r>
              <a:rPr lang="sr-Latn-RS" sz="1800" dirty="0">
                <a:effectLst/>
                <a:latin typeface="Tahoma" panose="020B0604030504040204" pitchFamily="34" charset="0"/>
                <a:ea typeface="Calibri" panose="020F0502020204030204" pitchFamily="34" charset="0"/>
                <a:cs typeface="Times New Roman" panose="02020603050405020304" pitchFamily="18" charset="0"/>
              </a:rPr>
              <a:t>rotirajuća zaliha, to je inventar koji kompanija koristi u toku normalne proizvodnje ili distribucije i ponovo kreira u rutinskom procesu naručivanja</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Struktura zaliha – ciklične zalihe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a:solidFill>
                  <a:srgbClr val="002060"/>
                </a:solidFill>
                <a:cs typeface="Times New Roman" panose="02020603050405020304" pitchFamily="18" charset="0"/>
              </a:rPr>
              <a:t>Ciklična zaliha u određenom periodu jednaka je polovini prosečnog obima isporuke u tom periodu</a:t>
            </a:r>
            <a:r>
              <a:rPr lang="en-US" sz="1800" kern="100" dirty="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SC  =  1/2  × DS</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a:t>
            </a:r>
            <a:r>
              <a:rPr lang="sr-Latn-RS" sz="1800" kern="100" dirty="0">
                <a:solidFill>
                  <a:srgbClr val="002060"/>
                </a:solidFill>
                <a:cs typeface="Times New Roman" panose="02020603050405020304" pitchFamily="18" charset="0"/>
              </a:rPr>
              <a:t>ciklične zalihe</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DS</a:t>
            </a:r>
            <a:r>
              <a:rPr lang="pl-PL" sz="1800" kern="100" dirty="0">
                <a:solidFill>
                  <a:srgbClr val="002060"/>
                </a:solidFill>
                <a:cs typeface="Times New Roman" panose="02020603050405020304" pitchFamily="18" charset="0"/>
              </a:rPr>
              <a:t> </a:t>
            </a:r>
            <a:r>
              <a:rPr lang="en-US" sz="1800" kern="100" dirty="0">
                <a:solidFill>
                  <a:srgbClr val="002060"/>
                </a:solidFill>
                <a:cs typeface="Times New Roman" panose="02020603050405020304" pitchFamily="18" charset="0"/>
              </a:rPr>
              <a:t>– </a:t>
            </a:r>
            <a:r>
              <a:rPr lang="sr-Latn-RS" sz="1800" kern="100" dirty="0">
                <a:solidFill>
                  <a:srgbClr val="002060"/>
                </a:solidFill>
                <a:cs typeface="Times New Roman" panose="02020603050405020304" pitchFamily="18" charset="0"/>
              </a:rPr>
              <a:t>prosečna veličina isporuke</a:t>
            </a:r>
            <a:r>
              <a:rPr lang="en-US" sz="1800" kern="100" dirty="0">
                <a:solidFill>
                  <a:srgbClr val="002060"/>
                </a:solidFill>
                <a:cs typeface="Times New Roman" panose="02020603050405020304" pitchFamily="18" charset="0"/>
              </a:rPr>
              <a:t>.</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a:cs typeface="Times New Roman" panose="02020603050405020304" pitchFamily="18" charset="0"/>
              </a:rPr>
              <a:t>Struktura zaliha – sigurnosna zaliha</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a:ea typeface="Calibri" panose="020F0502020204030204" pitchFamily="34" charset="0"/>
                <a:cs typeface="Times New Roman" panose="02020603050405020304" pitchFamily="18" charset="0"/>
              </a:rPr>
              <a:t>S</a:t>
            </a:r>
            <a:r>
              <a:rPr lang="sr-Latn-RS" sz="1800" b="1" dirty="0">
                <a:ea typeface="Calibri" panose="020F0502020204030204" pitchFamily="34" charset="0"/>
                <a:cs typeface="Times New Roman" panose="02020603050405020304" pitchFamily="18" charset="0"/>
              </a:rPr>
              <a:t>igurnosna zaliha</a:t>
            </a:r>
            <a:r>
              <a:rPr lang="en-US" sz="1800" dirty="0">
                <a:ea typeface="Calibri" panose="020F0502020204030204" pitchFamily="34" charset="0"/>
                <a:cs typeface="Times New Roman" panose="02020603050405020304" pitchFamily="18" charset="0"/>
              </a:rPr>
              <a:t>, </a:t>
            </a:r>
            <a:r>
              <a:rPr lang="sr-Latn-RS" sz="1800" dirty="0">
                <a:ea typeface="Calibri" panose="020F0502020204030204" pitchFamily="34" charset="0"/>
                <a:cs typeface="Times New Roman" panose="02020603050405020304" pitchFamily="18" charset="0"/>
              </a:rPr>
              <a:t>nerotirajuća zaliha je namenjena da spreči hitne zastoje u proizvodnji ili distribuciji, i predstavlja tampon za kašnjenja u isporukama i ispunjenu narudžbine, zavisi od nivoa usluge za korisnike u verovatnosnom pristupu </a:t>
            </a:r>
            <a:r>
              <a:rPr lang="en-US" sz="1800" dirty="0">
                <a:ea typeface="Calibri" panose="020F0502020204030204" pitchFamily="34" charset="0"/>
                <a:cs typeface="Times New Roman" panose="02020603050405020304" pitchFamily="18" charset="0"/>
              </a:rPr>
              <a:t>(PSL)</a:t>
            </a:r>
            <a:r>
              <a:rPr lang="pl-PL" sz="1800" dirty="0">
                <a:ea typeface="Calibri" panose="020F0502020204030204" pitchFamily="34" charset="0"/>
                <a:cs typeface="Times New Roman" panose="02020603050405020304" pitchFamily="18" charset="0"/>
              </a:rPr>
              <a:t>.</a:t>
            </a:r>
            <a:endParaRPr lang="pl-PL" sz="2000" dirty="0"/>
          </a:p>
        </p:txBody>
      </p:sp>
      <mc:AlternateContent xmlns:mc="http://schemas.openxmlformats.org/markup-compatibility/2006" xmlns:a14="http://schemas.microsoft.com/office/drawing/2010/main">
        <mc:Choice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50000"/>
                  </a:lnSpc>
                  <a:spcAft>
                    <a:spcPts val="600"/>
                  </a:spcAft>
                  <a:buNone/>
                </a:pPr>
                <a:r>
                  <a:rPr lang="sr-Latn-RS" sz="1400" kern="100" dirty="0">
                    <a:solidFill>
                      <a:srgbClr val="002060"/>
                    </a:solidFill>
                    <a:ea typeface="Calibri" panose="020F0502020204030204" pitchFamily="34" charset="0"/>
                    <a:cs typeface="Times New Roman" panose="02020603050405020304" pitchFamily="18" charset="0"/>
                  </a:rPr>
                  <a:t>Sigurnosne zalihe se mogu promeniti sa fluktuacijama u potražnji i rokovima isporuke. Izračunava se na sledeći način</a:t>
                </a:r>
                <a:r>
                  <a:rPr lang="en-GB" sz="14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sigurnosna zaliha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faktor sigurnosti u zavisnosti od nivoa usluge potrošača i tipa distribucije koji opisuje varijabilnost potražnje u ciklusu dopune; normalna distribucija se najčešće pretpostavlja u literaturi i praktičnim primenama i očitava iz statističkih tabela za dati nivo POP</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sr-Latn-RS" sz="1800" kern="100" dirty="0">
                    <a:solidFill>
                      <a:srgbClr val="002060"/>
                    </a:solidFill>
                    <a:ea typeface="Calibri" panose="020F0502020204030204" pitchFamily="34" charset="0"/>
                    <a:cs typeface="Times New Roman" panose="02020603050405020304" pitchFamily="18" charset="0"/>
                  </a:rPr>
                  <a:t>– standardna devijacija potražnje u ciklusu dopune, izračunava se iz formule</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solidFill>
                    <a:srgbClr val="002060"/>
                  </a:solidFill>
                  <a:cs typeface="Times New Roman" panose="02020603050405020304" pitchFamily="18" charset="0"/>
                </a:endParaRPr>
              </a:p>
              <a:p>
                <a:pPr marL="457200" lvl="1" indent="0" algn="ctr">
                  <a:buNone/>
                </a:pPr>
                <a:r>
                  <a:rPr lang="pl-PL" sz="1800" kern="100" dirty="0" err="1">
                    <a:solidFill>
                      <a:srgbClr val="002060"/>
                    </a:solidFill>
                    <a:cs typeface="Times New Roman" panose="02020603050405020304" pitchFamily="18" charset="0"/>
                  </a:rPr>
                  <a:t>ϭDT</a:t>
                </a:r>
                <a:r>
                  <a:rPr lang="pl-PL" sz="1800" kern="100" dirty="0">
                    <a:solidFill>
                      <a:srgbClr val="002060"/>
                    </a:solidFill>
                    <a:cs typeface="Times New Roman" panose="02020603050405020304" pitchFamily="18" charset="0"/>
                  </a:rPr>
                  <a:t> </a:t>
                </a:r>
                <a14:m>
                  <m:oMath xmlns:m="http://schemas.openxmlformats.org/officeDocument/2006/math">
                    <m:r>
                      <a:rPr lang="pl-PL" sz="1800"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1800"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1800" b="0"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T</m:t>
                            </m:r>
                          </m:e>
                          <m:sup>
                            <m:r>
                              <a:rPr lang="pl-PL" sz="1800" b="0" i="1" kern="100" dirty="0" smtClean="0">
                                <a:solidFill>
                                  <a:srgbClr val="002060"/>
                                </a:solidFill>
                                <a:latin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𝐷</m:t>
                            </m:r>
                          </m:e>
                          <m: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cs typeface="Times New Roman" panose="02020603050405020304" pitchFamily="18" charset="0"/>
                              </a:rPr>
                            </m:ctrlPr>
                          </m:sSupPr>
                          <m:e>
                            <m:r>
                              <m:rPr>
                                <m:nor/>
                              </m:rPr>
                              <a:rPr lang="pl-PL" sz="1800" kern="100" dirty="0">
                                <a:solidFill>
                                  <a:srgbClr val="002060"/>
                                </a:solidFill>
                                <a:cs typeface="Times New Roman" panose="02020603050405020304" pitchFamily="18" charset="0"/>
                              </a:rPr>
                              <m:t>ϭ</m:t>
                            </m:r>
                            <m:r>
                              <m:rPr>
                                <m:nor/>
                              </m:rPr>
                              <a:rPr lang="pl-PL" sz="1800" b="0" i="0" kern="100" dirty="0" smtClean="0">
                                <a:solidFill>
                                  <a:srgbClr val="002060"/>
                                </a:solidFill>
                                <a:cs typeface="Times New Roman" panose="02020603050405020304" pitchFamily="18" charset="0"/>
                              </a:rPr>
                              <m:t>D</m:t>
                            </m:r>
                          </m:e>
                          <m:sup>
                            <m:r>
                              <a:rPr lang="pl-PL" sz="1800" i="1" kern="100" dirty="0">
                                <a:solidFill>
                                  <a:srgbClr val="002060"/>
                                </a:solidFill>
                                <a:latin typeface="Cambria Math" panose="02040503050406030204" pitchFamily="18" charset="0"/>
                                <a:cs typeface="Times New Roman" panose="02020603050405020304" pitchFamily="18" charset="0"/>
                              </a:rPr>
                              <m:t>2</m:t>
                            </m:r>
                          </m:sup>
                        </m:sSup>
                        <m: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1800"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1800" b="0"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𝑇</m:t>
                            </m:r>
                          </m:e>
                          <m:sup/>
                        </m:sSup>
                      </m:e>
                    </m:rad>
                  </m:oMath>
                </a14:m>
                <a:endParaRPr lang="pl-PL" sz="18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ϭD – standardna devijacija potražnje</a:t>
                </a:r>
              </a:p>
              <a:p>
                <a:pPr marL="457200" lvl="1" indent="0">
                  <a:buNone/>
                </a:pPr>
                <a:r>
                  <a:rPr lang="pl-PL" sz="1100" kern="100" dirty="0">
                    <a:solidFill>
                      <a:srgbClr val="002060"/>
                    </a:solidFill>
                    <a:cs typeface="Times New Roman" panose="02020603050405020304" pitchFamily="18" charset="0"/>
                  </a:rPr>
                  <a:t>ϭT – standardna devijacija vremena isporuke</a:t>
                </a:r>
              </a:p>
              <a:p>
                <a:pPr marL="457200" lvl="1" indent="0">
                  <a:buNone/>
                </a:pPr>
                <a:r>
                  <a:rPr lang="pl-PL" sz="1100" kern="100" dirty="0">
                    <a:solidFill>
                      <a:srgbClr val="002060"/>
                    </a:solidFill>
                    <a:cs typeface="Times New Roman" panose="02020603050405020304" pitchFamily="18" charset="0"/>
                  </a:rPr>
                  <a:t>D – prosečna potražnja</a:t>
                </a:r>
              </a:p>
              <a:p>
                <a:pPr marL="457200" lvl="1" indent="0">
                  <a:buNone/>
                </a:pPr>
                <a:r>
                  <a:rPr lang="pl-PL" sz="1100" kern="100" dirty="0">
                    <a:solidFill>
                      <a:srgbClr val="002060"/>
                    </a:solidFill>
                    <a:cs typeface="Times New Roman" panose="02020603050405020304" pitchFamily="18" charset="0"/>
                  </a:rPr>
                  <a:t>T – vreme isporuke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2351520" y="2635624"/>
                <a:ext cx="9284448" cy="3514163"/>
              </a:xfrm>
              <a:prstGeom prst="rect">
                <a:avLst/>
              </a:prstGeom>
              <a:blipFill>
                <a:blip r:embed="rId2"/>
                <a:stretch>
                  <a:fillRect l="-263" r="-263"/>
                </a:stretch>
              </a:blipFill>
            </p:spPr>
            <p:txBody>
              <a:bodyPr/>
              <a:lstStyle/>
              <a:p>
                <a:r>
                  <a:rPr lang="en-US">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00146" y="3429000"/>
            <a:ext cx="1360920" cy="1145765"/>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a:cs typeface="Times New Roman" panose="02020603050405020304" pitchFamily="18" charset="0"/>
              </a:rPr>
              <a:t>Struktura zaliha – višak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pl-PL" sz="1800" b="1" dirty="0">
                <a:ea typeface="Calibri" panose="020F0502020204030204" pitchFamily="34" charset="0"/>
                <a:cs typeface="Times New Roman" panose="02020603050405020304" pitchFamily="18" charset="0"/>
              </a:rPr>
              <a:t>Višak zaliha</a:t>
            </a:r>
            <a:r>
              <a:rPr lang="pl-PL" sz="1800" dirty="0">
                <a:ea typeface="Calibri" panose="020F0502020204030204" pitchFamily="34" charset="0"/>
                <a:cs typeface="Times New Roman" panose="02020603050405020304" pitchFamily="18" charset="0"/>
              </a:rPr>
              <a:t> se definiše kao nerotirajući, višak ili mrtve zalihe, nema nikakvu vrednost za kompaniju koja bi trebalo da se oslobodi takvih zaliha, održavanje ovih zaliha je neopravdan trošak za kompaniju</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sr-Latn-RS" sz="1400" kern="100" dirty="0">
                <a:solidFill>
                  <a:srgbClr val="002060"/>
                </a:solidFill>
                <a:cs typeface="Times New Roman" panose="02020603050405020304" pitchFamily="18" charset="0"/>
              </a:rPr>
              <a:t>Višak zaliha je višak zaliha iznad potreba definisanih prosečnom potražnjom tokom ciklusa dopunjavanja i pretpostavljenim nivoom usluge za kupce. Izračunava se iz formule</a:t>
            </a:r>
            <a:r>
              <a:rPr lang="en-US" sz="1400" kern="100" dirty="0">
                <a:solidFill>
                  <a:srgbClr val="002060"/>
                </a:solidFill>
                <a:cs typeface="Times New Roman" panose="02020603050405020304" pitchFamily="18" charset="0"/>
              </a:rPr>
              <a:t>:</a:t>
            </a:r>
          </a:p>
          <a:p>
            <a:pPr marL="457200" lvl="1" indent="0" algn="ctr">
              <a:buNone/>
            </a:pPr>
            <a:r>
              <a:rPr lang="en-US" sz="1800" kern="100" dirty="0">
                <a:solidFill>
                  <a:srgbClr val="002060"/>
                </a:solidFill>
                <a:cs typeface="Times New Roman" panose="02020603050405020304" pitchFamily="18" charset="0"/>
              </a:rPr>
              <a:t>SE = SAV – SS – SC </a:t>
            </a:r>
          </a:p>
          <a:p>
            <a:pPr marL="457200" lvl="1" indent="0">
              <a:buNone/>
            </a:pPr>
            <a:r>
              <a:rPr lang="en-US" sz="1800" kern="100" dirty="0">
                <a:solidFill>
                  <a:srgbClr val="002060"/>
                </a:solidFill>
                <a:cs typeface="Times New Roman" panose="02020603050405020304" pitchFamily="18" charset="0"/>
              </a:rPr>
              <a:t>SE </a:t>
            </a:r>
            <a:r>
              <a:rPr lang="sr-Latn-RS" sz="1800" kern="100" dirty="0">
                <a:solidFill>
                  <a:srgbClr val="002060"/>
                </a:solidFill>
                <a:cs typeface="Times New Roman" panose="02020603050405020304" pitchFamily="18" charset="0"/>
              </a:rPr>
              <a:t>– višak zaliha</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SAV – </a:t>
            </a:r>
            <a:r>
              <a:rPr lang="sr-Latn-RS" sz="1800" kern="100" dirty="0">
                <a:solidFill>
                  <a:srgbClr val="002060"/>
                </a:solidFill>
                <a:cs typeface="Times New Roman" panose="02020603050405020304" pitchFamily="18" charset="0"/>
              </a:rPr>
              <a:t>prosečna zaliha</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SS – </a:t>
            </a:r>
            <a:r>
              <a:rPr lang="sr-Latn-RS" sz="1800" kern="100" dirty="0">
                <a:solidFill>
                  <a:srgbClr val="002060"/>
                </a:solidFill>
                <a:cs typeface="Times New Roman" panose="02020603050405020304" pitchFamily="18" charset="0"/>
              </a:rPr>
              <a:t>sigurnosna zaliha</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SC – </a:t>
            </a:r>
            <a:r>
              <a:rPr lang="sr-Latn-RS" sz="1800" kern="100" dirty="0">
                <a:solidFill>
                  <a:srgbClr val="002060"/>
                </a:solidFill>
                <a:cs typeface="Times New Roman" panose="02020603050405020304" pitchFamily="18" charset="0"/>
              </a:rPr>
              <a:t>ciklična zaliha</a:t>
            </a:r>
            <a:r>
              <a:rPr lang="en-US" sz="1800" kern="100" dirty="0">
                <a:solidFill>
                  <a:srgbClr val="002060"/>
                </a:solidFill>
                <a:cs typeface="Times New Roman" panose="02020603050405020304" pitchFamily="18" charset="0"/>
              </a:rPr>
              <a:t>.</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Sistemi dopunjavanja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Sistemi dopune – slobodne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Slobodne zalihe</a:t>
            </a:r>
            <a:r>
              <a:rPr lang="en-US" sz="2000" b="1" dirty="0"/>
              <a:t>, </a:t>
            </a:r>
            <a:r>
              <a:rPr lang="sr-Latn-RS" sz="2000" dirty="0"/>
              <a:t>ili raspoložive zalihe, su zalihe koje su dostupne za prodaju kupcima (spoljnim ili internim) u sadašnjosti ili u bliskoj budućnosti; uzimaju se u obzir zalihe koje su naručene od dobavljača, ali još nisu isporučene, ali će biti isporučene u bliskoj budućnosti i povećavaju nivo zaliha; roba koju je kupio eksterni kupac ili rezervisana od strane internog kupca, ali još nije fizički izašla iz magacina, neće biti uključena u raspoloživi inventar</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800" kern="100" dirty="0">
                <a:solidFill>
                  <a:srgbClr val="002060"/>
                </a:solidFill>
                <a:cs typeface="Times New Roman" panose="02020603050405020304" pitchFamily="18" charset="0"/>
              </a:rPr>
              <a:t>Slobodne zalihe se izračunavaju na sledeći način</a:t>
            </a:r>
            <a:r>
              <a:rPr lang="en-US" sz="1800" kern="100" dirty="0">
                <a:solidFill>
                  <a:srgbClr val="002060"/>
                </a:solidFill>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SF = SW + SO – SR </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SF – </a:t>
            </a:r>
            <a:r>
              <a:rPr lang="sr-Latn-RS" sz="1800" kern="100" dirty="0">
                <a:solidFill>
                  <a:srgbClr val="002060"/>
                </a:solidFill>
                <a:cs typeface="Times New Roman" panose="02020603050405020304" pitchFamily="18" charset="0"/>
              </a:rPr>
              <a:t>slobodne zalihe</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SW – </a:t>
            </a:r>
            <a:r>
              <a:rPr lang="sr-Latn-RS" sz="1800" kern="100" dirty="0">
                <a:solidFill>
                  <a:srgbClr val="002060"/>
                </a:solidFill>
                <a:cs typeface="Times New Roman" panose="02020603050405020304" pitchFamily="18" charset="0"/>
              </a:rPr>
              <a:t>zalihe u magacinu</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SO – </a:t>
            </a:r>
            <a:r>
              <a:rPr lang="sr-Latn-RS" sz="1800" kern="100" dirty="0">
                <a:solidFill>
                  <a:srgbClr val="002060"/>
                </a:solidFill>
                <a:cs typeface="Times New Roman" panose="02020603050405020304" pitchFamily="18" charset="0"/>
              </a:rPr>
              <a:t>zalihe su naručene ali nisu isporučene</a:t>
            </a:r>
            <a:r>
              <a:rPr lang="en-US" sz="1800" kern="100" dirty="0">
                <a:solidFill>
                  <a:srgbClr val="002060"/>
                </a:solidFill>
                <a:cs typeface="Times New Roman" panose="02020603050405020304" pitchFamily="18" charset="0"/>
              </a:rPr>
              <a:t>,</a:t>
            </a:r>
          </a:p>
          <a:p>
            <a:pPr marL="457200" lvl="1" indent="0">
              <a:buNone/>
            </a:pPr>
            <a:r>
              <a:rPr lang="en-US" sz="1800" kern="100" dirty="0">
                <a:solidFill>
                  <a:srgbClr val="002060"/>
                </a:solidFill>
                <a:cs typeface="Times New Roman" panose="02020603050405020304" pitchFamily="18" charset="0"/>
              </a:rPr>
              <a:t>SR – </a:t>
            </a:r>
            <a:r>
              <a:rPr lang="sr-Latn-RS" sz="1800" kern="100" dirty="0">
                <a:solidFill>
                  <a:srgbClr val="002060"/>
                </a:solidFill>
                <a:cs typeface="Times New Roman" panose="02020603050405020304" pitchFamily="18" charset="0"/>
              </a:rPr>
              <a:t>zalihe rezervisane ali nisu puštene sa zaliha</a:t>
            </a:r>
            <a:r>
              <a:rPr lang="en-US" sz="1800" kern="100" dirty="0">
                <a:solidFill>
                  <a:srgbClr val="002060"/>
                </a:solidFill>
                <a:cs typeface="Times New Roman" panose="02020603050405020304" pitchFamily="18" charset="0"/>
              </a:rPr>
              <a:t>.</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Sistemi dopune – mesto ponovnog naručivanja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Tačka ponovnog naručivanja </a:t>
            </a:r>
            <a:r>
              <a:rPr lang="pl-PL" sz="2000" dirty="0"/>
              <a:t>se koristi u sistemima: obnavljanje zaliha na osnovu nivoa  informacija, min-max, periodično sa određenim nivoom informacija i fiksnih obima isporuke, periodično sa određenim informacijama i maksimalnim nivoom i promenljivim obimom isporuke.</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400" kern="100" dirty="0">
                <a:solidFill>
                  <a:srgbClr val="002060"/>
                </a:solidFill>
                <a:cs typeface="Times New Roman" panose="02020603050405020304" pitchFamily="18" charset="0"/>
              </a:rPr>
              <a:t>Zaliha inofrmacija se izračunava pomoću formule</a:t>
            </a:r>
            <a:r>
              <a:rPr lang="en-US" sz="1400" kern="100" dirty="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pl-PL" sz="1400" kern="100" dirty="0">
                <a:solidFill>
                  <a:srgbClr val="002060"/>
                </a:solidFill>
                <a:cs typeface="Times New Roman" panose="02020603050405020304" pitchFamily="18" charset="0"/>
              </a:rPr>
              <a:t>ROP</a:t>
            </a:r>
            <a:r>
              <a:rPr lang="en-US" sz="1400" kern="100" dirty="0">
                <a:solidFill>
                  <a:srgbClr val="002060"/>
                </a:solidFill>
                <a:cs typeface="Times New Roman" panose="02020603050405020304" pitchFamily="18" charset="0"/>
              </a:rPr>
              <a:t> = D × T + SS  </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a:t>
            </a:r>
            <a:r>
              <a:rPr lang="pl-PL" sz="1400" kern="100" dirty="0">
                <a:solidFill>
                  <a:srgbClr val="002060"/>
                </a:solidFill>
                <a:cs typeface="Times New Roman" panose="02020603050405020304" pitchFamily="18" charset="0"/>
              </a:rPr>
              <a:t>tačka ponovnog poručivanja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D – </a:t>
            </a:r>
            <a:r>
              <a:rPr lang="sr-Latn-RS" sz="1400" kern="100" dirty="0">
                <a:solidFill>
                  <a:srgbClr val="002060"/>
                </a:solidFill>
                <a:cs typeface="Times New Roman" panose="02020603050405020304" pitchFamily="18" charset="0"/>
              </a:rPr>
              <a:t>prosečna potražnja u usvojenoj vremenskoj jedinici </a:t>
            </a:r>
            <a:r>
              <a:rPr lang="en-US" sz="1400" kern="100" dirty="0">
                <a:solidFill>
                  <a:srgbClr val="002060"/>
                </a:solidFill>
                <a:cs typeface="Times New Roman" panose="02020603050405020304" pitchFamily="18" charset="0"/>
              </a:rPr>
              <a:t>(</a:t>
            </a:r>
            <a:r>
              <a:rPr lang="sr-Latn-RS" sz="1400" kern="100" dirty="0">
                <a:solidFill>
                  <a:srgbClr val="002060"/>
                </a:solidFill>
                <a:cs typeface="Times New Roman" panose="02020603050405020304" pitchFamily="18" charset="0"/>
              </a:rPr>
              <a:t>npr. Dan, nedelja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 – </a:t>
            </a:r>
            <a:r>
              <a:rPr lang="sr-Latn-RS" sz="1400" kern="100" dirty="0">
                <a:solidFill>
                  <a:srgbClr val="002060"/>
                </a:solidFill>
                <a:cs typeface="Times New Roman" panose="02020603050405020304" pitchFamily="18" charset="0"/>
              </a:rPr>
              <a:t>vrem</a:t>
            </a:r>
            <a:r>
              <a:rPr lang="en-US" sz="1400" kern="100" dirty="0">
                <a:solidFill>
                  <a:srgbClr val="002060"/>
                </a:solidFill>
                <a:cs typeface="Times New Roman" panose="02020603050405020304" pitchFamily="18" charset="0"/>
              </a:rPr>
              <a:t>e</a:t>
            </a:r>
            <a:r>
              <a:rPr lang="sr-Latn-RS" sz="1400" kern="100" dirty="0">
                <a:solidFill>
                  <a:srgbClr val="002060"/>
                </a:solidFill>
                <a:cs typeface="Times New Roman" panose="02020603050405020304" pitchFamily="18" charset="0"/>
              </a:rPr>
              <a:t> ciklusa obnavljanja zaliha</a:t>
            </a:r>
            <a:r>
              <a:rPr lang="pl-PL" sz="1400" kern="100" dirty="0">
                <a:solidFill>
                  <a:srgbClr val="002060"/>
                </a:solidFill>
                <a:cs typeface="Times New Roman" panose="02020603050405020304" pitchFamily="18" charset="0"/>
              </a:rPr>
              <a:t> (vreme isporuke)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a:t>
            </a:r>
            <a:r>
              <a:rPr lang="sr-Latn-RS" sz="1400" kern="100" dirty="0">
                <a:solidFill>
                  <a:srgbClr val="002060"/>
                </a:solidFill>
                <a:cs typeface="Times New Roman" panose="02020603050405020304" pitchFamily="18" charset="0"/>
              </a:rPr>
              <a:t>sigurnosna zaliha</a:t>
            </a:r>
            <a:r>
              <a:rPr lang="en-US" sz="1400" kern="100" dirty="0">
                <a:solidFill>
                  <a:srgbClr val="002060"/>
                </a:solidFill>
                <a:cs typeface="Times New Roman" panose="02020603050405020304" pitchFamily="18" charset="0"/>
              </a:rPr>
              <a:t>.</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Definicija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Sistemi dopune – maksimalne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sr-Latn-RS" sz="2000" b="1" dirty="0"/>
              <a:t>Maksimalne zalihe </a:t>
            </a:r>
            <a:r>
              <a:rPr lang="sr-Latn-RS" sz="2000" dirty="0"/>
              <a:t>se koriste u sistemima za obnavljanje zaliha: na osnovu periodičnog pregleda, min-max, periodično sa specifičnim informacijama i maksimalnim nivoom i promenljivim obimom isporuke</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sr-Latn-RS" sz="1400" kern="100" dirty="0">
                <a:solidFill>
                  <a:srgbClr val="002060"/>
                </a:solidFill>
                <a:cs typeface="Times New Roman" panose="02020603050405020304" pitchFamily="18" charset="0"/>
              </a:rPr>
              <a:t>Maksimalna zaliha se izračunava pomoću formule</a:t>
            </a:r>
            <a:r>
              <a:rPr lang="en-US" sz="1400" kern="100" dirty="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SMAX = D × (T + T0) + SS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SMAX – </a:t>
            </a:r>
            <a:r>
              <a:rPr lang="sr-Latn-RS" sz="1400" kern="100" dirty="0">
                <a:solidFill>
                  <a:srgbClr val="002060"/>
                </a:solidFill>
                <a:cs typeface="Times New Roman" panose="02020603050405020304" pitchFamily="18" charset="0"/>
              </a:rPr>
              <a:t>maksimalna zaliha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D – </a:t>
            </a:r>
            <a:r>
              <a:rPr lang="sr-Latn-RS" sz="1400" kern="100" dirty="0">
                <a:solidFill>
                  <a:srgbClr val="002060"/>
                </a:solidFill>
                <a:cs typeface="Times New Roman" panose="02020603050405020304" pitchFamily="18" charset="0"/>
              </a:rPr>
              <a:t>prosečna potražnja po jedinici vremena </a:t>
            </a:r>
            <a:r>
              <a:rPr lang="en-US" sz="1400" kern="100" dirty="0">
                <a:solidFill>
                  <a:srgbClr val="002060"/>
                </a:solidFill>
                <a:cs typeface="Times New Roman" panose="02020603050405020304" pitchFamily="18" charset="0"/>
              </a:rPr>
              <a:t>(</a:t>
            </a:r>
            <a:r>
              <a:rPr lang="sr-Latn-RS" sz="1400" kern="100" dirty="0">
                <a:solidFill>
                  <a:srgbClr val="002060"/>
                </a:solidFill>
                <a:cs typeface="Times New Roman" panose="02020603050405020304" pitchFamily="18" charset="0"/>
              </a:rPr>
              <a:t>npr. Dan, nedelja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 – </a:t>
            </a:r>
            <a:r>
              <a:rPr lang="sr-Latn-RS" sz="1400" kern="100" dirty="0">
                <a:solidFill>
                  <a:srgbClr val="002060"/>
                </a:solidFill>
                <a:cs typeface="Times New Roman" panose="02020603050405020304" pitchFamily="18" charset="0"/>
              </a:rPr>
              <a:t>vreme ciklusa dopune </a:t>
            </a:r>
            <a:r>
              <a:rPr lang="pl-PL" sz="1400" kern="100" dirty="0">
                <a:solidFill>
                  <a:srgbClr val="002060"/>
                </a:solidFill>
                <a:cs typeface="Times New Roman" panose="02020603050405020304" pitchFamily="18" charset="0"/>
              </a:rPr>
              <a:t>(vreme isporuke)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T0 – </a:t>
            </a:r>
            <a:r>
              <a:rPr lang="sr-Latn-RS" sz="1400" kern="100" dirty="0">
                <a:solidFill>
                  <a:srgbClr val="002060"/>
                </a:solidFill>
                <a:cs typeface="Times New Roman" panose="02020603050405020304" pitchFamily="18" charset="0"/>
              </a:rPr>
              <a:t>vreme redovnog ciklusa inspekcije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a:t>
            </a:r>
            <a:r>
              <a:rPr lang="sr-Latn-RS" sz="1400" kern="100" dirty="0">
                <a:solidFill>
                  <a:srgbClr val="002060"/>
                </a:solidFill>
                <a:cs typeface="Times New Roman" panose="02020603050405020304" pitchFamily="18" charset="0"/>
              </a:rPr>
              <a:t>sigurnosna zaliha</a:t>
            </a:r>
            <a:r>
              <a:rPr lang="en-US" sz="1400" kern="100" dirty="0">
                <a:solidFill>
                  <a:srgbClr val="002060"/>
                </a:solidFill>
                <a:cs typeface="Times New Roman" panose="02020603050405020304" pitchFamily="18" charset="0"/>
              </a:rPr>
              <a:t>.</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Troškovi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Troškovi 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sr-Latn-RS" sz="1800" b="1" kern="100" dirty="0">
                <a:cs typeface="Times New Roman" panose="02020603050405020304" pitchFamily="18" charset="0"/>
              </a:rPr>
              <a:t>Troškovi zaliha </a:t>
            </a:r>
            <a:r>
              <a:rPr lang="sr-Latn-RS" sz="1800" kern="100" dirty="0">
                <a:cs typeface="Times New Roman" panose="02020603050405020304" pitchFamily="18" charset="0"/>
              </a:rPr>
              <a:t>proizilaze iz potrebe korišćenja finansijskih sredstava u različitim fazama njihovog akumuliranja i skladištenja. Oni obuhvataju troškove koji se odnose na ceo životni ciklus zaliha počev  od kupovine sirovina, preko njihovog skladištenja, do procesa proizvodnje i distribucije </a:t>
            </a:r>
            <a:r>
              <a:rPr lang="en-US" sz="1800" kern="100" dirty="0">
                <a:cs typeface="Times New Roman" panose="02020603050405020304" pitchFamily="18" charset="0"/>
              </a:rPr>
              <a:t>(</a:t>
            </a:r>
            <a:r>
              <a:rPr lang="en-US" sz="1800" kern="100" dirty="0" err="1">
                <a:cs typeface="Times New Roman" panose="02020603050405020304" pitchFamily="18" charset="0"/>
              </a:rPr>
              <a:t>Śliwczyński</a:t>
            </a:r>
            <a:r>
              <a:rPr lang="en-US" sz="1800" kern="100" dirty="0">
                <a:cs typeface="Times New Roman" panose="02020603050405020304" pitchFamily="18" charset="0"/>
              </a:rPr>
              <a:t>, 2008).</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a:cs typeface="Times New Roman" panose="02020603050405020304" pitchFamily="18" charset="0"/>
              </a:rPr>
              <a:t>Troškovi zaliha</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132645963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Troškovi dopune zaliha</a:t>
            </a: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sr-Latn-RS" sz="1800" dirty="0">
                <a:ea typeface="Calibri" panose="020F0502020204030204" pitchFamily="34" charset="0"/>
                <a:cs typeface="Times New Roman" panose="02020603050405020304" pitchFamily="18" charset="0"/>
              </a:rPr>
              <a:t>Troškovi dopune zaliha mogu se podeliti na troškove naručivanja i troškove transporta. U troškovima naručivanja mogu se razlikovati sledeće komponente </a:t>
            </a:r>
            <a:r>
              <a:rPr lang="en-US" sz="1800" dirty="0">
                <a:ea typeface="Calibri" panose="020F0502020204030204" pitchFamily="34" charset="0"/>
                <a:cs typeface="Times New Roman" panose="02020603050405020304" pitchFamily="18" charset="0"/>
              </a:rPr>
              <a:t>(</a:t>
            </a:r>
            <a:r>
              <a:rPr lang="en-US" sz="1800" dirty="0" err="1">
                <a:ea typeface="Calibri" panose="020F0502020204030204" pitchFamily="34" charset="0"/>
                <a:cs typeface="Times New Roman" panose="02020603050405020304" pitchFamily="18" charset="0"/>
              </a:rPr>
              <a:t>Krzyżaniak</a:t>
            </a:r>
            <a:r>
              <a:rPr lang="en-US" sz="1800" dirty="0">
                <a:ea typeface="Calibri" panose="020F0502020204030204" pitchFamily="34" charset="0"/>
                <a:cs typeface="Times New Roman" panose="02020603050405020304" pitchFamily="18" charset="0"/>
              </a:rPr>
              <a:t> &amp; Cyplik, 2008), (Śliwczyński, 2008):</a:t>
            </a:r>
          </a:p>
          <a:p>
            <a:pPr lvl="1"/>
            <a:r>
              <a:rPr lang="sr-Latn-RS" sz="1800" b="1" kern="100" dirty="0">
                <a:cs typeface="Times New Roman" panose="02020603050405020304" pitchFamily="18" charset="0"/>
              </a:rPr>
              <a:t>Fiksni troškovi </a:t>
            </a:r>
            <a:r>
              <a:rPr lang="en-US" sz="1800" kern="100" dirty="0">
                <a:cs typeface="Times New Roman" panose="02020603050405020304" pitchFamily="18" charset="0"/>
              </a:rPr>
              <a:t>– </a:t>
            </a:r>
            <a:r>
              <a:rPr lang="sr-Latn-RS" sz="1800" kern="100" dirty="0">
                <a:cs typeface="Times New Roman" panose="02020603050405020304" pitchFamily="18" charset="0"/>
              </a:rPr>
              <a:t>troškovi naknada u odeljenjima nabavke ili </a:t>
            </a:r>
            <a:r>
              <a:rPr lang="sr-Latn-RS" sz="1800" kern="100" dirty="0">
                <a:solidFill>
                  <a:srgbClr val="FF0000"/>
                </a:solidFill>
                <a:cs typeface="Times New Roman" panose="02020603050405020304" pitchFamily="18" charset="0"/>
              </a:rPr>
              <a:t>nabavke</a:t>
            </a:r>
            <a:r>
              <a:rPr lang="en-US" sz="1800" kern="100" dirty="0">
                <a:cs typeface="Times New Roman" panose="02020603050405020304" pitchFamily="18" charset="0"/>
              </a:rPr>
              <a:t>,</a:t>
            </a:r>
            <a:r>
              <a:rPr lang="sr-Latn-RS" sz="1800" kern="100" dirty="0">
                <a:cs typeface="Times New Roman" panose="02020603050405020304" pitchFamily="18" charset="0"/>
              </a:rPr>
              <a:t> infrastrukturni troškovi (prostorije, oprema, IT sistemi), fiksni troškovi IKT veza, pretplate za korišćenje platforme za kupovinu, fiksni troškovi softverskih licenci koje koriste odeljenja za nabavku ili </a:t>
            </a:r>
            <a:r>
              <a:rPr lang="sr-Latn-RS" sz="1800" kern="100" dirty="0">
                <a:solidFill>
                  <a:srgbClr val="FF0000"/>
                </a:solidFill>
                <a:cs typeface="Times New Roman" panose="02020603050405020304" pitchFamily="18" charset="0"/>
              </a:rPr>
              <a:t>nabavku</a:t>
            </a:r>
            <a:endParaRPr lang="en-US" sz="1800" kern="100" dirty="0">
              <a:cs typeface="Times New Roman" panose="02020603050405020304" pitchFamily="18" charset="0"/>
            </a:endParaRPr>
          </a:p>
          <a:p>
            <a:pPr lvl="1"/>
            <a:r>
              <a:rPr lang="sr-Latn-RS" sz="1800" b="1" kern="100" dirty="0">
                <a:cs typeface="Times New Roman" panose="02020603050405020304" pitchFamily="18" charset="0"/>
              </a:rPr>
              <a:t>Varijabilni troškovi </a:t>
            </a:r>
            <a:r>
              <a:rPr lang="en-US" sz="1800" kern="100" dirty="0">
                <a:cs typeface="Times New Roman" panose="02020603050405020304" pitchFamily="18" charset="0"/>
              </a:rPr>
              <a:t>–</a:t>
            </a:r>
            <a:r>
              <a:rPr lang="sr-Latn-RS" sz="1800" kern="100" dirty="0">
                <a:cs typeface="Times New Roman" panose="02020603050405020304" pitchFamily="18" charset="0"/>
              </a:rPr>
              <a:t> varijabilni troškovi korišćenja platformi za kupovinu, varijabilne komponente telefonskih troškova, troškovi prekovremenog rada </a:t>
            </a:r>
            <a:r>
              <a:rPr lang="en-US" sz="1800" kern="100" dirty="0">
                <a:cs typeface="Times New Roman" panose="02020603050405020304" pitchFamily="18" charset="0"/>
              </a:rPr>
              <a:t>.</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a:solidFill>
                  <a:srgbClr val="002060"/>
                </a:solidFill>
                <a:ea typeface="Calibri" panose="020F0502020204030204" pitchFamily="34" charset="0"/>
                <a:cs typeface="Times New Roman" panose="02020603050405020304" pitchFamily="18" charset="0"/>
              </a:rPr>
              <a:t>za izračunavanje promenljivih troškova dopune</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variab</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ilni troškovi dopune</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broj isporuka u razmatranom periodu</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trošak povezan sa jednom isporukom</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Troškovi držanja zaliha </a:t>
            </a: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sr-Latn-RS" sz="1800" b="1" dirty="0">
                <a:ea typeface="Calibri" panose="020F0502020204030204" pitchFamily="34" charset="0"/>
                <a:cs typeface="Times New Roman" panose="02020603050405020304" pitchFamily="18" charset="0"/>
              </a:rPr>
              <a:t>Troškovi držanja zaliha </a:t>
            </a:r>
            <a:r>
              <a:rPr lang="sr-Latn-RS" sz="1800" dirty="0">
                <a:ea typeface="Calibri" panose="020F0502020204030204" pitchFamily="34" charset="0"/>
                <a:cs typeface="Times New Roman" panose="02020603050405020304" pitchFamily="18" charset="0"/>
              </a:rPr>
              <a:t>su troškovi vezani za posedovanje i skladištenje robe u magacinu ili drugim skladišnim lokacijama. Oni su fizički registrovani u preduzeću od momenta prijema materijala, robe i proizvoda na inventar i izdavanja PZ dokumenta. Troškovi održavanja zaliha uključuju troškove skladištenja i troškove obezvređenja. U troškovima skladištenja i troškovima gubitka vrednosti mogu se razlikovati sledeće komponente </a:t>
            </a:r>
            <a:r>
              <a:rPr lang="en-US" sz="1800" dirty="0">
                <a:ea typeface="Calibri" panose="020F0502020204030204" pitchFamily="34" charset="0"/>
                <a:cs typeface="Times New Roman" panose="02020603050405020304" pitchFamily="18" charset="0"/>
              </a:rPr>
              <a:t>(</a:t>
            </a:r>
            <a:r>
              <a:rPr lang="en-US" sz="1800" dirty="0" err="1">
                <a:ea typeface="Calibri" panose="020F0502020204030204" pitchFamily="34" charset="0"/>
                <a:cs typeface="Times New Roman" panose="02020603050405020304" pitchFamily="18" charset="0"/>
              </a:rPr>
              <a:t>Krzyżaniak</a:t>
            </a:r>
            <a:r>
              <a:rPr lang="en-US" sz="1800" dirty="0">
                <a:ea typeface="Calibri" panose="020F0502020204030204" pitchFamily="34" charset="0"/>
                <a:cs typeface="Times New Roman" panose="02020603050405020304" pitchFamily="18" charset="0"/>
              </a:rPr>
              <a:t> &amp;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za izračunavanje varijabilnih troškova držanja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varijabilni troškovi držanja zaliha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periodični koeficijent troškova držanja zaliha</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a:t>
            </a:r>
            <a:r>
              <a:rPr lang="sr-Latn-R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zalihe u kvantitativnom smislu</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a:t>
            </a:r>
            <a:r>
              <a:rPr lang="sr-Latn-RS"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nabavna cena; u slučaju proizvodnje, to je ukupni trošak proizvodnje jedinice zaliha</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Troškovi nestašice</a:t>
            </a: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sr-Latn-RS" sz="1800" b="1" dirty="0">
                <a:ea typeface="Calibri" panose="020F0502020204030204" pitchFamily="34" charset="0"/>
                <a:cs typeface="Times New Roman" panose="02020603050405020304" pitchFamily="18" charset="0"/>
              </a:rPr>
              <a:t>Troškovi zaliha </a:t>
            </a:r>
            <a:r>
              <a:rPr lang="sr-Latn-RS" sz="1800" dirty="0">
                <a:ea typeface="Calibri" panose="020F0502020204030204" pitchFamily="34" charset="0"/>
                <a:cs typeface="Times New Roman" panose="02020603050405020304" pitchFamily="18" charset="0"/>
              </a:rPr>
              <a:t>održavaju izgubljenu korist, posebno profit koji je kompanija mogla da ostvari da je imala zalihe na pravom mestu, vremenu, količini i opsegu</a:t>
            </a:r>
            <a:r>
              <a:rPr lang="en-US" sz="1800" dirty="0">
                <a:ea typeface="Calibri" panose="020F0502020204030204" pitchFamily="34" charset="0"/>
                <a:cs typeface="Times New Roman" panose="02020603050405020304" pitchFamily="18" charset="0"/>
              </a:rPr>
              <a:t>.</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Formula </a:t>
            </a:r>
            <a:r>
              <a:rPr lang="sr-Latn-RS" sz="1400" kern="100" dirty="0">
                <a:solidFill>
                  <a:srgbClr val="002060"/>
                </a:solidFill>
                <a:cs typeface="Times New Roman" panose="02020603050405020304" pitchFamily="18" charset="0"/>
              </a:rPr>
              <a:t>za izračunavanje troškova zaliha</a:t>
            </a:r>
            <a:r>
              <a:rPr lang="en-US" sz="1400" kern="100" dirty="0">
                <a:solidFill>
                  <a:srgbClr val="002060"/>
                </a:solidFill>
                <a:cs typeface="Times New Roman" panose="02020603050405020304" pitchFamily="18" charset="0"/>
              </a:rPr>
              <a:t>:</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SOC = FSOC + VSOC = CSO × p(SO) × NR + NSO × </a:t>
            </a:r>
            <a:r>
              <a:rPr lang="en-US" sz="1400" kern="100" dirty="0" err="1">
                <a:solidFill>
                  <a:srgbClr val="002060"/>
                </a:solidFill>
                <a:cs typeface="Times New Roman" panose="02020603050405020304" pitchFamily="18" charset="0"/>
              </a:rPr>
              <a:t>cSO</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SOC – </a:t>
            </a:r>
            <a:r>
              <a:rPr lang="sr-Latn-RS" sz="1400" kern="100" dirty="0">
                <a:solidFill>
                  <a:srgbClr val="002060"/>
                </a:solidFill>
                <a:cs typeface="Times New Roman" panose="02020603050405020304" pitchFamily="18" charset="0"/>
              </a:rPr>
              <a:t>troškovi zaliha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FSOC – </a:t>
            </a:r>
            <a:r>
              <a:rPr lang="sr-Latn-RS" sz="1400" kern="100" dirty="0">
                <a:solidFill>
                  <a:srgbClr val="002060"/>
                </a:solidFill>
                <a:cs typeface="Times New Roman" panose="02020603050405020304" pitchFamily="18" charset="0"/>
              </a:rPr>
              <a:t>fiksni troškovi zaliha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VSOC – </a:t>
            </a:r>
            <a:r>
              <a:rPr lang="sr-Latn-RS" sz="1400" kern="100" dirty="0">
                <a:solidFill>
                  <a:srgbClr val="002060"/>
                </a:solidFill>
                <a:cs typeface="Times New Roman" panose="02020603050405020304" pitchFamily="18" charset="0"/>
              </a:rPr>
              <a:t>varijabilni troškovi zaliha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CSO – </a:t>
            </a:r>
            <a:r>
              <a:rPr lang="sr-Latn-RS" sz="1400" kern="100" dirty="0">
                <a:solidFill>
                  <a:srgbClr val="002060"/>
                </a:solidFill>
                <a:cs typeface="Times New Roman" panose="02020603050405020304" pitchFamily="18" charset="0"/>
              </a:rPr>
              <a:t>troškovi nastali zbog nestašice</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p(SO) –</a:t>
            </a:r>
            <a:r>
              <a:rPr lang="sr-Latn-RS" sz="1400" kern="100" dirty="0">
                <a:solidFill>
                  <a:srgbClr val="002060"/>
                </a:solidFill>
                <a:cs typeface="Times New Roman" panose="02020603050405020304" pitchFamily="18" charset="0"/>
              </a:rPr>
              <a:t>verovatnoća da se nestašica desi u datom ciklusu dopunjavanja zaliha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NR – </a:t>
            </a:r>
            <a:r>
              <a:rPr lang="sr-Latn-RS" sz="1400" kern="100" dirty="0">
                <a:solidFill>
                  <a:srgbClr val="002060"/>
                </a:solidFill>
                <a:cs typeface="Times New Roman" panose="02020603050405020304" pitchFamily="18" charset="0"/>
              </a:rPr>
              <a:t>broj ciklusa popune zaliha u razmatranom periodu</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NSO – </a:t>
            </a:r>
            <a:r>
              <a:rPr lang="sr-Latn-RS" sz="1400" kern="100" dirty="0">
                <a:solidFill>
                  <a:srgbClr val="002060"/>
                </a:solidFill>
                <a:cs typeface="Times New Roman" panose="02020603050405020304" pitchFamily="18" charset="0"/>
              </a:rPr>
              <a:t>prosečan (očekivani) broj zaliha u posmatranom periodu</a:t>
            </a:r>
            <a:r>
              <a:rPr lang="en-US" sz="1400" kern="100" dirty="0">
                <a:solidFill>
                  <a:srgbClr val="002060"/>
                </a:solidFill>
                <a:cs typeface="Times New Roman" panose="02020603050405020304" pitchFamily="18" charset="0"/>
              </a:rPr>
              <a:t>,</a:t>
            </a:r>
          </a:p>
          <a:p>
            <a:pPr marL="457200" lvl="1" indent="0">
              <a:buNone/>
            </a:pPr>
            <a:r>
              <a:rPr lang="en-US" sz="1400" kern="100" dirty="0" err="1">
                <a:solidFill>
                  <a:srgbClr val="002060"/>
                </a:solidFill>
                <a:cs typeface="Times New Roman" panose="02020603050405020304" pitchFamily="18" charset="0"/>
              </a:rPr>
              <a:t>cso</a:t>
            </a:r>
            <a:r>
              <a:rPr lang="en-US" sz="1400" kern="100" dirty="0">
                <a:solidFill>
                  <a:srgbClr val="002060"/>
                </a:solidFill>
                <a:cs typeface="Times New Roman" panose="02020603050405020304" pitchFamily="18" charset="0"/>
              </a:rPr>
              <a:t> – </a:t>
            </a:r>
            <a:r>
              <a:rPr lang="sr-Latn-RS" sz="1400" kern="100" dirty="0">
                <a:solidFill>
                  <a:srgbClr val="002060"/>
                </a:solidFill>
                <a:cs typeface="Times New Roman" panose="02020603050405020304" pitchFamily="18" charset="0"/>
              </a:rPr>
              <a:t>trošak koji nastaje u slučaju nestanka jedne jedinice</a:t>
            </a:r>
            <a:r>
              <a:rPr lang="en-US" sz="1400" kern="100" dirty="0">
                <a:solidFill>
                  <a:srgbClr val="002060"/>
                </a:solidFill>
                <a:cs typeface="Times New Roman" panose="02020603050405020304" pitchFamily="18" charset="0"/>
              </a:rPr>
              <a:t>.</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Bowersox, D. &amp; Closs, D.J. (1996). Logistical Management: The Integrated Supply Chain Process, 4th ed., McGraw-Hill, New York, NY.</a:t>
            </a:r>
          </a:p>
          <a:p>
            <a:pPr lvl="1"/>
            <a:r>
              <a:rPr lang="en-US" sz="1800" kern="100" dirty="0" err="1">
                <a:cs typeface="Times New Roman" panose="02020603050405020304" pitchFamily="18" charset="0"/>
              </a:rPr>
              <a:t>Bril</a:t>
            </a:r>
            <a:r>
              <a:rPr lang="en-US" sz="1800" kern="100" dirty="0">
                <a:cs typeface="Times New Roman" panose="02020603050405020304" pitchFamily="18" charset="0"/>
              </a:rPr>
              <a:t>, J., &amp; Łukasik, Z. (2013). </a:t>
            </a:r>
            <a:r>
              <a:rPr lang="en-US" sz="1800" kern="100" dirty="0" err="1">
                <a:cs typeface="Times New Roman" panose="02020603050405020304" pitchFamily="18" charset="0"/>
              </a:rPr>
              <a:t>Metody</a:t>
            </a:r>
            <a:r>
              <a:rPr lang="en-US" sz="1800" kern="100" dirty="0">
                <a:cs typeface="Times New Roman" panose="02020603050405020304" pitchFamily="18" charset="0"/>
              </a:rPr>
              <a:t> </a:t>
            </a:r>
            <a:r>
              <a:rPr lang="en-US" sz="1800" kern="100" dirty="0" err="1">
                <a:cs typeface="Times New Roman" panose="02020603050405020304" pitchFamily="18" charset="0"/>
              </a:rPr>
              <a:t>zarządzania</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a:t>
            </a:r>
            <a:r>
              <a:rPr lang="pl-PL" sz="1800" kern="100" dirty="0">
                <a:cs typeface="Times New Roman" panose="02020603050405020304" pitchFamily="18" charset="0"/>
              </a:rPr>
              <a:t>[</a:t>
            </a:r>
            <a:r>
              <a:rPr lang="pl-PL" sz="1800" kern="100" dirty="0" err="1">
                <a:cs typeface="Times New Roman" panose="02020603050405020304" pitchFamily="18" charset="0"/>
              </a:rPr>
              <a:t>Replenishment</a:t>
            </a:r>
            <a:r>
              <a:rPr lang="pl-PL" sz="1800" kern="100" dirty="0">
                <a:cs typeface="Times New Roman" panose="02020603050405020304" pitchFamily="18" charset="0"/>
              </a:rPr>
              <a:t> </a:t>
            </a:r>
            <a:r>
              <a:rPr lang="pl-PL" sz="1800" kern="100" dirty="0" err="1">
                <a:cs typeface="Times New Roman" panose="02020603050405020304" pitchFamily="18" charset="0"/>
              </a:rPr>
              <a:t>methods</a:t>
            </a:r>
            <a:r>
              <a:rPr lang="pl-PL" sz="1800" kern="100" dirty="0">
                <a:cs typeface="Times New Roman" panose="02020603050405020304" pitchFamily="18" charset="0"/>
              </a:rPr>
              <a:t>]. </a:t>
            </a:r>
            <a:r>
              <a:rPr lang="en-US" sz="1800" kern="100" dirty="0" err="1">
                <a:cs typeface="Times New Roman" panose="02020603050405020304" pitchFamily="18" charset="0"/>
              </a:rPr>
              <a:t>Autobusy</a:t>
            </a:r>
            <a:r>
              <a:rPr lang="en-US" sz="1800" kern="100" dirty="0">
                <a:cs typeface="Times New Roman" panose="02020603050405020304" pitchFamily="18" charset="0"/>
              </a:rPr>
              <a:t>: </a:t>
            </a:r>
            <a:r>
              <a:rPr lang="en-US" sz="1800" kern="100" dirty="0" err="1">
                <a:cs typeface="Times New Roman" panose="02020603050405020304" pitchFamily="18" charset="0"/>
              </a:rPr>
              <a:t>technika</a:t>
            </a:r>
            <a:r>
              <a:rPr lang="en-US" sz="1800" kern="100" dirty="0">
                <a:cs typeface="Times New Roman" panose="02020603050405020304" pitchFamily="18" charset="0"/>
              </a:rPr>
              <a:t>, </a:t>
            </a:r>
            <a:r>
              <a:rPr lang="en-US" sz="1800" kern="100" dirty="0" err="1">
                <a:cs typeface="Times New Roman" panose="02020603050405020304" pitchFamily="18" charset="0"/>
              </a:rPr>
              <a:t>eksploatacja</a:t>
            </a:r>
            <a:r>
              <a:rPr lang="en-US" sz="1800" kern="100" dirty="0">
                <a:cs typeface="Times New Roman" panose="02020603050405020304" pitchFamily="18" charset="0"/>
              </a:rPr>
              <a:t>, </a:t>
            </a:r>
            <a:r>
              <a:rPr lang="en-US" sz="1800" kern="100" dirty="0" err="1">
                <a:cs typeface="Times New Roman" panose="02020603050405020304" pitchFamily="18" charset="0"/>
              </a:rPr>
              <a:t>systemy</a:t>
            </a:r>
            <a:r>
              <a:rPr lang="en-US" sz="1800" kern="100" dirty="0">
                <a:cs typeface="Times New Roman" panose="02020603050405020304" pitchFamily="18" charset="0"/>
              </a:rPr>
              <a:t> </a:t>
            </a:r>
            <a:r>
              <a:rPr lang="en-US" sz="1800" kern="100" dirty="0" err="1">
                <a:cs typeface="Times New Roman" panose="02020603050405020304" pitchFamily="18" charset="0"/>
              </a:rPr>
              <a:t>transportowe</a:t>
            </a:r>
            <a:r>
              <a:rPr lang="en-US" sz="1800" kern="100" dirty="0">
                <a:cs typeface="Times New Roman" panose="02020603050405020304" pitchFamily="18" charset="0"/>
              </a:rPr>
              <a:t>, 14(3), 59-67.</a:t>
            </a:r>
          </a:p>
          <a:p>
            <a:pPr lvl="1"/>
            <a:r>
              <a:rPr lang="en-US" sz="1800" kern="100" dirty="0" err="1">
                <a:cs typeface="Times New Roman" panose="02020603050405020304" pitchFamily="18" charset="0"/>
              </a:rPr>
              <a:t>Brunaud</a:t>
            </a:r>
            <a:r>
              <a:rPr lang="en-US" sz="1800" kern="100" dirty="0">
                <a:cs typeface="Times New Roman" panose="02020603050405020304" pitchFamily="18" charset="0"/>
              </a:rPr>
              <a:t>, B., </a:t>
            </a:r>
            <a:r>
              <a:rPr lang="en-US" sz="1800" kern="100" dirty="0" err="1">
                <a:cs typeface="Times New Roman" panose="02020603050405020304" pitchFamily="18" charset="0"/>
              </a:rPr>
              <a:t>Laínez</a:t>
            </a:r>
            <a:r>
              <a:rPr lang="en-US" sz="1800" kern="100" dirty="0">
                <a:cs typeface="Times New Roman" panose="02020603050405020304" pitchFamily="18" charset="0"/>
              </a:rPr>
              <a:t>‐Aguirre, J. M., Pinto, J. M., &amp; Grossmann, I. E. (2019). Inventory policies and safety stock optimization for supply chain planning. AIChE journal, 65(1), 99-112.</a:t>
            </a:r>
          </a:p>
          <a:p>
            <a:pPr lvl="1"/>
            <a:r>
              <a:rPr lang="en-US" sz="1800" kern="100" dirty="0">
                <a:cs typeface="Times New Roman" panose="02020603050405020304" pitchFamily="18" charset="0"/>
              </a:rPr>
              <a:t>Cyplik, P., &amp; Hadaś, Ł. (2012). </a:t>
            </a:r>
            <a:r>
              <a:rPr lang="en-US" sz="1800" kern="100" dirty="0" err="1">
                <a:cs typeface="Times New Roman" panose="02020603050405020304" pitchFamily="18" charset="0"/>
              </a:rPr>
              <a:t>Zarządzanie</a:t>
            </a:r>
            <a:r>
              <a:rPr lang="en-US" sz="1800" kern="100" dirty="0">
                <a:cs typeface="Times New Roman" panose="02020603050405020304" pitchFamily="18" charset="0"/>
              </a:rPr>
              <a:t> </a:t>
            </a:r>
            <a:r>
              <a:rPr lang="en-US" sz="1800" kern="100" dirty="0" err="1">
                <a:cs typeface="Times New Roman" panose="02020603050405020304" pitchFamily="18" charset="0"/>
              </a:rPr>
              <a:t>zapasami</a:t>
            </a:r>
            <a:r>
              <a:rPr lang="en-US" sz="1800" kern="100" dirty="0">
                <a:cs typeface="Times New Roman" panose="02020603050405020304" pitchFamily="18" charset="0"/>
              </a:rPr>
              <a:t> w </a:t>
            </a:r>
            <a:r>
              <a:rPr lang="en-US" sz="1800" kern="100" dirty="0" err="1">
                <a:cs typeface="Times New Roman" panose="02020603050405020304" pitchFamily="18" charset="0"/>
              </a:rPr>
              <a:t>łańcuchu</a:t>
            </a:r>
            <a:r>
              <a:rPr lang="en-US" sz="1800" kern="100" dirty="0">
                <a:cs typeface="Times New Roman" panose="02020603050405020304" pitchFamily="18" charset="0"/>
              </a:rPr>
              <a:t> </a:t>
            </a:r>
            <a:r>
              <a:rPr lang="en-US" sz="1800" kern="100" dirty="0" err="1">
                <a:cs typeface="Times New Roman" panose="02020603050405020304" pitchFamily="18" charset="0"/>
              </a:rPr>
              <a:t>dostaw</a:t>
            </a:r>
            <a:r>
              <a:rPr lang="pl-PL" sz="1800" kern="100" dirty="0">
                <a:cs typeface="Times New Roman" panose="02020603050405020304" pitchFamily="18" charset="0"/>
              </a:rPr>
              <a:t> [Inventory management in </a:t>
            </a:r>
            <a:r>
              <a:rPr lang="pl-PL" sz="1800" kern="100" dirty="0" err="1">
                <a:cs typeface="Times New Roman" panose="02020603050405020304" pitchFamily="18" charset="0"/>
              </a:rPr>
              <a:t>supply</a:t>
            </a:r>
            <a:r>
              <a:rPr lang="pl-PL" sz="1800" kern="100" dirty="0">
                <a:cs typeface="Times New Roman" panose="02020603050405020304" pitchFamily="18" charset="0"/>
              </a:rPr>
              <a:t> </a:t>
            </a:r>
            <a:r>
              <a:rPr lang="pl-PL" sz="1800" kern="100" dirty="0" err="1">
                <a:cs typeface="Times New Roman" panose="02020603050405020304" pitchFamily="18" charset="0"/>
              </a:rPr>
              <a:t>chain</a:t>
            </a:r>
            <a:r>
              <a:rPr lang="pl-PL" sz="1800" kern="100" dirty="0">
                <a:cs typeface="Times New Roman" panose="02020603050405020304" pitchFamily="18" charset="0"/>
              </a:rPr>
              <a:t>]</a:t>
            </a:r>
            <a:r>
              <a:rPr lang="en-US" sz="1800" kern="100" dirty="0">
                <a:cs typeface="Times New Roman" panose="02020603050405020304" pitchFamily="18" charset="0"/>
              </a:rPr>
              <a:t>. Wydawnictwo </a:t>
            </a:r>
            <a:r>
              <a:rPr lang="en-US" sz="1800" kern="100" dirty="0" err="1">
                <a:cs typeface="Times New Roman" panose="02020603050405020304" pitchFamily="18" charset="0"/>
              </a:rPr>
              <a:t>Politechniki</a:t>
            </a:r>
            <a:r>
              <a:rPr lang="en-US" sz="1800" kern="100" dirty="0">
                <a:cs typeface="Times New Roman" panose="02020603050405020304" pitchFamily="18" charset="0"/>
              </a:rPr>
              <a:t> </a:t>
            </a:r>
            <a:r>
              <a:rPr lang="en-US" sz="1800" kern="100" dirty="0" err="1">
                <a:cs typeface="Times New Roman" panose="02020603050405020304" pitchFamily="18" charset="0"/>
              </a:rPr>
              <a:t>Poznańskiej</a:t>
            </a:r>
            <a:r>
              <a:rPr lang="en-US" sz="1800" kern="100" dirty="0">
                <a:cs typeface="Times New Roman" panose="02020603050405020304" pitchFamily="18" charset="0"/>
              </a:rPr>
              <a:t>.</a:t>
            </a:r>
          </a:p>
          <a:p>
            <a:pPr lvl="1"/>
            <a:r>
              <a:rPr lang="en-US" sz="1800" kern="100" dirty="0">
                <a:cs typeface="Times New Roman" panose="02020603050405020304" pitchFamily="18" charset="0"/>
              </a:rPr>
              <a:t>Hachuła, P.,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E. (2016). The Model of Demand and Inventory in a Decline Phase of the Product Life Cycle. Folia </a:t>
            </a:r>
            <a:r>
              <a:rPr lang="en-US" sz="1800" kern="100" dirty="0" err="1">
                <a:cs typeface="Times New Roman" panose="02020603050405020304" pitchFamily="18" charset="0"/>
              </a:rPr>
              <a:t>Oeconomica</a:t>
            </a:r>
            <a:r>
              <a:rPr lang="en-US" sz="1800" kern="100" dirty="0">
                <a:cs typeface="Times New Roman" panose="02020603050405020304" pitchFamily="18" charset="0"/>
              </a:rPr>
              <a:t> </a:t>
            </a:r>
            <a:r>
              <a:rPr lang="en-US" sz="1800" kern="100" dirty="0" err="1">
                <a:cs typeface="Times New Roman" panose="02020603050405020304" pitchFamily="18" charset="0"/>
              </a:rPr>
              <a:t>Stetinensia</a:t>
            </a:r>
            <a:r>
              <a:rPr lang="en-US" sz="1800" kern="100" dirty="0">
                <a:cs typeface="Times New Roman" panose="02020603050405020304" pitchFamily="18" charset="0"/>
              </a:rPr>
              <a:t>, 16(1), 208-221.</a:t>
            </a:r>
          </a:p>
          <a:p>
            <a:pPr lvl="1"/>
            <a:r>
              <a:rPr lang="en-US" sz="1800" kern="100" dirty="0">
                <a:cs typeface="Times New Roman" panose="02020603050405020304" pitchFamily="18" charset="0"/>
              </a:rPr>
              <a:t>Jain, N., &amp; Tan, T. F. (2022). M-commerce, sales concentration, and inventory management. Manufacturing &amp; Service Operations Management, 24(4), 2256-2273.</a:t>
            </a:r>
          </a:p>
          <a:p>
            <a:pPr lvl="1"/>
            <a:r>
              <a:rPr lang="en-US" sz="1800" kern="100" dirty="0">
                <a:cs typeface="Times New Roman" panose="02020603050405020304" pitchFamily="18" charset="0"/>
              </a:rPr>
              <a:t>Krzyżaniak, S., &amp; Cyplik, P. (2008). </a:t>
            </a:r>
            <a:r>
              <a:rPr lang="en-US" sz="1800" kern="100" dirty="0" err="1">
                <a:cs typeface="Times New Roman" panose="02020603050405020304" pitchFamily="18" charset="0"/>
              </a:rPr>
              <a:t>Zapasy</a:t>
            </a:r>
            <a:r>
              <a:rPr lang="en-US" sz="1800" kern="100" dirty="0">
                <a:cs typeface="Times New Roman" panose="02020603050405020304" pitchFamily="18" charset="0"/>
              </a:rPr>
              <a:t> i </a:t>
            </a:r>
            <a:r>
              <a:rPr lang="en-US" sz="1800" kern="100" dirty="0" err="1">
                <a:cs typeface="Times New Roman" panose="02020603050405020304" pitchFamily="18" charset="0"/>
              </a:rPr>
              <a:t>magazynowanie</a:t>
            </a:r>
            <a:r>
              <a:rPr lang="en-US" sz="1800" kern="100" dirty="0">
                <a:cs typeface="Times New Roman" panose="02020603050405020304" pitchFamily="18" charset="0"/>
              </a:rPr>
              <a:t> :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en-US" sz="1800" kern="100" dirty="0">
                <a:cs typeface="Times New Roman" panose="02020603050405020304" pitchFamily="18" charset="0"/>
              </a:rPr>
              <a:t>. T. 1, </a:t>
            </a:r>
            <a:r>
              <a:rPr lang="en-US" sz="1800" kern="100" dirty="0" err="1">
                <a:cs typeface="Times New Roman" panose="02020603050405020304" pitchFamily="18" charset="0"/>
              </a:rPr>
              <a:t>Zapasy</a:t>
            </a:r>
            <a:r>
              <a:rPr lang="en-US" sz="1800" kern="100" dirty="0">
                <a:cs typeface="Times New Roman" panose="02020603050405020304" pitchFamily="18" charset="0"/>
              </a:rPr>
              <a:t> </a:t>
            </a:r>
            <a:r>
              <a:rPr lang="pl-PL" sz="1800" kern="100" dirty="0">
                <a:cs typeface="Times New Roman" panose="02020603050405020304" pitchFamily="18" charset="0"/>
              </a:rPr>
              <a:t>[Inventory management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management </a:t>
            </a:r>
            <a:r>
              <a:rPr lang="pl-PL" sz="1800" kern="100" dirty="0" err="1">
                <a:cs typeface="Times New Roman" panose="02020603050405020304" pitchFamily="18" charset="0"/>
              </a:rPr>
              <a:t>handbook</a:t>
            </a:r>
            <a:r>
              <a:rPr lang="pl-PL" sz="1800" kern="100" dirty="0">
                <a:cs typeface="Times New Roman" panose="02020603050405020304" pitchFamily="18" charset="0"/>
              </a:rPr>
              <a:t>] </a:t>
            </a:r>
            <a:r>
              <a:rPr lang="en-US" sz="1800" kern="100" dirty="0">
                <a:cs typeface="Times New Roman" panose="02020603050405020304" pitchFamily="18" charset="0"/>
              </a:rPr>
              <a:t>/ Stanisław Krzyżaniak, Piotr Cyplik. (</a:t>
            </a:r>
            <a:r>
              <a:rPr lang="en-US" sz="1800" kern="100" dirty="0" err="1">
                <a:cs typeface="Times New Roman" panose="02020603050405020304" pitchFamily="18" charset="0"/>
              </a:rPr>
              <a:t>Wydanie</a:t>
            </a:r>
            <a:r>
              <a:rPr lang="en-US" sz="1800" kern="100" dirty="0">
                <a:cs typeface="Times New Roman" panose="02020603050405020304" pitchFamily="18" charset="0"/>
              </a:rPr>
              <a:t> II </a:t>
            </a:r>
            <a:r>
              <a:rPr lang="en-US" sz="1800" kern="100" dirty="0" err="1">
                <a:cs typeface="Times New Roman" panose="02020603050405020304" pitchFamily="18" charset="0"/>
              </a:rPr>
              <a:t>poprawione</a:t>
            </a:r>
            <a:r>
              <a:rPr lang="en-US" sz="1800" kern="100" dirty="0">
                <a:cs typeface="Times New Roman" panose="02020603050405020304" pitchFamily="18" charset="0"/>
              </a:rPr>
              <a:t>.). Instytut Logistyki i Magazynowania.</a:t>
            </a:r>
          </a:p>
          <a:p>
            <a:pPr lvl="1"/>
            <a:r>
              <a:rPr lang="en-US" sz="1800" kern="100" dirty="0">
                <a:cs typeface="Times New Roman" panose="02020603050405020304" pitchFamily="18" charset="0"/>
              </a:rPr>
              <a:t>Niemczyk, A., Cudziło, M., Kolińska, K., Fajfer, P., Koliński, A., Pawlak, R., </a:t>
            </a:r>
            <a:r>
              <a:rPr lang="en-US" sz="1800" kern="100" dirty="0" err="1">
                <a:cs typeface="Times New Roman" panose="02020603050405020304" pitchFamily="18" charset="0"/>
              </a:rPr>
              <a:t>Sobótka</a:t>
            </a:r>
            <a:r>
              <a:rPr lang="en-US" sz="1800" kern="100" dirty="0">
                <a:cs typeface="Times New Roman" panose="02020603050405020304" pitchFamily="18" charset="0"/>
              </a:rPr>
              <a:t>, J. (2011). </a:t>
            </a:r>
            <a:r>
              <a:rPr lang="en-US" sz="1800" kern="100" dirty="0" err="1">
                <a:cs typeface="Times New Roman" panose="02020603050405020304" pitchFamily="18" charset="0"/>
              </a:rPr>
              <a:t>Podręcznik</a:t>
            </a:r>
            <a:r>
              <a:rPr lang="en-US" sz="1800" kern="100" dirty="0">
                <a:cs typeface="Times New Roman" panose="02020603050405020304" pitchFamily="18" charset="0"/>
              </a:rPr>
              <a:t> </a:t>
            </a:r>
            <a:r>
              <a:rPr lang="en-US" sz="1800" kern="100" dirty="0" err="1">
                <a:cs typeface="Times New Roman" panose="02020603050405020304" pitchFamily="18" charset="0"/>
              </a:rPr>
              <a:t>dla</a:t>
            </a:r>
            <a:r>
              <a:rPr lang="en-US" sz="1800" kern="100" dirty="0">
                <a:cs typeface="Times New Roman" panose="02020603050405020304" pitchFamily="18" charset="0"/>
              </a:rPr>
              <a:t> </a:t>
            </a:r>
            <a:r>
              <a:rPr lang="en-US" sz="1800" kern="100" dirty="0" err="1">
                <a:cs typeface="Times New Roman" panose="02020603050405020304" pitchFamily="18" charset="0"/>
              </a:rPr>
              <a:t>nauczycieli</a:t>
            </a:r>
            <a:r>
              <a:rPr lang="en-US" sz="1800" kern="100" dirty="0">
                <a:cs typeface="Times New Roman" panose="02020603050405020304" pitchFamily="18" charset="0"/>
              </a:rPr>
              <a:t> do </a:t>
            </a:r>
            <a:r>
              <a:rPr lang="en-US" sz="1800" kern="100" dirty="0" err="1">
                <a:cs typeface="Times New Roman" panose="02020603050405020304" pitchFamily="18" charset="0"/>
              </a:rPr>
              <a:t>laboratorium</a:t>
            </a:r>
            <a:r>
              <a:rPr lang="en-US" sz="1800" kern="100" dirty="0">
                <a:cs typeface="Times New Roman" panose="02020603050405020304" pitchFamily="18" charset="0"/>
              </a:rPr>
              <a:t> </a:t>
            </a:r>
            <a:r>
              <a:rPr lang="en-US" sz="1800" kern="100" dirty="0" err="1">
                <a:cs typeface="Times New Roman" panose="02020603050405020304" pitchFamily="18" charset="0"/>
              </a:rPr>
              <a:t>spedycyjno</a:t>
            </a:r>
            <a:r>
              <a:rPr lang="en-US" sz="1800" kern="100" dirty="0">
                <a:cs typeface="Times New Roman" panose="02020603050405020304" pitchFamily="18" charset="0"/>
              </a:rPr>
              <a:t> – </a:t>
            </a:r>
            <a:r>
              <a:rPr lang="en-US" sz="1800" kern="100" dirty="0" err="1">
                <a:cs typeface="Times New Roman" panose="02020603050405020304" pitchFamily="18" charset="0"/>
              </a:rPr>
              <a:t>logistycznego</a:t>
            </a:r>
            <a:r>
              <a:rPr lang="en-US" sz="1800" kern="100" dirty="0">
                <a:cs typeface="Times New Roman" panose="02020603050405020304" pitchFamily="18" charset="0"/>
              </a:rPr>
              <a:t> i </a:t>
            </a:r>
            <a:r>
              <a:rPr lang="en-US" sz="1800" kern="100" dirty="0" err="1">
                <a:cs typeface="Times New Roman" panose="02020603050405020304" pitchFamily="18" charset="0"/>
              </a:rPr>
              <a:t>magazynowego</a:t>
            </a:r>
            <a:r>
              <a:rPr lang="pl-PL" sz="1800" kern="100" dirty="0">
                <a:cs typeface="Times New Roman" panose="02020603050405020304" pitchFamily="18" charset="0"/>
              </a:rPr>
              <a:t> [</a:t>
            </a:r>
            <a:r>
              <a:rPr lang="pl-PL" sz="1800" kern="100" dirty="0" err="1">
                <a:cs typeface="Times New Roman" panose="02020603050405020304" pitchFamily="18" charset="0"/>
              </a:rPr>
              <a:t>Handbook</a:t>
            </a:r>
            <a:r>
              <a:rPr lang="pl-PL" sz="1800" kern="100" dirty="0">
                <a:cs typeface="Times New Roman" panose="02020603050405020304" pitchFamily="18" charset="0"/>
              </a:rPr>
              <a:t> for </a:t>
            </a:r>
            <a:r>
              <a:rPr lang="pl-PL" sz="1800" kern="100" dirty="0" err="1">
                <a:cs typeface="Times New Roman" panose="02020603050405020304" pitchFamily="18" charset="0"/>
              </a:rPr>
              <a:t>teachers</a:t>
            </a:r>
            <a:r>
              <a:rPr lang="pl-PL" sz="1800" kern="100" dirty="0">
                <a:cs typeface="Times New Roman" panose="02020603050405020304" pitchFamily="18" charset="0"/>
              </a:rPr>
              <a:t> – </a:t>
            </a:r>
            <a:r>
              <a:rPr lang="pl-PL" sz="1800" kern="100" dirty="0" err="1">
                <a:cs typeface="Times New Roman" panose="02020603050405020304" pitchFamily="18" charset="0"/>
              </a:rPr>
              <a:t>speedition</a:t>
            </a:r>
            <a:r>
              <a:rPr lang="pl-PL" sz="1800" kern="100" dirty="0">
                <a:cs typeface="Times New Roman" panose="02020603050405020304" pitchFamily="18" charset="0"/>
              </a:rPr>
              <a:t> and </a:t>
            </a:r>
            <a:r>
              <a:rPr lang="pl-PL" sz="1800" kern="100" dirty="0" err="1">
                <a:cs typeface="Times New Roman" panose="02020603050405020304" pitchFamily="18" charset="0"/>
              </a:rPr>
              <a:t>warehouse</a:t>
            </a:r>
            <a:r>
              <a:rPr lang="pl-PL" sz="1800" kern="100" dirty="0">
                <a:cs typeface="Times New Roman" panose="02020603050405020304" pitchFamily="18" charset="0"/>
              </a:rPr>
              <a:t> </a:t>
            </a:r>
            <a:r>
              <a:rPr lang="pl-PL" sz="1800" kern="100" dirty="0" err="1">
                <a:cs typeface="Times New Roman" panose="02020603050405020304" pitchFamily="18" charset="0"/>
              </a:rPr>
              <a:t>laboratory</a:t>
            </a:r>
            <a:r>
              <a:rPr lang="pl-PL" sz="1800" kern="100" dirty="0">
                <a:cs typeface="Times New Roman" panose="02020603050405020304" pitchFamily="18" charset="0"/>
              </a:rPr>
              <a:t>]</a:t>
            </a:r>
            <a:r>
              <a:rPr lang="en-US" sz="1800" kern="100" dirty="0">
                <a:cs typeface="Times New Roman" panose="02020603050405020304" pitchFamily="18" charset="0"/>
              </a:rPr>
              <a:t>. Tom II. Wyższa Szkoła Logistyki. </a:t>
            </a:r>
            <a:r>
              <a:rPr lang="en-US" sz="1800" kern="100" dirty="0" err="1">
                <a:cs typeface="Times New Roman" panose="02020603050405020304" pitchFamily="18" charset="0"/>
              </a:rPr>
              <a:t>Poznań</a:t>
            </a:r>
            <a:r>
              <a:rPr lang="en-US" sz="1800" kern="100" dirty="0">
                <a:cs typeface="Times New Roman" panose="02020603050405020304" pitchFamily="18" charset="0"/>
              </a:rPr>
              <a:t> 2011.</a:t>
            </a:r>
          </a:p>
          <a:p>
            <a:pPr lvl="1"/>
            <a:r>
              <a:rPr lang="en-US" sz="1800" kern="100" dirty="0">
                <a:cs typeface="Times New Roman" panose="02020603050405020304" pitchFamily="18" charset="0"/>
              </a:rPr>
              <a:t>Pandya, B., &amp; Thakkar, H. (2016). A review on inventory management control techniques: ABC-XYZ analysis. REST Journal on Emerging trends in Modelling and Manufacturing, 2(3).</a:t>
            </a:r>
          </a:p>
          <a:p>
            <a:pPr lvl="1"/>
            <a:r>
              <a:rPr lang="en-US" sz="1800" kern="100" dirty="0">
                <a:cs typeface="Times New Roman" panose="02020603050405020304" pitchFamily="18" charset="0"/>
              </a:rPr>
              <a:t>Song, J. S., Van </a:t>
            </a:r>
            <a:r>
              <a:rPr lang="en-US" sz="1800" kern="100" dirty="0" err="1">
                <a:cs typeface="Times New Roman" panose="02020603050405020304" pitchFamily="18" charset="0"/>
              </a:rPr>
              <a:t>Houtum</a:t>
            </a:r>
            <a:r>
              <a:rPr lang="en-US" sz="1800" kern="100" dirty="0">
                <a:cs typeface="Times New Roman" panose="02020603050405020304" pitchFamily="18" charset="0"/>
              </a:rPr>
              <a:t>, G. J., &amp; Van </a:t>
            </a:r>
            <a:r>
              <a:rPr lang="en-US" sz="1800" kern="100" dirty="0" err="1">
                <a:cs typeface="Times New Roman" panose="02020603050405020304" pitchFamily="18" charset="0"/>
              </a:rPr>
              <a:t>Mieghem</a:t>
            </a:r>
            <a:r>
              <a:rPr lang="en-US" sz="1800" kern="100" dirty="0">
                <a:cs typeface="Times New Roman" panose="02020603050405020304" pitchFamily="18" charset="0"/>
              </a:rPr>
              <a:t>, J. A. (2020). Capacity and inventory management: Review, trends, and projections. Manufacturing &amp; Service Operations Management, 22(1), 36-46.</a:t>
            </a:r>
          </a:p>
          <a:p>
            <a:pPr lvl="1"/>
            <a:r>
              <a:rPr lang="en-US" sz="1800" kern="100" dirty="0" err="1">
                <a:cs typeface="Times New Roman" panose="02020603050405020304" pitchFamily="18" charset="0"/>
              </a:rPr>
              <a:t>Matusiak</a:t>
            </a:r>
            <a:r>
              <a:rPr lang="en-US" sz="1800" kern="100" dirty="0">
                <a:cs typeface="Times New Roman" panose="02020603050405020304" pitchFamily="18" charset="0"/>
              </a:rPr>
              <a:t>, M. (2022). </a:t>
            </a:r>
            <a:r>
              <a:rPr lang="en-US" sz="1800" kern="100" dirty="0" err="1">
                <a:cs typeface="Times New Roman" panose="02020603050405020304" pitchFamily="18" charset="0"/>
              </a:rPr>
              <a:t>Logistyka</a:t>
            </a:r>
            <a:r>
              <a:rPr lang="en-US" sz="1800" kern="100" dirty="0">
                <a:cs typeface="Times New Roman" panose="02020603050405020304" pitchFamily="18" charset="0"/>
              </a:rPr>
              <a:t> </a:t>
            </a:r>
            <a:r>
              <a:rPr lang="en-US" sz="1800" kern="100" dirty="0" err="1">
                <a:cs typeface="Times New Roman" panose="02020603050405020304" pitchFamily="18" charset="0"/>
              </a:rPr>
              <a:t>zaopatrzenia</a:t>
            </a:r>
            <a:r>
              <a:rPr lang="pl-PL" sz="1800" kern="100" dirty="0">
                <a:cs typeface="Times New Roman" panose="02020603050405020304" pitchFamily="18" charset="0"/>
              </a:rPr>
              <a:t> [Supply </a:t>
            </a:r>
            <a:r>
              <a:rPr lang="pl-PL" sz="1800" kern="100" dirty="0" err="1">
                <a:cs typeface="Times New Roman" panose="02020603050405020304" pitchFamily="18" charset="0"/>
              </a:rPr>
              <a:t>logistics</a:t>
            </a:r>
            <a:r>
              <a:rPr lang="pl-PL" sz="1800" kern="100" dirty="0">
                <a:cs typeface="Times New Roman" panose="02020603050405020304" pitchFamily="18" charset="0"/>
              </a:rPr>
              <a:t>]</a:t>
            </a:r>
            <a:r>
              <a:rPr lang="en-US" sz="1800" kern="100" dirty="0">
                <a:cs typeface="Times New Roman" panose="02020603050405020304" pitchFamily="18" charset="0"/>
              </a:rPr>
              <a:t>. </a:t>
            </a:r>
            <a:r>
              <a:rPr lang="en-US" sz="1800" kern="100" dirty="0" err="1">
                <a:cs typeface="Times New Roman" panose="02020603050405020304" pitchFamily="18" charset="0"/>
              </a:rPr>
              <a:t>Skrypt</a:t>
            </a:r>
            <a:r>
              <a:rPr lang="en-US" sz="1800" kern="100" dirty="0">
                <a:cs typeface="Times New Roman" panose="02020603050405020304" pitchFamily="18" charset="0"/>
              </a:rPr>
              <a:t> </a:t>
            </a:r>
            <a:r>
              <a:rPr lang="en-US" sz="1800" kern="100" dirty="0" err="1">
                <a:cs typeface="Times New Roman" panose="02020603050405020304" pitchFamily="18" charset="0"/>
              </a:rPr>
              <a:t>akademicki</a:t>
            </a:r>
            <a:r>
              <a:rPr lang="en-US" sz="1800" kern="100" dirty="0">
                <a:cs typeface="Times New Roman" panose="02020603050405020304" pitchFamily="18" charset="0"/>
              </a:rPr>
              <a:t>. </a:t>
            </a:r>
            <a:r>
              <a:rPr lang="en-US" sz="1800" kern="100" dirty="0" err="1">
                <a:cs typeface="Times New Roman" panose="02020603050405020304" pitchFamily="18" charset="0"/>
              </a:rPr>
              <a:t>Część</a:t>
            </a:r>
            <a:r>
              <a:rPr lang="en-US" sz="1800" kern="100" dirty="0">
                <a:cs typeface="Times New Roman" panose="02020603050405020304" pitchFamily="18" charset="0"/>
              </a:rPr>
              <a:t> 1 </a:t>
            </a:r>
            <a:r>
              <a:rPr lang="en-US" sz="1800" kern="100" dirty="0" err="1">
                <a:cs typeface="Times New Roman" panose="02020603050405020304" pitchFamily="18" charset="0"/>
              </a:rPr>
              <a:t>Wykład</a:t>
            </a:r>
            <a:r>
              <a:rPr lang="en-US" sz="1800" kern="100" dirty="0">
                <a:cs typeface="Times New Roman" panose="02020603050405020304" pitchFamily="18" charset="0"/>
              </a:rPr>
              <a:t>. Wydawnictwo </a:t>
            </a:r>
            <a:r>
              <a:rPr lang="en-US" sz="1800" kern="100" dirty="0" err="1">
                <a:cs typeface="Times New Roman" panose="02020603050405020304" pitchFamily="18" charset="0"/>
              </a:rPr>
              <a:t>Uniwersytetu</a:t>
            </a:r>
            <a:r>
              <a:rPr lang="en-US" sz="1800" kern="100" dirty="0">
                <a:cs typeface="Times New Roman" panose="02020603050405020304" pitchFamily="18" charset="0"/>
              </a:rPr>
              <a:t> </a:t>
            </a:r>
            <a:r>
              <a:rPr lang="en-US" sz="1800" kern="100" dirty="0" err="1">
                <a:cs typeface="Times New Roman" panose="02020603050405020304" pitchFamily="18" charset="0"/>
              </a:rPr>
              <a:t>Łódzkiego</a:t>
            </a:r>
            <a:r>
              <a:rPr lang="en-US" sz="1800" kern="100" dirty="0">
                <a:cs typeface="Times New Roman" panose="02020603050405020304" pitchFamily="18" charset="0"/>
              </a:rPr>
              <a:t>.</a:t>
            </a:r>
          </a:p>
          <a:p>
            <a:pPr lvl="1"/>
            <a:r>
              <a:rPr lang="en-US" sz="1800" kern="100" dirty="0">
                <a:cs typeface="Times New Roman" panose="02020603050405020304" pitchFamily="18" charset="0"/>
              </a:rPr>
              <a:t>Strojny, S. (2008). </a:t>
            </a:r>
            <a:r>
              <a:rPr lang="en-US" sz="1800" kern="100" dirty="0" err="1">
                <a:cs typeface="Times New Roman" panose="02020603050405020304" pitchFamily="18" charset="0"/>
              </a:rPr>
              <a:t>Przesłanki</a:t>
            </a:r>
            <a:r>
              <a:rPr lang="en-US" sz="1800" kern="100" dirty="0">
                <a:cs typeface="Times New Roman" panose="02020603050405020304" pitchFamily="18" charset="0"/>
              </a:rPr>
              <a:t> </a:t>
            </a:r>
            <a:r>
              <a:rPr lang="en-US" sz="1800" kern="100" dirty="0" err="1">
                <a:cs typeface="Times New Roman" panose="02020603050405020304" pitchFamily="18" charset="0"/>
              </a:rPr>
              <a:t>standaryzacji</a:t>
            </a:r>
            <a:r>
              <a:rPr lang="en-US" sz="1800" kern="100" dirty="0">
                <a:cs typeface="Times New Roman" panose="02020603050405020304" pitchFamily="18" charset="0"/>
              </a:rPr>
              <a:t> </a:t>
            </a:r>
            <a:r>
              <a:rPr lang="en-US" sz="1800" kern="100" dirty="0" err="1">
                <a:cs typeface="Times New Roman" panose="02020603050405020304" pitchFamily="18" charset="0"/>
              </a:rPr>
              <a:t>interpersonalnej</a:t>
            </a:r>
            <a:r>
              <a:rPr lang="en-US" sz="1800" kern="100" dirty="0">
                <a:cs typeface="Times New Roman" panose="02020603050405020304" pitchFamily="18" charset="0"/>
              </a:rPr>
              <a:t> </a:t>
            </a:r>
            <a:r>
              <a:rPr lang="en-US" sz="1800" kern="100" dirty="0" err="1">
                <a:cs typeface="Times New Roman" panose="02020603050405020304" pitchFamily="18" charset="0"/>
              </a:rPr>
              <a:t>obsługi</a:t>
            </a:r>
            <a:r>
              <a:rPr lang="en-US" sz="1800" kern="100" dirty="0">
                <a:cs typeface="Times New Roman" panose="02020603050405020304" pitchFamily="18" charset="0"/>
              </a:rPr>
              <a:t> </a:t>
            </a:r>
            <a:r>
              <a:rPr lang="en-US" sz="1800" kern="100" dirty="0" err="1">
                <a:cs typeface="Times New Roman" panose="02020603050405020304" pitchFamily="18" charset="0"/>
              </a:rPr>
              <a:t>klienta</a:t>
            </a:r>
            <a:r>
              <a:rPr lang="pl-PL" sz="1800" kern="100" dirty="0">
                <a:cs typeface="Times New Roman" panose="02020603050405020304" pitchFamily="18" charset="0"/>
              </a:rPr>
              <a:t> [</a:t>
            </a:r>
            <a:r>
              <a:rPr lang="pl-PL" sz="1800" kern="100" dirty="0" err="1">
                <a:cs typeface="Times New Roman" panose="02020603050405020304" pitchFamily="18" charset="0"/>
              </a:rPr>
              <a:t>Standarization</a:t>
            </a:r>
            <a:r>
              <a:rPr lang="pl-PL" sz="1800" kern="100" dirty="0">
                <a:cs typeface="Times New Roman" panose="02020603050405020304" pitchFamily="18" charset="0"/>
              </a:rPr>
              <a:t> of </a:t>
            </a:r>
            <a:r>
              <a:rPr lang="pl-PL" sz="1800" kern="100" dirty="0" err="1">
                <a:cs typeface="Times New Roman" panose="02020603050405020304" pitchFamily="18" charset="0"/>
              </a:rPr>
              <a:t>customer</a:t>
            </a:r>
            <a:r>
              <a:rPr lang="pl-PL" sz="1800" kern="100" dirty="0">
                <a:cs typeface="Times New Roman" panose="02020603050405020304" pitchFamily="18" charset="0"/>
              </a:rPr>
              <a:t> service proces]</a:t>
            </a:r>
            <a:r>
              <a:rPr lang="en-US" sz="1800" kern="100" dirty="0">
                <a:cs typeface="Times New Roman" panose="02020603050405020304" pitchFamily="18" charset="0"/>
              </a:rPr>
              <a:t>. </a:t>
            </a:r>
            <a:r>
              <a:rPr lang="en-US" sz="1800" kern="100" dirty="0" err="1">
                <a:cs typeface="Times New Roman" panose="02020603050405020304" pitchFamily="18" charset="0"/>
              </a:rPr>
              <a:t>LogForum</a:t>
            </a:r>
            <a:r>
              <a:rPr lang="en-US" sz="1800" kern="100" dirty="0">
                <a:cs typeface="Times New Roman" panose="02020603050405020304" pitchFamily="18" charset="0"/>
              </a:rPr>
              <a:t>, 4(1), 1-8.</a:t>
            </a:r>
          </a:p>
          <a:p>
            <a:pPr lvl="1"/>
            <a:r>
              <a:rPr lang="en-US" sz="1800" kern="100" dirty="0">
                <a:cs typeface="Times New Roman" panose="02020603050405020304" pitchFamily="18" charset="0"/>
              </a:rPr>
              <a:t>Śliwczyński, B. (2007). Controlling w </a:t>
            </a:r>
            <a:r>
              <a:rPr lang="en-US" sz="1800" kern="100" dirty="0" err="1">
                <a:cs typeface="Times New Roman" panose="02020603050405020304" pitchFamily="18" charset="0"/>
              </a:rPr>
              <a:t>zarządzaniu</a:t>
            </a:r>
            <a:r>
              <a:rPr lang="en-US" sz="1800" kern="100" dirty="0">
                <a:cs typeface="Times New Roman" panose="02020603050405020304" pitchFamily="18" charset="0"/>
              </a:rPr>
              <a:t> </a:t>
            </a:r>
            <a:r>
              <a:rPr lang="en-US" sz="1800" kern="100" dirty="0" err="1">
                <a:cs typeface="Times New Roman" panose="02020603050405020304" pitchFamily="18" charset="0"/>
              </a:rPr>
              <a:t>logistyką</a:t>
            </a:r>
            <a:r>
              <a:rPr lang="en-US" sz="1800" kern="100" dirty="0">
                <a:cs typeface="Times New Roman" panose="02020603050405020304" pitchFamily="18" charset="0"/>
              </a:rPr>
              <a:t>: Controlling </a:t>
            </a:r>
            <a:r>
              <a:rPr lang="en-US" sz="1800" kern="100" dirty="0" err="1">
                <a:cs typeface="Times New Roman" panose="02020603050405020304" pitchFamily="18" charset="0"/>
              </a:rPr>
              <a:t>operacyjny</a:t>
            </a:r>
            <a:r>
              <a:rPr lang="en-US" sz="1800" kern="100" dirty="0">
                <a:cs typeface="Times New Roman" panose="02020603050405020304" pitchFamily="18" charset="0"/>
              </a:rPr>
              <a:t>, controlling </a:t>
            </a:r>
            <a:r>
              <a:rPr lang="en-US" sz="1800" kern="100" dirty="0" err="1">
                <a:cs typeface="Times New Roman" panose="02020603050405020304" pitchFamily="18" charset="0"/>
              </a:rPr>
              <a:t>procesów</a:t>
            </a:r>
            <a:r>
              <a:rPr lang="en-US" sz="1800" kern="100" dirty="0">
                <a:cs typeface="Times New Roman" panose="02020603050405020304" pitchFamily="18" charset="0"/>
              </a:rPr>
              <a:t>, controlling </a:t>
            </a:r>
            <a:r>
              <a:rPr lang="en-US" sz="1800" kern="100" dirty="0" err="1">
                <a:cs typeface="Times New Roman" panose="02020603050405020304" pitchFamily="18" charset="0"/>
              </a:rPr>
              <a:t>zasobów</a:t>
            </a:r>
            <a:r>
              <a:rPr lang="pl-PL" sz="1800" kern="100" dirty="0">
                <a:cs typeface="Times New Roman" panose="02020603050405020304" pitchFamily="18" charset="0"/>
              </a:rPr>
              <a:t> [Controlling in </a:t>
            </a:r>
            <a:r>
              <a:rPr lang="pl-PL" sz="1800" kern="100" dirty="0" err="1">
                <a:cs typeface="Times New Roman" panose="02020603050405020304" pitchFamily="18" charset="0"/>
              </a:rPr>
              <a:t>logistics</a:t>
            </a:r>
            <a:r>
              <a:rPr lang="pl-PL" sz="1800" kern="100" dirty="0">
                <a:cs typeface="Times New Roman" panose="02020603050405020304" pitchFamily="18" charset="0"/>
              </a:rPr>
              <a:t> management. </a:t>
            </a:r>
            <a:r>
              <a:rPr lang="pl-PL" sz="1800" kern="100" dirty="0" err="1">
                <a:cs typeface="Times New Roman" panose="02020603050405020304" pitchFamily="18" charset="0"/>
              </a:rPr>
              <a:t>Operational</a:t>
            </a:r>
            <a:r>
              <a:rPr lang="pl-PL" sz="1800" kern="100" dirty="0">
                <a:cs typeface="Times New Roman" panose="02020603050405020304" pitchFamily="18" charset="0"/>
              </a:rPr>
              <a:t> and proces controlling]</a:t>
            </a:r>
            <a:r>
              <a:rPr lang="en-US" sz="1800" kern="100" dirty="0">
                <a:cs typeface="Times New Roman" panose="02020603050405020304" pitchFamily="18" charset="0"/>
              </a:rPr>
              <a:t>. Wyższa Szkoła Logistyki.</a:t>
            </a:r>
          </a:p>
          <a:p>
            <a:pPr lvl="1"/>
            <a:r>
              <a:rPr lang="en-US" sz="1800" kern="100" dirty="0">
                <a:cs typeface="Times New Roman" panose="02020603050405020304" pitchFamily="18" charset="0"/>
              </a:rPr>
              <a:t>Śliwczyński, B. (2008). </a:t>
            </a:r>
            <a:r>
              <a:rPr lang="en-US" sz="1800" kern="100" dirty="0" err="1">
                <a:cs typeface="Times New Roman" panose="02020603050405020304" pitchFamily="18" charset="0"/>
              </a:rPr>
              <a:t>Planowanie</a:t>
            </a:r>
            <a:r>
              <a:rPr lang="en-US" sz="1800" kern="100" dirty="0">
                <a:cs typeface="Times New Roman" panose="02020603050405020304" pitchFamily="18" charset="0"/>
              </a:rPr>
              <a:t> </a:t>
            </a:r>
            <a:r>
              <a:rPr lang="en-US" sz="1800" kern="100" dirty="0" err="1">
                <a:cs typeface="Times New Roman" panose="02020603050405020304" pitchFamily="18" charset="0"/>
              </a:rPr>
              <a:t>logistyczne</a:t>
            </a:r>
            <a:r>
              <a:rPr lang="en-US" sz="1800" kern="100" dirty="0">
                <a:cs typeface="Times New Roman" panose="02020603050405020304" pitchFamily="18" charset="0"/>
              </a:rPr>
              <a:t>: </a:t>
            </a:r>
            <a:r>
              <a:rPr lang="en-US" sz="1800" kern="100" dirty="0" err="1">
                <a:cs typeface="Times New Roman" panose="02020603050405020304" pitchFamily="18" charset="0"/>
              </a:rPr>
              <a:t>podręcznik</a:t>
            </a:r>
            <a:r>
              <a:rPr lang="en-US" sz="1800" kern="100" dirty="0">
                <a:cs typeface="Times New Roman" panose="02020603050405020304" pitchFamily="18" charset="0"/>
              </a:rPr>
              <a:t> do </a:t>
            </a:r>
            <a:r>
              <a:rPr lang="en-US" sz="1800" kern="100" dirty="0" err="1">
                <a:cs typeface="Times New Roman" panose="02020603050405020304" pitchFamily="18" charset="0"/>
              </a:rPr>
              <a:t>kształcenia</a:t>
            </a:r>
            <a:r>
              <a:rPr lang="en-US" sz="1800" kern="100" dirty="0">
                <a:cs typeface="Times New Roman" panose="02020603050405020304" pitchFamily="18" charset="0"/>
              </a:rPr>
              <a:t> w </a:t>
            </a:r>
            <a:r>
              <a:rPr lang="en-US" sz="1800" kern="100" dirty="0" err="1">
                <a:cs typeface="Times New Roman" panose="02020603050405020304" pitchFamily="18" charset="0"/>
              </a:rPr>
              <a:t>zawodzie</a:t>
            </a:r>
            <a:r>
              <a:rPr lang="en-US" sz="1800" kern="100" dirty="0">
                <a:cs typeface="Times New Roman" panose="02020603050405020304" pitchFamily="18" charset="0"/>
              </a:rPr>
              <a:t> </a:t>
            </a:r>
            <a:r>
              <a:rPr lang="en-US" sz="1800" kern="100" dirty="0" err="1">
                <a:cs typeface="Times New Roman" panose="02020603050405020304" pitchFamily="18" charset="0"/>
              </a:rPr>
              <a:t>technik</a:t>
            </a:r>
            <a:r>
              <a:rPr lang="en-US" sz="1800" kern="100" dirty="0">
                <a:cs typeface="Times New Roman" panose="02020603050405020304" pitchFamily="18" charset="0"/>
              </a:rPr>
              <a:t> </a:t>
            </a:r>
            <a:r>
              <a:rPr lang="en-US" sz="1800" kern="100" dirty="0" err="1">
                <a:cs typeface="Times New Roman" panose="02020603050405020304" pitchFamily="18" charset="0"/>
              </a:rPr>
              <a:t>logistyk</a:t>
            </a:r>
            <a:r>
              <a:rPr lang="pl-PL" sz="1800" kern="100" dirty="0">
                <a:cs typeface="Times New Roman" panose="02020603050405020304" pitchFamily="18" charset="0"/>
              </a:rPr>
              <a:t> [Logistics </a:t>
            </a:r>
            <a:r>
              <a:rPr lang="pl-PL" sz="1800" kern="100" dirty="0" err="1">
                <a:cs typeface="Times New Roman" panose="02020603050405020304" pitchFamily="18" charset="0"/>
              </a:rPr>
              <a:t>planning</a:t>
            </a:r>
            <a:r>
              <a:rPr lang="pl-PL" sz="1800" kern="100" dirty="0">
                <a:cs typeface="Times New Roman" panose="02020603050405020304" pitchFamily="18" charset="0"/>
              </a:rPr>
              <a:t> – </a:t>
            </a:r>
            <a:r>
              <a:rPr lang="pl-PL" sz="1800" kern="100" dirty="0" err="1">
                <a:cs typeface="Times New Roman" panose="02020603050405020304" pitchFamily="18" charset="0"/>
              </a:rPr>
              <a:t>handbook</a:t>
            </a:r>
            <a:r>
              <a:rPr lang="pl-PL" sz="1800" kern="100" dirty="0">
                <a:cs typeface="Times New Roman" panose="02020603050405020304" pitchFamily="18" charset="0"/>
              </a:rPr>
              <a:t>]</a:t>
            </a:r>
            <a:r>
              <a:rPr lang="en-US" sz="1800" kern="100" dirty="0">
                <a:cs typeface="Times New Roman" panose="02020603050405020304" pitchFamily="18" charset="0"/>
              </a:rPr>
              <a:t>. Instytut Logistyki i Magazynowania.</a:t>
            </a:r>
          </a:p>
          <a:p>
            <a:pPr lvl="1"/>
            <a:r>
              <a:rPr lang="en-US" sz="1800" kern="100" dirty="0" err="1">
                <a:cs typeface="Times New Roman" panose="02020603050405020304" pitchFamily="18" charset="0"/>
              </a:rPr>
              <a:t>Tanwari</a:t>
            </a:r>
            <a:r>
              <a:rPr lang="en-US" sz="1800" kern="100" dirty="0">
                <a:cs typeface="Times New Roman" panose="02020603050405020304" pitchFamily="18" charset="0"/>
              </a:rPr>
              <a:t>, A., </a:t>
            </a:r>
            <a:r>
              <a:rPr lang="en-US" sz="1800" kern="100" dirty="0" err="1">
                <a:cs typeface="Times New Roman" panose="02020603050405020304" pitchFamily="18" charset="0"/>
              </a:rPr>
              <a:t>Lakhiar</a:t>
            </a:r>
            <a:r>
              <a:rPr lang="en-US" sz="1800" kern="100" dirty="0">
                <a:cs typeface="Times New Roman" panose="02020603050405020304" pitchFamily="18" charset="0"/>
              </a:rPr>
              <a:t>, A. Q., &amp; Shaikh, G. Y. (2000). ABC analysis as a inventory control technique. Quaid-E-</a:t>
            </a:r>
            <a:r>
              <a:rPr lang="en-US" sz="1800" kern="100" dirty="0" err="1">
                <a:cs typeface="Times New Roman" panose="02020603050405020304" pitchFamily="18" charset="0"/>
              </a:rPr>
              <a:t>Awam</a:t>
            </a:r>
            <a:r>
              <a:rPr lang="en-US" sz="1800" kern="100" dirty="0">
                <a:cs typeface="Times New Roman" panose="02020603050405020304" pitchFamily="18" charset="0"/>
              </a:rPr>
              <a:t> University research journal of engineering, science and technology, 1(1).</a:t>
            </a:r>
          </a:p>
          <a:p>
            <a:pPr lvl="1"/>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a:t>Aut</a:t>
            </a:r>
            <a:r>
              <a:rPr lang="en-US" sz="4000" dirty="0" err="1"/>
              <a:t>ori</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Toboła-Walaszczyk</a:t>
            </a:r>
            <a:br>
              <a:rPr lang="pl-PL" sz="2400" b="0" dirty="0">
                <a:solidFill>
                  <a:schemeClr val="tx1"/>
                </a:solidFill>
              </a:rPr>
            </a:br>
            <a:br>
              <a:rPr lang="pl-PL" sz="4000" dirty="0"/>
            </a:br>
            <a:r>
              <a:rPr lang="pl-PL" sz="4000" dirty="0"/>
              <a:t>F</a:t>
            </a:r>
            <a:r>
              <a:rPr lang="en-US" sz="4000" dirty="0" err="1"/>
              <a:t>inalna</a:t>
            </a:r>
            <a:r>
              <a:rPr lang="en-US" sz="4000" dirty="0"/>
              <a:t> </a:t>
            </a:r>
            <a:r>
              <a:rPr lang="en-US" sz="4000" dirty="0" err="1"/>
              <a:t>verzija</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Hvala na pažnji</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Definicija </a:t>
            </a:r>
            <a:r>
              <a:rPr lang="pl-PL" kern="100" dirty="0">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sr-Latn-RS" sz="2000" b="1" dirty="0"/>
              <a:t>Zalihe </a:t>
            </a:r>
            <a:r>
              <a:rPr lang="sr-Latn-RS" sz="2000" dirty="0"/>
              <a:t>su količina robe koju preduzeće skladišti da bi zadovoljio trenutne i buduće potrebe </a:t>
            </a:r>
            <a:r>
              <a:rPr lang="en-US" sz="2000" dirty="0"/>
              <a:t>(</a:t>
            </a:r>
            <a:r>
              <a:rPr lang="en-US" sz="2000" dirty="0" err="1"/>
              <a:t>Brunaud</a:t>
            </a:r>
            <a:r>
              <a:rPr lang="en-US" sz="2000" dirty="0"/>
              <a:t> et al., 2019). </a:t>
            </a:r>
            <a:r>
              <a:rPr lang="sr-Latn-RS" sz="2000" dirty="0"/>
              <a:t>Zalihe su materijalne komponente obrtnih sredstava. Zalihe imaju određenu lokaciju, mesto skladištenja, a njihova veličina se može izraziti kvantitativnim i vrednosnim merama </a:t>
            </a:r>
            <a:r>
              <a:rPr lang="en-US" sz="2000" dirty="0"/>
              <a:t>(</a:t>
            </a:r>
            <a:r>
              <a:rPr lang="en-US" sz="2000" dirty="0" err="1"/>
              <a:t>Niemczyk</a:t>
            </a:r>
            <a:r>
              <a:rPr lang="en-US" sz="2000" dirty="0"/>
              <a:t> et al., 2011)</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r-Latn-RS" sz="2000" b="1" dirty="0"/>
              <a:t>Upravljanje zalihama </a:t>
            </a:r>
            <a:r>
              <a:rPr lang="sr-Latn-RS" sz="2000" dirty="0"/>
              <a:t>se odnosi na proces nadzora i kontrole nivoa zaliha, nivoa skladišta i njihovog skladištenja u preduzeću. Ovo uključuje odlučivanje koliko zaliha treba držati, kada ponovo naručiti ili obnoviti zalihe i kako optimizovati koriščenje zaliha da bi se zadovoljila potražnja uz minimiziranje troškova i maksimiziranje efikasnosti </a:t>
            </a:r>
            <a:r>
              <a:rPr lang="en-US" sz="2000" dirty="0"/>
              <a:t>(Song et al., 2020).</a:t>
            </a:r>
            <a:r>
              <a:rPr lang="pl-PL" sz="2000" dirty="0"/>
              <a:t>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Definicija </a:t>
            </a:r>
            <a:r>
              <a:rPr lang="pl-PL" kern="100" dirty="0">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sr-Latn-RS" sz="2000" b="1" dirty="0"/>
              <a:t>Cilj upravljanja zalihama </a:t>
            </a:r>
            <a:r>
              <a:rPr lang="sr-Latn-RS" sz="2000" dirty="0"/>
              <a:t>je da se osigura da su pravi proizvodi dostupni u pravim količinama, u pravo vreme i na pravom mestu kako bi se zadovoljile potrebe kupaca uz izbegavanje nedostatka zaliha, prekomernih zaliha i povezanih troškova </a:t>
            </a:r>
            <a:r>
              <a:rPr lang="en-US" sz="2000" dirty="0"/>
              <a:t>(Jain et al., 2022), (</a:t>
            </a:r>
            <a:r>
              <a:rPr lang="en-US" sz="2000" dirty="0" err="1"/>
              <a:t>Matusiak</a:t>
            </a:r>
            <a:r>
              <a:rPr lang="en-US" sz="2000" dirty="0"/>
              <a:t>, 2022).</a:t>
            </a:r>
            <a:endParaRPr lang="pl-PL" sz="2000" dirty="0"/>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Osnovne zalihe </a:t>
            </a:r>
          </a:p>
          <a:p>
            <a:pPr marL="0" indent="0" algn="ctr">
              <a:buNone/>
            </a:pPr>
            <a:r>
              <a:rPr lang="pl-PL" sz="4000" kern="100" dirty="0">
                <a:solidFill>
                  <a:srgbClr val="002060"/>
                </a:solidFill>
                <a:cs typeface="Times New Roman" panose="02020603050405020304" pitchFamily="18" charset="0"/>
              </a:rPr>
              <a:t>Modeli klasifikacije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Analiza</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en-US" sz="1800" b="1" dirty="0"/>
              <a:t>ABC anal</a:t>
            </a:r>
            <a:r>
              <a:rPr lang="sr-Latn-RS" sz="1800" b="1" dirty="0"/>
              <a:t>iza</a:t>
            </a:r>
            <a:r>
              <a:rPr lang="en-US" sz="1800" b="1" dirty="0"/>
              <a:t> </a:t>
            </a:r>
            <a:r>
              <a:rPr lang="sr-Latn-RS" sz="1800" dirty="0"/>
              <a:t>se zasniva na pravilu </a:t>
            </a:r>
            <a:r>
              <a:rPr lang="en-US" sz="1800" dirty="0"/>
              <a:t>"80-20„</a:t>
            </a:r>
            <a:r>
              <a:rPr lang="sr-Latn-RS" sz="1800" dirty="0"/>
              <a:t> ,poznatom u ekonomiji, koje je formulisao italijanski ekonomista Vilfredo Pareto. Prema njegovim glavnim pretpostavkama, otprilike 20% elemenata određuje efekte datog pitanja u 80% - ovo je klasična podela. Pareto princip je važna pomoć pri donošenju odluka za klasifikaciju fizičkih dobara. Upotreba ABC analize, u klasičnom pristupu, deli sve artikle asortimana u 3 klase (A, B i C) uzimajući kao kriterijum ove podele udeo pojedinačnih asortimana u ukupnoj vrednosti prodaje</a:t>
            </a:r>
            <a:r>
              <a:rPr lang="en-US" sz="1800" dirty="0"/>
              <a:t> (Pandya </a:t>
            </a:r>
            <a:r>
              <a:rPr lang="sr-Latn-RS" sz="1800" dirty="0"/>
              <a:t>i</a:t>
            </a:r>
            <a:r>
              <a:rPr lang="en-US" sz="1800" dirty="0"/>
              <a:t> Thakkar, 2016), (</a:t>
            </a:r>
            <a:r>
              <a:rPr lang="en-US" sz="1800" dirty="0" err="1"/>
              <a:t>Tanwari</a:t>
            </a:r>
            <a:r>
              <a:rPr lang="en-US" sz="1800" dirty="0"/>
              <a:t> et al., 2000).</a:t>
            </a:r>
            <a:endParaRPr lang="pl-PL" sz="1800" dirty="0"/>
          </a:p>
          <a:p>
            <a:pPr marL="0" indent="0">
              <a:buNone/>
            </a:pPr>
            <a:endParaRPr lang="pl-PL" sz="1800" dirty="0"/>
          </a:p>
          <a:p>
            <a:pPr marL="0" indent="0" algn="just">
              <a:buNone/>
            </a:pPr>
            <a:r>
              <a:rPr lang="sr-Latn-RS" sz="1800" dirty="0"/>
              <a:t>Procedura podele artikala proizvoda prema ABC analizi zasniva se na jasnom kriterijumu klasifikacije, a to je specifičan procenat vrednosti prometa </a:t>
            </a:r>
            <a:r>
              <a:rPr lang="en-US" sz="1800" dirty="0"/>
              <a:t>(</a:t>
            </a:r>
            <a:r>
              <a:rPr lang="en-US" sz="1800" dirty="0" err="1"/>
              <a:t>Krzyżaniak</a:t>
            </a:r>
            <a:r>
              <a:rPr lang="en-US" sz="1800" dirty="0"/>
              <a:t> </a:t>
            </a:r>
            <a:r>
              <a:rPr lang="sr-Latn-RS" sz="1800" dirty="0"/>
              <a:t>i</a:t>
            </a:r>
            <a:r>
              <a:rPr lang="en-US" sz="1800" dirty="0"/>
              <a:t> Cyplik, 2008). </a:t>
            </a:r>
            <a:endParaRPr lang="pl-PL" sz="1800" dirty="0"/>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ABC Analiza – </a:t>
            </a:r>
            <a:r>
              <a:rPr lang="pl-PL" kern="100" dirty="0">
                <a:cs typeface="Times New Roman" panose="02020603050405020304" pitchFamily="18" charset="0"/>
              </a:rPr>
              <a:t>koraci</a:t>
            </a:r>
            <a:r>
              <a:rPr lang="pl-PL" sz="3200" kern="100" dirty="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83556003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XYZ Analiza</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en-US" sz="1800" b="1" dirty="0"/>
              <a:t>XYZ anal</a:t>
            </a:r>
            <a:r>
              <a:rPr lang="sr-Latn-RS" sz="1800" b="1" dirty="0"/>
              <a:t>iza</a:t>
            </a:r>
            <a:r>
              <a:rPr lang="en-US" sz="1800" b="1" dirty="0"/>
              <a:t> </a:t>
            </a:r>
            <a:r>
              <a:rPr lang="sr-Latn-RS" sz="1800" dirty="0"/>
              <a:t>ima za cilj da proceni fluktuacije u potražnji ili potrošnji asortimana </a:t>
            </a:r>
            <a:r>
              <a:rPr lang="en-US" sz="1800" dirty="0"/>
              <a:t>(Pandya &amp; Thakkar, 2016).</a:t>
            </a:r>
            <a:endParaRPr lang="pl-PL" sz="1800" dirty="0"/>
          </a:p>
          <a:p>
            <a:pPr marL="0" indent="0" algn="ctr">
              <a:buNone/>
            </a:pPr>
            <a:endParaRPr lang="pl-PL" sz="1800" dirty="0"/>
          </a:p>
          <a:p>
            <a:pPr marL="0" indent="0">
              <a:buNone/>
            </a:pPr>
            <a:r>
              <a:rPr lang="sr-Latn-RS" sz="1800" dirty="0"/>
              <a:t>Podela na XYZ grupe se odnosi i na kriterijum regularnosti tražnje i tačnosti prognoze. Prema ovom tumačenju </a:t>
            </a:r>
            <a:r>
              <a:rPr lang="en-US" sz="1800" dirty="0"/>
              <a:t>(</a:t>
            </a:r>
            <a:r>
              <a:rPr lang="en-US" sz="1800" dirty="0" err="1"/>
              <a:t>Krzyżaniak</a:t>
            </a:r>
            <a:r>
              <a:rPr lang="en-US" sz="1800" dirty="0"/>
              <a:t> </a:t>
            </a:r>
            <a:r>
              <a:rPr lang="sr-Latn-RS" sz="1800" dirty="0"/>
              <a:t>i</a:t>
            </a:r>
            <a:r>
              <a:rPr lang="en-US" sz="1800" dirty="0"/>
              <a:t> Cyplik, 2008):</a:t>
            </a:r>
          </a:p>
          <a:p>
            <a:r>
              <a:rPr lang="en-US" sz="1800" kern="100" dirty="0">
                <a:cs typeface="Times New Roman" panose="02020603050405020304" pitchFamily="18" charset="0"/>
              </a:rPr>
              <a:t>gr</a:t>
            </a:r>
            <a:r>
              <a:rPr lang="sr-Latn-RS" sz="1800" kern="100" dirty="0">
                <a:cs typeface="Times New Roman" panose="02020603050405020304" pitchFamily="18" charset="0"/>
              </a:rPr>
              <a:t>upa</a:t>
            </a:r>
            <a:r>
              <a:rPr lang="en-US" sz="1800" kern="100" dirty="0">
                <a:cs typeface="Times New Roman" panose="02020603050405020304" pitchFamily="18" charset="0"/>
              </a:rPr>
              <a:t> X</a:t>
            </a:r>
            <a:r>
              <a:rPr lang="sr-Latn-RS" sz="1800" kern="100" dirty="0">
                <a:cs typeface="Times New Roman" panose="02020603050405020304" pitchFamily="18" charset="0"/>
              </a:rPr>
              <a:t> obuhvata artikle koji se konzumiraju u velikim količinama, koje karakteriše redovna potražnja, sa malim fluktuacijama, sa visokom preciznošću predviđanja</a:t>
            </a:r>
            <a:r>
              <a:rPr lang="en-US" sz="1800" kern="100" dirty="0">
                <a:cs typeface="Times New Roman" panose="02020603050405020304" pitchFamily="18" charset="0"/>
              </a:rPr>
              <a:t>,</a:t>
            </a:r>
          </a:p>
          <a:p>
            <a:r>
              <a:rPr lang="en-US" sz="1800" kern="100" dirty="0">
                <a:cs typeface="Times New Roman" panose="02020603050405020304" pitchFamily="18" charset="0"/>
              </a:rPr>
              <a:t>gr</a:t>
            </a:r>
            <a:r>
              <a:rPr lang="sr-Latn-RS" sz="1800" kern="100" dirty="0">
                <a:cs typeface="Times New Roman" panose="02020603050405020304" pitchFamily="18" charset="0"/>
              </a:rPr>
              <a:t>upa</a:t>
            </a:r>
            <a:r>
              <a:rPr lang="en-US" sz="1800" kern="100" dirty="0">
                <a:cs typeface="Times New Roman" panose="02020603050405020304" pitchFamily="18" charset="0"/>
              </a:rPr>
              <a:t> Y</a:t>
            </a:r>
            <a:r>
              <a:rPr lang="sr-Latn-RS" sz="1800" kern="100" dirty="0">
                <a:cs typeface="Times New Roman" panose="02020603050405020304" pitchFamily="18" charset="0"/>
              </a:rPr>
              <a:t> su artikli sa nižom kvantitativnom tražnjom, sa sezonskim fluktuacijama tražnje, ili pokazuju jasan trend tražnje, za koje su prognoze prosečne tačnosti</a:t>
            </a:r>
            <a:r>
              <a:rPr lang="en-US" sz="1800" kern="100" dirty="0">
                <a:cs typeface="Times New Roman" panose="02020603050405020304" pitchFamily="18" charset="0"/>
              </a:rPr>
              <a:t>,</a:t>
            </a:r>
          </a:p>
          <a:p>
            <a:r>
              <a:rPr lang="en-US" sz="1800" kern="100" dirty="0">
                <a:cs typeface="Times New Roman" panose="02020603050405020304" pitchFamily="18" charset="0"/>
              </a:rPr>
              <a:t>gr</a:t>
            </a:r>
            <a:r>
              <a:rPr lang="sr-Latn-RS" sz="1800" kern="100" dirty="0">
                <a:cs typeface="Times New Roman" panose="02020603050405020304" pitchFamily="18" charset="0"/>
              </a:rPr>
              <a:t>upa</a:t>
            </a:r>
            <a:r>
              <a:rPr lang="en-US" sz="1800" kern="100" dirty="0">
                <a:cs typeface="Times New Roman" panose="02020603050405020304" pitchFamily="18" charset="0"/>
              </a:rPr>
              <a:t> Z</a:t>
            </a:r>
            <a:r>
              <a:rPr lang="sr-Latn-RS" sz="1800" kern="100" dirty="0">
                <a:cs typeface="Times New Roman" panose="02020603050405020304" pitchFamily="18" charset="0"/>
              </a:rPr>
              <a:t> uključuje stavke koje se sporo kreću sa neregularnom potražnjom i niskom preciznošću predviđanja potražnje</a:t>
            </a:r>
            <a:r>
              <a:rPr lang="en-US" sz="1800" kern="100" dirty="0">
                <a:cs typeface="Times New Roman" panose="02020603050405020304" pitchFamily="18" charset="0"/>
              </a:rPr>
              <a:t>.</a:t>
            </a:r>
          </a:p>
          <a:p>
            <a:pPr marL="0" indent="0" algn="ctr">
              <a:buNone/>
            </a:pPr>
            <a:endParaRPr lang="pl-PL" sz="1800" dirty="0"/>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d9bddfac-6dc9-4958-8f35-4d0da3af229b"/>
    <ds:schemaRef ds:uri="http://purl.org/dc/dcmitype/"/>
    <ds:schemaRef ds:uri="http://schemas.microsoft.com/office/infopath/2007/PartnerControls"/>
    <ds:schemaRef ds:uri="a92fe6ce-cc5e-4661-b3e6-d9d5535f70b5"/>
    <ds:schemaRef ds:uri="http://purl.org/dc/terms/"/>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462FDF68-BE4D-4080-B0F7-FA28853C5B7F}"/>
</file>

<file path=docProps/app.xml><?xml version="1.0" encoding="utf-8"?>
<Properties xmlns="http://schemas.openxmlformats.org/officeDocument/2006/extended-properties" xmlns:vt="http://schemas.openxmlformats.org/officeDocument/2006/docPropsVTypes">
  <TotalTime>5001</TotalTime>
  <Words>3296</Words>
  <Application>Microsoft Office PowerPoint</Application>
  <PresentationFormat>Panoramiczny</PresentationFormat>
  <Paragraphs>293</Paragraphs>
  <Slides>39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39</vt:i4>
      </vt:variant>
    </vt:vector>
  </HeadingPairs>
  <TitlesOfParts>
    <vt:vector size="45" baseType="lpstr">
      <vt:lpstr>Arial</vt:lpstr>
      <vt:lpstr>Calibri</vt:lpstr>
      <vt:lpstr>Cambria Math</vt:lpstr>
      <vt:lpstr>Tahoma</vt:lpstr>
      <vt:lpstr>Times New Roman</vt:lpstr>
      <vt:lpstr>Motyw pakietu Office</vt:lpstr>
      <vt:lpstr>Napredna upotreba tabele za analizu logističkih podataka</vt:lpstr>
      <vt:lpstr>Agenda</vt:lpstr>
      <vt:lpstr>Prezentacja programu PowerPoint</vt:lpstr>
      <vt:lpstr>Definicija zaliha</vt:lpstr>
      <vt:lpstr>Definicija zaliha</vt:lpstr>
      <vt:lpstr>Prezentacja programu PowerPoint</vt:lpstr>
      <vt:lpstr>ABC Analiza</vt:lpstr>
      <vt:lpstr>ABC Analiza – koraci </vt:lpstr>
      <vt:lpstr>XYZ Analiza</vt:lpstr>
      <vt:lpstr>XYZ Analiza – koraci </vt:lpstr>
      <vt:lpstr>ABC/XYZ Analiza </vt:lpstr>
      <vt:lpstr>The 9-box approach to the ABC-XYZ</vt:lpstr>
      <vt:lpstr>Prezentacja programu PowerPoint</vt:lpstr>
      <vt:lpstr>Nivo korisničke usluge</vt:lpstr>
      <vt:lpstr>Nivo korisničke usluge</vt:lpstr>
      <vt:lpstr>Verovatan nivo korisničke usluge</vt:lpstr>
      <vt:lpstr>Nivo korisničke usluge - kvantitativno</vt:lpstr>
      <vt:lpstr>Prezentacja programu PowerPoint</vt:lpstr>
      <vt:lpstr>Funkcije zaliha</vt:lpstr>
      <vt:lpstr>Podela zaliha</vt:lpstr>
      <vt:lpstr>Zalihe prema mestu u lancu snabdevanja</vt:lpstr>
      <vt:lpstr>Zalihe prema kriterijumu uzroka nastanka</vt:lpstr>
      <vt:lpstr>Elementi strukture zaliha </vt:lpstr>
      <vt:lpstr>Prezentacja programu PowerPoint</vt:lpstr>
      <vt:lpstr>Prezentacja programu PowerPoint</vt:lpstr>
      <vt:lpstr>Struktura zaliha – višak zaliha</vt:lpstr>
      <vt:lpstr>Prezentacja programu PowerPoint</vt:lpstr>
      <vt:lpstr>Sistemi dopune – slobodne zalihe</vt:lpstr>
      <vt:lpstr>Sistemi dopune – mesto ponovnog naručivanja</vt:lpstr>
      <vt:lpstr>Sistemi dopune – maksimalne zalihe</vt:lpstr>
      <vt:lpstr>Prezentacja programu PowerPoint</vt:lpstr>
      <vt:lpstr>Troškovi zaliha</vt:lpstr>
      <vt:lpstr>Troškovi zaliha</vt:lpstr>
      <vt:lpstr>Troškovi dopune zaliha</vt:lpstr>
      <vt:lpstr>Troškovi držanja zaliha </vt:lpstr>
      <vt:lpstr>Troškovi nestašice</vt:lpstr>
      <vt:lpstr>Literature</vt:lpstr>
      <vt:lpstr>Autori:  Katarzyna Grzybowska Katarzyna Ragin-Skorecka Katarzyna Siemieniak Piotr Cyplik Michał Adamczak Jędrzej Jankowski-Guzy Adrianna Toboła-Walaszczyk  Finalna verzija: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Piotr</cp:lastModifiedBy>
  <cp:revision>90</cp:revision>
  <dcterms:created xsi:type="dcterms:W3CDTF">2023-07-06T12:09:08Z</dcterms:created>
  <dcterms:modified xsi:type="dcterms:W3CDTF">2025-11-07T10:20:56Z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