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5" r:id="rId5"/>
  </p:sldMasterIdLst>
  <p:sldIdLst>
    <p:sldId id="392"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335" r:id="rId23"/>
    <p:sldId id="409"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A6"/>
    <a:srgbClr val="7F7F7F"/>
    <a:srgbClr val="AEAEAE"/>
    <a:srgbClr val="FFFFFF"/>
    <a:srgbClr val="292928"/>
    <a:srgbClr val="1065AB"/>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95" d="100"/>
          <a:sy n="95" d="100"/>
        </p:scale>
        <p:origin x="1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173674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05214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06645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24074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1062335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805732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eqains.co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Strojno učenje</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5E5227E4-FD1A-AF85-20A2-ECB3986A5924}"/>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AC73B05C-F5BB-BF04-031F-5B477F3A306C}"/>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a:t>
            </a:r>
            <a:r>
              <a:rPr lang="sl-SI" sz="1050">
                <a:latin typeface="Tahoma" panose="020B0604030504040204" pitchFamily="34" charset="0"/>
                <a:ea typeface="Tahoma" panose="020B0604030504040204" pitchFamily="34" charset="0"/>
                <a:cs typeface="Tahoma" panose="020B0604030504040204" pitchFamily="34" charset="0"/>
              </a:rPr>
              <a:t>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2">
            <a:extLst>
              <a:ext uri="{FF2B5EF4-FFF2-40B4-BE49-F238E27FC236}">
                <a16:creationId xmlns:a16="http://schemas.microsoft.com/office/drawing/2014/main" id="{7E4794EA-D5A5-9E4A-FF6F-8976D33471AF}"/>
              </a:ext>
            </a:extLst>
          </p:cNvPr>
          <p:cNvSpPr txBox="1"/>
          <p:nvPr/>
        </p:nvSpPr>
        <p:spPr>
          <a:xfrm>
            <a:off x="539680" y="5293868"/>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6">
            <a:extLst>
              <a:ext uri="{FF2B5EF4-FFF2-40B4-BE49-F238E27FC236}">
                <a16:creationId xmlns:a16="http://schemas.microsoft.com/office/drawing/2014/main" id="{569E3361-9F1C-493B-F4E0-2813E571DD6F}"/>
              </a:ext>
            </a:extLst>
          </p:cNvPr>
          <p:cNvSpPr txBox="1"/>
          <p:nvPr/>
        </p:nvSpPr>
        <p:spPr>
          <a:xfrm>
            <a:off x="-42796" y="6378243"/>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1405581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Kanali</a:t>
            </a:r>
            <a:r>
              <a:rPr lang="en-GB" dirty="0"/>
              <a:t> za podatke in znanje ML</a:t>
            </a:r>
            <a:endParaRPr lang="pl-PL" dirty="0"/>
          </a:p>
        </p:txBody>
      </p:sp>
      <p:pic>
        <p:nvPicPr>
          <p:cNvPr id="6" name="Picture 5" descr="https://lh7-us.googleusercontent.com/rqKvI50KPsG40GmiTZ7lZjj3ospjcsECo9lBQy9yg7ZEmDdRwwvezmLvYc45qEGxltTsvQ1b7Qb-OmBC5fPRkI3-0yHtwm3E8nOnis3anG-497jcgwbwyukzzSbVivDoxEaFCjJthZm_JuqHMSvgwg"/>
          <p:cNvPicPr/>
          <p:nvPr/>
        </p:nvPicPr>
        <p:blipFill>
          <a:blip r:embed="rId2">
            <a:extLst>
              <a:ext uri="{28A0092B-C50C-407E-A947-70E740481C1C}">
                <a14:useLocalDpi xmlns:a14="http://schemas.microsoft.com/office/drawing/2010/main" val="0"/>
              </a:ext>
            </a:extLst>
          </a:blip>
          <a:srcRect/>
          <a:stretch>
            <a:fillRect/>
          </a:stretch>
        </p:blipFill>
        <p:spPr bwMode="auto">
          <a:xfrm>
            <a:off x="1978105" y="1370539"/>
            <a:ext cx="7296674" cy="4557589"/>
          </a:xfrm>
          <a:prstGeom prst="rect">
            <a:avLst/>
          </a:prstGeom>
          <a:noFill/>
          <a:ln>
            <a:noFill/>
          </a:ln>
        </p:spPr>
      </p:pic>
      <p:sp>
        <p:nvSpPr>
          <p:cNvPr id="3" name="Rectangle 2"/>
          <p:cNvSpPr/>
          <p:nvPr/>
        </p:nvSpPr>
        <p:spPr>
          <a:xfrm>
            <a:off x="2578442" y="5816998"/>
            <a:ext cx="6096000" cy="314894"/>
          </a:xfrm>
          <a:prstGeom prst="rect">
            <a:avLst/>
          </a:prstGeom>
        </p:spPr>
        <p:txBody>
          <a:bodyPr>
            <a:spAutoFit/>
          </a:bodyPr>
          <a:lstStyle/>
          <a:p>
            <a:pPr algn="ctr">
              <a:lnSpc>
                <a:spcPct val="150000"/>
              </a:lnSpc>
              <a:spcAft>
                <a:spcPts val="0"/>
              </a:spcAft>
            </a:pPr>
            <a:r>
              <a:rPr lang="pl-PL" sz="1100" dirty="0">
                <a:latin typeface="Arial" panose="020B0604020202020204" pitchFamily="34" charset="0"/>
                <a:ea typeface="Tahoma" panose="020B0604030504040204" pitchFamily="34" charset="0"/>
                <a:cs typeface="Arial" panose="020B0604020202020204" pitchFamily="34" charset="0"/>
              </a:rPr>
              <a:t>Slika 4. Potek podatkov in znanja ML za podjetje Equilibrium AI </a:t>
            </a:r>
            <a:r>
              <a:rPr lang="pl-PL" sz="1100" u="sng" dirty="0">
                <a:solidFill>
                  <a:srgbClr val="0563C1"/>
                </a:solidFill>
                <a:latin typeface="Arial" panose="020B0604020202020204" pitchFamily="34" charset="0"/>
                <a:ea typeface="Tahoma" panose="020B0604030504040204" pitchFamily="34" charset="0"/>
                <a:cs typeface="Arial" panose="020B0604020202020204" pitchFamily="34" charset="0"/>
                <a:hlinkClick r:id="rId3"/>
              </a:rPr>
              <a:t>(https://eqains.com/)</a:t>
            </a:r>
            <a:r>
              <a:rPr lang="pl-PL" sz="1100" dirty="0">
                <a:latin typeface="Arial" panose="020B0604020202020204" pitchFamily="34" charset="0"/>
                <a:ea typeface="Tahoma" panose="020B0604030504040204" pitchFamily="34" charset="0"/>
                <a:cs typeface="Arial" panose="020B0604020202020204" pitchFamily="34" charset="0"/>
              </a:rPr>
              <a:t>.</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0B0E3929-E27B-CDC2-5B13-E5E4A83251A0}"/>
              </a:ext>
            </a:extLst>
          </p:cNvPr>
          <p:cNvPicPr>
            <a:picLocks noChangeAspect="1"/>
          </p:cNvPicPr>
          <p:nvPr/>
        </p:nvPicPr>
        <p:blipFill>
          <a:blip r:embed="rId4"/>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61228C5-8884-653D-7347-F5E33D03417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63A80AAE-7BF5-3978-1FFC-8041416D9D4C}"/>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50173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Kanali</a:t>
            </a:r>
            <a:r>
              <a:rPr lang="en-GB" dirty="0"/>
              <a:t> za podatke in znanje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Ključni element: ML modeli so ključnega pomena pri izpeljavi zaključkov o poslovnih procesih v podatkovni analitiki.</a:t>
            </a:r>
          </a:p>
          <a:p>
            <a:r>
              <a:rPr lang="en-GB" sz="1800" dirty="0"/>
              <a:t>Reševanje specifičnih težav SC: Za reševanje specifičnih problemov oskrbne verige je treba izpopolniti arhitekturo aplikacij za splošno poslovno obveščanje in modele ML.</a:t>
            </a:r>
          </a:p>
          <a:p>
            <a:r>
              <a:rPr lang="en-GB" sz="1800" dirty="0"/>
              <a:t>Rešitev družbe Equilibrium AI: Equilibrium AI je razvil platformo AI &amp; ML za preoblikovanje </a:t>
            </a:r>
            <a:r>
              <a:rPr lang="en-GB" sz="1800" dirty="0" err="1"/>
              <a:t>operacij</a:t>
            </a:r>
            <a:r>
              <a:rPr lang="en-GB" sz="1800" dirty="0"/>
              <a:t> </a:t>
            </a:r>
            <a:r>
              <a:rPr lang="en-GB" sz="1800" dirty="0" err="1"/>
              <a:t>oskrbovalne</a:t>
            </a:r>
            <a:r>
              <a:rPr lang="en-GB" sz="1800" dirty="0"/>
              <a:t> verige, povečanje operativne učinkovitosti, izboljšanje odločanja in doseganje ciljev podjetja.</a:t>
            </a:r>
          </a:p>
          <a:p>
            <a:r>
              <a:rPr lang="en-GB" sz="1800" dirty="0"/>
              <a:t>Pregled: Podatkovni in znanjski cevovod Equilibrium AI vključuje zaledne in sprednje operacije za ustvarjanje vrednosti za uporabnike.</a:t>
            </a:r>
          </a:p>
          <a:p>
            <a:r>
              <a:rPr lang="en-GB" sz="1800" dirty="0"/>
              <a:t>Pridobivanje podatkov: Podatki se pridobivajo iz podatkovnih zbirk, sistemov za načrtovanje virov podjetja, aplikacij, ravnih datotek in spletnih/internetnih virov.</a:t>
            </a:r>
          </a:p>
          <a:p>
            <a:r>
              <a:rPr lang="sl-SI" sz="1800" dirty="0"/>
              <a:t>N</a:t>
            </a:r>
            <a:r>
              <a:rPr lang="en-GB" sz="1800" dirty="0" err="1"/>
              <a:t>alagalniki</a:t>
            </a:r>
            <a:r>
              <a:rPr lang="en-GB" sz="1800" dirty="0"/>
              <a:t> podatkov: </a:t>
            </a:r>
            <a:r>
              <a:rPr lang="en-GB" sz="1800" dirty="0" err="1"/>
              <a:t>Vnaprej</a:t>
            </a:r>
            <a:r>
              <a:rPr lang="en-GB" sz="1800" dirty="0"/>
              <a:t> </a:t>
            </a:r>
            <a:r>
              <a:rPr lang="en-GB" sz="1800" dirty="0" err="1"/>
              <a:t>programirani</a:t>
            </a:r>
            <a:r>
              <a:rPr lang="en-GB" sz="1800" dirty="0"/>
              <a:t> nalagalniki podatkov čistijo in </a:t>
            </a:r>
            <a:r>
              <a:rPr lang="en-GB" sz="1800" dirty="0" err="1"/>
              <a:t>predobdelujejo</a:t>
            </a:r>
            <a:r>
              <a:rPr lang="en-GB" sz="1800" dirty="0"/>
              <a:t> podatke iz različnih virov.</a:t>
            </a:r>
          </a:p>
          <a:p>
            <a:endParaRPr lang="en-GB" sz="1800" dirty="0"/>
          </a:p>
        </p:txBody>
      </p:sp>
      <p:pic>
        <p:nvPicPr>
          <p:cNvPr id="2" name="Slika 1">
            <a:extLst>
              <a:ext uri="{FF2B5EF4-FFF2-40B4-BE49-F238E27FC236}">
                <a16:creationId xmlns:a16="http://schemas.microsoft.com/office/drawing/2014/main" id="{3B58761A-EC19-DF76-B9C9-C1618F2F61B2}"/>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ACF68C8-9093-4933-0096-1FB4D6FE92A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6860A3C4-AF5C-DE16-B33A-02D25D86BD0E}"/>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47097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Kanali</a:t>
            </a:r>
            <a:r>
              <a:rPr lang="en-GB" dirty="0"/>
              <a:t> za podatke in znanje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Koraki </a:t>
            </a:r>
            <a:r>
              <a:rPr lang="en-GB" sz="1800" dirty="0" err="1"/>
              <a:t>predhodne obdelave</a:t>
            </a:r>
            <a:r>
              <a:rPr lang="en-GB" sz="1800" dirty="0"/>
              <a:t>: Preverjanje napačnih vnosov, nelogičnih vrednosti, odstopanj in združevanje zunanjih dejavnikov z notranjimi podatki.</a:t>
            </a:r>
          </a:p>
          <a:p>
            <a:r>
              <a:rPr lang="en-GB" sz="1800" dirty="0"/>
              <a:t>Pomen zunanjih dejavnikov: Zunanji dejavniki, kot so vremenski podatki, indeks cen življenjskih potrebščin in demografske značilnosti, obogatijo nabor podatkov za modele ML.</a:t>
            </a:r>
            <a:endParaRPr lang="sr-Latn-RS" sz="1800" dirty="0"/>
          </a:p>
          <a:p>
            <a:r>
              <a:rPr lang="en-GB" sz="1800" dirty="0" err="1"/>
              <a:t>Predhodno obdelani </a:t>
            </a:r>
            <a:r>
              <a:rPr lang="en-GB" sz="1800" dirty="0"/>
              <a:t>podatki: Po </a:t>
            </a:r>
            <a:r>
              <a:rPr lang="en-GB" sz="1800" dirty="0" err="1"/>
              <a:t>predobdelavi </a:t>
            </a:r>
            <a:r>
              <a:rPr lang="en-GB" sz="1800" dirty="0"/>
              <a:t>se podatki zaznavajo, odstranjujejo šumi, oblikujejo značilnosti ter razdelijo na učne in testne množice.</a:t>
            </a:r>
          </a:p>
          <a:p>
            <a:r>
              <a:rPr lang="en-GB" sz="1800" dirty="0"/>
              <a:t>Izhod: Faza izhoda vključuje vizualizacijo podatkov, razvoj ML in AI ter izmenjavo podatkov, včasih brez uporabe ML modela za namene poročanja.</a:t>
            </a:r>
          </a:p>
          <a:p>
            <a:r>
              <a:rPr lang="en-GB" sz="1800" dirty="0"/>
              <a:t>Učinek: Vpliv: ML modeli in vpogledi, pridobljeni na podlagi podatkov, prispevajo k informiranemu sprejemanju odločitev in organizacijskemu uspehu pri </a:t>
            </a:r>
            <a:r>
              <a:rPr lang="en-GB" sz="1800" dirty="0" err="1"/>
              <a:t>delovanju</a:t>
            </a:r>
            <a:r>
              <a:rPr lang="en-GB" sz="1800" dirty="0"/>
              <a:t> </a:t>
            </a:r>
            <a:r>
              <a:rPr lang="en-GB" sz="1800" dirty="0" err="1"/>
              <a:t>oskrbovalne</a:t>
            </a:r>
            <a:r>
              <a:rPr lang="en-GB" sz="1800" dirty="0"/>
              <a:t> verige.</a:t>
            </a:r>
          </a:p>
          <a:p>
            <a:endParaRPr lang="en-GB" sz="1800" dirty="0"/>
          </a:p>
        </p:txBody>
      </p:sp>
      <p:pic>
        <p:nvPicPr>
          <p:cNvPr id="2" name="Slika 1">
            <a:extLst>
              <a:ext uri="{FF2B5EF4-FFF2-40B4-BE49-F238E27FC236}">
                <a16:creationId xmlns:a16="http://schemas.microsoft.com/office/drawing/2014/main" id="{B6787C40-FEAF-C06E-1DBC-F77443421AFB}"/>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EB039F2-E832-03A3-794F-251886D29A5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AEABD2B-17A6-81E4-CE76-0F124224C36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75050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Kanali</a:t>
            </a:r>
            <a:r>
              <a:rPr lang="en-GB" dirty="0"/>
              <a:t> za podatke in znanje ML</a:t>
            </a:r>
            <a:endParaRPr lang="pl-PL"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708" y="1127441"/>
            <a:ext cx="8213123" cy="4853229"/>
          </a:xfrm>
          <a:prstGeom prst="rect">
            <a:avLst/>
          </a:prstGeom>
          <a:noFill/>
          <a:ln>
            <a:noFill/>
          </a:ln>
        </p:spPr>
      </p:pic>
      <p:sp>
        <p:nvSpPr>
          <p:cNvPr id="3" name="Rectangle 2"/>
          <p:cNvSpPr/>
          <p:nvPr/>
        </p:nvSpPr>
        <p:spPr>
          <a:xfrm>
            <a:off x="3163330" y="5891768"/>
            <a:ext cx="6096000" cy="314894"/>
          </a:xfrm>
          <a:prstGeom prst="rect">
            <a:avLst/>
          </a:prstGeom>
        </p:spPr>
        <p:txBody>
          <a:bodyPr>
            <a:spAutoFit/>
          </a:bodyPr>
          <a:lstStyle/>
          <a:p>
            <a:pPr algn="ctr">
              <a:lnSpc>
                <a:spcPct val="150000"/>
              </a:lnSpc>
              <a:spcAft>
                <a:spcPts val="0"/>
              </a:spcAft>
            </a:pPr>
            <a:r>
              <a:rPr lang="pl-PL" sz="1100" dirty="0">
                <a:latin typeface="Arial" panose="020B0604020202020204" pitchFamily="34" charset="0"/>
                <a:ea typeface="Tahoma" panose="020B0604030504040204" pitchFamily="34" charset="0"/>
                <a:cs typeface="Arial" panose="020B0604020202020204" pitchFamily="34" charset="0"/>
              </a:rPr>
              <a:t>Slika 5. Tipični vizualizacijski del platforme ML v SC.</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E70B12F9-C7F2-9C0E-3F74-6D04B82452AB}"/>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0DBFB1B5-8347-DFCE-0235-F55B11DFBF0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A5135781-4A23-5C14-B98B-1B280F97C0AF}"/>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0690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a:t>
            </a:r>
            <a:r>
              <a:rPr lang="en-GB" dirty="0" err="1"/>
              <a:t>oslovni</a:t>
            </a:r>
            <a:r>
              <a:rPr lang="en-GB" dirty="0"/>
              <a:t> podatki ML in SC</a:t>
            </a:r>
            <a:endParaRPr lang="pl-PL" dirty="0"/>
          </a:p>
        </p:txBody>
      </p:sp>
      <p:sp>
        <p:nvSpPr>
          <p:cNvPr id="3" name="Rectangle 2"/>
          <p:cNvSpPr/>
          <p:nvPr/>
        </p:nvSpPr>
        <p:spPr>
          <a:xfrm>
            <a:off x="3163330" y="5891768"/>
            <a:ext cx="6096000" cy="261610"/>
          </a:xfrm>
          <a:prstGeom prst="rect">
            <a:avLst/>
          </a:prstGeom>
        </p:spPr>
        <p:txBody>
          <a:bodyPr>
            <a:spAutoFit/>
          </a:bodyPr>
          <a:lstStyle/>
          <a:p>
            <a:r>
              <a:rPr lang="pl-PL" sz="1100" dirty="0">
                <a:latin typeface="Arial" panose="020B0604020202020204" pitchFamily="34" charset="0"/>
                <a:ea typeface="Tahoma" panose="020B0604030504040204" pitchFamily="34" charset="0"/>
                <a:cs typeface="Arial" panose="020B0604020202020204" pitchFamily="34" charset="0"/>
              </a:rPr>
              <a:t>Slika 6. </a:t>
            </a:r>
            <a:r>
              <a:rPr lang="pl-PL" sz="1100" dirty="0"/>
              <a:t>Statistične značilnosti izdelkov v verigi preskrbe s hrano (povzeto za vse izdelke).</a:t>
            </a:r>
            <a:endParaRPr lang="en-GB" sz="1100" dirty="0"/>
          </a:p>
        </p:txBody>
      </p:sp>
      <p:pic>
        <p:nvPicPr>
          <p:cNvPr id="5" name="Picture 4" descr="C:\Users\Logistika\Desktop\draftovi\Feature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897" y="1135679"/>
            <a:ext cx="8204886" cy="4828516"/>
          </a:xfrm>
          <a:prstGeom prst="rect">
            <a:avLst/>
          </a:prstGeom>
          <a:noFill/>
          <a:ln>
            <a:noFill/>
          </a:ln>
        </p:spPr>
      </p:pic>
      <p:pic>
        <p:nvPicPr>
          <p:cNvPr id="2" name="Slika 1">
            <a:extLst>
              <a:ext uri="{FF2B5EF4-FFF2-40B4-BE49-F238E27FC236}">
                <a16:creationId xmlns:a16="http://schemas.microsoft.com/office/drawing/2014/main" id="{20A289CA-8EB3-AA04-4CD0-17B6D6BF6C7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94FA671D-F743-B0A5-E92D-F8C5AD4C3A0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325451CC-E1A0-D1CC-930F-6C1DFA129A3B}"/>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9126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a:t>
            </a:r>
            <a:r>
              <a:rPr lang="sr-Latn-RS" dirty="0"/>
              <a:t>za </a:t>
            </a:r>
            <a:r>
              <a:rPr lang="en-GB" dirty="0"/>
              <a:t>poslovni </a:t>
            </a:r>
            <a:r>
              <a:rPr lang="sr-Latn-RS" dirty="0"/>
              <a:t>problem </a:t>
            </a:r>
            <a:r>
              <a:rPr lang="en-GB" dirty="0"/>
              <a:t>SC</a:t>
            </a:r>
            <a:endParaRPr lang="pl-PL" dirty="0"/>
          </a:p>
        </p:txBody>
      </p:sp>
      <p:pic>
        <p:nvPicPr>
          <p:cNvPr id="2" name="Picture 1"/>
          <p:cNvPicPr>
            <a:picLocks noChangeAspect="1"/>
          </p:cNvPicPr>
          <p:nvPr/>
        </p:nvPicPr>
        <p:blipFill>
          <a:blip r:embed="rId2"/>
          <a:stretch>
            <a:fillRect/>
          </a:stretch>
        </p:blipFill>
        <p:spPr>
          <a:xfrm>
            <a:off x="1160377" y="1219141"/>
            <a:ext cx="9344025" cy="4943475"/>
          </a:xfrm>
          <a:prstGeom prst="rect">
            <a:avLst/>
          </a:prstGeom>
        </p:spPr>
      </p:pic>
      <p:pic>
        <p:nvPicPr>
          <p:cNvPr id="3" name="Slika 2">
            <a:extLst>
              <a:ext uri="{FF2B5EF4-FFF2-40B4-BE49-F238E27FC236}">
                <a16:creationId xmlns:a16="http://schemas.microsoft.com/office/drawing/2014/main" id="{9720D454-6FEB-4A20-F34D-06AEDD8ADCEE}"/>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1E2757E-1920-722E-0908-988D913E7FD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9B0DD0CC-6F66-1EE6-18B8-A655FC25A79A}"/>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12402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GB" sz="1800" dirty="0">
                <a:ea typeface="Calibri" panose="020F0502020204030204" pitchFamily="34" charset="0"/>
                <a:cs typeface="Times New Roman" panose="02020603050405020304" pitchFamily="18" charset="0"/>
              </a:rPr>
              <a:t>Vključitev strojnega učenja (ML) v procese poslovnega obveščanja (BI) pomeni revolucijo pri sprejemanju odločitev, ki temeljijo na podatkih. </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Platforma AI &amp; ML družbe Equilibrium AI spreminja </a:t>
            </a:r>
            <a:r>
              <a:rPr lang="en-GB" sz="1800" dirty="0" err="1">
                <a:ea typeface="Calibri" panose="020F0502020204030204" pitchFamily="34" charset="0"/>
                <a:cs typeface="Times New Roman" panose="02020603050405020304" pitchFamily="18" charset="0"/>
              </a:rPr>
              <a:t>delovanje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oskrbovalne</a:t>
            </a:r>
            <a:r>
              <a:rPr lang="en-GB" sz="1800" dirty="0">
                <a:ea typeface="Calibri" panose="020F0502020204030204" pitchFamily="34" charset="0"/>
                <a:cs typeface="Times New Roman" panose="02020603050405020304" pitchFamily="18" charset="0"/>
              </a:rPr>
              <a:t> verige, saj izboljšuje učinkovitost in sprejemanje odločitev. </a:t>
            </a:r>
            <a:endParaRPr lang="sr-Latn-RS" sz="1800" dirty="0">
              <a:ea typeface="Calibri" panose="020F0502020204030204" pitchFamily="34" charset="0"/>
              <a:cs typeface="Times New Roman" panose="02020603050405020304" pitchFamily="18" charset="0"/>
            </a:endParaRPr>
          </a:p>
          <a:p>
            <a:pPr algn="just"/>
            <a:r>
              <a:rPr lang="en-GB" sz="1800" dirty="0">
                <a:latin typeface="Tahoma"/>
                <a:ea typeface="Calibri"/>
                <a:cs typeface="Times New Roman"/>
              </a:rPr>
              <a:t>Predobdelava podatkov, vključno z ekstrakcijo in čiščenjem podatkov, je ključnega pomena za učinkovitost modelov ML. </a:t>
            </a:r>
            <a:endParaRPr lang="sr-Latn-RS" sz="1800" dirty="0">
              <a:latin typeface="Tahoma"/>
              <a:ea typeface="Calibri"/>
              <a:cs typeface="Times New Roman"/>
            </a:endParaRPr>
          </a:p>
          <a:p>
            <a:pPr algn="just"/>
            <a:r>
              <a:rPr lang="en-GB" sz="1800" dirty="0">
                <a:ea typeface="Calibri" panose="020F0502020204030204" pitchFamily="34" charset="0"/>
                <a:cs typeface="Times New Roman" panose="02020603050405020304" pitchFamily="18" charset="0"/>
              </a:rPr>
              <a:t>Zunanji dejavniki obogatijo nabore podatkov za modele ML in prispevajo k natančnejšim vpogledom. </a:t>
            </a:r>
            <a:endParaRPr lang="sr-Latn-RS" sz="1800" dirty="0">
              <a:ea typeface="Calibri" panose="020F0502020204030204" pitchFamily="34" charset="0"/>
              <a:cs typeface="Times New Roman" panose="02020603050405020304" pitchFamily="18" charset="0"/>
            </a:endParaRPr>
          </a:p>
          <a:p>
            <a:pPr algn="just"/>
            <a:r>
              <a:rPr lang="en-GB" sz="1800" dirty="0">
                <a:latin typeface="Tahoma"/>
                <a:ea typeface="Tahoma"/>
                <a:cs typeface="Tahoma"/>
              </a:rPr>
              <a:t>Inženiring lastnosti, vključno z izbiro in preoblikovanjem spremenljivk, pomembno vpliva na napovedno moč ML modelov v BI.</a:t>
            </a:r>
            <a:endParaRPr lang="en-GB" sz="1800" dirty="0">
              <a:effectLst/>
              <a:latin typeface="Tahoma"/>
              <a:ea typeface="Calibri"/>
              <a:cs typeface="Times New Roman"/>
            </a:endParaRPr>
          </a:p>
        </p:txBody>
      </p:sp>
      <p:pic>
        <p:nvPicPr>
          <p:cNvPr id="2" name="Slika 1">
            <a:extLst>
              <a:ext uri="{FF2B5EF4-FFF2-40B4-BE49-F238E27FC236}">
                <a16:creationId xmlns:a16="http://schemas.microsoft.com/office/drawing/2014/main" id="{189FAE71-CE6F-804F-A545-36151A67B9D8}"/>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396990C-230E-64BC-A2A8-CE46B601CEB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9E1C3BEB-FA48-821F-D751-415CE0F8047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4062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1CA0-3052-6A69-B68E-332CEED95A0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699F12E-DA83-9FA1-5148-CDC4D71FC429}"/>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1BA74302-D0BA-352F-C774-3AF53A73A2CB}"/>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GB" sz="1800" dirty="0" err="1">
                <a:latin typeface="Tahoma"/>
                <a:ea typeface="Tahoma"/>
                <a:cs typeface="Tahoma"/>
              </a:rPr>
              <a:t>Rešitve</a:t>
            </a:r>
            <a:r>
              <a:rPr lang="en-GB" sz="1800" dirty="0">
                <a:latin typeface="Tahoma"/>
                <a:ea typeface="Tahoma"/>
                <a:cs typeface="Tahoma"/>
              </a:rPr>
              <a:t> za </a:t>
            </a:r>
            <a:r>
              <a:rPr lang="en-GB" sz="1800" dirty="0" err="1">
                <a:latin typeface="Tahoma"/>
                <a:ea typeface="Tahoma"/>
                <a:cs typeface="Tahoma"/>
              </a:rPr>
              <a:t>avtomatizirano</a:t>
            </a:r>
            <a:r>
              <a:rPr lang="en-GB" sz="1800" dirty="0">
                <a:latin typeface="Tahoma"/>
                <a:ea typeface="Tahoma"/>
                <a:cs typeface="Tahoma"/>
              </a:rPr>
              <a:t> ML (</a:t>
            </a:r>
            <a:r>
              <a:rPr lang="en-GB" sz="1800" dirty="0" err="1">
                <a:latin typeface="Tahoma"/>
                <a:ea typeface="Tahoma"/>
                <a:cs typeface="Tahoma"/>
              </a:rPr>
              <a:t>AutoML</a:t>
            </a:r>
            <a:r>
              <a:rPr lang="en-GB" sz="1800" dirty="0">
                <a:latin typeface="Tahoma"/>
                <a:ea typeface="Tahoma"/>
                <a:cs typeface="Tahoma"/>
              </a:rPr>
              <a:t>) </a:t>
            </a:r>
            <a:r>
              <a:rPr lang="en-GB" sz="1800" dirty="0" err="1">
                <a:latin typeface="Tahoma"/>
                <a:ea typeface="Tahoma"/>
                <a:cs typeface="Tahoma"/>
              </a:rPr>
              <a:t>poenostavijo</a:t>
            </a:r>
            <a:r>
              <a:rPr lang="en-GB" sz="1800" dirty="0">
                <a:latin typeface="Tahoma"/>
                <a:ea typeface="Tahoma"/>
                <a:cs typeface="Tahoma"/>
              </a:rPr>
              <a:t> </a:t>
            </a:r>
            <a:r>
              <a:rPr lang="en-GB" sz="1800" dirty="0" err="1">
                <a:latin typeface="Tahoma"/>
                <a:ea typeface="Tahoma"/>
                <a:cs typeface="Tahoma"/>
              </a:rPr>
              <a:t>izbiro</a:t>
            </a:r>
            <a:r>
              <a:rPr lang="en-GB" sz="1800" dirty="0">
                <a:latin typeface="Tahoma"/>
                <a:ea typeface="Tahoma"/>
                <a:cs typeface="Tahoma"/>
              </a:rPr>
              <a:t> </a:t>
            </a:r>
            <a:r>
              <a:rPr lang="en-GB" sz="1800" dirty="0" err="1">
                <a:latin typeface="Tahoma"/>
                <a:ea typeface="Tahoma"/>
                <a:cs typeface="Tahoma"/>
              </a:rPr>
              <a:t>modela</a:t>
            </a:r>
            <a:r>
              <a:rPr lang="en-GB" sz="1800" dirty="0">
                <a:latin typeface="Tahoma"/>
                <a:ea typeface="Tahoma"/>
                <a:cs typeface="Tahoma"/>
              </a:rPr>
              <a:t> in </a:t>
            </a:r>
            <a:r>
              <a:rPr lang="en-GB" sz="1800" dirty="0" err="1">
                <a:latin typeface="Tahoma"/>
                <a:ea typeface="Tahoma"/>
                <a:cs typeface="Tahoma"/>
              </a:rPr>
              <a:t>nastavitev</a:t>
            </a:r>
            <a:r>
              <a:rPr lang="en-GB" sz="1800" dirty="0">
                <a:latin typeface="Tahoma"/>
                <a:ea typeface="Tahoma"/>
                <a:cs typeface="Tahoma"/>
              </a:rPr>
              <a:t> </a:t>
            </a:r>
            <a:r>
              <a:rPr lang="en-GB" sz="1800" dirty="0" err="1">
                <a:latin typeface="Tahoma"/>
                <a:ea typeface="Tahoma"/>
                <a:cs typeface="Tahoma"/>
              </a:rPr>
              <a:t>hiperparametrov</a:t>
            </a:r>
            <a:r>
              <a:rPr lang="en-GB" sz="1800" dirty="0">
                <a:latin typeface="Tahoma"/>
                <a:ea typeface="Tahoma"/>
                <a:cs typeface="Tahoma"/>
              </a:rPr>
              <a:t>, </a:t>
            </a:r>
            <a:r>
              <a:rPr lang="en-GB" sz="1800" dirty="0" err="1">
                <a:latin typeface="Tahoma"/>
                <a:ea typeface="Tahoma"/>
                <a:cs typeface="Tahoma"/>
              </a:rPr>
              <a:t>zaradi</a:t>
            </a:r>
            <a:r>
              <a:rPr lang="en-GB" sz="1800" dirty="0">
                <a:latin typeface="Tahoma"/>
                <a:ea typeface="Tahoma"/>
                <a:cs typeface="Tahoma"/>
              </a:rPr>
              <a:t> </a:t>
            </a:r>
            <a:r>
              <a:rPr lang="en-GB" sz="1800" dirty="0" err="1">
                <a:latin typeface="Tahoma"/>
                <a:ea typeface="Tahoma"/>
                <a:cs typeface="Tahoma"/>
              </a:rPr>
              <a:t>česar</a:t>
            </a:r>
            <a:r>
              <a:rPr lang="en-GB" sz="1800" dirty="0">
                <a:latin typeface="Tahoma"/>
                <a:ea typeface="Tahoma"/>
                <a:cs typeface="Tahoma"/>
              </a:rPr>
              <a:t> je </a:t>
            </a:r>
            <a:r>
              <a:rPr lang="en-GB" sz="1800" dirty="0" err="1">
                <a:latin typeface="Tahoma"/>
                <a:ea typeface="Tahoma"/>
                <a:cs typeface="Tahoma"/>
              </a:rPr>
              <a:t>napredna</a:t>
            </a:r>
            <a:r>
              <a:rPr lang="en-GB" sz="1800" dirty="0">
                <a:latin typeface="Tahoma"/>
                <a:ea typeface="Tahoma"/>
                <a:cs typeface="Tahoma"/>
              </a:rPr>
              <a:t> </a:t>
            </a:r>
            <a:r>
              <a:rPr lang="en-GB" sz="1800" dirty="0" err="1">
                <a:latin typeface="Tahoma"/>
                <a:ea typeface="Tahoma"/>
                <a:cs typeface="Tahoma"/>
              </a:rPr>
              <a:t>analitika</a:t>
            </a:r>
            <a:r>
              <a:rPr lang="en-GB" sz="1800" dirty="0">
                <a:latin typeface="Tahoma"/>
                <a:ea typeface="Tahoma"/>
                <a:cs typeface="Tahoma"/>
              </a:rPr>
              <a:t> </a:t>
            </a:r>
            <a:r>
              <a:rPr lang="en-GB" sz="1800" dirty="0" err="1">
                <a:latin typeface="Tahoma"/>
                <a:ea typeface="Tahoma"/>
                <a:cs typeface="Tahoma"/>
              </a:rPr>
              <a:t>bolj</a:t>
            </a:r>
            <a:r>
              <a:rPr lang="en-GB" sz="1800" dirty="0">
                <a:latin typeface="Tahoma"/>
                <a:ea typeface="Tahoma"/>
                <a:cs typeface="Tahoma"/>
              </a:rPr>
              <a:t> </a:t>
            </a:r>
            <a:r>
              <a:rPr lang="en-GB" sz="1800" dirty="0" err="1">
                <a:latin typeface="Tahoma"/>
                <a:ea typeface="Tahoma"/>
                <a:cs typeface="Tahoma"/>
              </a:rPr>
              <a:t>dostopna</a:t>
            </a:r>
            <a:r>
              <a:rPr lang="en-GB" sz="1800" dirty="0">
                <a:latin typeface="Tahoma"/>
                <a:ea typeface="Tahoma"/>
                <a:cs typeface="Tahoma"/>
              </a:rPr>
              <a:t>.</a:t>
            </a:r>
            <a:endParaRPr lang="sr-Latn-RS" sz="1800" dirty="0">
              <a:latin typeface="Tahoma"/>
              <a:ea typeface="Tahoma"/>
              <a:cs typeface="Tahoma"/>
            </a:endParaRPr>
          </a:p>
          <a:p>
            <a:pPr algn="just"/>
            <a:r>
              <a:rPr lang="en-GB" sz="1800" dirty="0" err="1">
                <a:latin typeface="Tahoma"/>
                <a:ea typeface="Tahoma"/>
                <a:cs typeface="Tahoma"/>
              </a:rPr>
              <a:t>Obdelava</a:t>
            </a:r>
            <a:r>
              <a:rPr lang="en-GB" sz="1800" dirty="0">
                <a:latin typeface="Tahoma"/>
                <a:ea typeface="Tahoma"/>
                <a:cs typeface="Tahoma"/>
              </a:rPr>
              <a:t> </a:t>
            </a:r>
            <a:r>
              <a:rPr lang="en-GB" sz="1800" dirty="0" err="1">
                <a:latin typeface="Tahoma"/>
                <a:ea typeface="Tahoma"/>
                <a:cs typeface="Tahoma"/>
              </a:rPr>
              <a:t>podatkov</a:t>
            </a:r>
            <a:r>
              <a:rPr lang="en-GB" sz="1800" dirty="0">
                <a:latin typeface="Tahoma"/>
                <a:ea typeface="Tahoma"/>
                <a:cs typeface="Tahoma"/>
              </a:rPr>
              <a:t> v </a:t>
            </a:r>
            <a:r>
              <a:rPr lang="en-GB" sz="1800" dirty="0" err="1">
                <a:latin typeface="Tahoma"/>
                <a:ea typeface="Tahoma"/>
                <a:cs typeface="Tahoma"/>
              </a:rPr>
              <a:t>realnem</a:t>
            </a:r>
            <a:r>
              <a:rPr lang="en-GB" sz="1800" dirty="0">
                <a:latin typeface="Tahoma"/>
                <a:ea typeface="Tahoma"/>
                <a:cs typeface="Tahoma"/>
              </a:rPr>
              <a:t> </a:t>
            </a:r>
            <a:r>
              <a:rPr lang="en-GB" sz="1800" dirty="0" err="1">
                <a:latin typeface="Tahoma"/>
                <a:ea typeface="Tahoma"/>
                <a:cs typeface="Tahoma"/>
              </a:rPr>
              <a:t>času</a:t>
            </a:r>
            <a:r>
              <a:rPr lang="en-GB" sz="1800" dirty="0">
                <a:latin typeface="Tahoma"/>
                <a:ea typeface="Tahoma"/>
                <a:cs typeface="Tahoma"/>
              </a:rPr>
              <a:t> in </a:t>
            </a:r>
            <a:r>
              <a:rPr lang="en-GB" sz="1800" dirty="0" err="1">
                <a:latin typeface="Tahoma"/>
                <a:ea typeface="Tahoma"/>
                <a:cs typeface="Tahoma"/>
              </a:rPr>
              <a:t>napovedna</a:t>
            </a:r>
            <a:r>
              <a:rPr lang="en-GB" sz="1800" dirty="0">
                <a:latin typeface="Tahoma"/>
                <a:ea typeface="Tahoma"/>
                <a:cs typeface="Tahoma"/>
              </a:rPr>
              <a:t> </a:t>
            </a:r>
            <a:r>
              <a:rPr lang="en-GB" sz="1800" dirty="0" err="1">
                <a:latin typeface="Tahoma"/>
                <a:ea typeface="Tahoma"/>
                <a:cs typeface="Tahoma"/>
              </a:rPr>
              <a:t>analitika</a:t>
            </a:r>
            <a:r>
              <a:rPr lang="en-GB" sz="1800" dirty="0">
                <a:latin typeface="Tahoma"/>
                <a:ea typeface="Tahoma"/>
                <a:cs typeface="Tahoma"/>
              </a:rPr>
              <a:t> </a:t>
            </a:r>
            <a:r>
              <a:rPr lang="en-GB" sz="1800" dirty="0" err="1">
                <a:latin typeface="Tahoma"/>
                <a:ea typeface="Tahoma"/>
                <a:cs typeface="Tahoma"/>
              </a:rPr>
              <a:t>povečujeta</a:t>
            </a:r>
            <a:r>
              <a:rPr lang="en-GB" sz="1800" dirty="0">
                <a:latin typeface="Tahoma"/>
                <a:ea typeface="Tahoma"/>
                <a:cs typeface="Tahoma"/>
              </a:rPr>
              <a:t> </a:t>
            </a:r>
            <a:r>
              <a:rPr lang="en-GB" sz="1800" dirty="0" err="1">
                <a:latin typeface="Tahoma"/>
                <a:ea typeface="Tahoma"/>
                <a:cs typeface="Tahoma"/>
              </a:rPr>
              <a:t>odpornost</a:t>
            </a:r>
            <a:r>
              <a:rPr lang="en-GB" sz="1800" dirty="0">
                <a:latin typeface="Tahoma"/>
                <a:ea typeface="Tahoma"/>
                <a:cs typeface="Tahoma"/>
              </a:rPr>
              <a:t> </a:t>
            </a:r>
            <a:r>
              <a:rPr lang="en-GB" sz="1800" dirty="0" err="1">
                <a:latin typeface="Tahoma"/>
                <a:ea typeface="Tahoma"/>
                <a:cs typeface="Tahoma"/>
              </a:rPr>
              <a:t>oskrbovalne</a:t>
            </a:r>
            <a:r>
              <a:rPr lang="en-GB" sz="1800" dirty="0">
                <a:latin typeface="Tahoma"/>
                <a:ea typeface="Tahoma"/>
                <a:cs typeface="Tahoma"/>
              </a:rPr>
              <a:t> </a:t>
            </a:r>
            <a:r>
              <a:rPr lang="en-GB" sz="1800" dirty="0" err="1">
                <a:latin typeface="Tahoma"/>
                <a:ea typeface="Tahoma"/>
                <a:cs typeface="Tahoma"/>
              </a:rPr>
              <a:t>verige</a:t>
            </a:r>
            <a:r>
              <a:rPr lang="en-GB" sz="1800" dirty="0">
                <a:latin typeface="Tahoma"/>
                <a:ea typeface="Tahoma"/>
                <a:cs typeface="Tahoma"/>
              </a:rPr>
              <a:t> z </a:t>
            </a:r>
            <a:r>
              <a:rPr lang="en-GB" sz="1800" dirty="0" err="1">
                <a:latin typeface="Tahoma"/>
                <a:ea typeface="Tahoma"/>
                <a:cs typeface="Tahoma"/>
              </a:rPr>
              <a:t>ugotavljanjem</a:t>
            </a:r>
            <a:r>
              <a:rPr lang="en-GB" sz="1800" dirty="0">
                <a:latin typeface="Tahoma"/>
                <a:ea typeface="Tahoma"/>
                <a:cs typeface="Tahoma"/>
              </a:rPr>
              <a:t> </a:t>
            </a:r>
            <a:r>
              <a:rPr lang="en-GB" sz="1800" dirty="0" err="1">
                <a:latin typeface="Tahoma"/>
                <a:ea typeface="Tahoma"/>
                <a:cs typeface="Tahoma"/>
              </a:rPr>
              <a:t>morebitnih</a:t>
            </a:r>
            <a:r>
              <a:rPr lang="en-GB" sz="1800" dirty="0">
                <a:latin typeface="Tahoma"/>
                <a:ea typeface="Tahoma"/>
                <a:cs typeface="Tahoma"/>
              </a:rPr>
              <a:t> </a:t>
            </a:r>
            <a:r>
              <a:rPr lang="en-GB" sz="1800" dirty="0" err="1">
                <a:latin typeface="Tahoma"/>
                <a:ea typeface="Tahoma"/>
                <a:cs typeface="Tahoma"/>
              </a:rPr>
              <a:t>motenj</a:t>
            </a:r>
            <a:r>
              <a:rPr lang="en-GB" sz="1800" dirty="0">
                <a:latin typeface="Tahoma"/>
                <a:ea typeface="Tahoma"/>
                <a:cs typeface="Tahoma"/>
              </a:rPr>
              <a:t>, </a:t>
            </a:r>
            <a:r>
              <a:rPr lang="en-GB" sz="1800" dirty="0" err="1">
                <a:latin typeface="Tahoma"/>
                <a:ea typeface="Tahoma"/>
                <a:cs typeface="Tahoma"/>
              </a:rPr>
              <a:t>še</a:t>
            </a:r>
            <a:r>
              <a:rPr lang="en-GB" sz="1800" dirty="0">
                <a:latin typeface="Tahoma"/>
                <a:ea typeface="Tahoma"/>
                <a:cs typeface="Tahoma"/>
              </a:rPr>
              <a:t> </a:t>
            </a:r>
            <a:r>
              <a:rPr lang="en-GB" sz="1800" dirty="0" err="1">
                <a:latin typeface="Tahoma"/>
                <a:ea typeface="Tahoma"/>
                <a:cs typeface="Tahoma"/>
              </a:rPr>
              <a:t>preden</a:t>
            </a:r>
            <a:r>
              <a:rPr lang="en-GB" sz="1800" dirty="0">
                <a:latin typeface="Tahoma"/>
                <a:ea typeface="Tahoma"/>
                <a:cs typeface="Tahoma"/>
              </a:rPr>
              <a:t> se </a:t>
            </a:r>
            <a:r>
              <a:rPr lang="en-GB" sz="1800" dirty="0" err="1">
                <a:latin typeface="Tahoma"/>
                <a:ea typeface="Tahoma"/>
                <a:cs typeface="Tahoma"/>
              </a:rPr>
              <a:t>pojavijo</a:t>
            </a:r>
            <a:r>
              <a:rPr lang="en-GB" sz="1800" dirty="0">
                <a:latin typeface="Tahoma"/>
                <a:ea typeface="Tahoma"/>
                <a:cs typeface="Tahoma"/>
              </a:rPr>
              <a:t>.</a:t>
            </a:r>
            <a:endParaRPr lang="sr-Latn-RS" dirty="0">
              <a:latin typeface="Tahoma"/>
              <a:ea typeface="Tahoma"/>
              <a:cs typeface="Tahoma"/>
            </a:endParaRPr>
          </a:p>
          <a:p>
            <a:pPr algn="just"/>
            <a:r>
              <a:rPr lang="en-GB" sz="1800" dirty="0">
                <a:latin typeface="Tahoma"/>
                <a:ea typeface="Tahoma"/>
                <a:cs typeface="Tahoma"/>
              </a:rPr>
              <a:t>Razložljivost in razumljivost modelov ML sta bistvenega pomena za pridobitev zaupanja zainteresiranih strani in zagotavljanje skladnosti z zakonodajo.</a:t>
            </a:r>
            <a:endParaRPr lang="sr-Latn-RS" dirty="0">
              <a:latin typeface="Tahoma"/>
              <a:ea typeface="Tahoma"/>
              <a:cs typeface="Tahoma"/>
            </a:endParaRPr>
          </a:p>
          <a:p>
            <a:pPr algn="just"/>
            <a:r>
              <a:rPr lang="en-GB" sz="1800" dirty="0">
                <a:latin typeface="Tahoma"/>
                <a:ea typeface="Tahoma"/>
                <a:cs typeface="Tahoma"/>
              </a:rPr>
              <a:t>Rešitve AI in ML v oblaku omogočajo skalabilnost in integracijo na več stičnih </a:t>
            </a:r>
            <a:r>
              <a:rPr lang="en-GB" sz="1800" dirty="0" err="1">
                <a:latin typeface="Tahoma"/>
                <a:ea typeface="Tahoma"/>
                <a:cs typeface="Tahoma"/>
              </a:rPr>
              <a:t>točkah</a:t>
            </a:r>
            <a:r>
              <a:rPr lang="en-GB" sz="1800" dirty="0">
                <a:latin typeface="Tahoma"/>
                <a:ea typeface="Tahoma"/>
                <a:cs typeface="Tahoma"/>
              </a:rPr>
              <a:t> </a:t>
            </a:r>
            <a:r>
              <a:rPr lang="en-GB" sz="1800" dirty="0" err="1">
                <a:latin typeface="Tahoma"/>
                <a:ea typeface="Tahoma"/>
                <a:cs typeface="Tahoma"/>
              </a:rPr>
              <a:t>oskrbovalne</a:t>
            </a:r>
            <a:r>
              <a:rPr lang="en-GB" sz="1800" dirty="0">
                <a:latin typeface="Tahoma"/>
                <a:ea typeface="Tahoma"/>
                <a:cs typeface="Tahoma"/>
              </a:rPr>
              <a:t> verige.</a:t>
            </a:r>
            <a:endParaRPr lang="en-GB" dirty="0">
              <a:latin typeface="Tahoma"/>
              <a:ea typeface="Tahoma"/>
              <a:cs typeface="Tahoma"/>
            </a:endParaRPr>
          </a:p>
          <a:p>
            <a:pPr algn="just"/>
            <a:r>
              <a:rPr lang="en-GB" sz="1800" dirty="0">
                <a:ea typeface="Calibri" panose="020F0502020204030204" pitchFamily="34" charset="0"/>
                <a:cs typeface="Times New Roman" panose="02020603050405020304" pitchFamily="18" charset="0"/>
              </a:rPr>
              <a:t>Na koncu modeli ML in vpogledi, pridobljeni iz podatkovne analitike, omogočajo informirano sprejemanje odločitev in spodbujajo organizacijski uspeh v </a:t>
            </a:r>
            <a:r>
              <a:rPr lang="en-GB" sz="1800" dirty="0" err="1">
                <a:ea typeface="Calibri" panose="020F0502020204030204" pitchFamily="34" charset="0"/>
                <a:cs typeface="Times New Roman" panose="02020603050405020304" pitchFamily="18" charset="0"/>
              </a:rPr>
              <a:t>operacijah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oskrbovalne</a:t>
            </a:r>
            <a:r>
              <a:rPr lang="en-GB" sz="1800" dirty="0">
                <a:ea typeface="Calibri" panose="020F0502020204030204" pitchFamily="34" charset="0"/>
                <a:cs typeface="Times New Roman" panose="02020603050405020304" pitchFamily="18" charset="0"/>
              </a:rPr>
              <a:t> verige.</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7AC146E4-A24B-2FE1-AA7C-0C3B343D5A2F}"/>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AECB1AF-9564-D7A9-638E-B0C8B754668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B106D6FE-ED2C-F663-3136-83AF1CB9EE3C}"/>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93786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E8F05239-4A4A-84D8-4A91-AFD12922D93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93A42DA4-1ED3-B704-30FE-B3554FD25B4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B47AAD98-E8D4-A938-DADE-D2C5547DFEB1}"/>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E887BE3A-825E-0BBE-5969-7ED1158ACBC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84FD07D-2332-1275-D678-42D9987A822D}"/>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24773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Kaj je strojno učenje?</a:t>
            </a:r>
            <a:endParaRPr lang="sr-Latn-RS" sz="2000" dirty="0"/>
          </a:p>
          <a:p>
            <a:r>
              <a:rPr lang="en-GB" sz="2000" dirty="0"/>
              <a:t>Osnove in teoretične predpostavke ML</a:t>
            </a:r>
            <a:endParaRPr lang="sr-Latn-RS" sz="2000" dirty="0"/>
          </a:p>
          <a:p>
            <a:r>
              <a:rPr lang="en-GB" sz="2000" dirty="0"/>
              <a:t>Poslovna inteligenca in ML v SC</a:t>
            </a:r>
            <a:endParaRPr lang="sr-Latn-RS" sz="2000" dirty="0"/>
          </a:p>
          <a:p>
            <a:r>
              <a:rPr lang="sl-SI" sz="2000" dirty="0"/>
              <a:t>P</a:t>
            </a:r>
            <a:r>
              <a:rPr lang="en-GB" sz="2000" dirty="0" err="1"/>
              <a:t>oslovni</a:t>
            </a:r>
            <a:r>
              <a:rPr lang="en-GB" sz="2000" dirty="0"/>
              <a:t> podatki ML in SC</a:t>
            </a:r>
            <a:endParaRPr lang="sr-Latn-RS" sz="2000" dirty="0"/>
          </a:p>
          <a:p>
            <a:r>
              <a:rPr lang="sr-Latn-RS" sz="2000" dirty="0"/>
              <a:t>ML za poslovni problem SC</a:t>
            </a:r>
          </a:p>
          <a:p>
            <a:endParaRPr lang="sr-Latn-RS" sz="2000" dirty="0"/>
          </a:p>
        </p:txBody>
      </p:sp>
      <p:pic>
        <p:nvPicPr>
          <p:cNvPr id="2" name="Slika 1">
            <a:extLst>
              <a:ext uri="{FF2B5EF4-FFF2-40B4-BE49-F238E27FC236}">
                <a16:creationId xmlns:a16="http://schemas.microsoft.com/office/drawing/2014/main" id="{37F12447-35DE-6CD9-3047-A441BEFC419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E2A54DD-804E-0084-7D11-544F94A6552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838E0C4B-4915-44CB-BE8C-821BAA22F5EC}"/>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10616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strojno učenje?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Strojno učenje je podskupina umetne inteligence, ki vključuje razvoj algoritmov in statističnih modelov, ki računalnikom omogočajo izvajanje nalog, ne da bi bili za to izrecno programirani. Glavni cilj strojnega učenja je omogočiti računalnikom, da se učijo iz podatkov in sčasoma izboljšajo svoje delovanje brez človeškega posredovanja.</a:t>
            </a:r>
            <a:endParaRPr lang="sr-Latn-RS" sz="1800" dirty="0"/>
          </a:p>
          <a:p>
            <a:endParaRPr lang="sr-Latn-RS" sz="1800" dirty="0"/>
          </a:p>
          <a:p>
            <a:r>
              <a:rPr lang="en-GB" sz="1800" dirty="0"/>
              <a:t>ML izhaja iz tega vprašanja: ali lahko računalnik preseže "tisto, kar mu znamo naročiti", in se sam nauči, kako opraviti določeno nalogo? Ali nas lahko računalnik preseneti? Namesto da bi programerji ročno oblikovali pravila za obdelavo podatkov, bi se lahko računalnik samodejno naučil teh pravil s pregledovanjem podatkov?</a:t>
            </a:r>
            <a:endParaRPr lang="pl-PL" sz="1800" dirty="0"/>
          </a:p>
        </p:txBody>
      </p:sp>
      <p:pic>
        <p:nvPicPr>
          <p:cNvPr id="2" name="Slika 1">
            <a:extLst>
              <a:ext uri="{FF2B5EF4-FFF2-40B4-BE49-F238E27FC236}">
                <a16:creationId xmlns:a16="http://schemas.microsoft.com/office/drawing/2014/main" id="{DAE8D706-7C0E-0BFF-7074-015A38208F58}"/>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B0F5DB1-C673-226A-1A04-01250F8C8E1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70BE37B-293B-593D-97E7-EB86CD7D88F9}"/>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00552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strojno učenje?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024537" y="5576471"/>
            <a:ext cx="662072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Slika</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1</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Klasično programiranje v primerjavi z usposabljanjem sistema strojnega učenja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Chollet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Slika 4">
            <a:extLst>
              <a:ext uri="{FF2B5EF4-FFF2-40B4-BE49-F238E27FC236}">
                <a16:creationId xmlns:a16="http://schemas.microsoft.com/office/drawing/2014/main" id="{A1DA4660-EA12-9B58-6FEB-19670BF2EBE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E129FB99-9FED-9590-C52E-CC0C341C71A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1BE2ACBA-25A5-E29D-0A15-94BFE6C010D7}"/>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5179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Osnove in teoretične predpostavke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Vključitev strojnega učenja v poslovno obveščanje (BI) je spremenila sprejemanje odločitev.</a:t>
            </a:r>
            <a:endParaRPr lang="sr-Latn-RS" sz="1800" dirty="0"/>
          </a:p>
          <a:p>
            <a:r>
              <a:rPr lang="en-GB" sz="1800" dirty="0"/>
              <a:t>ML, ki ima korenine v matematiki, zlasti statistiki.</a:t>
            </a:r>
          </a:p>
          <a:p>
            <a:r>
              <a:rPr lang="en-GB" sz="1800" dirty="0"/>
              <a:t>Tekoča razprava: je ML svoje področje ali del statistike?</a:t>
            </a:r>
          </a:p>
          <a:p>
            <a:r>
              <a:rPr lang="en-GB" sz="1800" dirty="0"/>
              <a:t>Algoritmi ML pogosto delujejo zunaj tradicionalnih matematičnih meja.</a:t>
            </a:r>
          </a:p>
          <a:p>
            <a:r>
              <a:rPr lang="en-GB" sz="1800" dirty="0"/>
              <a:t>ML je v BI ključnega pomena za </a:t>
            </a:r>
            <a:r>
              <a:rPr lang="en-GB" sz="1800" dirty="0" err="1"/>
              <a:t>predobdelavo </a:t>
            </a:r>
            <a:r>
              <a:rPr lang="en-GB" sz="1800" dirty="0"/>
              <a:t>podatkov, rudarjenje in uporabo vpogledov.</a:t>
            </a:r>
          </a:p>
          <a:p>
            <a:r>
              <a:rPr lang="en-GB" sz="1800" dirty="0"/>
              <a:t>ML izboljšuje odločanje v organizacijah.</a:t>
            </a:r>
          </a:p>
          <a:p>
            <a:r>
              <a:rPr lang="en-GB" sz="1800" dirty="0"/>
              <a:t>Vključevanje ML v delovne postopke BI za uporabne vpoglede.</a:t>
            </a:r>
          </a:p>
          <a:p>
            <a:r>
              <a:rPr lang="en-GB" sz="1800" dirty="0"/>
              <a:t>Povezovanje matematike in prakse v ML za učinkovito BI.</a:t>
            </a:r>
          </a:p>
          <a:p>
            <a:r>
              <a:rPr lang="en-GB" sz="1800" dirty="0"/>
              <a:t>Strategije za optimizacijo algoritmov ML za aplikacije BI v resničnem svetu.</a:t>
            </a:r>
          </a:p>
          <a:p>
            <a:r>
              <a:rPr lang="en-GB" sz="1800" dirty="0"/>
              <a:t>Pomen uporabe rezultatov ML pri sprejemanju odločitev.</a:t>
            </a:r>
          </a:p>
        </p:txBody>
      </p:sp>
      <p:pic>
        <p:nvPicPr>
          <p:cNvPr id="2" name="Slika 1">
            <a:extLst>
              <a:ext uri="{FF2B5EF4-FFF2-40B4-BE49-F238E27FC236}">
                <a16:creationId xmlns:a16="http://schemas.microsoft.com/office/drawing/2014/main" id="{8B836C73-322F-EBDA-2C4E-31BB781E29D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886F4D3-BC21-BB59-E840-54DB232EA601}"/>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45E3D2AD-9775-F849-9741-92A33D2C7E11}"/>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41436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a:t>
            </a:r>
            <a:r>
              <a:rPr lang="sl-SI" dirty="0"/>
              <a:t>SC</a:t>
            </a:r>
            <a:endParaRPr lang="pl-PL" dirty="0"/>
          </a:p>
        </p:txBody>
      </p:sp>
      <p:pic>
        <p:nvPicPr>
          <p:cNvPr id="6" name="image15.png" descr="A chart of different types of software&#10;&#10;Description automatically generated with medium confidence"/>
          <p:cNvPicPr/>
          <p:nvPr/>
        </p:nvPicPr>
        <p:blipFill>
          <a:blip r:embed="rId2"/>
          <a:srcRect/>
          <a:stretch>
            <a:fillRect/>
          </a:stretch>
        </p:blipFill>
        <p:spPr>
          <a:xfrm>
            <a:off x="2411574" y="1636934"/>
            <a:ext cx="7012511" cy="4384925"/>
          </a:xfrm>
          <a:prstGeom prst="rect">
            <a:avLst/>
          </a:prstGeom>
          <a:ln/>
        </p:spPr>
      </p:pic>
      <p:sp>
        <p:nvSpPr>
          <p:cNvPr id="7" name="Rectangle 6"/>
          <p:cNvSpPr/>
          <p:nvPr/>
        </p:nvSpPr>
        <p:spPr>
          <a:xfrm>
            <a:off x="3138616" y="5655873"/>
            <a:ext cx="6096000" cy="314894"/>
          </a:xfrm>
          <a:prstGeom prst="rect">
            <a:avLst/>
          </a:prstGeom>
        </p:spPr>
        <p:txBody>
          <a:bodyPr>
            <a:spAutoFit/>
          </a:bodyPr>
          <a:lstStyle/>
          <a:p>
            <a:pPr algn="ctr">
              <a:lnSpc>
                <a:spcPct val="150000"/>
              </a:lnSpc>
              <a:spcAft>
                <a:spcPts val="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2. Arhitektura Microsoftove poslovne inteligence.</a:t>
            </a:r>
            <a:endParaRPr lang="en-GB" sz="1100" dirty="0">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0FC83AC2-5B08-5C51-346B-314276FCA8E7}"/>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F206DE5-148E-CC4A-FD8D-EE46B7153B9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53CDF352-331B-170C-64AD-D1F2F1D0A7A1}"/>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3488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SC</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r>
              <a:rPr lang="en-GB" sz="1800" dirty="0"/>
              <a:t>Poslovno obveščanje (BI) v SC vključuje sklepanje o opazovanih procesih </a:t>
            </a:r>
            <a:r>
              <a:rPr lang="en-GB" sz="1800" dirty="0" err="1"/>
              <a:t>na podlagi modeliranja </a:t>
            </a:r>
            <a:r>
              <a:rPr lang="en-GB" sz="1800" dirty="0"/>
              <a:t>podatkov.</a:t>
            </a:r>
          </a:p>
          <a:p>
            <a:r>
              <a:rPr lang="en-GB" sz="1800" dirty="0"/>
              <a:t>Vključevanje matematike: BI se v veliki meri opira na statistiko, uporablja pa tudi raziskovanje operacij, linearno algebro, fuzzy logiko, numerično optimizacijo, </a:t>
            </a:r>
            <a:r>
              <a:rPr lang="en-GB" sz="1800" dirty="0" err="1"/>
              <a:t>metahevristiko </a:t>
            </a:r>
            <a:r>
              <a:rPr lang="en-GB" sz="1800" dirty="0"/>
              <a:t>itd.</a:t>
            </a:r>
          </a:p>
          <a:p>
            <a:r>
              <a:rPr lang="en-GB" sz="1800" dirty="0"/>
              <a:t>Nove tehnologije: Nove prelomne tehnologije, kot so strojno učenje, umetna inteligenca, digitalni dvojčki, </a:t>
            </a:r>
            <a:r>
              <a:rPr lang="en-GB" sz="1800" dirty="0" err="1"/>
              <a:t>smartizacija</a:t>
            </a:r>
            <a:r>
              <a:rPr lang="en-GB" sz="1800" dirty="0"/>
              <a:t>, živi laboratoriji itd., pridobivajo na pomenu pri analizi podatkov in zagotavljanju zaključkov.</a:t>
            </a:r>
            <a:endParaRPr lang="sr-Latn-RS" sz="1800" dirty="0"/>
          </a:p>
          <a:p>
            <a:r>
              <a:rPr lang="en-GB" sz="1800" dirty="0"/>
              <a:t>Pomanjkanje strogih postopkov: Delovni postopki BI in ML niso strogo organizirani, temveč se opirajo na uspešne smernice iz prakse in literature.</a:t>
            </a:r>
          </a:p>
          <a:p>
            <a:r>
              <a:rPr lang="en-GB" sz="1800" dirty="0"/>
              <a:t>Različni postopki: Postopki BI se razlikujejo glede na uporabljeno programsko opremo. Microsoftov paket Business Intelligence na primer ponuja orodja za vnos, shranjevanje, integracijo, upravljanje, obdelavo, poročanje, izmenjavo in podatkovno znanost.</a:t>
            </a:r>
          </a:p>
          <a:p>
            <a:r>
              <a:rPr lang="en-GB" sz="1800" dirty="0"/>
              <a:t>Ponujena orodja: Microsoftov paket BI ponuja orodja za različne naloge, vključno z vnosom, shranjevanjem, integracijo, upravljanjem, obdelavo, poročanjem, izmenjavo in podatkovno znanostjo.</a:t>
            </a:r>
          </a:p>
          <a:p>
            <a:endParaRPr lang="en-GB" sz="1800" dirty="0"/>
          </a:p>
        </p:txBody>
      </p:sp>
      <p:pic>
        <p:nvPicPr>
          <p:cNvPr id="2" name="Slika 1">
            <a:extLst>
              <a:ext uri="{FF2B5EF4-FFF2-40B4-BE49-F238E27FC236}">
                <a16:creationId xmlns:a16="http://schemas.microsoft.com/office/drawing/2014/main" id="{B642EBB6-90F9-914B-1C1A-A304F7932551}"/>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6837A12-2D13-CE39-0916-417278EA635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354299CC-B9C9-8FDC-EF82-D8C3A0407396}"/>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93837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SC</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349578" y="3168863"/>
            <a:ext cx="415370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latin typeface="Arial" panose="020B0604020202020204" pitchFamily="34" charset="0"/>
                <a:cs typeface="Arial" panose="020B0604020202020204" pitchFamily="34" charset="0"/>
              </a:rPr>
              <a:t>Slika 3. Koraki ML analize podatkov v R, Wickham et al. (2023).</a:t>
            </a:r>
            <a:endParaRPr lang="en-GB" sz="1100" dirty="0">
              <a:latin typeface="Arial" panose="020B0604020202020204" pitchFamily="34" charset="0"/>
              <a:cs typeface="Arial" panose="020B0604020202020204" pitchFamily="34" charset="0"/>
            </a:endParaRPr>
          </a:p>
        </p:txBody>
      </p:sp>
      <p:pic>
        <p:nvPicPr>
          <p:cNvPr id="6" name="image3.png" descr="A diagram of a model&#10;&#10;Description automatically generated"/>
          <p:cNvPicPr/>
          <p:nvPr/>
        </p:nvPicPr>
        <p:blipFill>
          <a:blip r:embed="rId2"/>
          <a:srcRect/>
          <a:stretch>
            <a:fillRect/>
          </a:stretch>
        </p:blipFill>
        <p:spPr>
          <a:xfrm>
            <a:off x="3109595" y="1481668"/>
            <a:ext cx="5972810" cy="1687195"/>
          </a:xfrm>
          <a:prstGeom prst="rect">
            <a:avLst/>
          </a:prstGeom>
          <a:ln/>
        </p:spPr>
      </p:pic>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3583458"/>
            <a:ext cx="10515600" cy="2529018"/>
          </a:xfrm>
        </p:spPr>
        <p:txBody>
          <a:bodyPr>
            <a:normAutofit/>
          </a:bodyPr>
          <a:lstStyle/>
          <a:p>
            <a:r>
              <a:rPr lang="en-GB" sz="1800" dirty="0"/>
              <a:t>Postopki ML se uporabljajo predvsem na ravni podatkovne znanosti z orodji, kot so Azure ML services, ML Studio in R Server for </a:t>
            </a:r>
            <a:r>
              <a:rPr lang="en-GB" sz="1800" dirty="0" err="1"/>
              <a:t>HDInsight</a:t>
            </a:r>
            <a:r>
              <a:rPr lang="en-GB" sz="1800" dirty="0"/>
              <a:t>.</a:t>
            </a:r>
            <a:endParaRPr lang="sr-Latn-RS" sz="1800" dirty="0"/>
          </a:p>
          <a:p>
            <a:r>
              <a:rPr lang="en-GB" sz="1800" dirty="0"/>
              <a:t>Napačno prepričanje: Pogosto je zmotno prepričanje, da izgradnja algoritmov ML porabi večino časa in truda.</a:t>
            </a:r>
          </a:p>
          <a:p>
            <a:r>
              <a:rPr lang="en-GB" sz="1800" dirty="0"/>
              <a:t>Preverjanje resničnosti: V resnici se največ časa porabi za urejanje podatkov in </a:t>
            </a:r>
            <a:r>
              <a:rPr lang="en-GB" sz="1800" dirty="0" err="1"/>
              <a:t>predobdelavo</a:t>
            </a:r>
            <a:r>
              <a:rPr lang="en-GB" sz="1800" dirty="0"/>
              <a:t>, ne pa za proces </a:t>
            </a:r>
            <a:r>
              <a:rPr lang="en-GB" sz="1800" dirty="0" err="1"/>
              <a:t>modeliranja</a:t>
            </a:r>
            <a:r>
              <a:rPr lang="en-GB" sz="1800" dirty="0"/>
              <a:t>.</a:t>
            </a:r>
            <a:endParaRPr lang="sr-Latn-RS" sz="1800" dirty="0"/>
          </a:p>
          <a:p>
            <a:r>
              <a:rPr lang="en-GB" sz="1800" dirty="0"/>
              <a:t>Dopolnilne vloge: Vizualizacija in </a:t>
            </a:r>
            <a:r>
              <a:rPr lang="en-GB" sz="1800" dirty="0" err="1"/>
              <a:t>modeliranje </a:t>
            </a:r>
            <a:r>
              <a:rPr lang="en-GB" sz="1800" dirty="0"/>
              <a:t>imata pri analizi podatkov različni, vendar dopolnjujoči se vlogi.</a:t>
            </a:r>
          </a:p>
          <a:p>
            <a:endParaRPr lang="en-GB" sz="1800" dirty="0"/>
          </a:p>
        </p:txBody>
      </p:sp>
      <p:pic>
        <p:nvPicPr>
          <p:cNvPr id="5" name="Slika 4">
            <a:extLst>
              <a:ext uri="{FF2B5EF4-FFF2-40B4-BE49-F238E27FC236}">
                <a16:creationId xmlns:a16="http://schemas.microsoft.com/office/drawing/2014/main" id="{BF48E2EA-D5E7-E2F3-4A5F-4AC53305D5D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A4902F73-3642-F322-9C09-A168299940B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9" name="PoljeZBesedilom 8">
            <a:extLst>
              <a:ext uri="{FF2B5EF4-FFF2-40B4-BE49-F238E27FC236}">
                <a16:creationId xmlns:a16="http://schemas.microsoft.com/office/drawing/2014/main" id="{2B574820-B993-DE7E-C614-6E45A7DE69B4}"/>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3042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SC</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Vizualizacija: Ponuja vpogled, ki se lahko izmika formaliziranim pristopom, in spodbuja nova raziskovanja.</a:t>
            </a:r>
          </a:p>
          <a:p>
            <a:r>
              <a:rPr lang="en-GB" sz="1800" dirty="0" err="1"/>
              <a:t>Modeliranje</a:t>
            </a:r>
            <a:r>
              <a:rPr lang="en-GB" sz="1800" dirty="0"/>
              <a:t>: Modeliranje: zagotavlja matematični okvir za odgovarjanje na natančno oblikovana vprašanja in obdelavo velikih zbirk podatkov.</a:t>
            </a:r>
          </a:p>
          <a:p>
            <a:r>
              <a:rPr lang="en-GB" sz="1800" dirty="0"/>
              <a:t>Sinergija: Sinergija med vizualizacijo in </a:t>
            </a:r>
            <a:r>
              <a:rPr lang="en-GB" sz="1800" dirty="0" err="1"/>
              <a:t>modeliranjem </a:t>
            </a:r>
            <a:r>
              <a:rPr lang="en-GB" sz="1800" dirty="0"/>
              <a:t>izboljša proces analize podatkov, kar vodi do celovitejših vpogledov.</a:t>
            </a:r>
          </a:p>
          <a:p>
            <a:r>
              <a:rPr lang="sl-SI" sz="1800" dirty="0"/>
              <a:t>Odločitev</a:t>
            </a:r>
            <a:r>
              <a:rPr lang="en-GB" sz="1800" dirty="0"/>
              <a:t>: Za uspeh analize podatkov je ključnega pomena komunikacija.</a:t>
            </a:r>
          </a:p>
          <a:p>
            <a:r>
              <a:rPr lang="en-GB" sz="1800" dirty="0"/>
              <a:t>Sprejemanje odločitev: Odločanje: Zagotavljanje informacij odločevalcem na jasen in dosleden način je bistvenega pomena.</a:t>
            </a:r>
          </a:p>
          <a:p>
            <a:r>
              <a:rPr lang="en-GB" sz="1800" dirty="0"/>
              <a:t>Zagotavljanje vrednosti: Učinkovita komunikacija zagotavlja, da vpogledi, pridobljeni z analizo podatkov, prispevajo k informiranemu odločanju in organizacijskemu uspehu.</a:t>
            </a:r>
          </a:p>
          <a:p>
            <a:endParaRPr lang="en-GB" sz="1800" dirty="0"/>
          </a:p>
        </p:txBody>
      </p:sp>
      <p:pic>
        <p:nvPicPr>
          <p:cNvPr id="2" name="Slika 1">
            <a:extLst>
              <a:ext uri="{FF2B5EF4-FFF2-40B4-BE49-F238E27FC236}">
                <a16:creationId xmlns:a16="http://schemas.microsoft.com/office/drawing/2014/main" id="{2CF39572-CF54-2F05-E86C-6C76F9E06F2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F3215C5-1296-C08D-7DD3-C6CD11A9D2B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EE93411-9C7B-7538-71E0-1780F7C02ECE}"/>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38801338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0EA4354F-06CC-4E2F-8977-B85A3BB16B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6181</TotalTime>
  <Words>2894</Words>
  <Application>Microsoft Office PowerPoint</Application>
  <PresentationFormat>Panoramiczny</PresentationFormat>
  <Paragraphs>140</Paragraphs>
  <Slides>19</Slides>
  <Notes>0</Notes>
  <HiddenSlides>0</HiddenSlides>
  <MMClips>0</MMClips>
  <ScaleCrop>false</ScaleCrop>
  <HeadingPairs>
    <vt:vector size="6" baseType="variant">
      <vt:variant>
        <vt:lpstr>Używane czcionki</vt:lpstr>
      </vt:variant>
      <vt:variant>
        <vt:i4>3</vt:i4>
      </vt:variant>
      <vt:variant>
        <vt:lpstr>Motyw</vt:lpstr>
      </vt:variant>
      <vt:variant>
        <vt:i4>2</vt:i4>
      </vt:variant>
      <vt:variant>
        <vt:lpstr>Tytuły slajdów</vt:lpstr>
      </vt:variant>
      <vt:variant>
        <vt:i4>19</vt:i4>
      </vt:variant>
    </vt:vector>
  </HeadingPairs>
  <TitlesOfParts>
    <vt:vector size="24" baseType="lpstr">
      <vt:lpstr>Arial</vt:lpstr>
      <vt:lpstr>Calibri</vt:lpstr>
      <vt:lpstr>Tahoma</vt:lpstr>
      <vt:lpstr>Motyw pakietu Office</vt:lpstr>
      <vt:lpstr>1_Motyw pakietu Office</vt:lpstr>
      <vt:lpstr>Poslovna inteligenca</vt:lpstr>
      <vt:lpstr>Agenda</vt:lpstr>
      <vt:lpstr>Kaj je strojno učenje?</vt:lpstr>
      <vt:lpstr>Kaj je strojno učenje?</vt:lpstr>
      <vt:lpstr>Osnove in teoretične predpostavke ML</vt:lpstr>
      <vt:lpstr>Poslovna inteligenca in ML v SC</vt:lpstr>
      <vt:lpstr>Poslovna inteligenca in ML v SC</vt:lpstr>
      <vt:lpstr>Poslovna inteligenca in ML v SC</vt:lpstr>
      <vt:lpstr>Poslovna inteligenca in ML v SC</vt:lpstr>
      <vt:lpstr>Kanali za podatke in znanje ML</vt:lpstr>
      <vt:lpstr>Kanali za podatke in znanje ML</vt:lpstr>
      <vt:lpstr>Kanali za podatke in znanje ML</vt:lpstr>
      <vt:lpstr>Kanali za podatke in znanje ML</vt:lpstr>
      <vt:lpstr>Poslovni podatki ML in SC</vt:lpstr>
      <vt:lpstr>ML za poslovni problem SC</vt:lpstr>
      <vt:lpstr>Povzetek</vt:lpstr>
      <vt:lpstr>Povzetek</vt:lpstr>
      <vt:lpstr>Avtorji:  Dario Šebalj Dejan Mirčetić Michał Adamczak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docId:F2A99F8EF04D0C3272D2238BAD644D0C</cp:keywords>
  <cp:lastModifiedBy>KRS</cp:lastModifiedBy>
  <cp:revision>82</cp:revision>
  <dcterms:created xsi:type="dcterms:W3CDTF">2023-07-06T12:09:08Z</dcterms:created>
  <dcterms:modified xsi:type="dcterms:W3CDTF">2025-10-28T11:39:39Z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