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3" r:id="rId8"/>
    <p:sldId id="281" r:id="rId9"/>
    <p:sldId id="294" r:id="rId10"/>
    <p:sldId id="282" r:id="rId11"/>
    <p:sldId id="295" r:id="rId12"/>
    <p:sldId id="296" r:id="rId13"/>
    <p:sldId id="299" r:id="rId14"/>
    <p:sldId id="300" r:id="rId15"/>
    <p:sldId id="301" r:id="rId16"/>
    <p:sldId id="302" r:id="rId17"/>
    <p:sldId id="283" r:id="rId18"/>
    <p:sldId id="267" r:id="rId19"/>
    <p:sldId id="297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8" r:id="rId29"/>
    <p:sldId id="291" r:id="rId30"/>
    <p:sldId id="292" r:id="rId31"/>
    <p:sldId id="272" r:id="rId32"/>
    <p:sldId id="266" r:id="rId33"/>
    <p:sldId id="263" r:id="rId34"/>
    <p:sldId id="335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DE65F-B16C-4116-8EFF-20F5001E7123}" v="4" dt="2025-11-05T08:58:11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custSel modSld modMainMaster">
      <pc:chgData name="Dario Šebalj" userId="a71eced3-786e-4eb6-80ca-f62c4fda7d06" providerId="ADAL" clId="{0D71F56B-DD92-4394-A640-FC2E09197DEC}" dt="2025-11-05T08:58:11.526" v="9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8:11.526" v="9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7:53.217" v="4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7:51.184" v="3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8:11.526" v="9"/>
          <ac:picMkLst>
            <pc:docMk/>
            <pc:sldMk cId="2920479427" sldId="256"/>
            <ac:picMk id="3" creationId="{F7918A91-9667-1536-EB5C-0B716F81E5A9}"/>
          </ac:picMkLst>
        </pc:picChg>
        <pc:picChg chg="del">
          <ac:chgData name="Dario Šebalj" userId="a71eced3-786e-4eb6-80ca-f62c4fda7d06" providerId="ADAL" clId="{0D71F56B-DD92-4394-A640-FC2E09197DEC}" dt="2025-11-05T08:58:08.671" v="8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 mod">
        <pc:chgData name="Dario Šebalj" userId="a71eced3-786e-4eb6-80ca-f62c4fda7d06" providerId="ADAL" clId="{0D71F56B-DD92-4394-A640-FC2E09197DEC}" dt="2025-11-05T08:58:00.668" v="7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8:58:00.668" v="7"/>
          <ac:spMkLst>
            <pc:docMk/>
            <pc:sldMasterMk cId="3146977866" sldId="2147483648"/>
            <ac:spMk id="4" creationId="{4A44ED53-35F5-D9A0-0F07-82294ACFB546}"/>
          </ac:spMkLst>
        </pc:spChg>
        <pc:spChg chg="del">
          <ac:chgData name="Dario Šebalj" userId="a71eced3-786e-4eb6-80ca-f62c4fda7d06" providerId="ADAL" clId="{0D71F56B-DD92-4394-A640-FC2E09197DEC}" dt="2025-11-05T08:57:58.768" v="5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7:59.569" v="6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8:00.668" v="7"/>
          <ac:picMkLst>
            <pc:docMk/>
            <pc:sldMasterMk cId="3146977866" sldId="2147483648"/>
            <ac:picMk id="10" creationId="{8302E5F1-A9AC-528E-0C96-E0316CBA310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4A44ED53-35F5-D9A0-0F07-82294ACFB546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302E5F1-A9AC-528E-0C96-E0316CBA31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poslovnim procesima i rudarenje procesa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F7918A91-9667-1536-EB5C-0B716F81E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CILJ</a:t>
            </a:r>
            <a:r>
              <a:rPr lang="en-US" sz="2000" b="1" dirty="0">
                <a:solidFill>
                  <a:srgbClr val="015BA6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err="1"/>
              <a:t>definirati</a:t>
            </a:r>
            <a:r>
              <a:rPr lang="en-US" sz="2000" dirty="0"/>
              <a:t> </a:t>
            </a:r>
            <a:r>
              <a:rPr lang="en-US" sz="2000" dirty="0" err="1"/>
              <a:t>kriterije</a:t>
            </a:r>
            <a:r>
              <a:rPr lang="en-US" sz="2000" dirty="0"/>
              <a:t> za </a:t>
            </a:r>
            <a:r>
              <a:rPr lang="en-US" sz="2000" dirty="0" err="1"/>
              <a:t>procjenu</a:t>
            </a:r>
            <a:r>
              <a:rPr lang="en-US" sz="2000" dirty="0"/>
              <a:t> </a:t>
            </a:r>
            <a:r>
              <a:rPr lang="en-US" sz="2000" dirty="0" err="1"/>
              <a:t>performansi</a:t>
            </a:r>
            <a:r>
              <a:rPr lang="en-US" sz="2000" dirty="0"/>
              <a:t> </a:t>
            </a:r>
            <a:r>
              <a:rPr lang="en-US" sz="2000" dirty="0" err="1"/>
              <a:t>identificiranih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hr-HR" sz="2000" b="1" dirty="0">
                <a:solidFill>
                  <a:srgbClr val="015BA6"/>
                </a:solidFill>
              </a:rPr>
              <a:t>Kriteriji odabira: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Strateška važnost </a:t>
            </a:r>
            <a:r>
              <a:rPr lang="hr-HR" sz="1800" dirty="0"/>
              <a:t>– pronaći procese koji imaju najveći utjecaj na strateške ciljeve organizacije (npr. koji su najprofitabilniji)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Zdravlje</a:t>
            </a:r>
            <a:r>
              <a:rPr lang="hr-HR" sz="1800" b="1" dirty="0"/>
              <a:t> </a:t>
            </a:r>
            <a:r>
              <a:rPr lang="hr-HR" sz="1800" dirty="0"/>
              <a:t>– pronaći procese koji imaju najveće probleme, tj. procese koji su neefikasni, produciraju nekvalitetne outpute ili ne zadovoljavaju potrebe kupaca/klijenata (takvi procesi trebaju biti u fokusu BPM-a)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Izvedivost</a:t>
            </a:r>
            <a:r>
              <a:rPr lang="hr-HR" sz="1800" b="1" dirty="0"/>
              <a:t> </a:t>
            </a:r>
            <a:r>
              <a:rPr lang="hr-HR" sz="1800" dirty="0"/>
              <a:t>– za svaki proces odrediti može li se uopće proces poboljšati, imamo li potrebne resurse, financijska sredstva, može li se u poboljšanje uopće uložiti određena razina napora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Potrebno je precizno izmjeriti zdravlje poslovnog procesa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GENERIČKA MJERILA: </a:t>
            </a:r>
            <a:r>
              <a:rPr lang="hr-HR" sz="1800" dirty="0"/>
              <a:t>vrijeme, trošak, kvaliteta i fleksibilnost</a:t>
            </a:r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VRIJEME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Vrijeme ciklusa (</a:t>
            </a:r>
            <a:r>
              <a:rPr lang="hr-HR" sz="1600" b="1" dirty="0" err="1">
                <a:solidFill>
                  <a:srgbClr val="015BA6"/>
                </a:solidFill>
              </a:rPr>
              <a:t>cycle</a:t>
            </a:r>
            <a:r>
              <a:rPr lang="hr-HR" sz="1600" b="1" dirty="0">
                <a:solidFill>
                  <a:srgbClr val="015BA6"/>
                </a:solidFill>
              </a:rPr>
              <a:t> time) </a:t>
            </a:r>
            <a:r>
              <a:rPr lang="hr-HR" sz="1400" dirty="0"/>
              <a:t>– vrijeme potrebno da se obradi neki slučaj od početka do kraja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Vrijeme obrade (processing time) </a:t>
            </a:r>
            <a:r>
              <a:rPr lang="hr-HR" sz="1400" dirty="0"/>
              <a:t>– efektivno vrijeme koje neki resurs (sudionik procesa ili softver) potroši u obradi nekog slučaja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Vrijeme čekanja (waiting time) </a:t>
            </a:r>
            <a:r>
              <a:rPr lang="hr-HR" sz="1400" dirty="0"/>
              <a:t>– vrijeme koje neki slučaj provede čekajući na obradu (npr. čekanje u redu)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132EB-3C5D-4A28-7C52-E82D9268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24" y="4478890"/>
            <a:ext cx="7609952" cy="1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TROŠAK</a:t>
            </a:r>
          </a:p>
          <a:p>
            <a:r>
              <a:rPr lang="hr-HR" sz="2000" dirty="0"/>
              <a:t>poboljšanje procesa najčešće se veže uz smanjenje troškova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Izravni troškovi </a:t>
            </a:r>
            <a:r>
              <a:rPr lang="hr-HR" sz="2000" dirty="0"/>
              <a:t>– troškovi izravno vezani uz proces (trošak rada, materijala, opreme…)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Neizravni troškovi </a:t>
            </a:r>
            <a:r>
              <a:rPr lang="hr-HR" sz="2000" dirty="0"/>
              <a:t>– troškovi koji nisu vezani uz proces (najam, režije, administrativni troškovi…)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Fiksni troškovi </a:t>
            </a:r>
            <a:r>
              <a:rPr lang="hr-HR" sz="2000" dirty="0"/>
              <a:t>– troškovi koji se ne mijenjaju (najam, plaće, održavanje softvera)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Varijabilni troškovi </a:t>
            </a:r>
            <a:r>
              <a:rPr lang="hr-HR" sz="2000" dirty="0"/>
              <a:t>– troškovi koji se mijenjaju promjenom razine outputa (trošak materijala, troškovi prijevoza…)</a:t>
            </a:r>
          </a:p>
          <a:p>
            <a:pPr lvl="1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KVALITETA</a:t>
            </a:r>
          </a:p>
          <a:p>
            <a:r>
              <a:rPr lang="hr-HR" sz="1800" dirty="0"/>
              <a:t>Promatra se s aspekta klijenta i s aspekta sudionika procesa</a:t>
            </a:r>
          </a:p>
          <a:p>
            <a:r>
              <a:rPr lang="hr-HR" sz="1900" b="1" dirty="0">
                <a:solidFill>
                  <a:schemeClr val="accent1">
                    <a:lumMod val="75000"/>
                  </a:schemeClr>
                </a:solidFill>
              </a:rPr>
              <a:t>Eksterna kvaliteta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900" dirty="0"/>
              <a:t>– zadovoljstvo klijenta proizvodom ili procesom</a:t>
            </a:r>
          </a:p>
          <a:p>
            <a:pPr lvl="1"/>
            <a:r>
              <a:rPr lang="hr-HR" sz="1700" dirty="0"/>
              <a:t>Zadovoljstvo proizvodom – koliko je proizvod zadovoljio njegova očekivanja (</a:t>
            </a:r>
            <a:r>
              <a:rPr lang="hr-HR" sz="1700" i="1" dirty="0"/>
              <a:t>Service </a:t>
            </a:r>
            <a:r>
              <a:rPr lang="hr-HR" sz="1700" i="1" dirty="0" err="1"/>
              <a:t>level</a:t>
            </a:r>
            <a:r>
              <a:rPr lang="hr-HR" sz="1700" i="1" dirty="0"/>
              <a:t> </a:t>
            </a:r>
            <a:r>
              <a:rPr lang="hr-HR" sz="1700" i="1" dirty="0" err="1"/>
              <a:t>agreements</a:t>
            </a:r>
            <a:r>
              <a:rPr lang="hr-HR" sz="1700" i="1" dirty="0"/>
              <a:t> – SLA</a:t>
            </a:r>
            <a:r>
              <a:rPr lang="hr-HR" sz="1700" dirty="0"/>
              <a:t>)</a:t>
            </a:r>
          </a:p>
          <a:p>
            <a:pPr lvl="1"/>
            <a:r>
              <a:rPr lang="hr-HR" sz="1700" dirty="0"/>
              <a:t>Zadovoljstvo procesom – na koji način je izvršen proces (količina, važnost, kvaliteta i pravovremenost informacija koje klijent prima tijekom izvršenja procesa)</a:t>
            </a:r>
          </a:p>
          <a:p>
            <a:pPr lvl="1"/>
            <a:r>
              <a:rPr lang="hr-HR" sz="1700" b="1" dirty="0">
                <a:solidFill>
                  <a:schemeClr val="accent1">
                    <a:lumMod val="75000"/>
                  </a:schemeClr>
                </a:solidFill>
              </a:rPr>
              <a:t>Mjerila eksterne kvalitete:</a:t>
            </a:r>
          </a:p>
          <a:p>
            <a:pPr lvl="2"/>
            <a:r>
              <a:rPr lang="hr-HR" sz="1500" b="1" dirty="0">
                <a:solidFill>
                  <a:schemeClr val="accent1">
                    <a:lumMod val="75000"/>
                  </a:schemeClr>
                </a:solidFill>
              </a:rPr>
              <a:t>Stopa odljeva</a:t>
            </a:r>
            <a:r>
              <a:rPr lang="hr-HR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dirty="0"/>
              <a:t>– odnosi se na komunikaciju s klijentom putem interneta. Pokazuje koliko je kupaca na neki način prekinulo suradnju tijekom izvršenja procesa (online kupovina)</a:t>
            </a:r>
          </a:p>
          <a:p>
            <a:pPr lvl="2"/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Net </a:t>
            </a:r>
            <a:r>
              <a:rPr lang="hr-HR" sz="1500" b="1" i="1" dirty="0" err="1">
                <a:solidFill>
                  <a:schemeClr val="accent1">
                    <a:lumMod val="75000"/>
                  </a:schemeClr>
                </a:solidFill>
              </a:rPr>
              <a:t>promoter</a:t>
            </a:r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b="1" i="1" dirty="0" err="1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i="1" dirty="0"/>
              <a:t>– </a:t>
            </a:r>
            <a:r>
              <a:rPr lang="hr-HR" sz="1500" dirty="0"/>
              <a:t>najčešće se definira u rasponu od 1 do 10, a mjeri koliko je kupac voljan preporučiti proizvod ili uslugu nekome drugome</a:t>
            </a:r>
            <a:endParaRPr lang="hr-HR" sz="1500" b="1" i="1" dirty="0"/>
          </a:p>
          <a:p>
            <a:r>
              <a:rPr lang="hr-HR" sz="1900" b="1" dirty="0">
                <a:solidFill>
                  <a:schemeClr val="accent1">
                    <a:lumMod val="75000"/>
                  </a:schemeClr>
                </a:solidFill>
              </a:rPr>
              <a:t>Interna kvaliteta </a:t>
            </a:r>
            <a:r>
              <a:rPr lang="hr-HR" sz="1900" dirty="0"/>
              <a:t>– koliko je sudionik procesa zadovoljan kako se proces izvršava – je li efikasan, prilagodljiv promjenama u okruženju, sukladan politikama i pravilima poduzeća i sl.</a:t>
            </a:r>
            <a:endParaRPr lang="hr-HR" sz="1900" b="1" dirty="0"/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Uloge u BPM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Vlasnik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stratešku odgovornost za procese. Ima proračunske ovlasti, a često je i član prvog ili drugog sloja menadžmenta. Na primjer, vlasnik procesa može biti izvršni direktor tvrtke.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Voditelj procesa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operativnu odgovornost za procese. Često je to menadžer niže ili srednje razine. Na primjer, voditelj prodaje može biti voditelj procesa.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Sudionik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radi unutar procesa i stvara vrijednost (npr. prodavač).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Analitičar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razumije BPM općenito, a posebno BPMN, te je središte svakog BPM projekta.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(Business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Process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Model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Notation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1800" dirty="0"/>
              <a:t>Poslovni proces se sastoji od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događaja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aktivnosti </a:t>
            </a:r>
            <a:endParaRPr lang="hr-H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1600" dirty="0"/>
              <a:t>Događaji se izvršavaju trenutačno (npr. Zaprimljen račun)</a:t>
            </a:r>
          </a:p>
          <a:p>
            <a:pPr lvl="1"/>
            <a:r>
              <a:rPr lang="hr-HR" sz="1600" dirty="0"/>
              <a:t>Aktivnosti predstavljaju jedinice rada koje imaju trajanje (npr. Plaćanje računa, Zaprimanje robe…)</a:t>
            </a:r>
          </a:p>
          <a:p>
            <a:pPr lvl="1"/>
            <a:r>
              <a:rPr lang="hr-HR" sz="1600" dirty="0"/>
              <a:t>Događaji i aktivnosti su povezani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vezama</a:t>
            </a:r>
            <a:r>
              <a:rPr lang="hr-HR" sz="1600" b="1" dirty="0"/>
              <a:t> </a:t>
            </a:r>
            <a:r>
              <a:rPr lang="hr-HR" sz="1600" dirty="0"/>
              <a:t>(postoji redoslijed odvijanja aktivnosti)</a:t>
            </a:r>
            <a:endParaRPr lang="en-US" sz="1600" dirty="0"/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Brackett (2015); Dalkir (2023); Cotton (2023)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5279D86-CC31-B029-1AF7-169CA8EB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64" y="3914174"/>
            <a:ext cx="5930082" cy="18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BPMN elementi: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 toka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događaji, zadaci (aktivnosti) i odluke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Povezivanje objekata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sekvencijski tok, tok poruka i asocijacija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Sudionici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bazen i staze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podatkovni objekti, skladišta podataka i anotacije</a:t>
            </a:r>
          </a:p>
          <a:p>
            <a:pPr lvl="1"/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Događaji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Ono što se događaja </a:t>
            </a:r>
            <a:r>
              <a:rPr lang="hr-HR" sz="1800" b="1" dirty="0"/>
              <a:t>tijekom izvođenja </a:t>
            </a:r>
            <a:r>
              <a:rPr lang="hr-HR" sz="1800" dirty="0"/>
              <a:t>procesa</a:t>
            </a:r>
            <a:endParaRPr lang="en-US" sz="1800" dirty="0"/>
          </a:p>
          <a:p>
            <a:r>
              <a:rPr lang="hr-HR" sz="1800" b="1" dirty="0">
                <a:solidFill>
                  <a:schemeClr val="accent6"/>
                </a:solidFill>
              </a:rPr>
              <a:t>Početni događaji</a:t>
            </a:r>
            <a:r>
              <a:rPr lang="hr-HR" sz="1800" dirty="0">
                <a:solidFill>
                  <a:schemeClr val="accent6"/>
                </a:solidFill>
              </a:rPr>
              <a:t> </a:t>
            </a:r>
            <a:r>
              <a:rPr lang="hr-HR" sz="1800" dirty="0"/>
              <a:t>određuju gdje proces započinje</a:t>
            </a:r>
          </a:p>
          <a:p>
            <a:pPr lvl="1"/>
            <a:r>
              <a:rPr lang="hr-HR" sz="1600" dirty="0"/>
              <a:t>Mora postojati u poslovnom procesu</a:t>
            </a:r>
          </a:p>
          <a:p>
            <a:r>
              <a:rPr lang="hr-HR" sz="1800" b="1" dirty="0" err="1">
                <a:solidFill>
                  <a:schemeClr val="accent2"/>
                </a:solidFill>
              </a:rPr>
              <a:t>Intermedijarni</a:t>
            </a:r>
            <a:r>
              <a:rPr lang="hr-HR" sz="1800" b="1" dirty="0">
                <a:solidFill>
                  <a:schemeClr val="accent2"/>
                </a:solidFill>
              </a:rPr>
              <a:t> događaj</a:t>
            </a:r>
            <a:r>
              <a:rPr lang="hr-HR" sz="1800" dirty="0">
                <a:solidFill>
                  <a:schemeClr val="accent2"/>
                </a:solidFill>
              </a:rPr>
              <a:t> </a:t>
            </a:r>
            <a:r>
              <a:rPr lang="hr-HR" sz="1800" dirty="0"/>
              <a:t>se događa unutar procesa, između početnog i završnog događaja</a:t>
            </a:r>
          </a:p>
          <a:p>
            <a:pPr lvl="1"/>
            <a:r>
              <a:rPr lang="hr-HR" sz="1600" dirty="0"/>
              <a:t>Utječe na tok procesa, ali ga neće započeti ili završiti</a:t>
            </a:r>
          </a:p>
          <a:p>
            <a:pPr lvl="1"/>
            <a:r>
              <a:rPr lang="hr-HR" sz="1600" dirty="0"/>
              <a:t>Mogu označavati postignuća (</a:t>
            </a:r>
            <a:r>
              <a:rPr lang="hr-HR" sz="1600" i="1" dirty="0" err="1"/>
              <a:t>milestonese</a:t>
            </a:r>
            <a:r>
              <a:rPr lang="hr-HR" sz="1600" dirty="0"/>
              <a:t>) u procesima</a:t>
            </a:r>
          </a:p>
          <a:p>
            <a:pPr lvl="1"/>
            <a:r>
              <a:rPr lang="hr-HR" sz="1600" dirty="0"/>
              <a:t>Najčešće se koriste za prikaz vremenskog odstupanja (čekanja) unutar procesa</a:t>
            </a:r>
          </a:p>
          <a:p>
            <a:r>
              <a:rPr lang="hr-HR" sz="1800" b="1" dirty="0">
                <a:solidFill>
                  <a:srgbClr val="C00000"/>
                </a:solidFill>
              </a:rPr>
              <a:t>Završni događaji </a:t>
            </a:r>
            <a:r>
              <a:rPr lang="hr-HR" sz="1800" dirty="0"/>
              <a:t>određuju kada proces završava</a:t>
            </a:r>
          </a:p>
          <a:p>
            <a:pPr lvl="1"/>
            <a:r>
              <a:rPr lang="hr-HR" sz="1600" dirty="0"/>
              <a:t>Mora postojati u poslovnom procesu</a:t>
            </a:r>
            <a:endParaRPr lang="en-US" sz="1600" dirty="0"/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t] + 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glagolski pridjev trpni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Račun poslan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Narudžba potvrđena</a:t>
            </a:r>
            <a:endParaRPr lang="pl-PL" sz="16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49A75DC-E85A-B177-A4A0-ADF8E2AE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2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6ACBA69-863E-17B2-AFDC-1BD65751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68" y="4472952"/>
            <a:ext cx="1390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17282-53D9-7E98-51BD-F278110F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59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 što se provodi tijekom procesa, aktivnosti koje obavlja osoba ili sustav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vs.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 u imperativu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t]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Pošalji račun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Potvrdi narudžbu</a:t>
            </a:r>
            <a:endParaRPr lang="pl-PL" sz="1600" dirty="0"/>
          </a:p>
        </p:txBody>
      </p:sp>
      <p:pic>
        <p:nvPicPr>
          <p:cNvPr id="2" name="Picture 1" descr="A close-up of a computer keyboard&#10;&#10;Description automatically generated">
            <a:extLst>
              <a:ext uri="{FF2B5EF4-FFF2-40B4-BE49-F238E27FC236}">
                <a16:creationId xmlns:a16="http://schemas.microsoft.com/office/drawing/2014/main" id="{0D558CC3-4C78-3152-49B4-614B159E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13966"/>
          <a:stretch/>
        </p:blipFill>
        <p:spPr bwMode="auto">
          <a:xfrm>
            <a:off x="2472120" y="3963047"/>
            <a:ext cx="6051112" cy="147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mjesta gdje se procesi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razdvajaju ili spajaju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 (ekskluzivna), OR (inkluzivna), AND (paralelna) odluka</a:t>
            </a:r>
            <a:endParaRPr lang="pl-PL" sz="1400" dirty="0"/>
          </a:p>
        </p:txBody>
      </p:sp>
      <p:pic>
        <p:nvPicPr>
          <p:cNvPr id="3" name="Picture 2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C26C11AB-EDD4-0327-AFAF-9FEBD0670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5625"/>
          <a:stretch/>
        </p:blipFill>
        <p:spPr bwMode="auto">
          <a:xfrm>
            <a:off x="2830747" y="3258841"/>
            <a:ext cx="6341294" cy="1916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Poslovni proces</a:t>
            </a:r>
          </a:p>
          <a:p>
            <a:r>
              <a:rPr lang="pl-PL" sz="2000" dirty="0"/>
              <a:t>Upravljanje poslovnim procesima</a:t>
            </a:r>
          </a:p>
          <a:p>
            <a:r>
              <a:rPr lang="pl-PL" sz="2000" dirty="0"/>
              <a:t>Modeliranje poslovnih procesa</a:t>
            </a:r>
          </a:p>
          <a:p>
            <a:r>
              <a:rPr lang="pl-PL" sz="2000" dirty="0"/>
              <a:t>Rudarenje procesa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Točan alternativni put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ne isključuje </a:t>
            </a:r>
            <a:r>
              <a:rPr lang="hr-HR" sz="1800" dirty="0"/>
              <a:t>ostale, svi putevi se mogu uzeti u obzir</a:t>
            </a:r>
          </a:p>
          <a:p>
            <a:r>
              <a:rPr lang="hr-HR" sz="1800" dirty="0"/>
              <a:t>Moguće je u isto vrijeme uzeti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samo jedan put ili sve njih</a:t>
            </a:r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A594F24E-3224-F993-03AF-55B3E1FC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838200" y="2795402"/>
            <a:ext cx="10039089" cy="291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XOR i AND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razdvajanja, usmjerava tok samo u jednu od izlaznih grana, na temelju uvjeta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spajanja, čeka se dovršenje jedne dolazne grane prije nastavka toka</a:t>
            </a:r>
          </a:p>
          <a:p>
            <a:r>
              <a:rPr lang="hr-HR" sz="22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izvršavanje dvaju ili više zadataka koji ne ovise jedan o drugome i mogu se izvršavati istovremeno 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 čeka da se završe sve ulazne grane prije nastavka toka</a:t>
            </a:r>
            <a:endParaRPr lang="pl-PL" sz="1000" dirty="0"/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49924F8A-8588-687C-0CC8-5CE58F6C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1526993" y="4225995"/>
            <a:ext cx="7572619" cy="219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Objekti spajanja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vrste povezujućih objekata: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sekvencijski tok, tok poruke i asocijacija</a:t>
            </a:r>
            <a:endParaRPr lang="pl-P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A line with a circle and a dotted line&#10;&#10;Description automatically generated">
            <a:extLst>
              <a:ext uri="{FF2B5EF4-FFF2-40B4-BE49-F238E27FC236}">
                <a16:creationId xmlns:a16="http://schemas.microsoft.com/office/drawing/2014/main" id="{082BE138-0D4E-5A63-9F77-177202CEB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797" r="5391" b="25424"/>
          <a:stretch/>
        </p:blipFill>
        <p:spPr bwMode="auto">
          <a:xfrm>
            <a:off x="838200" y="2721723"/>
            <a:ext cx="10787801" cy="141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Sudionici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i staze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koriste za prikaz cijele organizacije, a 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modeliranje odjela ili poslovne jedinice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 –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poduzeće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Staza – Odjel prodaje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3" name="Picture 2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01B71C31-619E-3ADC-CE0D-8D8C37E2E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7695" r="4751" b="6121"/>
          <a:stretch/>
        </p:blipFill>
        <p:spPr bwMode="auto">
          <a:xfrm>
            <a:off x="1798113" y="3429000"/>
            <a:ext cx="8004123" cy="2458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Artefakti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objekti, spremišta podataka i anotacije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 podatke koji su potrebni za obavljanje određenih zadataka (podaci kao ulaz) ili su rezultat izvršenja zadatka (podaci kao izlaz)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Spremište 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mjesto koje sadrži podatkovne objekte, npr. baza podataka za elektroničke objekte ili ormarić u koji se spremaju fizički objekti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mehanizam pomoću kojeg se pružaju dodatne tekstualne informacije čitatelju BPMN dijagrama</a:t>
            </a:r>
            <a:endParaRPr lang="pl-PL" sz="1050" dirty="0"/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FEF0DEA8-4F83-8DF1-BC88-8C9A005A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6667" r="6584" b="16667"/>
          <a:stretch/>
        </p:blipFill>
        <p:spPr bwMode="auto">
          <a:xfrm>
            <a:off x="1166627" y="4211110"/>
            <a:ext cx="463867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diagram of a cylinder&#10;&#10;Description automatically generated">
            <a:extLst>
              <a:ext uri="{FF2B5EF4-FFF2-40B4-BE49-F238E27FC236}">
                <a16:creationId xmlns:a16="http://schemas.microsoft.com/office/drawing/2014/main" id="{7572A20C-C083-8D9E-7C43-B3D8A96B9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14912"/>
          <a:stretch/>
        </p:blipFill>
        <p:spPr bwMode="auto">
          <a:xfrm>
            <a:off x="2370337" y="5424488"/>
            <a:ext cx="3048000" cy="75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6A8CD1A9-C902-5300-D8F4-33AA9CB19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2353"/>
          <a:stretch/>
        </p:blipFill>
        <p:spPr bwMode="auto">
          <a:xfrm>
            <a:off x="6748601" y="4186696"/>
            <a:ext cx="352425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Dekompozicija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3926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/>
              <a:t>Raščlanjivanje procese na manje dijelove – </a:t>
            </a:r>
            <a:r>
              <a:rPr lang="hr-HR" sz="1800" b="1" dirty="0" err="1">
                <a:solidFill>
                  <a:schemeClr val="accent1">
                    <a:lumMod val="75000"/>
                  </a:schemeClr>
                </a:solidFill>
              </a:rPr>
              <a:t>potprocese</a:t>
            </a:r>
            <a:endParaRPr lang="hr-H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1800" dirty="0"/>
              <a:t>Svaki </a:t>
            </a:r>
            <a:r>
              <a:rPr lang="hr-HR" sz="1800" dirty="0" err="1"/>
              <a:t>potproces</a:t>
            </a:r>
            <a:r>
              <a:rPr lang="hr-HR" sz="1800" dirty="0"/>
              <a:t> mora imati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početni i završni događaj</a:t>
            </a:r>
          </a:p>
          <a:p>
            <a:r>
              <a:rPr lang="hr-HR" sz="1800" dirty="0"/>
              <a:t>Koristi se radi vizualnog pojednostavljivanja modela</a:t>
            </a:r>
          </a:p>
          <a:p>
            <a:r>
              <a:rPr lang="hr-HR" sz="1800" dirty="0"/>
              <a:t>Kada dekomponirati proces?</a:t>
            </a:r>
          </a:p>
          <a:p>
            <a:pPr lvl="1"/>
            <a:r>
              <a:rPr lang="hr-HR" sz="1600" dirty="0"/>
              <a:t>Kada model postane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prevelik</a:t>
            </a:r>
            <a:r>
              <a:rPr lang="hr-HR" sz="1600" dirty="0"/>
              <a:t> tako da ga je teško razumjeti </a:t>
            </a:r>
          </a:p>
          <a:p>
            <a:pPr lvl="1"/>
            <a:r>
              <a:rPr lang="hr-HR" sz="1600" dirty="0"/>
              <a:t>Ako ima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više od 30 objekata tokova </a:t>
            </a:r>
            <a:r>
              <a:rPr lang="hr-HR" sz="1600" dirty="0"/>
              <a:t>(aktivnosti, događaja, odluka)</a:t>
            </a:r>
            <a:endParaRPr lang="hr-HR" sz="11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C03F42-2A3D-091B-B8D4-13C7E7D7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1" y="3929754"/>
            <a:ext cx="5318698" cy="21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420BD-7B3F-0EA7-1046-4743884D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80" y="4131019"/>
            <a:ext cx="2588895" cy="1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8928352-AC7F-C4E4-F5BB-FB082C033B95}"/>
              </a:ext>
            </a:extLst>
          </p:cNvPr>
          <p:cNvSpPr/>
          <p:nvPr/>
        </p:nvSpPr>
        <p:spPr>
          <a:xfrm rot="16200000">
            <a:off x="6390973" y="4742524"/>
            <a:ext cx="865632" cy="69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 se na sjecištu rudarenja podataka i modeliranja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inovativan pristup razumijevanju i unapređenju poslovnih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tehnike, alate i metode za otkrivanje, praćenje i poboljšanje stvarnih procesa (tj. ne pretpostavljenih procesa) izdvajanjem znanja iz dnevnika događaja koji su obično dostupni u današnjim (informacijskim) sustavima</a:t>
            </a:r>
            <a:endParaRPr lang="pl-PL" sz="1050" dirty="0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68A0E37D-1C63-8F5A-0E98-77407D64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37" y="3546619"/>
            <a:ext cx="7898385" cy="25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dnevnika događaja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3614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 događaja mora sadržavati ID slučaja, naziv aktivnosti i vremensku oznaku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(instanca procesa) je entitet kojim se bavi proces koji se analizira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definiran korak u procesu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vremenska oznaka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datum i vrijeme kada se aktivnost obavlja</a:t>
            </a:r>
            <a:endParaRPr lang="pl-PL" sz="65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5F0607-129A-9A25-D71F-038080B4D8D0}"/>
              </a:ext>
            </a:extLst>
          </p:cNvPr>
          <p:cNvGraphicFramePr>
            <a:graphicFrameLocks noGrp="1"/>
          </p:cNvGraphicFramePr>
          <p:nvPr/>
        </p:nvGraphicFramePr>
        <p:xfrm>
          <a:off x="1686758" y="3429000"/>
          <a:ext cx="6969510" cy="256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055">
                  <a:extLst>
                    <a:ext uri="{9D8B030D-6E8A-4147-A177-3AD203B41FA5}">
                      <a16:colId xmlns:a16="http://schemas.microsoft.com/office/drawing/2014/main" val="1217204973"/>
                    </a:ext>
                  </a:extLst>
                </a:gridCol>
                <a:gridCol w="2461756">
                  <a:extLst>
                    <a:ext uri="{9D8B030D-6E8A-4147-A177-3AD203B41FA5}">
                      <a16:colId xmlns:a16="http://schemas.microsoft.com/office/drawing/2014/main" val="1750268261"/>
                    </a:ext>
                  </a:extLst>
                </a:gridCol>
                <a:gridCol w="2050821">
                  <a:extLst>
                    <a:ext uri="{9D8B030D-6E8A-4147-A177-3AD203B41FA5}">
                      <a16:colId xmlns:a16="http://schemas.microsoft.com/office/drawing/2014/main" val="985041658"/>
                    </a:ext>
                  </a:extLst>
                </a:gridCol>
                <a:gridCol w="1230878">
                  <a:extLst>
                    <a:ext uri="{9D8B030D-6E8A-4147-A177-3AD203B41FA5}">
                      <a16:colId xmlns:a16="http://schemas.microsoft.com/office/drawing/2014/main" val="51211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ID slučaja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Naziv aktivnosti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Vremenska oznaka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Resurs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502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24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identificiran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88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07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prosljeđen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68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Informacije pružene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35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zaključen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96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tehničke podrške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9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riješen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46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izdvajanja podataka (dnevnika događaja) iz informacijskog sustava (npr. u obliku CSV ili XLS datoteke), podaci se uvoze u poseban softver za rudarenje procesa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temelju uvezenih podataka, softver za rudarenje procesa otkriva model procesa.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se model zatim može analizirati kako bi se utvrdilo postoje li neka uska grla, problemi ili prilike za poboljšanje.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 procesa primjenjivo je na sve vrste operativnih procesa (organizacija i sustava)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postupaka bolničkog liječenja,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 postupaka korisničke službe u multinacionalnoj tvrtki,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navika pregledavanja korisnika stranice za rezervacije,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procjena neispravnosti sustava za rukovanje prtljagom i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usavršavanje korisničkih sučelja rendgenskih uređaja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današnjem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(BPM)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pomažu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je,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ekstrakcijom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događaja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sustavima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 organizacija, bez obzira na veličinu ili sektor, složen je sustav međusobno povezanih procesa</a:t>
            </a:r>
          </a:p>
          <a:p>
            <a:r>
              <a:rPr lang="hr-HR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Procesi</a:t>
            </a:r>
            <a:r>
              <a:rPr lang="hr-HR" sz="1800" dirty="0">
                <a:cs typeface="Times New Roman" panose="02020603050405020304" pitchFamily="18" charset="0"/>
              </a:rPr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aktivnosti koje se poduzimaju kako bi se postigao određeni organizacijski cilj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proizvodnoj tvrtki ključni procesi mogu uključivati dizajn proizvoda, nabavu sirovina, proizvodnju, kontrolu kvalitete i distribuciju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poslu orijentiranom na usluge kao što je banka, procesi uključuju otvaranje računa, obradu kredita, korisničku službu i provjere usklađenosti</a:t>
            </a:r>
          </a:p>
          <a:p>
            <a:r>
              <a:rPr lang="hr-HR" sz="1800" dirty="0">
                <a:cs typeface="Times New Roman" panose="02020603050405020304" pitchFamily="18" charset="0"/>
              </a:rPr>
              <a:t>Poslovni proces sastoji se od:</a:t>
            </a: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Događaji</a:t>
            </a:r>
            <a:r>
              <a:rPr lang="hr-HR" sz="1600" dirty="0">
                <a:cs typeface="Times New Roman" panose="02020603050405020304" pitchFamily="18" charset="0"/>
              </a:rPr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stvari koje nemaju trajanje i događaju se u određenom trenutku (npr. 'Narudžba zaprimljena’)</a:t>
            </a:r>
          </a:p>
          <a:p>
            <a:pPr lvl="1"/>
            <a:r>
              <a:rPr lang="hr-HR" sz="1600" b="1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sz="160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 ili operacije koje su međusobno povezane i čijim se izvršavanjem ispunjava cilj poslovnog procesa (npr. 'Plaćanje računa’)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hr-HR" sz="1600" dirty="0">
                <a:cs typeface="Times New Roman" panose="02020603050405020304" pitchFamily="18" charset="0"/>
              </a:rPr>
              <a:t> –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u kojoj proces odlučuje u kojem će smjeru ići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Sudionici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ljudi, organizacije ili softverske sustave koji izvode procesne aktivnosti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hr-HR" sz="16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oprema, materijali, papirnati dokumenti (fizički objekti), elektronički dokumenti i zapisi (informacijski objekti).</a:t>
            </a:r>
            <a:endParaRPr lang="pl-PL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zvršenje procesa rezultira jednim ili više 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 bi, u teoriji, trebao koristiti svim stranama uključenim u proces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Ponekad je ta vrijednost samo djelomično postignuta ili nije nikad postignuta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hr-HR" sz="1800" b="1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oslovni proces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skup zadataka i aktivnosti (poslovnih operacija i akcija) koji se sastoje od zaposlenika, materijala, strojeva, sustava i metoda koji su strukturirani na takav način da dizajniraju, stvaraju i isporučuju proizvod ili uslugu potrošaču </a:t>
            </a:r>
            <a:r>
              <a:rPr lang="hr-HR" sz="1800" dirty="0">
                <a:cs typeface="Times New Roman" panose="02020603050405020304" pitchFamily="18" charset="0"/>
              </a:rPr>
              <a:t>(von </a:t>
            </a:r>
            <a:r>
              <a:rPr lang="hr-HR" sz="1800" dirty="0" err="1">
                <a:cs typeface="Times New Roman" panose="02020603050405020304" pitchFamily="18" charset="0"/>
              </a:rPr>
              <a:t>Scheel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cs typeface="Times New Roman" panose="02020603050405020304" pitchFamily="18" charset="0"/>
              </a:rPr>
              <a:t>et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cs typeface="Times New Roman" panose="02020603050405020304" pitchFamily="18" charset="0"/>
              </a:rPr>
              <a:t>al</a:t>
            </a:r>
            <a:r>
              <a:rPr lang="hr-HR" sz="1800" dirty="0">
                <a:cs typeface="Times New Roman" panose="02020603050405020304" pitchFamily="18" charset="0"/>
              </a:rPr>
              <a:t>., 2015)</a:t>
            </a:r>
            <a:endParaRPr lang="pl-PL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koristi različite metode za otkrivanje, modeliranje, analizu, mjerenje, poboljšanje i optimizaciju poslovnih procesa</a:t>
            </a:r>
            <a:r>
              <a:rPr lang="hr-HR" sz="1800" dirty="0"/>
              <a:t> (Gartner,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sistemski pristup za snimanje, projektiranje, izvođenje, dokumentiranje, mjerenje, praćenje i kontrolu automatiziranih i neautomatiziranih procesa kako bi se ispunili ciljevi i poslovne strategije tvrtke </a:t>
            </a:r>
            <a:r>
              <a:rPr lang="hr-HR" sz="1800" dirty="0"/>
              <a:t>(</a:t>
            </a:r>
            <a:r>
              <a:rPr lang="hr-HR" sz="1800" dirty="0" err="1"/>
              <a:t>Camunda</a:t>
            </a:r>
            <a:r>
              <a:rPr lang="hr-HR" sz="1800" dirty="0"/>
              <a:t>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uključuje bilo koju kombinaciju modeliranja, automatizacije, izvršenja, kontrole, mjerenja i optimizacije tokova poslovnih aktivnosti u primjenjivoj kombinaciji za podršku ciljeva poduzeća, nadilazeći organizacijske i sistemske granice te uključujući zaposlenike, klijente i partnere unutar i izvan granica poduzeća</a:t>
            </a:r>
            <a:r>
              <a:rPr lang="hr-HR" sz="1800" dirty="0"/>
              <a:t> (</a:t>
            </a:r>
            <a:r>
              <a:rPr lang="hr-HR" sz="1800" dirty="0" err="1"/>
              <a:t>Swenson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Rosing</a:t>
            </a:r>
            <a:r>
              <a:rPr lang="hr-HR" sz="1800" dirty="0"/>
              <a:t>, 2015)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Skup</a:t>
            </a:r>
            <a:r>
              <a:rPr lang="en-US" sz="1800" dirty="0"/>
              <a:t> </a:t>
            </a:r>
            <a:r>
              <a:rPr lang="en-US" sz="1800" dirty="0" err="1"/>
              <a:t>metoda</a:t>
            </a:r>
            <a:r>
              <a:rPr lang="en-US" sz="1800" dirty="0"/>
              <a:t>, </a:t>
            </a:r>
            <a:r>
              <a:rPr lang="en-US" sz="1800" dirty="0" err="1"/>
              <a:t>tehnika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alata za </a:t>
            </a:r>
            <a:r>
              <a:rPr lang="en-US" sz="1800" dirty="0" err="1"/>
              <a:t>identifikaciju</a:t>
            </a:r>
            <a:r>
              <a:rPr lang="en-US" sz="1800" dirty="0"/>
              <a:t>, </a:t>
            </a:r>
            <a:r>
              <a:rPr lang="en-US" sz="1800" dirty="0" err="1"/>
              <a:t>detekciju</a:t>
            </a:r>
            <a:r>
              <a:rPr lang="en-US" sz="1800" dirty="0"/>
              <a:t>, </a:t>
            </a:r>
            <a:r>
              <a:rPr lang="en-US" sz="1800" dirty="0" err="1"/>
              <a:t>analizu</a:t>
            </a:r>
            <a:r>
              <a:rPr lang="en-US" sz="1800" dirty="0"/>
              <a:t>, </a:t>
            </a:r>
            <a:r>
              <a:rPr lang="en-US" sz="1800" dirty="0" err="1"/>
              <a:t>redizajn</a:t>
            </a:r>
            <a:r>
              <a:rPr lang="en-US" sz="1800" dirty="0"/>
              <a:t>, </a:t>
            </a:r>
            <a:r>
              <a:rPr lang="en-US" sz="1800" dirty="0" err="1"/>
              <a:t>izvođenje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s </a:t>
            </a:r>
            <a:r>
              <a:rPr lang="en-US" sz="1800" dirty="0" err="1"/>
              <a:t>ciljem</a:t>
            </a:r>
            <a:r>
              <a:rPr lang="en-US" sz="1800" dirty="0"/>
              <a:t> </a:t>
            </a:r>
            <a:r>
              <a:rPr lang="en-US" sz="1800" dirty="0" err="1"/>
              <a:t>poboljšanja</a:t>
            </a:r>
            <a:r>
              <a:rPr lang="en-US" sz="1800" dirty="0"/>
              <a:t> </a:t>
            </a:r>
            <a:r>
              <a:rPr lang="en-US" sz="1800" dirty="0" err="1"/>
              <a:t>njihove</a:t>
            </a:r>
            <a:r>
              <a:rPr lang="en-US" sz="1800" dirty="0"/>
              <a:t> </a:t>
            </a:r>
            <a:r>
              <a:rPr lang="en-US" sz="1800" dirty="0" err="1"/>
              <a:t>izvedbe</a:t>
            </a:r>
            <a:r>
              <a:rPr lang="en-US" sz="1800" dirty="0"/>
              <a:t>.</a:t>
            </a:r>
            <a:endParaRPr lang="hr-HR" sz="1800" dirty="0"/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Poboljšanje performansi </a:t>
            </a:r>
            <a:r>
              <a:rPr lang="hr-HR" sz="1600" dirty="0">
                <a:sym typeface="Wingdings" panose="05000000000000000000" pitchFamily="2" charset="2"/>
              </a:rPr>
              <a:t> smanjenje troškova, smanjenje vremena izvršenja aktivnosti, smanjenje grešaka/problema</a:t>
            </a:r>
          </a:p>
          <a:p>
            <a:pPr lvl="1"/>
            <a:endParaRPr lang="hr-HR" sz="2200" dirty="0">
              <a:sym typeface="Wingdings" panose="05000000000000000000" pitchFamily="2" charset="2"/>
            </a:endParaRPr>
          </a:p>
          <a:p>
            <a:r>
              <a:rPr lang="en-US" sz="2200" dirty="0"/>
              <a:t>BPM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poboljšanje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pojedinačnih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200" dirty="0"/>
              <a:t>, </a:t>
            </a:r>
            <a:r>
              <a:rPr lang="en-US" sz="2200" dirty="0" err="1"/>
              <a:t>već</a:t>
            </a:r>
            <a:r>
              <a:rPr lang="en-US" sz="2200" dirty="0"/>
              <a:t>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cijelim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lancem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200" dirty="0" err="1"/>
              <a:t>događaja</a:t>
            </a:r>
            <a:r>
              <a:rPr lang="en-US" sz="2200" dirty="0"/>
              <a:t>, </a:t>
            </a:r>
            <a:r>
              <a:rPr lang="en-US" sz="2200" dirty="0" err="1"/>
              <a:t>aktivnosti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odluka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dodaju</a:t>
            </a:r>
            <a:r>
              <a:rPr lang="en-US" sz="2200" dirty="0"/>
              <a:t> </a:t>
            </a:r>
            <a:r>
              <a:rPr lang="en-US" sz="2200" dirty="0" err="1"/>
              <a:t>vrijednost</a:t>
            </a:r>
            <a:r>
              <a:rPr lang="en-US" sz="2200" dirty="0"/>
              <a:t> </a:t>
            </a:r>
            <a:r>
              <a:rPr lang="en-US" sz="2200" dirty="0" err="1"/>
              <a:t>tvrtki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njenim</a:t>
            </a:r>
            <a:r>
              <a:rPr lang="en-US" sz="2200" dirty="0"/>
              <a:t> </a:t>
            </a:r>
            <a:r>
              <a:rPr lang="en-US" sz="2200" dirty="0" err="1"/>
              <a:t>klijentima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8D8DF-951C-EF12-CB8F-36377056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3" y="4273921"/>
            <a:ext cx="4583676" cy="21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BPM životni ciklus</a:t>
            </a:r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id="{054A030E-22A5-62C2-324E-49E6C742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85" y="1560087"/>
            <a:ext cx="6623050" cy="4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15BA6"/>
                </a:solidFill>
              </a:rPr>
              <a:t>Ključni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procesi</a:t>
            </a:r>
            <a:r>
              <a:rPr lang="en-US" sz="2000" b="1" dirty="0">
                <a:solidFill>
                  <a:srgbClr val="015BA6"/>
                </a:solidFill>
              </a:rPr>
              <a:t> (</a:t>
            </a:r>
            <a:r>
              <a:rPr lang="en-US" sz="2000" b="1" dirty="0" err="1">
                <a:solidFill>
                  <a:srgbClr val="015BA6"/>
                </a:solidFill>
              </a:rPr>
              <a:t>primarne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000" b="1" dirty="0">
                <a:solidFill>
                  <a:srgbClr val="015BA6"/>
                </a:solidFill>
              </a:rPr>
              <a:t>) </a:t>
            </a:r>
            <a:r>
              <a:rPr lang="en-US" sz="2000" dirty="0"/>
              <a:t>– </a:t>
            </a:r>
            <a:r>
              <a:rPr lang="en-US" sz="2000" dirty="0" err="1"/>
              <a:t>odnose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stvaranje</a:t>
            </a:r>
            <a:r>
              <a:rPr lang="en-US" sz="2000" dirty="0"/>
              <a:t> </a:t>
            </a:r>
            <a:r>
              <a:rPr lang="en-US" sz="2000" dirty="0" err="1"/>
              <a:t>vrijednosti</a:t>
            </a:r>
            <a:r>
              <a:rPr lang="en-US" sz="2000" dirty="0"/>
              <a:t> </a:t>
            </a:r>
            <a:r>
              <a:rPr lang="en-US" sz="2000" dirty="0" err="1"/>
              <a:t>poduzeća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 </a:t>
            </a:r>
            <a:r>
              <a:rPr lang="en-US" sz="2000" dirty="0" err="1"/>
              <a:t>dobara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plaćaju</a:t>
            </a:r>
            <a:r>
              <a:rPr lang="en-US" sz="2000" dirty="0"/>
              <a:t> </a:t>
            </a:r>
            <a:r>
              <a:rPr lang="en-US" sz="2000" dirty="0" err="1"/>
              <a:t>kupci</a:t>
            </a:r>
            <a:r>
              <a:rPr lang="en-US" sz="2000" dirty="0"/>
              <a:t>. To </a:t>
            </a:r>
            <a:r>
              <a:rPr lang="en-US" sz="2000" dirty="0" err="1"/>
              <a:t>obuhvaća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, </a:t>
            </a:r>
            <a:r>
              <a:rPr lang="en-US" sz="2000" dirty="0" err="1"/>
              <a:t>proizvodnju</a:t>
            </a:r>
            <a:r>
              <a:rPr lang="en-US" sz="2000" dirty="0"/>
              <a:t>, marketing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prodaju</a:t>
            </a:r>
            <a:r>
              <a:rPr lang="en-US" sz="2000" dirty="0"/>
              <a:t>, </a:t>
            </a:r>
            <a:r>
              <a:rPr lang="en-US" sz="2000" dirty="0" err="1"/>
              <a:t>isporuku</a:t>
            </a:r>
            <a:r>
              <a:rPr lang="en-US" sz="2000" dirty="0"/>
              <a:t>, post-</a:t>
            </a:r>
            <a:r>
              <a:rPr lang="en-US" sz="2000" dirty="0" err="1"/>
              <a:t>prodajne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izravnu</a:t>
            </a:r>
            <a:r>
              <a:rPr lang="en-US" sz="2000" dirty="0"/>
              <a:t> </a:t>
            </a:r>
            <a:r>
              <a:rPr lang="en-US" sz="2000" dirty="0" err="1"/>
              <a:t>nabavu</a:t>
            </a:r>
            <a:r>
              <a:rPr lang="en-US" sz="2000" dirty="0"/>
              <a:t> (</a:t>
            </a:r>
            <a:r>
              <a:rPr lang="en-US" sz="2000" dirty="0" err="1"/>
              <a:t>nabavu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za </a:t>
            </a:r>
            <a:r>
              <a:rPr lang="en-US" sz="2000" dirty="0" err="1"/>
              <a:t>izradu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hr-HR" sz="2000" b="1" dirty="0">
                <a:solidFill>
                  <a:srgbClr val="015BA6"/>
                </a:solidFill>
              </a:rPr>
              <a:t>Potporni procesi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hr-HR" sz="2000" b="1" dirty="0">
                <a:solidFill>
                  <a:srgbClr val="015BA6"/>
                </a:solidFill>
              </a:rPr>
              <a:t>potporne aktivnosti</a:t>
            </a:r>
            <a:r>
              <a:rPr lang="en-US" sz="2000" b="1" dirty="0">
                <a:solidFill>
                  <a:srgbClr val="015BA6"/>
                </a:solidFill>
              </a:rPr>
              <a:t>)</a:t>
            </a:r>
            <a:r>
              <a:rPr lang="en-US" sz="2000" dirty="0"/>
              <a:t> - </a:t>
            </a:r>
            <a:r>
              <a:rPr lang="en-US" sz="2000" dirty="0" err="1"/>
              <a:t>omogućavaju</a:t>
            </a:r>
            <a:r>
              <a:rPr lang="en-US" sz="2000" dirty="0"/>
              <a:t> </a:t>
            </a:r>
            <a:r>
              <a:rPr lang="en-US" sz="2000" dirty="0" err="1"/>
              <a:t>izvršenje</a:t>
            </a:r>
            <a:r>
              <a:rPr lang="en-US" sz="2000" dirty="0"/>
              <a:t> </a:t>
            </a:r>
            <a:r>
              <a:rPr lang="en-US" sz="2000" dirty="0" err="1"/>
              <a:t>ključnih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neizravnu</a:t>
            </a:r>
            <a:r>
              <a:rPr lang="en-US" sz="2000" dirty="0"/>
              <a:t> </a:t>
            </a:r>
            <a:r>
              <a:rPr lang="en-US" sz="2000" dirty="0" err="1"/>
              <a:t>nabavu</a:t>
            </a:r>
            <a:r>
              <a:rPr lang="en-US" sz="2000" dirty="0"/>
              <a:t> (</a:t>
            </a:r>
            <a:r>
              <a:rPr lang="en-US" sz="2000" dirty="0" err="1"/>
              <a:t>nabavu</a:t>
            </a:r>
            <a:r>
              <a:rPr lang="en-US" sz="2000" dirty="0"/>
              <a:t> </a:t>
            </a:r>
            <a:r>
              <a:rPr lang="en-US" sz="2000" dirty="0" err="1"/>
              <a:t>hardvera</a:t>
            </a:r>
            <a:r>
              <a:rPr lang="en-US" sz="2000" dirty="0"/>
              <a:t>, </a:t>
            </a:r>
            <a:r>
              <a:rPr lang="en-US" sz="2000" dirty="0" err="1"/>
              <a:t>namještaja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sl.), HRM, </a:t>
            </a:r>
            <a:r>
              <a:rPr lang="en-US" sz="2000" dirty="0" err="1"/>
              <a:t>upravljanje</a:t>
            </a:r>
            <a:r>
              <a:rPr lang="en-US" sz="2000" dirty="0"/>
              <a:t> IT-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pravne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</a:t>
            </a:r>
          </a:p>
          <a:p>
            <a:r>
              <a:rPr lang="hr-HR" sz="2000" b="1" dirty="0">
                <a:solidFill>
                  <a:srgbClr val="015BA6"/>
                </a:solidFill>
              </a:rPr>
              <a:t>Procesi upravljanja </a:t>
            </a:r>
            <a:r>
              <a:rPr lang="en-US" sz="2000" dirty="0"/>
              <a:t>– </a:t>
            </a:r>
            <a:r>
              <a:rPr lang="en-US" sz="2000" dirty="0" err="1"/>
              <a:t>pružaju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direktive</a:t>
            </a:r>
            <a:r>
              <a:rPr lang="en-US" sz="2000" dirty="0"/>
              <a:t> za </a:t>
            </a:r>
            <a:r>
              <a:rPr lang="en-US" sz="2000" dirty="0" err="1"/>
              <a:t>ključne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potporne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, </a:t>
            </a:r>
            <a:r>
              <a:rPr lang="en-US" sz="2000" dirty="0" err="1"/>
              <a:t>budžetiranje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rizikom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dobavljačima</a:t>
            </a:r>
            <a:r>
              <a:rPr lang="en-US" sz="2000" dirty="0"/>
              <a:t>, </a:t>
            </a:r>
            <a:r>
              <a:rPr lang="en-US" sz="2000" dirty="0" err="1"/>
              <a:t>investitorima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partnerima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D6302-0C81-1FCE-8EE4-04580D3E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07" y="1481668"/>
            <a:ext cx="8781585" cy="44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CE0CF-8D50-4066-BE1B-01483A28F864}"/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2082</Words>
  <Application>Microsoft Office PowerPoint</Application>
  <PresentationFormat>Widescreen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Poslovna inteligencija</vt:lpstr>
      <vt:lpstr>Sadržaj</vt:lpstr>
      <vt:lpstr>Poslovni proces</vt:lpstr>
      <vt:lpstr>Poslovni proces</vt:lpstr>
      <vt:lpstr>Upravljanje poslovnim procesima</vt:lpstr>
      <vt:lpstr>Upravljanje poslovnim procesima</vt:lpstr>
      <vt:lpstr>BPM životni ciklus</vt:lpstr>
      <vt:lpstr>Procesne kategorije</vt:lpstr>
      <vt:lpstr>Procesne kategorije</vt:lpstr>
      <vt:lpstr>Odabir procesa</vt:lpstr>
      <vt:lpstr>Mjerenje performansi procesa</vt:lpstr>
      <vt:lpstr>Mjerenje performansi procesa</vt:lpstr>
      <vt:lpstr>Mjerenje performansi procesa</vt:lpstr>
      <vt:lpstr>Uloge u BPM procesima</vt:lpstr>
      <vt:lpstr>Modeliranje poslovnih procesa</vt:lpstr>
      <vt:lpstr>Modeliranje poslovnih procesa</vt:lpstr>
      <vt:lpstr>Događaji</vt:lpstr>
      <vt:lpstr>Zadatak</vt:lpstr>
      <vt:lpstr>Odluka</vt:lpstr>
      <vt:lpstr>OR odluka</vt:lpstr>
      <vt:lpstr>XOR i AND odluka</vt:lpstr>
      <vt:lpstr>Objekti spajanja</vt:lpstr>
      <vt:lpstr>Sudionici</vt:lpstr>
      <vt:lpstr>Artefakti</vt:lpstr>
      <vt:lpstr>Dekompozicija procesa</vt:lpstr>
      <vt:lpstr>Rudarenje procesa</vt:lpstr>
      <vt:lpstr>Primjer dnevnika događaja</vt:lpstr>
      <vt:lpstr>Rudarenje procesa</vt:lpstr>
      <vt:lpstr>Zaključak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22</cp:revision>
  <dcterms:created xsi:type="dcterms:W3CDTF">2023-07-06T12:09:08Z</dcterms:created>
  <dcterms:modified xsi:type="dcterms:W3CDTF">2025-11-05T08:58:14Z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