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62" r:id="rId7"/>
    <p:sldId id="293" r:id="rId8"/>
    <p:sldId id="281" r:id="rId9"/>
    <p:sldId id="294" r:id="rId10"/>
    <p:sldId id="282" r:id="rId11"/>
    <p:sldId id="295" r:id="rId12"/>
    <p:sldId id="296" r:id="rId13"/>
    <p:sldId id="299" r:id="rId14"/>
    <p:sldId id="300" r:id="rId15"/>
    <p:sldId id="301" r:id="rId16"/>
    <p:sldId id="302" r:id="rId17"/>
    <p:sldId id="283" r:id="rId18"/>
    <p:sldId id="267" r:id="rId19"/>
    <p:sldId id="297" r:id="rId20"/>
    <p:sldId id="270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8" r:id="rId29"/>
    <p:sldId id="291" r:id="rId30"/>
    <p:sldId id="292" r:id="rId31"/>
    <p:sldId id="272" r:id="rId32"/>
    <p:sldId id="266" r:id="rId33"/>
    <p:sldId id="263" r:id="rId34"/>
    <p:sldId id="335" r:id="rId3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7F7F7F"/>
    <a:srgbClr val="AEAEAE"/>
    <a:srgbClr val="FFFFFF"/>
    <a:srgbClr val="292928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EDE65F-B16C-4116-8EFF-20F5001E7123}" v="4" dt="2025-11-05T08:58:11.5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23" autoAdjust="0"/>
    <p:restoredTop sz="95097" autoAdjust="0"/>
  </p:normalViewPr>
  <p:slideViewPr>
    <p:cSldViewPr snapToGrid="0">
      <p:cViewPr varScale="1">
        <p:scale>
          <a:sx n="102" d="100"/>
          <a:sy n="102" d="100"/>
        </p:scale>
        <p:origin x="768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io Šebalj" userId="a71eced3-786e-4eb6-80ca-f62c4fda7d06" providerId="ADAL" clId="{0D71F56B-DD92-4394-A640-FC2E09197DEC}"/>
    <pc:docChg chg="custSel modSld modMainMaster">
      <pc:chgData name="Dario Šebalj" userId="a71eced3-786e-4eb6-80ca-f62c4fda7d06" providerId="ADAL" clId="{0D71F56B-DD92-4394-A640-FC2E09197DEC}" dt="2025-11-05T08:58:11.526" v="9"/>
      <pc:docMkLst>
        <pc:docMk/>
      </pc:docMkLst>
      <pc:sldChg chg="addSp delSp modSp mod">
        <pc:chgData name="Dario Šebalj" userId="a71eced3-786e-4eb6-80ca-f62c4fda7d06" providerId="ADAL" clId="{0D71F56B-DD92-4394-A640-FC2E09197DEC}" dt="2025-11-05T08:58:11.526" v="9"/>
        <pc:sldMkLst>
          <pc:docMk/>
          <pc:sldMk cId="2920479427" sldId="256"/>
        </pc:sldMkLst>
        <pc:spChg chg="mod">
          <ac:chgData name="Dario Šebalj" userId="a71eced3-786e-4eb6-80ca-f62c4fda7d06" providerId="ADAL" clId="{0D71F56B-DD92-4394-A640-FC2E09197DEC}" dt="2025-11-05T08:57:53.217" v="4" actId="6549"/>
          <ac:spMkLst>
            <pc:docMk/>
            <pc:sldMk cId="2920479427" sldId="256"/>
            <ac:spMk id="5" creationId="{9AC256C7-DE57-3D54-E589-F59329555D7C}"/>
          </ac:spMkLst>
        </pc:spChg>
        <pc:spChg chg="mod">
          <ac:chgData name="Dario Šebalj" userId="a71eced3-786e-4eb6-80ca-f62c4fda7d06" providerId="ADAL" clId="{0D71F56B-DD92-4394-A640-FC2E09197DEC}" dt="2025-11-05T08:57:51.184" v="3" actId="20577"/>
          <ac:spMkLst>
            <pc:docMk/>
            <pc:sldMk cId="2920479427" sldId="256"/>
            <ac:spMk id="6" creationId="{311E5F1D-370A-1D7A-7E79-CCEB891EE01F}"/>
          </ac:spMkLst>
        </pc:spChg>
        <pc:picChg chg="add mod">
          <ac:chgData name="Dario Šebalj" userId="a71eced3-786e-4eb6-80ca-f62c4fda7d06" providerId="ADAL" clId="{0D71F56B-DD92-4394-A640-FC2E09197DEC}" dt="2025-11-05T08:58:11.526" v="9"/>
          <ac:picMkLst>
            <pc:docMk/>
            <pc:sldMk cId="2920479427" sldId="256"/>
            <ac:picMk id="3" creationId="{F7918A91-9667-1536-EB5C-0B716F81E5A9}"/>
          </ac:picMkLst>
        </pc:picChg>
        <pc:picChg chg="del">
          <ac:chgData name="Dario Šebalj" userId="a71eced3-786e-4eb6-80ca-f62c4fda7d06" providerId="ADAL" clId="{0D71F56B-DD92-4394-A640-FC2E09197DEC}" dt="2025-11-05T08:58:08.671" v="8" actId="478"/>
          <ac:picMkLst>
            <pc:docMk/>
            <pc:sldMk cId="2920479427" sldId="256"/>
            <ac:picMk id="1026" creationId="{DF3823DD-8D25-872F-C72C-4C503464DBA8}"/>
          </ac:picMkLst>
        </pc:picChg>
      </pc:sldChg>
      <pc:sldMasterChg chg="addSp delSp modSp mod">
        <pc:chgData name="Dario Šebalj" userId="a71eced3-786e-4eb6-80ca-f62c4fda7d06" providerId="ADAL" clId="{0D71F56B-DD92-4394-A640-FC2E09197DEC}" dt="2025-11-05T08:58:00.668" v="7"/>
        <pc:sldMasterMkLst>
          <pc:docMk/>
          <pc:sldMasterMk cId="3146977866" sldId="2147483648"/>
        </pc:sldMasterMkLst>
        <pc:spChg chg="add mod">
          <ac:chgData name="Dario Šebalj" userId="a71eced3-786e-4eb6-80ca-f62c4fda7d06" providerId="ADAL" clId="{0D71F56B-DD92-4394-A640-FC2E09197DEC}" dt="2025-11-05T08:58:00.668" v="7"/>
          <ac:spMkLst>
            <pc:docMk/>
            <pc:sldMasterMk cId="3146977866" sldId="2147483648"/>
            <ac:spMk id="4" creationId="{4A44ED53-35F5-D9A0-0F07-82294ACFB546}"/>
          </ac:spMkLst>
        </pc:spChg>
        <pc:spChg chg="del">
          <ac:chgData name="Dario Šebalj" userId="a71eced3-786e-4eb6-80ca-f62c4fda7d06" providerId="ADAL" clId="{0D71F56B-DD92-4394-A640-FC2E09197DEC}" dt="2025-11-05T08:57:58.768" v="5" actId="478"/>
          <ac:spMkLst>
            <pc:docMk/>
            <pc:sldMasterMk cId="3146977866" sldId="2147483648"/>
            <ac:spMk id="5" creationId="{EDB8B49A-91DD-E2E0-C046-13FDB51AFF31}"/>
          </ac:spMkLst>
        </pc:spChg>
        <pc:picChg chg="del">
          <ac:chgData name="Dario Šebalj" userId="a71eced3-786e-4eb6-80ca-f62c4fda7d06" providerId="ADAL" clId="{0D71F56B-DD92-4394-A640-FC2E09197DEC}" dt="2025-11-05T08:57:59.569" v="6" actId="478"/>
          <ac:picMkLst>
            <pc:docMk/>
            <pc:sldMasterMk cId="3146977866" sldId="2147483648"/>
            <ac:picMk id="9" creationId="{A1CFD1AA-490A-2DEF-96E8-48A625214639}"/>
          </ac:picMkLst>
        </pc:picChg>
        <pc:picChg chg="add mod">
          <ac:chgData name="Dario Šebalj" userId="a71eced3-786e-4eb6-80ca-f62c4fda7d06" providerId="ADAL" clId="{0D71F56B-DD92-4394-A640-FC2E09197DEC}" dt="2025-11-05T08:58:00.668" v="7"/>
          <ac:picMkLst>
            <pc:docMk/>
            <pc:sldMasterMk cId="3146977866" sldId="2147483648"/>
            <ac:picMk id="10" creationId="{8302E5F1-A9AC-528E-0C96-E0316CBA3100}"/>
          </ac:picMkLst>
        </pc:pic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pole tekstowe 4">
            <a:extLst>
              <a:ext uri="{FF2B5EF4-FFF2-40B4-BE49-F238E27FC236}">
                <a16:creationId xmlns:a16="http://schemas.microsoft.com/office/drawing/2014/main" id="{4A44ED53-35F5-D9A0-0F07-82294ACFB546}"/>
              </a:ext>
            </a:extLst>
          </p:cNvPr>
          <p:cNvSpPr txBox="1"/>
          <p:nvPr userDrawn="1"/>
        </p:nvSpPr>
        <p:spPr>
          <a:xfrm>
            <a:off x="7359162" y="6200486"/>
            <a:ext cx="39946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10" name="Picture 9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8302E5F1-A9AC-528E-0C96-E0316CBA31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799" y="6178259"/>
            <a:ext cx="785255" cy="64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00634" y="345175"/>
            <a:ext cx="4967366" cy="1752566"/>
          </a:xfrm>
        </p:spPr>
        <p:txBody>
          <a:bodyPr/>
          <a:lstStyle/>
          <a:p>
            <a:r>
              <a:rPr lang="pl-PL" b="1" dirty="0"/>
              <a:t>Poslovna inteligencija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Upravljanje poslovnim procesima i rudarenje procesa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5700634" y="4075044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11E5F1D-370A-1D7A-7E79-CCEB891EE01F}"/>
              </a:ext>
            </a:extLst>
          </p:cNvPr>
          <p:cNvSpPr txBox="1"/>
          <p:nvPr/>
        </p:nvSpPr>
        <p:spPr>
          <a:xfrm>
            <a:off x="6266562" y="5723984"/>
            <a:ext cx="496736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r-HR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Suf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inancirano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sredstvima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Izneseni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autora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moraju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podudarati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stavovima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mišljenjima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Nacionalne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agencije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(NA). Ni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Europska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unija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NA ne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mogu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se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smatrati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odgovornima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 </a:t>
            </a:r>
            <a:r>
              <a:rPr lang="en-US" sz="105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njih</a:t>
            </a:r>
            <a:r>
              <a:rPr lang="en-US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pic>
        <p:nvPicPr>
          <p:cNvPr id="3" name="Picture 2" descr="A blue flag with yellow stars&#10;&#10;AI-generated content may be incorrect.">
            <a:extLst>
              <a:ext uri="{FF2B5EF4-FFF2-40B4-BE49-F238E27FC236}">
                <a16:creationId xmlns:a16="http://schemas.microsoft.com/office/drawing/2014/main" id="{F7918A91-9667-1536-EB5C-0B716F81E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5658462"/>
            <a:ext cx="1180628" cy="97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A0B7E-1236-CF40-67D3-7A7318BD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Odabir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7BEC45-39F7-0DC8-3E89-8F1A38CF5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</a:rPr>
              <a:t>CILJ</a:t>
            </a:r>
            <a:r>
              <a:rPr lang="en-US" sz="2000" b="1" dirty="0">
                <a:solidFill>
                  <a:srgbClr val="015BA6"/>
                </a:solidFill>
              </a:rPr>
              <a:t>:</a:t>
            </a:r>
            <a:r>
              <a:rPr lang="en-US" sz="2000" dirty="0"/>
              <a:t> </a:t>
            </a:r>
            <a:r>
              <a:rPr lang="en-US" sz="2000" dirty="0" err="1"/>
              <a:t>definirati</a:t>
            </a:r>
            <a:r>
              <a:rPr lang="en-US" sz="2000" dirty="0"/>
              <a:t> </a:t>
            </a:r>
            <a:r>
              <a:rPr lang="en-US" sz="2000" dirty="0" err="1"/>
              <a:t>kriterije</a:t>
            </a:r>
            <a:r>
              <a:rPr lang="en-US" sz="2000" dirty="0"/>
              <a:t> za </a:t>
            </a:r>
            <a:r>
              <a:rPr lang="en-US" sz="2000" dirty="0" err="1"/>
              <a:t>procjenu</a:t>
            </a:r>
            <a:r>
              <a:rPr lang="en-US" sz="2000" dirty="0"/>
              <a:t> </a:t>
            </a:r>
            <a:r>
              <a:rPr lang="en-US" sz="2000" dirty="0" err="1"/>
              <a:t>performansi</a:t>
            </a:r>
            <a:r>
              <a:rPr lang="en-US" sz="2000" dirty="0"/>
              <a:t> </a:t>
            </a:r>
            <a:r>
              <a:rPr lang="en-US" sz="2000" dirty="0" err="1"/>
              <a:t>identificiranih</a:t>
            </a:r>
            <a:r>
              <a:rPr lang="en-US" sz="2000" dirty="0"/>
              <a:t> </a:t>
            </a:r>
            <a:r>
              <a:rPr lang="en-US" sz="2000" dirty="0" err="1"/>
              <a:t>poslovnih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endParaRPr lang="hr-HR" sz="2000" dirty="0"/>
          </a:p>
          <a:p>
            <a:endParaRPr lang="hr-HR" sz="2000" b="1" dirty="0">
              <a:solidFill>
                <a:srgbClr val="015BA6"/>
              </a:solidFill>
            </a:endParaRPr>
          </a:p>
          <a:p>
            <a:r>
              <a:rPr lang="hr-HR" sz="2000" b="1" dirty="0">
                <a:solidFill>
                  <a:srgbClr val="015BA6"/>
                </a:solidFill>
              </a:rPr>
              <a:t>Kriteriji odabira: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Strateška važnost </a:t>
            </a:r>
            <a:r>
              <a:rPr lang="hr-HR" sz="1800" dirty="0"/>
              <a:t>– pronaći procese koji imaju najveći utjecaj na strateške ciljeve organizacije (npr. koji su najprofitabilniji)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Zdravlje</a:t>
            </a:r>
            <a:r>
              <a:rPr lang="hr-HR" sz="1800" b="1" dirty="0"/>
              <a:t> </a:t>
            </a:r>
            <a:r>
              <a:rPr lang="hr-HR" sz="1800" dirty="0"/>
              <a:t>– pronaći procese koji imaju najveće probleme, tj. procese koji su neefikasni, produciraju nekvalitetne outpute ili ne zadovoljavaju potrebe kupaca/klijenata (takvi procesi trebaju biti u fokusu BPM-a)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Izvedivost</a:t>
            </a:r>
            <a:r>
              <a:rPr lang="hr-HR" sz="1800" b="1" dirty="0"/>
              <a:t> </a:t>
            </a:r>
            <a:r>
              <a:rPr lang="hr-HR" sz="1800" dirty="0"/>
              <a:t>– za svaki proces odrediti može li se uopće proces poboljšati, imamo li potrebne resurse, financijska sredstva, može li se u poboljšanje uopće uložiti određena razina napora</a:t>
            </a:r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2900190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Mjerenje performansi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/>
              <a:t>Potrebno je precizno izmjeriti zdravlje poslovnog procesa</a:t>
            </a:r>
          </a:p>
          <a:p>
            <a:pPr lvl="1"/>
            <a:r>
              <a:rPr lang="hr-HR" sz="1800" b="1" dirty="0">
                <a:solidFill>
                  <a:srgbClr val="015BA6"/>
                </a:solidFill>
              </a:rPr>
              <a:t>GENERIČKA MJERILA: </a:t>
            </a:r>
            <a:r>
              <a:rPr lang="hr-HR" sz="1800" dirty="0"/>
              <a:t>vrijeme, trošak, kvaliteta i fleksibilnost</a:t>
            </a:r>
          </a:p>
          <a:p>
            <a:pPr lvl="1"/>
            <a:endParaRPr lang="hr-HR" sz="1600" dirty="0"/>
          </a:p>
          <a:p>
            <a:r>
              <a:rPr lang="hr-HR" sz="2000" b="1" dirty="0">
                <a:solidFill>
                  <a:srgbClr val="015BA6"/>
                </a:solidFill>
              </a:rPr>
              <a:t>VRIJEME</a:t>
            </a:r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Vrijeme ciklusa (</a:t>
            </a:r>
            <a:r>
              <a:rPr lang="hr-HR" sz="1600" b="1" dirty="0" err="1">
                <a:solidFill>
                  <a:srgbClr val="015BA6"/>
                </a:solidFill>
              </a:rPr>
              <a:t>cycle</a:t>
            </a:r>
            <a:r>
              <a:rPr lang="hr-HR" sz="1600" b="1" dirty="0">
                <a:solidFill>
                  <a:srgbClr val="015BA6"/>
                </a:solidFill>
              </a:rPr>
              <a:t> time) </a:t>
            </a:r>
            <a:r>
              <a:rPr lang="hr-HR" sz="1400" dirty="0"/>
              <a:t>– vrijeme potrebno da se obradi neki slučaj od početka do kraja</a:t>
            </a:r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Vrijeme obrade (processing time) </a:t>
            </a:r>
            <a:r>
              <a:rPr lang="hr-HR" sz="1400" dirty="0"/>
              <a:t>– efektivno vrijeme koje neki resurs (sudionik procesa ili softver) potroši u obradi nekog slučaja</a:t>
            </a:r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Vrijeme čekanja (waiting time) </a:t>
            </a:r>
            <a:r>
              <a:rPr lang="hr-HR" sz="1400" dirty="0"/>
              <a:t>– vrijeme koje neki slučaj provede čekajući na obradu (npr. čekanje u redu)</a:t>
            </a:r>
            <a:endParaRPr lang="en-US" sz="1400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1132EB-3C5D-4A28-7C52-E82D9268EE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1024" y="4478890"/>
            <a:ext cx="7609952" cy="117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35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Mjerenje performansi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rgbClr val="015BA6"/>
                </a:solidFill>
              </a:rPr>
              <a:t>TROŠAK</a:t>
            </a:r>
          </a:p>
          <a:p>
            <a:r>
              <a:rPr lang="hr-HR" sz="2000" dirty="0"/>
              <a:t>poboljšanje procesa najčešće se veže uz smanjenje troškova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Izravni troškovi </a:t>
            </a:r>
            <a:r>
              <a:rPr lang="hr-HR" sz="2000" dirty="0"/>
              <a:t>– troškovi izravno vezani uz proces (trošak rada, materijala, opreme…)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Neizravni troškovi </a:t>
            </a:r>
            <a:r>
              <a:rPr lang="hr-HR" sz="2000" dirty="0"/>
              <a:t>– troškovi koji nisu vezani uz proces (najam, režije, administrativni troškovi…)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Fiksni troškovi </a:t>
            </a:r>
            <a:r>
              <a:rPr lang="hr-HR" sz="2000" dirty="0"/>
              <a:t>– troškovi koji se ne mijenjaju (najam, plaće, održavanje softvera)</a:t>
            </a:r>
            <a:endParaRPr lang="hr-HR" sz="2000" b="1" dirty="0"/>
          </a:p>
          <a:p>
            <a:r>
              <a:rPr lang="hr-HR" sz="2000" b="1" dirty="0">
                <a:solidFill>
                  <a:schemeClr val="accent1">
                    <a:lumMod val="75000"/>
                  </a:schemeClr>
                </a:solidFill>
              </a:rPr>
              <a:t>Varijabilni troškovi </a:t>
            </a:r>
            <a:r>
              <a:rPr lang="hr-HR" sz="2000" dirty="0"/>
              <a:t>– troškovi koji se mijenjaju promjenom razine outputa (trošak materijala, troškovi prijevoza…)</a:t>
            </a:r>
          </a:p>
          <a:p>
            <a:pPr lvl="1"/>
            <a:endParaRPr lang="hr-HR" sz="1600" dirty="0"/>
          </a:p>
        </p:txBody>
      </p:sp>
    </p:spTree>
    <p:extLst>
      <p:ext uri="{BB962C8B-B14F-4D97-AF65-F5344CB8AC3E}">
        <p14:creationId xmlns:p14="http://schemas.microsoft.com/office/powerpoint/2010/main" val="21346746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A8D62-5F44-97D5-4D24-BBFA268A1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Mjerenje performansi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9B44F-CE20-7BDF-B333-03652CFE7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KVALITETA</a:t>
            </a:r>
          </a:p>
          <a:p>
            <a:r>
              <a:rPr lang="hr-HR" sz="1800" dirty="0"/>
              <a:t>Promatra se s aspekta klijenta i s aspekta sudionika procesa</a:t>
            </a:r>
          </a:p>
          <a:p>
            <a:r>
              <a:rPr lang="hr-HR" sz="1900" b="1" dirty="0">
                <a:solidFill>
                  <a:schemeClr val="accent1">
                    <a:lumMod val="75000"/>
                  </a:schemeClr>
                </a:solidFill>
              </a:rPr>
              <a:t>Eksterna kvaliteta</a:t>
            </a:r>
            <a:r>
              <a:rPr lang="hr-HR" sz="1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r-HR" sz="1900" dirty="0"/>
              <a:t>– zadovoljstvo klijenta proizvodom ili procesom</a:t>
            </a:r>
          </a:p>
          <a:p>
            <a:pPr lvl="1"/>
            <a:r>
              <a:rPr lang="hr-HR" sz="1700" dirty="0"/>
              <a:t>Zadovoljstvo proizvodom – koliko je proizvod zadovoljio njegova očekivanja (</a:t>
            </a:r>
            <a:r>
              <a:rPr lang="hr-HR" sz="1700" i="1" dirty="0"/>
              <a:t>Service </a:t>
            </a:r>
            <a:r>
              <a:rPr lang="hr-HR" sz="1700" i="1" dirty="0" err="1"/>
              <a:t>level</a:t>
            </a:r>
            <a:r>
              <a:rPr lang="hr-HR" sz="1700" i="1" dirty="0"/>
              <a:t> </a:t>
            </a:r>
            <a:r>
              <a:rPr lang="hr-HR" sz="1700" i="1" dirty="0" err="1"/>
              <a:t>agreements</a:t>
            </a:r>
            <a:r>
              <a:rPr lang="hr-HR" sz="1700" i="1" dirty="0"/>
              <a:t> – SLA</a:t>
            </a:r>
            <a:r>
              <a:rPr lang="hr-HR" sz="1700" dirty="0"/>
              <a:t>)</a:t>
            </a:r>
          </a:p>
          <a:p>
            <a:pPr lvl="1"/>
            <a:r>
              <a:rPr lang="hr-HR" sz="1700" dirty="0"/>
              <a:t>Zadovoljstvo procesom – na koji način je izvršen proces (količina, važnost, kvaliteta i pravovremenost informacija koje klijent prima tijekom izvršenja procesa)</a:t>
            </a:r>
          </a:p>
          <a:p>
            <a:pPr lvl="1"/>
            <a:r>
              <a:rPr lang="hr-HR" sz="1700" b="1" dirty="0">
                <a:solidFill>
                  <a:schemeClr val="accent1">
                    <a:lumMod val="75000"/>
                  </a:schemeClr>
                </a:solidFill>
              </a:rPr>
              <a:t>Mjerila eksterne kvalitete:</a:t>
            </a:r>
          </a:p>
          <a:p>
            <a:pPr lvl="2"/>
            <a:r>
              <a:rPr lang="hr-HR" sz="1500" b="1" dirty="0">
                <a:solidFill>
                  <a:schemeClr val="accent1">
                    <a:lumMod val="75000"/>
                  </a:schemeClr>
                </a:solidFill>
              </a:rPr>
              <a:t>Stopa odljeva</a:t>
            </a:r>
            <a:r>
              <a:rPr lang="hr-HR" sz="15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r-HR" sz="1500" dirty="0"/>
              <a:t>– odnosi se na komunikaciju s klijentom putem interneta. Pokazuje koliko je kupaca na neki način prekinulo suradnju tijekom izvršenja procesa (online kupovina)</a:t>
            </a:r>
          </a:p>
          <a:p>
            <a:pPr lvl="2"/>
            <a:r>
              <a:rPr lang="hr-HR" sz="1500" b="1" i="1" dirty="0">
                <a:solidFill>
                  <a:schemeClr val="accent1">
                    <a:lumMod val="75000"/>
                  </a:schemeClr>
                </a:solidFill>
              </a:rPr>
              <a:t>Net </a:t>
            </a:r>
            <a:r>
              <a:rPr lang="hr-HR" sz="1500" b="1" i="1" dirty="0" err="1">
                <a:solidFill>
                  <a:schemeClr val="accent1">
                    <a:lumMod val="75000"/>
                  </a:schemeClr>
                </a:solidFill>
              </a:rPr>
              <a:t>promoter</a:t>
            </a:r>
            <a:r>
              <a:rPr lang="hr-HR" sz="15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r-HR" sz="1500" b="1" i="1" dirty="0" err="1">
                <a:solidFill>
                  <a:schemeClr val="accent1">
                    <a:lumMod val="75000"/>
                  </a:schemeClr>
                </a:solidFill>
              </a:rPr>
              <a:t>score</a:t>
            </a:r>
            <a:r>
              <a:rPr lang="hr-HR" sz="15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r-HR" sz="1500" i="1" dirty="0"/>
              <a:t>– </a:t>
            </a:r>
            <a:r>
              <a:rPr lang="hr-HR" sz="1500" dirty="0"/>
              <a:t>najčešće se definira u rasponu od 1 do 10, a mjeri koliko je kupac voljan preporučiti proizvod ili uslugu nekome drugome</a:t>
            </a:r>
            <a:endParaRPr lang="hr-HR" sz="1500" b="1" i="1" dirty="0"/>
          </a:p>
          <a:p>
            <a:r>
              <a:rPr lang="hr-HR" sz="1900" b="1" dirty="0">
                <a:solidFill>
                  <a:schemeClr val="accent1">
                    <a:lumMod val="75000"/>
                  </a:schemeClr>
                </a:solidFill>
              </a:rPr>
              <a:t>Interna kvaliteta </a:t>
            </a:r>
            <a:r>
              <a:rPr lang="hr-HR" sz="1900" dirty="0"/>
              <a:t>– koliko je sudionik procesa zadovoljan kako se proces izvršava – je li efikasan, prilagodljiv promjenama u okruženju, sukladan politikama i pravilima poduzeća i sl.</a:t>
            </a:r>
            <a:endParaRPr lang="hr-HR" sz="1900" b="1" dirty="0"/>
          </a:p>
        </p:txBody>
      </p:sp>
    </p:spTree>
    <p:extLst>
      <p:ext uri="{BB962C8B-B14F-4D97-AF65-F5344CB8AC3E}">
        <p14:creationId xmlns:p14="http://schemas.microsoft.com/office/powerpoint/2010/main" val="10742936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01C02-71FF-7091-70AA-907CBB71F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57E24D8-98AB-2FE2-4352-9E76016CA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Uloge u BPM procesima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35397104-68E7-CEEE-F767-1A6D2423D9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Vlasnik procesa</a:t>
            </a:r>
            <a:r>
              <a:rPr lang="hr-HR" sz="1800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ima stratešku odgovornost za procese. Ima proračunske ovlasti, a često je i član prvog ili drugog sloja menadžmenta. Na primjer, vlasnik procesa može biti izvršni direktor tvrtke.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Voditelj procesa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ima operativnu odgovornost za procese. Često je to menadžer niže ili srednje razine. Na primjer, voditelj prodaje može biti voditelj procesa.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Sudionik procesa</a:t>
            </a:r>
            <a:r>
              <a:rPr lang="hr-HR" sz="1800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radi unutar procesa i stvara vrijednost (npr. prodavač).</a:t>
            </a:r>
          </a:p>
          <a:p>
            <a:pPr marL="342900" lvl="0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Analitičar procesa</a:t>
            </a:r>
            <a:r>
              <a:rPr lang="hr-HR" sz="1800" kern="1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osoba koja razumije BPM općenito, a posebno BPMN, te je središte svakog BPM projekta.</a:t>
            </a:r>
          </a:p>
        </p:txBody>
      </p:sp>
    </p:spTree>
    <p:extLst>
      <p:ext uri="{BB962C8B-B14F-4D97-AF65-F5344CB8AC3E}">
        <p14:creationId xmlns:p14="http://schemas.microsoft.com/office/powerpoint/2010/main" val="24463222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poslovnih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BPMN (Business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Process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 Model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and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 </a:t>
            </a:r>
            <a:r>
              <a:rPr lang="hr-HR" sz="2000" b="1" dirty="0" err="1">
                <a:solidFill>
                  <a:srgbClr val="015BA6"/>
                </a:solidFill>
                <a:cs typeface="Times New Roman" panose="02020603050405020304" pitchFamily="18" charset="0"/>
              </a:rPr>
              <a:t>Notation</a:t>
            </a:r>
            <a:r>
              <a:rPr lang="hr-HR" sz="2000" b="1" dirty="0">
                <a:solidFill>
                  <a:srgbClr val="015BA6"/>
                </a:solidFill>
                <a:cs typeface="Times New Roman" panose="02020603050405020304" pitchFamily="18" charset="0"/>
              </a:rPr>
              <a:t>) </a:t>
            </a:r>
          </a:p>
          <a:p>
            <a:endParaRPr lang="hr-HR" sz="2000" dirty="0">
              <a:cs typeface="Times New Roman" panose="02020603050405020304" pitchFamily="18" charset="0"/>
            </a:endParaRPr>
          </a:p>
          <a:p>
            <a:r>
              <a:rPr lang="hr-HR" sz="1800" dirty="0"/>
              <a:t>Poslovni proces se sastoji od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događaja </a:t>
            </a:r>
            <a:r>
              <a:rPr lang="hr-HR" sz="1800" dirty="0">
                <a:solidFill>
                  <a:schemeClr val="accent1">
                    <a:lumMod val="75000"/>
                  </a:schemeClr>
                </a:solidFill>
              </a:rPr>
              <a:t>i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aktivnosti </a:t>
            </a:r>
            <a:endParaRPr lang="hr-HR" sz="1800" dirty="0">
              <a:solidFill>
                <a:schemeClr val="accent1">
                  <a:lumMod val="75000"/>
                </a:schemeClr>
              </a:solidFill>
            </a:endParaRPr>
          </a:p>
          <a:p>
            <a:pPr lvl="1"/>
            <a:r>
              <a:rPr lang="hr-HR" sz="1600" dirty="0"/>
              <a:t>Događaji se izvršavaju trenutačno (npr. Zaprimljen račun)</a:t>
            </a:r>
          </a:p>
          <a:p>
            <a:pPr lvl="1"/>
            <a:r>
              <a:rPr lang="hr-HR" sz="1600" dirty="0"/>
              <a:t>Aktivnosti predstavljaju jedinice rada koje imaju trajanje (npr. Plaćanje računa, Zaprimanje robe…)</a:t>
            </a:r>
          </a:p>
          <a:p>
            <a:pPr lvl="1"/>
            <a:r>
              <a:rPr lang="hr-HR" sz="1600" dirty="0"/>
              <a:t>Događaji i aktivnosti su povezani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vezama</a:t>
            </a:r>
            <a:r>
              <a:rPr lang="hr-HR" sz="1600" b="1" dirty="0"/>
              <a:t> </a:t>
            </a:r>
            <a:r>
              <a:rPr lang="hr-HR" sz="1600" dirty="0"/>
              <a:t>(postoji redoslijed odvijanja aktivnosti)</a:t>
            </a:r>
            <a:endParaRPr lang="en-US" sz="1600" dirty="0"/>
          </a:p>
          <a:p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Izvor: Brackett (2015); Dalkir (2023); Cotton (2023)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25279D86-CC31-B029-1AF7-169CA8EB9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564" y="3914174"/>
            <a:ext cx="5930082" cy="1850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9841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Modeliranje poslovnih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cs typeface="Times New Roman" panose="02020603050405020304" pitchFamily="18" charset="0"/>
              </a:rPr>
              <a:t>BPMN elementi: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Objekti toka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događaji, zadaci (aktivnosti) i odluke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Povezivanje objekata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sekvencijski tok, tok poruka i asocijacija</a:t>
            </a:r>
          </a:p>
          <a:p>
            <a:pPr marL="800100" lvl="1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Sudionici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bazen i staze</a:t>
            </a:r>
          </a:p>
          <a:p>
            <a:pPr marL="800100" lvl="1" indent="-342900" algn="just">
              <a:lnSpc>
                <a:spcPct val="150000"/>
              </a:lnSpc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hr-HR" sz="1800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Artefakti</a:t>
            </a: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podatkovni objekti, skladišta podataka i anotacije</a:t>
            </a:r>
          </a:p>
          <a:p>
            <a:pPr lvl="1"/>
            <a:endParaRPr lang="hr-HR" sz="20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01396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Brackett (2015); Dalkir (2023); Cotton (2023)</a:t>
            </a:r>
          </a:p>
        </p:txBody>
      </p:sp>
    </p:spTree>
    <p:extLst>
      <p:ext uri="{BB962C8B-B14F-4D97-AF65-F5344CB8AC3E}">
        <p14:creationId xmlns:p14="http://schemas.microsoft.com/office/powerpoint/2010/main" val="37309657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Događaji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Ono što se događaja </a:t>
            </a:r>
            <a:r>
              <a:rPr lang="hr-HR" sz="1800" b="1" dirty="0"/>
              <a:t>tijekom izvođenja </a:t>
            </a:r>
            <a:r>
              <a:rPr lang="hr-HR" sz="1800" dirty="0"/>
              <a:t>procesa</a:t>
            </a:r>
            <a:endParaRPr lang="en-US" sz="1800" dirty="0"/>
          </a:p>
          <a:p>
            <a:r>
              <a:rPr lang="hr-HR" sz="1800" b="1" dirty="0">
                <a:solidFill>
                  <a:schemeClr val="accent6"/>
                </a:solidFill>
              </a:rPr>
              <a:t>Početni događaji</a:t>
            </a:r>
            <a:r>
              <a:rPr lang="hr-HR" sz="1800" dirty="0">
                <a:solidFill>
                  <a:schemeClr val="accent6"/>
                </a:solidFill>
              </a:rPr>
              <a:t> </a:t>
            </a:r>
            <a:r>
              <a:rPr lang="hr-HR" sz="1800" dirty="0"/>
              <a:t>određuju gdje proces započinje</a:t>
            </a:r>
          </a:p>
          <a:p>
            <a:pPr lvl="1"/>
            <a:r>
              <a:rPr lang="hr-HR" sz="1600" dirty="0"/>
              <a:t>Mora postojati u poslovnom procesu</a:t>
            </a:r>
          </a:p>
          <a:p>
            <a:r>
              <a:rPr lang="hr-HR" sz="1800" b="1" dirty="0" err="1">
                <a:solidFill>
                  <a:schemeClr val="accent2"/>
                </a:solidFill>
              </a:rPr>
              <a:t>Intermedijarni</a:t>
            </a:r>
            <a:r>
              <a:rPr lang="hr-HR" sz="1800" b="1" dirty="0">
                <a:solidFill>
                  <a:schemeClr val="accent2"/>
                </a:solidFill>
              </a:rPr>
              <a:t> događaj</a:t>
            </a:r>
            <a:r>
              <a:rPr lang="hr-HR" sz="1800" dirty="0">
                <a:solidFill>
                  <a:schemeClr val="accent2"/>
                </a:solidFill>
              </a:rPr>
              <a:t> </a:t>
            </a:r>
            <a:r>
              <a:rPr lang="hr-HR" sz="1800" dirty="0"/>
              <a:t>se događa unutar procesa, između početnog i završnog događaja</a:t>
            </a:r>
          </a:p>
          <a:p>
            <a:pPr lvl="1"/>
            <a:r>
              <a:rPr lang="hr-HR" sz="1600" dirty="0"/>
              <a:t>Utječe na tok procesa, ali ga neće započeti ili završiti</a:t>
            </a:r>
          </a:p>
          <a:p>
            <a:pPr lvl="1"/>
            <a:r>
              <a:rPr lang="hr-HR" sz="1600" dirty="0"/>
              <a:t>Mogu označavati postignuća (</a:t>
            </a:r>
            <a:r>
              <a:rPr lang="hr-HR" sz="1600" i="1" dirty="0" err="1"/>
              <a:t>milestonese</a:t>
            </a:r>
            <a:r>
              <a:rPr lang="hr-HR" sz="1600" dirty="0"/>
              <a:t>) u procesima</a:t>
            </a:r>
          </a:p>
          <a:p>
            <a:pPr lvl="1"/>
            <a:r>
              <a:rPr lang="hr-HR" sz="1600" dirty="0"/>
              <a:t>Najčešće se koriste za prikaz vremenskog odstupanja (čekanja) unutar procesa</a:t>
            </a:r>
          </a:p>
          <a:p>
            <a:r>
              <a:rPr lang="hr-HR" sz="1800" b="1" dirty="0">
                <a:solidFill>
                  <a:srgbClr val="C00000"/>
                </a:solidFill>
              </a:rPr>
              <a:t>Završni događaji </a:t>
            </a:r>
            <a:r>
              <a:rPr lang="hr-HR" sz="1800" dirty="0"/>
              <a:t>određuju kada proces završava</a:t>
            </a:r>
          </a:p>
          <a:p>
            <a:pPr lvl="1"/>
            <a:r>
              <a:rPr lang="hr-HR" sz="1600" dirty="0"/>
              <a:t>Mora postojati u poslovnom procesu</a:t>
            </a:r>
            <a:endParaRPr lang="en-US" sz="1600" dirty="0"/>
          </a:p>
          <a:p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t] + [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glagolski pridjev trpni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Račun poslan</a:t>
            </a: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Narudžba potvrđena</a:t>
            </a:r>
            <a:endParaRPr lang="pl-PL" sz="16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A49A75DC-E85A-B177-A4A0-ADF8E2AEB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82" y="4484365"/>
            <a:ext cx="9525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A6ACBA69-863E-17B2-AFDC-1BD6575166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068" y="4472952"/>
            <a:ext cx="139065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217282-53D9-7E98-51BD-F278110F6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259" y="4484365"/>
            <a:ext cx="9525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9482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B5CD9-85D8-1502-8721-3597A3493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E54C63D-E61D-3FDA-CF67-C784EF9ED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Zadatak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FC376734-2EF4-B329-3F1B-DF07F4A19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nešto što se provodi tijekom procesa, aktivnosti koje obavlja osoba ili sustav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Zadatak vs. </a:t>
            </a:r>
            <a:r>
              <a:rPr lang="hr-HR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Potproces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glagol u imperativu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] + [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t] 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Pošalji račun</a:t>
            </a:r>
          </a:p>
          <a:p>
            <a:pPr lvl="1"/>
            <a:r>
              <a:rPr lang="hr-HR" sz="1600" dirty="0">
                <a:cs typeface="Times New Roman" panose="02020603050405020304" pitchFamily="18" charset="0"/>
              </a:rPr>
              <a:t>Potvrdi narudžbu</a:t>
            </a:r>
            <a:endParaRPr lang="pl-PL" sz="1600" dirty="0"/>
          </a:p>
        </p:txBody>
      </p:sp>
      <p:pic>
        <p:nvPicPr>
          <p:cNvPr id="2" name="Picture 1" descr="A close-up of a computer keyboard&#10;&#10;Description automatically generated">
            <a:extLst>
              <a:ext uri="{FF2B5EF4-FFF2-40B4-BE49-F238E27FC236}">
                <a16:creationId xmlns:a16="http://schemas.microsoft.com/office/drawing/2014/main" id="{0D558CC3-4C78-3152-49B4-614B159EE15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87" b="13966"/>
          <a:stretch/>
        </p:blipFill>
        <p:spPr bwMode="auto">
          <a:xfrm>
            <a:off x="2472120" y="3963047"/>
            <a:ext cx="6051112" cy="14789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1971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811B4-2480-A1A0-6980-A8FE81E04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D497B87-B9BC-7FCC-75A3-99815A1B6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Odluka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2A94F77F-1EAD-391B-B268-719AD6647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mjesta gdje se procesi </a:t>
            </a:r>
            <a:r>
              <a:rPr lang="hr-HR" sz="18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razdvajaju ili spajaju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XOR (ekskluzivna), OR (inkluzivna), AND (paralelna) odluka</a:t>
            </a:r>
            <a:endParaRPr lang="pl-PL" sz="1400" dirty="0"/>
          </a:p>
        </p:txBody>
      </p:sp>
      <p:pic>
        <p:nvPicPr>
          <p:cNvPr id="3" name="Picture 2" descr="A group of black and white logos&#10;&#10;Description automatically generated">
            <a:extLst>
              <a:ext uri="{FF2B5EF4-FFF2-40B4-BE49-F238E27FC236}">
                <a16:creationId xmlns:a16="http://schemas.microsoft.com/office/drawing/2014/main" id="{C26C11AB-EDD4-0327-AFAF-9FEBD0670E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 b="15625"/>
          <a:stretch/>
        </p:blipFill>
        <p:spPr bwMode="auto">
          <a:xfrm>
            <a:off x="2830747" y="3258841"/>
            <a:ext cx="6341294" cy="1916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23997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Sadržaj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pl-PL" sz="2000" dirty="0"/>
              <a:t>Poslovni proces</a:t>
            </a:r>
          </a:p>
          <a:p>
            <a:r>
              <a:rPr lang="pl-PL" sz="2000" dirty="0"/>
              <a:t>Upravljanje poslovnim procesima</a:t>
            </a:r>
          </a:p>
          <a:p>
            <a:r>
              <a:rPr lang="pl-PL" sz="2000" dirty="0"/>
              <a:t>Modeliranje poslovnih procesa</a:t>
            </a:r>
          </a:p>
          <a:p>
            <a:r>
              <a:rPr lang="pl-PL" sz="2000" dirty="0"/>
              <a:t>Rudarenje procesa</a:t>
            </a: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C5C4F-3961-6F07-5C72-0F42C590F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89713B0-CE7C-109C-A269-1E8C03889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OR odluka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688FCF40-9EF2-0B61-FAA5-C38B35DF1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/>
              <a:t>Točan alternativni put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ne isključuje </a:t>
            </a:r>
            <a:r>
              <a:rPr lang="hr-HR" sz="1800" dirty="0"/>
              <a:t>ostale, svi putevi se mogu uzeti u obzir</a:t>
            </a:r>
          </a:p>
          <a:p>
            <a:r>
              <a:rPr lang="hr-HR" sz="1800" dirty="0"/>
              <a:t>Moguće je u isto vrijeme uzeti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samo jedan put ili sve njih</a:t>
            </a:r>
          </a:p>
        </p:txBody>
      </p:sp>
      <p:pic>
        <p:nvPicPr>
          <p:cNvPr id="2" name="Picture 1" descr="A diagram of a company&#10;&#10;Description automatically generated">
            <a:extLst>
              <a:ext uri="{FF2B5EF4-FFF2-40B4-BE49-F238E27FC236}">
                <a16:creationId xmlns:a16="http://schemas.microsoft.com/office/drawing/2014/main" id="{A594F24E-3224-F993-03AF-55B3E1FC15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" t="6488" r="4876" b="6160"/>
          <a:stretch/>
        </p:blipFill>
        <p:spPr bwMode="auto">
          <a:xfrm>
            <a:off x="838200" y="2795402"/>
            <a:ext cx="10039089" cy="29129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06578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D41744-2BBD-816B-8565-3D7FA85720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4DA830A-7EB2-A3BB-4F58-2E75A1E0C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XOR i AND odluka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C706639-797E-0076-6D09-22797BAE57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XOR</a:t>
            </a:r>
            <a:endParaRPr lang="hr-HR" sz="1800" b="1" dirty="0">
              <a:solidFill>
                <a:srgbClr val="015BA6"/>
              </a:solidFill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razdvajanja, usmjerava tok samo u jednu od izlaznih grana, na temelju uvjeta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spajanja, čeka se dovršenje jedne dolazne grane prije nastavka toka</a:t>
            </a:r>
          </a:p>
          <a:p>
            <a:r>
              <a:rPr lang="hr-HR" sz="2200" b="1" dirty="0">
                <a:solidFill>
                  <a:srgbClr val="015BA6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izvršavanje dvaju ili više zadataka koji ne ovise jedan o drugome i mogu se izvršavati istovremeno 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prilikom spajanja čeka da se završe sve ulazne grane prije nastavka toka</a:t>
            </a:r>
            <a:endParaRPr lang="pl-PL" sz="1000" dirty="0"/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49924F8A-8588-687C-0CC8-5CE58F6C43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" t="6488" r="4876" b="6160"/>
          <a:stretch/>
        </p:blipFill>
        <p:spPr bwMode="auto">
          <a:xfrm>
            <a:off x="1526993" y="4225995"/>
            <a:ext cx="7572619" cy="21972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312738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05D82-7980-D5C0-AF69-3B147188A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8A287DA-C328-96BA-3CA5-515474829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Objekti spajanja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2EEF00A-89D3-B9C0-EC44-8CC9C4B0C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 vrste povezujućih objekata: </a:t>
            </a:r>
            <a:r>
              <a:rPr lang="hr-HR" sz="18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sekvencijski tok, tok poruke i asocijacija</a:t>
            </a:r>
            <a:endParaRPr lang="pl-PL" sz="1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" name="Picture 1" descr="A line with a circle and a dotted line&#10;&#10;Description automatically generated">
            <a:extLst>
              <a:ext uri="{FF2B5EF4-FFF2-40B4-BE49-F238E27FC236}">
                <a16:creationId xmlns:a16="http://schemas.microsoft.com/office/drawing/2014/main" id="{082BE138-0D4E-5A63-9F77-177202CEB2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9" t="17797" r="5391" b="25424"/>
          <a:stretch/>
        </p:blipFill>
        <p:spPr bwMode="auto">
          <a:xfrm>
            <a:off x="838200" y="2721723"/>
            <a:ext cx="10787801" cy="141455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981714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AF653-7D2D-4303-9B77-4F67E144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2B0D42F-CB7E-BF31-0D97-5C0DA8481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Sudionici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D08B604-C766-2F11-2554-C96C3CC3E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Bazeni i staze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koriste za prikaz cijele organizacije, a </a:t>
            </a:r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staza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 modeliranje odjela ili poslovne jedinice</a:t>
            </a: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Bazen – </a:t>
            </a:r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poduzeće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</a:p>
          <a:p>
            <a:pPr lvl="1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Staza – Odjel prodaje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l-PL" sz="1050" dirty="0"/>
          </a:p>
        </p:txBody>
      </p:sp>
      <p:pic>
        <p:nvPicPr>
          <p:cNvPr id="3" name="Picture 2" descr="A white rectangular object with black lines&#10;&#10;Description automatically generated">
            <a:extLst>
              <a:ext uri="{FF2B5EF4-FFF2-40B4-BE49-F238E27FC236}">
                <a16:creationId xmlns:a16="http://schemas.microsoft.com/office/drawing/2014/main" id="{01B71C31-619E-3ADC-CE0D-8D8C37E2EC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5" t="7695" r="4751" b="6121"/>
          <a:stretch/>
        </p:blipFill>
        <p:spPr bwMode="auto">
          <a:xfrm>
            <a:off x="1798113" y="3429000"/>
            <a:ext cx="8004123" cy="24580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918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90B264-D600-6A87-3708-835DA331A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492D032-BE7C-41FD-F62F-B6B0EC0B6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kern="100" dirty="0">
                <a:solidFill>
                  <a:srgbClr val="1065AB"/>
                </a:solidFill>
                <a:effectLst/>
                <a:latin typeface="Tahoma" panose="020B0604030504040204" pitchFamily="34" charset="0"/>
                <a:cs typeface="Times New Roman" panose="02020603050405020304" pitchFamily="18" charset="0"/>
              </a:rPr>
              <a:t>Artefakti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14FB00C7-AC6B-E7FB-E20E-A6C0F9905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podatkovni objekti, spremišta podataka i anotacije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Podatkovni objekti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predstavljaju podatke koji su potrebni za obavljanje određenih zadataka (podaci kao ulaz) ili su rezultat izvršenja zadatka (podaci kao izlaz)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Spremište podataka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mjesto koje sadrži podatkovne objekte, npr. baza podataka za elektroničke objekte ili ormarić u koji se spremaju fizički objekti</a:t>
            </a:r>
          </a:p>
          <a:p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Anotacije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mehanizam pomoću kojeg se pružaju dodatne tekstualne informacije čitatelju BPMN dijagrama</a:t>
            </a:r>
            <a:endParaRPr lang="pl-PL" sz="1050" dirty="0"/>
          </a:p>
        </p:txBody>
      </p:sp>
      <p:pic>
        <p:nvPicPr>
          <p:cNvPr id="2" name="Picture 1" descr="A close-up of a document&#10;&#10;Description automatically generated">
            <a:extLst>
              <a:ext uri="{FF2B5EF4-FFF2-40B4-BE49-F238E27FC236}">
                <a16:creationId xmlns:a16="http://schemas.microsoft.com/office/drawing/2014/main" id="{FEF0DEA8-4F83-8DF1-BC88-8C9A005ADC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" t="16667" r="6584" b="16667"/>
          <a:stretch/>
        </p:blipFill>
        <p:spPr bwMode="auto">
          <a:xfrm>
            <a:off x="1166627" y="4211110"/>
            <a:ext cx="4638675" cy="723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Picture 7" descr="A diagram of a cylinder&#10;&#10;Description automatically generated">
            <a:extLst>
              <a:ext uri="{FF2B5EF4-FFF2-40B4-BE49-F238E27FC236}">
                <a16:creationId xmlns:a16="http://schemas.microsoft.com/office/drawing/2014/main" id="{7572A20C-C083-8D9E-7C43-B3D8A96B9E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9" b="14912"/>
          <a:stretch/>
        </p:blipFill>
        <p:spPr bwMode="auto">
          <a:xfrm>
            <a:off x="2370337" y="5424488"/>
            <a:ext cx="3048000" cy="7524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 descr="A black and white text&#10;&#10;Description automatically generated">
            <a:extLst>
              <a:ext uri="{FF2B5EF4-FFF2-40B4-BE49-F238E27FC236}">
                <a16:creationId xmlns:a16="http://schemas.microsoft.com/office/drawing/2014/main" id="{6A8CD1A9-C902-5300-D8F4-33AA9CB195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53" b="12353"/>
          <a:stretch/>
        </p:blipFill>
        <p:spPr bwMode="auto">
          <a:xfrm>
            <a:off x="6748601" y="4186696"/>
            <a:ext cx="3524250" cy="1219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38752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1B264-EE1E-ECCD-1B1C-F63276BF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Dekompozicija procesa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C06FC-41C3-D55C-DBF4-4D1B7D33C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73926"/>
            <a:ext cx="10515600" cy="4351338"/>
          </a:xfrm>
        </p:spPr>
        <p:txBody>
          <a:bodyPr>
            <a:normAutofit/>
          </a:bodyPr>
          <a:lstStyle/>
          <a:p>
            <a:r>
              <a:rPr lang="hr-HR" sz="1800" dirty="0"/>
              <a:t>Raščlanjivanje procese na manje dijelove – </a:t>
            </a:r>
            <a:r>
              <a:rPr lang="hr-HR" sz="1800" b="1" dirty="0" err="1">
                <a:solidFill>
                  <a:schemeClr val="accent1">
                    <a:lumMod val="75000"/>
                  </a:schemeClr>
                </a:solidFill>
              </a:rPr>
              <a:t>potprocese</a:t>
            </a:r>
            <a:endParaRPr lang="hr-HR" sz="1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r-HR" sz="1800" dirty="0"/>
              <a:t>Svaki </a:t>
            </a:r>
            <a:r>
              <a:rPr lang="hr-HR" sz="1800" dirty="0" err="1"/>
              <a:t>potproces</a:t>
            </a:r>
            <a:r>
              <a:rPr lang="hr-HR" sz="1800" dirty="0"/>
              <a:t> mora imati </a:t>
            </a:r>
            <a:r>
              <a:rPr lang="hr-HR" sz="1800" b="1" dirty="0">
                <a:solidFill>
                  <a:schemeClr val="accent1">
                    <a:lumMod val="75000"/>
                  </a:schemeClr>
                </a:solidFill>
              </a:rPr>
              <a:t>početni i završni događaj</a:t>
            </a:r>
          </a:p>
          <a:p>
            <a:r>
              <a:rPr lang="hr-HR" sz="1800" dirty="0"/>
              <a:t>Koristi se radi vizualnog pojednostavljivanja modela</a:t>
            </a:r>
          </a:p>
          <a:p>
            <a:r>
              <a:rPr lang="hr-HR" sz="1800" dirty="0"/>
              <a:t>Kada dekomponirati proces?</a:t>
            </a:r>
          </a:p>
          <a:p>
            <a:pPr lvl="1"/>
            <a:r>
              <a:rPr lang="hr-HR" sz="1600" dirty="0"/>
              <a:t>Kada model postane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prevelik</a:t>
            </a:r>
            <a:r>
              <a:rPr lang="hr-HR" sz="1600" dirty="0"/>
              <a:t> tako da ga je teško razumjeti </a:t>
            </a:r>
          </a:p>
          <a:p>
            <a:pPr lvl="1"/>
            <a:r>
              <a:rPr lang="hr-HR" sz="1600" dirty="0"/>
              <a:t>Ako ima </a:t>
            </a:r>
            <a:r>
              <a:rPr lang="hr-HR" sz="1600" b="1" dirty="0">
                <a:solidFill>
                  <a:schemeClr val="accent1">
                    <a:lumMod val="75000"/>
                  </a:schemeClr>
                </a:solidFill>
              </a:rPr>
              <a:t>više od 30 objekata tokova </a:t>
            </a:r>
            <a:r>
              <a:rPr lang="hr-HR" sz="1600" dirty="0"/>
              <a:t>(aktivnosti, događaja, odluka)</a:t>
            </a:r>
            <a:endParaRPr lang="hr-HR" sz="11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8C03F42-2A3D-091B-B8D4-13C7E7D72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191" y="3929754"/>
            <a:ext cx="5318698" cy="214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6420BD-7B3F-0EA7-1046-4743884D88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880" y="4131019"/>
            <a:ext cx="2588895" cy="19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28928352-AC7F-C4E4-F5BB-FB082C033B95}"/>
              </a:ext>
            </a:extLst>
          </p:cNvPr>
          <p:cNvSpPr/>
          <p:nvPr/>
        </p:nvSpPr>
        <p:spPr>
          <a:xfrm rot="16200000">
            <a:off x="6390973" y="4742524"/>
            <a:ext cx="865632" cy="69988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664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1E62F1-D3F4-65C8-170E-3F0408D27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1EB6CE9-83B6-DED3-5853-BBA8BF7B6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Rudarenje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0ACC098-2A85-9951-429A-C08A08B3D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nalazi se na sjecištu rudarenja podataka i modeliranja procesa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inovativan pristup razumijevanju i unapređenju poslovnih procesa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tehnike, alate i metode za otkrivanje, praćenje i poboljšanje stvarnih procesa (tj. ne pretpostavljenih procesa) izdvajanjem znanja iz dnevnika događaja koji su obično dostupni u današnjim (informacijskim) sustavima</a:t>
            </a:r>
            <a:endParaRPr lang="pl-PL" sz="1050" dirty="0"/>
          </a:p>
        </p:txBody>
      </p:sp>
      <p:pic>
        <p:nvPicPr>
          <p:cNvPr id="3" name="Picture 2" descr="A diagram of a diagram&#10;&#10;Description automatically generated">
            <a:extLst>
              <a:ext uri="{FF2B5EF4-FFF2-40B4-BE49-F238E27FC236}">
                <a16:creationId xmlns:a16="http://schemas.microsoft.com/office/drawing/2014/main" id="{68A0E37D-1C63-8F5A-0E98-77407D646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037" y="3546619"/>
            <a:ext cx="7898385" cy="252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50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C856F6-5FC7-5F7F-BC67-0535B3A4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AC2370D-769A-5A91-4F98-B93473921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Primjer dnevnika događaja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DA456B3F-52A8-CE2C-D838-B60AF2494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93614"/>
          </a:xfrm>
        </p:spPr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dnevnik događaja mora sadržavati ID slučaja, naziv aktivnosti i vremensku oznaku</a:t>
            </a:r>
          </a:p>
          <a:p>
            <a:pPr lvl="1"/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slučaj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(instanca procesa) je entitet kojim se bavi proces koji se analizira</a:t>
            </a:r>
          </a:p>
          <a:p>
            <a:pPr lvl="1"/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aktivnost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</a:t>
            </a:r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dobro definiran korak u procesu</a:t>
            </a:r>
          </a:p>
          <a:p>
            <a:pPr lvl="1"/>
            <a:r>
              <a:rPr lang="hr-HR" sz="18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vremenska oznaka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datum i vrijeme kada se aktivnost obavlja</a:t>
            </a:r>
            <a:endParaRPr lang="pl-PL" sz="65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45F0607-129A-9A25-D71F-038080B4D8D0}"/>
              </a:ext>
            </a:extLst>
          </p:cNvPr>
          <p:cNvGraphicFramePr>
            <a:graphicFrameLocks noGrp="1"/>
          </p:cNvGraphicFramePr>
          <p:nvPr/>
        </p:nvGraphicFramePr>
        <p:xfrm>
          <a:off x="1686758" y="3429000"/>
          <a:ext cx="6969510" cy="25631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26055">
                  <a:extLst>
                    <a:ext uri="{9D8B030D-6E8A-4147-A177-3AD203B41FA5}">
                      <a16:colId xmlns:a16="http://schemas.microsoft.com/office/drawing/2014/main" val="1217204973"/>
                    </a:ext>
                  </a:extLst>
                </a:gridCol>
                <a:gridCol w="2461756">
                  <a:extLst>
                    <a:ext uri="{9D8B030D-6E8A-4147-A177-3AD203B41FA5}">
                      <a16:colId xmlns:a16="http://schemas.microsoft.com/office/drawing/2014/main" val="1750268261"/>
                    </a:ext>
                  </a:extLst>
                </a:gridCol>
                <a:gridCol w="2050821">
                  <a:extLst>
                    <a:ext uri="{9D8B030D-6E8A-4147-A177-3AD203B41FA5}">
                      <a16:colId xmlns:a16="http://schemas.microsoft.com/office/drawing/2014/main" val="985041658"/>
                    </a:ext>
                  </a:extLst>
                </a:gridCol>
                <a:gridCol w="1230878">
                  <a:extLst>
                    <a:ext uri="{9D8B030D-6E8A-4147-A177-3AD203B41FA5}">
                      <a16:colId xmlns:a16="http://schemas.microsoft.com/office/drawing/2014/main" val="51211693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ID slučaja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Naziv aktivnosti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Vremenska oznaka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Resurs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25020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zaprimljen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09:00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12417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Problem identificiran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09:15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9886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zaprimljen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10:17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4075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Problem prosljeđen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10:20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A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6682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Informacije pružene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10:26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84358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1002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zaključen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10:28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C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08963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Poziv tehničke podrške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11:43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Agent B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639032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1001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Problem riješen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>
                          <a:effectLst/>
                        </a:rPr>
                        <a:t>2023-15-12 11:59</a:t>
                      </a:r>
                      <a:endParaRPr lang="hr-HR" sz="1800" kern="10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hr-HR" sz="1400" kern="100" dirty="0">
                          <a:effectLst/>
                        </a:rPr>
                        <a:t>Agent B</a:t>
                      </a:r>
                      <a:endParaRPr lang="hr-HR" sz="1800" kern="100" dirty="0">
                        <a:effectLst/>
                        <a:latin typeface="Tahoma" panose="020B060403050404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44600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96161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Rudarenje procesa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Nakon izdvajanja podataka (dnevnika događaja) iz informacijskog sustava (npr. u obliku CSV ili XLS datoteke), podaci se uvoze u poseban softver za rudarenje procesa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temelju uvezenih podataka, softver za rudarenje procesa otkriva model procesa.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hr-HR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Ovaj se model zatim može analizirati kako bi se utvrdilo postoje li neka uska grla, problemi ili prilike za poboljšanje.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rudarenje procesa primjenjivo je na sve vrste operativnih procesa (organizacija i sustava)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analiza postupaka bolničkog liječenja,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 postupaka korisničke službe u multinacionalnoj tvrtki,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razumijevanje navika pregledavanja korisnika stranice za rezervacije,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procjena neispravnosti sustava za rukovanje prtljagom i </a:t>
            </a:r>
          </a:p>
          <a:p>
            <a:pPr lvl="1"/>
            <a:r>
              <a:rPr lang="hr-HR" sz="14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usavršavanje korisničkih sučelja rendgenskih uređaja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534311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Zaključak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298651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biste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ostali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konkurentni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današnjem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okruženju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učinkovito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kontinuirano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ključni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Upravljanje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(BPM)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rudarenje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dva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važna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dijela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inteligencije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pomažu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tvrtkama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analizirati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optimizirati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poboljšati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svoje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operativne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BPM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pruža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organiziranu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metodu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prepoznavanje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projektiranje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izvršavanje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praćenje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dok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usklađuje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strateškim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ciljevima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organizacije</a:t>
            </a:r>
            <a:endParaRPr lang="hr-HR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Procesno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rudarenje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je, s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druge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strane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alat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za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identifikaciju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poboljšanje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stvarnih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ekstrakcijom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znanja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iz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dnevnika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događaja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koji se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nalaze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poslovnim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informacijskim</a:t>
            </a:r>
            <a:r>
              <a:rPr lang="en-US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sustavima</a:t>
            </a:r>
            <a:endParaRPr lang="pl-PL" sz="18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Poslovni proces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Svaka organizacija, bez obzira na veličinu ili sektor, složen je sustav međusobno povezanih procesa</a:t>
            </a:r>
          </a:p>
          <a:p>
            <a:r>
              <a:rPr lang="hr-HR" sz="1800" b="1" dirty="0">
                <a:solidFill>
                  <a:srgbClr val="015BA6"/>
                </a:solidFill>
                <a:cs typeface="Times New Roman" panose="02020603050405020304" pitchFamily="18" charset="0"/>
              </a:rPr>
              <a:t>Procesi</a:t>
            </a:r>
            <a:r>
              <a:rPr lang="hr-HR" sz="1800" dirty="0">
                <a:cs typeface="Times New Roman" panose="02020603050405020304" pitchFamily="18" charset="0"/>
              </a:rPr>
              <a:t> -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strukturirane aktivnosti koje se poduzimaju kako bi se postigao određeni organizacijski cilj</a:t>
            </a:r>
            <a:endParaRPr lang="hr-HR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proizvodnoj tvrtki ključni procesi mogu uključivati dizajn proizvoda, nabavu sirovina, proizvodnju, kontrolu kvalitete i distribuciju</a:t>
            </a:r>
          </a:p>
          <a:p>
            <a:pPr lvl="1"/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poslu orijentiranom na usluge kao što je banka, procesi uključuju otvaranje računa, obradu kredita, korisničku službu i provjere usklađenosti</a:t>
            </a:r>
          </a:p>
          <a:p>
            <a:r>
              <a:rPr lang="hr-HR" sz="1800" dirty="0">
                <a:cs typeface="Times New Roman" panose="02020603050405020304" pitchFamily="18" charset="0"/>
              </a:rPr>
              <a:t>Poslovni proces sastoji se od:</a:t>
            </a:r>
          </a:p>
          <a:p>
            <a:pPr lvl="1"/>
            <a:r>
              <a:rPr lang="hr-HR" sz="16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Događaji</a:t>
            </a:r>
            <a:r>
              <a:rPr lang="hr-HR" sz="1600" dirty="0">
                <a:cs typeface="Times New Roman" panose="02020603050405020304" pitchFamily="18" charset="0"/>
              </a:rPr>
              <a:t> 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stvari koje nemaju trajanje i događaju se u određenom trenutku (npr. 'Narudžba zaprimljena’)</a:t>
            </a:r>
          </a:p>
          <a:p>
            <a:pPr lvl="1"/>
            <a:r>
              <a:rPr lang="hr-HR" sz="1600" b="1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Aktivnosti </a:t>
            </a:r>
            <a:r>
              <a:rPr lang="hr-HR" sz="1600">
                <a:cs typeface="Times New Roman" panose="02020603050405020304" pitchFamily="18" charset="0"/>
              </a:rPr>
              <a:t>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zadaci ili operacije koje su međusobno povezane i čijim se izvršavanjem ispunjava cilj poslovnog procesa (npr. 'Plaćanje računa’)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b="1" dirty="0">
                <a:solidFill>
                  <a:srgbClr val="1065AB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Odluke</a:t>
            </a:r>
            <a:r>
              <a:rPr lang="hr-HR" sz="1600" dirty="0">
                <a:cs typeface="Times New Roman" panose="02020603050405020304" pitchFamily="18" charset="0"/>
              </a:rPr>
              <a:t> –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faza u kojoj proces odlučuje u kojem će smjeru ići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Sudionici </a:t>
            </a:r>
            <a:r>
              <a:rPr lang="hr-HR" sz="1600" dirty="0">
                <a:cs typeface="Times New Roman" panose="02020603050405020304" pitchFamily="18" charset="0"/>
              </a:rPr>
              <a:t>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ljudi, organizacije ili softverske sustave koji izvode procesne aktivnosti</a:t>
            </a:r>
            <a:endParaRPr lang="hr-HR" sz="1600" dirty="0">
              <a:cs typeface="Times New Roman" panose="02020603050405020304" pitchFamily="18" charset="0"/>
            </a:endParaRPr>
          </a:p>
          <a:p>
            <a:pPr lvl="1"/>
            <a:r>
              <a:rPr lang="hr-HR" sz="16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Objekti</a:t>
            </a:r>
            <a:r>
              <a:rPr lang="hr-HR" sz="1600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hr-HR" sz="1600" dirty="0">
                <a:cs typeface="Times New Roman" panose="02020603050405020304" pitchFamily="18" charset="0"/>
              </a:rPr>
              <a:t>- </a:t>
            </a:r>
            <a:r>
              <a:rPr lang="hr-HR" sz="16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oprema, materijali, papirnati dokumenti (fizički objekti), elektronički dokumenti i zapisi (informacijski objekti).</a:t>
            </a:r>
            <a:endParaRPr lang="pl-PL" sz="16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7729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/>
              <a:t>Hvala na pažnji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35773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Autori: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Dario Šebalj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dirty="0"/>
            </a:b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Zadnja verzija: Lipanj 2025.</a:t>
            </a:r>
          </a:p>
        </p:txBody>
      </p:sp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Poslovni proces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zvršenje procesa rezultira jednim ili više </a:t>
            </a:r>
            <a:r>
              <a:rPr lang="hr-HR" sz="18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ishoda</a:t>
            </a:r>
            <a:r>
              <a:rPr lang="en-US" sz="1800" dirty="0"/>
              <a:t> </a:t>
            </a:r>
            <a:endParaRPr lang="hr-HR" sz="1800" dirty="0"/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Ishod bi, u teoriji, trebao koristiti svim stranama uključenim u proces (</a:t>
            </a:r>
            <a:r>
              <a:rPr lang="hr-HR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pozitivan ishod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 Ponekad je ta vrijednost samo djelomično postignuta ili nije nikad postignuta (</a:t>
            </a:r>
            <a:r>
              <a:rPr lang="hr-HR" sz="1800" i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negativan ishod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r>
              <a:rPr lang="hr-HR" sz="1800" b="1" dirty="0">
                <a:solidFill>
                  <a:srgbClr val="4472C4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hr-HR" sz="1800" b="1" dirty="0">
                <a:solidFill>
                  <a:srgbClr val="4472C4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oslovni proces </a:t>
            </a:r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skup zadataka i aktivnosti (poslovnih operacija i akcija) koji se sastoje od zaposlenika, materijala, strojeva, sustava i metoda koji su strukturirani na takav način da dizajniraju, stvaraju i isporučuju proizvod ili uslugu potrošaču </a:t>
            </a:r>
            <a:r>
              <a:rPr lang="hr-HR" sz="1800" dirty="0">
                <a:cs typeface="Times New Roman" panose="02020603050405020304" pitchFamily="18" charset="0"/>
              </a:rPr>
              <a:t>(von </a:t>
            </a:r>
            <a:r>
              <a:rPr lang="hr-HR" sz="1800" dirty="0" err="1">
                <a:cs typeface="Times New Roman" panose="02020603050405020304" pitchFamily="18" charset="0"/>
              </a:rPr>
              <a:t>Scheel</a:t>
            </a:r>
            <a:r>
              <a:rPr lang="hr-HR" sz="1800" dirty="0">
                <a:cs typeface="Times New Roman" panose="02020603050405020304" pitchFamily="18" charset="0"/>
              </a:rPr>
              <a:t> </a:t>
            </a:r>
            <a:r>
              <a:rPr lang="hr-HR" sz="1800" dirty="0" err="1">
                <a:cs typeface="Times New Roman" panose="02020603050405020304" pitchFamily="18" charset="0"/>
              </a:rPr>
              <a:t>et</a:t>
            </a:r>
            <a:r>
              <a:rPr lang="hr-HR" sz="1800" dirty="0">
                <a:cs typeface="Times New Roman" panose="02020603050405020304" pitchFamily="18" charset="0"/>
              </a:rPr>
              <a:t> </a:t>
            </a:r>
            <a:r>
              <a:rPr lang="hr-HR" sz="1800" dirty="0" err="1">
                <a:cs typeface="Times New Roman" panose="02020603050405020304" pitchFamily="18" charset="0"/>
              </a:rPr>
              <a:t>al</a:t>
            </a:r>
            <a:r>
              <a:rPr lang="hr-HR" sz="1800" dirty="0">
                <a:cs typeface="Times New Roman" panose="02020603050405020304" pitchFamily="18" charset="0"/>
              </a:rPr>
              <a:t>., 2015)</a:t>
            </a:r>
            <a:endParaRPr lang="pl-PL" sz="1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759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Upravljanje poslovnim procesima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disciplina koja koristi različite metode za otkrivanje, modeliranje, analizu, mjerenje, poboljšanje i optimizaciju poslovnih procesa</a:t>
            </a:r>
            <a:r>
              <a:rPr lang="hr-HR" sz="1800" dirty="0"/>
              <a:t> (Gartner, </a:t>
            </a:r>
            <a:r>
              <a:rPr lang="hr-HR" sz="1800" dirty="0" err="1"/>
              <a:t>n.d</a:t>
            </a:r>
            <a:r>
              <a:rPr lang="hr-HR" sz="1800" dirty="0"/>
              <a:t>.)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sistemski pristup za snimanje, projektiranje, izvođenje, dokumentiranje, mjerenje, praćenje i kontrolu automatiziranih i neautomatiziranih procesa kako bi se ispunili ciljevi i poslovne strategije tvrtke </a:t>
            </a:r>
            <a:r>
              <a:rPr lang="hr-HR" sz="1800" dirty="0"/>
              <a:t>(</a:t>
            </a:r>
            <a:r>
              <a:rPr lang="hr-HR" sz="1800" dirty="0" err="1"/>
              <a:t>Camunda</a:t>
            </a:r>
            <a:r>
              <a:rPr lang="hr-HR" sz="1800" dirty="0"/>
              <a:t>, </a:t>
            </a:r>
            <a:r>
              <a:rPr lang="hr-HR" sz="1800" dirty="0" err="1"/>
              <a:t>n.d</a:t>
            </a:r>
            <a:r>
              <a:rPr lang="hr-HR" sz="1800" dirty="0"/>
              <a:t>.)</a:t>
            </a:r>
          </a:p>
          <a:p>
            <a:r>
              <a:rPr lang="hr-HR" sz="18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disciplina koja uključuje bilo koju kombinaciju modeliranja, automatizacije, izvršenja, kontrole, mjerenja i optimizacije tokova poslovnih aktivnosti u primjenjivoj kombinaciji za podršku ciljeva poduzeća, nadilazeći organizacijske i sistemske granice te uključujući zaposlenike, klijente i partnere unutar i izvan granica poduzeća</a:t>
            </a:r>
            <a:r>
              <a:rPr lang="hr-HR" sz="1800" dirty="0"/>
              <a:t> (</a:t>
            </a:r>
            <a:r>
              <a:rPr lang="hr-HR" sz="1800" dirty="0" err="1"/>
              <a:t>Swenson</a:t>
            </a:r>
            <a:r>
              <a:rPr lang="hr-HR" sz="1800" dirty="0"/>
              <a:t> </a:t>
            </a:r>
            <a:r>
              <a:rPr lang="hr-HR" sz="1800" dirty="0" err="1"/>
              <a:t>and</a:t>
            </a:r>
            <a:r>
              <a:rPr lang="hr-HR" sz="1800" dirty="0"/>
              <a:t> </a:t>
            </a:r>
            <a:r>
              <a:rPr lang="hr-HR" sz="1800" dirty="0" err="1"/>
              <a:t>Rosing</a:t>
            </a:r>
            <a:r>
              <a:rPr lang="hr-HR" sz="1800" dirty="0"/>
              <a:t>, 2015)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3016960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06794-8D52-5DEA-3BFE-2EC1590CD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5CD10A6-189E-F900-0C4A-F7EEAC005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Upravljanje poslovnim procesima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78D05A6E-E597-90C8-EB60-9168CD61D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err="1"/>
              <a:t>Skup</a:t>
            </a:r>
            <a:r>
              <a:rPr lang="en-US" sz="1800" dirty="0"/>
              <a:t> </a:t>
            </a:r>
            <a:r>
              <a:rPr lang="en-US" sz="1800" dirty="0" err="1"/>
              <a:t>metoda</a:t>
            </a:r>
            <a:r>
              <a:rPr lang="en-US" sz="1800" dirty="0"/>
              <a:t>, </a:t>
            </a:r>
            <a:r>
              <a:rPr lang="en-US" sz="1800" dirty="0" err="1"/>
              <a:t>tehnika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alata za </a:t>
            </a:r>
            <a:r>
              <a:rPr lang="en-US" sz="1800" dirty="0" err="1"/>
              <a:t>identifikaciju</a:t>
            </a:r>
            <a:r>
              <a:rPr lang="en-US" sz="1800" dirty="0"/>
              <a:t>, </a:t>
            </a:r>
            <a:r>
              <a:rPr lang="en-US" sz="1800" dirty="0" err="1"/>
              <a:t>detekciju</a:t>
            </a:r>
            <a:r>
              <a:rPr lang="en-US" sz="1800" dirty="0"/>
              <a:t>, </a:t>
            </a:r>
            <a:r>
              <a:rPr lang="en-US" sz="1800" dirty="0" err="1"/>
              <a:t>analizu</a:t>
            </a:r>
            <a:r>
              <a:rPr lang="en-US" sz="1800" dirty="0"/>
              <a:t>, </a:t>
            </a:r>
            <a:r>
              <a:rPr lang="en-US" sz="1800" dirty="0" err="1"/>
              <a:t>redizajn</a:t>
            </a:r>
            <a:r>
              <a:rPr lang="en-US" sz="1800" dirty="0"/>
              <a:t>, </a:t>
            </a:r>
            <a:r>
              <a:rPr lang="en-US" sz="1800" dirty="0" err="1"/>
              <a:t>izvođenje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praćenje</a:t>
            </a:r>
            <a:r>
              <a:rPr lang="en-US" sz="1800" dirty="0"/>
              <a:t> </a:t>
            </a:r>
            <a:r>
              <a:rPr lang="en-US" sz="1800" dirty="0" err="1"/>
              <a:t>poslovnih</a:t>
            </a:r>
            <a:r>
              <a:rPr lang="en-US" sz="1800" dirty="0"/>
              <a:t> </a:t>
            </a:r>
            <a:r>
              <a:rPr lang="en-US" sz="1800" dirty="0" err="1"/>
              <a:t>procesa</a:t>
            </a:r>
            <a:r>
              <a:rPr lang="en-US" sz="1800" dirty="0"/>
              <a:t> s </a:t>
            </a:r>
            <a:r>
              <a:rPr lang="en-US" sz="1800" dirty="0" err="1"/>
              <a:t>ciljem</a:t>
            </a:r>
            <a:r>
              <a:rPr lang="en-US" sz="1800" dirty="0"/>
              <a:t> </a:t>
            </a:r>
            <a:r>
              <a:rPr lang="en-US" sz="1800" dirty="0" err="1"/>
              <a:t>poboljšanja</a:t>
            </a:r>
            <a:r>
              <a:rPr lang="en-US" sz="1800" dirty="0"/>
              <a:t> </a:t>
            </a:r>
            <a:r>
              <a:rPr lang="en-US" sz="1800" dirty="0" err="1"/>
              <a:t>njihove</a:t>
            </a:r>
            <a:r>
              <a:rPr lang="en-US" sz="1800" dirty="0"/>
              <a:t> </a:t>
            </a:r>
            <a:r>
              <a:rPr lang="en-US" sz="1800" dirty="0" err="1"/>
              <a:t>izvedbe</a:t>
            </a:r>
            <a:r>
              <a:rPr lang="en-US" sz="1800" dirty="0"/>
              <a:t>.</a:t>
            </a:r>
            <a:endParaRPr lang="hr-HR" sz="1800" dirty="0"/>
          </a:p>
          <a:p>
            <a:pPr lvl="1"/>
            <a:r>
              <a:rPr lang="hr-HR" sz="1600" b="1" dirty="0">
                <a:solidFill>
                  <a:srgbClr val="015BA6"/>
                </a:solidFill>
              </a:rPr>
              <a:t>Poboljšanje performansi </a:t>
            </a:r>
            <a:r>
              <a:rPr lang="hr-HR" sz="1600" dirty="0">
                <a:sym typeface="Wingdings" panose="05000000000000000000" pitchFamily="2" charset="2"/>
              </a:rPr>
              <a:t> smanjenje troškova, smanjenje vremena izvršenja aktivnosti, smanjenje grešaka/problema</a:t>
            </a:r>
          </a:p>
          <a:p>
            <a:pPr lvl="1"/>
            <a:endParaRPr lang="hr-HR" sz="2200" dirty="0">
              <a:sym typeface="Wingdings" panose="05000000000000000000" pitchFamily="2" charset="2"/>
            </a:endParaRPr>
          </a:p>
          <a:p>
            <a:r>
              <a:rPr lang="en-US" sz="2200" dirty="0"/>
              <a:t>BPM </a:t>
            </a:r>
            <a:r>
              <a:rPr lang="en-US" sz="2200" dirty="0" err="1"/>
              <a:t>nije</a:t>
            </a:r>
            <a:r>
              <a:rPr lang="en-US" sz="2200" dirty="0"/>
              <a:t> </a:t>
            </a:r>
            <a:r>
              <a:rPr lang="en-US" sz="2200" dirty="0" err="1"/>
              <a:t>poboljšanje</a:t>
            </a:r>
            <a:r>
              <a:rPr lang="en-US" sz="2200" dirty="0"/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pojedinačnih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aktivnosti</a:t>
            </a:r>
            <a:r>
              <a:rPr lang="en-US" sz="2200" dirty="0"/>
              <a:t>, </a:t>
            </a:r>
            <a:r>
              <a:rPr lang="en-US" sz="2200" dirty="0" err="1"/>
              <a:t>već</a:t>
            </a:r>
            <a:r>
              <a:rPr lang="en-US" sz="2200" dirty="0"/>
              <a:t> </a:t>
            </a:r>
            <a:r>
              <a:rPr lang="en-US" sz="2200" dirty="0" err="1"/>
              <a:t>upravljanje</a:t>
            </a:r>
            <a:r>
              <a:rPr lang="en-US" sz="2200" dirty="0"/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cijelim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lancem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200" dirty="0" err="1"/>
              <a:t>događaja</a:t>
            </a:r>
            <a:r>
              <a:rPr lang="en-US" sz="2200" dirty="0"/>
              <a:t>, </a:t>
            </a:r>
            <a:r>
              <a:rPr lang="en-US" sz="2200" dirty="0" err="1"/>
              <a:t>aktivnosti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odluka</a:t>
            </a:r>
            <a:r>
              <a:rPr lang="en-US" sz="2200" dirty="0"/>
              <a:t> </a:t>
            </a:r>
            <a:r>
              <a:rPr lang="en-US" sz="2200" dirty="0" err="1"/>
              <a:t>koje</a:t>
            </a:r>
            <a:r>
              <a:rPr lang="en-US" sz="2200" dirty="0"/>
              <a:t> </a:t>
            </a:r>
            <a:r>
              <a:rPr lang="en-US" sz="2200" dirty="0" err="1"/>
              <a:t>dodaju</a:t>
            </a:r>
            <a:r>
              <a:rPr lang="en-US" sz="2200" dirty="0"/>
              <a:t> </a:t>
            </a:r>
            <a:r>
              <a:rPr lang="en-US" sz="2200" dirty="0" err="1"/>
              <a:t>vrijednost</a:t>
            </a:r>
            <a:r>
              <a:rPr lang="en-US" sz="2200" dirty="0"/>
              <a:t> </a:t>
            </a:r>
            <a:r>
              <a:rPr lang="en-US" sz="2200" dirty="0" err="1"/>
              <a:t>tvrtki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njenim</a:t>
            </a:r>
            <a:r>
              <a:rPr lang="en-US" sz="2200" dirty="0"/>
              <a:t> </a:t>
            </a:r>
            <a:r>
              <a:rPr lang="en-US" sz="2200" dirty="0" err="1"/>
              <a:t>klijentima</a:t>
            </a:r>
            <a:r>
              <a:rPr lang="en-US" sz="2200" dirty="0"/>
              <a:t>.</a:t>
            </a:r>
            <a:endParaRPr lang="pl-PL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38D8DF-951C-EF12-CB8F-36377056CB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943" y="4273921"/>
            <a:ext cx="4583676" cy="212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92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D73650-EB2C-8E3E-6F64-9995A7419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F5CCBE77-9B6D-5F7B-90A4-14A283186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BPM životni ciklus</a:t>
            </a:r>
          </a:p>
        </p:txBody>
      </p:sp>
      <p:pic>
        <p:nvPicPr>
          <p:cNvPr id="2" name="Picture 1" descr="A diagram of a process&#10;&#10;Description automatically generated">
            <a:extLst>
              <a:ext uri="{FF2B5EF4-FFF2-40B4-BE49-F238E27FC236}">
                <a16:creationId xmlns:a16="http://schemas.microsoft.com/office/drawing/2014/main" id="{054A030E-22A5-62C2-324E-49E6C7427F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585" y="1560087"/>
            <a:ext cx="6623050" cy="474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Procesne kategorije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DA0C9-32D1-F863-4927-7412B1EE8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err="1">
                <a:solidFill>
                  <a:srgbClr val="015BA6"/>
                </a:solidFill>
              </a:rPr>
              <a:t>Ključni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procesi</a:t>
            </a:r>
            <a:r>
              <a:rPr lang="en-US" sz="2000" b="1" dirty="0">
                <a:solidFill>
                  <a:srgbClr val="015BA6"/>
                </a:solidFill>
              </a:rPr>
              <a:t> (</a:t>
            </a:r>
            <a:r>
              <a:rPr lang="en-US" sz="2000" b="1" dirty="0" err="1">
                <a:solidFill>
                  <a:srgbClr val="015BA6"/>
                </a:solidFill>
              </a:rPr>
              <a:t>primarne</a:t>
            </a:r>
            <a:r>
              <a:rPr lang="en-US" sz="2000" b="1" dirty="0">
                <a:solidFill>
                  <a:srgbClr val="015BA6"/>
                </a:solidFill>
              </a:rPr>
              <a:t> </a:t>
            </a:r>
            <a:r>
              <a:rPr lang="en-US" sz="2000" b="1" dirty="0" err="1">
                <a:solidFill>
                  <a:srgbClr val="015BA6"/>
                </a:solidFill>
              </a:rPr>
              <a:t>aktivnosti</a:t>
            </a:r>
            <a:r>
              <a:rPr lang="en-US" sz="2000" b="1" dirty="0">
                <a:solidFill>
                  <a:srgbClr val="015BA6"/>
                </a:solidFill>
              </a:rPr>
              <a:t>) </a:t>
            </a:r>
            <a:r>
              <a:rPr lang="en-US" sz="2000" dirty="0"/>
              <a:t>– </a:t>
            </a:r>
            <a:r>
              <a:rPr lang="en-US" sz="2000" dirty="0" err="1"/>
              <a:t>odnose</a:t>
            </a:r>
            <a:r>
              <a:rPr lang="en-US" sz="2000" dirty="0"/>
              <a:t> se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stvaranje</a:t>
            </a:r>
            <a:r>
              <a:rPr lang="en-US" sz="2000" dirty="0"/>
              <a:t> </a:t>
            </a:r>
            <a:r>
              <a:rPr lang="en-US" sz="2000" dirty="0" err="1"/>
              <a:t>vrijednosti</a:t>
            </a:r>
            <a:r>
              <a:rPr lang="en-US" sz="2000" dirty="0"/>
              <a:t> </a:t>
            </a:r>
            <a:r>
              <a:rPr lang="en-US" sz="2000" dirty="0" err="1"/>
              <a:t>poduzeća</a:t>
            </a:r>
            <a:r>
              <a:rPr lang="en-US" sz="2000" dirty="0"/>
              <a:t>, </a:t>
            </a:r>
            <a:r>
              <a:rPr lang="en-US" sz="2000" dirty="0" err="1"/>
              <a:t>odnosno</a:t>
            </a:r>
            <a:r>
              <a:rPr lang="en-US" sz="2000" dirty="0"/>
              <a:t> </a:t>
            </a:r>
            <a:r>
              <a:rPr lang="en-US" sz="2000" dirty="0" err="1"/>
              <a:t>proizvodnju</a:t>
            </a:r>
            <a:r>
              <a:rPr lang="en-US" sz="2000" dirty="0"/>
              <a:t> </a:t>
            </a:r>
            <a:r>
              <a:rPr lang="en-US" sz="2000" dirty="0" err="1"/>
              <a:t>dobara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/>
              <a:t> </a:t>
            </a:r>
            <a:r>
              <a:rPr lang="en-US" sz="2000" dirty="0" err="1"/>
              <a:t>koje</a:t>
            </a:r>
            <a:r>
              <a:rPr lang="en-US" sz="2000" dirty="0"/>
              <a:t> </a:t>
            </a:r>
            <a:r>
              <a:rPr lang="en-US" sz="2000" dirty="0" err="1"/>
              <a:t>plaćaju</a:t>
            </a:r>
            <a:r>
              <a:rPr lang="en-US" sz="2000" dirty="0"/>
              <a:t> </a:t>
            </a:r>
            <a:r>
              <a:rPr lang="en-US" sz="2000" dirty="0" err="1"/>
              <a:t>kupci</a:t>
            </a:r>
            <a:r>
              <a:rPr lang="en-US" sz="2000" dirty="0"/>
              <a:t>. To </a:t>
            </a:r>
            <a:r>
              <a:rPr lang="en-US" sz="2000" dirty="0" err="1"/>
              <a:t>obuhvaća</a:t>
            </a:r>
            <a:r>
              <a:rPr lang="en-US" sz="2000" dirty="0"/>
              <a:t> </a:t>
            </a:r>
            <a:r>
              <a:rPr lang="en-US" sz="2000" dirty="0" err="1"/>
              <a:t>dizajn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razvoj</a:t>
            </a:r>
            <a:r>
              <a:rPr lang="en-US" sz="2000" dirty="0"/>
              <a:t>, </a:t>
            </a:r>
            <a:r>
              <a:rPr lang="en-US" sz="2000" dirty="0" err="1"/>
              <a:t>proizvodnju</a:t>
            </a:r>
            <a:r>
              <a:rPr lang="en-US" sz="2000" dirty="0"/>
              <a:t>, marketing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prodaju</a:t>
            </a:r>
            <a:r>
              <a:rPr lang="en-US" sz="2000" dirty="0"/>
              <a:t>, </a:t>
            </a:r>
            <a:r>
              <a:rPr lang="en-US" sz="2000" dirty="0" err="1"/>
              <a:t>isporuku</a:t>
            </a:r>
            <a:r>
              <a:rPr lang="en-US" sz="2000" dirty="0"/>
              <a:t>, post-</a:t>
            </a:r>
            <a:r>
              <a:rPr lang="en-US" sz="2000" dirty="0" err="1"/>
              <a:t>prodajne</a:t>
            </a:r>
            <a:r>
              <a:rPr lang="en-US" sz="2000" dirty="0"/>
              <a:t> </a:t>
            </a:r>
            <a:r>
              <a:rPr lang="en-US" sz="2000" dirty="0" err="1"/>
              <a:t>aktivnosti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izravnu</a:t>
            </a:r>
            <a:r>
              <a:rPr lang="en-US" sz="2000" dirty="0"/>
              <a:t> </a:t>
            </a:r>
            <a:r>
              <a:rPr lang="en-US" sz="2000" dirty="0" err="1"/>
              <a:t>nabavu</a:t>
            </a:r>
            <a:r>
              <a:rPr lang="en-US" sz="2000" dirty="0"/>
              <a:t> (</a:t>
            </a:r>
            <a:r>
              <a:rPr lang="en-US" sz="2000" dirty="0" err="1"/>
              <a:t>nabavu</a:t>
            </a:r>
            <a:r>
              <a:rPr lang="en-US" sz="2000" dirty="0"/>
              <a:t> </a:t>
            </a:r>
            <a:r>
              <a:rPr lang="en-US" sz="2000" dirty="0" err="1"/>
              <a:t>materijala</a:t>
            </a:r>
            <a:r>
              <a:rPr lang="en-US" sz="2000" dirty="0"/>
              <a:t> za </a:t>
            </a:r>
            <a:r>
              <a:rPr lang="en-US" sz="2000" dirty="0" err="1"/>
              <a:t>izradu</a:t>
            </a:r>
            <a:r>
              <a:rPr lang="en-US" sz="2000" dirty="0"/>
              <a:t> </a:t>
            </a:r>
            <a:r>
              <a:rPr lang="en-US" sz="2000" dirty="0" err="1"/>
              <a:t>proizvoda</a:t>
            </a:r>
            <a:r>
              <a:rPr lang="en-US" sz="2000" dirty="0"/>
              <a:t> </a:t>
            </a:r>
            <a:r>
              <a:rPr lang="en-US" sz="2000" dirty="0" err="1"/>
              <a:t>ili</a:t>
            </a:r>
            <a:r>
              <a:rPr lang="en-US" sz="2000" dirty="0"/>
              <a:t> </a:t>
            </a:r>
            <a:r>
              <a:rPr lang="en-US" sz="2000" dirty="0" err="1"/>
              <a:t>isporuku</a:t>
            </a:r>
            <a:r>
              <a:rPr lang="en-US" sz="2000" dirty="0"/>
              <a:t> </a:t>
            </a:r>
            <a:r>
              <a:rPr lang="en-US" sz="2000" dirty="0" err="1"/>
              <a:t>usluga</a:t>
            </a:r>
            <a:r>
              <a:rPr lang="en-US" sz="2000" dirty="0"/>
              <a:t>)</a:t>
            </a:r>
            <a:endParaRPr lang="hr-HR" sz="2000" dirty="0"/>
          </a:p>
          <a:p>
            <a:r>
              <a:rPr lang="hr-HR" sz="2000" b="1" dirty="0">
                <a:solidFill>
                  <a:srgbClr val="015BA6"/>
                </a:solidFill>
              </a:rPr>
              <a:t>Potporni procesi </a:t>
            </a:r>
            <a:r>
              <a:rPr lang="en-US" sz="2000" b="1" dirty="0">
                <a:solidFill>
                  <a:srgbClr val="015BA6"/>
                </a:solidFill>
              </a:rPr>
              <a:t>(</a:t>
            </a:r>
            <a:r>
              <a:rPr lang="hr-HR" sz="2000" b="1" dirty="0">
                <a:solidFill>
                  <a:srgbClr val="015BA6"/>
                </a:solidFill>
              </a:rPr>
              <a:t>potporne aktivnosti</a:t>
            </a:r>
            <a:r>
              <a:rPr lang="en-US" sz="2000" b="1" dirty="0">
                <a:solidFill>
                  <a:srgbClr val="015BA6"/>
                </a:solidFill>
              </a:rPr>
              <a:t>)</a:t>
            </a:r>
            <a:r>
              <a:rPr lang="en-US" sz="2000" dirty="0"/>
              <a:t> - </a:t>
            </a:r>
            <a:r>
              <a:rPr lang="en-US" sz="2000" dirty="0" err="1"/>
              <a:t>omogućavaju</a:t>
            </a:r>
            <a:r>
              <a:rPr lang="en-US" sz="2000" dirty="0"/>
              <a:t> </a:t>
            </a:r>
            <a:r>
              <a:rPr lang="en-US" sz="2000" dirty="0" err="1"/>
              <a:t>izvršenje</a:t>
            </a:r>
            <a:r>
              <a:rPr lang="en-US" sz="2000" dirty="0"/>
              <a:t> </a:t>
            </a:r>
            <a:r>
              <a:rPr lang="en-US" sz="2000" dirty="0" err="1"/>
              <a:t>ključnih</a:t>
            </a:r>
            <a:r>
              <a:rPr lang="en-US" sz="2000" dirty="0"/>
              <a:t> </a:t>
            </a:r>
            <a:r>
              <a:rPr lang="en-US" sz="2000" dirty="0" err="1"/>
              <a:t>procesa</a:t>
            </a:r>
            <a:r>
              <a:rPr lang="en-US" sz="2000" dirty="0"/>
              <a:t>.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neizravnu</a:t>
            </a:r>
            <a:r>
              <a:rPr lang="en-US" sz="2000" dirty="0"/>
              <a:t> </a:t>
            </a:r>
            <a:r>
              <a:rPr lang="en-US" sz="2000" dirty="0" err="1"/>
              <a:t>nabavu</a:t>
            </a:r>
            <a:r>
              <a:rPr lang="en-US" sz="2000" dirty="0"/>
              <a:t> (</a:t>
            </a:r>
            <a:r>
              <a:rPr lang="en-US" sz="2000" dirty="0" err="1"/>
              <a:t>nabavu</a:t>
            </a:r>
            <a:r>
              <a:rPr lang="en-US" sz="2000" dirty="0"/>
              <a:t> </a:t>
            </a:r>
            <a:r>
              <a:rPr lang="en-US" sz="2000" dirty="0" err="1"/>
              <a:t>hardvera</a:t>
            </a:r>
            <a:r>
              <a:rPr lang="en-US" sz="2000" dirty="0"/>
              <a:t>, </a:t>
            </a:r>
            <a:r>
              <a:rPr lang="en-US" sz="2000" dirty="0" err="1"/>
              <a:t>namještaja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sl.), HRM, </a:t>
            </a:r>
            <a:r>
              <a:rPr lang="en-US" sz="2000" dirty="0" err="1"/>
              <a:t>upravljanje</a:t>
            </a:r>
            <a:r>
              <a:rPr lang="en-US" sz="2000" dirty="0"/>
              <a:t> IT-</a:t>
            </a:r>
            <a:r>
              <a:rPr lang="en-US" sz="2000" dirty="0" err="1"/>
              <a:t>em</a:t>
            </a:r>
            <a:r>
              <a:rPr lang="en-US" sz="2000" dirty="0"/>
              <a:t>, </a:t>
            </a:r>
            <a:r>
              <a:rPr lang="en-US" sz="2000" dirty="0" err="1"/>
              <a:t>računovodstvo</a:t>
            </a:r>
            <a:r>
              <a:rPr lang="en-US" sz="2000" dirty="0"/>
              <a:t>, </a:t>
            </a:r>
            <a:r>
              <a:rPr lang="en-US" sz="2000" dirty="0" err="1"/>
              <a:t>pravne</a:t>
            </a:r>
            <a:r>
              <a:rPr lang="en-US" sz="2000" dirty="0"/>
              <a:t> </a:t>
            </a:r>
            <a:r>
              <a:rPr lang="en-US" sz="2000" dirty="0" err="1"/>
              <a:t>usluge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sl.</a:t>
            </a:r>
          </a:p>
          <a:p>
            <a:r>
              <a:rPr lang="hr-HR" sz="2000" b="1" dirty="0">
                <a:solidFill>
                  <a:srgbClr val="015BA6"/>
                </a:solidFill>
              </a:rPr>
              <a:t>Procesi upravljanja </a:t>
            </a:r>
            <a:r>
              <a:rPr lang="en-US" sz="2000" dirty="0"/>
              <a:t>– </a:t>
            </a:r>
            <a:r>
              <a:rPr lang="en-US" sz="2000" dirty="0" err="1"/>
              <a:t>pružaju</a:t>
            </a:r>
            <a:r>
              <a:rPr lang="en-US" sz="2000" dirty="0"/>
              <a:t> </a:t>
            </a:r>
            <a:r>
              <a:rPr lang="en-US" sz="2000" dirty="0" err="1"/>
              <a:t>pravila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direktive</a:t>
            </a:r>
            <a:r>
              <a:rPr lang="en-US" sz="2000" dirty="0"/>
              <a:t> za </a:t>
            </a:r>
            <a:r>
              <a:rPr lang="en-US" sz="2000" dirty="0" err="1"/>
              <a:t>ključne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potporne</a:t>
            </a:r>
            <a:r>
              <a:rPr lang="en-US" sz="2000" dirty="0"/>
              <a:t> </a:t>
            </a:r>
            <a:r>
              <a:rPr lang="en-US" sz="2000" dirty="0" err="1"/>
              <a:t>procese</a:t>
            </a:r>
            <a:r>
              <a:rPr lang="en-US" sz="2000" dirty="0"/>
              <a:t>. </a:t>
            </a:r>
            <a:r>
              <a:rPr lang="en-US" sz="2000" dirty="0" err="1"/>
              <a:t>Uključuju</a:t>
            </a:r>
            <a:r>
              <a:rPr lang="en-US" sz="2000" dirty="0"/>
              <a:t> </a:t>
            </a:r>
            <a:r>
              <a:rPr lang="en-US" sz="2000" dirty="0" err="1"/>
              <a:t>strateško</a:t>
            </a:r>
            <a:r>
              <a:rPr lang="en-US" sz="2000" dirty="0"/>
              <a:t> </a:t>
            </a:r>
            <a:r>
              <a:rPr lang="en-US" sz="2000" dirty="0" err="1"/>
              <a:t>planiranje</a:t>
            </a:r>
            <a:r>
              <a:rPr lang="en-US" sz="2000" dirty="0"/>
              <a:t>, </a:t>
            </a:r>
            <a:r>
              <a:rPr lang="en-US" sz="2000" dirty="0" err="1"/>
              <a:t>budžetiranje</a:t>
            </a:r>
            <a:r>
              <a:rPr lang="en-US" sz="2000" dirty="0"/>
              <a:t>,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rizikom</a:t>
            </a:r>
            <a:r>
              <a:rPr lang="en-US" sz="2000" dirty="0"/>
              <a:t> </a:t>
            </a:r>
            <a:r>
              <a:rPr lang="en-US" sz="2000" dirty="0" err="1"/>
              <a:t>te</a:t>
            </a:r>
            <a:r>
              <a:rPr lang="en-US" sz="2000" dirty="0"/>
              <a:t> </a:t>
            </a:r>
            <a:r>
              <a:rPr lang="en-US" sz="2000" dirty="0" err="1"/>
              <a:t>upravljanje</a:t>
            </a:r>
            <a:r>
              <a:rPr lang="en-US" sz="2000" dirty="0"/>
              <a:t> </a:t>
            </a:r>
            <a:r>
              <a:rPr lang="en-US" sz="2000" dirty="0" err="1"/>
              <a:t>dobavljačima</a:t>
            </a:r>
            <a:r>
              <a:rPr lang="en-US" sz="2000" dirty="0"/>
              <a:t>, </a:t>
            </a:r>
            <a:r>
              <a:rPr lang="en-US" sz="2000" dirty="0" err="1"/>
              <a:t>investitorima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partnerima</a:t>
            </a:r>
            <a:r>
              <a:rPr lang="en-US" sz="2000" dirty="0"/>
              <a:t>.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789755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74C89-7CFA-8F1B-AD92-5A5236495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Procesne kategorije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CD6302-0C81-1FCE-8EE4-04580D3EA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207" y="1481668"/>
            <a:ext cx="8781585" cy="444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78168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Stvaranje novog dokumenta." ma:contentTypeScope="" ma:versionID="fdb3a0747c2ecd7720260e746945aa9f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64b2b236de84b52866d49dcb151f0965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a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Zajednički se koristi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talji o zajedničkom korištenju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sadržaja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1A76C46-9B09-438D-B5F8-A1AC0A7C518F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8CE0CF-8D50-4066-BE1B-01483A28F864}"/>
</file>

<file path=docProps/app.xml><?xml version="1.0" encoding="utf-8"?>
<Properties xmlns="http://schemas.openxmlformats.org/officeDocument/2006/extended-properties" xmlns:vt="http://schemas.openxmlformats.org/officeDocument/2006/docPropsVTypes">
  <TotalTime>3009</TotalTime>
  <Words>2082</Words>
  <Application>Microsoft Office PowerPoint</Application>
  <PresentationFormat>Widescreen</PresentationFormat>
  <Paragraphs>209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Symbol</vt:lpstr>
      <vt:lpstr>Tahoma</vt:lpstr>
      <vt:lpstr>Times New Roman</vt:lpstr>
      <vt:lpstr>Wingdings</vt:lpstr>
      <vt:lpstr>Motyw pakietu Office</vt:lpstr>
      <vt:lpstr>Poslovna inteligencija</vt:lpstr>
      <vt:lpstr>Sadržaj</vt:lpstr>
      <vt:lpstr>Poslovni proces</vt:lpstr>
      <vt:lpstr>Poslovni proces</vt:lpstr>
      <vt:lpstr>Upravljanje poslovnim procesima</vt:lpstr>
      <vt:lpstr>Upravljanje poslovnim procesima</vt:lpstr>
      <vt:lpstr>BPM životni ciklus</vt:lpstr>
      <vt:lpstr>Procesne kategorije</vt:lpstr>
      <vt:lpstr>Procesne kategorije</vt:lpstr>
      <vt:lpstr>Odabir procesa</vt:lpstr>
      <vt:lpstr>Mjerenje performansi procesa</vt:lpstr>
      <vt:lpstr>Mjerenje performansi procesa</vt:lpstr>
      <vt:lpstr>Mjerenje performansi procesa</vt:lpstr>
      <vt:lpstr>Uloge u BPM procesima</vt:lpstr>
      <vt:lpstr>Modeliranje poslovnih procesa</vt:lpstr>
      <vt:lpstr>Modeliranje poslovnih procesa</vt:lpstr>
      <vt:lpstr>Događaji</vt:lpstr>
      <vt:lpstr>Zadatak</vt:lpstr>
      <vt:lpstr>Odluka</vt:lpstr>
      <vt:lpstr>OR odluka</vt:lpstr>
      <vt:lpstr>XOR i AND odluka</vt:lpstr>
      <vt:lpstr>Objekti spajanja</vt:lpstr>
      <vt:lpstr>Sudionici</vt:lpstr>
      <vt:lpstr>Artefakti</vt:lpstr>
      <vt:lpstr>Dekompozicija procesa</vt:lpstr>
      <vt:lpstr>Rudarenje procesa</vt:lpstr>
      <vt:lpstr>Primjer dnevnika događaja</vt:lpstr>
      <vt:lpstr>Rudarenje procesa</vt:lpstr>
      <vt:lpstr>Zaključak</vt:lpstr>
      <vt:lpstr>Hvala na pažnji</vt:lpstr>
      <vt:lpstr>Autori:  Dario Šebalj Dejan Mirčetić Michał Adamczak   Zadnja verzija: Lipanj 2025.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Dario Šebalj</cp:lastModifiedBy>
  <cp:revision>22</cp:revision>
  <dcterms:created xsi:type="dcterms:W3CDTF">2023-07-06T12:09:08Z</dcterms:created>
  <dcterms:modified xsi:type="dcterms:W3CDTF">2025-11-05T08:58:14Z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