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3" r:id="rId24"/>
    <p:sldId id="330" r:id="rId25"/>
    <p:sldId id="331" r:id="rId26"/>
    <p:sldId id="329" r:id="rId27"/>
    <p:sldId id="332" r:id="rId28"/>
    <p:sldId id="266" r:id="rId29"/>
    <p:sldId id="263" r:id="rId30"/>
    <p:sldId id="335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37C1F-A665-4E28-B67C-4EADB4383470}" v="4" dt="2025-11-05T09:00:57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9:00:57.935" v="8"/>
      <pc:docMkLst>
        <pc:docMk/>
      </pc:docMkLst>
      <pc:sldChg chg="addSp delSp modSp mod">
        <pc:chgData name="Dario Šebalj" userId="a71eced3-786e-4eb6-80ca-f62c4fda7d06" providerId="ADAL" clId="{0D71F56B-DD92-4394-A640-FC2E09197DEC}" dt="2025-11-05T09:00:43.312" v="6" actId="6549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9:00:43.312" v="6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9:00:41.391" v="5" actId="6549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9:00:38.884" v="1"/>
          <ac:picMkLst>
            <pc:docMk/>
            <pc:sldMk cId="2920479427" sldId="256"/>
            <ac:picMk id="3" creationId="{2690E860-D2C7-6962-2FEE-686866C41477}"/>
          </ac:picMkLst>
        </pc:picChg>
        <pc:picChg chg="del">
          <ac:chgData name="Dario Šebalj" userId="a71eced3-786e-4eb6-80ca-f62c4fda7d06" providerId="ADAL" clId="{0D71F56B-DD92-4394-A640-FC2E09197DEC}" dt="2025-11-05T09:00:38.715" v="0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9:00:57.935" v="8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9:00:57.935" v="8"/>
          <ac:spMkLst>
            <pc:docMk/>
            <pc:sldMasterMk cId="3146977866" sldId="2147483648"/>
            <ac:spMk id="4" creationId="{9822C888-EB1B-E3F7-D789-5C6F41A1B1CE}"/>
          </ac:spMkLst>
        </pc:spChg>
        <pc:spChg chg="del">
          <ac:chgData name="Dario Šebalj" userId="a71eced3-786e-4eb6-80ca-f62c4fda7d06" providerId="ADAL" clId="{0D71F56B-DD92-4394-A640-FC2E09197DEC}" dt="2025-11-05T09:00:57.750" v="7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9:00:57.750" v="7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9:00:57.935" v="8"/>
          <ac:picMkLst>
            <pc:docMk/>
            <pc:sldMasterMk cId="3146977866" sldId="2147483648"/>
            <ac:picMk id="10" creationId="{6AE277D2-72F0-049A-A473-B1AA8BF5D42F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9822C888-EB1B-E3F7-D789-5C6F41A1B1CE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AE277D2-72F0-049A-A473-B1AA8BF5D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Podatkovna etika i informacijska sigurnost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690E860-D2C7-6962-2FEE-686866C41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Rizik/prijetnja/ranjivost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informacijskoj sigurnosti, koncepti rizika, prijetnje i ranjivosti ključni su za razumijevanje i upravljanje sigurnošću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vjerojatnost da će se nešto loše dogoditi imovini. U informacijskoj sigurnosti rizik je vjerojatnost štetnog događaja koji utječe na povjerljivost, integriteta ili dostupnost informacija.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primjer, tvrtka može procijeniti rizik kibernetičkog napada na svoju mrežu uzimajući u obzir i vjerojatnost takvog napada i potencijalnu štetu koju bi mogao prouzročiti. 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svaka radnja koja može uzrokovati štetu informacijskim sustavima ili podacima. Prijetnje mogu biti namjerne, poput kibernetičkog napada hakera, ili nenamjerne, poput prirodnih katastrofa ili ljudske pogreške. 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Ranjivost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odnosi na slabosti ili praznine u obrani sustava koje prijetnje mogu iskoristiti za nanošenje štete.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mogu biti nedostaci u softveru, hardveru, organizacijskim procesima ili ljudskom ponašanju 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436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A16-0A1D-6712-274A-96D58B91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900-C66E-9A94-B37A-311911B3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Fortinetu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curenje podataka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"je događaj koji rezultira izlaganjem povjerljivih, privatnih, zaštićenih ili osjetljivih informacija osobi koja nije ovlaštena da im pristupi</a:t>
            </a:r>
          </a:p>
          <a:p>
            <a:r>
              <a:rPr lang="en-US" sz="2000" dirty="0"/>
              <a:t>Ta se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dogoditi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načine</a:t>
            </a:r>
            <a:r>
              <a:rPr lang="en-US" sz="2000" dirty="0"/>
              <a:t> (Kaspersky, </a:t>
            </a:r>
            <a:r>
              <a:rPr lang="en-US" sz="2000" dirty="0" err="1"/>
              <a:t>n.d.a</a:t>
            </a:r>
            <a:r>
              <a:rPr lang="en-US" sz="2000" dirty="0"/>
              <a:t>):</a:t>
            </a:r>
          </a:p>
          <a:p>
            <a:pPr lvl="1"/>
            <a:r>
              <a:rPr lang="en-US" sz="1800" dirty="0" err="1"/>
              <a:t>Slučajni</a:t>
            </a:r>
            <a:r>
              <a:rPr lang="en-US" sz="1800" dirty="0"/>
              <a:t> </a:t>
            </a:r>
            <a:r>
              <a:rPr lang="en-US" sz="1800" dirty="0" err="1"/>
              <a:t>insajder</a:t>
            </a:r>
            <a:r>
              <a:rPr lang="en-US" sz="1800" dirty="0"/>
              <a:t>: </a:t>
            </a:r>
            <a:r>
              <a:rPr lang="en-US" sz="1800" dirty="0" err="1"/>
              <a:t>zaposlenik</a:t>
            </a:r>
            <a:r>
              <a:rPr lang="en-US" sz="1800" dirty="0"/>
              <a:t> </a:t>
            </a:r>
            <a:r>
              <a:rPr lang="en-US" sz="1800" dirty="0" err="1"/>
              <a:t>nenamjerno</a:t>
            </a:r>
            <a:r>
              <a:rPr lang="en-US" sz="1800" dirty="0"/>
              <a:t> </a:t>
            </a:r>
            <a:r>
              <a:rPr lang="en-US" sz="1800" dirty="0" err="1"/>
              <a:t>pristupa</a:t>
            </a:r>
            <a:r>
              <a:rPr lang="en-US" sz="1800" dirty="0"/>
              <a:t> </a:t>
            </a:r>
            <a:r>
              <a:rPr lang="en-US" sz="1800" dirty="0" err="1"/>
              <a:t>osjetljivim</a:t>
            </a:r>
            <a:r>
              <a:rPr lang="en-US" sz="1800" dirty="0"/>
              <a:t> </a:t>
            </a:r>
            <a:r>
              <a:rPr lang="en-US" sz="1800" dirty="0" err="1"/>
              <a:t>informacijama</a:t>
            </a:r>
            <a:r>
              <a:rPr lang="en-US" sz="1800" dirty="0"/>
              <a:t> bez </a:t>
            </a:r>
            <a:r>
              <a:rPr lang="en-US" sz="1800" dirty="0" err="1"/>
              <a:t>odgovarajućeg</a:t>
            </a:r>
            <a:r>
              <a:rPr lang="en-US" sz="1800" dirty="0"/>
              <a:t> </a:t>
            </a:r>
            <a:r>
              <a:rPr lang="en-US" sz="1800" dirty="0" err="1"/>
              <a:t>ovlaštenja</a:t>
            </a:r>
            <a:r>
              <a:rPr lang="en-US" sz="1800" dirty="0"/>
              <a:t>. Na </a:t>
            </a:r>
            <a:r>
              <a:rPr lang="en-US" sz="1800" dirty="0" err="1"/>
              <a:t>primjer</a:t>
            </a:r>
            <a:r>
              <a:rPr lang="en-US" sz="1800" dirty="0"/>
              <a:t>, </a:t>
            </a:r>
            <a:r>
              <a:rPr lang="en-US" sz="1800" dirty="0" err="1"/>
              <a:t>korištenje</a:t>
            </a:r>
            <a:r>
              <a:rPr lang="en-US" sz="1800" dirty="0"/>
              <a:t> </a:t>
            </a:r>
            <a:r>
              <a:rPr lang="en-US" sz="1800" dirty="0" err="1"/>
              <a:t>računala</a:t>
            </a:r>
            <a:r>
              <a:rPr lang="en-US" sz="1800" dirty="0"/>
              <a:t> </a:t>
            </a:r>
            <a:r>
              <a:rPr lang="en-US" sz="1800" dirty="0" err="1"/>
              <a:t>kolege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pregledavanje</a:t>
            </a:r>
            <a:r>
              <a:rPr lang="en-US" sz="1800" dirty="0"/>
              <a:t> </a:t>
            </a:r>
            <a:r>
              <a:rPr lang="en-US" sz="1800" dirty="0" err="1"/>
              <a:t>povjerljivih</a:t>
            </a:r>
            <a:r>
              <a:rPr lang="en-US" sz="1800" dirty="0"/>
              <a:t> </a:t>
            </a:r>
            <a:r>
              <a:rPr lang="en-US" sz="1800" dirty="0" err="1"/>
              <a:t>datoteka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Zlonamjerni</a:t>
            </a:r>
            <a:r>
              <a:rPr lang="en-US" sz="1800" dirty="0"/>
              <a:t> </a:t>
            </a:r>
            <a:r>
              <a:rPr lang="en-US" sz="1800" dirty="0" err="1"/>
              <a:t>insajder</a:t>
            </a:r>
            <a:r>
              <a:rPr lang="en-US" sz="1800" dirty="0"/>
              <a:t>: </a:t>
            </a:r>
            <a:r>
              <a:rPr lang="en-US" sz="1800" dirty="0" err="1"/>
              <a:t>pojedinac</a:t>
            </a:r>
            <a:r>
              <a:rPr lang="en-US" sz="1800" dirty="0"/>
              <a:t> s </a:t>
            </a:r>
            <a:r>
              <a:rPr lang="en-US" sz="1800" dirty="0" err="1"/>
              <a:t>ovlaštenim</a:t>
            </a:r>
            <a:r>
              <a:rPr lang="en-US" sz="1800" dirty="0"/>
              <a:t> </a:t>
            </a:r>
            <a:r>
              <a:rPr lang="en-US" sz="1800" dirty="0" err="1"/>
              <a:t>pristupom</a:t>
            </a:r>
            <a:r>
              <a:rPr lang="en-US" sz="1800" dirty="0"/>
              <a:t> </a:t>
            </a:r>
            <a:r>
              <a:rPr lang="en-US" sz="1800" dirty="0" err="1"/>
              <a:t>namjerno</a:t>
            </a:r>
            <a:r>
              <a:rPr lang="en-US" sz="1800" dirty="0"/>
              <a:t> </a:t>
            </a:r>
            <a:r>
              <a:rPr lang="en-US" sz="1800" dirty="0" err="1"/>
              <a:t>zlorabi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štetne</a:t>
            </a:r>
            <a:r>
              <a:rPr lang="en-US" sz="1800" dirty="0"/>
              <a:t> </a:t>
            </a:r>
            <a:r>
              <a:rPr lang="en-US" sz="1800" dirty="0" err="1"/>
              <a:t>svrhe</a:t>
            </a:r>
            <a:r>
              <a:rPr lang="en-US" sz="1800" dirty="0"/>
              <a:t>. 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uključivati</a:t>
            </a:r>
            <a:r>
              <a:rPr lang="en-US" sz="1800" dirty="0"/>
              <a:t> </a:t>
            </a:r>
            <a:r>
              <a:rPr lang="en-US" sz="1800" dirty="0" err="1"/>
              <a:t>krađu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curenje</a:t>
            </a:r>
            <a:r>
              <a:rPr lang="en-US" sz="1800" dirty="0"/>
              <a:t> </a:t>
            </a:r>
            <a:r>
              <a:rPr lang="en-US" sz="1800" dirty="0" err="1"/>
              <a:t>osjetljivih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Izgubljeni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ukradeni</a:t>
            </a:r>
            <a:r>
              <a:rPr lang="en-US" sz="1800" dirty="0"/>
              <a:t> </a:t>
            </a:r>
            <a:r>
              <a:rPr lang="en-US" sz="1800" dirty="0" err="1"/>
              <a:t>uređaji</a:t>
            </a:r>
            <a:r>
              <a:rPr lang="en-US" sz="1800" dirty="0"/>
              <a:t>: </a:t>
            </a:r>
            <a:r>
              <a:rPr lang="en-US" sz="1800" dirty="0" err="1"/>
              <a:t>nešifrirani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nezaštićeni</a:t>
            </a:r>
            <a:r>
              <a:rPr lang="en-US" sz="1800" dirty="0"/>
              <a:t> </a:t>
            </a:r>
            <a:r>
              <a:rPr lang="en-US" sz="1800" dirty="0" err="1"/>
              <a:t>uređaji</a:t>
            </a:r>
            <a:r>
              <a:rPr lang="en-US" sz="1800" dirty="0"/>
              <a:t>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prijenosnih</a:t>
            </a:r>
            <a:r>
              <a:rPr lang="en-US" sz="1800" dirty="0"/>
              <a:t> </a:t>
            </a:r>
            <a:r>
              <a:rPr lang="en-US" sz="1800" dirty="0" err="1"/>
              <a:t>računala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vanjskih</a:t>
            </a:r>
            <a:r>
              <a:rPr lang="en-US" sz="1800" dirty="0"/>
              <a:t> </a:t>
            </a:r>
            <a:r>
              <a:rPr lang="en-US" sz="1800" dirty="0" err="1"/>
              <a:t>diskova</a:t>
            </a:r>
            <a:r>
              <a:rPr lang="en-US" sz="1800" dirty="0"/>
              <a:t> koji </a:t>
            </a:r>
            <a:r>
              <a:rPr lang="en-US" sz="1800" dirty="0" err="1"/>
              <a:t>sadrže</a:t>
            </a:r>
            <a:r>
              <a:rPr lang="en-US" sz="1800" dirty="0"/>
              <a:t> </a:t>
            </a:r>
            <a:r>
              <a:rPr lang="en-US" sz="1800" dirty="0" err="1"/>
              <a:t>osjetljive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</a:t>
            </a:r>
            <a:r>
              <a:rPr lang="en-US" sz="1800" dirty="0" err="1"/>
              <a:t>izgubljeni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ukradeni</a:t>
            </a:r>
            <a:r>
              <a:rPr lang="en-US" sz="1800" dirty="0"/>
              <a:t>, </a:t>
            </a:r>
            <a:r>
              <a:rPr lang="en-US" sz="1800" dirty="0" err="1"/>
              <a:t>čineći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r>
              <a:rPr lang="en-US" sz="1800" dirty="0"/>
              <a:t> </a:t>
            </a:r>
            <a:r>
              <a:rPr lang="en-US" sz="1800" dirty="0" err="1"/>
              <a:t>ranjivima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neovlašteno</a:t>
            </a:r>
            <a:r>
              <a:rPr lang="en-US" sz="1800" dirty="0"/>
              <a:t> </a:t>
            </a:r>
            <a:r>
              <a:rPr lang="en-US" sz="1800" dirty="0" err="1"/>
              <a:t>pristupanje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Zlonamjerni</a:t>
            </a:r>
            <a:r>
              <a:rPr lang="en-US" sz="1800" dirty="0"/>
              <a:t> </a:t>
            </a:r>
            <a:r>
              <a:rPr lang="en-US" sz="1800" dirty="0" err="1"/>
              <a:t>vanjski</a:t>
            </a:r>
            <a:r>
              <a:rPr lang="en-US" sz="1800" dirty="0"/>
              <a:t> </a:t>
            </a:r>
            <a:r>
              <a:rPr lang="en-US" sz="1800" dirty="0" err="1"/>
              <a:t>kriminalci</a:t>
            </a:r>
            <a:r>
              <a:rPr lang="en-US" sz="1800" dirty="0"/>
              <a:t>: </a:t>
            </a:r>
            <a:r>
              <a:rPr lang="en-US" sz="1800" dirty="0" err="1"/>
              <a:t>hakeri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za </a:t>
            </a:r>
            <a:r>
              <a:rPr lang="en-US" sz="1800" dirty="0" err="1"/>
              <a:t>probijanje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r>
              <a:rPr lang="en-US" sz="1800" dirty="0"/>
              <a:t>, </a:t>
            </a:r>
            <a:r>
              <a:rPr lang="en-US" sz="1800" dirty="0" err="1"/>
              <a:t>uključujući</a:t>
            </a:r>
            <a:r>
              <a:rPr lang="en-US" sz="1800" dirty="0"/>
              <a:t> </a:t>
            </a:r>
            <a:r>
              <a:rPr lang="en-US" sz="1800" dirty="0" err="1"/>
              <a:t>napade</a:t>
            </a:r>
            <a:r>
              <a:rPr lang="en-US" sz="1800" dirty="0"/>
              <a:t> </a:t>
            </a:r>
            <a:r>
              <a:rPr lang="en-US" sz="1800" dirty="0" err="1"/>
              <a:t>krađe</a:t>
            </a:r>
            <a:r>
              <a:rPr lang="en-US" sz="1800" dirty="0"/>
              <a:t> </a:t>
            </a:r>
            <a:r>
              <a:rPr lang="en-US" sz="1800" dirty="0" err="1"/>
              <a:t>identiteta</a:t>
            </a:r>
            <a:r>
              <a:rPr lang="en-US" sz="1800" dirty="0"/>
              <a:t>, </a:t>
            </a:r>
            <a:r>
              <a:rPr lang="en-US" sz="1800" dirty="0" err="1"/>
              <a:t>napade</a:t>
            </a:r>
            <a:r>
              <a:rPr lang="en-US" sz="1800" dirty="0"/>
              <a:t> </a:t>
            </a:r>
            <a:r>
              <a:rPr lang="en-US" sz="1800" dirty="0" err="1"/>
              <a:t>brutalnom</a:t>
            </a:r>
            <a:r>
              <a:rPr lang="en-US" sz="1800" dirty="0"/>
              <a:t> </a:t>
            </a:r>
            <a:r>
              <a:rPr lang="en-US" sz="1800" dirty="0" err="1"/>
              <a:t>silom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malware. Ovi </a:t>
            </a:r>
            <a:r>
              <a:rPr lang="en-US" sz="1800" dirty="0" err="1"/>
              <a:t>kibernetički</a:t>
            </a:r>
            <a:r>
              <a:rPr lang="en-US" sz="1800" dirty="0"/>
              <a:t> </a:t>
            </a:r>
            <a:r>
              <a:rPr lang="en-US" sz="1800" dirty="0" err="1"/>
              <a:t>kriminalci</a:t>
            </a:r>
            <a:r>
              <a:rPr lang="en-US" sz="1800" dirty="0"/>
              <a:t> </a:t>
            </a:r>
            <a:r>
              <a:rPr lang="en-US" sz="1800" dirty="0" err="1"/>
              <a:t>iskorištavaju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u </a:t>
            </a:r>
            <a:r>
              <a:rPr lang="en-US" sz="1800" dirty="0" err="1"/>
              <a:t>softveru</a:t>
            </a:r>
            <a:r>
              <a:rPr lang="en-US" sz="1800" dirty="0"/>
              <a:t>, </a:t>
            </a:r>
            <a:r>
              <a:rPr lang="en-US" sz="1800" dirty="0" err="1"/>
              <a:t>mrežama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ponašanju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dobili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osjetljivim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619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3426-124A-64B2-586E-43BFCDF7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3703-1FD9-8A87-E7A2-232C3D4A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Prema Kaspersky (</a:t>
            </a:r>
            <a:r>
              <a:rPr lang="en-US" sz="2000" dirty="0" err="1"/>
              <a:t>n.d.a</a:t>
            </a:r>
            <a:r>
              <a:rPr lang="en-US" sz="2000" dirty="0"/>
              <a:t>), </a:t>
            </a:r>
            <a:r>
              <a:rPr lang="en-US" sz="2000" dirty="0" err="1"/>
              <a:t>uobičajene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povredama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phishing, </a:t>
            </a:r>
            <a:r>
              <a:rPr lang="en-US" sz="2000" dirty="0" err="1"/>
              <a:t>gdje</a:t>
            </a:r>
            <a:r>
              <a:rPr lang="en-US" sz="2000" dirty="0"/>
              <a:t> </a:t>
            </a:r>
            <a:r>
              <a:rPr lang="en-US" sz="2000" dirty="0" err="1"/>
              <a:t>kibernetički</a:t>
            </a:r>
            <a:r>
              <a:rPr lang="en-US" sz="2000" dirty="0"/>
              <a:t> </a:t>
            </a:r>
            <a:r>
              <a:rPr lang="en-US" sz="2000" dirty="0" err="1"/>
              <a:t>kriminalci</a:t>
            </a:r>
            <a:r>
              <a:rPr lang="en-US" sz="2000" dirty="0"/>
              <a:t> </a:t>
            </a:r>
            <a:r>
              <a:rPr lang="en-US" sz="2000" dirty="0" err="1"/>
              <a:t>lažno</a:t>
            </a:r>
            <a:r>
              <a:rPr lang="en-US" sz="2000" dirty="0"/>
              <a:t> </a:t>
            </a:r>
            <a:r>
              <a:rPr lang="en-US" sz="2000" dirty="0" err="1"/>
              <a:t>predstavljaju</a:t>
            </a:r>
            <a:r>
              <a:rPr lang="en-US" sz="2000" dirty="0"/>
              <a:t> </a:t>
            </a:r>
            <a:r>
              <a:rPr lang="en-US" sz="2000" dirty="0" err="1"/>
              <a:t>povjerljive</a:t>
            </a:r>
            <a:r>
              <a:rPr lang="en-US" sz="2000" dirty="0"/>
              <a:t> </a:t>
            </a:r>
            <a:r>
              <a:rPr lang="en-US" sz="2000" dirty="0" err="1"/>
              <a:t>subjekte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prevarili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osjetljive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.</a:t>
            </a:r>
          </a:p>
          <a:p>
            <a:r>
              <a:rPr lang="en-US" sz="2000" dirty="0"/>
              <a:t>Druga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brutalnom</a:t>
            </a:r>
            <a:r>
              <a:rPr lang="en-US" sz="2000" dirty="0"/>
              <a:t> </a:t>
            </a:r>
            <a:r>
              <a:rPr lang="en-US" sz="2000" dirty="0" err="1"/>
              <a:t>silom</a:t>
            </a:r>
            <a:r>
              <a:rPr lang="en-US" sz="2000" dirty="0"/>
              <a:t>, </a:t>
            </a:r>
            <a:r>
              <a:rPr lang="en-US" sz="2000" dirty="0" err="1"/>
              <a:t>gdje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za </a:t>
            </a:r>
            <a:r>
              <a:rPr lang="en-US" sz="2000" dirty="0" err="1"/>
              <a:t>opetovano</a:t>
            </a:r>
            <a:r>
              <a:rPr lang="en-US" sz="2000" dirty="0"/>
              <a:t> </a:t>
            </a:r>
            <a:r>
              <a:rPr lang="en-US" sz="2000" dirty="0" err="1"/>
              <a:t>pogađanje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, </a:t>
            </a:r>
            <a:r>
              <a:rPr lang="en-US" sz="2000" dirty="0" err="1"/>
              <a:t>iskorištavajući</a:t>
            </a:r>
            <a:r>
              <a:rPr lang="en-US" sz="2000" dirty="0"/>
              <a:t> </a:t>
            </a:r>
            <a:r>
              <a:rPr lang="en-US" sz="2000" dirty="0" err="1"/>
              <a:t>slabe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ponovno</a:t>
            </a:r>
            <a:r>
              <a:rPr lang="en-US" sz="2000" dirty="0"/>
              <a:t> </a:t>
            </a:r>
            <a:r>
              <a:rPr lang="en-US" sz="2000" dirty="0" err="1"/>
              <a:t>korištene</a:t>
            </a:r>
            <a:r>
              <a:rPr lang="en-US" sz="2000" dirty="0"/>
              <a:t> </a:t>
            </a:r>
            <a:r>
              <a:rPr lang="en-US" sz="2000" dirty="0" err="1"/>
              <a:t>vjerodajnice</a:t>
            </a:r>
            <a:r>
              <a:rPr lang="en-US" sz="2000" dirty="0"/>
              <a:t> za </a:t>
            </a:r>
            <a:r>
              <a:rPr lang="en-US" sz="2000" dirty="0" err="1"/>
              <a:t>dobivanje</a:t>
            </a:r>
            <a:r>
              <a:rPr lang="en-US" sz="2000" dirty="0"/>
              <a:t>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računima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Osim</a:t>
            </a:r>
            <a:r>
              <a:rPr lang="en-US" sz="2000" dirty="0"/>
              <a:t> toga, 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,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špijunskog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infiltraciju</a:t>
            </a:r>
            <a:r>
              <a:rPr lang="en-US" sz="2000" dirty="0"/>
              <a:t> u </a:t>
            </a:r>
            <a:r>
              <a:rPr lang="en-US" sz="2000" dirty="0" err="1"/>
              <a:t>sustave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neotkrivenu</a:t>
            </a:r>
            <a:r>
              <a:rPr lang="en-US" sz="2000" dirty="0"/>
              <a:t>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Ljudska</a:t>
            </a:r>
            <a:r>
              <a:rPr lang="en-US" sz="2000" dirty="0"/>
              <a:t> </a:t>
            </a:r>
            <a:r>
              <a:rPr lang="en-US" sz="2000" dirty="0" err="1"/>
              <a:t>pogreška</a:t>
            </a:r>
            <a:r>
              <a:rPr lang="en-US" sz="2000" dirty="0"/>
              <a:t> </a:t>
            </a:r>
            <a:r>
              <a:rPr lang="en-US" sz="2000" dirty="0" err="1"/>
              <a:t>odgovorna</a:t>
            </a:r>
            <a:r>
              <a:rPr lang="en-US" sz="2000" dirty="0"/>
              <a:t> je za 95%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(</a:t>
            </a:r>
            <a:r>
              <a:rPr lang="en-US" sz="2000" dirty="0" err="1"/>
              <a:t>Cybernews</a:t>
            </a:r>
            <a:r>
              <a:rPr lang="en-US" sz="2000" dirty="0"/>
              <a:t>, 2022.).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879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 - primjeri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Yahoo (2013.-2014.): </a:t>
            </a:r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najvećih</a:t>
            </a:r>
            <a:r>
              <a:rPr lang="en-US" sz="2000" dirty="0"/>
              <a:t>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povijesti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tri </a:t>
            </a:r>
            <a:r>
              <a:rPr lang="en-US" sz="2000" dirty="0" err="1"/>
              <a:t>milijarde</a:t>
            </a:r>
            <a:r>
              <a:rPr lang="en-US" sz="2000" dirty="0"/>
              <a:t> </a:t>
            </a:r>
            <a:r>
              <a:rPr lang="en-US" sz="2000" dirty="0" err="1"/>
              <a:t>njegovih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kompromitiranih</a:t>
            </a:r>
            <a:r>
              <a:rPr lang="en-US" sz="2000" dirty="0"/>
              <a:t> 2013. Ova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otkrila</a:t>
            </a:r>
            <a:r>
              <a:rPr lang="en-US" sz="2000" dirty="0"/>
              <a:t> je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odgovore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Marriott International (2018.): </a:t>
            </a:r>
            <a:r>
              <a:rPr lang="en-US" sz="2000" dirty="0"/>
              <a:t>Marriott je </a:t>
            </a:r>
            <a:r>
              <a:rPr lang="en-US" sz="2000" dirty="0" err="1"/>
              <a:t>najavio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približno</a:t>
            </a:r>
            <a:r>
              <a:rPr lang="en-US" sz="2000" dirty="0"/>
              <a:t> 500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.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imali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bazi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rezervacija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 Starwood, </a:t>
            </a:r>
            <a:r>
              <a:rPr lang="en-US" sz="2000" dirty="0" err="1"/>
              <a:t>izlažući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putovnica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Adult Friend Finder (2016.): </a:t>
            </a:r>
            <a:r>
              <a:rPr lang="en-US" sz="2000" dirty="0" err="1"/>
              <a:t>Kršenje</a:t>
            </a:r>
            <a:r>
              <a:rPr lang="en-US" sz="2000" dirty="0"/>
              <a:t> Adult Friend Finder </a:t>
            </a:r>
            <a:r>
              <a:rPr lang="en-US" sz="2000" dirty="0" err="1"/>
              <a:t>razotkrilo</a:t>
            </a:r>
            <a:r>
              <a:rPr lang="en-US" sz="2000" dirty="0"/>
              <a:t> je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412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bile </a:t>
            </a:r>
            <a:r>
              <a:rPr lang="en-US" sz="2000" dirty="0" err="1"/>
              <a:t>loše</a:t>
            </a:r>
            <a:r>
              <a:rPr lang="en-US" sz="2000" dirty="0"/>
              <a:t> </a:t>
            </a:r>
            <a:r>
              <a:rPr lang="en-US" sz="2000" dirty="0" err="1"/>
              <a:t>šifrirane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MySpace</a:t>
            </a:r>
            <a:r>
              <a:rPr lang="en-US" sz="2000" b="1" dirty="0">
                <a:solidFill>
                  <a:srgbClr val="1065AB"/>
                </a:solidFill>
              </a:rPr>
              <a:t> (2013.):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MySpacea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dogodila</a:t>
            </a:r>
            <a:r>
              <a:rPr lang="en-US" sz="2000" dirty="0"/>
              <a:t> 2013., </a:t>
            </a:r>
            <a:r>
              <a:rPr lang="en-US" sz="2000" dirty="0" err="1"/>
              <a:t>rezultirala</a:t>
            </a:r>
            <a:r>
              <a:rPr lang="en-US" sz="2000" dirty="0"/>
              <a:t> je </a:t>
            </a:r>
            <a:r>
              <a:rPr lang="en-US" sz="2000" dirty="0" err="1"/>
              <a:t>izlaganjem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360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48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 - primjeri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LinkedIn (2021.): </a:t>
            </a:r>
            <a:r>
              <a:rPr lang="en-US" sz="2000" dirty="0"/>
              <a:t>U 2021. </a:t>
            </a:r>
            <a:r>
              <a:rPr lang="en-US" sz="2000" dirty="0" err="1"/>
              <a:t>osobni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700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LinkedIna</a:t>
            </a:r>
            <a:r>
              <a:rPr lang="en-US" sz="2000" dirty="0"/>
              <a:t> </a:t>
            </a:r>
            <a:r>
              <a:rPr lang="en-US" sz="2000" dirty="0" err="1"/>
              <a:t>objavljeni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forumu</a:t>
            </a:r>
            <a:r>
              <a:rPr lang="en-US" sz="2000" dirty="0"/>
              <a:t> </a:t>
            </a:r>
            <a:r>
              <a:rPr lang="hr-HR" sz="2000" dirty="0" err="1"/>
              <a:t>dark</a:t>
            </a:r>
            <a:r>
              <a:rPr lang="en-US" sz="2000" dirty="0"/>
              <a:t> </a:t>
            </a:r>
            <a:r>
              <a:rPr lang="en-US" sz="2000" dirty="0" err="1"/>
              <a:t>weba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Equifax (2017.): </a:t>
            </a:r>
            <a:r>
              <a:rPr lang="en-US" sz="2000" dirty="0"/>
              <a:t>Ova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razotkrila</a:t>
            </a:r>
            <a:r>
              <a:rPr lang="en-US" sz="2000" dirty="0"/>
              <a:t> je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gotovo</a:t>
            </a:r>
            <a:r>
              <a:rPr lang="en-US" sz="2000" dirty="0"/>
              <a:t> 148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Amerikanaca</a:t>
            </a:r>
            <a:r>
              <a:rPr lang="en-US" sz="2000" dirty="0"/>
              <a:t>, 15,2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Britanaca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19 000 </a:t>
            </a:r>
            <a:r>
              <a:rPr lang="en-US" sz="2000" dirty="0" err="1"/>
              <a:t>Kanađana</a:t>
            </a:r>
            <a:r>
              <a:rPr lang="en-US" sz="2000" dirty="0"/>
              <a:t>. </a:t>
            </a:r>
            <a:r>
              <a:rPr lang="en-US" sz="2000" dirty="0" err="1"/>
              <a:t>Ukradeni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brojeve</a:t>
            </a:r>
            <a:r>
              <a:rPr lang="en-US" sz="2000" dirty="0"/>
              <a:t> </a:t>
            </a:r>
            <a:r>
              <a:rPr lang="en-US" sz="2000" dirty="0" err="1"/>
              <a:t>socijalnog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procijenjenih</a:t>
            </a:r>
            <a:r>
              <a:rPr lang="en-US" sz="2000" dirty="0"/>
              <a:t> 1,7 </a:t>
            </a:r>
            <a:r>
              <a:rPr lang="en-US" sz="2000" dirty="0" err="1"/>
              <a:t>milijardi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za Equifax.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eBay (2014.): </a:t>
            </a:r>
            <a:r>
              <a:rPr lang="en-US" sz="2000" dirty="0"/>
              <a:t>eBay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utjecalo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145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. </a:t>
            </a:r>
            <a:r>
              <a:rPr lang="en-US" sz="2000" dirty="0" err="1"/>
              <a:t>Napad</a:t>
            </a:r>
            <a:r>
              <a:rPr lang="en-US" sz="2000" dirty="0"/>
              <a:t> je </a:t>
            </a:r>
            <a:r>
              <a:rPr lang="en-US" sz="2000" dirty="0" err="1"/>
              <a:t>potekao</a:t>
            </a:r>
            <a:r>
              <a:rPr lang="en-US" sz="2000" dirty="0"/>
              <a:t> od </a:t>
            </a:r>
            <a:r>
              <a:rPr lang="en-US" sz="2000" dirty="0" err="1"/>
              <a:t>kompromitiranih</a:t>
            </a:r>
            <a:r>
              <a:rPr lang="en-US" sz="2000" dirty="0"/>
              <a:t> </a:t>
            </a:r>
            <a:r>
              <a:rPr lang="en-US" sz="2000" dirty="0" err="1"/>
              <a:t>vjerodajnica</a:t>
            </a:r>
            <a:r>
              <a:rPr lang="en-US" sz="2000" dirty="0"/>
              <a:t> za </a:t>
            </a:r>
            <a:r>
              <a:rPr lang="en-US" sz="2000" dirty="0" err="1"/>
              <a:t>prijavu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otkrivanja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, </a:t>
            </a:r>
            <a:r>
              <a:rPr lang="en-US" sz="2000" dirty="0" err="1"/>
              <a:t>fizičkih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šifriranih</a:t>
            </a:r>
            <a:r>
              <a:rPr lang="en-US" sz="2000" dirty="0"/>
              <a:t> </a:t>
            </a:r>
            <a:r>
              <a:rPr lang="en-US" sz="2000" dirty="0" err="1"/>
              <a:t>zaporki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Cilj</a:t>
            </a:r>
            <a:r>
              <a:rPr lang="en-US" sz="2000" b="1" dirty="0">
                <a:solidFill>
                  <a:srgbClr val="1065AB"/>
                </a:solidFill>
              </a:rPr>
              <a:t> (2013.):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41 </a:t>
            </a:r>
            <a:r>
              <a:rPr lang="en-US" sz="2000" dirty="0" err="1"/>
              <a:t>milijun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platnih</a:t>
            </a:r>
            <a:r>
              <a:rPr lang="en-US" sz="2000" dirty="0"/>
              <a:t> </a:t>
            </a:r>
            <a:r>
              <a:rPr lang="en-US" sz="2000" dirty="0" err="1"/>
              <a:t>kartica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za </a:t>
            </a:r>
            <a:r>
              <a:rPr lang="en-US" sz="2000" dirty="0" err="1"/>
              <a:t>kontakt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60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klijenata</a:t>
            </a:r>
            <a:r>
              <a:rPr lang="en-US" sz="2000" dirty="0"/>
              <a:t>. Target se </a:t>
            </a:r>
            <a:r>
              <a:rPr lang="en-US" sz="2000" dirty="0" err="1"/>
              <a:t>suočio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znatnim</a:t>
            </a:r>
            <a:r>
              <a:rPr lang="en-US" sz="2000" dirty="0"/>
              <a:t> </a:t>
            </a:r>
            <a:r>
              <a:rPr lang="en-US" sz="2000" dirty="0" err="1"/>
              <a:t>pravnim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nagodbe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skupnu</a:t>
            </a:r>
            <a:r>
              <a:rPr lang="en-US" sz="2000" dirty="0"/>
              <a:t> </a:t>
            </a:r>
            <a:r>
              <a:rPr lang="en-US" sz="2000" dirty="0" err="1"/>
              <a:t>tužbu</a:t>
            </a:r>
            <a:r>
              <a:rPr lang="en-US" sz="2000" dirty="0"/>
              <a:t> od 10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nagodbu</a:t>
            </a:r>
            <a:r>
              <a:rPr lang="en-US" sz="2000" dirty="0"/>
              <a:t> u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od 18,5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29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C1B-007A-58B1-2C58-2EBB998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Prijetnje informacijskoj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1240-C667-ABDC-825A-0500058D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prijetnja</a:t>
            </a:r>
            <a:r>
              <a:rPr lang="en-US" sz="2000" dirty="0"/>
              <a:t> </a:t>
            </a:r>
            <a:r>
              <a:rPr lang="en-US" sz="2000" dirty="0" err="1"/>
              <a:t>zlonamjerna</a:t>
            </a:r>
            <a:r>
              <a:rPr lang="en-US" sz="2000" dirty="0"/>
              <a:t> je </a:t>
            </a:r>
            <a:r>
              <a:rPr lang="en-US" sz="2000" dirty="0" err="1"/>
              <a:t>radnja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pokušava</a:t>
            </a:r>
            <a:r>
              <a:rPr lang="en-US" sz="2000" dirty="0"/>
              <a:t> </a:t>
            </a:r>
            <a:r>
              <a:rPr lang="en-US" sz="2000" dirty="0" err="1"/>
              <a:t>oštetiti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ukrasti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sustave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tvrtku</a:t>
            </a:r>
            <a:r>
              <a:rPr lang="en-US" sz="2000" dirty="0"/>
              <a:t> u </a:t>
            </a:r>
            <a:r>
              <a:rPr lang="en-US" sz="2000" dirty="0" err="1"/>
              <a:t>cjelini</a:t>
            </a:r>
            <a:endParaRPr lang="en-US" sz="2000" dirty="0"/>
          </a:p>
          <a:p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(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) - </a:t>
            </a:r>
            <a:r>
              <a:rPr lang="en-US" sz="2000" dirty="0" err="1"/>
              <a:t>dizajniran</a:t>
            </a:r>
            <a:r>
              <a:rPr lang="en-US" sz="2000" dirty="0"/>
              <a:t> za </a:t>
            </a:r>
            <a:r>
              <a:rPr lang="en-US" sz="2000" dirty="0" err="1"/>
              <a:t>infiltraciju</a:t>
            </a:r>
            <a:r>
              <a:rPr lang="en-US" sz="2000" dirty="0"/>
              <a:t>, </a:t>
            </a:r>
            <a:r>
              <a:rPr lang="en-US" sz="2000" dirty="0" err="1"/>
              <a:t>oštećenje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onesposobljavanje</a:t>
            </a:r>
            <a:r>
              <a:rPr lang="en-US" sz="2000" dirty="0"/>
              <a:t> </a:t>
            </a:r>
            <a:r>
              <a:rPr lang="en-US" sz="2000" dirty="0" err="1"/>
              <a:t>računala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endParaRPr lang="en-US" sz="2000" dirty="0"/>
          </a:p>
          <a:p>
            <a:pPr lvl="1"/>
            <a:r>
              <a:rPr lang="en-US" sz="1600" dirty="0"/>
              <a:t>Virus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se </a:t>
            </a:r>
            <a:r>
              <a:rPr lang="en-US" sz="1600" dirty="0" err="1"/>
              <a:t>prikači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program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datoteku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programe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datoteke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zaraženi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pokrene</a:t>
            </a:r>
            <a:endParaRPr lang="en-US" sz="1600" dirty="0"/>
          </a:p>
          <a:p>
            <a:pPr lvl="1"/>
            <a:r>
              <a:rPr lang="en-US" sz="1600" dirty="0" err="1"/>
              <a:t>Crvi</a:t>
            </a:r>
            <a:r>
              <a:rPr lang="en-US" sz="1600" dirty="0"/>
              <a:t> - </a:t>
            </a:r>
            <a:r>
              <a:rPr lang="en-US" sz="1600" dirty="0" err="1"/>
              <a:t>samostalni</a:t>
            </a:r>
            <a:r>
              <a:rPr lang="en-US" sz="1600" dirty="0"/>
              <a:t> </a:t>
            </a:r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koji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samostalno</a:t>
            </a:r>
            <a:r>
              <a:rPr lang="en-US" sz="1600" dirty="0"/>
              <a:t> </a:t>
            </a:r>
            <a:r>
              <a:rPr lang="en-US" sz="1600" dirty="0" err="1"/>
              <a:t>umnožavati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širiti</a:t>
            </a:r>
            <a:r>
              <a:rPr lang="en-US" sz="1600" dirty="0"/>
              <a:t> </a:t>
            </a:r>
            <a:r>
              <a:rPr lang="en-US" sz="1600" dirty="0" err="1"/>
              <a:t>neovisno</a:t>
            </a:r>
            <a:r>
              <a:rPr lang="en-US" sz="1600" dirty="0"/>
              <a:t> po </a:t>
            </a:r>
            <a:r>
              <a:rPr lang="en-US" sz="1600" dirty="0" err="1"/>
              <a:t>mrežama</a:t>
            </a:r>
            <a:r>
              <a:rPr lang="en-US" sz="1600" dirty="0"/>
              <a:t> bez </a:t>
            </a:r>
            <a:r>
              <a:rPr lang="en-US" sz="1600" dirty="0" err="1"/>
              <a:t>potrebe</a:t>
            </a:r>
            <a:r>
              <a:rPr lang="en-US" sz="1600" dirty="0"/>
              <a:t> za </a:t>
            </a:r>
            <a:r>
              <a:rPr lang="en-US" sz="1600" dirty="0" err="1"/>
              <a:t>spajanjem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glavni</a:t>
            </a:r>
            <a:r>
              <a:rPr lang="en-US" sz="1600" dirty="0"/>
              <a:t> program</a:t>
            </a:r>
          </a:p>
          <a:p>
            <a:pPr lvl="1"/>
            <a:r>
              <a:rPr lang="en-US" sz="1600" dirty="0"/>
              <a:t>Trojan - malware </a:t>
            </a:r>
            <a:r>
              <a:rPr lang="en-US" sz="1600" dirty="0" err="1"/>
              <a:t>prerušen</a:t>
            </a:r>
            <a:r>
              <a:rPr lang="en-US" sz="1600" dirty="0"/>
              <a:t> u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endParaRPr lang="en-US" sz="1600" dirty="0"/>
          </a:p>
          <a:p>
            <a:pPr lvl="1"/>
            <a:r>
              <a:rPr lang="en-US" sz="1600" dirty="0"/>
              <a:t>Ransomware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</a:t>
            </a:r>
            <a:r>
              <a:rPr lang="en-US" sz="1600" dirty="0" err="1"/>
              <a:t>kriptira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žrtve</a:t>
            </a:r>
            <a:r>
              <a:rPr lang="en-US" sz="1600" dirty="0"/>
              <a:t>, </a:t>
            </a:r>
            <a:r>
              <a:rPr lang="en-US" sz="1600" dirty="0" err="1"/>
              <a:t>čineći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nedostupnima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se </a:t>
            </a:r>
            <a:r>
              <a:rPr lang="en-US" sz="1600" dirty="0" err="1"/>
              <a:t>napadaču</a:t>
            </a:r>
            <a:r>
              <a:rPr lang="en-US" sz="1600" dirty="0"/>
              <a:t> ne </a:t>
            </a:r>
            <a:r>
              <a:rPr lang="en-US" sz="1600" dirty="0" err="1"/>
              <a:t>plati</a:t>
            </a:r>
            <a:r>
              <a:rPr lang="en-US" sz="1600" dirty="0"/>
              <a:t> </a:t>
            </a:r>
            <a:r>
              <a:rPr lang="en-US" sz="1600" dirty="0" err="1"/>
              <a:t>otkupnina</a:t>
            </a:r>
            <a:endParaRPr lang="en-US" sz="1600" dirty="0"/>
          </a:p>
          <a:p>
            <a:pPr lvl="1"/>
            <a:r>
              <a:rPr lang="en-US" sz="1600" dirty="0" err="1"/>
              <a:t>Špijunski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- </a:t>
            </a:r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dizajniran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 o </a:t>
            </a:r>
            <a:r>
              <a:rPr lang="en-US" sz="1600" dirty="0" err="1"/>
              <a:t>osobi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organizaciji</a:t>
            </a:r>
            <a:r>
              <a:rPr lang="en-US" sz="1600" dirty="0"/>
              <a:t> bez </a:t>
            </a:r>
            <a:r>
              <a:rPr lang="en-US" sz="1600" dirty="0" err="1"/>
              <a:t>njihovog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endParaRPr lang="hr-HR" sz="1200" dirty="0"/>
          </a:p>
        </p:txBody>
      </p:sp>
      <p:pic>
        <p:nvPicPr>
          <p:cNvPr id="4" name="Picture 2" descr="Malware Detection in the Cloud Computing Era - Aquasec">
            <a:extLst>
              <a:ext uri="{FF2B5EF4-FFF2-40B4-BE49-F238E27FC236}">
                <a16:creationId xmlns:a16="http://schemas.microsoft.com/office/drawing/2014/main" id="{1875556E-F931-3969-A675-0EFA4F7C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15" y="0"/>
            <a:ext cx="2925985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6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C774-790D-BA33-71AC-599D7555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2728-7BAA-218E-809F-08264048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lažne</a:t>
            </a:r>
            <a:r>
              <a:rPr lang="en-US" sz="2000" dirty="0"/>
              <a:t> e-</a:t>
            </a:r>
            <a:r>
              <a:rPr lang="en-US" sz="2000" dirty="0" err="1"/>
              <a:t>poruke</a:t>
            </a:r>
            <a:r>
              <a:rPr lang="en-US" sz="2000" dirty="0"/>
              <a:t>, SMS-</a:t>
            </a:r>
            <a:r>
              <a:rPr lang="en-US" sz="2000" dirty="0" err="1"/>
              <a:t>ove</a:t>
            </a:r>
            <a:r>
              <a:rPr lang="en-US" sz="2000" dirty="0"/>
              <a:t>, </a:t>
            </a:r>
            <a:r>
              <a:rPr lang="en-US" sz="2000" dirty="0" err="1"/>
              <a:t>pozive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web-</a:t>
            </a:r>
            <a:r>
              <a:rPr lang="en-US" sz="2000" dirty="0" err="1"/>
              <a:t>mjesta</a:t>
            </a:r>
            <a:r>
              <a:rPr lang="en-US" sz="2000" dirty="0"/>
              <a:t> </a:t>
            </a:r>
            <a:r>
              <a:rPr lang="en-US" sz="2000" dirty="0" err="1"/>
              <a:t>osmišljena</a:t>
            </a:r>
            <a:r>
              <a:rPr lang="en-US" sz="2000" dirty="0"/>
              <a:t> za </a:t>
            </a:r>
            <a:r>
              <a:rPr lang="en-US" sz="2000" dirty="0" err="1"/>
              <a:t>prevaru</a:t>
            </a:r>
            <a:r>
              <a:rPr lang="en-US" sz="2000" dirty="0"/>
              <a:t> </a:t>
            </a:r>
            <a:r>
              <a:rPr lang="en-US" sz="2000" dirty="0" err="1"/>
              <a:t>pojedinaca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otkrivanje</a:t>
            </a:r>
            <a:r>
              <a:rPr lang="en-US" sz="2000" dirty="0"/>
              <a:t> </a:t>
            </a:r>
            <a:r>
              <a:rPr lang="en-US" sz="2000" dirty="0" err="1"/>
              <a:t>osobnih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preuzimanje</a:t>
            </a:r>
            <a:r>
              <a:rPr lang="en-US" sz="2000" dirty="0"/>
              <a:t> </a:t>
            </a:r>
            <a:r>
              <a:rPr lang="en-US" sz="2000" dirty="0" err="1"/>
              <a:t>zlonamjernog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borile</a:t>
            </a:r>
            <a:r>
              <a:rPr lang="en-US" sz="2000" dirty="0"/>
              <a:t> </a:t>
            </a:r>
            <a:r>
              <a:rPr lang="en-US" sz="2000" dirty="0" err="1"/>
              <a:t>protiv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,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</a:t>
            </a:r>
            <a:r>
              <a:rPr lang="en-US" sz="2000" dirty="0" err="1"/>
              <a:t>napredne</a:t>
            </a:r>
            <a:r>
              <a:rPr lang="en-US" sz="2000" dirty="0"/>
              <a:t> alate za </a:t>
            </a:r>
            <a:r>
              <a:rPr lang="en-US" sz="2000" dirty="0" err="1"/>
              <a:t>otkrivanje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osigurati</a:t>
            </a:r>
            <a:r>
              <a:rPr lang="en-US" sz="2000" dirty="0"/>
              <a:t> </a:t>
            </a:r>
            <a:r>
              <a:rPr lang="en-US" sz="2000" dirty="0" err="1"/>
              <a:t>snažnu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učinkovito</a:t>
            </a:r>
            <a:r>
              <a:rPr lang="en-US" sz="2000" dirty="0"/>
              <a:t> </a:t>
            </a:r>
            <a:r>
              <a:rPr lang="en-US" sz="2000" dirty="0" err="1"/>
              <a:t>prepoznali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prijevare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odgovorili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endParaRPr lang="en-US" sz="2000" dirty="0"/>
          </a:p>
          <a:p>
            <a:r>
              <a:rPr lang="en-US" sz="2000" dirty="0"/>
              <a:t>Phishing je </a:t>
            </a:r>
            <a:r>
              <a:rPr lang="en-US" sz="2000" dirty="0" err="1"/>
              <a:t>vodeći</a:t>
            </a:r>
            <a:r>
              <a:rPr lang="en-US" sz="2000" dirty="0"/>
              <a:t> </a:t>
            </a:r>
            <a:r>
              <a:rPr lang="en-US" sz="2000" dirty="0" err="1"/>
              <a:t>uzrok</a:t>
            </a:r>
            <a:r>
              <a:rPr lang="en-US" sz="2000" dirty="0"/>
              <a:t> </a:t>
            </a:r>
            <a:r>
              <a:rPr lang="en-US" sz="2000" dirty="0" err="1"/>
              <a:t>povrede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čini</a:t>
            </a:r>
            <a:r>
              <a:rPr lang="en-US" sz="2000" dirty="0"/>
              <a:t> 16%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košta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prosjeku</a:t>
            </a:r>
            <a:r>
              <a:rPr lang="en-US" sz="2000" dirty="0"/>
              <a:t> 4,76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po </a:t>
            </a:r>
            <a:r>
              <a:rPr lang="en-US" sz="2000" dirty="0" err="1"/>
              <a:t>povredi</a:t>
            </a:r>
            <a:r>
              <a:rPr lang="en-US" sz="2000" dirty="0"/>
              <a:t> (Kosinski, 2024.)</a:t>
            </a:r>
            <a:endParaRPr lang="hr-HR" sz="2000" dirty="0"/>
          </a:p>
        </p:txBody>
      </p:sp>
      <p:pic>
        <p:nvPicPr>
          <p:cNvPr id="4" name="Picture 2" descr="6 sure signs someone is phishing you—besides email | Malwarebytes Labs">
            <a:extLst>
              <a:ext uri="{FF2B5EF4-FFF2-40B4-BE49-F238E27FC236}">
                <a16:creationId xmlns:a16="http://schemas.microsoft.com/office/drawing/2014/main" id="{06F74E5D-FC15-7FFB-1AAC-5A3D559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75" y="4421529"/>
            <a:ext cx="3248064" cy="24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3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4095-1468-9B54-962D-629980A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</a:t>
            </a:r>
            <a:r>
              <a:rPr lang="hr-HR" dirty="0" err="1"/>
              <a:t>phishinga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B0CA-355F-B51A-F599-BE95DBE4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E-mail phishing: </a:t>
            </a:r>
            <a:r>
              <a:rPr lang="en-US" sz="2000" dirty="0" err="1"/>
              <a:t>korištenje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za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osjetljivih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ciljati</a:t>
            </a:r>
            <a:r>
              <a:rPr lang="en-US" sz="2000" dirty="0"/>
              <a:t> </a:t>
            </a:r>
            <a:r>
              <a:rPr lang="en-US" sz="2000" dirty="0" err="1"/>
              <a:t>veliku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 </a:t>
            </a:r>
            <a:r>
              <a:rPr lang="en-US" sz="2000" dirty="0" err="1"/>
              <a:t>predstavljajući</a:t>
            </a:r>
            <a:r>
              <a:rPr lang="en-US" sz="2000" dirty="0"/>
              <a:t> se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renomirane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Spear phishing</a:t>
            </a:r>
            <a:r>
              <a:rPr lang="en-US" sz="2000" dirty="0"/>
              <a:t>: </a:t>
            </a:r>
            <a:r>
              <a:rPr lang="en-US" sz="2000" dirty="0" err="1"/>
              <a:t>slanje</a:t>
            </a:r>
            <a:r>
              <a:rPr lang="en-US" sz="2000" dirty="0"/>
              <a:t> </a:t>
            </a:r>
            <a:r>
              <a:rPr lang="en-US" sz="2000" dirty="0" err="1"/>
              <a:t>individualiziranih</a:t>
            </a:r>
            <a:r>
              <a:rPr lang="en-US" sz="2000" dirty="0"/>
              <a:t> e-</a:t>
            </a:r>
            <a:r>
              <a:rPr lang="en-US" sz="2000" dirty="0" err="1"/>
              <a:t>poruka</a:t>
            </a:r>
            <a:r>
              <a:rPr lang="en-US" sz="2000" dirty="0"/>
              <a:t>, SMS-ova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poziva</a:t>
            </a:r>
            <a:r>
              <a:rPr lang="en-US" sz="2000" dirty="0"/>
              <a:t> s </a:t>
            </a:r>
            <a:r>
              <a:rPr lang="en-US" sz="2000" dirty="0" err="1"/>
              <a:t>namjerom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računalnim</a:t>
            </a:r>
            <a:r>
              <a:rPr lang="en-US" sz="2000" dirty="0"/>
              <a:t> </a:t>
            </a:r>
            <a:r>
              <a:rPr lang="en-US" sz="2000" dirty="0" err="1"/>
              <a:t>sustavima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osjetljivim</a:t>
            </a:r>
            <a:r>
              <a:rPr lang="en-US" sz="2000" dirty="0"/>
              <a:t> </a:t>
            </a:r>
            <a:r>
              <a:rPr lang="en-US" sz="2000" dirty="0" err="1"/>
              <a:t>informacijama</a:t>
            </a:r>
            <a:r>
              <a:rPr lang="en-US" sz="2000" dirty="0"/>
              <a:t>. Kada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ovu</a:t>
            </a:r>
            <a:r>
              <a:rPr lang="en-US" sz="2000" dirty="0"/>
              <a:t> </a:t>
            </a:r>
            <a:r>
              <a:rPr lang="en-US" sz="2000" dirty="0" err="1"/>
              <a:t>tehniku</a:t>
            </a:r>
            <a:r>
              <a:rPr lang="en-US" sz="2000" dirty="0"/>
              <a:t>,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obično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otvorenih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ranijih</a:t>
            </a:r>
            <a:r>
              <a:rPr lang="en-US" sz="2000" dirty="0"/>
              <a:t> </a:t>
            </a:r>
            <a:r>
              <a:rPr lang="en-US" sz="2000" dirty="0" err="1"/>
              <a:t>curenja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pojačali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legitimnost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Whaling: </a:t>
            </a:r>
            <a:r>
              <a:rPr lang="en-US" sz="2000" dirty="0" err="1"/>
              <a:t>usredotočen</a:t>
            </a:r>
            <a:r>
              <a:rPr lang="en-US" sz="2000" dirty="0"/>
              <a:t> je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rangirano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osoblje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referente</a:t>
            </a:r>
            <a:r>
              <a:rPr lang="en-US" sz="2000" dirty="0"/>
              <a:t> za </a:t>
            </a:r>
            <a:r>
              <a:rPr lang="en-US" sz="2000" dirty="0" err="1"/>
              <a:t>financije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izvršne</a:t>
            </a:r>
            <a:r>
              <a:rPr lang="en-US" sz="2000" dirty="0"/>
              <a:t> </a:t>
            </a:r>
            <a:r>
              <a:rPr lang="en-US" sz="2000" dirty="0" err="1"/>
              <a:t>direktore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šalju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uvjerljive</a:t>
            </a:r>
            <a:r>
              <a:rPr lang="en-US" sz="2000" dirty="0"/>
              <a:t>,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prilagođene</a:t>
            </a:r>
            <a:r>
              <a:rPr lang="en-US" sz="2000" dirty="0"/>
              <a:t> </a:t>
            </a:r>
            <a:r>
              <a:rPr lang="en-US" sz="2000" dirty="0" err="1"/>
              <a:t>poruke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osjetljive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od </a:t>
            </a:r>
            <a:r>
              <a:rPr lang="en-US" sz="2000" dirty="0" err="1"/>
              <a:t>poduzeća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Vishing: </a:t>
            </a:r>
            <a:r>
              <a:rPr lang="en-US" sz="2000" dirty="0" err="1"/>
              <a:t>telefoniranje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ostavljanje</a:t>
            </a:r>
            <a:r>
              <a:rPr lang="en-US" sz="2000" dirty="0"/>
              <a:t> </a:t>
            </a:r>
            <a:r>
              <a:rPr lang="en-US" sz="2000" dirty="0" err="1"/>
              <a:t>govorne</a:t>
            </a:r>
            <a:r>
              <a:rPr lang="en-US" sz="2000" dirty="0"/>
              <a:t> </a:t>
            </a:r>
            <a:r>
              <a:rPr lang="en-US" sz="2000" dirty="0" err="1"/>
              <a:t>pošte</a:t>
            </a:r>
            <a:r>
              <a:rPr lang="en-US" sz="2000" dirty="0"/>
              <a:t> pod </a:t>
            </a:r>
            <a:r>
              <a:rPr lang="en-US" sz="2000" dirty="0" err="1"/>
              <a:t>krinkom</a:t>
            </a:r>
            <a:r>
              <a:rPr lang="en-US" sz="2000" dirty="0"/>
              <a:t> </a:t>
            </a:r>
            <a:r>
              <a:rPr lang="en-US" sz="2000" dirty="0" err="1"/>
              <a:t>pouzdanog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. </a:t>
            </a:r>
            <a:r>
              <a:rPr lang="en-US" sz="2000" dirty="0" err="1"/>
              <a:t>Cilj</a:t>
            </a:r>
            <a:r>
              <a:rPr lang="en-US" sz="2000" dirty="0"/>
              <a:t> je </a:t>
            </a:r>
            <a:r>
              <a:rPr lang="en-US" sz="2000" dirty="0" err="1"/>
              <a:t>doći</a:t>
            </a:r>
            <a:r>
              <a:rPr lang="en-US" sz="2000" dirty="0"/>
              <a:t> do </a:t>
            </a:r>
            <a:r>
              <a:rPr lang="en-US" sz="2000" dirty="0" err="1"/>
              <a:t>bankovnih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iskoristiti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ukrasti</a:t>
            </a:r>
            <a:r>
              <a:rPr lang="en-US" sz="2000" dirty="0"/>
              <a:t> </a:t>
            </a:r>
            <a:r>
              <a:rPr lang="en-US" sz="2000" dirty="0" err="1"/>
              <a:t>novac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3612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C615-1D4F-C4E0-1E03-BD2AFEB8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4EC6-91EA-A58A-5628-D366E55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96% phishing </a:t>
            </a:r>
            <a:r>
              <a:rPr lang="en-US" sz="2000" dirty="0" err="1"/>
              <a:t>napada</a:t>
            </a:r>
            <a:r>
              <a:rPr lang="en-US" sz="2000" dirty="0"/>
              <a:t> </a:t>
            </a:r>
            <a:r>
              <a:rPr lang="en-US" sz="2000" dirty="0" err="1"/>
              <a:t>izvodi</a:t>
            </a:r>
            <a:r>
              <a:rPr lang="en-US" sz="2000" dirty="0"/>
              <a:t> se </a:t>
            </a:r>
            <a:r>
              <a:rPr lang="en-US" sz="2000" dirty="0" err="1"/>
              <a:t>putem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endParaRPr lang="en-US" sz="2000" dirty="0"/>
          </a:p>
          <a:p>
            <a:r>
              <a:rPr lang="en-US" sz="2000" dirty="0"/>
              <a:t>90% </a:t>
            </a:r>
            <a:r>
              <a:rPr lang="en-US" sz="2000" dirty="0" err="1"/>
              <a:t>curenja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rezultat</a:t>
            </a:r>
            <a:r>
              <a:rPr lang="en-US" sz="2000" dirty="0"/>
              <a:t> je phishing </a:t>
            </a:r>
            <a:r>
              <a:rPr lang="en-US" sz="2000" dirty="0" err="1"/>
              <a:t>napada</a:t>
            </a:r>
            <a:endParaRPr lang="en-US" sz="2000" dirty="0"/>
          </a:p>
          <a:p>
            <a:r>
              <a:rPr lang="en-US" sz="2000" dirty="0" err="1"/>
              <a:t>Dobna</a:t>
            </a:r>
            <a:r>
              <a:rPr lang="en-US" sz="2000" dirty="0"/>
              <a:t> </a:t>
            </a: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najčešće</a:t>
            </a:r>
            <a:r>
              <a:rPr lang="en-US" sz="2000" dirty="0"/>
              <a:t> "</a:t>
            </a:r>
            <a:r>
              <a:rPr lang="en-US" sz="2000" dirty="0" err="1"/>
              <a:t>hvata</a:t>
            </a:r>
            <a:r>
              <a:rPr lang="en-US" sz="2000" dirty="0"/>
              <a:t>" je od 18 do 24 </a:t>
            </a:r>
            <a:r>
              <a:rPr lang="en-US" sz="2000" dirty="0" err="1"/>
              <a:t>godine</a:t>
            </a:r>
            <a:endParaRPr lang="en-US" sz="2000" dirty="0"/>
          </a:p>
          <a:p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korištene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jednostavnim</a:t>
            </a:r>
            <a:r>
              <a:rPr lang="en-US" sz="1600" dirty="0"/>
              <a:t> </a:t>
            </a:r>
            <a:r>
              <a:rPr lang="en-US" sz="1600" dirty="0" err="1"/>
              <a:t>zahtjevom</a:t>
            </a:r>
            <a:r>
              <a:rPr lang="en-US" sz="1600" dirty="0"/>
              <a:t> </a:t>
            </a:r>
            <a:r>
              <a:rPr lang="en-US" sz="1600" dirty="0" err="1"/>
              <a:t>korisniku</a:t>
            </a:r>
            <a:r>
              <a:rPr lang="en-US" sz="1600" dirty="0"/>
              <a:t> da (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odgovor</a:t>
            </a:r>
            <a:r>
              <a:rPr lang="en-US" sz="1600" dirty="0"/>
              <a:t>) </a:t>
            </a:r>
            <a:r>
              <a:rPr lang="en-US" sz="1600" dirty="0" err="1"/>
              <a:t>pošalje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osjetljive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e-</a:t>
            </a:r>
            <a:r>
              <a:rPr lang="en-US" sz="1600" dirty="0" err="1"/>
              <a:t>poštom</a:t>
            </a:r>
            <a:r>
              <a:rPr lang="en-US" sz="1600" dirty="0"/>
              <a:t>, </a:t>
            </a:r>
            <a:r>
              <a:rPr lang="en-US" sz="1600" dirty="0" err="1"/>
              <a:t>pošiljatelj</a:t>
            </a:r>
            <a:r>
              <a:rPr lang="en-US" sz="1600" dirty="0"/>
              <a:t> se </a:t>
            </a:r>
            <a:r>
              <a:rPr lang="en-US" sz="1600" dirty="0" err="1"/>
              <a:t>lažno</a:t>
            </a:r>
            <a:r>
              <a:rPr lang="en-US" sz="1600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npr</a:t>
            </a:r>
            <a:r>
              <a:rPr lang="en-US" sz="1600" dirty="0"/>
              <a:t>. administrator web </a:t>
            </a:r>
            <a:r>
              <a:rPr lang="en-US" sz="1600" dirty="0" err="1"/>
              <a:t>servisa</a:t>
            </a:r>
            <a:r>
              <a:rPr lang="en-US" sz="1600" dirty="0"/>
              <a:t> </a:t>
            </a:r>
            <a:r>
              <a:rPr lang="en-US" sz="1600" dirty="0" err="1"/>
              <a:t>kojem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provjeru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nadogradnju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sl.</a:t>
            </a:r>
          </a:p>
          <a:p>
            <a:pPr lvl="1"/>
            <a:r>
              <a:rPr lang="en-US" sz="1600" dirty="0" err="1"/>
              <a:t>zlonamjerne</a:t>
            </a:r>
            <a:r>
              <a:rPr lang="en-US" sz="1600" dirty="0"/>
              <a:t> </a:t>
            </a:r>
            <a:r>
              <a:rPr lang="en-US" sz="1600" dirty="0" err="1"/>
              <a:t>poveznice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dobivene</a:t>
            </a:r>
            <a:r>
              <a:rPr lang="en-US" sz="1600" dirty="0"/>
              <a:t> u </a:t>
            </a:r>
            <a:r>
              <a:rPr lang="en-US" sz="1600" dirty="0" err="1"/>
              <a:t>poruci</a:t>
            </a:r>
            <a:r>
              <a:rPr lang="en-US" sz="1600" dirty="0"/>
              <a:t> e-</a:t>
            </a:r>
            <a:r>
              <a:rPr lang="en-US" sz="1600" dirty="0" err="1"/>
              <a:t>pošte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zlonamjernu</a:t>
            </a:r>
            <a:r>
              <a:rPr lang="en-US" sz="1600" dirty="0"/>
              <a:t> web </a:t>
            </a:r>
            <a:r>
              <a:rPr lang="en-US" sz="1600" dirty="0" err="1"/>
              <a:t>stranicu</a:t>
            </a:r>
            <a:r>
              <a:rPr lang="en-US" sz="1600" dirty="0"/>
              <a:t>. </a:t>
            </a:r>
            <a:r>
              <a:rPr lang="en-US" sz="1600" dirty="0" err="1"/>
              <a:t>Zlonamjerna</a:t>
            </a:r>
            <a:r>
              <a:rPr lang="en-US" sz="1600" dirty="0"/>
              <a:t> </a:t>
            </a:r>
            <a:r>
              <a:rPr lang="en-US" sz="1600" dirty="0" err="1"/>
              <a:t>poveznica</a:t>
            </a:r>
            <a:r>
              <a:rPr lang="en-US" sz="1600" dirty="0"/>
              <a:t> se od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razlikovati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po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slovu</a:t>
            </a:r>
            <a:r>
              <a:rPr lang="en-US" sz="1600" dirty="0"/>
              <a:t>. (</a:t>
            </a:r>
            <a:r>
              <a:rPr lang="en-US" sz="1600" dirty="0" err="1"/>
              <a:t>npr</a:t>
            </a:r>
            <a:r>
              <a:rPr lang="en-US" sz="1600" dirty="0"/>
              <a:t>. cert[.]</a:t>
            </a:r>
            <a:r>
              <a:rPr lang="en-US" sz="1600" dirty="0" err="1"/>
              <a:t>hr</a:t>
            </a:r>
            <a:r>
              <a:rPr lang="en-US" sz="1600" dirty="0"/>
              <a:t> ≠ </a:t>
            </a:r>
            <a:r>
              <a:rPr lang="en-US" sz="1600" dirty="0" err="1"/>
              <a:t>certt</a:t>
            </a:r>
            <a:r>
              <a:rPr lang="en-US" sz="1600" dirty="0"/>
              <a:t>[.]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zlonamjerna</a:t>
            </a:r>
            <a:r>
              <a:rPr lang="en-US" sz="1600" dirty="0"/>
              <a:t> web </a:t>
            </a:r>
            <a:r>
              <a:rPr lang="en-US" sz="1600" dirty="0" err="1"/>
              <a:t>stranica</a:t>
            </a:r>
            <a:r>
              <a:rPr lang="en-US" sz="1600" dirty="0"/>
              <a:t> -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izgledati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legitimna</a:t>
            </a:r>
            <a:r>
              <a:rPr lang="en-US" sz="1600" dirty="0"/>
              <a:t> web </a:t>
            </a:r>
            <a:r>
              <a:rPr lang="en-US" sz="1600" dirty="0" err="1"/>
              <a:t>stranica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banke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internetske</a:t>
            </a:r>
            <a:r>
              <a:rPr lang="en-US" sz="1600" dirty="0"/>
              <a:t> </a:t>
            </a:r>
            <a:r>
              <a:rPr lang="en-US" sz="1600" dirty="0" err="1"/>
              <a:t>trgovine</a:t>
            </a:r>
            <a:r>
              <a:rPr lang="en-US" sz="1600" dirty="0"/>
              <a:t>),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služi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osobnih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stjecanje</a:t>
            </a:r>
            <a:r>
              <a:rPr lang="en-US" sz="1600" dirty="0"/>
              <a:t> </a:t>
            </a:r>
            <a:r>
              <a:rPr lang="en-US" sz="1600" dirty="0" err="1"/>
              <a:t>financijskih</a:t>
            </a:r>
            <a:r>
              <a:rPr lang="en-US" sz="1600" dirty="0"/>
              <a:t> </a:t>
            </a:r>
            <a:r>
              <a:rPr lang="en-US" sz="1600" dirty="0" err="1"/>
              <a:t>pogodnosti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neku</a:t>
            </a:r>
            <a:r>
              <a:rPr lang="en-US" sz="1600" dirty="0"/>
              <a:t> </a:t>
            </a:r>
            <a:r>
              <a:rPr lang="en-US" sz="1600" dirty="0" err="1"/>
              <a:t>drugu</a:t>
            </a:r>
            <a:r>
              <a:rPr lang="en-US" sz="1600" dirty="0"/>
              <a:t> </a:t>
            </a:r>
            <a:r>
              <a:rPr lang="en-US" sz="1600" dirty="0" err="1"/>
              <a:t>zlonamjernu</a:t>
            </a:r>
            <a:r>
              <a:rPr lang="en-US" sz="1600" dirty="0"/>
              <a:t> </a:t>
            </a:r>
            <a:r>
              <a:rPr lang="en-US" sz="1600" dirty="0" err="1"/>
              <a:t>radnju</a:t>
            </a:r>
            <a:endParaRPr lang="en-US" sz="1600" dirty="0"/>
          </a:p>
          <a:p>
            <a:pPr lvl="1"/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skočni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legitimnim</a:t>
            </a:r>
            <a:r>
              <a:rPr lang="en-US" sz="1600" dirty="0"/>
              <a:t> web </a:t>
            </a:r>
            <a:r>
              <a:rPr lang="en-US" sz="1600" dirty="0" err="1"/>
              <a:t>stranicama</a:t>
            </a:r>
            <a:r>
              <a:rPr lang="en-US" sz="1600" dirty="0"/>
              <a:t> („</a:t>
            </a:r>
            <a:r>
              <a:rPr lang="en-US" sz="1600" dirty="0" err="1"/>
              <a:t>skočni</a:t>
            </a:r>
            <a:r>
              <a:rPr lang="en-US" sz="1600" dirty="0"/>
              <a:t>“ </a:t>
            </a:r>
            <a:r>
              <a:rPr lang="en-US" sz="1600" dirty="0" err="1"/>
              <a:t>prozor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skočnog</a:t>
            </a:r>
            <a:r>
              <a:rPr lang="en-US" sz="1600" dirty="0"/>
              <a:t> </a:t>
            </a:r>
            <a:r>
              <a:rPr lang="en-US" sz="1600" dirty="0" err="1"/>
              <a:t>prozora</a:t>
            </a:r>
            <a:r>
              <a:rPr lang="en-US" sz="1600" dirty="0"/>
              <a:t> s </a:t>
            </a:r>
            <a:r>
              <a:rPr lang="en-US" sz="1600" dirty="0" err="1"/>
              <a:t>poljima</a:t>
            </a:r>
            <a:r>
              <a:rPr lang="en-US" sz="1600" dirty="0"/>
              <a:t> za </a:t>
            </a:r>
            <a:r>
              <a:rPr lang="en-US" sz="1600" dirty="0" err="1"/>
              <a:t>unos</a:t>
            </a:r>
            <a:r>
              <a:rPr lang="en-US" sz="1600" dirty="0"/>
              <a:t> </a:t>
            </a:r>
            <a:r>
              <a:rPr lang="en-US" sz="1600" dirty="0" err="1"/>
              <a:t>povjerljivih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).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94858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8F10-A33D-03D4-2580-6E2AC485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- primjeri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823FF-3C1E-2C22-2E01-CCE96D3D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67" y="2050866"/>
            <a:ext cx="8535422" cy="29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/>
              <a:t>Važnost etike podataka</a:t>
            </a:r>
          </a:p>
          <a:p>
            <a:r>
              <a:rPr lang="hr-HR" sz="2000" dirty="0"/>
              <a:t>Osnove informacijske sigurnosti</a:t>
            </a:r>
          </a:p>
          <a:p>
            <a:r>
              <a:rPr lang="hr-HR" sz="2000" dirty="0"/>
              <a:t>Povrede podataka</a:t>
            </a:r>
          </a:p>
          <a:p>
            <a:r>
              <a:rPr lang="hr-HR" sz="2000" dirty="0"/>
              <a:t>Prijetnje informacijskoj sigurnosti</a:t>
            </a:r>
          </a:p>
          <a:p>
            <a:r>
              <a:rPr lang="hr-HR" sz="2000" dirty="0"/>
              <a:t>Preporuke za informacijsku sigurnost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CBAF-5D3D-D992-2501-BC96974F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7481-47D7-ECEF-1874-F8DE85F8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- primjeri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2ABE24-2AAE-8A64-AF96-2F32ABFD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30" y="1153193"/>
            <a:ext cx="4675973" cy="58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2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D146-8B9F-0052-E712-3EAF248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Ostale vrste prijetnji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FF13-9EBF-B69E-A415-885937A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Insajderske</a:t>
            </a:r>
            <a:r>
              <a:rPr lang="en-US" sz="2000" dirty="0"/>
              <a:t> </a:t>
            </a:r>
            <a:r>
              <a:rPr lang="en-US" sz="2000" dirty="0" err="1"/>
              <a:t>prijetnje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sigurnosni</a:t>
            </a:r>
            <a:r>
              <a:rPr lang="en-US" sz="2000" dirty="0"/>
              <a:t> </a:t>
            </a:r>
            <a:r>
              <a:rPr lang="en-US" sz="2000" dirty="0" err="1"/>
              <a:t>rizici</a:t>
            </a:r>
            <a:r>
              <a:rPr lang="en-US" sz="2000" dirty="0"/>
              <a:t> koji </a:t>
            </a:r>
            <a:r>
              <a:rPr lang="en-US" sz="2000" dirty="0" err="1"/>
              <a:t>potječu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pPr lvl="1"/>
            <a:r>
              <a:rPr lang="hr-HR" sz="1600" dirty="0"/>
              <a:t>To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zaposlenici</a:t>
            </a:r>
            <a:r>
              <a:rPr lang="en-US" sz="1600" dirty="0"/>
              <a:t>, </a:t>
            </a:r>
            <a:r>
              <a:rPr lang="en-US" sz="1600" dirty="0" err="1"/>
              <a:t>izvođači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poslovni</a:t>
            </a:r>
            <a:r>
              <a:rPr lang="en-US" sz="1600" dirty="0"/>
              <a:t> </a:t>
            </a:r>
            <a:r>
              <a:rPr lang="en-US" sz="1600" dirty="0" err="1"/>
              <a:t>partneri</a:t>
            </a:r>
            <a:r>
              <a:rPr lang="en-US" sz="1600" dirty="0"/>
              <a:t> koji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sustavima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organizacije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Ove </a:t>
            </a:r>
            <a:r>
              <a:rPr lang="en-US" sz="1600" dirty="0" err="1"/>
              <a:t>prijetnje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osobito</a:t>
            </a:r>
            <a:r>
              <a:rPr lang="en-US" sz="1600" dirty="0"/>
              <a:t> </a:t>
            </a:r>
            <a:r>
              <a:rPr lang="en-US" sz="1600" dirty="0" err="1"/>
              <a:t>opasne</a:t>
            </a:r>
            <a:r>
              <a:rPr lang="en-US" sz="1600" dirty="0"/>
              <a:t>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insajderi</a:t>
            </a:r>
            <a:r>
              <a:rPr lang="en-US" sz="1600" dirty="0"/>
              <a:t>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osjetljivim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sustavima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otežava</a:t>
            </a:r>
            <a:r>
              <a:rPr lang="en-US" sz="1600" dirty="0"/>
              <a:t> </a:t>
            </a:r>
            <a:r>
              <a:rPr lang="en-US" sz="1600" dirty="0" err="1"/>
              <a:t>otkrivanje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zlonamjernih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endParaRPr lang="en-US" sz="1600" dirty="0"/>
          </a:p>
          <a:p>
            <a:r>
              <a:rPr lang="en-US" sz="2000" dirty="0" err="1"/>
              <a:t>Distribuirani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uskraćivanja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(DDoS).</a:t>
            </a:r>
          </a:p>
          <a:p>
            <a:pPr lvl="1"/>
            <a:r>
              <a:rPr lang="en-US" sz="1600" dirty="0" err="1"/>
              <a:t>Cilj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je </a:t>
            </a:r>
            <a:r>
              <a:rPr lang="en-US" sz="1600" dirty="0" err="1"/>
              <a:t>poremetiti</a:t>
            </a:r>
            <a:r>
              <a:rPr lang="en-US" sz="1600" dirty="0"/>
              <a:t> </a:t>
            </a:r>
            <a:r>
              <a:rPr lang="en-US" sz="1600" dirty="0" err="1"/>
              <a:t>normalan</a:t>
            </a:r>
            <a:r>
              <a:rPr lang="en-US" sz="1600" dirty="0"/>
              <a:t> </a:t>
            </a:r>
            <a:r>
              <a:rPr lang="en-US" sz="1600" dirty="0" err="1"/>
              <a:t>promet</a:t>
            </a:r>
            <a:r>
              <a:rPr lang="en-US" sz="1600" dirty="0"/>
              <a:t> </a:t>
            </a:r>
            <a:r>
              <a:rPr lang="en-US" sz="1600" dirty="0" err="1"/>
              <a:t>ciljanog</a:t>
            </a:r>
            <a:r>
              <a:rPr lang="en-US" sz="1600" dirty="0"/>
              <a:t> </a:t>
            </a:r>
            <a:r>
              <a:rPr lang="en-US" sz="1600" dirty="0" err="1"/>
              <a:t>poslužitelja</a:t>
            </a:r>
            <a:r>
              <a:rPr lang="en-US" sz="1600" dirty="0"/>
              <a:t>,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preplavljujući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poplavom</a:t>
            </a:r>
            <a:r>
              <a:rPr lang="en-US" sz="1600" dirty="0"/>
              <a:t> </a:t>
            </a:r>
            <a:r>
              <a:rPr lang="en-US" sz="1600" dirty="0" err="1"/>
              <a:t>internetskog</a:t>
            </a:r>
            <a:r>
              <a:rPr lang="en-US" sz="1600" dirty="0"/>
              <a:t> </a:t>
            </a:r>
            <a:r>
              <a:rPr lang="en-US" sz="1600" dirty="0" err="1"/>
              <a:t>prometa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To se </a:t>
            </a:r>
            <a:r>
              <a:rPr lang="en-US" sz="1600" dirty="0" err="1"/>
              <a:t>postiže</a:t>
            </a:r>
            <a:r>
              <a:rPr lang="en-US" sz="1600" dirty="0"/>
              <a:t> </a:t>
            </a:r>
            <a:r>
              <a:rPr lang="en-US" sz="1600" dirty="0" err="1"/>
              <a:t>korištenjem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kompromitiranih</a:t>
            </a:r>
            <a:r>
              <a:rPr lang="en-US" sz="1600" dirty="0"/>
              <a:t> </a:t>
            </a:r>
            <a:r>
              <a:rPr lang="en-US" sz="1600" dirty="0" err="1"/>
              <a:t>računalnih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izvora</a:t>
            </a:r>
            <a:r>
              <a:rPr lang="en-US" sz="1600" dirty="0"/>
              <a:t> </a:t>
            </a:r>
            <a:r>
              <a:rPr lang="en-US" sz="1600" dirty="0" err="1"/>
              <a:t>prometa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Kada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distribuirani</a:t>
            </a:r>
            <a:r>
              <a:rPr lang="en-US" sz="1600" dirty="0"/>
              <a:t> </a:t>
            </a:r>
            <a:r>
              <a:rPr lang="en-US" sz="1600" dirty="0" err="1"/>
              <a:t>globalno</a:t>
            </a:r>
            <a:r>
              <a:rPr lang="en-US" sz="1600" dirty="0"/>
              <a:t>, </a:t>
            </a:r>
            <a:r>
              <a:rPr lang="en-US" sz="1600" dirty="0" err="1"/>
              <a:t>istovremeno</a:t>
            </a:r>
            <a:r>
              <a:rPr lang="en-US" sz="1600" dirty="0"/>
              <a:t> </a:t>
            </a:r>
            <a:r>
              <a:rPr lang="en-US" sz="1600" dirty="0" err="1"/>
              <a:t>šalju</a:t>
            </a:r>
            <a:r>
              <a:rPr lang="en-US" sz="1600" dirty="0"/>
              <a:t> </a:t>
            </a:r>
            <a:r>
              <a:rPr lang="en-US" sz="1600" dirty="0" err="1"/>
              <a:t>brojne</a:t>
            </a:r>
            <a:r>
              <a:rPr lang="en-US" sz="1600" dirty="0"/>
              <a:t> </a:t>
            </a:r>
            <a:r>
              <a:rPr lang="en-US" sz="1600" dirty="0" err="1"/>
              <a:t>zahtjeve</a:t>
            </a:r>
            <a:r>
              <a:rPr lang="en-US" sz="1600" dirty="0"/>
              <a:t> </a:t>
            </a:r>
            <a:r>
              <a:rPr lang="en-US" sz="1600" dirty="0" err="1"/>
              <a:t>meti</a:t>
            </a:r>
            <a:r>
              <a:rPr lang="en-US" sz="1600" dirty="0"/>
              <a:t>, </a:t>
            </a:r>
            <a:r>
              <a:rPr lang="en-US" sz="1600" dirty="0" err="1"/>
              <a:t>troše</a:t>
            </a:r>
            <a:r>
              <a:rPr lang="en-US" sz="1600" dirty="0"/>
              <a:t> </a:t>
            </a:r>
            <a:r>
              <a:rPr lang="en-US" sz="1600" dirty="0" err="1"/>
              <a:t>njegovu</a:t>
            </a:r>
            <a:r>
              <a:rPr lang="en-US" sz="1600" dirty="0"/>
              <a:t> </a:t>
            </a:r>
            <a:r>
              <a:rPr lang="en-US" sz="1600" dirty="0" err="1"/>
              <a:t>dostupnu</a:t>
            </a:r>
            <a:r>
              <a:rPr lang="en-US" sz="1600" dirty="0"/>
              <a:t> </a:t>
            </a:r>
            <a:r>
              <a:rPr lang="en-US" sz="1600" dirty="0" err="1"/>
              <a:t>propusnost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resurse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dovodi</a:t>
            </a:r>
            <a:r>
              <a:rPr lang="en-US" sz="1600" dirty="0"/>
              <a:t> do </a:t>
            </a:r>
            <a:r>
              <a:rPr lang="en-US" sz="1600" dirty="0" err="1"/>
              <a:t>prekida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sprječava</a:t>
            </a:r>
            <a:r>
              <a:rPr lang="en-US" sz="1600" dirty="0"/>
              <a:t>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korisnike</a:t>
            </a:r>
            <a:r>
              <a:rPr lang="en-US" sz="1600" dirty="0"/>
              <a:t> da </a:t>
            </a:r>
            <a:r>
              <a:rPr lang="en-US" sz="1600" dirty="0" err="1"/>
              <a:t>pristupe</a:t>
            </a:r>
            <a:r>
              <a:rPr lang="en-US" sz="1600" dirty="0"/>
              <a:t> </a:t>
            </a:r>
            <a:r>
              <a:rPr lang="en-US" sz="1600" dirty="0" err="1"/>
              <a:t>usluzi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0099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38E-C6F9-281C-E40A-2A62F1C7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White </a:t>
            </a:r>
            <a:r>
              <a:rPr lang="hr-HR" dirty="0" err="1"/>
              <a:t>hat</a:t>
            </a:r>
            <a:r>
              <a:rPr lang="hr-HR" dirty="0"/>
              <a:t> vs. Black </a:t>
            </a:r>
            <a:r>
              <a:rPr lang="hr-HR" dirty="0" err="1"/>
              <a:t>hat</a:t>
            </a:r>
            <a:r>
              <a:rPr lang="hr-HR" dirty="0"/>
              <a:t> hakeri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E3A2-EC15-2D6E-895C-0C796E63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Internetske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prijetnje</a:t>
            </a:r>
            <a:r>
              <a:rPr lang="en-US" sz="2000" dirty="0"/>
              <a:t> </a:t>
            </a:r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s </a:t>
            </a:r>
            <a:r>
              <a:rPr lang="en-US" sz="2000" dirty="0" err="1"/>
              <a:t>radnjama</a:t>
            </a:r>
            <a:r>
              <a:rPr lang="en-US" sz="2000" dirty="0"/>
              <a:t> </a:t>
            </a:r>
            <a:r>
              <a:rPr lang="en-US" sz="2000" dirty="0" err="1"/>
              <a:t>hakera</a:t>
            </a:r>
            <a:r>
              <a:rPr lang="en-US" sz="2000" dirty="0"/>
              <a:t> koji </a:t>
            </a:r>
            <a:r>
              <a:rPr lang="en-US" sz="2000" dirty="0" err="1"/>
              <a:t>iskorištavaju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u </a:t>
            </a:r>
            <a:r>
              <a:rPr lang="en-US" sz="2000" dirty="0" err="1"/>
              <a:t>sustavima</a:t>
            </a:r>
            <a:r>
              <a:rPr lang="en-US" sz="2000" dirty="0"/>
              <a:t> u </a:t>
            </a:r>
            <a:r>
              <a:rPr lang="en-US" sz="2000" dirty="0" err="1"/>
              <a:t>razne</a:t>
            </a:r>
            <a:r>
              <a:rPr lang="en-US" sz="2000" dirty="0"/>
              <a:t> </a:t>
            </a:r>
            <a:r>
              <a:rPr lang="en-US" sz="2000" dirty="0" err="1"/>
              <a:t>zlonamjerne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Dvije</a:t>
            </a:r>
            <a:r>
              <a:rPr lang="en-US" sz="2000" dirty="0"/>
              <a:t> </a:t>
            </a:r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kategorije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hr-HR" sz="2000" dirty="0" err="1"/>
              <a:t>white</a:t>
            </a:r>
            <a:r>
              <a:rPr lang="hr-HR" sz="2000" dirty="0"/>
              <a:t> </a:t>
            </a:r>
            <a:r>
              <a:rPr lang="hr-HR" sz="2000" dirty="0" err="1"/>
              <a:t>hat</a:t>
            </a:r>
            <a:r>
              <a:rPr lang="hr-HR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hr-HR" sz="2000" dirty="0"/>
              <a:t>i </a:t>
            </a:r>
            <a:r>
              <a:rPr lang="hr-HR" sz="2000" dirty="0" err="1"/>
              <a:t>black</a:t>
            </a:r>
            <a:r>
              <a:rPr lang="hr-HR" sz="2000" dirty="0"/>
              <a:t> </a:t>
            </a:r>
            <a:r>
              <a:rPr lang="hr-HR" sz="2000" dirty="0" err="1"/>
              <a:t>hat</a:t>
            </a:r>
            <a:r>
              <a:rPr lang="hr-HR" sz="2000" dirty="0"/>
              <a:t> h</a:t>
            </a:r>
            <a:r>
              <a:rPr lang="en-US" sz="2000" dirty="0" err="1"/>
              <a:t>akeri</a:t>
            </a:r>
            <a:endParaRPr lang="hr-HR" sz="2000" dirty="0"/>
          </a:p>
          <a:p>
            <a:r>
              <a:rPr lang="hr-HR" sz="2000" dirty="0"/>
              <a:t>White </a:t>
            </a:r>
            <a:r>
              <a:rPr lang="hr-HR" sz="2000" dirty="0" err="1"/>
              <a:t>hat</a:t>
            </a:r>
            <a:r>
              <a:rPr lang="hr-HR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također</a:t>
            </a:r>
            <a:r>
              <a:rPr lang="en-US" sz="2000" dirty="0"/>
              <a:t> </a:t>
            </a:r>
            <a:r>
              <a:rPr lang="en-US" sz="2000" dirty="0" err="1"/>
              <a:t>poznati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etički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vještine</a:t>
            </a:r>
            <a:r>
              <a:rPr lang="en-US" sz="2000" dirty="0"/>
              <a:t> u </a:t>
            </a:r>
            <a:r>
              <a:rPr lang="en-US" sz="2000" dirty="0" err="1"/>
              <a:t>obrambene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.</a:t>
            </a:r>
          </a:p>
          <a:p>
            <a:r>
              <a:rPr lang="en-US" sz="2000" dirty="0"/>
              <a:t>Rade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zaštiti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od </a:t>
            </a:r>
            <a:r>
              <a:rPr lang="en-US" sz="2000" dirty="0" err="1"/>
              <a:t>kibernetičkih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r>
              <a:rPr lang="en-US" sz="2000" dirty="0"/>
              <a:t> </a:t>
            </a:r>
            <a:r>
              <a:rPr lang="en-US" sz="2000" dirty="0" err="1"/>
              <a:t>identificiranjem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popravljanjem</a:t>
            </a:r>
            <a:r>
              <a:rPr lang="en-US" sz="2000" dirty="0"/>
              <a:t> </a:t>
            </a:r>
            <a:r>
              <a:rPr lang="en-US" sz="2000" dirty="0" err="1"/>
              <a:t>sigurnosnih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</a:t>
            </a:r>
            <a:r>
              <a:rPr lang="en-US" sz="2000" dirty="0" err="1"/>
              <a:t>prije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iskoriste</a:t>
            </a:r>
            <a:r>
              <a:rPr lang="en-US" sz="2000" dirty="0"/>
              <a:t>.</a:t>
            </a:r>
          </a:p>
          <a:p>
            <a:r>
              <a:rPr lang="en-US" sz="2000" dirty="0"/>
              <a:t>Black hat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tome, </a:t>
            </a:r>
            <a:r>
              <a:rPr lang="en-US" sz="2000" dirty="0" err="1"/>
              <a:t>sudjeluju</a:t>
            </a:r>
            <a:r>
              <a:rPr lang="en-US" sz="2000" dirty="0"/>
              <a:t> u </a:t>
            </a:r>
            <a:r>
              <a:rPr lang="en-US" sz="2000" dirty="0" err="1"/>
              <a:t>ilegalnim</a:t>
            </a:r>
            <a:r>
              <a:rPr lang="en-US" sz="2000" dirty="0"/>
              <a:t> </a:t>
            </a:r>
            <a:r>
              <a:rPr lang="en-US" sz="2000" dirty="0" err="1"/>
              <a:t>aktivnostima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zlom</a:t>
            </a:r>
            <a:r>
              <a:rPr lang="en-US" sz="2000" dirty="0"/>
              <a:t> </a:t>
            </a:r>
            <a:r>
              <a:rPr lang="en-US" sz="2000" dirty="0" err="1"/>
              <a:t>namjerom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Iskorištavaju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propuste</a:t>
            </a:r>
            <a:r>
              <a:rPr lang="en-US" sz="2000" dirty="0"/>
              <a:t> za </a:t>
            </a:r>
            <a:r>
              <a:rPr lang="en-US" sz="2000" dirty="0" err="1"/>
              <a:t>osobnu</a:t>
            </a:r>
            <a:r>
              <a:rPr lang="en-US" sz="2000" dirty="0"/>
              <a:t> </a:t>
            </a:r>
            <a:r>
              <a:rPr lang="en-US" sz="2000" dirty="0" err="1"/>
              <a:t>korist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uključivati</a:t>
            </a:r>
            <a:r>
              <a:rPr lang="en-US" sz="2000" dirty="0"/>
              <a:t> ​​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širenje</a:t>
            </a:r>
            <a:r>
              <a:rPr lang="en-US" sz="2000" dirty="0"/>
              <a:t> </a:t>
            </a:r>
            <a:r>
              <a:rPr lang="en-US" sz="2000" dirty="0" err="1"/>
              <a:t>zlonamjernog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izazivanje</a:t>
            </a:r>
            <a:r>
              <a:rPr lang="en-US" sz="2000" dirty="0"/>
              <a:t> </a:t>
            </a:r>
            <a:r>
              <a:rPr lang="en-US" sz="2000" dirty="0" err="1"/>
              <a:t>poremećaja</a:t>
            </a:r>
            <a:r>
              <a:rPr lang="en-US" sz="2000" dirty="0"/>
              <a:t>.</a:t>
            </a:r>
            <a:endParaRPr lang="hr-HR" sz="1800" dirty="0"/>
          </a:p>
        </p:txBody>
      </p:sp>
      <p:pic>
        <p:nvPicPr>
          <p:cNvPr id="1026" name="Picture 2" descr="White Hat, Black Hat. The word hack (the root of the word… | by Guy  Perelmuter | Medium">
            <a:extLst>
              <a:ext uri="{FF2B5EF4-FFF2-40B4-BE49-F238E27FC236}">
                <a16:creationId xmlns:a16="http://schemas.microsoft.com/office/drawing/2014/main" id="{9F95D3FC-1EC1-9A0C-B877-9A6C59E9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7" y="0"/>
            <a:ext cx="2904703" cy="15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BE32-4BA2-D3A8-2CA4-CA6BFD1B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hakeru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da </a:t>
            </a:r>
            <a:r>
              <a:rPr lang="hr-HR" dirty="0"/>
              <a:t>dođe do</a:t>
            </a:r>
            <a:r>
              <a:rPr lang="en-US" dirty="0"/>
              <a:t> </a:t>
            </a:r>
            <a:r>
              <a:rPr lang="en-US" dirty="0" err="1"/>
              <a:t>lozink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2024</a:t>
            </a:r>
            <a:r>
              <a:rPr lang="hr-HR" dirty="0"/>
              <a:t>)</a:t>
            </a:r>
          </a:p>
        </p:txBody>
      </p:sp>
      <p:pic>
        <p:nvPicPr>
          <p:cNvPr id="4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7BA990C-96DA-1D89-15F9-568213E0D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0"/>
          <a:stretch/>
        </p:blipFill>
        <p:spPr>
          <a:xfrm>
            <a:off x="1931017" y="1825625"/>
            <a:ext cx="9100429" cy="3999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F541B-AD3E-7518-3A89-ECC5097F31D0}"/>
              </a:ext>
            </a:extLst>
          </p:cNvPr>
          <p:cNvSpPr txBox="1"/>
          <p:nvPr/>
        </p:nvSpPr>
        <p:spPr>
          <a:xfrm>
            <a:off x="719091" y="6168972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Izvor: https://www.hivesystems.com/blog/are-your-passwords-in-the-green?utm_source=tabletext</a:t>
            </a:r>
          </a:p>
        </p:txBody>
      </p:sp>
    </p:spTree>
    <p:extLst>
      <p:ext uri="{BB962C8B-B14F-4D97-AF65-F5344CB8AC3E}">
        <p14:creationId xmlns:p14="http://schemas.microsoft.com/office/powerpoint/2010/main" val="235170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5EC8-C11E-E668-BDD4-F1D7008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 za informacijsku sigurnost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64FD-5D6E-5146-7209-6DE17274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Koristite</a:t>
            </a:r>
            <a:r>
              <a:rPr lang="en-US" sz="2000" dirty="0"/>
              <a:t> jake </a:t>
            </a:r>
            <a:r>
              <a:rPr lang="en-US" sz="2000" dirty="0" err="1"/>
              <a:t>lozinke</a:t>
            </a:r>
            <a:endParaRPr lang="en-US" sz="2000" dirty="0"/>
          </a:p>
          <a:p>
            <a:r>
              <a:rPr lang="en-US" sz="2000" dirty="0"/>
              <a:t>Ako je </a:t>
            </a:r>
            <a:r>
              <a:rPr lang="en-US" sz="2000" dirty="0" err="1"/>
              <a:t>moguće</a:t>
            </a:r>
            <a:r>
              <a:rPr lang="en-US" sz="2000" dirty="0"/>
              <a:t>, </a:t>
            </a:r>
            <a:r>
              <a:rPr lang="en-US" sz="2000" dirty="0" err="1"/>
              <a:t>omogućite</a:t>
            </a:r>
            <a:r>
              <a:rPr lang="en-US" sz="2000" dirty="0"/>
              <a:t> </a:t>
            </a:r>
            <a:r>
              <a:rPr lang="en-US" sz="2000" dirty="0" err="1"/>
              <a:t>autentifikaciju</a:t>
            </a:r>
            <a:r>
              <a:rPr lang="en-US" sz="2000" dirty="0"/>
              <a:t> s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 (MFA)</a:t>
            </a:r>
          </a:p>
          <a:p>
            <a:r>
              <a:rPr lang="en-US" sz="2000" dirty="0" err="1"/>
              <a:t>Održavajte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</a:t>
            </a:r>
            <a:r>
              <a:rPr lang="en-US" sz="2000" dirty="0" err="1"/>
              <a:t>ažuriranim</a:t>
            </a:r>
            <a:endParaRPr lang="en-US" sz="2000" dirty="0"/>
          </a:p>
          <a:p>
            <a:r>
              <a:rPr lang="en-US" sz="2000" dirty="0" err="1"/>
              <a:t>Budite</a:t>
            </a:r>
            <a:r>
              <a:rPr lang="en-US" sz="2000" dirty="0"/>
              <a:t> </a:t>
            </a:r>
            <a:r>
              <a:rPr lang="en-US" sz="2000" dirty="0" err="1"/>
              <a:t>svjesni</a:t>
            </a:r>
            <a:r>
              <a:rPr lang="en-US" sz="2000" dirty="0"/>
              <a:t> phishing </a:t>
            </a:r>
            <a:r>
              <a:rPr lang="en-US" sz="2000" dirty="0" err="1"/>
              <a:t>prijevara</a:t>
            </a:r>
            <a:endParaRPr lang="en-US" sz="2000" dirty="0"/>
          </a:p>
          <a:p>
            <a:r>
              <a:rPr lang="en-US" sz="2000" dirty="0" err="1"/>
              <a:t>Koristite</a:t>
            </a:r>
            <a:r>
              <a:rPr lang="en-US" sz="2000" dirty="0"/>
              <a:t> </a:t>
            </a:r>
            <a:r>
              <a:rPr lang="en-US" sz="2000" dirty="0" err="1"/>
              <a:t>sigurne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endParaRPr lang="en-US" sz="2000" dirty="0"/>
          </a:p>
          <a:p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sigurnosno</a:t>
            </a:r>
            <a:r>
              <a:rPr lang="en-US" sz="2000" dirty="0"/>
              <a:t> </a:t>
            </a:r>
            <a:r>
              <a:rPr lang="en-US" sz="2000" dirty="0" err="1"/>
              <a:t>kopirajte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endParaRPr lang="en-US" sz="2000" dirty="0"/>
          </a:p>
          <a:p>
            <a:r>
              <a:rPr lang="en-US" sz="2000" dirty="0" err="1"/>
              <a:t>Instalirajte</a:t>
            </a:r>
            <a:r>
              <a:rPr lang="en-US" sz="2000" dirty="0"/>
              <a:t> </a:t>
            </a:r>
            <a:r>
              <a:rPr lang="en-US" sz="2000" dirty="0" err="1"/>
              <a:t>antivirusni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endParaRPr lang="en-US" sz="2000" dirty="0"/>
          </a:p>
          <a:p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nadzirite</a:t>
            </a:r>
            <a:r>
              <a:rPr lang="en-US" sz="2000" dirty="0"/>
              <a:t> </a:t>
            </a:r>
            <a:r>
              <a:rPr lang="en-US" sz="2000" dirty="0" err="1"/>
              <a:t>račune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9439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pojedince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goleme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osjetljivih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obrađuju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svakodnevno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rješenja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vjerodostojnost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21.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stoljeću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svjedočimo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najtežih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povreda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ističući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ranjivosti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kritičnu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snažnim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zlonamjerna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oštetiti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ugroziti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ugroziti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cjelini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implikacija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osjetljivih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Podatkovna etika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digitalne</a:t>
            </a:r>
            <a:r>
              <a:rPr lang="en-US" sz="1800" dirty="0"/>
              <a:t> </a:t>
            </a:r>
            <a:r>
              <a:rPr lang="en-US" sz="1800" dirty="0" err="1"/>
              <a:t>transformacije</a:t>
            </a:r>
            <a:r>
              <a:rPr lang="en-US" sz="1800" dirty="0"/>
              <a:t>, </a:t>
            </a:r>
            <a:r>
              <a:rPr lang="en-US" sz="1800" dirty="0" err="1"/>
              <a:t>etičko</a:t>
            </a:r>
            <a:r>
              <a:rPr lang="en-US" sz="1800" dirty="0"/>
              <a:t> </a:t>
            </a:r>
            <a:r>
              <a:rPr lang="en-US" sz="1800" dirty="0" err="1"/>
              <a:t>rukovanje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sigurnost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pojavili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se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glavni</a:t>
            </a:r>
            <a:r>
              <a:rPr lang="en-US" sz="1800" dirty="0"/>
              <a:t> </a:t>
            </a:r>
            <a:r>
              <a:rPr lang="en-US" sz="1800" dirty="0" err="1"/>
              <a:t>problemi</a:t>
            </a:r>
            <a:r>
              <a:rPr lang="en-US" sz="1800" dirty="0"/>
              <a:t> za </a:t>
            </a:r>
            <a:r>
              <a:rPr lang="en-US" sz="1800" dirty="0" err="1"/>
              <a:t>pojedince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endParaRPr lang="en-US" sz="1800" dirty="0"/>
          </a:p>
          <a:p>
            <a:r>
              <a:rPr lang="en-US" sz="1800" dirty="0" err="1"/>
              <a:t>Budući</a:t>
            </a:r>
            <a:r>
              <a:rPr lang="en-US" sz="1800" dirty="0"/>
              <a:t> da se </a:t>
            </a:r>
            <a:r>
              <a:rPr lang="en-US" sz="1800" dirty="0" err="1"/>
              <a:t>goleme</a:t>
            </a:r>
            <a:r>
              <a:rPr lang="en-US" sz="1800" dirty="0"/>
              <a:t> </a:t>
            </a: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osobnih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osjetljivih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obrađuju</a:t>
            </a:r>
            <a:r>
              <a:rPr lang="en-US" sz="1800" dirty="0"/>
              <a:t> </a:t>
            </a:r>
            <a:r>
              <a:rPr lang="en-US" sz="1800" dirty="0" err="1"/>
              <a:t>svakodnevno</a:t>
            </a:r>
            <a:r>
              <a:rPr lang="en-US" sz="1800" dirty="0"/>
              <a:t>, </a:t>
            </a:r>
            <a:r>
              <a:rPr lang="en-US" sz="1800" dirty="0" err="1"/>
              <a:t>vrlo</a:t>
            </a:r>
            <a:r>
              <a:rPr lang="en-US" sz="1800" dirty="0"/>
              <a:t>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osigurati</a:t>
            </a:r>
            <a:r>
              <a:rPr lang="en-US" sz="1800" dirty="0"/>
              <a:t> da se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</a:t>
            </a:r>
            <a:r>
              <a:rPr lang="en-US" sz="1800" dirty="0" err="1"/>
              <a:t>upravlja</a:t>
            </a:r>
            <a:r>
              <a:rPr lang="en-US" sz="1800" dirty="0"/>
              <a:t> </a:t>
            </a:r>
            <a:r>
              <a:rPr lang="en-US" sz="1800" dirty="0" err="1"/>
              <a:t>odgovorno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sigurno</a:t>
            </a:r>
            <a:endParaRPr lang="en-US" sz="1800" dirty="0"/>
          </a:p>
          <a:p>
            <a:r>
              <a:rPr lang="en-US" sz="1800" dirty="0" err="1"/>
              <a:t>Podatkovna</a:t>
            </a:r>
            <a:r>
              <a:rPr lang="en-US" sz="1800" dirty="0"/>
              <a:t> </a:t>
            </a:r>
            <a:r>
              <a:rPr lang="en-US" sz="1800" dirty="0" err="1"/>
              <a:t>etika</a:t>
            </a:r>
            <a:r>
              <a:rPr lang="en-US" sz="1800" dirty="0"/>
              <a:t> </a:t>
            </a:r>
            <a:r>
              <a:rPr lang="en-US" sz="1800" dirty="0" err="1"/>
              <a:t>odnosi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moralna</a:t>
            </a:r>
            <a:r>
              <a:rPr lang="en-US" sz="1800" dirty="0"/>
              <a:t> </a:t>
            </a:r>
            <a:r>
              <a:rPr lang="en-US" sz="1800" dirty="0" err="1"/>
              <a:t>načela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kojima</a:t>
            </a:r>
            <a:r>
              <a:rPr lang="en-US" sz="1800" dirty="0"/>
              <a:t> se </a:t>
            </a:r>
            <a:r>
              <a:rPr lang="en-US" sz="1800" dirty="0" err="1"/>
              <a:t>vodi</a:t>
            </a:r>
            <a:r>
              <a:rPr lang="en-US" sz="1800" dirty="0"/>
              <a:t> </a:t>
            </a:r>
            <a:r>
              <a:rPr lang="en-US" sz="1800" dirty="0" err="1"/>
              <a:t>prikupljanje</a:t>
            </a:r>
            <a:r>
              <a:rPr lang="en-US" sz="1800" dirty="0"/>
              <a:t>, </a:t>
            </a:r>
            <a:r>
              <a:rPr lang="en-US" sz="1800" dirty="0" err="1"/>
              <a:t>obrada</a:t>
            </a:r>
            <a:r>
              <a:rPr lang="en-US" sz="1800" dirty="0"/>
              <a:t>, </a:t>
            </a:r>
            <a:r>
              <a:rPr lang="en-US" sz="1800" dirty="0" err="1"/>
              <a:t>dijeljenje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korištenje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osiguralo</a:t>
            </a:r>
            <a:r>
              <a:rPr lang="en-US" sz="1800" dirty="0"/>
              <a:t> </a:t>
            </a:r>
            <a:r>
              <a:rPr lang="en-US" sz="1800" dirty="0" err="1"/>
              <a:t>poštivanje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r>
              <a:rPr lang="en-US" sz="1800" dirty="0"/>
              <a:t> </a:t>
            </a:r>
            <a:r>
              <a:rPr lang="en-US" sz="1800" dirty="0" err="1"/>
              <a:t>pojedinaca</a:t>
            </a:r>
            <a:r>
              <a:rPr lang="en-US" sz="1800" dirty="0"/>
              <a:t>, </a:t>
            </a:r>
            <a:r>
              <a:rPr lang="en-US" sz="1800" dirty="0" err="1"/>
              <a:t>društveno</a:t>
            </a:r>
            <a:r>
              <a:rPr lang="en-US" sz="1800" dirty="0"/>
              <a:t> </a:t>
            </a:r>
            <a:r>
              <a:rPr lang="en-US" sz="1800" dirty="0" err="1"/>
              <a:t>blagostanje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povjerenje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Obuhvaća</a:t>
            </a:r>
            <a:r>
              <a:rPr lang="en-US" sz="1800" dirty="0"/>
              <a:t> </a:t>
            </a:r>
            <a:r>
              <a:rPr lang="en-US" sz="1800" dirty="0" err="1"/>
              <a:t>transparentnost</a:t>
            </a:r>
            <a:r>
              <a:rPr lang="en-US" sz="1800" dirty="0"/>
              <a:t>, </a:t>
            </a:r>
            <a:r>
              <a:rPr lang="en-US" sz="1800" dirty="0" err="1"/>
              <a:t>odgovornost</a:t>
            </a:r>
            <a:r>
              <a:rPr lang="en-US" sz="1800" dirty="0"/>
              <a:t>, </a:t>
            </a:r>
            <a:r>
              <a:rPr lang="en-US" sz="1800" dirty="0" err="1"/>
              <a:t>pravednost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privatnost</a:t>
            </a:r>
            <a:r>
              <a:rPr lang="en-US" sz="1800" dirty="0"/>
              <a:t>, </a:t>
            </a:r>
            <a:r>
              <a:rPr lang="en-US" sz="1800" dirty="0" err="1"/>
              <a:t>osiguravajući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usklađene</a:t>
            </a:r>
            <a:r>
              <a:rPr lang="en-US" sz="1800" dirty="0"/>
              <a:t> s </a:t>
            </a:r>
            <a:r>
              <a:rPr lang="en-US" sz="1800" dirty="0" err="1"/>
              <a:t>etičkim</a:t>
            </a:r>
            <a:r>
              <a:rPr lang="en-US" sz="1800" dirty="0"/>
              <a:t> </a:t>
            </a:r>
            <a:r>
              <a:rPr lang="en-US" sz="1800" dirty="0" err="1"/>
              <a:t>standardima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pravnim</a:t>
            </a:r>
            <a:r>
              <a:rPr lang="en-US" sz="1800" dirty="0"/>
              <a:t> </a:t>
            </a:r>
            <a:r>
              <a:rPr lang="en-US" sz="1800" dirty="0" err="1"/>
              <a:t>okvirima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spriječila</a:t>
            </a:r>
            <a:r>
              <a:rPr lang="en-US" sz="1800" dirty="0"/>
              <a:t> </a:t>
            </a:r>
            <a:r>
              <a:rPr lang="en-US" sz="1800" dirty="0" err="1"/>
              <a:t>šteta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promicale</a:t>
            </a:r>
            <a:r>
              <a:rPr lang="en-US" sz="1800" dirty="0"/>
              <a:t> </a:t>
            </a:r>
            <a:r>
              <a:rPr lang="en-US" sz="1800" dirty="0" err="1"/>
              <a:t>odgovorne</a:t>
            </a:r>
            <a:r>
              <a:rPr lang="en-US" sz="1800" dirty="0"/>
              <a:t> </a:t>
            </a:r>
            <a:r>
              <a:rPr lang="en-US" sz="1800" dirty="0" err="1"/>
              <a:t>inovacije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5C podatkovne etike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19" cy="4351338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 za etičko rukovanje podacima</a:t>
            </a:r>
            <a:r>
              <a:rPr lang="hr-HR" sz="2000" dirty="0"/>
              <a:t>: 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Privola</a:t>
            </a:r>
            <a:r>
              <a:rPr lang="en-US" sz="1600" dirty="0"/>
              <a:t>: </a:t>
            </a:r>
            <a:r>
              <a:rPr lang="en-US" sz="1600" dirty="0" err="1"/>
              <a:t>prije</a:t>
            </a:r>
            <a:r>
              <a:rPr lang="en-US" sz="1600" dirty="0"/>
              <a:t> </a:t>
            </a:r>
            <a:r>
              <a:rPr lang="en-US" sz="1600" dirty="0" err="1"/>
              <a:t>prikupljanja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pribavite</a:t>
            </a:r>
            <a:r>
              <a:rPr lang="en-US" sz="1600" dirty="0"/>
              <a:t> </a:t>
            </a:r>
            <a:r>
              <a:rPr lang="en-US" sz="1600" dirty="0" err="1"/>
              <a:t>informirani</a:t>
            </a:r>
            <a:r>
              <a:rPr lang="en-US" sz="1600" dirty="0"/>
              <a:t>, </a:t>
            </a:r>
            <a:r>
              <a:rPr lang="en-US" sz="1600" dirty="0" err="1"/>
              <a:t>dobrovoljni</a:t>
            </a:r>
            <a:r>
              <a:rPr lang="en-US" sz="1600" dirty="0"/>
              <a:t> </a:t>
            </a:r>
            <a:r>
              <a:rPr lang="en-US" sz="1600" dirty="0" err="1"/>
              <a:t>pristanak</a:t>
            </a:r>
            <a:r>
              <a:rPr lang="en-US" sz="1600" dirty="0"/>
              <a:t> </a:t>
            </a:r>
            <a:r>
              <a:rPr lang="en-US" sz="1600" dirty="0" err="1"/>
              <a:t>pojedinaca</a:t>
            </a:r>
            <a:r>
              <a:rPr lang="en-US" sz="1600" dirty="0"/>
              <a:t>, </a:t>
            </a:r>
            <a:r>
              <a:rPr lang="en-US" sz="1600" dirty="0" err="1"/>
              <a:t>čime</a:t>
            </a:r>
            <a:r>
              <a:rPr lang="en-US" sz="1600" dirty="0"/>
              <a:t> se </a:t>
            </a:r>
            <a:r>
              <a:rPr lang="en-US" sz="1600" dirty="0" err="1"/>
              <a:t>osigurava</a:t>
            </a:r>
            <a:r>
              <a:rPr lang="en-US" sz="1600" dirty="0"/>
              <a:t> </a:t>
            </a:r>
            <a:r>
              <a:rPr lang="en-US" sz="1600" dirty="0" err="1"/>
              <a:t>transparentnost</a:t>
            </a:r>
            <a:r>
              <a:rPr lang="en-US" sz="1600" dirty="0"/>
              <a:t> </a:t>
            </a:r>
            <a:r>
              <a:rPr lang="en-US" sz="1600" dirty="0" err="1"/>
              <a:t>upotrebe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Prikupljanje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prikupljajte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točno</a:t>
            </a:r>
            <a:r>
              <a:rPr lang="en-US" sz="1600" dirty="0"/>
              <a:t> </a:t>
            </a:r>
            <a:r>
              <a:rPr lang="en-US" sz="1600" dirty="0" err="1"/>
              <a:t>određene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, </a:t>
            </a:r>
            <a:r>
              <a:rPr lang="en-US" sz="1600" dirty="0" err="1"/>
              <a:t>izbjegavajući</a:t>
            </a:r>
            <a:r>
              <a:rPr lang="en-US" sz="1600" dirty="0"/>
              <a:t> </a:t>
            </a:r>
            <a:r>
              <a:rPr lang="en-US" sz="1600" dirty="0" err="1"/>
              <a:t>prekomjerno</a:t>
            </a:r>
            <a:r>
              <a:rPr lang="en-US" sz="1600" dirty="0"/>
              <a:t>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Kontrola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dopustite</a:t>
            </a:r>
            <a:r>
              <a:rPr lang="en-US" sz="1600" dirty="0"/>
              <a:t> </a:t>
            </a:r>
            <a:r>
              <a:rPr lang="en-US" sz="1600" dirty="0" err="1"/>
              <a:t>pojedincima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,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ažuriranje</a:t>
            </a:r>
            <a:r>
              <a:rPr lang="en-US" sz="1600" dirty="0"/>
              <a:t> </a:t>
            </a:r>
            <a:r>
              <a:rPr lang="en-US" sz="1600" dirty="0" err="1"/>
              <a:t>svojih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osiguravajući</a:t>
            </a:r>
            <a:r>
              <a:rPr lang="en-US" sz="1600" dirty="0"/>
              <a:t> da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njihovim</a:t>
            </a:r>
            <a:r>
              <a:rPr lang="en-US" sz="1600" dirty="0"/>
              <a:t> </a:t>
            </a:r>
            <a:r>
              <a:rPr lang="en-US" sz="1600" dirty="0" err="1"/>
              <a:t>korištenjem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Povjerljivost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zaštitite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od </a:t>
            </a:r>
            <a:r>
              <a:rPr lang="en-US" sz="1600" dirty="0" err="1"/>
              <a:t>neovlaštenog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proboja</a:t>
            </a:r>
            <a:r>
              <a:rPr lang="en-US" sz="1600" dirty="0"/>
              <a:t>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snažne</a:t>
            </a:r>
            <a:r>
              <a:rPr lang="en-US" sz="1600" dirty="0"/>
              <a:t> </a:t>
            </a:r>
            <a:r>
              <a:rPr lang="en-US" sz="1600" dirty="0" err="1"/>
              <a:t>sigurnosne</a:t>
            </a:r>
            <a:r>
              <a:rPr lang="en-US" sz="1600" dirty="0"/>
              <a:t> </a:t>
            </a:r>
            <a:r>
              <a:rPr lang="en-US" sz="1600" dirty="0" err="1"/>
              <a:t>mjere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pridržavajte</a:t>
            </a:r>
            <a:r>
              <a:rPr lang="en-US" sz="1600" dirty="0"/>
              <a:t> se </a:t>
            </a:r>
            <a:r>
              <a:rPr lang="en-US" sz="1600" dirty="0" err="1"/>
              <a:t>zakonskih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regulatornih</a:t>
            </a:r>
            <a:r>
              <a:rPr lang="en-US" sz="1600" dirty="0"/>
              <a:t> </a:t>
            </a:r>
            <a:r>
              <a:rPr lang="en-US" sz="1600" dirty="0" err="1"/>
              <a:t>zahtjeva</a:t>
            </a:r>
            <a:r>
              <a:rPr lang="en-US" sz="1600" dirty="0"/>
              <a:t>, </a:t>
            </a:r>
            <a:r>
              <a:rPr lang="en-US" sz="1600" dirty="0" err="1"/>
              <a:t>provodeći</a:t>
            </a:r>
            <a:r>
              <a:rPr lang="en-US" sz="1600" dirty="0"/>
              <a:t> </a:t>
            </a:r>
            <a:r>
              <a:rPr lang="en-US" sz="1600" dirty="0" err="1"/>
              <a:t>redovite</a:t>
            </a:r>
            <a:r>
              <a:rPr lang="en-US" sz="1600" dirty="0"/>
              <a:t> </a:t>
            </a:r>
            <a:r>
              <a:rPr lang="en-US" sz="1600" dirty="0" err="1"/>
              <a:t>revizije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biste</a:t>
            </a:r>
            <a:r>
              <a:rPr lang="en-US" sz="1600" dirty="0"/>
              <a:t> </a:t>
            </a:r>
            <a:r>
              <a:rPr lang="en-US" sz="1600" dirty="0" err="1"/>
              <a:t>osigurali</a:t>
            </a:r>
            <a:r>
              <a:rPr lang="en-US" sz="1600" dirty="0"/>
              <a:t> </a:t>
            </a:r>
            <a:r>
              <a:rPr lang="en-US" sz="1600" dirty="0" err="1"/>
              <a:t>stalnu</a:t>
            </a:r>
            <a:r>
              <a:rPr lang="en-US" sz="1600" dirty="0"/>
              <a:t> </a:t>
            </a:r>
            <a:r>
              <a:rPr lang="en-US" sz="1600" dirty="0" err="1"/>
              <a:t>usklađenost</a:t>
            </a:r>
            <a:r>
              <a:rPr lang="en-US" sz="1600" dirty="0"/>
              <a:t>.</a:t>
            </a:r>
          </a:p>
          <a:p>
            <a:pPr lvl="1"/>
            <a:endParaRPr lang="hr-HR" sz="1600" dirty="0"/>
          </a:p>
        </p:txBody>
      </p:sp>
      <p:pic>
        <p:nvPicPr>
          <p:cNvPr id="5" name="Picture 4" descr="A blue circle with green circles and white text&#10;&#10;Description automatically generated">
            <a:extLst>
              <a:ext uri="{FF2B5EF4-FFF2-40B4-BE49-F238E27FC236}">
                <a16:creationId xmlns:a16="http://schemas.microsoft.com/office/drawing/2014/main" id="{E7EFB3FF-E8A6-FA75-5440-386682B8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585" y="2291825"/>
            <a:ext cx="3679422" cy="3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Temeljna načela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Vlasništvo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naglašava</a:t>
            </a:r>
            <a:r>
              <a:rPr lang="en-US" sz="2000" dirty="0"/>
              <a:t> da </a:t>
            </a:r>
            <a:r>
              <a:rPr lang="en-US" sz="2000" dirty="0" err="1"/>
              <a:t>pojedinci</a:t>
            </a:r>
            <a:r>
              <a:rPr lang="en-US" sz="2000" dirty="0"/>
              <a:t> </a:t>
            </a:r>
            <a:r>
              <a:rPr lang="en-US" sz="2000" dirty="0" err="1"/>
              <a:t>zadržavaju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osobnim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Protuzakonito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neetično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bez </a:t>
            </a:r>
            <a:r>
              <a:rPr lang="en-US" sz="2000" dirty="0" err="1"/>
              <a:t>izričitog</a:t>
            </a:r>
            <a:r>
              <a:rPr lang="en-US" sz="2000" dirty="0"/>
              <a:t> </a:t>
            </a:r>
            <a:r>
              <a:rPr lang="en-US" sz="2000" dirty="0" err="1"/>
              <a:t>pristanka</a:t>
            </a:r>
            <a:r>
              <a:rPr lang="en-US" sz="2000" dirty="0"/>
              <a:t>. </a:t>
            </a:r>
            <a:r>
              <a:rPr lang="en-US" sz="2000" dirty="0" err="1"/>
              <a:t>Tvrtke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privolu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jasne</a:t>
            </a:r>
            <a:r>
              <a:rPr lang="en-US" sz="2000" dirty="0"/>
              <a:t> </a:t>
            </a:r>
            <a:r>
              <a:rPr lang="en-US" sz="2000" dirty="0" err="1"/>
              <a:t>ugovore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politike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privatnosti</a:t>
            </a:r>
            <a:r>
              <a:rPr lang="en-US" sz="2000" dirty="0"/>
              <a:t>, </a:t>
            </a:r>
            <a:r>
              <a:rPr lang="en-US" sz="2000" dirty="0" err="1"/>
              <a:t>osiguravajući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upoznati</a:t>
            </a:r>
            <a:r>
              <a:rPr lang="en-US" sz="2000" dirty="0"/>
              <a:t> s </a:t>
            </a:r>
            <a:r>
              <a:rPr lang="en-US" sz="2000" dirty="0" err="1"/>
              <a:t>praksama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slažu</a:t>
            </a:r>
            <a:r>
              <a:rPr lang="en-US" sz="2000" dirty="0"/>
              <a:t> s </a:t>
            </a:r>
            <a:r>
              <a:rPr lang="en-US" sz="2000" dirty="0" err="1"/>
              <a:t>njima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Transparentnost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jasnu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 o tome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se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, </a:t>
            </a:r>
            <a:r>
              <a:rPr lang="en-US" sz="2000" dirty="0" err="1"/>
              <a:t>pohranjivati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. </a:t>
            </a:r>
            <a:r>
              <a:rPr lang="en-US" sz="2000" dirty="0" err="1"/>
              <a:t>Poduzeća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informirati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o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svrsi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Ova </a:t>
            </a:r>
            <a:r>
              <a:rPr lang="en-US" sz="2000" dirty="0" err="1"/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gradi</a:t>
            </a:r>
            <a:r>
              <a:rPr lang="en-US" sz="2000" dirty="0"/>
              <a:t> </a:t>
            </a:r>
            <a:r>
              <a:rPr lang="en-US" sz="2000" dirty="0" err="1"/>
              <a:t>povjerenje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omogućuje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donose</a:t>
            </a:r>
            <a:r>
              <a:rPr lang="en-US" sz="2000" dirty="0"/>
              <a:t> </a:t>
            </a:r>
            <a:r>
              <a:rPr lang="en-US" sz="2000" dirty="0" err="1"/>
              <a:t>informirane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Obmanjujuće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uskraćivanje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o </a:t>
            </a:r>
            <a:r>
              <a:rPr lang="en-US" sz="2000" dirty="0" err="1"/>
              <a:t>korištenju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nezakoniti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Privatnost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odgovornost</a:t>
            </a:r>
            <a:r>
              <a:rPr lang="en-US" sz="2000" dirty="0"/>
              <a:t> </a:t>
            </a:r>
            <a:r>
              <a:rPr lang="en-US" sz="2000" dirty="0" err="1"/>
              <a:t>poduzeća</a:t>
            </a:r>
            <a:r>
              <a:rPr lang="en-US" sz="2000" dirty="0"/>
              <a:t> da </a:t>
            </a:r>
            <a:r>
              <a:rPr lang="en-US" sz="2000" dirty="0" err="1"/>
              <a:t>zaštite</a:t>
            </a:r>
            <a:r>
              <a:rPr lang="en-US" sz="2000" dirty="0"/>
              <a:t>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osobnih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privolu</a:t>
            </a:r>
            <a:r>
              <a:rPr lang="en-US" sz="2000" dirty="0"/>
              <a:t>, </a:t>
            </a:r>
            <a:r>
              <a:rPr lang="en-US" sz="2000" dirty="0" err="1"/>
              <a:t>osobni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ne bi </a:t>
            </a:r>
            <a:r>
              <a:rPr lang="en-US" sz="2000" dirty="0" err="1"/>
              <a:t>trebali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javno</a:t>
            </a:r>
            <a:r>
              <a:rPr lang="en-US" sz="2000" dirty="0"/>
              <a:t> </a:t>
            </a:r>
            <a:r>
              <a:rPr lang="en-US" sz="2000" dirty="0" err="1"/>
              <a:t>dostupni</a:t>
            </a:r>
            <a:r>
              <a:rPr lang="en-US" sz="2000" dirty="0"/>
              <a:t> bez </a:t>
            </a:r>
            <a:r>
              <a:rPr lang="en-US" sz="2000" dirty="0" err="1"/>
              <a:t>izričitog</a:t>
            </a:r>
            <a:r>
              <a:rPr lang="en-US" sz="2000" dirty="0"/>
              <a:t> </a:t>
            </a:r>
            <a:r>
              <a:rPr lang="en-US" sz="2000" dirty="0" err="1"/>
              <a:t>dopuštenja</a:t>
            </a:r>
            <a:r>
              <a:rPr lang="en-US" sz="2000" dirty="0"/>
              <a:t> </a:t>
            </a:r>
            <a:r>
              <a:rPr lang="en-US" sz="2000" dirty="0" err="1"/>
              <a:t>pojedinca</a:t>
            </a:r>
            <a:r>
              <a:rPr lang="en-US" sz="2000" dirty="0"/>
              <a:t>. </a:t>
            </a:r>
            <a:r>
              <a:rPr lang="en-US" sz="2000" dirty="0" err="1"/>
              <a:t>Tvrtke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primijeniti</a:t>
            </a:r>
            <a:r>
              <a:rPr lang="en-US" sz="2000" dirty="0"/>
              <a:t> </a:t>
            </a:r>
            <a:r>
              <a:rPr lang="en-US" sz="2000" dirty="0" err="1"/>
              <a:t>snažne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mjere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zaštitile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od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Namjera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etičke</a:t>
            </a:r>
            <a:r>
              <a:rPr lang="en-US" sz="2000" dirty="0"/>
              <a:t> motive koji </a:t>
            </a:r>
            <a:r>
              <a:rPr lang="en-US" sz="2000" dirty="0" err="1"/>
              <a:t>stoje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korištenja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u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, a ne </a:t>
            </a:r>
            <a:r>
              <a:rPr lang="en-US" sz="2000" dirty="0" err="1"/>
              <a:t>štetne</a:t>
            </a:r>
            <a:r>
              <a:rPr lang="en-US" sz="2000" dirty="0"/>
              <a:t> za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Etička</a:t>
            </a:r>
            <a:r>
              <a:rPr lang="en-US" sz="2000" dirty="0"/>
              <a:t> </a:t>
            </a:r>
            <a:r>
              <a:rPr lang="en-US" sz="2000" dirty="0" err="1"/>
              <a:t>praksa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za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korisničkog</a:t>
            </a:r>
            <a:r>
              <a:rPr lang="en-US" sz="2000" dirty="0"/>
              <a:t> </a:t>
            </a:r>
            <a:r>
              <a:rPr lang="en-US" sz="2000" dirty="0" err="1"/>
              <a:t>iskustva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bez </a:t>
            </a:r>
            <a:r>
              <a:rPr lang="en-US" sz="2000" dirty="0" err="1"/>
              <a:t>iskorištavanja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nanošenja</a:t>
            </a:r>
            <a:r>
              <a:rPr lang="en-US" sz="2000" dirty="0"/>
              <a:t> </a:t>
            </a:r>
            <a:r>
              <a:rPr lang="en-US" sz="2000" dirty="0" err="1"/>
              <a:t>štete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Ishod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razmatra</a:t>
            </a:r>
            <a:r>
              <a:rPr lang="en-US" sz="2000" dirty="0"/>
              <a:t> </a:t>
            </a:r>
            <a:r>
              <a:rPr lang="en-US" sz="2000" dirty="0" err="1"/>
              <a:t>šire</a:t>
            </a:r>
            <a:r>
              <a:rPr lang="en-US" sz="2000" dirty="0"/>
              <a:t> </a:t>
            </a:r>
            <a:r>
              <a:rPr lang="en-US" sz="2000" dirty="0" err="1"/>
              <a:t>utjecaje</a:t>
            </a:r>
            <a:r>
              <a:rPr lang="en-US" sz="2000" dirty="0"/>
              <a:t> </a:t>
            </a:r>
            <a:r>
              <a:rPr lang="en-US" sz="2000" dirty="0" err="1"/>
              <a:t>korištenja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Poduzeća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procijeniti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posljedice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postupaka</a:t>
            </a:r>
            <a:r>
              <a:rPr lang="en-US" sz="2000" dirty="0"/>
              <a:t> s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nastojati</a:t>
            </a:r>
            <a:r>
              <a:rPr lang="en-US" sz="2000" dirty="0"/>
              <a:t> </a:t>
            </a:r>
            <a:r>
              <a:rPr lang="en-US" sz="2000" dirty="0" err="1"/>
              <a:t>izbjeći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ishode</a:t>
            </a:r>
            <a:r>
              <a:rPr lang="en-US" sz="2000" dirty="0"/>
              <a:t>. Ovo </a:t>
            </a:r>
            <a:r>
              <a:rPr lang="en-US" sz="2000" dirty="0" err="1"/>
              <a:t>načelo</a:t>
            </a:r>
            <a:r>
              <a:rPr lang="en-US" sz="2000" dirty="0"/>
              <a:t> </a:t>
            </a:r>
            <a:r>
              <a:rPr lang="en-US" sz="2000" dirty="0" err="1"/>
              <a:t>naglašava</a:t>
            </a:r>
            <a:r>
              <a:rPr lang="en-US" sz="2000" dirty="0"/>
              <a:t> </a:t>
            </a:r>
            <a:r>
              <a:rPr lang="en-US" sz="2000" dirty="0" err="1"/>
              <a:t>potrebu</a:t>
            </a:r>
            <a:r>
              <a:rPr lang="en-US" sz="2000" dirty="0"/>
              <a:t> za </a:t>
            </a:r>
            <a:r>
              <a:rPr lang="en-US" sz="2000" dirty="0" err="1"/>
              <a:t>etičkim</a:t>
            </a:r>
            <a:r>
              <a:rPr lang="en-US" sz="2000" dirty="0"/>
              <a:t> </a:t>
            </a:r>
            <a:r>
              <a:rPr lang="en-US" sz="2000" dirty="0" err="1"/>
              <a:t>predviđanjem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odgovornošću</a:t>
            </a:r>
            <a:r>
              <a:rPr lang="en-US" sz="2000" dirty="0"/>
              <a:t> u </a:t>
            </a:r>
            <a:r>
              <a:rPr lang="en-US" sz="2000" dirty="0" err="1"/>
              <a:t>donošenju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49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2F5D-49C6-D1FF-8780-86ECC938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Informacijska sigurnost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B850-05B7-D684-0DA7-7833FE3A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Informacijska</a:t>
            </a:r>
            <a:r>
              <a:rPr lang="en-US" sz="2000" dirty="0"/>
              <a:t> </a:t>
            </a:r>
            <a:r>
              <a:rPr lang="en-US" sz="2000" dirty="0" err="1"/>
              <a:t>sigurnost</a:t>
            </a:r>
            <a:r>
              <a:rPr lang="en-US" sz="2000" dirty="0"/>
              <a:t>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sveobuhvatan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načela</a:t>
            </a:r>
            <a:r>
              <a:rPr lang="en-US" sz="2000" dirty="0"/>
              <a:t> </a:t>
            </a:r>
            <a:r>
              <a:rPr lang="en-US" sz="2000" dirty="0" err="1"/>
              <a:t>usmjerenih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informacijskih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od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korištenja</a:t>
            </a:r>
            <a:r>
              <a:rPr lang="en-US" sz="2000" dirty="0"/>
              <a:t>, </a:t>
            </a:r>
            <a:r>
              <a:rPr lang="en-US" sz="2000" dirty="0" err="1"/>
              <a:t>otkrivanja</a:t>
            </a:r>
            <a:r>
              <a:rPr lang="en-US" sz="2000" dirty="0"/>
              <a:t>, </a:t>
            </a:r>
            <a:r>
              <a:rPr lang="en-US" sz="2000" dirty="0" err="1"/>
              <a:t>prekida</a:t>
            </a:r>
            <a:r>
              <a:rPr lang="en-US" sz="2000" dirty="0"/>
              <a:t>, </a:t>
            </a:r>
            <a:r>
              <a:rPr lang="en-US" sz="2000" dirty="0" err="1"/>
              <a:t>modifikacije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uništenja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povjerljivost</a:t>
            </a:r>
            <a:r>
              <a:rPr lang="en-US" sz="2000" dirty="0"/>
              <a:t>, </a:t>
            </a:r>
            <a:r>
              <a:rPr lang="en-US" sz="2000" dirty="0" err="1"/>
              <a:t>cjelovitost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dostupnost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</a:t>
            </a:r>
            <a:r>
              <a:rPr lang="en-US" sz="2000" dirty="0" err="1"/>
              <a:t>zaštitnih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,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/>
              <a:t>.</a:t>
            </a:r>
          </a:p>
          <a:p>
            <a:r>
              <a:rPr lang="en-US" sz="2000" dirty="0"/>
              <a:t>Ove </a:t>
            </a:r>
            <a:r>
              <a:rPr lang="en-US" sz="2000" dirty="0" err="1"/>
              <a:t>mjere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enkripciju</a:t>
            </a:r>
            <a:r>
              <a:rPr lang="en-US" sz="2000" dirty="0"/>
              <a:t>, </a:t>
            </a:r>
            <a:r>
              <a:rPr lang="en-US" sz="2000" dirty="0" err="1"/>
              <a:t>oporavak</a:t>
            </a:r>
            <a:r>
              <a:rPr lang="en-US" sz="2000" dirty="0"/>
              <a:t> od </a:t>
            </a:r>
            <a:r>
              <a:rPr lang="en-US" sz="2000" dirty="0" err="1"/>
              <a:t>katastrofe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usklađenost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pravnim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regulatornim</a:t>
            </a:r>
            <a:r>
              <a:rPr lang="en-US" sz="2000" dirty="0"/>
              <a:t> </a:t>
            </a:r>
            <a:r>
              <a:rPr lang="en-US" sz="2000" dirty="0" err="1"/>
              <a:t>standardima</a:t>
            </a:r>
            <a:r>
              <a:rPr lang="en-US" sz="2000" dirty="0"/>
              <a:t> za </a:t>
            </a:r>
            <a:r>
              <a:rPr lang="en-US" sz="2000" dirty="0" err="1"/>
              <a:t>ublažavanje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od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endParaRPr lang="en-US" sz="2000" dirty="0"/>
          </a:p>
          <a:p>
            <a:r>
              <a:rPr lang="en-US" sz="2000" dirty="0" err="1"/>
              <a:t>Informacijska</a:t>
            </a:r>
            <a:r>
              <a:rPr lang="en-US" sz="2000" dirty="0"/>
              <a:t> </a:t>
            </a:r>
            <a:r>
              <a:rPr lang="en-US" sz="2000" dirty="0" err="1"/>
              <a:t>sigurnost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 je </a:t>
            </a:r>
            <a:r>
              <a:rPr lang="en-US" sz="2000" dirty="0" err="1"/>
              <a:t>ključna</a:t>
            </a:r>
            <a:r>
              <a:rPr lang="en-US" sz="2000" dirty="0"/>
              <a:t> za </a:t>
            </a:r>
            <a:r>
              <a:rPr lang="en-US" sz="2000" dirty="0" err="1"/>
              <a:t>vjerodostojnost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digitalnoj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08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Važnost informacijske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Informacijska sigurnost štiti osjetljive podatke od neovlaštenog pristupa, proboja i krađe</a:t>
            </a:r>
          </a:p>
          <a:p>
            <a:r>
              <a:rPr lang="hr-HR" sz="2000" dirty="0"/>
              <a:t>To uključuje osobne podatke, financijske podatke, intelektualno vlasništvo i povjerljive poslovne komunikacije.</a:t>
            </a:r>
          </a:p>
          <a:p>
            <a:r>
              <a:rPr lang="hr-HR" sz="2000" dirty="0"/>
              <a:t>Kako kibernetički napadi postaju sve sofisticiraniji, rizik od povrede podataka raste, što može dovesti do ozbiljnih financijskih gubitaka i reputacijske štete.</a:t>
            </a:r>
          </a:p>
          <a:p>
            <a:r>
              <a:rPr lang="hr-HR" sz="2000" dirty="0"/>
              <a:t>Na primjer, kršenje </a:t>
            </a:r>
            <a:r>
              <a:rPr lang="hr-HR" sz="2000" dirty="0" err="1"/>
              <a:t>Equifaxa</a:t>
            </a:r>
            <a:r>
              <a:rPr lang="hr-HR" sz="2000" dirty="0"/>
              <a:t> 2017. razotkrilo je osobne podatke 147 milijuna ljudi, što je rezultiralo nagodbom do 425 milijuna dolara (Savezna komisija za trgovinu, 2022.).</a:t>
            </a:r>
          </a:p>
        </p:txBody>
      </p:sp>
    </p:spTree>
    <p:extLst>
      <p:ext uri="{BB962C8B-B14F-4D97-AF65-F5344CB8AC3E}">
        <p14:creationId xmlns:p14="http://schemas.microsoft.com/office/powerpoint/2010/main" val="28333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Važnost informacijske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Informacijska sigurnost ključna je za zadržavanje povjerenja potrošača.</a:t>
            </a:r>
          </a:p>
          <a:p>
            <a:r>
              <a:rPr lang="hr-HR" sz="2000" dirty="0"/>
              <a:t>U doba kada je privatnost podataka ključna, korisnici postaju sve zabrinutiji o tome kako se postupa s njihovim podacima.</a:t>
            </a:r>
          </a:p>
          <a:p>
            <a:r>
              <a:rPr lang="hr-HR" sz="2000" dirty="0"/>
              <a:t>Snažna informacijska sigurnosna arhitektura osigurava da su podaci potrošača sigurni, što potiče lojalnost i povjerenje.</a:t>
            </a:r>
          </a:p>
          <a:p>
            <a:r>
              <a:rPr lang="hr-HR" sz="2000" dirty="0"/>
              <a:t>Prema anketi IBM-a, 75% kupaca ne bi kupilo od tvrtke kojoj ne vjeruju da će sačuvati svoje podatke (PR </a:t>
            </a:r>
            <a:r>
              <a:rPr lang="hr-HR" sz="2000" dirty="0" err="1"/>
              <a:t>Newswire</a:t>
            </a:r>
            <a:r>
              <a:rPr lang="hr-HR" sz="2000" dirty="0"/>
              <a:t>, 2018.).</a:t>
            </a:r>
          </a:p>
          <a:p>
            <a:r>
              <a:rPr lang="hr-HR" sz="2000" dirty="0"/>
              <a:t>Stoga je informacijska sigurnost i tehnološka potreba i strateški imperativ poslovanja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CIA </a:t>
            </a:r>
            <a:r>
              <a:rPr lang="hr-HR" dirty="0" err="1"/>
              <a:t>triada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Informacije se smatraju sigurnima ako zadovoljavaju tri glavna načela:</a:t>
            </a:r>
          </a:p>
          <a:p>
            <a:pPr lvl="1"/>
            <a:r>
              <a:rPr lang="hr-HR" sz="1600" dirty="0"/>
              <a:t>Povjerljivost: osjetljivim informacijama pristupaju samo ovlaštene osobe</a:t>
            </a:r>
          </a:p>
          <a:p>
            <a:pPr lvl="1"/>
            <a:r>
              <a:rPr lang="hr-HR" sz="1600" dirty="0"/>
              <a:t>Integritet: podatke mogu mijenjati samo oni koji imaju dopuštenje</a:t>
            </a:r>
          </a:p>
          <a:p>
            <a:pPr lvl="1"/>
            <a:r>
              <a:rPr lang="hr-HR" sz="1600" dirty="0"/>
              <a:t>Dostupnost: informacije i resursi dostupni su ovlaštenim korisnicima kad god je potrebno</a:t>
            </a:r>
          </a:p>
          <a:p>
            <a:r>
              <a:rPr lang="en-US" sz="2000" dirty="0"/>
              <a:t>Ta se </a:t>
            </a:r>
            <a:r>
              <a:rPr lang="en-US" sz="2000" dirty="0" err="1"/>
              <a:t>načela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nazivaju</a:t>
            </a:r>
            <a:r>
              <a:rPr lang="en-US" sz="2000" dirty="0"/>
              <a:t> CIA </a:t>
            </a:r>
            <a:r>
              <a:rPr lang="en-US" sz="2000" dirty="0" err="1"/>
              <a:t>trijada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prikazano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slici</a:t>
            </a:r>
            <a:endParaRPr lang="hr-HR" sz="2000" dirty="0"/>
          </a:p>
        </p:txBody>
      </p:sp>
      <p:pic>
        <p:nvPicPr>
          <p:cNvPr id="5" name="Picture 4" descr="A yellow triangle with black text&#10;&#10;Description automatically generated">
            <a:extLst>
              <a:ext uri="{FF2B5EF4-FFF2-40B4-BE49-F238E27FC236}">
                <a16:creationId xmlns:a16="http://schemas.microsoft.com/office/drawing/2014/main" id="{44ED55EF-9A56-5194-E2E5-8E5E797E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4089206"/>
            <a:ext cx="3139440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1987B7-308F-484C-A235-AC314EFD773C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2591</Words>
  <Application>Microsoft Office PowerPoint</Application>
  <PresentationFormat>Widescreen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Motyw pakietu Office</vt:lpstr>
      <vt:lpstr>Poslovna inteligencija</vt:lpstr>
      <vt:lpstr>Sadržaj</vt:lpstr>
      <vt:lpstr>Podatkovna etika</vt:lpstr>
      <vt:lpstr>5C podatkovne etike</vt:lpstr>
      <vt:lpstr>Temeljna načela etike podataka</vt:lpstr>
      <vt:lpstr>Informacijska sigurnost</vt:lpstr>
      <vt:lpstr>Važnost informacijske sigurnosti</vt:lpstr>
      <vt:lpstr>Važnost informacijske sigurnosti</vt:lpstr>
      <vt:lpstr>CIA triada</vt:lpstr>
      <vt:lpstr>Rizik/prijetnja/ranjivost</vt:lpstr>
      <vt:lpstr>Curenje podataka</vt:lpstr>
      <vt:lpstr>Curenje podataka</vt:lpstr>
      <vt:lpstr>Curenje podataka - primjeri</vt:lpstr>
      <vt:lpstr>Curenje podataka - primjeri</vt:lpstr>
      <vt:lpstr>Prijetnje informacijskoj sigurnosti</vt:lpstr>
      <vt:lpstr>Phishing</vt:lpstr>
      <vt:lpstr>Vrste phishinga</vt:lpstr>
      <vt:lpstr>Phishing </vt:lpstr>
      <vt:lpstr>Phishing - primjeri</vt:lpstr>
      <vt:lpstr>Phishing - primjeri</vt:lpstr>
      <vt:lpstr>Ostale vrste prijetnji</vt:lpstr>
      <vt:lpstr>White hat vs. Black hat hakeri</vt:lpstr>
      <vt:lpstr>Vrijeme koje je hakeru potrebno da dođe do lozinke (2024)</vt:lpstr>
      <vt:lpstr>Preporuke za informacijsku sigurnost</vt:lpstr>
      <vt:lpstr>Sažetak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27</cp:revision>
  <dcterms:created xsi:type="dcterms:W3CDTF">2023-07-06T12:09:08Z</dcterms:created>
  <dcterms:modified xsi:type="dcterms:W3CDTF">2025-11-05T09:01:02Z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