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64" r:id="rId7"/>
    <p:sldId id="262" r:id="rId8"/>
    <p:sldId id="295" r:id="rId9"/>
    <p:sldId id="294" r:id="rId10"/>
    <p:sldId id="296" r:id="rId11"/>
    <p:sldId id="281" r:id="rId12"/>
    <p:sldId id="284" r:id="rId13"/>
    <p:sldId id="309" r:id="rId14"/>
    <p:sldId id="310" r:id="rId15"/>
    <p:sldId id="311" r:id="rId16"/>
    <p:sldId id="286" r:id="rId17"/>
    <p:sldId id="298" r:id="rId18"/>
    <p:sldId id="301" r:id="rId19"/>
    <p:sldId id="304" r:id="rId20"/>
    <p:sldId id="305" r:id="rId21"/>
    <p:sldId id="306" r:id="rId22"/>
    <p:sldId id="307" r:id="rId23"/>
    <p:sldId id="299" r:id="rId24"/>
    <p:sldId id="308" r:id="rId25"/>
    <p:sldId id="300" r:id="rId26"/>
    <p:sldId id="266" r:id="rId27"/>
    <p:sldId id="335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81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160300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48139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86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82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5508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776" y="1021227"/>
            <a:ext cx="6095999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Statistične metode za analizo logističnih podatkov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99066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Umetna inteligenca in strojno učenje v oskrbovalnih verigah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6AC847C-1A83-8B02-FEAB-4C7BC9A73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E33BB695-F2B1-A23F-79D4-4F458681190E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2">
            <a:extLst>
              <a:ext uri="{FF2B5EF4-FFF2-40B4-BE49-F238E27FC236}">
                <a16:creationId xmlns:a16="http://schemas.microsoft.com/office/drawing/2014/main" id="{64A3DC4F-A7AA-83F9-63F0-694053241C96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6">
            <a:extLst>
              <a:ext uri="{FF2B5EF4-FFF2-40B4-BE49-F238E27FC236}">
                <a16:creationId xmlns:a16="http://schemas.microsoft.com/office/drawing/2014/main" id="{2DBC60FE-185B-CB96-DE6D-B80E3EEB6625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Algoritem nevronske mreže SU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347" y="5702803"/>
            <a:ext cx="28761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Posodabljanje zanke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9ED97-F760-C9F7-1C71-B98638F0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09" y="1348228"/>
            <a:ext cx="6467623" cy="416154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1657D2F-71A5-1CED-11A8-C3E50FB46758}"/>
              </a:ext>
            </a:extLst>
          </p:cNvPr>
          <p:cNvSpPr txBox="1"/>
          <p:nvPr/>
        </p:nvSpPr>
        <p:spPr>
          <a:xfrm>
            <a:off x="3779173" y="2248770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B4E06A0-E483-5E9A-60C8-DB2169315C13}"/>
              </a:ext>
            </a:extLst>
          </p:cNvPr>
          <p:cNvSpPr txBox="1"/>
          <p:nvPr/>
        </p:nvSpPr>
        <p:spPr>
          <a:xfrm>
            <a:off x="5689278" y="1454340"/>
            <a:ext cx="6687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Vhod X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CEFE9F-BE28-E4F1-44EE-BEA1534390F2}"/>
              </a:ext>
            </a:extLst>
          </p:cNvPr>
          <p:cNvSpPr txBox="1"/>
          <p:nvPr/>
        </p:nvSpPr>
        <p:spPr>
          <a:xfrm>
            <a:off x="5178000" y="2086770"/>
            <a:ext cx="1836000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(preoblikovanje podatkov)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C8228A-2DC0-1082-37B3-2C679E032DF8}"/>
              </a:ext>
            </a:extLst>
          </p:cNvPr>
          <p:cNvSpPr txBox="1"/>
          <p:nvPr/>
        </p:nvSpPr>
        <p:spPr>
          <a:xfrm>
            <a:off x="3779173" y="3123872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88D126C-F9D0-EFD1-2CF5-AFC7B00645AB}"/>
              </a:ext>
            </a:extLst>
          </p:cNvPr>
          <p:cNvSpPr txBox="1"/>
          <p:nvPr/>
        </p:nvSpPr>
        <p:spPr>
          <a:xfrm>
            <a:off x="5178000" y="2955720"/>
            <a:ext cx="1836000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(preoblikovanje podatkov)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9223464-AE39-0639-31CC-003630AF35B2}"/>
              </a:ext>
            </a:extLst>
          </p:cNvPr>
          <p:cNvSpPr txBox="1"/>
          <p:nvPr/>
        </p:nvSpPr>
        <p:spPr>
          <a:xfrm>
            <a:off x="7494215" y="3750730"/>
            <a:ext cx="1152000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 tarče Y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BEDEAB3-FC46-6C89-8A7C-A8EEF129E9C7}"/>
              </a:ext>
            </a:extLst>
          </p:cNvPr>
          <p:cNvSpPr txBox="1"/>
          <p:nvPr/>
        </p:nvSpPr>
        <p:spPr>
          <a:xfrm>
            <a:off x="5369882" y="3824668"/>
            <a:ext cx="1420069" cy="43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Napovedi tarče Y´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8C8E314-ADDA-3150-9DA0-98CD83F72C22}"/>
              </a:ext>
            </a:extLst>
          </p:cNvPr>
          <p:cNvSpPr txBox="1"/>
          <p:nvPr/>
        </p:nvSpPr>
        <p:spPr>
          <a:xfrm>
            <a:off x="6358051" y="4547678"/>
            <a:ext cx="15488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izgube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07685D7-45B6-F488-83DE-C9D70FB6B1D6}"/>
              </a:ext>
            </a:extLst>
          </p:cNvPr>
          <p:cNvSpPr txBox="1"/>
          <p:nvPr/>
        </p:nvSpPr>
        <p:spPr>
          <a:xfrm>
            <a:off x="7646615" y="3903130"/>
            <a:ext cx="1152000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 tarče Y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B7AF92B-3873-0C6A-AD63-07F9FD3BDF14}"/>
              </a:ext>
            </a:extLst>
          </p:cNvPr>
          <p:cNvSpPr txBox="1"/>
          <p:nvPr/>
        </p:nvSpPr>
        <p:spPr>
          <a:xfrm>
            <a:off x="6552068" y="5234803"/>
            <a:ext cx="1313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 izgube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7EDE244-3587-F247-64E3-1C615E8D146C}"/>
              </a:ext>
            </a:extLst>
          </p:cNvPr>
          <p:cNvSpPr txBox="1"/>
          <p:nvPr/>
        </p:nvSpPr>
        <p:spPr>
          <a:xfrm>
            <a:off x="3937261" y="4720777"/>
            <a:ext cx="9444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optimizator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872CC1A-B623-6A54-D4CA-3EF6E3025237}"/>
              </a:ext>
            </a:extLst>
          </p:cNvPr>
          <p:cNvSpPr txBox="1"/>
          <p:nvPr/>
        </p:nvSpPr>
        <p:spPr>
          <a:xfrm>
            <a:off x="2973273" y="3809835"/>
            <a:ext cx="10486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Posodobitev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66EB9F-AF8A-4C4A-50F7-8B357397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577C5D6-6FB3-9CB2-B5D8-BBFDDEA670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jeZBesedilom 1">
            <a:extLst>
              <a:ext uri="{FF2B5EF4-FFF2-40B4-BE49-F238E27FC236}">
                <a16:creationId xmlns:a16="http://schemas.microsoft.com/office/drawing/2014/main" id="{26ED7DF3-99D6-25F3-F29C-1BD06E34649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219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ML Neural </a:t>
            </a:r>
            <a:r>
              <a:rPr lang="sr-Latn-BA"/>
              <a:t>Network gradient decent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047" y="5702803"/>
            <a:ext cx="25587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Spust gradienta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65FE8-C9CF-2E9A-BD06-700A71E7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4" y="1168884"/>
            <a:ext cx="6442602" cy="436912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3AF6D8-9355-BA4F-2419-7669507CE8BC}"/>
              </a:ext>
            </a:extLst>
          </p:cNvPr>
          <p:cNvSpPr txBox="1"/>
          <p:nvPr/>
        </p:nvSpPr>
        <p:spPr>
          <a:xfrm>
            <a:off x="5805008" y="2080550"/>
            <a:ext cx="172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Začetna točka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7890DE0-18F9-0EDA-BDE0-FD32A57B7D2B}"/>
              </a:ext>
            </a:extLst>
          </p:cNvPr>
          <p:cNvSpPr txBox="1"/>
          <p:nvPr/>
        </p:nvSpPr>
        <p:spPr>
          <a:xfrm>
            <a:off x="4176692" y="5261006"/>
            <a:ext cx="1512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Končna točka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F7B5A2-3A03-4B00-2B81-2BA55D24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DB63FF-F336-70CB-FE7F-5A1F55B9D8E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34DAD918-F6BB-4992-C3E9-67694FB0609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336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Pilotna študija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V </a:t>
            </a:r>
            <a:r>
              <a:rPr lang="en-GB" sz="1800" dirty="0" err="1"/>
              <a:t>osrednjem</a:t>
            </a:r>
            <a:r>
              <a:rPr lang="en-GB" sz="1800" dirty="0"/>
              <a:t> </a:t>
            </a:r>
            <a:r>
              <a:rPr lang="en-GB" sz="1800" dirty="0" err="1"/>
              <a:t>skladišču</a:t>
            </a:r>
            <a:r>
              <a:rPr lang="en-GB" sz="1800" dirty="0"/>
              <a:t> </a:t>
            </a:r>
            <a:r>
              <a:rPr lang="en-GB" sz="1800" dirty="0" err="1"/>
              <a:t>živilske</a:t>
            </a:r>
            <a:r>
              <a:rPr lang="en-GB" sz="1800" dirty="0"/>
              <a:t> </a:t>
            </a:r>
            <a:r>
              <a:rPr lang="en-GB" sz="1800" dirty="0" err="1"/>
              <a:t>tovarne</a:t>
            </a:r>
            <a:r>
              <a:rPr lang="en-GB" sz="1800" dirty="0"/>
              <a:t> </a:t>
            </a:r>
            <a:r>
              <a:rPr lang="en-GB" sz="1800" dirty="0" err="1"/>
              <a:t>tehnologiji</a:t>
            </a:r>
            <a:r>
              <a:rPr lang="en-GB" sz="1800" dirty="0"/>
              <a:t> </a:t>
            </a:r>
            <a:r>
              <a:rPr lang="en-GB" sz="1800" dirty="0" err="1"/>
              <a:t>umetne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 (UI) in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(SU) </a:t>
            </a:r>
            <a:r>
              <a:rPr lang="en-GB" sz="1800" dirty="0" err="1"/>
              <a:t>optimizirata</a:t>
            </a:r>
            <a:r>
              <a:rPr lang="en-GB" sz="1800" dirty="0"/>
              <a:t> </a:t>
            </a:r>
            <a:r>
              <a:rPr lang="en-GB" sz="1800" dirty="0" err="1"/>
              <a:t>uporabo</a:t>
            </a:r>
            <a:r>
              <a:rPr lang="en-GB" sz="1800" dirty="0"/>
              <a:t> 30 </a:t>
            </a:r>
            <a:r>
              <a:rPr lang="en-GB" sz="1800" dirty="0" err="1"/>
              <a:t>viličarjev</a:t>
            </a:r>
            <a:r>
              <a:rPr lang="en-GB" sz="1800" dirty="0"/>
              <a:t>, ki so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logistične</a:t>
            </a:r>
            <a:r>
              <a:rPr lang="en-GB" sz="1800" dirty="0"/>
              <a:t> </a:t>
            </a:r>
            <a:r>
              <a:rPr lang="en-GB" sz="1800" dirty="0" err="1"/>
              <a:t>naloge</a:t>
            </a:r>
            <a:r>
              <a:rPr lang="en-GB" sz="1800" dirty="0"/>
              <a:t> v </a:t>
            </a:r>
            <a:r>
              <a:rPr lang="en-GB" sz="1800" dirty="0" err="1"/>
              <a:t>proizvodnji</a:t>
            </a:r>
            <a:r>
              <a:rPr lang="en-GB" sz="1800" dirty="0"/>
              <a:t>, </a:t>
            </a:r>
            <a:r>
              <a:rPr lang="en-GB" sz="1800" dirty="0" err="1"/>
              <a:t>skladiščenju</a:t>
            </a:r>
            <a:r>
              <a:rPr lang="en-GB" sz="1800" dirty="0"/>
              <a:t> in </a:t>
            </a:r>
            <a:r>
              <a:rPr lang="en-GB" sz="1800" dirty="0" err="1"/>
              <a:t>odpremi</a:t>
            </a:r>
            <a:r>
              <a:rPr lang="en-GB" sz="1800" dirty="0"/>
              <a:t> (</a:t>
            </a:r>
            <a:r>
              <a:rPr lang="en-GB" sz="1800" dirty="0" err="1"/>
              <a:t>Mirčetić</a:t>
            </a:r>
            <a:r>
              <a:rPr lang="en-GB" sz="1800" dirty="0"/>
              <a:t> et al., 2016; </a:t>
            </a:r>
            <a:r>
              <a:rPr lang="en-GB" sz="1800" dirty="0" err="1"/>
              <a:t>Mircetic</a:t>
            </a:r>
            <a:r>
              <a:rPr lang="en-GB" sz="1800" dirty="0"/>
              <a:t> et al., 2014). </a:t>
            </a:r>
            <a:r>
              <a:rPr lang="en-GB" sz="1800" dirty="0" err="1"/>
              <a:t>Skladišče</a:t>
            </a:r>
            <a:r>
              <a:rPr lang="en-GB" sz="1800" dirty="0"/>
              <a:t> s </a:t>
            </a:r>
            <a:r>
              <a:rPr lang="en-GB" sz="1800" dirty="0" err="1"/>
              <a:t>kapaciteto</a:t>
            </a:r>
            <a:r>
              <a:rPr lang="en-GB" sz="1800" dirty="0"/>
              <a:t> 11.100 </a:t>
            </a:r>
            <a:r>
              <a:rPr lang="en-GB" sz="1800" dirty="0" err="1"/>
              <a:t>paletnih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in </a:t>
            </a:r>
            <a:r>
              <a:rPr lang="en-GB" sz="1800" dirty="0" err="1"/>
              <a:t>letno</a:t>
            </a:r>
            <a:r>
              <a:rPr lang="en-GB" sz="1800" dirty="0"/>
              <a:t> </a:t>
            </a:r>
            <a:r>
              <a:rPr lang="en-GB" sz="1800" dirty="0" err="1"/>
              <a:t>realizacijo</a:t>
            </a:r>
            <a:r>
              <a:rPr lang="en-GB" sz="1800" dirty="0"/>
              <a:t> med 300.000 in 350.000 </a:t>
            </a:r>
            <a:r>
              <a:rPr lang="en-GB" sz="1800" dirty="0" err="1"/>
              <a:t>palet</a:t>
            </a:r>
            <a:r>
              <a:rPr lang="en-GB" sz="1800" dirty="0"/>
              <a:t> </a:t>
            </a:r>
            <a:r>
              <a:rPr lang="en-GB" sz="1800" dirty="0" err="1"/>
              <a:t>oskrbuje</a:t>
            </a:r>
            <a:r>
              <a:rPr lang="en-GB" sz="1800" dirty="0"/>
              <a:t> </a:t>
            </a:r>
            <a:r>
              <a:rPr lang="en-GB" sz="1800" dirty="0" err="1"/>
              <a:t>približno</a:t>
            </a:r>
            <a:r>
              <a:rPr lang="en-GB" sz="1800" dirty="0"/>
              <a:t> 20.000 </a:t>
            </a:r>
            <a:r>
              <a:rPr lang="en-GB" sz="1800" dirty="0" err="1"/>
              <a:t>supermarketov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Trenutni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za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</a:t>
            </a:r>
            <a:r>
              <a:rPr lang="en-GB" sz="1800" dirty="0" err="1"/>
              <a:t>temelji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managerski</a:t>
            </a:r>
            <a:r>
              <a:rPr lang="en-GB" sz="1800" dirty="0"/>
              <a:t> </a:t>
            </a:r>
            <a:r>
              <a:rPr lang="en-GB" sz="1800" dirty="0" err="1"/>
              <a:t>ekspertizi</a:t>
            </a:r>
            <a:r>
              <a:rPr lang="en-GB" sz="1800" dirty="0"/>
              <a:t>, ki je pod </a:t>
            </a:r>
            <a:r>
              <a:rPr lang="en-GB" sz="1800" dirty="0" err="1"/>
              <a:t>stresom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pomanjkljiva</a:t>
            </a:r>
            <a:r>
              <a:rPr lang="en-GB" sz="1800" dirty="0"/>
              <a:t> (</a:t>
            </a:r>
            <a:r>
              <a:rPr lang="en-GB" sz="1800" dirty="0" err="1"/>
              <a:t>Druzdzel</a:t>
            </a:r>
            <a:r>
              <a:rPr lang="en-GB" sz="1800" dirty="0"/>
              <a:t> &amp; Flynn, 2002). To </a:t>
            </a:r>
            <a:r>
              <a:rPr lang="en-GB" sz="1800" dirty="0" err="1"/>
              <a:t>poudarja</a:t>
            </a:r>
            <a:r>
              <a:rPr lang="en-GB" sz="1800" dirty="0"/>
              <a:t> </a:t>
            </a:r>
            <a:r>
              <a:rPr lang="en-GB" sz="1800" dirty="0" err="1"/>
              <a:t>potrebo</a:t>
            </a:r>
            <a:r>
              <a:rPr lang="en-GB" sz="1800" dirty="0"/>
              <a:t> po </a:t>
            </a:r>
            <a:r>
              <a:rPr lang="en-GB" sz="1800" dirty="0" err="1"/>
              <a:t>sistemu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odločanju</a:t>
            </a:r>
            <a:r>
              <a:rPr lang="en-GB" sz="1800" dirty="0"/>
              <a:t> (DSS) za </a:t>
            </a:r>
            <a:r>
              <a:rPr lang="en-GB" sz="1800" dirty="0" err="1"/>
              <a:t>izboljšanje</a:t>
            </a:r>
            <a:r>
              <a:rPr lang="en-GB" sz="1800" dirty="0"/>
              <a:t> </a:t>
            </a:r>
            <a:r>
              <a:rPr lang="en-GB" sz="1800" dirty="0" err="1"/>
              <a:t>procesov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Razvit</a:t>
            </a:r>
            <a:r>
              <a:rPr lang="en-GB" sz="1800" dirty="0"/>
              <a:t> je </a:t>
            </a:r>
            <a:r>
              <a:rPr lang="en-GB" sz="1800" dirty="0" err="1"/>
              <a:t>bil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odločanje</a:t>
            </a:r>
            <a:r>
              <a:rPr lang="en-GB" sz="1800" dirty="0"/>
              <a:t> z </a:t>
            </a:r>
            <a:r>
              <a:rPr lang="en-GB" sz="1800" dirty="0" err="1"/>
              <a:t>uporabo</a:t>
            </a:r>
            <a:r>
              <a:rPr lang="en-GB" sz="1800" dirty="0"/>
              <a:t> SU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DSS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managerjem</a:t>
            </a:r>
            <a:r>
              <a:rPr lang="en-GB" sz="1800" dirty="0"/>
              <a:t>. </a:t>
            </a:r>
            <a:r>
              <a:rPr lang="en-GB" sz="1800" dirty="0" err="1"/>
              <a:t>Platforma</a:t>
            </a:r>
            <a:r>
              <a:rPr lang="en-GB" sz="1800" dirty="0"/>
              <a:t> UI </a:t>
            </a:r>
            <a:r>
              <a:rPr lang="en-GB" sz="1800" dirty="0" err="1"/>
              <a:t>neprekinjeno</a:t>
            </a:r>
            <a:r>
              <a:rPr lang="en-GB" sz="1800" dirty="0"/>
              <a:t> </a:t>
            </a:r>
            <a:r>
              <a:rPr lang="en-GB" sz="1800" dirty="0" err="1"/>
              <a:t>preračunava</a:t>
            </a:r>
            <a:r>
              <a:rPr lang="en-GB" sz="1800" dirty="0"/>
              <a:t> in </a:t>
            </a:r>
            <a:r>
              <a:rPr lang="en-GB" sz="1800" dirty="0" err="1"/>
              <a:t>predlaga</a:t>
            </a:r>
            <a:r>
              <a:rPr lang="en-GB" sz="1800" dirty="0"/>
              <a:t> </a:t>
            </a:r>
            <a:r>
              <a:rPr lang="en-GB" sz="1800" dirty="0" err="1"/>
              <a:t>optimalne</a:t>
            </a:r>
            <a:r>
              <a:rPr lang="en-GB" sz="1800" dirty="0"/>
              <a:t> </a:t>
            </a:r>
            <a:r>
              <a:rPr lang="en-GB" sz="1800" dirty="0" err="1"/>
              <a:t>razporeditve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podlagi</a:t>
            </a:r>
            <a:r>
              <a:rPr lang="en-GB" sz="1800" dirty="0"/>
              <a:t> </a:t>
            </a:r>
            <a:r>
              <a:rPr lang="en-GB" sz="1800" dirty="0" err="1"/>
              <a:t>sprotnih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vnosa</a:t>
            </a:r>
            <a:r>
              <a:rPr lang="en-GB" sz="1800" dirty="0"/>
              <a:t> </a:t>
            </a:r>
            <a:r>
              <a:rPr lang="en-GB" sz="1800" dirty="0" err="1"/>
              <a:t>operaterjev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preprečevanje</a:t>
            </a:r>
            <a:r>
              <a:rPr lang="en-GB" sz="1800" dirty="0"/>
              <a:t> </a:t>
            </a:r>
            <a:r>
              <a:rPr lang="en-GB" sz="1800" dirty="0" err="1"/>
              <a:t>motenj</a:t>
            </a:r>
            <a:r>
              <a:rPr lang="en-GB" sz="1800" dirty="0"/>
              <a:t>, </a:t>
            </a:r>
            <a:r>
              <a:rPr lang="en-GB" sz="1800" dirty="0" err="1"/>
              <a:t>zagotavljanje</a:t>
            </a:r>
            <a:r>
              <a:rPr lang="en-GB" sz="1800" dirty="0"/>
              <a:t> </a:t>
            </a:r>
            <a:r>
              <a:rPr lang="en-GB" sz="1800" dirty="0" err="1"/>
              <a:t>pravočasne</a:t>
            </a:r>
            <a:r>
              <a:rPr lang="en-GB" sz="1800" dirty="0"/>
              <a:t> </a:t>
            </a:r>
            <a:r>
              <a:rPr lang="en-GB" sz="1800" dirty="0" err="1"/>
              <a:t>izvedbe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 in </a:t>
            </a:r>
            <a:r>
              <a:rPr lang="en-GB" sz="1800" dirty="0" err="1"/>
              <a:t>usklajevanje</a:t>
            </a:r>
            <a:r>
              <a:rPr lang="en-GB" sz="1800" dirty="0"/>
              <a:t> </a:t>
            </a:r>
            <a:r>
              <a:rPr lang="en-GB" sz="1800" dirty="0" err="1"/>
              <a:t>vzdrževalnih</a:t>
            </a:r>
            <a:r>
              <a:rPr lang="en-GB" sz="1800" dirty="0"/>
              <a:t> </a:t>
            </a:r>
            <a:r>
              <a:rPr lang="en-GB" sz="1800" dirty="0" err="1"/>
              <a:t>urnikov</a:t>
            </a:r>
            <a:r>
              <a:rPr lang="en-GB" sz="1800" dirty="0"/>
              <a:t>. </a:t>
            </a:r>
            <a:r>
              <a:rPr lang="en-GB" sz="1800" dirty="0" err="1"/>
              <a:t>Napačna</a:t>
            </a:r>
            <a:r>
              <a:rPr lang="en-GB" sz="1800" dirty="0"/>
              <a:t>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privede</a:t>
            </a:r>
            <a:r>
              <a:rPr lang="en-GB" sz="1800" dirty="0"/>
              <a:t> do </a:t>
            </a:r>
            <a:r>
              <a:rPr lang="en-GB" sz="1800" dirty="0" err="1"/>
              <a:t>neizkoriščenosti</a:t>
            </a:r>
            <a:r>
              <a:rPr lang="en-GB" sz="1800" dirty="0"/>
              <a:t> </a:t>
            </a:r>
            <a:r>
              <a:rPr lang="en-GB" sz="1800" dirty="0" err="1"/>
              <a:t>virov</a:t>
            </a:r>
            <a:r>
              <a:rPr lang="en-GB" sz="1800" dirty="0"/>
              <a:t>, </a:t>
            </a:r>
            <a:r>
              <a:rPr lang="en-GB" sz="1800" dirty="0" err="1"/>
              <a:t>težav</a:t>
            </a:r>
            <a:r>
              <a:rPr lang="en-GB" sz="1800" dirty="0"/>
              <a:t> s </a:t>
            </a:r>
            <a:r>
              <a:rPr lang="en-GB" sz="1800" dirty="0" err="1"/>
              <a:t>stopnjo</a:t>
            </a:r>
            <a:r>
              <a:rPr lang="en-GB" sz="1800" dirty="0"/>
              <a:t> </a:t>
            </a:r>
            <a:r>
              <a:rPr lang="en-GB" sz="1800" dirty="0" err="1"/>
              <a:t>storitev</a:t>
            </a:r>
            <a:r>
              <a:rPr lang="en-GB" sz="1800" dirty="0"/>
              <a:t> in </a:t>
            </a:r>
            <a:r>
              <a:rPr lang="en-GB" sz="1800" dirty="0" err="1"/>
              <a:t>kazni</a:t>
            </a:r>
            <a:r>
              <a:rPr lang="en-GB" sz="1800" dirty="0"/>
              <a:t> </a:t>
            </a:r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zamud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DSS </a:t>
            </a:r>
            <a:r>
              <a:rPr lang="en-GB" sz="1800" dirty="0" err="1"/>
              <a:t>pomaga</a:t>
            </a:r>
            <a:r>
              <a:rPr lang="en-GB" sz="1800" dirty="0"/>
              <a:t> </a:t>
            </a:r>
            <a:r>
              <a:rPr lang="en-GB" sz="1800" dirty="0" err="1"/>
              <a:t>upravljati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dejavnike</a:t>
            </a:r>
            <a:r>
              <a:rPr lang="en-GB" sz="1800" dirty="0"/>
              <a:t> z </a:t>
            </a:r>
            <a:r>
              <a:rPr lang="en-GB" sz="1800" dirty="0" err="1"/>
              <a:t>nudenjem</a:t>
            </a:r>
            <a:r>
              <a:rPr lang="en-GB" sz="1800" dirty="0"/>
              <a:t> </a:t>
            </a:r>
            <a:r>
              <a:rPr lang="en-GB" sz="1800" dirty="0" err="1"/>
              <a:t>natančnih</a:t>
            </a:r>
            <a:r>
              <a:rPr lang="en-GB" sz="1800" dirty="0"/>
              <a:t> </a:t>
            </a:r>
            <a:r>
              <a:rPr lang="en-GB" sz="1800" dirty="0" err="1"/>
              <a:t>priporočil</a:t>
            </a:r>
            <a:r>
              <a:rPr lang="en-GB" sz="1800" dirty="0"/>
              <a:t>, s </a:t>
            </a:r>
            <a:r>
              <a:rPr lang="en-GB" sz="1800" dirty="0" err="1"/>
              <a:t>čimer</a:t>
            </a:r>
            <a:r>
              <a:rPr lang="en-GB" sz="1800" dirty="0"/>
              <a:t> </a:t>
            </a:r>
            <a:r>
              <a:rPr lang="en-GB" sz="1800" dirty="0" err="1"/>
              <a:t>povečuje</a:t>
            </a:r>
            <a:r>
              <a:rPr lang="en-GB" sz="1800" dirty="0"/>
              <a:t> </a:t>
            </a:r>
            <a:r>
              <a:rPr lang="en-GB" sz="1800" dirty="0" err="1"/>
              <a:t>zanesljivost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in </a:t>
            </a:r>
            <a:r>
              <a:rPr lang="en-GB" sz="1800" dirty="0" err="1"/>
              <a:t>operativno</a:t>
            </a:r>
            <a:r>
              <a:rPr lang="en-GB" sz="1800" dirty="0"/>
              <a:t> </a:t>
            </a:r>
            <a:r>
              <a:rPr lang="en-GB" sz="1800" dirty="0" err="1"/>
              <a:t>učinkovitost</a:t>
            </a:r>
            <a:r>
              <a:rPr lang="en-GB" sz="18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847D2BE-B75A-0B55-DED5-08A2C5F7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F837E5F-6F8D-D1F6-B784-7FBC1D8F583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503F5C15-D16D-508F-77F0-3A15548319D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61" y="1718734"/>
            <a:ext cx="7507817" cy="36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68435" y="5222774"/>
            <a:ext cx="48926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Struktura sistema DSS za skladišče, temelječ na algoritmih SU in UI.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D39D94F-5725-B5A9-2B4A-20A13CA60499}"/>
              </a:ext>
            </a:extLst>
          </p:cNvPr>
          <p:cNvSpPr txBox="1"/>
          <p:nvPr/>
        </p:nvSpPr>
        <p:spPr>
          <a:xfrm>
            <a:off x="2267338" y="1847461"/>
            <a:ext cx="38664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C83B1A8-6CDC-B025-A6E1-D0858C41FCDF}"/>
              </a:ext>
            </a:extLst>
          </p:cNvPr>
          <p:cNvSpPr txBox="1"/>
          <p:nvPr/>
        </p:nvSpPr>
        <p:spPr>
          <a:xfrm>
            <a:off x="2216042" y="2336527"/>
            <a:ext cx="5293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Palete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194E039-0ABD-A1B8-E3E5-FDCF4498AA20}"/>
              </a:ext>
            </a:extLst>
          </p:cNvPr>
          <p:cNvSpPr txBox="1"/>
          <p:nvPr/>
        </p:nvSpPr>
        <p:spPr>
          <a:xfrm>
            <a:off x="2269492" y="4351731"/>
            <a:ext cx="660758" cy="18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18E0302-37A5-DA97-260C-41370ACC456B}"/>
              </a:ext>
            </a:extLst>
          </p:cNvPr>
          <p:cNvSpPr txBox="1"/>
          <p:nvPr/>
        </p:nvSpPr>
        <p:spPr>
          <a:xfrm>
            <a:off x="2216042" y="4762655"/>
            <a:ext cx="936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 trenutne </a:t>
            </a:r>
          </a:p>
          <a:p>
            <a:pPr algn="ctr"/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6992472-423C-0143-05F3-DEB388A97E11}"/>
              </a:ext>
            </a:extLst>
          </p:cNvPr>
          <p:cNvSpPr txBox="1"/>
          <p:nvPr/>
        </p:nvSpPr>
        <p:spPr>
          <a:xfrm>
            <a:off x="5550125" y="2048527"/>
            <a:ext cx="1548000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viličarjev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potrebnih za nalaganje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A0BC68B-811E-4C2C-0D9D-75A735883A23}"/>
              </a:ext>
            </a:extLst>
          </p:cNvPr>
          <p:cNvSpPr txBox="1"/>
          <p:nvPr/>
        </p:nvSpPr>
        <p:spPr>
          <a:xfrm>
            <a:off x="5489614" y="3860231"/>
            <a:ext cx="19832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Klasificiraj viličarje po skupinah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(Skupina Da ali Ne)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826B101-44F5-D4CD-4895-FFF03D7ABF52}"/>
              </a:ext>
            </a:extLst>
          </p:cNvPr>
          <p:cNvSpPr txBox="1"/>
          <p:nvPr/>
        </p:nvSpPr>
        <p:spPr>
          <a:xfrm>
            <a:off x="7628888" y="2582748"/>
            <a:ext cx="1548000" cy="82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 viličarje po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klasifikacijski skupini Da,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na število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potrebnih viličarjev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ES 1.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108241F-4025-C995-7ADE-1D344F80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7F3164F-9799-C20D-8CC5-0FC898179CE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">
            <a:extLst>
              <a:ext uri="{FF2B5EF4-FFF2-40B4-BE49-F238E27FC236}">
                <a16:creationId xmlns:a16="http://schemas.microsoft.com/office/drawing/2014/main" id="{5C39D02D-9A85-86DA-F7B1-986B6639D1E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90292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6A311E-4CB7-D8A3-4DF4-CB36919C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954E3A6-ABDF-B42B-329E-15D14B86D03C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0A89E75F-AAAB-A396-E760-CA6C9807FDF0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ADFFD-EFBC-700C-EEE4-3A990C3C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16" y="1696231"/>
            <a:ext cx="1062233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Kontekst problema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Vključen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Iskanje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skladišča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razporeditvi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Izzivi vodenja evidenc zahtevajo ekspertni sistem (ES) za boljše upravljanje.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Razvoj baze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Oblikovani sta bili dve ločeni bazi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sl-SI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</a:t>
            </a: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Odločitve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številu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angažiranih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coni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nakladanje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(434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strokovnih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odločitev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sl-SI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sl-SI" dirty="0"/>
              <a:t>Odločitve o tem, kateri viličarji so bili angažirani (368 strokovnih odločitev).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Strojno učenje za sklepanje na podlagi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Uporabljene tehnike vključujejo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Razširjeno linearno regresijo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Logistično regresijo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K-najbližjih sosedov (KNN)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Linearno </a:t>
            </a:r>
            <a:r>
              <a:rPr lang="sl-SI" altLang="sl-SI" dirty="0" err="1">
                <a:latin typeface="Arial" panose="020B0604020202020204" pitchFamily="34" charset="0"/>
              </a:rPr>
              <a:t>diskriminantno</a:t>
            </a:r>
            <a:r>
              <a:rPr lang="sl-SI" altLang="sl-SI" dirty="0">
                <a:latin typeface="Arial" panose="020B0604020202020204" pitchFamily="34" charset="0"/>
              </a:rPr>
              <a:t> analizo (LDA)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CART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Programsko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okolje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MATLAB.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Najbolj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učinkovita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ANFIS in CART,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izbrana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3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A4AF7-CF88-689C-846A-9366EA4F552B}"/>
              </a:ext>
            </a:extLst>
          </p:cNvPr>
          <p:cNvSpPr txBox="1"/>
          <p:nvPr/>
        </p:nvSpPr>
        <p:spPr>
          <a:xfrm>
            <a:off x="1376836" y="583721"/>
            <a:ext cx="83687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Vhodni dejavniki za odločanje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/>
              <a:t>Število razporejenih viličarjev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Vhodne spremenljivke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l-SI" b="1" dirty="0"/>
              <a:t>Čas nakladanja</a:t>
            </a:r>
            <a:r>
              <a:rPr lang="en-US" dirty="0"/>
              <a:t>: </a:t>
            </a:r>
            <a:r>
              <a:rPr lang="sl-SI" dirty="0"/>
              <a:t>Razpon od 15 do 135 minut</a:t>
            </a:r>
            <a:r>
              <a:rPr lang="en-US" dirty="0"/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l-SI" b="1" dirty="0"/>
              <a:t>Količina tovora</a:t>
            </a:r>
            <a:r>
              <a:rPr lang="en-US" dirty="0"/>
              <a:t>: </a:t>
            </a:r>
            <a:r>
              <a:rPr lang="sl-SI" dirty="0"/>
              <a:t>Razpon od 15 do 225 palet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/>
              <a:t>Izbira viličarjev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Upoštevani faktorji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Pomen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 (</a:t>
            </a:r>
            <a:r>
              <a:rPr lang="en-US" dirty="0" err="1"/>
              <a:t>lestvica</a:t>
            </a:r>
            <a:r>
              <a:rPr lang="en-US" dirty="0"/>
              <a:t>: 1–9,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politiko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).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Izraba</a:t>
            </a:r>
            <a:r>
              <a:rPr lang="en-US" dirty="0"/>
              <a:t> </a:t>
            </a:r>
            <a:r>
              <a:rPr lang="en-US" dirty="0" err="1"/>
              <a:t>viličarjev</a:t>
            </a:r>
            <a:r>
              <a:rPr lang="en-US" dirty="0"/>
              <a:t> (</a:t>
            </a:r>
            <a:r>
              <a:rPr lang="en-US" dirty="0" err="1"/>
              <a:t>odstotek</a:t>
            </a:r>
            <a:r>
              <a:rPr lang="en-US" dirty="0"/>
              <a:t> </a:t>
            </a:r>
            <a:r>
              <a:rPr lang="en-US" dirty="0" err="1"/>
              <a:t>skupnih</a:t>
            </a:r>
            <a:r>
              <a:rPr lang="en-US" dirty="0"/>
              <a:t> </a:t>
            </a:r>
            <a:r>
              <a:rPr lang="en-US" dirty="0" err="1"/>
              <a:t>delovnih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).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Razdalja</a:t>
            </a:r>
            <a:r>
              <a:rPr lang="en-US" dirty="0"/>
              <a:t> od </a:t>
            </a:r>
            <a:r>
              <a:rPr lang="en-US" dirty="0" err="1"/>
              <a:t>nakladalne</a:t>
            </a:r>
            <a:r>
              <a:rPr lang="en-US" dirty="0"/>
              <a:t> </a:t>
            </a:r>
            <a:r>
              <a:rPr lang="en-US" dirty="0" err="1"/>
              <a:t>rampe</a:t>
            </a:r>
            <a:r>
              <a:rPr lang="en-US" dirty="0"/>
              <a:t>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Povprečna</a:t>
            </a:r>
            <a:r>
              <a:rPr lang="en-US" dirty="0"/>
              <a:t> </a:t>
            </a:r>
            <a:r>
              <a:rPr lang="en-US" dirty="0" err="1"/>
              <a:t>izraba</a:t>
            </a:r>
            <a:r>
              <a:rPr lang="en-US" dirty="0"/>
              <a:t> </a:t>
            </a:r>
            <a:r>
              <a:rPr lang="en-US" dirty="0" err="1"/>
              <a:t>vseh</a:t>
            </a:r>
            <a:r>
              <a:rPr lang="en-US" dirty="0"/>
              <a:t> </a:t>
            </a:r>
            <a:r>
              <a:rPr lang="en-US" dirty="0" err="1"/>
              <a:t>viličarjev</a:t>
            </a:r>
            <a:r>
              <a:rPr lang="en-US" dirty="0"/>
              <a:t>.</a:t>
            </a: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Lestvica pomembnosti dejavnosti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</a:t>
            </a:r>
            <a:r>
              <a:rPr lang="sl-SI" dirty="0"/>
              <a:t>: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8: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delni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7: </a:t>
            </a:r>
            <a:r>
              <a:rPr lang="en-US" dirty="0" err="1"/>
              <a:t>Komisioniranje</a:t>
            </a:r>
            <a:r>
              <a:rPr lang="en-US" dirty="0"/>
              <a:t> </a:t>
            </a:r>
            <a:r>
              <a:rPr lang="en-US" dirty="0" err="1"/>
              <a:t>pošiljk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6: </a:t>
            </a:r>
            <a:r>
              <a:rPr lang="en-US" dirty="0" err="1"/>
              <a:t>Nakladanje</a:t>
            </a:r>
            <a:r>
              <a:rPr lang="en-US" dirty="0"/>
              <a:t>/</a:t>
            </a:r>
            <a:r>
              <a:rPr lang="en-US" dirty="0" err="1"/>
              <a:t>razkladanje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5: </a:t>
            </a:r>
            <a:r>
              <a:rPr lang="en-US" dirty="0" err="1"/>
              <a:t>Preurejanje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v </a:t>
            </a:r>
            <a:r>
              <a:rPr lang="en-US" dirty="0" err="1"/>
              <a:t>skladišču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4: </a:t>
            </a:r>
            <a:r>
              <a:rPr lang="en-US" dirty="0" err="1"/>
              <a:t>Različna</a:t>
            </a:r>
            <a:r>
              <a:rPr lang="en-US" dirty="0"/>
              <a:t> </a:t>
            </a:r>
            <a:r>
              <a:rPr lang="en-US" dirty="0" err="1"/>
              <a:t>opravila</a:t>
            </a:r>
            <a:r>
              <a:rPr lang="en-US" dirty="0"/>
              <a:t> v </a:t>
            </a:r>
            <a:r>
              <a:rPr lang="en-US" dirty="0" err="1"/>
              <a:t>osrednjem</a:t>
            </a:r>
            <a:r>
              <a:rPr lang="en-US" dirty="0"/>
              <a:t> </a:t>
            </a:r>
            <a:r>
              <a:rPr lang="en-US" dirty="0" err="1"/>
              <a:t>skladišču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3: </a:t>
            </a:r>
            <a:r>
              <a:rPr lang="en-US" dirty="0" err="1"/>
              <a:t>Odstranjevanje</a:t>
            </a:r>
            <a:r>
              <a:rPr lang="en-US" dirty="0"/>
              <a:t> </a:t>
            </a:r>
            <a:r>
              <a:rPr lang="en-US" dirty="0" err="1"/>
              <a:t>vrnjenih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s </a:t>
            </a:r>
            <a:r>
              <a:rPr lang="en-US" dirty="0" err="1"/>
              <a:t>trga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2: </a:t>
            </a:r>
            <a:r>
              <a:rPr lang="en-US" dirty="0" err="1"/>
              <a:t>Naloge</a:t>
            </a:r>
            <a:r>
              <a:rPr lang="en-US" dirty="0"/>
              <a:t> v </a:t>
            </a:r>
            <a:r>
              <a:rPr lang="en-US" dirty="0" err="1"/>
              <a:t>komercialnem</a:t>
            </a:r>
            <a:r>
              <a:rPr lang="en-US" dirty="0"/>
              <a:t>/</a:t>
            </a:r>
            <a:r>
              <a:rPr lang="en-US" dirty="0" err="1"/>
              <a:t>skladišču</a:t>
            </a:r>
            <a:r>
              <a:rPr lang="en-US" dirty="0"/>
              <a:t> </a:t>
            </a:r>
            <a:r>
              <a:rPr lang="en-US" dirty="0" err="1"/>
              <a:t>surovin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1: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779F927-C143-27F0-0C7E-727ABF4F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0C50CBB-7700-61AB-0007-4E2FB244D9E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FD2339B5-126D-45AD-022C-935B8FE9C2D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7628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1F4309-B19C-74E4-277A-C6845E48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5" y="1871507"/>
            <a:ext cx="103829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Omejitve uporabe 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Operativne ure so omejene z načrtovanimi remonti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Uporaba je prepovedana izven operativnih 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Implementacija 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Izvedena preko uporabniku prijaznih vmesnikov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(ANFIS and CART) </a:t>
            </a: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 prikazala izjemne lastnosti za sklepanje in prenos 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Ključni rezultati in vpogledi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 ponujata optimizirane strategije razporejanja viličarjev za različne operativne scenarije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Obravnavana sta bila tako učinkovitost kot dolga življenjska doba virov v procesu odločanja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FEBCF72-C182-7D59-D392-1CEF97C0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0FE04A-71A7-B08D-AC63-D912908A97B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06C06465-269A-71F2-1597-3318CCFC46B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2156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257ED-E36D-594E-3E4E-40E54851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2" y="1470229"/>
            <a:ext cx="8901363" cy="37146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7DFC72-7AC0-BB45-9C4B-2F280C05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515" y="5256966"/>
            <a:ext cx="33233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BA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Metodologija za modeliranje ANFIS modela.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F69A95E-CB69-71E4-5BCB-A686E3AD5FCE}"/>
              </a:ext>
            </a:extLst>
          </p:cNvPr>
          <p:cNvSpPr txBox="1"/>
          <p:nvPr/>
        </p:nvSpPr>
        <p:spPr>
          <a:xfrm>
            <a:off x="1841451" y="3235977"/>
            <a:ext cx="11103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Uvozi podatke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Treniraj, testiraj in validiraj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7CF6041-7D7C-7B34-2116-D009D9D671E5}"/>
              </a:ext>
            </a:extLst>
          </p:cNvPr>
          <p:cNvSpPr txBox="1"/>
          <p:nvPr/>
        </p:nvSpPr>
        <p:spPr>
          <a:xfrm>
            <a:off x="4569100" y="1857449"/>
            <a:ext cx="972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Validiraj podatke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E77CCD5-9880-7C50-1FFA-2B50674CFC14}"/>
              </a:ext>
            </a:extLst>
          </p:cNvPr>
          <p:cNvSpPr txBox="1"/>
          <p:nvPr/>
        </p:nvSpPr>
        <p:spPr>
          <a:xfrm>
            <a:off x="3249164" y="4546096"/>
            <a:ext cx="93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 in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Testiraj podatke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12A57BF-1D1F-F38E-7ECB-EB8205C2BD9C}"/>
              </a:ext>
            </a:extLst>
          </p:cNvPr>
          <p:cNvSpPr txBox="1"/>
          <p:nvPr/>
        </p:nvSpPr>
        <p:spPr>
          <a:xfrm>
            <a:off x="3249164" y="2768266"/>
            <a:ext cx="936000" cy="14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Generiraj 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Vhod: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Razdelitev mreže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MF-jev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 MF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Izhod: Vrsta MF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3423C1C-C60F-6822-A7BE-F7AD0B6654DD}"/>
              </a:ext>
            </a:extLst>
          </p:cNvPr>
          <p:cNvSpPr txBox="1"/>
          <p:nvPr/>
        </p:nvSpPr>
        <p:spPr>
          <a:xfrm>
            <a:off x="4437691" y="2640669"/>
            <a:ext cx="1224000" cy="17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Optimizacijska metoda (hibridna metoda najmanjših kvadratov in gradientni spust)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Toleranca napake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števila obdobij usposabljanja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E322E23-E6CD-9FE5-F47E-1B48622E9C41}"/>
              </a:ext>
            </a:extLst>
          </p:cNvPr>
          <p:cNvSpPr txBox="1"/>
          <p:nvPr/>
        </p:nvSpPr>
        <p:spPr>
          <a:xfrm>
            <a:off x="5993173" y="2503667"/>
            <a:ext cx="1548000" cy="2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Testiranje in validacija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Grafični prikaz krivulj napak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Primerjava rezultatov usposabljanja in testiranja z izhodi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Preostale (residualne) krivulje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R²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4C6DAB0-CD58-A8D4-6AEB-0A36B407CBD6}"/>
              </a:ext>
            </a:extLst>
          </p:cNvPr>
          <p:cNvSpPr txBox="1"/>
          <p:nvPr/>
        </p:nvSpPr>
        <p:spPr>
          <a:xfrm>
            <a:off x="9464372" y="3177975"/>
            <a:ext cx="648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ANFIS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viličar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76134AD-3E68-6460-7698-379A2BA408ED}"/>
              </a:ext>
            </a:extLst>
          </p:cNvPr>
          <p:cNvSpPr txBox="1"/>
          <p:nvPr/>
        </p:nvSpPr>
        <p:spPr>
          <a:xfrm>
            <a:off x="8052772" y="3176230"/>
            <a:ext cx="900000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so napake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zadovoljivi ravni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E250B8-16A4-6260-19BF-42FF0661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24826B8-A1F7-EE86-486F-BD7D1D01C1C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1">
            <a:extLst>
              <a:ext uri="{FF2B5EF4-FFF2-40B4-BE49-F238E27FC236}">
                <a16:creationId xmlns:a16="http://schemas.microsoft.com/office/drawing/2014/main" id="{0DD56EDD-2DB0-7C48-D410-DCE0C8489B4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0669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B5882-4885-D812-FC3A-E06C1002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8" y="2048259"/>
            <a:ext cx="9426284" cy="381111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12B534E-0DC7-1AAF-27DD-0D3F3073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880" y="1848018"/>
            <a:ext cx="27382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Table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Fuzzy inference system in ANFIS.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9FA0E2A-B5E5-87C4-BE13-101721FB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5EF5E48-9ED5-575D-339B-5CBE89C9FE4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9C53D524-E205-58D8-C00D-2E3DEFA6D1F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789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6986" y="5222774"/>
            <a:ext cx="8755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ES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24195" y="1242337"/>
            <a:ext cx="6960436" cy="398043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D73955E-7BB6-72A2-18D8-E9DE6D60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A98C44-57F4-D20B-C1D4-FDC62607A2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B850A276-5458-182C-EC92-90F7CC08BF8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964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Kaj je </a:t>
            </a:r>
            <a:r>
              <a:rPr lang="en-GB" sz="2000" dirty="0" err="1"/>
              <a:t>umetna</a:t>
            </a:r>
            <a:r>
              <a:rPr lang="en-GB" sz="2000" dirty="0"/>
              <a:t> </a:t>
            </a:r>
            <a:r>
              <a:rPr lang="en-GB" sz="2000" dirty="0" err="1"/>
              <a:t>inteligenca</a:t>
            </a:r>
            <a:r>
              <a:rPr lang="en-GB" sz="2000" dirty="0"/>
              <a:t> (UI)? Je res „</a:t>
            </a:r>
            <a:r>
              <a:rPr lang="en-GB" sz="2000" dirty="0" err="1"/>
              <a:t>živo</a:t>
            </a:r>
            <a:r>
              <a:rPr lang="en-GB" sz="2000" dirty="0"/>
              <a:t>“ </a:t>
            </a:r>
            <a:r>
              <a:rPr lang="en-GB" sz="2000" dirty="0" err="1"/>
              <a:t>bitje</a:t>
            </a:r>
            <a:r>
              <a:rPr lang="en-GB" sz="2000" dirty="0"/>
              <a:t>, </a:t>
            </a:r>
            <a:r>
              <a:rPr lang="en-GB" sz="2000" dirty="0" err="1"/>
              <a:t>sposobno</a:t>
            </a:r>
            <a:r>
              <a:rPr lang="en-GB" sz="2000" dirty="0"/>
              <a:t> </a:t>
            </a:r>
            <a:r>
              <a:rPr lang="en-GB" sz="2000" dirty="0" err="1"/>
              <a:t>razmišljati</a:t>
            </a:r>
            <a:r>
              <a:rPr lang="en-GB" sz="2000" dirty="0"/>
              <a:t> in </a:t>
            </a:r>
            <a:r>
              <a:rPr lang="en-GB" sz="2000" dirty="0" err="1"/>
              <a:t>sprejemati</a:t>
            </a:r>
            <a:r>
              <a:rPr lang="en-GB" sz="2000" dirty="0"/>
              <a:t> </a:t>
            </a:r>
            <a:r>
              <a:rPr lang="en-GB" sz="2000" dirty="0" err="1"/>
              <a:t>lastne</a:t>
            </a:r>
            <a:r>
              <a:rPr lang="en-GB" sz="2000" dirty="0"/>
              <a:t> </a:t>
            </a:r>
            <a:r>
              <a:rPr lang="en-GB" sz="2000" dirty="0" err="1"/>
              <a:t>odločitve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podlagi</a:t>
            </a:r>
            <a:r>
              <a:rPr lang="en-GB" sz="2000" dirty="0"/>
              <a:t> </a:t>
            </a:r>
            <a:r>
              <a:rPr lang="en-GB" sz="2000" dirty="0" err="1"/>
              <a:t>svojega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, </a:t>
            </a:r>
            <a:r>
              <a:rPr lang="en-GB" sz="2000" dirty="0" err="1"/>
              <a:t>preteklih</a:t>
            </a:r>
            <a:r>
              <a:rPr lang="en-GB" sz="2000" dirty="0"/>
              <a:t> </a:t>
            </a:r>
            <a:r>
              <a:rPr lang="en-GB" sz="2000" dirty="0" err="1"/>
              <a:t>izkušenj</a:t>
            </a:r>
            <a:r>
              <a:rPr lang="en-GB" sz="2000" dirty="0"/>
              <a:t>, </a:t>
            </a:r>
            <a:r>
              <a:rPr lang="en-GB" sz="2000" dirty="0" err="1"/>
              <a:t>etike</a:t>
            </a:r>
            <a:r>
              <a:rPr lang="en-GB" sz="2000" dirty="0"/>
              <a:t>, </a:t>
            </a:r>
            <a:r>
              <a:rPr lang="en-GB" sz="2000" dirty="0" err="1"/>
              <a:t>prepričanj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.? </a:t>
            </a:r>
            <a:r>
              <a:rPr lang="en-GB" sz="2000" dirty="0" err="1"/>
              <a:t>Kako</a:t>
            </a:r>
            <a:r>
              <a:rPr lang="en-GB" sz="2000" dirty="0"/>
              <a:t> je </a:t>
            </a:r>
            <a:r>
              <a:rPr lang="en-GB" sz="2000" dirty="0" err="1"/>
              <a:t>povezana</a:t>
            </a:r>
            <a:r>
              <a:rPr lang="en-GB" sz="2000" dirty="0"/>
              <a:t> s </a:t>
            </a:r>
            <a:r>
              <a:rPr lang="en-GB" sz="2000" dirty="0" err="1"/>
              <a:t>strojnim</a:t>
            </a:r>
            <a:r>
              <a:rPr lang="en-GB" sz="2000" dirty="0"/>
              <a:t> </a:t>
            </a:r>
            <a:r>
              <a:rPr lang="en-GB" sz="2000" dirty="0" err="1"/>
              <a:t>učenjem</a:t>
            </a:r>
            <a:r>
              <a:rPr lang="en-GB" sz="2000" dirty="0"/>
              <a:t> (SU)? Ali </a:t>
            </a:r>
            <a:r>
              <a:rPr lang="en-GB" sz="2000" dirty="0" err="1"/>
              <a:t>sta</a:t>
            </a:r>
            <a:r>
              <a:rPr lang="en-GB" sz="2000" dirty="0"/>
              <a:t> UI in SU </a:t>
            </a:r>
            <a:r>
              <a:rPr lang="en-GB" sz="2000" dirty="0" err="1"/>
              <a:t>ista</a:t>
            </a:r>
            <a:r>
              <a:rPr lang="en-GB" sz="2000" dirty="0"/>
              <a:t> </a:t>
            </a:r>
            <a:r>
              <a:rPr lang="en-GB" sz="2000" dirty="0" err="1"/>
              <a:t>stvar</a:t>
            </a:r>
            <a:r>
              <a:rPr lang="en-GB" sz="2000" dirty="0"/>
              <a:t>?</a:t>
            </a:r>
            <a:endParaRPr lang="sl-SI" sz="2000" dirty="0"/>
          </a:p>
          <a:p>
            <a:r>
              <a:rPr lang="en-GB" sz="2000" dirty="0" err="1"/>
              <a:t>Katera</a:t>
            </a:r>
            <a:r>
              <a:rPr lang="en-GB" sz="2000" dirty="0"/>
              <a:t> </a:t>
            </a:r>
            <a:r>
              <a:rPr lang="en-GB" sz="2000" dirty="0" err="1"/>
              <a:t>orodja</a:t>
            </a:r>
            <a:r>
              <a:rPr lang="en-GB" sz="2000" dirty="0"/>
              <a:t> se </a:t>
            </a:r>
            <a:r>
              <a:rPr lang="en-GB" sz="2000" dirty="0" err="1"/>
              <a:t>uporabljajo</a:t>
            </a:r>
            <a:r>
              <a:rPr lang="en-GB" sz="2000" dirty="0"/>
              <a:t> v </a:t>
            </a:r>
            <a:r>
              <a:rPr lang="en-GB" sz="2000" dirty="0" err="1"/>
              <a:t>umetni</a:t>
            </a:r>
            <a:r>
              <a:rPr lang="en-GB" sz="2000" dirty="0"/>
              <a:t> </a:t>
            </a:r>
            <a:r>
              <a:rPr lang="en-GB" sz="2000" dirty="0" err="1"/>
              <a:t>inteligenci</a:t>
            </a:r>
            <a:r>
              <a:rPr lang="en-GB" sz="2000" dirty="0"/>
              <a:t> in </a:t>
            </a:r>
            <a:r>
              <a:rPr lang="en-GB" sz="2000" dirty="0" err="1"/>
              <a:t>strojnem</a:t>
            </a:r>
            <a:r>
              <a:rPr lang="en-GB" sz="2000" dirty="0"/>
              <a:t> </a:t>
            </a:r>
            <a:r>
              <a:rPr lang="en-GB" sz="2000" dirty="0" err="1"/>
              <a:t>učenju</a:t>
            </a:r>
            <a:r>
              <a:rPr lang="en-GB" sz="2000" dirty="0"/>
              <a:t>? </a:t>
            </a:r>
            <a:r>
              <a:rPr lang="en-GB" sz="2000" dirty="0" err="1"/>
              <a:t>Kakšno</a:t>
            </a:r>
            <a:r>
              <a:rPr lang="en-GB" sz="2000" dirty="0"/>
              <a:t> </a:t>
            </a:r>
            <a:r>
              <a:rPr lang="en-GB" sz="2000" dirty="0" err="1"/>
              <a:t>vlogo</a:t>
            </a:r>
            <a:r>
              <a:rPr lang="en-GB" sz="2000" dirty="0"/>
              <a:t> </a:t>
            </a:r>
            <a:r>
              <a:rPr lang="en-GB" sz="2000" dirty="0" err="1"/>
              <a:t>igrata</a:t>
            </a:r>
            <a:r>
              <a:rPr lang="en-GB" sz="2000" dirty="0"/>
              <a:t> UI in SU v </a:t>
            </a:r>
            <a:r>
              <a:rPr lang="en-GB" sz="2000" dirty="0" err="1"/>
              <a:t>poslovnem</a:t>
            </a:r>
            <a:r>
              <a:rPr lang="en-GB" sz="2000" dirty="0"/>
              <a:t> </a:t>
            </a:r>
            <a:r>
              <a:rPr lang="en-GB" sz="2000" dirty="0" err="1"/>
              <a:t>kontekstu</a:t>
            </a:r>
            <a:r>
              <a:rPr lang="en-GB" sz="2000" dirty="0"/>
              <a:t> in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ju</a:t>
            </a:r>
            <a:r>
              <a:rPr lang="en-GB" sz="2000" dirty="0"/>
              <a:t> je </a:t>
            </a:r>
            <a:r>
              <a:rPr lang="en-GB" sz="2000" dirty="0" err="1"/>
              <a:t>mogoče</a:t>
            </a:r>
            <a:r>
              <a:rPr lang="en-GB" sz="2000" dirty="0"/>
              <a:t> </a:t>
            </a:r>
            <a:r>
              <a:rPr lang="en-GB" sz="2000" dirty="0" err="1"/>
              <a:t>uporabiti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vsakodnevnih</a:t>
            </a:r>
            <a:r>
              <a:rPr lang="en-GB" sz="2000" dirty="0"/>
              <a:t> </a:t>
            </a:r>
            <a:r>
              <a:rPr lang="en-GB" sz="2000" dirty="0" err="1"/>
              <a:t>poslovnih</a:t>
            </a:r>
            <a:r>
              <a:rPr lang="en-GB" sz="2000" dirty="0"/>
              <a:t> </a:t>
            </a:r>
            <a:r>
              <a:rPr lang="en-GB" sz="2000" dirty="0" err="1"/>
              <a:t>operacijah</a:t>
            </a:r>
            <a:r>
              <a:rPr lang="en-GB" sz="2000" dirty="0"/>
              <a:t> </a:t>
            </a:r>
            <a:r>
              <a:rPr lang="en-GB" sz="2000" dirty="0" err="1"/>
              <a:t>ter</a:t>
            </a:r>
            <a:r>
              <a:rPr lang="en-GB" sz="2000" dirty="0"/>
              <a:t> </a:t>
            </a:r>
            <a:r>
              <a:rPr lang="en-GB" sz="2000" dirty="0" err="1"/>
              <a:t>optimizacijah</a:t>
            </a:r>
            <a:r>
              <a:rPr lang="en-GB" sz="2000" dirty="0"/>
              <a:t>? Ali </a:t>
            </a:r>
            <a:r>
              <a:rPr lang="en-GB" sz="2000" dirty="0" err="1"/>
              <a:t>obstajajo</a:t>
            </a:r>
            <a:r>
              <a:rPr lang="en-GB" sz="2000" dirty="0"/>
              <a:t> </a:t>
            </a:r>
            <a:r>
              <a:rPr lang="en-GB" sz="2000" dirty="0" err="1"/>
              <a:t>specifične</a:t>
            </a:r>
            <a:r>
              <a:rPr lang="en-GB" sz="2000" dirty="0"/>
              <a:t> </a:t>
            </a:r>
            <a:r>
              <a:rPr lang="en-GB" sz="2000" dirty="0" err="1"/>
              <a:t>arhitekture</a:t>
            </a:r>
            <a:r>
              <a:rPr lang="en-GB" sz="2000" dirty="0"/>
              <a:t> in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r>
              <a:rPr lang="en-GB" sz="2000" dirty="0"/>
              <a:t> UI in SU v </a:t>
            </a:r>
            <a:r>
              <a:rPr lang="en-GB" sz="2000" dirty="0" err="1"/>
              <a:t>oskrbovalnih</a:t>
            </a:r>
            <a:r>
              <a:rPr lang="en-GB" sz="2000" dirty="0"/>
              <a:t> </a:t>
            </a:r>
            <a:r>
              <a:rPr lang="en-GB" sz="2000" dirty="0" err="1"/>
              <a:t>verigah</a:t>
            </a:r>
            <a:r>
              <a:rPr lang="en-GB" sz="2000" dirty="0"/>
              <a:t>?</a:t>
            </a:r>
            <a:endParaRPr lang="sr-Latn-R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91DD1A3-8D3B-DE6D-98C2-33CAE67F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88EFDD-E6A5-18BF-78BB-DA3CD7F794C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9380" y="5222774"/>
            <a:ext cx="43107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Metodološki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koraki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za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izgradnjo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optimalnega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CART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modela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71EC-F2AA-C2D2-F9B9-F8155693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10"/>
            <a:ext cx="12192000" cy="2316629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669B046-62DA-B1B8-AB51-95333C765C46}"/>
              </a:ext>
            </a:extLst>
          </p:cNvPr>
          <p:cNvSpPr txBox="1"/>
          <p:nvPr/>
        </p:nvSpPr>
        <p:spPr>
          <a:xfrm>
            <a:off x="167950" y="2877024"/>
            <a:ext cx="1512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1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Gradnja drevesa z uporabo rekurzivnega deljenja vozlišč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45DC1B-AD38-2E41-203A-6B788FE85EA1}"/>
              </a:ext>
            </a:extLst>
          </p:cNvPr>
          <p:cNvSpPr txBox="1"/>
          <p:nvPr/>
        </p:nvSpPr>
        <p:spPr>
          <a:xfrm>
            <a:off x="2513044" y="2788240"/>
            <a:ext cx="1944000" cy="13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2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Ustavitev gradnje drevesa v trenutku ko je zgrajeno največje možno drevo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5348E84-D88C-7188-47F7-F24E9CA34EB0}"/>
              </a:ext>
            </a:extLst>
          </p:cNvPr>
          <p:cNvSpPr txBox="1"/>
          <p:nvPr/>
        </p:nvSpPr>
        <p:spPr>
          <a:xfrm>
            <a:off x="5340000" y="2277915"/>
            <a:ext cx="151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BC1760C-C0C5-721E-4529-796FF36EC5E3}"/>
              </a:ext>
            </a:extLst>
          </p:cNvPr>
          <p:cNvSpPr txBox="1"/>
          <p:nvPr/>
        </p:nvSpPr>
        <p:spPr>
          <a:xfrm>
            <a:off x="5394000" y="2633439"/>
            <a:ext cx="140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1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37D31A0-4849-7950-2DFA-F69BA44DD860}"/>
              </a:ext>
            </a:extLst>
          </p:cNvPr>
          <p:cNvSpPr txBox="1"/>
          <p:nvPr/>
        </p:nvSpPr>
        <p:spPr>
          <a:xfrm>
            <a:off x="5340000" y="3220515"/>
            <a:ext cx="140400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2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ABAC221-02EB-7169-BDBC-4F879E9EA846}"/>
              </a:ext>
            </a:extLst>
          </p:cNvPr>
          <p:cNvSpPr txBox="1"/>
          <p:nvPr/>
        </p:nvSpPr>
        <p:spPr>
          <a:xfrm>
            <a:off x="5340000" y="3848575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n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85375BD-4F8F-FF21-F093-9FA0D6B56A64}"/>
              </a:ext>
            </a:extLst>
          </p:cNvPr>
          <p:cNvSpPr txBox="1"/>
          <p:nvPr/>
        </p:nvSpPr>
        <p:spPr>
          <a:xfrm>
            <a:off x="7734958" y="3040240"/>
            <a:ext cx="1764000" cy="8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4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Navzkrižna validacija obrezanih dreves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1C9484F-9507-D1E9-16C6-593CF7D20824}"/>
              </a:ext>
            </a:extLst>
          </p:cNvPr>
          <p:cNvSpPr txBox="1"/>
          <p:nvPr/>
        </p:nvSpPr>
        <p:spPr>
          <a:xfrm>
            <a:off x="10311479" y="3040240"/>
            <a:ext cx="1548000" cy="9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5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Izbira optimalnega drevesa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B277992-33D5-0A1A-8791-F5DECABF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DB83DDE-D2A4-5896-6FC6-D330684A793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jeZBesedilom 1">
            <a:extLst>
              <a:ext uri="{FF2B5EF4-FFF2-40B4-BE49-F238E27FC236}">
                <a16:creationId xmlns:a16="http://schemas.microsoft.com/office/drawing/2014/main" id="{D482FABB-4E7C-D30D-8039-2BD5C63882E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7779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6222" y="5222774"/>
            <a:ext cx="8370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ES2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475" y="1373616"/>
            <a:ext cx="8209102" cy="39151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2C0E827-508D-0766-2063-71F32068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E8563D7-624E-F0F7-5EAF-939BEC4239E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35D00D67-B844-5FA7-D495-610045774B1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4588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UI in 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Uporabljena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osrednjem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živilske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tovarne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optimizacijo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Podrobnosti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skladišča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letno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350.000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palet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Trenutni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Odločitve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sprejemajo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managerji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pod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stresom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nagnjeno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napakam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Rešitev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podporo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(DSS) z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algoritmi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strojnega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Funkcija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DSS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Ponuja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podatkovno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podprta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priporočila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optimalno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razporeditev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Izboljša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učinkovitost,zmanjša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napačno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razporeditev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virov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zmanjša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motnje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645AFC-2753-11F2-564A-6E50D8B5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37F8E8B-3166-F266-FC02-BD9CD6B8DD7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2F07944F-B05F-5C23-D0AA-03AE592FB75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za </a:t>
            </a:r>
            <a:r>
              <a:rPr lang="pl-PL" dirty="0"/>
              <a:t>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9B31B8F-BEA9-434D-3459-F64F0599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93E95C1-55B3-5197-1636-C3B69F0F3FD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DA2A7185-50F5-1807-487B-EC5EDEAF0AD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umetna inteligenca?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Umetna</a:t>
            </a:r>
            <a:r>
              <a:rPr lang="en-GB" sz="1800" dirty="0"/>
              <a:t> </a:t>
            </a:r>
            <a:r>
              <a:rPr lang="en-GB" sz="1800" dirty="0" err="1"/>
              <a:t>inteligenca</a:t>
            </a:r>
            <a:r>
              <a:rPr lang="en-GB" sz="1800" dirty="0"/>
              <a:t> (UI) se je </a:t>
            </a:r>
            <a:r>
              <a:rPr lang="en-GB" sz="1800" dirty="0" err="1"/>
              <a:t>začela</a:t>
            </a:r>
            <a:r>
              <a:rPr lang="en-GB" sz="1800" dirty="0"/>
              <a:t> </a:t>
            </a:r>
            <a:r>
              <a:rPr lang="en-GB" sz="1800" dirty="0" err="1"/>
              <a:t>razvijati</a:t>
            </a:r>
            <a:r>
              <a:rPr lang="en-GB" sz="1800" dirty="0"/>
              <a:t> v 50. </a:t>
            </a:r>
            <a:r>
              <a:rPr lang="en-GB" sz="1800" dirty="0" err="1"/>
              <a:t>letih</a:t>
            </a:r>
            <a:r>
              <a:rPr lang="en-GB" sz="1800" dirty="0"/>
              <a:t> </a:t>
            </a:r>
            <a:r>
              <a:rPr lang="en-GB" sz="1800" dirty="0" err="1"/>
              <a:t>prejšnjega</a:t>
            </a:r>
            <a:r>
              <a:rPr lang="en-GB" sz="1800" dirty="0"/>
              <a:t> </a:t>
            </a:r>
            <a:r>
              <a:rPr lang="en-GB" sz="1800" dirty="0" err="1"/>
              <a:t>stoletja</a:t>
            </a:r>
            <a:r>
              <a:rPr lang="en-GB" sz="1800" dirty="0"/>
              <a:t> s </a:t>
            </a:r>
            <a:r>
              <a:rPr lang="en-GB" sz="1800" dirty="0" err="1"/>
              <a:t>ciljem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računalnike</a:t>
            </a:r>
            <a:r>
              <a:rPr lang="en-GB" sz="1800" dirty="0"/>
              <a:t> </a:t>
            </a:r>
            <a:r>
              <a:rPr lang="en-GB" sz="1800" dirty="0" err="1"/>
              <a:t>razmišljati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ljudje</a:t>
            </a:r>
            <a:r>
              <a:rPr lang="en-GB" sz="1800" dirty="0"/>
              <a:t>. </a:t>
            </a:r>
            <a:r>
              <a:rPr lang="en-GB" sz="1800" dirty="0" err="1"/>
              <a:t>Raziskovalci</a:t>
            </a:r>
            <a:r>
              <a:rPr lang="en-GB" sz="1800" dirty="0"/>
              <a:t> so </a:t>
            </a:r>
            <a:r>
              <a:rPr lang="en-GB" sz="1800" dirty="0" err="1"/>
              <a:t>razvili</a:t>
            </a:r>
            <a:r>
              <a:rPr lang="en-GB" sz="1800" dirty="0"/>
              <a:t> </a:t>
            </a:r>
            <a:r>
              <a:rPr lang="en-GB" sz="1800" dirty="0" err="1"/>
              <a:t>različne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je </a:t>
            </a:r>
            <a:r>
              <a:rPr lang="en-GB" sz="1800" dirty="0" err="1"/>
              <a:t>privedlo</a:t>
            </a:r>
            <a:r>
              <a:rPr lang="en-GB" sz="1800" dirty="0"/>
              <a:t> do </a:t>
            </a:r>
            <a:r>
              <a:rPr lang="en-GB" sz="1800" dirty="0" err="1"/>
              <a:t>definicije</a:t>
            </a:r>
            <a:r>
              <a:rPr lang="en-GB" sz="1800" dirty="0"/>
              <a:t> UI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prizadevanja</a:t>
            </a:r>
            <a:r>
              <a:rPr lang="en-GB" sz="1800" dirty="0"/>
              <a:t> za </a:t>
            </a:r>
            <a:r>
              <a:rPr lang="en-GB" sz="1800" dirty="0" err="1"/>
              <a:t>avtomatizacijo</a:t>
            </a:r>
            <a:r>
              <a:rPr lang="en-GB" sz="1800" dirty="0"/>
              <a:t> </a:t>
            </a:r>
            <a:r>
              <a:rPr lang="en-GB" sz="1800" dirty="0" err="1"/>
              <a:t>intelektualnih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, ki </a:t>
            </a:r>
            <a:r>
              <a:rPr lang="en-GB" sz="1800" dirty="0" err="1"/>
              <a:t>jih</a:t>
            </a:r>
            <a:r>
              <a:rPr lang="en-GB" sz="1800" dirty="0"/>
              <a:t> </a:t>
            </a:r>
            <a:r>
              <a:rPr lang="en-GB" sz="1800" dirty="0" err="1"/>
              <a:t>običajno</a:t>
            </a:r>
            <a:r>
              <a:rPr lang="en-GB" sz="1800" dirty="0"/>
              <a:t> </a:t>
            </a:r>
            <a:r>
              <a:rPr lang="en-GB" sz="1800" dirty="0" err="1"/>
              <a:t>opravljajo</a:t>
            </a:r>
            <a:r>
              <a:rPr lang="en-GB" sz="1800" dirty="0"/>
              <a:t> </a:t>
            </a:r>
            <a:r>
              <a:rPr lang="en-GB" sz="1800" dirty="0" err="1"/>
              <a:t>ljudje</a:t>
            </a:r>
            <a:r>
              <a:rPr lang="en-GB" sz="1800" dirty="0"/>
              <a:t> (Chollet, 2021). Danes </a:t>
            </a:r>
            <a:r>
              <a:rPr lang="en-GB" sz="1800" dirty="0" err="1"/>
              <a:t>sta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(SU) in </a:t>
            </a:r>
            <a:r>
              <a:rPr lang="en-GB" sz="1800" dirty="0" err="1"/>
              <a:t>globoko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najbolj</a:t>
            </a:r>
            <a:r>
              <a:rPr lang="en-GB" sz="1800" dirty="0"/>
              <a:t> </a:t>
            </a:r>
            <a:r>
              <a:rPr lang="en-GB" sz="1800" dirty="0" err="1"/>
              <a:t>izstopajoči</a:t>
            </a:r>
            <a:r>
              <a:rPr lang="en-GB" sz="1800" dirty="0"/>
              <a:t> </a:t>
            </a:r>
            <a:r>
              <a:rPr lang="en-GB" sz="1800" dirty="0" err="1"/>
              <a:t>podzvrsti</a:t>
            </a:r>
            <a:r>
              <a:rPr lang="en-GB" sz="1800" dirty="0"/>
              <a:t> UI, </a:t>
            </a:r>
            <a:r>
              <a:rPr lang="en-GB" sz="1800" dirty="0" err="1"/>
              <a:t>vendar</a:t>
            </a:r>
            <a:r>
              <a:rPr lang="en-GB" sz="1800" dirty="0"/>
              <a:t> so </a:t>
            </a:r>
            <a:r>
              <a:rPr lang="en-GB" sz="1800" dirty="0" err="1"/>
              <a:t>zgodnjo</a:t>
            </a:r>
            <a:r>
              <a:rPr lang="en-GB" sz="1800" dirty="0"/>
              <a:t> UI </a:t>
            </a:r>
            <a:r>
              <a:rPr lang="en-GB" sz="1800" dirty="0" err="1"/>
              <a:t>zaznamovali</a:t>
            </a:r>
            <a:r>
              <a:rPr lang="en-GB" sz="1800" dirty="0"/>
              <a:t>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učne</a:t>
            </a:r>
            <a:r>
              <a:rPr lang="en-GB" sz="1800" dirty="0"/>
              <a:t> </a:t>
            </a:r>
            <a:r>
              <a:rPr lang="en-GB" sz="1800" dirty="0" err="1"/>
              <a:t>sposobnosti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To </a:t>
            </a:r>
            <a:r>
              <a:rPr lang="en-GB" sz="1800" dirty="0" err="1"/>
              <a:t>zgodnje</a:t>
            </a:r>
            <a:r>
              <a:rPr lang="en-GB" sz="1800" dirty="0"/>
              <a:t> </a:t>
            </a:r>
            <a:r>
              <a:rPr lang="en-GB" sz="1800" dirty="0" err="1"/>
              <a:t>obdobje</a:t>
            </a:r>
            <a:r>
              <a:rPr lang="en-GB" sz="1800" dirty="0"/>
              <a:t>, </a:t>
            </a:r>
            <a:r>
              <a:rPr lang="en-GB" sz="1800" dirty="0" err="1"/>
              <a:t>znano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simbolna</a:t>
            </a:r>
            <a:r>
              <a:rPr lang="en-GB" sz="1800" dirty="0"/>
              <a:t> UI, se je </a:t>
            </a:r>
            <a:r>
              <a:rPr lang="en-GB" sz="1800" dirty="0" err="1"/>
              <a:t>osredotočalo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programiranje</a:t>
            </a:r>
            <a:r>
              <a:rPr lang="en-GB" sz="1800" dirty="0"/>
              <a:t> </a:t>
            </a:r>
            <a:r>
              <a:rPr lang="en-GB" sz="1800" dirty="0" err="1"/>
              <a:t>računalnikov</a:t>
            </a:r>
            <a:r>
              <a:rPr lang="en-GB" sz="1800" dirty="0"/>
              <a:t> z </a:t>
            </a:r>
            <a:r>
              <a:rPr lang="en-GB" sz="1800" dirty="0" err="1"/>
              <a:t>eksplicitnimi</a:t>
            </a:r>
            <a:r>
              <a:rPr lang="en-GB" sz="1800" dirty="0"/>
              <a:t> </a:t>
            </a:r>
            <a:r>
              <a:rPr lang="en-GB" sz="1800" dirty="0" err="1"/>
              <a:t>pravili</a:t>
            </a:r>
            <a:r>
              <a:rPr lang="en-GB" sz="1800" dirty="0"/>
              <a:t> za </a:t>
            </a:r>
            <a:r>
              <a:rPr lang="en-GB" sz="1800" dirty="0" err="1"/>
              <a:t>reševanje</a:t>
            </a:r>
            <a:r>
              <a:rPr lang="en-GB" sz="1800" dirty="0"/>
              <a:t> </a:t>
            </a:r>
            <a:r>
              <a:rPr lang="en-GB" sz="1800" dirty="0" err="1"/>
              <a:t>problemov</a:t>
            </a:r>
            <a:r>
              <a:rPr lang="en-GB" sz="1800" dirty="0"/>
              <a:t>. </a:t>
            </a:r>
            <a:r>
              <a:rPr lang="en-GB" sz="1800" dirty="0" err="1"/>
              <a:t>Simbolna</a:t>
            </a:r>
            <a:r>
              <a:rPr lang="en-GB" sz="1800" dirty="0"/>
              <a:t> UI je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logičnih</a:t>
            </a:r>
            <a:r>
              <a:rPr lang="en-GB" sz="1800" dirty="0"/>
              <a:t>, dobro </a:t>
            </a:r>
            <a:r>
              <a:rPr lang="en-GB" sz="1800" dirty="0" err="1"/>
              <a:t>definiranih</a:t>
            </a:r>
            <a:r>
              <a:rPr lang="en-GB" sz="1800" dirty="0"/>
              <a:t> </a:t>
            </a:r>
            <a:r>
              <a:rPr lang="en-GB" sz="1800" dirty="0" err="1"/>
              <a:t>nalogah</a:t>
            </a:r>
            <a:r>
              <a:rPr lang="en-GB" sz="1800" dirty="0"/>
              <a:t>, </a:t>
            </a:r>
            <a:r>
              <a:rPr lang="en-GB" sz="1800" dirty="0" err="1"/>
              <a:t>kot</a:t>
            </a:r>
            <a:r>
              <a:rPr lang="en-GB" sz="1800" dirty="0"/>
              <a:t> je </a:t>
            </a:r>
            <a:r>
              <a:rPr lang="en-GB" sz="1800" dirty="0" err="1"/>
              <a:t>igranje</a:t>
            </a:r>
            <a:r>
              <a:rPr lang="en-GB" sz="1800" dirty="0"/>
              <a:t> </a:t>
            </a:r>
            <a:r>
              <a:rPr lang="en-GB" sz="1800" dirty="0" err="1"/>
              <a:t>šaha</a:t>
            </a:r>
            <a:r>
              <a:rPr lang="en-GB" sz="1800" dirty="0"/>
              <a:t>, </a:t>
            </a:r>
            <a:r>
              <a:rPr lang="en-GB" sz="1800" dirty="0" err="1"/>
              <a:t>vendar</a:t>
            </a:r>
            <a:r>
              <a:rPr lang="en-GB" sz="1800" dirty="0"/>
              <a:t> se je </a:t>
            </a:r>
            <a:r>
              <a:rPr lang="en-GB" sz="1800" dirty="0" err="1"/>
              <a:t>soočala</a:t>
            </a:r>
            <a:r>
              <a:rPr lang="en-GB" sz="1800" dirty="0"/>
              <a:t> z </a:t>
            </a:r>
            <a:r>
              <a:rPr lang="en-GB" sz="1800" dirty="0" err="1"/>
              <a:t>izzivi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kompleksnih</a:t>
            </a:r>
            <a:r>
              <a:rPr lang="en-GB" sz="1800" dirty="0"/>
              <a:t> </a:t>
            </a:r>
            <a:r>
              <a:rPr lang="en-GB" sz="1800" dirty="0" err="1"/>
              <a:t>problemih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resničnega</a:t>
            </a:r>
            <a:r>
              <a:rPr lang="en-GB" sz="1800" dirty="0"/>
              <a:t> </a:t>
            </a:r>
            <a:r>
              <a:rPr lang="en-GB" sz="1800" dirty="0" err="1"/>
              <a:t>sveta</a:t>
            </a:r>
            <a:r>
              <a:rPr lang="en-GB" sz="1800" dirty="0"/>
              <a:t>. Ta </a:t>
            </a:r>
            <a:r>
              <a:rPr lang="en-GB" sz="1800" dirty="0" err="1"/>
              <a:t>pristop</a:t>
            </a:r>
            <a:r>
              <a:rPr lang="en-GB" sz="1800" dirty="0"/>
              <a:t> se je </a:t>
            </a:r>
            <a:r>
              <a:rPr lang="en-GB" sz="1800" dirty="0" err="1"/>
              <a:t>opiral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„</a:t>
            </a:r>
            <a:r>
              <a:rPr lang="en-GB" sz="1800" dirty="0" err="1"/>
              <a:t>če-potem</a:t>
            </a:r>
            <a:r>
              <a:rPr lang="en-GB" sz="1800" dirty="0"/>
              <a:t>“, ki so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sicer</a:t>
            </a:r>
            <a:r>
              <a:rPr lang="en-GB" sz="1800" dirty="0"/>
              <a:t> </a:t>
            </a:r>
            <a:r>
              <a:rPr lang="en-GB" sz="1800" dirty="0" err="1"/>
              <a:t>enostavna</a:t>
            </a:r>
            <a:r>
              <a:rPr lang="en-GB" sz="1800" dirty="0"/>
              <a:t> za </a:t>
            </a:r>
            <a:r>
              <a:rPr lang="en-GB" sz="1800" dirty="0" err="1"/>
              <a:t>razumevanje</a:t>
            </a:r>
            <a:r>
              <a:rPr lang="en-GB" sz="1800" dirty="0"/>
              <a:t>, a </a:t>
            </a:r>
            <a:r>
              <a:rPr lang="en-GB" sz="1800" dirty="0" err="1"/>
              <a:t>težko</a:t>
            </a:r>
            <a:r>
              <a:rPr lang="en-GB" sz="1800" dirty="0"/>
              <a:t> </a:t>
            </a:r>
            <a:r>
              <a:rPr lang="en-GB" sz="1800" dirty="0" err="1"/>
              <a:t>uporabna</a:t>
            </a:r>
            <a:r>
              <a:rPr lang="en-GB" sz="1800" dirty="0"/>
              <a:t> za </a:t>
            </a:r>
            <a:r>
              <a:rPr lang="en-GB" sz="1800" dirty="0" err="1"/>
              <a:t>vse</a:t>
            </a:r>
            <a:r>
              <a:rPr lang="en-GB" sz="1800" dirty="0"/>
              <a:t> </a:t>
            </a:r>
            <a:r>
              <a:rPr lang="en-GB" sz="1800" dirty="0" err="1"/>
              <a:t>možne</a:t>
            </a:r>
            <a:r>
              <a:rPr lang="en-GB" sz="1800" dirty="0"/>
              <a:t> </a:t>
            </a:r>
            <a:r>
              <a:rPr lang="en-GB" sz="1800" dirty="0" err="1"/>
              <a:t>scenarije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Simbolna</a:t>
            </a:r>
            <a:r>
              <a:rPr lang="en-GB" sz="1800" dirty="0"/>
              <a:t> UI je </a:t>
            </a:r>
            <a:r>
              <a:rPr lang="en-GB" sz="1800" dirty="0" err="1"/>
              <a:t>dosegla</a:t>
            </a:r>
            <a:r>
              <a:rPr lang="en-GB" sz="1800" dirty="0"/>
              <a:t> </a:t>
            </a:r>
            <a:r>
              <a:rPr lang="en-GB" sz="1800" dirty="0" err="1"/>
              <a:t>vrhunec</a:t>
            </a:r>
            <a:r>
              <a:rPr lang="en-GB" sz="1800" dirty="0"/>
              <a:t> v 80. </a:t>
            </a:r>
            <a:r>
              <a:rPr lang="en-GB" sz="1800" dirty="0" err="1"/>
              <a:t>letih</a:t>
            </a:r>
            <a:r>
              <a:rPr lang="en-GB" sz="1800" dirty="0"/>
              <a:t> z </a:t>
            </a:r>
            <a:r>
              <a:rPr lang="en-GB" sz="1800" dirty="0" err="1"/>
              <a:t>ekspertnimi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(ES), </a:t>
            </a:r>
            <a:r>
              <a:rPr lang="en-GB" sz="1800" dirty="0" err="1"/>
              <a:t>podzvrstjo</a:t>
            </a:r>
            <a:r>
              <a:rPr lang="en-GB" sz="1800" dirty="0"/>
              <a:t> </a:t>
            </a:r>
            <a:r>
              <a:rPr lang="en-GB" sz="1800" dirty="0" err="1"/>
              <a:t>sistemov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odločanju</a:t>
            </a:r>
            <a:r>
              <a:rPr lang="en-GB" sz="1800" dirty="0"/>
              <a:t> (DSS). Ti </a:t>
            </a:r>
            <a:r>
              <a:rPr lang="en-GB" sz="1800" dirty="0" err="1"/>
              <a:t>sistemi</a:t>
            </a:r>
            <a:r>
              <a:rPr lang="en-GB" sz="1800" dirty="0"/>
              <a:t> so </a:t>
            </a:r>
            <a:r>
              <a:rPr lang="en-GB" sz="1800" dirty="0" err="1"/>
              <a:t>posnemali</a:t>
            </a:r>
            <a:r>
              <a:rPr lang="en-GB" sz="1800" dirty="0"/>
              <a:t> </a:t>
            </a:r>
            <a:r>
              <a:rPr lang="en-GB" sz="1800" dirty="0" err="1"/>
              <a:t>človeško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za </a:t>
            </a:r>
            <a:r>
              <a:rPr lang="en-GB" sz="1800" dirty="0" err="1"/>
              <a:t>reševanje</a:t>
            </a:r>
            <a:r>
              <a:rPr lang="en-GB" sz="1800" dirty="0"/>
              <a:t> </a:t>
            </a:r>
            <a:r>
              <a:rPr lang="en-GB" sz="1800" dirty="0" err="1"/>
              <a:t>zapletenih</a:t>
            </a:r>
            <a:r>
              <a:rPr lang="en-GB" sz="1800" dirty="0"/>
              <a:t> </a:t>
            </a:r>
            <a:r>
              <a:rPr lang="en-GB" sz="1800" dirty="0" err="1"/>
              <a:t>problemov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omogočali</a:t>
            </a:r>
            <a:r>
              <a:rPr lang="en-GB" sz="1800" dirty="0"/>
              <a:t> </a:t>
            </a:r>
            <a:r>
              <a:rPr lang="en-GB" sz="1800" dirty="0" err="1"/>
              <a:t>računalniško</a:t>
            </a:r>
            <a:r>
              <a:rPr lang="en-GB" sz="1800" dirty="0"/>
              <a:t> </a:t>
            </a:r>
            <a:r>
              <a:rPr lang="en-GB" sz="1800" dirty="0" err="1"/>
              <a:t>odločanje</a:t>
            </a:r>
            <a:r>
              <a:rPr lang="en-GB" sz="1800" dirty="0"/>
              <a:t>, </a:t>
            </a:r>
            <a:r>
              <a:rPr lang="en-GB" sz="1800" dirty="0" err="1"/>
              <a:t>podobno</a:t>
            </a:r>
            <a:r>
              <a:rPr lang="en-GB" sz="1800" dirty="0"/>
              <a:t> </a:t>
            </a:r>
            <a:r>
              <a:rPr lang="en-GB" sz="1800" dirty="0" err="1"/>
              <a:t>človeškemu</a:t>
            </a:r>
            <a:r>
              <a:rPr lang="en-GB" sz="1800" dirty="0"/>
              <a:t> </a:t>
            </a:r>
            <a:r>
              <a:rPr lang="en-GB" sz="1800" dirty="0" err="1"/>
              <a:t>strokovnjaku</a:t>
            </a:r>
            <a:r>
              <a:rPr lang="en-GB" sz="1800" dirty="0"/>
              <a:t>. </a:t>
            </a:r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so </a:t>
            </a:r>
            <a:r>
              <a:rPr lang="en-GB" sz="1800" dirty="0" err="1"/>
              <a:t>bili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uporabljeni</a:t>
            </a:r>
            <a:r>
              <a:rPr lang="en-GB" sz="1800" dirty="0"/>
              <a:t> in </a:t>
            </a:r>
            <a:r>
              <a:rPr lang="en-GB" sz="1800" dirty="0" err="1"/>
              <a:t>komercialno</a:t>
            </a:r>
            <a:r>
              <a:rPr lang="en-GB" sz="1800" dirty="0"/>
              <a:t> </a:t>
            </a:r>
            <a:r>
              <a:rPr lang="en-GB" sz="1800" dirty="0" err="1"/>
              <a:t>uspešni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so </a:t>
            </a:r>
            <a:r>
              <a:rPr lang="en-GB" sz="1800" dirty="0" err="1"/>
              <a:t>zajemali</a:t>
            </a:r>
            <a:r>
              <a:rPr lang="en-GB" sz="1800" dirty="0"/>
              <a:t> </a:t>
            </a:r>
            <a:r>
              <a:rPr lang="en-GB" sz="1800" dirty="0" err="1"/>
              <a:t>strokovno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celo</a:t>
            </a:r>
            <a:r>
              <a:rPr lang="en-GB" sz="1800" dirty="0"/>
              <a:t> </a:t>
            </a:r>
            <a:r>
              <a:rPr lang="en-GB" sz="1800" dirty="0" err="1"/>
              <a:t>zamenjavo</a:t>
            </a:r>
            <a:r>
              <a:rPr lang="en-GB" sz="1800" dirty="0"/>
              <a:t> </a:t>
            </a:r>
            <a:r>
              <a:rPr lang="en-GB" sz="1800" dirty="0" err="1"/>
              <a:t>človeških</a:t>
            </a:r>
            <a:r>
              <a:rPr lang="en-GB" sz="1800" dirty="0"/>
              <a:t> </a:t>
            </a:r>
            <a:r>
              <a:rPr lang="en-GB" sz="1800" dirty="0" err="1"/>
              <a:t>odločevalcev</a:t>
            </a:r>
            <a:r>
              <a:rPr lang="en-GB" sz="1800" dirty="0"/>
              <a:t>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5D58D4E-7943-F48B-2C9E-FEFCAC59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F141127-3CA5-0826-C240-908393B9F50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2326B244-49A7-19CB-DDA1-75B2A5C62D6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umetna inteligenca?</a:t>
            </a:r>
            <a:endParaRPr lang="pl-PL" dirty="0"/>
          </a:p>
        </p:txBody>
      </p:sp>
      <p:pic>
        <p:nvPicPr>
          <p:cNvPr id="6" name="Picture 5" descr="C:\Users\Logistika\Desktop\Artificial_Intelligence_The_Milestone_in_Modern_B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96" y="1254231"/>
            <a:ext cx="5260235" cy="41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90498" y="5610338"/>
            <a:ext cx="33986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Glavna in pod – področja umetne inteligence.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D820B36-21E3-3D8F-0C65-1AC0CB73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0CB2F8F-26F2-98F7-BFB7-004FDB25F96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D97E7A93-42C2-91B6-8709-D8174BEE4B6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796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sta „ekosistema“ UI in SU?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Ekosistem algoritmov UI in SU sestavljajo trije ključni stebri</a:t>
            </a:r>
            <a:r>
              <a:rPr lang="en-GB" sz="1800" dirty="0"/>
              <a:t>:</a:t>
            </a:r>
          </a:p>
          <a:p>
            <a:pPr marL="896938"/>
            <a:r>
              <a:rPr lang="sl-SI" sz="1800" dirty="0"/>
              <a:t>Vhodni podatki</a:t>
            </a:r>
            <a:r>
              <a:rPr lang="en-GB" sz="1800" dirty="0"/>
              <a:t>;</a:t>
            </a:r>
          </a:p>
          <a:p>
            <a:pPr marL="896938"/>
            <a:r>
              <a:rPr lang="sl-SI" sz="1800" dirty="0"/>
              <a:t>Izhodni podatki</a:t>
            </a:r>
            <a:r>
              <a:rPr lang="en-GB" sz="1800" dirty="0"/>
              <a:t>;</a:t>
            </a:r>
          </a:p>
          <a:p>
            <a:pPr marL="896938"/>
            <a:r>
              <a:rPr lang="sl-SI" sz="1800" dirty="0"/>
              <a:t>Stroškovna funkcija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Vhodni</a:t>
            </a:r>
            <a:r>
              <a:rPr lang="en-GB" sz="1800" dirty="0"/>
              <a:t> </a:t>
            </a:r>
            <a:r>
              <a:rPr lang="en-GB" sz="1800" dirty="0" err="1"/>
              <a:t>podatki</a:t>
            </a:r>
            <a:r>
              <a:rPr lang="en-GB" sz="1800" dirty="0"/>
              <a:t> so </a:t>
            </a:r>
            <a:r>
              <a:rPr lang="en-GB" sz="1800" dirty="0" err="1"/>
              <a:t>bistveni</a:t>
            </a:r>
            <a:r>
              <a:rPr lang="en-GB" sz="1800" dirty="0"/>
              <a:t> za </a:t>
            </a:r>
            <a:r>
              <a:rPr lang="en-GB" sz="1800" dirty="0" err="1"/>
              <a:t>izgradnjo</a:t>
            </a:r>
            <a:r>
              <a:rPr lang="en-GB" sz="1800" dirty="0"/>
              <a:t> </a:t>
            </a:r>
            <a:r>
              <a:rPr lang="en-GB" sz="1800" dirty="0" err="1"/>
              <a:t>natančnih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SU, </a:t>
            </a:r>
            <a:r>
              <a:rPr lang="en-GB" sz="1800" dirty="0" err="1"/>
              <a:t>saj</a:t>
            </a:r>
            <a:r>
              <a:rPr lang="en-GB" sz="1800" dirty="0"/>
              <a:t> </a:t>
            </a:r>
            <a:r>
              <a:rPr lang="en-GB" sz="1800" dirty="0" err="1"/>
              <a:t>zahtevajo</a:t>
            </a:r>
            <a:r>
              <a:rPr lang="en-GB" sz="1800" dirty="0"/>
              <a:t> </a:t>
            </a:r>
            <a:r>
              <a:rPr lang="en-GB" sz="1800" dirty="0" err="1"/>
              <a:t>skrbno</a:t>
            </a:r>
            <a:r>
              <a:rPr lang="en-GB" sz="1800" dirty="0"/>
              <a:t> </a:t>
            </a:r>
            <a:r>
              <a:rPr lang="en-GB" sz="1800" dirty="0" err="1"/>
              <a:t>zbiranje</a:t>
            </a:r>
            <a:r>
              <a:rPr lang="en-GB" sz="1800" dirty="0"/>
              <a:t>, </a:t>
            </a:r>
            <a:r>
              <a:rPr lang="en-GB" sz="1800" dirty="0" err="1"/>
              <a:t>čiščenje</a:t>
            </a:r>
            <a:r>
              <a:rPr lang="en-GB" sz="1800" dirty="0"/>
              <a:t> in </a:t>
            </a:r>
            <a:r>
              <a:rPr lang="en-GB" sz="1800" dirty="0" err="1"/>
              <a:t>kodiranje</a:t>
            </a:r>
            <a:r>
              <a:rPr lang="en-GB" sz="1800" dirty="0"/>
              <a:t> za </a:t>
            </a:r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odkrivanje</a:t>
            </a:r>
            <a:r>
              <a:rPr lang="en-GB" sz="1800" dirty="0"/>
              <a:t> </a:t>
            </a:r>
            <a:r>
              <a:rPr lang="en-GB" sz="1800" dirty="0" err="1"/>
              <a:t>skritih</a:t>
            </a:r>
            <a:r>
              <a:rPr lang="en-GB" sz="1800" dirty="0"/>
              <a:t> </a:t>
            </a:r>
            <a:r>
              <a:rPr lang="en-GB" sz="1800" dirty="0" err="1"/>
              <a:t>vzorcev</a:t>
            </a:r>
            <a:r>
              <a:rPr lang="en-GB" sz="1800" dirty="0"/>
              <a:t>. </a:t>
            </a:r>
            <a:r>
              <a:rPr lang="en-GB" sz="1800" dirty="0" err="1"/>
              <a:t>Pogosto</a:t>
            </a:r>
            <a:r>
              <a:rPr lang="en-GB" sz="1800" dirty="0"/>
              <a:t> se </a:t>
            </a:r>
            <a:r>
              <a:rPr lang="en-GB" sz="1800" dirty="0" err="1"/>
              <a:t>preveč</a:t>
            </a:r>
            <a:r>
              <a:rPr lang="en-GB" sz="1800" dirty="0"/>
              <a:t> </a:t>
            </a:r>
            <a:r>
              <a:rPr lang="en-GB" sz="1800" dirty="0" err="1"/>
              <a:t>poudarka</a:t>
            </a:r>
            <a:r>
              <a:rPr lang="en-GB" sz="1800" dirty="0"/>
              <a:t> </a:t>
            </a:r>
            <a:r>
              <a:rPr lang="en-GB" sz="1800" dirty="0" err="1"/>
              <a:t>namenja</a:t>
            </a:r>
            <a:r>
              <a:rPr lang="en-GB" sz="1800" dirty="0"/>
              <a:t> </a:t>
            </a:r>
            <a:r>
              <a:rPr lang="en-GB" sz="1800" dirty="0" err="1"/>
              <a:t>razvoju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namesto</a:t>
            </a:r>
            <a:r>
              <a:rPr lang="en-GB" sz="1800" dirty="0"/>
              <a:t> </a:t>
            </a:r>
            <a:r>
              <a:rPr lang="en-GB" sz="1800" dirty="0" err="1"/>
              <a:t>zagotavljanju</a:t>
            </a:r>
            <a:r>
              <a:rPr lang="en-GB" sz="1800" dirty="0"/>
              <a:t> </a:t>
            </a:r>
            <a:r>
              <a:rPr lang="en-GB" sz="1800" dirty="0" err="1"/>
              <a:t>visoko</a:t>
            </a:r>
            <a:r>
              <a:rPr lang="en-GB" sz="1800" dirty="0"/>
              <a:t> </a:t>
            </a:r>
            <a:r>
              <a:rPr lang="en-GB" sz="1800" dirty="0" err="1"/>
              <a:t>kakovostnih</a:t>
            </a:r>
            <a:r>
              <a:rPr lang="en-GB" sz="1800" dirty="0"/>
              <a:t> </a:t>
            </a:r>
            <a:r>
              <a:rPr lang="en-GB" sz="1800" dirty="0" err="1"/>
              <a:t>vhodnih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Izhodni</a:t>
            </a:r>
            <a:r>
              <a:rPr lang="en-GB" sz="1800" dirty="0"/>
              <a:t> </a:t>
            </a:r>
            <a:r>
              <a:rPr lang="en-GB" sz="1800" dirty="0" err="1"/>
              <a:t>podatki</a:t>
            </a:r>
            <a:r>
              <a:rPr lang="en-GB" sz="1800" dirty="0"/>
              <a:t> </a:t>
            </a:r>
            <a:r>
              <a:rPr lang="en-GB" sz="1800" dirty="0" err="1"/>
              <a:t>odražajo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modelov</a:t>
            </a:r>
            <a:r>
              <a:rPr lang="en-GB" sz="1800" dirty="0"/>
              <a:t> SU, </a:t>
            </a:r>
            <a:r>
              <a:rPr lang="en-GB" sz="1800" dirty="0" err="1"/>
              <a:t>kot</a:t>
            </a:r>
            <a:r>
              <a:rPr lang="en-GB" sz="1800" dirty="0"/>
              <a:t> so </a:t>
            </a:r>
            <a:r>
              <a:rPr lang="en-GB" sz="1800" dirty="0" err="1"/>
              <a:t>razredi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klasifikaciji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napovedane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regresiji</a:t>
            </a:r>
            <a:r>
              <a:rPr lang="en-GB" sz="1800" dirty="0"/>
              <a:t>. </a:t>
            </a:r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meri, </a:t>
            </a:r>
            <a:r>
              <a:rPr lang="en-GB" sz="1800" dirty="0" err="1"/>
              <a:t>kako</a:t>
            </a:r>
            <a:r>
              <a:rPr lang="en-GB" sz="1800" dirty="0"/>
              <a:t> dobro </a:t>
            </a:r>
            <a:r>
              <a:rPr lang="en-GB" sz="1800" dirty="0" err="1"/>
              <a:t>napovedi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ustrezajo</a:t>
            </a:r>
            <a:r>
              <a:rPr lang="en-GB" sz="1800" dirty="0"/>
              <a:t> </a:t>
            </a:r>
            <a:r>
              <a:rPr lang="en-GB" sz="1800" dirty="0" err="1"/>
              <a:t>dejanskim</a:t>
            </a:r>
            <a:r>
              <a:rPr lang="en-GB" sz="1800" dirty="0"/>
              <a:t> </a:t>
            </a:r>
            <a:r>
              <a:rPr lang="en-GB" sz="1800" dirty="0" err="1"/>
              <a:t>izhodnim</a:t>
            </a:r>
            <a:r>
              <a:rPr lang="en-GB" sz="1800" dirty="0"/>
              <a:t> </a:t>
            </a:r>
            <a:r>
              <a:rPr lang="en-GB" sz="1800" dirty="0" err="1"/>
              <a:t>podatkom</a:t>
            </a:r>
            <a:r>
              <a:rPr lang="en-GB" sz="1800" dirty="0"/>
              <a:t>,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usmerja</a:t>
            </a:r>
            <a:r>
              <a:rPr lang="en-GB" sz="1800" dirty="0"/>
              <a:t>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 </a:t>
            </a:r>
            <a:r>
              <a:rPr lang="en-GB" sz="1800" dirty="0" err="1"/>
              <a:t>merjenja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 UI in SU. </a:t>
            </a:r>
            <a:r>
              <a:rPr lang="en-GB" sz="1800" dirty="0" err="1"/>
              <a:t>Idealno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, da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ustrezajo</a:t>
            </a:r>
            <a:r>
              <a:rPr lang="en-GB" sz="1800" dirty="0"/>
              <a:t> </a:t>
            </a:r>
            <a:r>
              <a:rPr lang="en-GB" sz="1800" dirty="0" err="1"/>
              <a:t>izhodnim</a:t>
            </a:r>
            <a:r>
              <a:rPr lang="en-GB" sz="1800" dirty="0"/>
              <a:t> </a:t>
            </a:r>
            <a:r>
              <a:rPr lang="en-GB" sz="1800" dirty="0" err="1"/>
              <a:t>podatkom</a:t>
            </a:r>
            <a:r>
              <a:rPr lang="en-GB" sz="1800" dirty="0"/>
              <a:t> za </a:t>
            </a:r>
            <a:r>
              <a:rPr lang="en-GB" sz="1800" dirty="0" err="1"/>
              <a:t>dane</a:t>
            </a:r>
            <a:r>
              <a:rPr lang="en-GB" sz="1800" dirty="0"/>
              <a:t> </a:t>
            </a:r>
            <a:r>
              <a:rPr lang="en-GB" sz="1800" dirty="0" err="1"/>
              <a:t>vhodne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. </a:t>
            </a:r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deluje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povratni</a:t>
            </a:r>
            <a:r>
              <a:rPr lang="en-GB" sz="1800" dirty="0"/>
              <a:t> signal za </a:t>
            </a:r>
            <a:r>
              <a:rPr lang="en-GB" sz="1800" dirty="0" err="1"/>
              <a:t>nabor</a:t>
            </a:r>
            <a:r>
              <a:rPr lang="en-GB" sz="1800" dirty="0"/>
              <a:t> </a:t>
            </a:r>
            <a:r>
              <a:rPr lang="en-GB" sz="1800" dirty="0" err="1"/>
              <a:t>parametrov</a:t>
            </a:r>
            <a:r>
              <a:rPr lang="en-GB" sz="1800" dirty="0"/>
              <a:t>, ki </a:t>
            </a:r>
            <a:r>
              <a:rPr lang="en-GB" sz="1800" dirty="0" err="1"/>
              <a:t>usmerjajo</a:t>
            </a:r>
            <a:r>
              <a:rPr lang="en-GB" sz="1800" dirty="0"/>
              <a:t> </a:t>
            </a:r>
            <a:r>
              <a:rPr lang="en-GB" sz="1800" dirty="0" err="1"/>
              <a:t>delovanje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, </a:t>
            </a:r>
            <a:r>
              <a:rPr lang="en-GB" sz="1800" dirty="0" err="1"/>
              <a:t>tj</a:t>
            </a:r>
            <a:r>
              <a:rPr lang="en-GB" sz="1800" dirty="0"/>
              <a:t>. </a:t>
            </a:r>
            <a:r>
              <a:rPr lang="en-GB" sz="1800" dirty="0" err="1"/>
              <a:t>omogoča</a:t>
            </a:r>
            <a:r>
              <a:rPr lang="en-GB" sz="1800" dirty="0"/>
              <a:t>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splošne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 </a:t>
            </a:r>
            <a:r>
              <a:rPr lang="en-GB" sz="1800" dirty="0" err="1"/>
              <a:t>skozi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</a:t>
            </a:r>
            <a:r>
              <a:rPr lang="en-GB" sz="1800" dirty="0" err="1"/>
              <a:t>iskanje</a:t>
            </a:r>
            <a:r>
              <a:rPr lang="en-GB" sz="1800" dirty="0"/>
              <a:t> </a:t>
            </a:r>
            <a:r>
              <a:rPr lang="en-GB" sz="1800" dirty="0" err="1"/>
              <a:t>optimalnega</a:t>
            </a:r>
            <a:r>
              <a:rPr lang="en-GB" sz="1800" dirty="0"/>
              <a:t> </a:t>
            </a:r>
            <a:r>
              <a:rPr lang="en-GB" sz="1800" dirty="0" err="1"/>
              <a:t>nabora</a:t>
            </a:r>
            <a:r>
              <a:rPr lang="en-GB" sz="1800" dirty="0"/>
              <a:t> </a:t>
            </a:r>
            <a:r>
              <a:rPr lang="en-GB" sz="1800" dirty="0" err="1"/>
              <a:t>parametrov</a:t>
            </a:r>
            <a:r>
              <a:rPr lang="en-GB" sz="1800" dirty="0"/>
              <a:t>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17348D-C9C9-8FF7-11FC-09AC2C40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E2D49E1-948F-2252-0791-B18C17A5350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2772389D-6CD8-8C24-9EE3-73CFD0F4725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646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Kaj je strojno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(SU) je </a:t>
            </a:r>
            <a:r>
              <a:rPr lang="en-GB" sz="1800" dirty="0" err="1"/>
              <a:t>podzvrst</a:t>
            </a:r>
            <a:r>
              <a:rPr lang="en-GB" sz="1800" dirty="0"/>
              <a:t> </a:t>
            </a:r>
            <a:r>
              <a:rPr lang="en-GB" sz="1800" dirty="0" err="1"/>
              <a:t>umetne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 (UI), ki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in </a:t>
            </a:r>
            <a:r>
              <a:rPr lang="en-GB" sz="1800" dirty="0" err="1"/>
              <a:t>statističnih</a:t>
            </a:r>
            <a:r>
              <a:rPr lang="en-GB" sz="1800" dirty="0"/>
              <a:t> </a:t>
            </a:r>
            <a:r>
              <a:rPr lang="en-GB" sz="1800" dirty="0" err="1"/>
              <a:t>modelov</a:t>
            </a:r>
            <a:r>
              <a:rPr lang="en-GB" sz="1800" dirty="0"/>
              <a:t>, ki </a:t>
            </a:r>
            <a:r>
              <a:rPr lang="en-GB" sz="1800" dirty="0" err="1"/>
              <a:t>omogočajo</a:t>
            </a:r>
            <a:r>
              <a:rPr lang="en-GB" sz="1800" dirty="0"/>
              <a:t> </a:t>
            </a:r>
            <a:r>
              <a:rPr lang="en-GB" sz="1800" dirty="0" err="1"/>
              <a:t>računalnikom</a:t>
            </a:r>
            <a:r>
              <a:rPr lang="en-GB" sz="1800" dirty="0"/>
              <a:t> </a:t>
            </a:r>
            <a:r>
              <a:rPr lang="en-GB" sz="1800" dirty="0" err="1"/>
              <a:t>izvajanje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eksplicitnega</a:t>
            </a:r>
            <a:r>
              <a:rPr lang="en-GB" sz="1800" dirty="0"/>
              <a:t> </a:t>
            </a:r>
            <a:r>
              <a:rPr lang="en-GB" sz="1800" dirty="0" err="1"/>
              <a:t>programiranja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naloge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omogočiti</a:t>
            </a:r>
            <a:r>
              <a:rPr lang="en-GB" sz="1800" dirty="0"/>
              <a:t> </a:t>
            </a:r>
            <a:r>
              <a:rPr lang="en-GB" sz="1800" dirty="0" err="1"/>
              <a:t>računalnikom</a:t>
            </a:r>
            <a:r>
              <a:rPr lang="en-GB" sz="1800" dirty="0"/>
              <a:t>, da se </a:t>
            </a:r>
            <a:r>
              <a:rPr lang="en-GB" sz="1800" dirty="0" err="1"/>
              <a:t>učijo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sčasoma</a:t>
            </a:r>
            <a:r>
              <a:rPr lang="en-GB" sz="1800" dirty="0"/>
              <a:t> </a:t>
            </a:r>
            <a:r>
              <a:rPr lang="en-GB" sz="1800" dirty="0" err="1"/>
              <a:t>izboljšajo</a:t>
            </a:r>
            <a:r>
              <a:rPr lang="en-GB" sz="1800" dirty="0"/>
              <a:t> </a:t>
            </a:r>
            <a:r>
              <a:rPr lang="en-GB" sz="1800" dirty="0" err="1"/>
              <a:t>svojo</a:t>
            </a:r>
            <a:r>
              <a:rPr lang="en-GB" sz="1800" dirty="0"/>
              <a:t> </a:t>
            </a:r>
            <a:r>
              <a:rPr lang="en-GB" sz="1800" dirty="0" err="1"/>
              <a:t>zmogljivost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človeškega</a:t>
            </a:r>
            <a:r>
              <a:rPr lang="en-GB" sz="1800" dirty="0"/>
              <a:t> </a:t>
            </a:r>
            <a:r>
              <a:rPr lang="en-GB" sz="1800" dirty="0" err="1"/>
              <a:t>posredovanja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izhaja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vprašanja</a:t>
            </a:r>
            <a:r>
              <a:rPr lang="en-GB" sz="1800" dirty="0"/>
              <a:t>: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</a:t>
            </a:r>
            <a:r>
              <a:rPr lang="en-GB" sz="1800" dirty="0" err="1"/>
              <a:t>preseže</a:t>
            </a:r>
            <a:r>
              <a:rPr lang="en-GB" sz="1800" dirty="0"/>
              <a:t> »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ukazati</a:t>
            </a:r>
            <a:r>
              <a:rPr lang="en-GB" sz="1800" dirty="0"/>
              <a:t>, da </a:t>
            </a:r>
            <a:r>
              <a:rPr lang="en-GB" sz="1800" dirty="0" err="1"/>
              <a:t>opravi</a:t>
            </a:r>
            <a:r>
              <a:rPr lang="en-GB" sz="1800" dirty="0"/>
              <a:t>« in se </a:t>
            </a:r>
            <a:r>
              <a:rPr lang="en-GB" sz="1800" dirty="0" err="1"/>
              <a:t>sam</a:t>
            </a:r>
            <a:r>
              <a:rPr lang="en-GB" sz="1800" dirty="0"/>
              <a:t> </a:t>
            </a:r>
            <a:r>
              <a:rPr lang="en-GB" sz="1800" dirty="0" err="1"/>
              <a:t>nauči</a:t>
            </a:r>
            <a:r>
              <a:rPr lang="en-GB" sz="1800" dirty="0"/>
              <a:t>,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opraviti</a:t>
            </a:r>
            <a:r>
              <a:rPr lang="en-GB" sz="1800" dirty="0"/>
              <a:t> </a:t>
            </a:r>
            <a:r>
              <a:rPr lang="en-GB" sz="1800" dirty="0" err="1"/>
              <a:t>določeno</a:t>
            </a:r>
            <a:r>
              <a:rPr lang="en-GB" sz="1800" dirty="0"/>
              <a:t> </a:t>
            </a:r>
            <a:r>
              <a:rPr lang="en-GB" sz="1800" dirty="0" err="1"/>
              <a:t>nalogo</a:t>
            </a:r>
            <a:r>
              <a:rPr lang="en-GB" sz="1800" dirty="0"/>
              <a:t>? Ali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</a:t>
            </a:r>
            <a:r>
              <a:rPr lang="en-GB" sz="1800" dirty="0" err="1"/>
              <a:t>preseneti</a:t>
            </a:r>
            <a:r>
              <a:rPr lang="en-GB" sz="1800" dirty="0"/>
              <a:t>? </a:t>
            </a:r>
            <a:r>
              <a:rPr lang="en-GB" sz="1800" dirty="0" err="1"/>
              <a:t>Namesto</a:t>
            </a:r>
            <a:r>
              <a:rPr lang="en-GB" sz="1800" dirty="0"/>
              <a:t> da bi </a:t>
            </a:r>
            <a:r>
              <a:rPr lang="en-GB" sz="1800" dirty="0" err="1"/>
              <a:t>programerji</a:t>
            </a:r>
            <a:r>
              <a:rPr lang="en-GB" sz="1800" dirty="0"/>
              <a:t> </a:t>
            </a:r>
            <a:r>
              <a:rPr lang="en-GB" sz="1800" dirty="0" err="1"/>
              <a:t>ročno</a:t>
            </a:r>
            <a:r>
              <a:rPr lang="en-GB" sz="1800" dirty="0"/>
              <a:t> </a:t>
            </a:r>
            <a:r>
              <a:rPr lang="en-GB" sz="1800" dirty="0" err="1"/>
              <a:t>oblikovali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obdelavo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,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samodejno</a:t>
            </a:r>
            <a:r>
              <a:rPr lang="en-GB" sz="1800" dirty="0"/>
              <a:t> </a:t>
            </a:r>
            <a:r>
              <a:rPr lang="en-GB" sz="1800" dirty="0" err="1"/>
              <a:t>pridobil</a:t>
            </a:r>
            <a:r>
              <a:rPr lang="en-GB" sz="1800" dirty="0"/>
              <a:t> z </a:t>
            </a:r>
            <a:r>
              <a:rPr lang="en-GB" sz="1800" dirty="0" err="1"/>
              <a:t>opazovanjem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?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636CFC-AB6F-99D6-B2FD-67C7E96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20103DB-A7BF-338F-061C-5881C0F87E5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5C7E2122-7A11-8DAE-3C29-8557DB7589D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9111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Kaj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5034" y="5577160"/>
            <a:ext cx="46057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Klasično programiranje napram strojnemu učenju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4CDFA07-131C-AFBD-646F-F625F3848A33}"/>
              </a:ext>
            </a:extLst>
          </p:cNvPr>
          <p:cNvSpPr txBox="1"/>
          <p:nvPr/>
        </p:nvSpPr>
        <p:spPr>
          <a:xfrm>
            <a:off x="4068147" y="2453950"/>
            <a:ext cx="576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Pravila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CCCC7A-1B4D-6790-354D-9E379A5E8B6A}"/>
              </a:ext>
            </a:extLst>
          </p:cNvPr>
          <p:cNvSpPr txBox="1"/>
          <p:nvPr/>
        </p:nvSpPr>
        <p:spPr>
          <a:xfrm>
            <a:off x="4032147" y="3386741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39B6535-E2C4-B506-AAD7-52BB763EC9E8}"/>
              </a:ext>
            </a:extLst>
          </p:cNvPr>
          <p:cNvSpPr txBox="1"/>
          <p:nvPr/>
        </p:nvSpPr>
        <p:spPr>
          <a:xfrm>
            <a:off x="4032147" y="4976325"/>
            <a:ext cx="72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B7AC9C5-10BD-3B51-3B65-2422CE38FA70}"/>
              </a:ext>
            </a:extLst>
          </p:cNvPr>
          <p:cNvSpPr txBox="1"/>
          <p:nvPr/>
        </p:nvSpPr>
        <p:spPr>
          <a:xfrm>
            <a:off x="4032147" y="4037755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2647DC7-584B-4ECE-9574-433BB40B9A63}"/>
              </a:ext>
            </a:extLst>
          </p:cNvPr>
          <p:cNvSpPr txBox="1"/>
          <p:nvPr/>
        </p:nvSpPr>
        <p:spPr>
          <a:xfrm>
            <a:off x="5304220" y="2951312"/>
            <a:ext cx="1731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Klasično programiranje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BB19CD4-116C-6D79-BF7C-2F78E83BACAB}"/>
              </a:ext>
            </a:extLst>
          </p:cNvPr>
          <p:cNvSpPr txBox="1"/>
          <p:nvPr/>
        </p:nvSpPr>
        <p:spPr>
          <a:xfrm>
            <a:off x="5311053" y="4552003"/>
            <a:ext cx="18082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Strojno učenje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877D61-F702-B538-BB6A-2390E8107954}"/>
              </a:ext>
            </a:extLst>
          </p:cNvPr>
          <p:cNvSpPr txBox="1"/>
          <p:nvPr/>
        </p:nvSpPr>
        <p:spPr>
          <a:xfrm>
            <a:off x="7842147" y="2951312"/>
            <a:ext cx="72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1EB7F77-3A81-30CF-72A1-1D12C3676AFA}"/>
              </a:ext>
            </a:extLst>
          </p:cNvPr>
          <p:cNvSpPr txBox="1"/>
          <p:nvPr/>
        </p:nvSpPr>
        <p:spPr>
          <a:xfrm>
            <a:off x="7842147" y="4531994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Pravila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2B3906-A13B-318D-D5BB-2257718F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F53DB3A-EA4D-7A77-5E76-415857AA191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jeZBesedilom 1">
            <a:extLst>
              <a:ext uri="{FF2B5EF4-FFF2-40B4-BE49-F238E27FC236}">
                <a16:creationId xmlns:a16="http://schemas.microsoft.com/office/drawing/2014/main" id="{4C6C5BF4-265D-BA41-0B06-CFD5BF6FA92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in </a:t>
            </a:r>
            <a:r>
              <a:rPr lang="en-GB" dirty="0" err="1"/>
              <a:t>teoretične</a:t>
            </a:r>
            <a:r>
              <a:rPr lang="en-GB" dirty="0"/>
              <a:t> </a:t>
            </a:r>
            <a:r>
              <a:rPr lang="en-GB" dirty="0" err="1"/>
              <a:t>predpostavke</a:t>
            </a:r>
            <a:r>
              <a:rPr lang="en-GB" dirty="0"/>
              <a:t> (SU)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v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inteligenco</a:t>
            </a:r>
            <a:r>
              <a:rPr lang="en-GB" sz="1800" dirty="0"/>
              <a:t> (</a:t>
            </a:r>
            <a:r>
              <a:rPr lang="sl-SI" sz="1800" dirty="0"/>
              <a:t>P</a:t>
            </a:r>
            <a:r>
              <a:rPr lang="en-GB" sz="1800" dirty="0"/>
              <a:t>I) je </a:t>
            </a:r>
            <a:r>
              <a:rPr lang="en-GB" sz="1800" dirty="0" err="1"/>
              <a:t>preoblikovala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temelje</a:t>
            </a:r>
            <a:r>
              <a:rPr lang="en-GB" sz="1800" dirty="0"/>
              <a:t> v </a:t>
            </a:r>
            <a:r>
              <a:rPr lang="en-GB" sz="1800" dirty="0" err="1"/>
              <a:t>matematiki</a:t>
            </a:r>
            <a:r>
              <a:rPr lang="en-GB" sz="1800" dirty="0"/>
              <a:t>, </a:t>
            </a:r>
            <a:r>
              <a:rPr lang="en-GB" sz="1800" dirty="0" err="1"/>
              <a:t>zlasti</a:t>
            </a:r>
            <a:r>
              <a:rPr lang="en-GB" sz="1800" dirty="0"/>
              <a:t> v </a:t>
            </a:r>
            <a:r>
              <a:rPr lang="en-GB" sz="1800" dirty="0" err="1"/>
              <a:t>statistiki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Stalna</a:t>
            </a:r>
            <a:r>
              <a:rPr lang="en-GB" sz="1800" dirty="0"/>
              <a:t> </a:t>
            </a:r>
            <a:r>
              <a:rPr lang="en-GB" sz="1800" dirty="0" err="1"/>
              <a:t>razprava</a:t>
            </a:r>
            <a:r>
              <a:rPr lang="en-GB" sz="1800" dirty="0"/>
              <a:t>: je SU </a:t>
            </a:r>
            <a:r>
              <a:rPr lang="en-GB" sz="1800" dirty="0" err="1"/>
              <a:t>samostojno</a:t>
            </a:r>
            <a:r>
              <a:rPr lang="en-GB" sz="1800" dirty="0"/>
              <a:t> </a:t>
            </a:r>
            <a:r>
              <a:rPr lang="en-GB" sz="1800" dirty="0" err="1"/>
              <a:t>področje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del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en-GB" sz="1800" dirty="0" err="1"/>
              <a:t>Algoritmi</a:t>
            </a:r>
            <a:r>
              <a:rPr lang="en-GB" sz="1800" dirty="0"/>
              <a:t> SU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delujejo</a:t>
            </a:r>
            <a:r>
              <a:rPr lang="en-GB" sz="1800" dirty="0"/>
              <a:t> </a:t>
            </a:r>
            <a:r>
              <a:rPr lang="en-GB" sz="1800" dirty="0" err="1"/>
              <a:t>onkraj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matematičnih</a:t>
            </a:r>
            <a:r>
              <a:rPr lang="en-GB" sz="1800" dirty="0"/>
              <a:t> </a:t>
            </a:r>
            <a:r>
              <a:rPr lang="en-GB" sz="1800" dirty="0" err="1"/>
              <a:t>meja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je </a:t>
            </a:r>
            <a:r>
              <a:rPr lang="en-GB" sz="1800" dirty="0" err="1"/>
              <a:t>ključen</a:t>
            </a:r>
            <a:r>
              <a:rPr lang="en-GB" sz="1800" dirty="0"/>
              <a:t> v </a:t>
            </a:r>
            <a:r>
              <a:rPr lang="sl-SI" sz="1800" dirty="0"/>
              <a:t>P</a:t>
            </a:r>
            <a:r>
              <a:rPr lang="en-GB" sz="1800" dirty="0"/>
              <a:t>I za </a:t>
            </a:r>
            <a:r>
              <a:rPr lang="en-GB" sz="1800" dirty="0" err="1"/>
              <a:t>predobdelavo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, </a:t>
            </a:r>
            <a:r>
              <a:rPr lang="en-GB" sz="1800" dirty="0" err="1"/>
              <a:t>rudarjenje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uporabo</a:t>
            </a:r>
            <a:r>
              <a:rPr lang="en-GB" sz="1800" dirty="0"/>
              <a:t> </a:t>
            </a:r>
            <a:r>
              <a:rPr lang="en-GB" sz="1800" dirty="0" err="1"/>
              <a:t>vpogledov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izboljšuje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v </a:t>
            </a:r>
            <a:r>
              <a:rPr lang="en-GB" sz="1800" dirty="0" err="1"/>
              <a:t>organizacijah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Integracija</a:t>
            </a:r>
            <a:r>
              <a:rPr lang="en-GB" sz="1800" dirty="0"/>
              <a:t> SU v </a:t>
            </a:r>
            <a:r>
              <a:rPr lang="sl-SI" sz="1800" dirty="0"/>
              <a:t>P</a:t>
            </a:r>
            <a:r>
              <a:rPr lang="en-GB" sz="1800" dirty="0"/>
              <a:t>I </a:t>
            </a:r>
            <a:r>
              <a:rPr lang="en-GB" sz="1800" dirty="0" err="1"/>
              <a:t>delovne</a:t>
            </a:r>
            <a:r>
              <a:rPr lang="en-GB" sz="1800" dirty="0"/>
              <a:t> </a:t>
            </a:r>
            <a:r>
              <a:rPr lang="en-GB" sz="1800" dirty="0" err="1"/>
              <a:t>tokove</a:t>
            </a:r>
            <a:r>
              <a:rPr lang="en-GB" sz="1800" dirty="0"/>
              <a:t> za </a:t>
            </a:r>
            <a:r>
              <a:rPr lang="en-GB" sz="1800" dirty="0" err="1"/>
              <a:t>pridobitev</a:t>
            </a:r>
            <a:r>
              <a:rPr lang="en-GB" sz="1800" dirty="0"/>
              <a:t> </a:t>
            </a:r>
            <a:r>
              <a:rPr lang="en-GB" sz="1800" dirty="0" err="1"/>
              <a:t>izvedljivih</a:t>
            </a:r>
            <a:r>
              <a:rPr lang="en-GB" sz="1800" dirty="0"/>
              <a:t> </a:t>
            </a:r>
            <a:r>
              <a:rPr lang="en-GB" sz="1800" dirty="0" err="1"/>
              <a:t>vpogledov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Povezovanje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in </a:t>
            </a:r>
            <a:r>
              <a:rPr lang="en-GB" sz="1800" dirty="0" err="1"/>
              <a:t>prakse</a:t>
            </a:r>
            <a:r>
              <a:rPr lang="en-GB" sz="1800" dirty="0"/>
              <a:t> v SU za </a:t>
            </a:r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inteligenco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SU v </a:t>
            </a:r>
            <a:r>
              <a:rPr lang="en-GB" sz="1800" dirty="0" err="1"/>
              <a:t>realnih</a:t>
            </a:r>
            <a:r>
              <a:rPr lang="en-GB" sz="1800" dirty="0"/>
              <a:t> </a:t>
            </a:r>
            <a:r>
              <a:rPr lang="en-GB" sz="1800" dirty="0" err="1"/>
              <a:t>aplikacijah</a:t>
            </a:r>
            <a:r>
              <a:rPr lang="en-GB" sz="1800" dirty="0"/>
              <a:t> </a:t>
            </a:r>
            <a:r>
              <a:rPr lang="sl-SI" sz="1800" dirty="0"/>
              <a:t>P</a:t>
            </a:r>
            <a:r>
              <a:rPr lang="en-GB" sz="1800" dirty="0"/>
              <a:t>I.</a:t>
            </a:r>
            <a:endParaRPr lang="sl-SI" sz="1800" dirty="0"/>
          </a:p>
          <a:p>
            <a:r>
              <a:rPr lang="en-GB" sz="1800" dirty="0" err="1"/>
              <a:t>Pomen</a:t>
            </a:r>
            <a:r>
              <a:rPr lang="en-GB" sz="1800" dirty="0"/>
              <a:t> </a:t>
            </a:r>
            <a:r>
              <a:rPr lang="en-GB" sz="1800" dirty="0" err="1"/>
              <a:t>uporabe</a:t>
            </a:r>
            <a:r>
              <a:rPr lang="en-GB" sz="1800" dirty="0"/>
              <a:t> </a:t>
            </a:r>
            <a:r>
              <a:rPr lang="en-GB" sz="1800" dirty="0" err="1"/>
              <a:t>rezultatov</a:t>
            </a:r>
            <a:r>
              <a:rPr lang="en-GB" sz="1800" dirty="0"/>
              <a:t> SU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sprejemanju</a:t>
            </a:r>
            <a:r>
              <a:rPr lang="en-GB" sz="1800" dirty="0"/>
              <a:t> </a:t>
            </a:r>
            <a:r>
              <a:rPr lang="en-GB" sz="1800" dirty="0" err="1"/>
              <a:t>odločitev</a:t>
            </a:r>
            <a:r>
              <a:rPr lang="en-GB" sz="18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85B703-CE64-4044-3A06-D49C6C33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6A586E2-378D-C3C8-8ED5-DDEBC8D3A8C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8B8CA053-CCFF-EAC8-6A29-88BF7401E53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Arhitektura algoritma nevronske mreže SU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111E0-2143-8F2D-536A-C28A33E9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79" y="1239724"/>
            <a:ext cx="8338230" cy="437855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801" y="5702803"/>
            <a:ext cx="28151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Klasifikacija </a:t>
            </a:r>
            <a:r>
              <a:rPr lang="sl-SI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piksla</a:t>
            </a: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54B21FC-AC82-1981-4333-7D69F83C1520}"/>
              </a:ext>
            </a:extLst>
          </p:cNvPr>
          <p:cNvSpPr txBox="1"/>
          <p:nvPr/>
        </p:nvSpPr>
        <p:spPr>
          <a:xfrm>
            <a:off x="1994891" y="2565918"/>
            <a:ext cx="981359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Izvirni vhod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192F16-B8B2-39FD-2451-501633FC099A}"/>
              </a:ext>
            </a:extLst>
          </p:cNvPr>
          <p:cNvSpPr txBox="1"/>
          <p:nvPr/>
        </p:nvSpPr>
        <p:spPr>
          <a:xfrm>
            <a:off x="2623153" y="4789714"/>
            <a:ext cx="900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1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69F34F8-E18B-2ECC-5879-7955D3AECD94}"/>
              </a:ext>
            </a:extLst>
          </p:cNvPr>
          <p:cNvSpPr txBox="1"/>
          <p:nvPr/>
        </p:nvSpPr>
        <p:spPr>
          <a:xfrm>
            <a:off x="4632344" y="4777897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2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A8883E-77EA-D104-BA9B-C8A4D1CC9618}"/>
              </a:ext>
            </a:extLst>
          </p:cNvPr>
          <p:cNvSpPr txBox="1"/>
          <p:nvPr/>
        </p:nvSpPr>
        <p:spPr>
          <a:xfrm>
            <a:off x="6389535" y="4791364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3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BA1130E-75CD-0E03-5508-0592ADC38383}"/>
              </a:ext>
            </a:extLst>
          </p:cNvPr>
          <p:cNvSpPr txBox="1"/>
          <p:nvPr/>
        </p:nvSpPr>
        <p:spPr>
          <a:xfrm>
            <a:off x="8146726" y="4789714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4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CEA127-6206-20F0-5DCE-041477AE4A73}"/>
              </a:ext>
            </a:extLst>
          </p:cNvPr>
          <p:cNvSpPr txBox="1"/>
          <p:nvPr/>
        </p:nvSpPr>
        <p:spPr>
          <a:xfrm>
            <a:off x="3336344" y="1361449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1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FE266BC-C355-6697-BC08-A2E88DFC0C4B}"/>
              </a:ext>
            </a:extLst>
          </p:cNvPr>
          <p:cNvSpPr txBox="1"/>
          <p:nvPr/>
        </p:nvSpPr>
        <p:spPr>
          <a:xfrm>
            <a:off x="5168253" y="1367357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2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70364E5-6236-63A3-0CB8-8E2E658DCE50}"/>
              </a:ext>
            </a:extLst>
          </p:cNvPr>
          <p:cNvSpPr txBox="1"/>
          <p:nvPr/>
        </p:nvSpPr>
        <p:spPr>
          <a:xfrm>
            <a:off x="6969062" y="1360623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3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42441D4-108E-E9CA-E1D4-0CE9326158C9}"/>
              </a:ext>
            </a:extLst>
          </p:cNvPr>
          <p:cNvSpPr txBox="1"/>
          <p:nvPr/>
        </p:nvSpPr>
        <p:spPr>
          <a:xfrm>
            <a:off x="8570791" y="1780286"/>
            <a:ext cx="1404000" cy="57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4 </a:t>
            </a:r>
          </a:p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(končni izhod)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C050D1D-EFB0-F0CE-400E-368BF3891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32CE507-F7A0-F92F-E2F8-218FCB779C3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">
            <a:extLst>
              <a:ext uri="{FF2B5EF4-FFF2-40B4-BE49-F238E27FC236}">
                <a16:creationId xmlns:a16="http://schemas.microsoft.com/office/drawing/2014/main" id="{ED89791C-4E9A-0D9D-66DB-5D958C432B9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503946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8EECA2-7DC8-4080-890F-D1D86A4B5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3854</Words>
  <Application>Microsoft Office PowerPoint</Application>
  <PresentationFormat>Panoramiczny</PresentationFormat>
  <Paragraphs>279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Motyw pakietu Office</vt:lpstr>
      <vt:lpstr>1_Motyw pakietu Office</vt:lpstr>
      <vt:lpstr>Statistične metode za analizo logističnih podatkov</vt:lpstr>
      <vt:lpstr>Agenda</vt:lpstr>
      <vt:lpstr>Kaj je umetna inteligenca?</vt:lpstr>
      <vt:lpstr>Kaj je umetna inteligenca?</vt:lpstr>
      <vt:lpstr>Kaj sta „ekosistema“ UI in SU?</vt:lpstr>
      <vt:lpstr>Kaj je strojno učenje?</vt:lpstr>
      <vt:lpstr>Kaj je strojno učenje?</vt:lpstr>
      <vt:lpstr>Temelji in teoretične predpostavke (SU)</vt:lpstr>
      <vt:lpstr>Arhitektura algoritma nevronske mreže SU</vt:lpstr>
      <vt:lpstr>Algoritem nevronske mreže SU</vt:lpstr>
      <vt:lpstr>ML Neural Network gradient decent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Povzetek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39</cp:revision>
  <dcterms:created xsi:type="dcterms:W3CDTF">2023-07-06T12:09:08Z</dcterms:created>
  <dcterms:modified xsi:type="dcterms:W3CDTF">2025-10-28T11:47:59Z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