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92" r:id="rId7"/>
    <p:sldId id="293" r:id="rId8"/>
    <p:sldId id="310" r:id="rId9"/>
    <p:sldId id="311" r:id="rId10"/>
    <p:sldId id="312" r:id="rId11"/>
    <p:sldId id="271" r:id="rId12"/>
    <p:sldId id="313" r:id="rId13"/>
    <p:sldId id="262" r:id="rId14"/>
    <p:sldId id="318" r:id="rId15"/>
    <p:sldId id="315" r:id="rId16"/>
    <p:sldId id="317" r:id="rId17"/>
    <p:sldId id="319" r:id="rId18"/>
    <p:sldId id="320" r:id="rId19"/>
    <p:sldId id="289" r:id="rId20"/>
    <p:sldId id="314" r:id="rId21"/>
    <p:sldId id="316" r:id="rId22"/>
    <p:sldId id="321" r:id="rId23"/>
    <p:sldId id="322" r:id="rId24"/>
    <p:sldId id="323" r:id="rId25"/>
    <p:sldId id="324" r:id="rId26"/>
    <p:sldId id="325" r:id="rId27"/>
    <p:sldId id="309" r:id="rId28"/>
    <p:sldId id="334" r:id="rId29"/>
    <p:sldId id="263" r:id="rId3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1467"/>
    <a:srgbClr val="0F65AB"/>
    <a:srgbClr val="292929"/>
    <a:srgbClr val="F46B34"/>
    <a:srgbClr val="7F7F7F"/>
    <a:srgbClr val="AEAEAE"/>
    <a:srgbClr val="FFFFFF"/>
    <a:srgbClr val="292928"/>
    <a:srgbClr val="1065AB"/>
    <a:srgbClr val="015B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92" autoAdjust="0"/>
    <p:restoredTop sz="94660"/>
  </p:normalViewPr>
  <p:slideViewPr>
    <p:cSldViewPr snapToGrid="0">
      <p:cViewPr varScale="1">
        <p:scale>
          <a:sx n="81" d="100"/>
          <a:sy n="81" d="100"/>
        </p:scale>
        <p:origin x="4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2B9AF3-0BCD-4A9B-BD9D-B8C2EA502E3A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BF721C8C-1B30-435F-A363-CF1E2590E172}">
      <dgm:prSet phldrT="[Tekst]"/>
      <dgm:spPr/>
      <dgm:t>
        <a:bodyPr/>
        <a:lstStyle/>
        <a:p>
          <a:r>
            <a:rPr lang="pl-PL" dirty="0"/>
            <a:t>Poziom strategiczny</a:t>
          </a:r>
        </a:p>
      </dgm:t>
    </dgm:pt>
    <dgm:pt modelId="{8EDEE0F6-75D3-404F-9649-5BC1C8FDE4E7}" type="parTrans" cxnId="{1334AE24-C2BC-407A-8319-0D56B58BD62A}">
      <dgm:prSet/>
      <dgm:spPr/>
      <dgm:t>
        <a:bodyPr/>
        <a:lstStyle/>
        <a:p>
          <a:endParaRPr lang="pl-PL"/>
        </a:p>
      </dgm:t>
    </dgm:pt>
    <dgm:pt modelId="{E1E64772-D6F7-428D-9BA9-98C44608B171}" type="sibTrans" cxnId="{1334AE24-C2BC-407A-8319-0D56B58BD62A}">
      <dgm:prSet/>
      <dgm:spPr/>
      <dgm:t>
        <a:bodyPr/>
        <a:lstStyle/>
        <a:p>
          <a:endParaRPr lang="pl-PL"/>
        </a:p>
      </dgm:t>
    </dgm:pt>
    <dgm:pt modelId="{2A8A6CBA-3A4C-4E7F-9703-F5699BC98EED}">
      <dgm:prSet phldrT="[Tekst]" custT="1"/>
      <dgm:spPr/>
      <dgm:t>
        <a:bodyPr/>
        <a:lstStyle/>
        <a:p>
          <a:pPr>
            <a:lnSpc>
              <a:spcPct val="90000"/>
            </a:lnSpc>
          </a:pPr>
          <a:r>
            <a:rPr lang="pl-PL" sz="1800" dirty="0"/>
            <a:t>liczba, lokalizacja i pojemność węzłów logistycznych (obiektów w nich zlokalizowanych),</a:t>
          </a:r>
        </a:p>
      </dgm:t>
    </dgm:pt>
    <dgm:pt modelId="{32FB40A4-D2A4-4C99-8822-9D2FA8051132}" type="parTrans" cxnId="{E41A806C-7522-4DDD-83C6-DBADCD84A98C}">
      <dgm:prSet/>
      <dgm:spPr/>
      <dgm:t>
        <a:bodyPr/>
        <a:lstStyle/>
        <a:p>
          <a:endParaRPr lang="pl-PL"/>
        </a:p>
      </dgm:t>
    </dgm:pt>
    <dgm:pt modelId="{AF2A9B17-00D6-4744-B63F-A93664358757}" type="sibTrans" cxnId="{E41A806C-7522-4DDD-83C6-DBADCD84A98C}">
      <dgm:prSet/>
      <dgm:spPr/>
      <dgm:t>
        <a:bodyPr/>
        <a:lstStyle/>
        <a:p>
          <a:endParaRPr lang="pl-PL"/>
        </a:p>
      </dgm:t>
    </dgm:pt>
    <dgm:pt modelId="{F1E863DB-D1D4-4F9C-A395-5EF90F8DE34F}">
      <dgm:prSet phldrT="[Tekst]"/>
      <dgm:spPr/>
      <dgm:t>
        <a:bodyPr/>
        <a:lstStyle/>
        <a:p>
          <a:r>
            <a:rPr lang="pl-PL" dirty="0"/>
            <a:t>Decyzje taktyczne</a:t>
          </a:r>
        </a:p>
      </dgm:t>
    </dgm:pt>
    <dgm:pt modelId="{5D606F16-6C47-4BED-8F37-7B9413D785BC}" type="parTrans" cxnId="{AE3E0D29-6ED0-4552-BBB1-706145E84356}">
      <dgm:prSet/>
      <dgm:spPr/>
      <dgm:t>
        <a:bodyPr/>
        <a:lstStyle/>
        <a:p>
          <a:endParaRPr lang="pl-PL"/>
        </a:p>
      </dgm:t>
    </dgm:pt>
    <dgm:pt modelId="{1C0948E9-027D-4A5F-A274-B94FC471103E}" type="sibTrans" cxnId="{AE3E0D29-6ED0-4552-BBB1-706145E84356}">
      <dgm:prSet/>
      <dgm:spPr/>
      <dgm:t>
        <a:bodyPr/>
        <a:lstStyle/>
        <a:p>
          <a:endParaRPr lang="pl-PL"/>
        </a:p>
      </dgm:t>
    </dgm:pt>
    <dgm:pt modelId="{B80B6B0A-7618-443E-8767-F3CD7836EF6D}">
      <dgm:prSet phldrT="[Tekst]" custT="1"/>
      <dgm:spPr/>
      <dgm:t>
        <a:bodyPr/>
        <a:lstStyle/>
        <a:p>
          <a:pPr>
            <a:lnSpc>
              <a:spcPct val="110000"/>
            </a:lnSpc>
          </a:pPr>
          <a:r>
            <a:rPr lang="pl-PL" sz="1800" dirty="0"/>
            <a:t>np. Decyzje cenowe,</a:t>
          </a:r>
        </a:p>
      </dgm:t>
    </dgm:pt>
    <dgm:pt modelId="{94C3B21C-0563-425E-BAF5-7CA2DEBB89AF}" type="parTrans" cxnId="{C1DA69C1-62EE-4E86-B5B7-97C8FDE13933}">
      <dgm:prSet/>
      <dgm:spPr/>
      <dgm:t>
        <a:bodyPr/>
        <a:lstStyle/>
        <a:p>
          <a:endParaRPr lang="pl-PL"/>
        </a:p>
      </dgm:t>
    </dgm:pt>
    <dgm:pt modelId="{37779B64-65D0-4C1E-92AA-4AC9765759DC}" type="sibTrans" cxnId="{C1DA69C1-62EE-4E86-B5B7-97C8FDE13933}">
      <dgm:prSet/>
      <dgm:spPr/>
      <dgm:t>
        <a:bodyPr/>
        <a:lstStyle/>
        <a:p>
          <a:endParaRPr lang="pl-PL"/>
        </a:p>
      </dgm:t>
    </dgm:pt>
    <dgm:pt modelId="{ECD972D7-2394-4BE3-AC70-07B13AFE6234}">
      <dgm:prSet phldrT="[Tekst]" custT="1"/>
      <dgm:spPr/>
      <dgm:t>
        <a:bodyPr/>
        <a:lstStyle/>
        <a:p>
          <a:pPr>
            <a:lnSpc>
              <a:spcPct val="110000"/>
            </a:lnSpc>
          </a:pPr>
          <a:r>
            <a:rPr lang="pl-PL" sz="1800" dirty="0"/>
            <a:t>np. decyzje dotyczące tras pojazdów,</a:t>
          </a:r>
        </a:p>
      </dgm:t>
    </dgm:pt>
    <dgm:pt modelId="{961B55B4-2BBD-491F-AA87-8CC5A5FDF32A}" type="parTrans" cxnId="{B3F8912F-B0D5-41A3-AA11-821310CCEB7B}">
      <dgm:prSet/>
      <dgm:spPr/>
      <dgm:t>
        <a:bodyPr/>
        <a:lstStyle/>
        <a:p>
          <a:endParaRPr lang="pl-PL"/>
        </a:p>
      </dgm:t>
    </dgm:pt>
    <dgm:pt modelId="{66E4DC9B-0CC5-42E8-8FA3-1AFB4D08CE33}" type="sibTrans" cxnId="{B3F8912F-B0D5-41A3-AA11-821310CCEB7B}">
      <dgm:prSet/>
      <dgm:spPr/>
      <dgm:t>
        <a:bodyPr/>
        <a:lstStyle/>
        <a:p>
          <a:endParaRPr lang="pl-PL"/>
        </a:p>
      </dgm:t>
    </dgm:pt>
    <dgm:pt modelId="{8871273D-F463-4CCE-BEAB-F2A2E753F7CD}">
      <dgm:prSet phldrT="[Tekst]" custT="1"/>
      <dgm:spPr/>
      <dgm:t>
        <a:bodyPr/>
        <a:lstStyle/>
        <a:p>
          <a:pPr>
            <a:lnSpc>
              <a:spcPct val="110000"/>
            </a:lnSpc>
          </a:pPr>
          <a:r>
            <a:rPr lang="pl-PL" sz="1800" dirty="0"/>
            <a:t>są często związane z zakresem od godziny do jednego trymestru. </a:t>
          </a:r>
        </a:p>
      </dgm:t>
    </dgm:pt>
    <dgm:pt modelId="{4184FFCD-DDA9-4263-A552-4C10072B4751}" type="parTrans" cxnId="{17E7B327-0786-4186-B6EB-B15790D39E73}">
      <dgm:prSet/>
      <dgm:spPr/>
      <dgm:t>
        <a:bodyPr/>
        <a:lstStyle/>
        <a:p>
          <a:endParaRPr lang="pl-PL"/>
        </a:p>
      </dgm:t>
    </dgm:pt>
    <dgm:pt modelId="{ABB66EFA-F69E-42B2-8168-F0DE43C3D509}" type="sibTrans" cxnId="{17E7B327-0786-4186-B6EB-B15790D39E73}">
      <dgm:prSet/>
      <dgm:spPr/>
      <dgm:t>
        <a:bodyPr/>
        <a:lstStyle/>
        <a:p>
          <a:endParaRPr lang="pl-PL"/>
        </a:p>
      </dgm:t>
    </dgm:pt>
    <dgm:pt modelId="{CD1F48DD-5E51-479A-BA11-3F88C2AEBCE6}">
      <dgm:prSet phldrT="[Tekst]" custT="1"/>
      <dgm:spPr/>
      <dgm:t>
        <a:bodyPr/>
        <a:lstStyle/>
        <a:p>
          <a:pPr>
            <a:lnSpc>
              <a:spcPct val="110000"/>
            </a:lnSpc>
          </a:pPr>
          <a:r>
            <a:rPr lang="pl-PL" sz="1800" dirty="0"/>
            <a:t>typowy horyzont czasowy od 3 do 5 lat.</a:t>
          </a:r>
        </a:p>
      </dgm:t>
    </dgm:pt>
    <dgm:pt modelId="{0649C393-8757-47A1-9EC0-9D3ECC1C4AB1}" type="parTrans" cxnId="{96BA4871-363D-4B18-8642-928F285516E5}">
      <dgm:prSet/>
      <dgm:spPr/>
      <dgm:t>
        <a:bodyPr/>
        <a:lstStyle/>
        <a:p>
          <a:endParaRPr lang="pl-PL"/>
        </a:p>
      </dgm:t>
    </dgm:pt>
    <dgm:pt modelId="{0645897F-A68E-4EC5-9159-14FCBD60337E}" type="sibTrans" cxnId="{96BA4871-363D-4B18-8642-928F285516E5}">
      <dgm:prSet/>
      <dgm:spPr/>
      <dgm:t>
        <a:bodyPr/>
        <a:lstStyle/>
        <a:p>
          <a:endParaRPr lang="pl-PL"/>
        </a:p>
      </dgm:t>
    </dgm:pt>
    <dgm:pt modelId="{C9E22E6C-621A-4126-B2BA-476024132848}">
      <dgm:prSet phldrT="[Tekst]" custT="1"/>
      <dgm:spPr/>
      <dgm:t>
        <a:bodyPr/>
        <a:lstStyle/>
        <a:p>
          <a:pPr>
            <a:lnSpc>
              <a:spcPct val="110000"/>
            </a:lnSpc>
          </a:pPr>
          <a:r>
            <a:rPr lang="pl-PL" sz="1800" dirty="0"/>
            <a:t>od trzech miesięcy do trzech lat.</a:t>
          </a:r>
        </a:p>
      </dgm:t>
    </dgm:pt>
    <dgm:pt modelId="{231B2D88-79C4-433B-9C36-998161A7492B}" type="parTrans" cxnId="{69867638-7D11-469D-A2BA-07D78E15AD61}">
      <dgm:prSet/>
      <dgm:spPr/>
      <dgm:t>
        <a:bodyPr/>
        <a:lstStyle/>
        <a:p>
          <a:endParaRPr lang="pl-PL"/>
        </a:p>
      </dgm:t>
    </dgm:pt>
    <dgm:pt modelId="{CF3ADF14-7590-4ED5-9271-51A0CF2F7D4E}" type="sibTrans" cxnId="{69867638-7D11-469D-A2BA-07D78E15AD61}">
      <dgm:prSet/>
      <dgm:spPr/>
      <dgm:t>
        <a:bodyPr/>
        <a:lstStyle/>
        <a:p>
          <a:endParaRPr lang="pl-PL"/>
        </a:p>
      </dgm:t>
    </dgm:pt>
    <dgm:pt modelId="{49B5D6E6-7E78-499C-9D04-0E69A3D21950}">
      <dgm:prSet phldrT="[Tekst]"/>
      <dgm:spPr/>
      <dgm:t>
        <a:bodyPr/>
        <a:lstStyle/>
        <a:p>
          <a:r>
            <a:rPr lang="pl-PL" dirty="0"/>
            <a:t>Decyzje operacyjne</a:t>
          </a:r>
        </a:p>
      </dgm:t>
    </dgm:pt>
    <dgm:pt modelId="{6B8A40B2-E8EC-41EF-8142-F3C8CF4D497F}" type="parTrans" cxnId="{53FF6B10-04F9-4CC4-93CB-FB4E04A94AC3}">
      <dgm:prSet/>
      <dgm:spPr/>
      <dgm:t>
        <a:bodyPr/>
        <a:lstStyle/>
        <a:p>
          <a:endParaRPr lang="pl-PL"/>
        </a:p>
      </dgm:t>
    </dgm:pt>
    <dgm:pt modelId="{9B1511DE-3B7F-4440-BCAC-8A3CC83BAB2D}" type="sibTrans" cxnId="{53FF6B10-04F9-4CC4-93CB-FB4E04A94AC3}">
      <dgm:prSet/>
      <dgm:spPr/>
      <dgm:t>
        <a:bodyPr/>
        <a:lstStyle/>
        <a:p>
          <a:endParaRPr lang="pl-PL"/>
        </a:p>
      </dgm:t>
    </dgm:pt>
    <dgm:pt modelId="{F5FE36F8-40EE-4F19-8A59-76F17CCCED87}" type="pres">
      <dgm:prSet presAssocID="{C72B9AF3-0BCD-4A9B-BD9D-B8C2EA502E3A}" presName="linear" presStyleCnt="0">
        <dgm:presLayoutVars>
          <dgm:animLvl val="lvl"/>
          <dgm:resizeHandles val="exact"/>
        </dgm:presLayoutVars>
      </dgm:prSet>
      <dgm:spPr/>
    </dgm:pt>
    <dgm:pt modelId="{64579E29-B620-4DAF-855A-37E1E1D05E59}" type="pres">
      <dgm:prSet presAssocID="{BF721C8C-1B30-435F-A363-CF1E2590E17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92456A4-AB11-47B8-9034-40BB259236C6}" type="pres">
      <dgm:prSet presAssocID="{BF721C8C-1B30-435F-A363-CF1E2590E172}" presName="childText" presStyleLbl="revTx" presStyleIdx="0" presStyleCnt="3">
        <dgm:presLayoutVars>
          <dgm:bulletEnabled val="1"/>
        </dgm:presLayoutVars>
      </dgm:prSet>
      <dgm:spPr/>
    </dgm:pt>
    <dgm:pt modelId="{6CF0482F-F3AA-4075-8BC0-C6B1BD2ED466}" type="pres">
      <dgm:prSet presAssocID="{F1E863DB-D1D4-4F9C-A395-5EF90F8DE34F}" presName="parentText" presStyleLbl="node1" presStyleIdx="1" presStyleCnt="3" custLinFactNeighborX="-843">
        <dgm:presLayoutVars>
          <dgm:chMax val="0"/>
          <dgm:bulletEnabled val="1"/>
        </dgm:presLayoutVars>
      </dgm:prSet>
      <dgm:spPr/>
    </dgm:pt>
    <dgm:pt modelId="{53F826A7-D762-425A-967B-8D0D6EB85C05}" type="pres">
      <dgm:prSet presAssocID="{F1E863DB-D1D4-4F9C-A395-5EF90F8DE34F}" presName="childText" presStyleLbl="revTx" presStyleIdx="1" presStyleCnt="3">
        <dgm:presLayoutVars>
          <dgm:bulletEnabled val="1"/>
        </dgm:presLayoutVars>
      </dgm:prSet>
      <dgm:spPr/>
    </dgm:pt>
    <dgm:pt modelId="{6709AFD0-57A0-4D50-BF12-307705E6EE55}" type="pres">
      <dgm:prSet presAssocID="{49B5D6E6-7E78-499C-9D04-0E69A3D21950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A3C90DC-AFDE-44E4-8223-43645BD86717}" type="pres">
      <dgm:prSet presAssocID="{49B5D6E6-7E78-499C-9D04-0E69A3D21950}" presName="childText" presStyleLbl="revTx" presStyleIdx="2" presStyleCnt="3" custScaleY="110561">
        <dgm:presLayoutVars>
          <dgm:bulletEnabled val="1"/>
        </dgm:presLayoutVars>
      </dgm:prSet>
      <dgm:spPr/>
    </dgm:pt>
  </dgm:ptLst>
  <dgm:cxnLst>
    <dgm:cxn modelId="{ACC54E0C-E6A9-4A94-8312-EEB7FE0B8BEC}" type="presOf" srcId="{B80B6B0A-7618-443E-8767-F3CD7836EF6D}" destId="{53F826A7-D762-425A-967B-8D0D6EB85C05}" srcOrd="0" destOrd="0" presId="urn:microsoft.com/office/officeart/2005/8/layout/vList2"/>
    <dgm:cxn modelId="{53FF6B10-04F9-4CC4-93CB-FB4E04A94AC3}" srcId="{C72B9AF3-0BCD-4A9B-BD9D-B8C2EA502E3A}" destId="{49B5D6E6-7E78-499C-9D04-0E69A3D21950}" srcOrd="2" destOrd="0" parTransId="{6B8A40B2-E8EC-41EF-8142-F3C8CF4D497F}" sibTransId="{9B1511DE-3B7F-4440-BCAC-8A3CC83BAB2D}"/>
    <dgm:cxn modelId="{0F502820-35A8-4F6E-B274-83A6791C84A4}" type="presOf" srcId="{C72B9AF3-0BCD-4A9B-BD9D-B8C2EA502E3A}" destId="{F5FE36F8-40EE-4F19-8A59-76F17CCCED87}" srcOrd="0" destOrd="0" presId="urn:microsoft.com/office/officeart/2005/8/layout/vList2"/>
    <dgm:cxn modelId="{1334AE24-C2BC-407A-8319-0D56B58BD62A}" srcId="{C72B9AF3-0BCD-4A9B-BD9D-B8C2EA502E3A}" destId="{BF721C8C-1B30-435F-A363-CF1E2590E172}" srcOrd="0" destOrd="0" parTransId="{8EDEE0F6-75D3-404F-9649-5BC1C8FDE4E7}" sibTransId="{E1E64772-D6F7-428D-9BA9-98C44608B171}"/>
    <dgm:cxn modelId="{17E7B327-0786-4186-B6EB-B15790D39E73}" srcId="{49B5D6E6-7E78-499C-9D04-0E69A3D21950}" destId="{8871273D-F463-4CCE-BEAB-F2A2E753F7CD}" srcOrd="1" destOrd="0" parTransId="{4184FFCD-DDA9-4263-A552-4C10072B4751}" sibTransId="{ABB66EFA-F69E-42B2-8168-F0DE43C3D509}"/>
    <dgm:cxn modelId="{AE3E0D29-6ED0-4552-BBB1-706145E84356}" srcId="{C72B9AF3-0BCD-4A9B-BD9D-B8C2EA502E3A}" destId="{F1E863DB-D1D4-4F9C-A395-5EF90F8DE34F}" srcOrd="1" destOrd="0" parTransId="{5D606F16-6C47-4BED-8F37-7B9413D785BC}" sibTransId="{1C0948E9-027D-4A5F-A274-B94FC471103E}"/>
    <dgm:cxn modelId="{B3F8912F-B0D5-41A3-AA11-821310CCEB7B}" srcId="{49B5D6E6-7E78-499C-9D04-0E69A3D21950}" destId="{ECD972D7-2394-4BE3-AC70-07B13AFE6234}" srcOrd="0" destOrd="0" parTransId="{961B55B4-2BBD-491F-AA87-8CC5A5FDF32A}" sibTransId="{66E4DC9B-0CC5-42E8-8FA3-1AFB4D08CE33}"/>
    <dgm:cxn modelId="{69867638-7D11-469D-A2BA-07D78E15AD61}" srcId="{F1E863DB-D1D4-4F9C-A395-5EF90F8DE34F}" destId="{C9E22E6C-621A-4126-B2BA-476024132848}" srcOrd="1" destOrd="0" parTransId="{231B2D88-79C4-433B-9C36-998161A7492B}" sibTransId="{CF3ADF14-7590-4ED5-9271-51A0CF2F7D4E}"/>
    <dgm:cxn modelId="{8DB5D462-7E47-4D9E-B766-74DC21874C57}" type="presOf" srcId="{BF721C8C-1B30-435F-A363-CF1E2590E172}" destId="{64579E29-B620-4DAF-855A-37E1E1D05E59}" srcOrd="0" destOrd="0" presId="urn:microsoft.com/office/officeart/2005/8/layout/vList2"/>
    <dgm:cxn modelId="{0B214949-B9E3-4824-8FC8-EA4F70997A52}" type="presOf" srcId="{CD1F48DD-5E51-479A-BA11-3F88C2AEBCE6}" destId="{292456A4-AB11-47B8-9034-40BB259236C6}" srcOrd="0" destOrd="1" presId="urn:microsoft.com/office/officeart/2005/8/layout/vList2"/>
    <dgm:cxn modelId="{046D754C-7C9A-4B3E-BA94-763EA387DC25}" type="presOf" srcId="{C9E22E6C-621A-4126-B2BA-476024132848}" destId="{53F826A7-D762-425A-967B-8D0D6EB85C05}" srcOrd="0" destOrd="1" presId="urn:microsoft.com/office/officeart/2005/8/layout/vList2"/>
    <dgm:cxn modelId="{E41A806C-7522-4DDD-83C6-DBADCD84A98C}" srcId="{BF721C8C-1B30-435F-A363-CF1E2590E172}" destId="{2A8A6CBA-3A4C-4E7F-9703-F5699BC98EED}" srcOrd="0" destOrd="0" parTransId="{32FB40A4-D2A4-4C99-8822-9D2FA8051132}" sibTransId="{AF2A9B17-00D6-4744-B63F-A93664358757}"/>
    <dgm:cxn modelId="{96BA4871-363D-4B18-8642-928F285516E5}" srcId="{BF721C8C-1B30-435F-A363-CF1E2590E172}" destId="{CD1F48DD-5E51-479A-BA11-3F88C2AEBCE6}" srcOrd="1" destOrd="0" parTransId="{0649C393-8757-47A1-9EC0-9D3ECC1C4AB1}" sibTransId="{0645897F-A68E-4EC5-9159-14FCBD60337E}"/>
    <dgm:cxn modelId="{96881DAB-CC29-4427-8A21-9D4F69544297}" type="presOf" srcId="{2A8A6CBA-3A4C-4E7F-9703-F5699BC98EED}" destId="{292456A4-AB11-47B8-9034-40BB259236C6}" srcOrd="0" destOrd="0" presId="urn:microsoft.com/office/officeart/2005/8/layout/vList2"/>
    <dgm:cxn modelId="{C1DA69C1-62EE-4E86-B5B7-97C8FDE13933}" srcId="{F1E863DB-D1D4-4F9C-A395-5EF90F8DE34F}" destId="{B80B6B0A-7618-443E-8767-F3CD7836EF6D}" srcOrd="0" destOrd="0" parTransId="{94C3B21C-0563-425E-BAF5-7CA2DEBB89AF}" sibTransId="{37779B64-65D0-4C1E-92AA-4AC9765759DC}"/>
    <dgm:cxn modelId="{418D31E3-5433-40A4-84A1-F557794CA59F}" type="presOf" srcId="{8871273D-F463-4CCE-BEAB-F2A2E753F7CD}" destId="{3A3C90DC-AFDE-44E4-8223-43645BD86717}" srcOrd="0" destOrd="1" presId="urn:microsoft.com/office/officeart/2005/8/layout/vList2"/>
    <dgm:cxn modelId="{52EFF9E8-C43A-4F9D-AE74-47E04811E97C}" type="presOf" srcId="{F1E863DB-D1D4-4F9C-A395-5EF90F8DE34F}" destId="{6CF0482F-F3AA-4075-8BC0-C6B1BD2ED466}" srcOrd="0" destOrd="0" presId="urn:microsoft.com/office/officeart/2005/8/layout/vList2"/>
    <dgm:cxn modelId="{310972F3-6E97-4CBF-ADEC-E6EAF98C0EA0}" type="presOf" srcId="{ECD972D7-2394-4BE3-AC70-07B13AFE6234}" destId="{3A3C90DC-AFDE-44E4-8223-43645BD86717}" srcOrd="0" destOrd="0" presId="urn:microsoft.com/office/officeart/2005/8/layout/vList2"/>
    <dgm:cxn modelId="{AEE9DDF4-6B16-4730-9188-C72F146DCF30}" type="presOf" srcId="{49B5D6E6-7E78-499C-9D04-0E69A3D21950}" destId="{6709AFD0-57A0-4D50-BF12-307705E6EE55}" srcOrd="0" destOrd="0" presId="urn:microsoft.com/office/officeart/2005/8/layout/vList2"/>
    <dgm:cxn modelId="{9D7504CC-C0AD-4FD8-80C8-649D8EBF62EE}" type="presParOf" srcId="{F5FE36F8-40EE-4F19-8A59-76F17CCCED87}" destId="{64579E29-B620-4DAF-855A-37E1E1D05E59}" srcOrd="0" destOrd="0" presId="urn:microsoft.com/office/officeart/2005/8/layout/vList2"/>
    <dgm:cxn modelId="{B26042EA-DDB5-436E-A90D-EEB5728272CE}" type="presParOf" srcId="{F5FE36F8-40EE-4F19-8A59-76F17CCCED87}" destId="{292456A4-AB11-47B8-9034-40BB259236C6}" srcOrd="1" destOrd="0" presId="urn:microsoft.com/office/officeart/2005/8/layout/vList2"/>
    <dgm:cxn modelId="{C27510C8-D0EA-4135-A9CA-8D5E15BC2F48}" type="presParOf" srcId="{F5FE36F8-40EE-4F19-8A59-76F17CCCED87}" destId="{6CF0482F-F3AA-4075-8BC0-C6B1BD2ED466}" srcOrd="2" destOrd="0" presId="urn:microsoft.com/office/officeart/2005/8/layout/vList2"/>
    <dgm:cxn modelId="{BB51A454-B6E4-4043-9B4B-E0DB569DD22B}" type="presParOf" srcId="{F5FE36F8-40EE-4F19-8A59-76F17CCCED87}" destId="{53F826A7-D762-425A-967B-8D0D6EB85C05}" srcOrd="3" destOrd="0" presId="urn:microsoft.com/office/officeart/2005/8/layout/vList2"/>
    <dgm:cxn modelId="{08761F1D-4CA5-4222-81CA-7A414F0C16A4}" type="presParOf" srcId="{F5FE36F8-40EE-4F19-8A59-76F17CCCED87}" destId="{6709AFD0-57A0-4D50-BF12-307705E6EE55}" srcOrd="4" destOrd="0" presId="urn:microsoft.com/office/officeart/2005/8/layout/vList2"/>
    <dgm:cxn modelId="{A2FF5C30-4821-4B58-9D56-0A7BDA306BD2}" type="presParOf" srcId="{F5FE36F8-40EE-4F19-8A59-76F17CCCED87}" destId="{3A3C90DC-AFDE-44E4-8223-43645BD86717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E260D0-98F3-4ED3-A8A0-E647521B8EC6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94E52D4F-4180-48F9-82C6-1C1735AC360B}">
      <dgm:prSet phldrT="[Tekst]" custT="1"/>
      <dgm:spPr/>
      <dgm:t>
        <a:bodyPr/>
        <a:lstStyle/>
        <a:p>
          <a:r>
            <a:rPr lang="pl-PL" sz="1600" dirty="0"/>
            <a:t>Zdefiniuj lokalizacje źródeł zaopatrzenia (współrzędne długości i szerokości geograficznej)</a:t>
          </a:r>
        </a:p>
      </dgm:t>
    </dgm:pt>
    <dgm:pt modelId="{207E1261-69BC-493D-B433-5575A57480BD}" type="parTrans" cxnId="{605B9AE1-A228-4F6C-8DC0-AAE720E1B4FD}">
      <dgm:prSet/>
      <dgm:spPr/>
      <dgm:t>
        <a:bodyPr/>
        <a:lstStyle/>
        <a:p>
          <a:endParaRPr lang="pl-PL"/>
        </a:p>
      </dgm:t>
    </dgm:pt>
    <dgm:pt modelId="{78759DBF-7635-4F40-BCD9-A5BC642756A4}" type="sibTrans" cxnId="{605B9AE1-A228-4F6C-8DC0-AAE720E1B4FD}">
      <dgm:prSet/>
      <dgm:spPr/>
      <dgm:t>
        <a:bodyPr/>
        <a:lstStyle/>
        <a:p>
          <a:endParaRPr lang="pl-PL"/>
        </a:p>
      </dgm:t>
    </dgm:pt>
    <dgm:pt modelId="{0E973310-B0D4-4F8F-B9CB-4818CE99B89E}">
      <dgm:prSet custT="1"/>
      <dgm:spPr/>
      <dgm:t>
        <a:bodyPr/>
        <a:lstStyle/>
        <a:p>
          <a:r>
            <a:rPr lang="pl-PL" sz="1600" dirty="0"/>
            <a:t>Zdefiniuj lokalizacji popytu (współrzędne długości i szerokości geograficznej)</a:t>
          </a:r>
        </a:p>
      </dgm:t>
    </dgm:pt>
    <dgm:pt modelId="{355C2078-AAC3-47FF-9341-93A473797E7C}" type="parTrans" cxnId="{E29BB89A-EC0B-4FB1-A062-20024625B687}">
      <dgm:prSet/>
      <dgm:spPr/>
      <dgm:t>
        <a:bodyPr/>
        <a:lstStyle/>
        <a:p>
          <a:endParaRPr lang="pl-PL"/>
        </a:p>
      </dgm:t>
    </dgm:pt>
    <dgm:pt modelId="{39C86BC2-5C33-4DDC-B367-E9C41B5C5E0D}" type="sibTrans" cxnId="{E29BB89A-EC0B-4FB1-A062-20024625B687}">
      <dgm:prSet/>
      <dgm:spPr/>
      <dgm:t>
        <a:bodyPr/>
        <a:lstStyle/>
        <a:p>
          <a:endParaRPr lang="pl-PL"/>
        </a:p>
      </dgm:t>
    </dgm:pt>
    <dgm:pt modelId="{F9B5F74C-D823-42BE-BEF6-2633BBB39E7A}">
      <dgm:prSet/>
      <dgm:spPr/>
      <dgm:t>
        <a:bodyPr/>
        <a:lstStyle/>
        <a:p>
          <a:r>
            <a:rPr lang="pl-PL" dirty="0" err="1"/>
            <a:t>Zdefiniuj stawki transportowe od zaopatrzenia (do punktu centralnego, np. </a:t>
          </a:r>
          <a:r>
            <a:rPr lang="pl-PL" dirty="0"/>
            <a:t>magazynu) i dystrybucji (od punktu centralnego do klientów)</a:t>
          </a:r>
        </a:p>
      </dgm:t>
    </dgm:pt>
    <dgm:pt modelId="{32F5E86B-5C7B-46D2-B252-D882A6854D36}" type="parTrans" cxnId="{F99F734E-4A34-4FFF-9A7F-3C15BFC83E0E}">
      <dgm:prSet/>
      <dgm:spPr/>
      <dgm:t>
        <a:bodyPr/>
        <a:lstStyle/>
        <a:p>
          <a:endParaRPr lang="pl-PL"/>
        </a:p>
      </dgm:t>
    </dgm:pt>
    <dgm:pt modelId="{7E633506-2D63-4D9E-9EAC-28A66611F43D}" type="sibTrans" cxnId="{F99F734E-4A34-4FFF-9A7F-3C15BFC83E0E}">
      <dgm:prSet/>
      <dgm:spPr/>
      <dgm:t>
        <a:bodyPr/>
        <a:lstStyle/>
        <a:p>
          <a:endParaRPr lang="pl-PL"/>
        </a:p>
      </dgm:t>
    </dgm:pt>
    <dgm:pt modelId="{71AAF868-8CEF-40B1-B04D-CC0878F9F669}">
      <dgm:prSet custT="1"/>
      <dgm:spPr/>
      <dgm:t>
        <a:bodyPr/>
        <a:lstStyle/>
        <a:p>
          <a:r>
            <a:rPr lang="pl-PL" sz="1600" dirty="0"/>
            <a:t>Wybierz tylko te strumienie materiałów i towarów, za których transport płacisz</a:t>
          </a:r>
        </a:p>
      </dgm:t>
    </dgm:pt>
    <dgm:pt modelId="{727C8612-D215-4687-A7DC-90B48B6C31D1}" type="parTrans" cxnId="{32CD2CE7-F9F4-40A6-BB28-E434C2881D5D}">
      <dgm:prSet/>
      <dgm:spPr/>
      <dgm:t>
        <a:bodyPr/>
        <a:lstStyle/>
        <a:p>
          <a:endParaRPr lang="pl-PL"/>
        </a:p>
      </dgm:t>
    </dgm:pt>
    <dgm:pt modelId="{29A1BE0E-16CF-48F2-B9DB-95C33F3914BB}" type="sibTrans" cxnId="{32CD2CE7-F9F4-40A6-BB28-E434C2881D5D}">
      <dgm:prSet/>
      <dgm:spPr/>
      <dgm:t>
        <a:bodyPr/>
        <a:lstStyle/>
        <a:p>
          <a:endParaRPr lang="pl-PL"/>
        </a:p>
      </dgm:t>
    </dgm:pt>
    <dgm:pt modelId="{47ABB201-F8A1-4AD0-9A69-AD32CAC28344}">
      <dgm:prSet custT="1"/>
      <dgm:spPr/>
      <dgm:t>
        <a:bodyPr/>
        <a:lstStyle/>
        <a:p>
          <a:r>
            <a:rPr lang="pl-PL" sz="1600" dirty="0" err="1"/>
            <a:t>Oblicz współrzędne długości i szerokości geograficznej punktu centralnego, korzystając z podanego wzoru</a:t>
          </a:r>
        </a:p>
      </dgm:t>
    </dgm:pt>
    <dgm:pt modelId="{3B4D044A-95D7-4B5E-8A7B-9AA85296B537}" type="parTrans" cxnId="{81CBF1AE-EA54-4D70-945D-CD35FCB6DFF7}">
      <dgm:prSet/>
      <dgm:spPr/>
      <dgm:t>
        <a:bodyPr/>
        <a:lstStyle/>
        <a:p>
          <a:endParaRPr lang="pl-PL"/>
        </a:p>
      </dgm:t>
    </dgm:pt>
    <dgm:pt modelId="{48CCDCD7-60FF-4912-BCD2-A9A5AE4D305F}" type="sibTrans" cxnId="{81CBF1AE-EA54-4D70-945D-CD35FCB6DFF7}">
      <dgm:prSet/>
      <dgm:spPr/>
      <dgm:t>
        <a:bodyPr/>
        <a:lstStyle/>
        <a:p>
          <a:endParaRPr lang="pl-PL"/>
        </a:p>
      </dgm:t>
    </dgm:pt>
    <dgm:pt modelId="{75D6F810-5A72-40EB-ADF2-31767102EF7A}" type="pres">
      <dgm:prSet presAssocID="{30E260D0-98F3-4ED3-A8A0-E647521B8EC6}" presName="CompostProcess" presStyleCnt="0">
        <dgm:presLayoutVars>
          <dgm:dir/>
          <dgm:resizeHandles val="exact"/>
        </dgm:presLayoutVars>
      </dgm:prSet>
      <dgm:spPr/>
    </dgm:pt>
    <dgm:pt modelId="{FD776EDC-3821-4532-92D4-B480071171F9}" type="pres">
      <dgm:prSet presAssocID="{30E260D0-98F3-4ED3-A8A0-E647521B8EC6}" presName="arrow" presStyleLbl="bgShp" presStyleIdx="0" presStyleCnt="1"/>
      <dgm:spPr/>
    </dgm:pt>
    <dgm:pt modelId="{7D3A3595-73D0-4C20-829C-B497BA53A10D}" type="pres">
      <dgm:prSet presAssocID="{30E260D0-98F3-4ED3-A8A0-E647521B8EC6}" presName="linearProcess" presStyleCnt="0"/>
      <dgm:spPr/>
    </dgm:pt>
    <dgm:pt modelId="{9C57B61A-67AE-49D3-ABD4-F6CB092665BA}" type="pres">
      <dgm:prSet presAssocID="{94E52D4F-4180-48F9-82C6-1C1735AC360B}" presName="textNode" presStyleLbl="node1" presStyleIdx="0" presStyleCnt="5">
        <dgm:presLayoutVars>
          <dgm:bulletEnabled val="1"/>
        </dgm:presLayoutVars>
      </dgm:prSet>
      <dgm:spPr/>
    </dgm:pt>
    <dgm:pt modelId="{CE8CEB3B-A501-44E7-89E5-6C39C4A0BB74}" type="pres">
      <dgm:prSet presAssocID="{78759DBF-7635-4F40-BCD9-A5BC642756A4}" presName="sibTrans" presStyleCnt="0"/>
      <dgm:spPr/>
    </dgm:pt>
    <dgm:pt modelId="{FD37CF01-E0F0-4B57-BA76-11C196A0DFD4}" type="pres">
      <dgm:prSet presAssocID="{0E973310-B0D4-4F8F-B9CB-4818CE99B89E}" presName="textNode" presStyleLbl="node1" presStyleIdx="1" presStyleCnt="5">
        <dgm:presLayoutVars>
          <dgm:bulletEnabled val="1"/>
        </dgm:presLayoutVars>
      </dgm:prSet>
      <dgm:spPr/>
    </dgm:pt>
    <dgm:pt modelId="{2D6E0CD1-1DA2-4026-9FB0-65537EA3B33A}" type="pres">
      <dgm:prSet presAssocID="{39C86BC2-5C33-4DDC-B367-E9C41B5C5E0D}" presName="sibTrans" presStyleCnt="0"/>
      <dgm:spPr/>
    </dgm:pt>
    <dgm:pt modelId="{33D72104-F97F-475E-BC1D-8E54940F927A}" type="pres">
      <dgm:prSet presAssocID="{F9B5F74C-D823-42BE-BEF6-2633BBB39E7A}" presName="textNode" presStyleLbl="node1" presStyleIdx="2" presStyleCnt="5">
        <dgm:presLayoutVars>
          <dgm:bulletEnabled val="1"/>
        </dgm:presLayoutVars>
      </dgm:prSet>
      <dgm:spPr/>
    </dgm:pt>
    <dgm:pt modelId="{268A8440-40B6-4D82-B7C6-8E0841BBF297}" type="pres">
      <dgm:prSet presAssocID="{7E633506-2D63-4D9E-9EAC-28A66611F43D}" presName="sibTrans" presStyleCnt="0"/>
      <dgm:spPr/>
    </dgm:pt>
    <dgm:pt modelId="{EF7A58A6-DD2E-46CC-92E1-00B76B7ED944}" type="pres">
      <dgm:prSet presAssocID="{71AAF868-8CEF-40B1-B04D-CC0878F9F669}" presName="textNode" presStyleLbl="node1" presStyleIdx="3" presStyleCnt="5">
        <dgm:presLayoutVars>
          <dgm:bulletEnabled val="1"/>
        </dgm:presLayoutVars>
      </dgm:prSet>
      <dgm:spPr/>
    </dgm:pt>
    <dgm:pt modelId="{2D6861BA-0FA7-429F-AA7B-D5268B9EBFB0}" type="pres">
      <dgm:prSet presAssocID="{29A1BE0E-16CF-48F2-B9DB-95C33F3914BB}" presName="sibTrans" presStyleCnt="0"/>
      <dgm:spPr/>
    </dgm:pt>
    <dgm:pt modelId="{549B3E80-2A33-4FA5-BE6E-28942348A9EA}" type="pres">
      <dgm:prSet presAssocID="{47ABB201-F8A1-4AD0-9A69-AD32CAC28344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2627613C-5D96-4523-B3AF-1D062034E6AC}" type="presOf" srcId="{94E52D4F-4180-48F9-82C6-1C1735AC360B}" destId="{9C57B61A-67AE-49D3-ABD4-F6CB092665BA}" srcOrd="0" destOrd="0" presId="urn:microsoft.com/office/officeart/2005/8/layout/hProcess9"/>
    <dgm:cxn modelId="{F99F734E-4A34-4FFF-9A7F-3C15BFC83E0E}" srcId="{30E260D0-98F3-4ED3-A8A0-E647521B8EC6}" destId="{F9B5F74C-D823-42BE-BEF6-2633BBB39E7A}" srcOrd="2" destOrd="0" parTransId="{32F5E86B-5C7B-46D2-B252-D882A6854D36}" sibTransId="{7E633506-2D63-4D9E-9EAC-28A66611F43D}"/>
    <dgm:cxn modelId="{269AAB56-E301-459C-A0B3-617420EF2201}" type="presOf" srcId="{0E973310-B0D4-4F8F-B9CB-4818CE99B89E}" destId="{FD37CF01-E0F0-4B57-BA76-11C196A0DFD4}" srcOrd="0" destOrd="0" presId="urn:microsoft.com/office/officeart/2005/8/layout/hProcess9"/>
    <dgm:cxn modelId="{3292E084-6463-45E7-B37E-B87740824B81}" type="presOf" srcId="{30E260D0-98F3-4ED3-A8A0-E647521B8EC6}" destId="{75D6F810-5A72-40EB-ADF2-31767102EF7A}" srcOrd="0" destOrd="0" presId="urn:microsoft.com/office/officeart/2005/8/layout/hProcess9"/>
    <dgm:cxn modelId="{E29BB89A-EC0B-4FB1-A062-20024625B687}" srcId="{30E260D0-98F3-4ED3-A8A0-E647521B8EC6}" destId="{0E973310-B0D4-4F8F-B9CB-4818CE99B89E}" srcOrd="1" destOrd="0" parTransId="{355C2078-AAC3-47FF-9341-93A473797E7C}" sibTransId="{39C86BC2-5C33-4DDC-B367-E9C41B5C5E0D}"/>
    <dgm:cxn modelId="{81CBF1AE-EA54-4D70-945D-CD35FCB6DFF7}" srcId="{30E260D0-98F3-4ED3-A8A0-E647521B8EC6}" destId="{47ABB201-F8A1-4AD0-9A69-AD32CAC28344}" srcOrd="4" destOrd="0" parTransId="{3B4D044A-95D7-4B5E-8A7B-9AA85296B537}" sibTransId="{48CCDCD7-60FF-4912-BCD2-A9A5AE4D305F}"/>
    <dgm:cxn modelId="{605B9AE1-A228-4F6C-8DC0-AAE720E1B4FD}" srcId="{30E260D0-98F3-4ED3-A8A0-E647521B8EC6}" destId="{94E52D4F-4180-48F9-82C6-1C1735AC360B}" srcOrd="0" destOrd="0" parTransId="{207E1261-69BC-493D-B433-5575A57480BD}" sibTransId="{78759DBF-7635-4F40-BCD9-A5BC642756A4}"/>
    <dgm:cxn modelId="{32CD2CE7-F9F4-40A6-BB28-E434C2881D5D}" srcId="{30E260D0-98F3-4ED3-A8A0-E647521B8EC6}" destId="{71AAF868-8CEF-40B1-B04D-CC0878F9F669}" srcOrd="3" destOrd="0" parTransId="{727C8612-D215-4687-A7DC-90B48B6C31D1}" sibTransId="{29A1BE0E-16CF-48F2-B9DB-95C33F3914BB}"/>
    <dgm:cxn modelId="{7BEB9FC9-86D4-47EE-AE30-E73746B41CAC}" type="presOf" srcId="{71AAF868-8CEF-40B1-B04D-CC0878F9F669}" destId="{EF7A58A6-DD2E-46CC-92E1-00B76B7ED944}" srcOrd="0" destOrd="0" presId="urn:microsoft.com/office/officeart/2005/8/layout/hProcess9"/>
    <dgm:cxn modelId="{05F27CF4-9C4A-4460-9377-F4CD8755EF28}" type="presOf" srcId="{47ABB201-F8A1-4AD0-9A69-AD32CAC28344}" destId="{549B3E80-2A33-4FA5-BE6E-28942348A9EA}" srcOrd="0" destOrd="0" presId="urn:microsoft.com/office/officeart/2005/8/layout/hProcess9"/>
    <dgm:cxn modelId="{485987F6-5866-49D0-9D14-856112778B1F}" type="presOf" srcId="{F9B5F74C-D823-42BE-BEF6-2633BBB39E7A}" destId="{33D72104-F97F-475E-BC1D-8E54940F927A}" srcOrd="0" destOrd="0" presId="urn:microsoft.com/office/officeart/2005/8/layout/hProcess9"/>
    <dgm:cxn modelId="{24827D60-1C9D-4EEC-9EBF-C3D3EB0EB2F7}" type="presParOf" srcId="{75D6F810-5A72-40EB-ADF2-31767102EF7A}" destId="{FD776EDC-3821-4532-92D4-B480071171F9}" srcOrd="0" destOrd="0" presId="urn:microsoft.com/office/officeart/2005/8/layout/hProcess9"/>
    <dgm:cxn modelId="{49B154CB-9999-4A9A-B92F-F73EE4748813}" type="presParOf" srcId="{75D6F810-5A72-40EB-ADF2-31767102EF7A}" destId="{7D3A3595-73D0-4C20-829C-B497BA53A10D}" srcOrd="1" destOrd="0" presId="urn:microsoft.com/office/officeart/2005/8/layout/hProcess9"/>
    <dgm:cxn modelId="{FA9D4705-FB47-4D8A-80EB-118CC7F91158}" type="presParOf" srcId="{7D3A3595-73D0-4C20-829C-B497BA53A10D}" destId="{9C57B61A-67AE-49D3-ABD4-F6CB092665BA}" srcOrd="0" destOrd="0" presId="urn:microsoft.com/office/officeart/2005/8/layout/hProcess9"/>
    <dgm:cxn modelId="{2DA5F4AD-AF24-4C4F-8476-1E1C2D1444F6}" type="presParOf" srcId="{7D3A3595-73D0-4C20-829C-B497BA53A10D}" destId="{CE8CEB3B-A501-44E7-89E5-6C39C4A0BB74}" srcOrd="1" destOrd="0" presId="urn:microsoft.com/office/officeart/2005/8/layout/hProcess9"/>
    <dgm:cxn modelId="{907BD8DB-77AF-4BA9-8DD7-CE9DDF41E354}" type="presParOf" srcId="{7D3A3595-73D0-4C20-829C-B497BA53A10D}" destId="{FD37CF01-E0F0-4B57-BA76-11C196A0DFD4}" srcOrd="2" destOrd="0" presId="urn:microsoft.com/office/officeart/2005/8/layout/hProcess9"/>
    <dgm:cxn modelId="{07576C57-FAA6-4B03-B994-3123F06B9239}" type="presParOf" srcId="{7D3A3595-73D0-4C20-829C-B497BA53A10D}" destId="{2D6E0CD1-1DA2-4026-9FB0-65537EA3B33A}" srcOrd="3" destOrd="0" presId="urn:microsoft.com/office/officeart/2005/8/layout/hProcess9"/>
    <dgm:cxn modelId="{0DAA2E4C-DE9E-4E49-B1E0-5BF60E4D98F0}" type="presParOf" srcId="{7D3A3595-73D0-4C20-829C-B497BA53A10D}" destId="{33D72104-F97F-475E-BC1D-8E54940F927A}" srcOrd="4" destOrd="0" presId="urn:microsoft.com/office/officeart/2005/8/layout/hProcess9"/>
    <dgm:cxn modelId="{4D34150B-FC6C-44A6-BFD8-59486D72879F}" type="presParOf" srcId="{7D3A3595-73D0-4C20-829C-B497BA53A10D}" destId="{268A8440-40B6-4D82-B7C6-8E0841BBF297}" srcOrd="5" destOrd="0" presId="urn:microsoft.com/office/officeart/2005/8/layout/hProcess9"/>
    <dgm:cxn modelId="{38096144-7058-4709-941A-F73DE0F1D2E5}" type="presParOf" srcId="{7D3A3595-73D0-4C20-829C-B497BA53A10D}" destId="{EF7A58A6-DD2E-46CC-92E1-00B76B7ED944}" srcOrd="6" destOrd="0" presId="urn:microsoft.com/office/officeart/2005/8/layout/hProcess9"/>
    <dgm:cxn modelId="{5D79E088-F81D-4D7D-A1C2-27EF2D2948ED}" type="presParOf" srcId="{7D3A3595-73D0-4C20-829C-B497BA53A10D}" destId="{2D6861BA-0FA7-429F-AA7B-D5268B9EBFB0}" srcOrd="7" destOrd="0" presId="urn:microsoft.com/office/officeart/2005/8/layout/hProcess9"/>
    <dgm:cxn modelId="{D238517E-23EE-4690-A445-52309CE7449A}" type="presParOf" srcId="{7D3A3595-73D0-4C20-829C-B497BA53A10D}" destId="{549B3E80-2A33-4FA5-BE6E-28942348A9EA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579E29-B620-4DAF-855A-37E1E1D05E59}">
      <dsp:nvSpPr>
        <dsp:cNvPr id="0" name=""/>
        <dsp:cNvSpPr/>
      </dsp:nvSpPr>
      <dsp:spPr>
        <a:xfrm>
          <a:off x="0" y="28311"/>
          <a:ext cx="9064478" cy="7675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/>
            <a:t>Poziom strategiczny</a:t>
          </a:r>
        </a:p>
      </dsp:txBody>
      <dsp:txXfrm>
        <a:off x="37467" y="65778"/>
        <a:ext cx="8989544" cy="692586"/>
      </dsp:txXfrm>
    </dsp:sp>
    <dsp:sp modelId="{292456A4-AB11-47B8-9034-40BB259236C6}">
      <dsp:nvSpPr>
        <dsp:cNvPr id="0" name=""/>
        <dsp:cNvSpPr/>
      </dsp:nvSpPr>
      <dsp:spPr>
        <a:xfrm>
          <a:off x="0" y="795831"/>
          <a:ext cx="9064478" cy="64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7797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800" kern="1200" dirty="0"/>
            <a:t>liczba, lokalizacja i pojemność węzłów logistycznych (obiektów w nich zlokalizowanych),</a:t>
          </a:r>
        </a:p>
        <a:p>
          <a:pPr marL="171450" lvl="1" indent="-171450" algn="l" defTabSz="800100">
            <a:lnSpc>
              <a:spcPct val="11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800" kern="1200" dirty="0"/>
            <a:t>typowy horyzont czasowy od 3 do 5 lat.</a:t>
          </a:r>
        </a:p>
      </dsp:txBody>
      <dsp:txXfrm>
        <a:off x="0" y="795831"/>
        <a:ext cx="9064478" cy="645840"/>
      </dsp:txXfrm>
    </dsp:sp>
    <dsp:sp modelId="{6CF0482F-F3AA-4075-8BC0-C6B1BD2ED466}">
      <dsp:nvSpPr>
        <dsp:cNvPr id="0" name=""/>
        <dsp:cNvSpPr/>
      </dsp:nvSpPr>
      <dsp:spPr>
        <a:xfrm>
          <a:off x="0" y="1441671"/>
          <a:ext cx="9064478" cy="7675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/>
            <a:t>Decyzje taktyczne</a:t>
          </a:r>
        </a:p>
      </dsp:txBody>
      <dsp:txXfrm>
        <a:off x="37467" y="1479138"/>
        <a:ext cx="8989544" cy="692586"/>
      </dsp:txXfrm>
    </dsp:sp>
    <dsp:sp modelId="{53F826A7-D762-425A-967B-8D0D6EB85C05}">
      <dsp:nvSpPr>
        <dsp:cNvPr id="0" name=""/>
        <dsp:cNvSpPr/>
      </dsp:nvSpPr>
      <dsp:spPr>
        <a:xfrm>
          <a:off x="0" y="2209191"/>
          <a:ext cx="9064478" cy="71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7797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11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800" kern="1200" dirty="0"/>
            <a:t>np. Decyzje cenowe,</a:t>
          </a:r>
        </a:p>
        <a:p>
          <a:pPr marL="171450" lvl="1" indent="-171450" algn="l" defTabSz="800100">
            <a:lnSpc>
              <a:spcPct val="11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800" kern="1200" dirty="0"/>
            <a:t>od trzech miesięcy do trzech lat.</a:t>
          </a:r>
        </a:p>
      </dsp:txBody>
      <dsp:txXfrm>
        <a:off x="0" y="2209191"/>
        <a:ext cx="9064478" cy="712080"/>
      </dsp:txXfrm>
    </dsp:sp>
    <dsp:sp modelId="{6709AFD0-57A0-4D50-BF12-307705E6EE55}">
      <dsp:nvSpPr>
        <dsp:cNvPr id="0" name=""/>
        <dsp:cNvSpPr/>
      </dsp:nvSpPr>
      <dsp:spPr>
        <a:xfrm>
          <a:off x="0" y="2921271"/>
          <a:ext cx="9064478" cy="7675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/>
            <a:t>Decyzje operacyjne</a:t>
          </a:r>
        </a:p>
      </dsp:txBody>
      <dsp:txXfrm>
        <a:off x="37467" y="2958738"/>
        <a:ext cx="8989544" cy="692586"/>
      </dsp:txXfrm>
    </dsp:sp>
    <dsp:sp modelId="{3A3C90DC-AFDE-44E4-8223-43645BD86717}">
      <dsp:nvSpPr>
        <dsp:cNvPr id="0" name=""/>
        <dsp:cNvSpPr/>
      </dsp:nvSpPr>
      <dsp:spPr>
        <a:xfrm>
          <a:off x="0" y="3688791"/>
          <a:ext cx="9064478" cy="787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7797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11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800" kern="1200" dirty="0"/>
            <a:t>np. decyzje dotyczące tras pojazdów,</a:t>
          </a:r>
        </a:p>
        <a:p>
          <a:pPr marL="171450" lvl="1" indent="-171450" algn="l" defTabSz="800100">
            <a:lnSpc>
              <a:spcPct val="11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800" kern="1200" dirty="0"/>
            <a:t>są często związane z zakresem od godziny do jednego trymestru. </a:t>
          </a:r>
        </a:p>
      </dsp:txBody>
      <dsp:txXfrm>
        <a:off x="0" y="3688791"/>
        <a:ext cx="9064478" cy="7872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776EDC-3821-4532-92D4-B480071171F9}">
      <dsp:nvSpPr>
        <dsp:cNvPr id="0" name=""/>
        <dsp:cNvSpPr/>
      </dsp:nvSpPr>
      <dsp:spPr>
        <a:xfrm>
          <a:off x="852833" y="0"/>
          <a:ext cx="9665450" cy="4693573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57B61A-67AE-49D3-ABD4-F6CB092665BA}">
      <dsp:nvSpPr>
        <dsp:cNvPr id="0" name=""/>
        <dsp:cNvSpPr/>
      </dsp:nvSpPr>
      <dsp:spPr>
        <a:xfrm>
          <a:off x="4997" y="1408071"/>
          <a:ext cx="2184831" cy="187742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Zdefiniuj lokalizacje źródeł zaopatrzenia (współrzędne długości i szerokości geograficznej)</a:t>
          </a:r>
        </a:p>
      </dsp:txBody>
      <dsp:txXfrm>
        <a:off x="96646" y="1499720"/>
        <a:ext cx="2001533" cy="1694131"/>
      </dsp:txXfrm>
    </dsp:sp>
    <dsp:sp modelId="{FD37CF01-E0F0-4B57-BA76-11C196A0DFD4}">
      <dsp:nvSpPr>
        <dsp:cNvPr id="0" name=""/>
        <dsp:cNvSpPr/>
      </dsp:nvSpPr>
      <dsp:spPr>
        <a:xfrm>
          <a:off x="2299070" y="1408071"/>
          <a:ext cx="2184831" cy="1877429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Zdefiniuj lokalizacji popytu (współrzędne długości i szerokości geograficznej)</a:t>
          </a:r>
        </a:p>
      </dsp:txBody>
      <dsp:txXfrm>
        <a:off x="2390719" y="1499720"/>
        <a:ext cx="2001533" cy="1694131"/>
      </dsp:txXfrm>
    </dsp:sp>
    <dsp:sp modelId="{33D72104-F97F-475E-BC1D-8E54940F927A}">
      <dsp:nvSpPr>
        <dsp:cNvPr id="0" name=""/>
        <dsp:cNvSpPr/>
      </dsp:nvSpPr>
      <dsp:spPr>
        <a:xfrm>
          <a:off x="4593143" y="1408071"/>
          <a:ext cx="2184831" cy="1877429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 err="1"/>
            <a:t>Zdefiniuj stawki transportowe od zaopatrzenia (do punktu centralnego, np. </a:t>
          </a:r>
          <a:r>
            <a:rPr lang="pl-PL" sz="1500" kern="1200" dirty="0"/>
            <a:t>magazynu) i dystrybucji (od punktu centralnego do klientów)</a:t>
          </a:r>
        </a:p>
      </dsp:txBody>
      <dsp:txXfrm>
        <a:off x="4684792" y="1499720"/>
        <a:ext cx="2001533" cy="1694131"/>
      </dsp:txXfrm>
    </dsp:sp>
    <dsp:sp modelId="{EF7A58A6-DD2E-46CC-92E1-00B76B7ED944}">
      <dsp:nvSpPr>
        <dsp:cNvPr id="0" name=""/>
        <dsp:cNvSpPr/>
      </dsp:nvSpPr>
      <dsp:spPr>
        <a:xfrm>
          <a:off x="6887216" y="1408071"/>
          <a:ext cx="2184831" cy="1877429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Wybierz tylko te strumienie materiałów i towarów, za których transport płacisz</a:t>
          </a:r>
        </a:p>
      </dsp:txBody>
      <dsp:txXfrm>
        <a:off x="6978865" y="1499720"/>
        <a:ext cx="2001533" cy="1694131"/>
      </dsp:txXfrm>
    </dsp:sp>
    <dsp:sp modelId="{549B3E80-2A33-4FA5-BE6E-28942348A9EA}">
      <dsp:nvSpPr>
        <dsp:cNvPr id="0" name=""/>
        <dsp:cNvSpPr/>
      </dsp:nvSpPr>
      <dsp:spPr>
        <a:xfrm>
          <a:off x="9181289" y="1408071"/>
          <a:ext cx="2184831" cy="187742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Oblicz współrzędne długości i szerokości geograficznej punktu centralnego, korzystając z podanego wzoru</a:t>
          </a:r>
        </a:p>
      </dsp:txBody>
      <dsp:txXfrm>
        <a:off x="9272938" y="1499720"/>
        <a:ext cx="2001533" cy="1694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BB303B1-2CDA-6CD6-FCD1-A6DE3217C6B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799" y="6219718"/>
            <a:ext cx="703925" cy="60240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7D32439-B541-4275-BE3A-0851EB01BB8A}"/>
              </a:ext>
            </a:extLst>
          </p:cNvPr>
          <p:cNvSpPr txBox="1"/>
          <p:nvPr userDrawn="1"/>
        </p:nvSpPr>
        <p:spPr>
          <a:xfrm>
            <a:off x="7303053" y="6184969"/>
            <a:ext cx="39613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Dofinansowane ze środków UE.</a:t>
            </a:r>
          </a:p>
          <a:p>
            <a:pPr marL="0" algn="just" defTabSz="914400" rtl="0" eaLnBrk="1" latinLnBrk="0" hangingPunct="1"/>
            <a:r>
              <a:rPr lang="pl-PL" sz="8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Wyrażone poglądy i opinie są jedynie opiniami autora lub autorów i niekoniecznie odzwierciedlają poglądy i opinie Unii Europejskiej lub Fundacji Rozwoju Systemu Edukacji. Unia Europejska ani Fundacja Rozwoju Systemu Edukacji nie ponoszą za nie odpowiedzialności</a:t>
            </a:r>
            <a:r>
              <a:rPr lang="pl-PL" sz="700" b="0" i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Numer projektu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23237" y="3259214"/>
            <a:ext cx="5241352" cy="163755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l-PL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Optymalizacja sieci dystrybucji przy wykorzystaniu metody środka ciężkości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5E749E99-1270-74D7-70C1-68F4D7CF7241}"/>
              </a:ext>
            </a:extLst>
          </p:cNvPr>
          <p:cNvSpPr txBox="1">
            <a:spLocks/>
          </p:cNvSpPr>
          <p:nvPr/>
        </p:nvSpPr>
        <p:spPr>
          <a:xfrm>
            <a:off x="5764755" y="4896767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CEB414C2-A6FE-00D7-932F-B76D95A7F430}"/>
              </a:ext>
            </a:extLst>
          </p:cNvPr>
          <p:cNvSpPr txBox="1">
            <a:spLocks/>
          </p:cNvSpPr>
          <p:nvPr/>
        </p:nvSpPr>
        <p:spPr>
          <a:xfrm>
            <a:off x="5297864" y="429442"/>
            <a:ext cx="5759777" cy="25850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3400" dirty="0"/>
              <a:t>Zaawansowane zastosowanie arkusza kalkulacyjnego </a:t>
            </a:r>
            <a:br>
              <a:rPr lang="pl-PL" sz="3400" dirty="0"/>
            </a:br>
            <a:r>
              <a:rPr lang="pl-PL" sz="3400" dirty="0"/>
              <a:t>do analizy danych logistycznych  </a:t>
            </a:r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39ED8969-A906-B56F-9130-74901BEAE5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45063" y="1576552"/>
                <a:ext cx="9897102" cy="464557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>
                <a:normAutofit fontScale="85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lvl="1" indent="0">
                  <a:lnSpc>
                    <a:spcPct val="140000"/>
                  </a:lnSpc>
                  <a:buNone/>
                </a:pPr>
                <a:r>
                  <a:rPr lang="pl-PL" sz="2100" kern="1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Wzór lokalizacji obiektu ma postać:</a:t>
                </a:r>
                <a:endParaRPr lang="en-US" sz="2100" kern="100" dirty="0">
                  <a:solidFill>
                    <a:srgbClr val="002060"/>
                  </a:solidFill>
                  <a:cs typeface="Times New Roman" panose="02020603050405020304" pitchFamily="18" charset="0"/>
                </a:endParaRPr>
              </a:p>
              <a:p>
                <a:pPr indent="0" algn="just">
                  <a:lnSpc>
                    <a:spcPct val="14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b="1" i="1" kern="10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𝑪</m:t>
                      </m:r>
                      <m:r>
                        <a:rPr lang="pl-PL" sz="2400" b="1" i="1" kern="10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pl-PL" sz="24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24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24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pl-PL" sz="24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24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𝒓</m:t>
                                      </m:r>
                                    </m:e>
                                    <m:sub>
                                      <m:r>
                                        <a:rPr lang="pl-PL" sz="24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r>
                                    <a:rPr lang="pl-PL" sz="24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∙</m:t>
                                  </m:r>
                                  <m:r>
                                    <a:rPr lang="pl-PL" sz="24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𝒅</m:t>
                                  </m:r>
                                </m:e>
                                <m:sub>
                                  <m:r>
                                    <a:rPr lang="pl-PL" sz="24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pl-PL" sz="24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pl-PL" sz="24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4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pl-PL" sz="24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pl-PL" sz="24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pl-PL" sz="24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pl-PL" sz="24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sSub>
                                        <m:sSubPr>
                                          <m:ctrlPr>
                                            <a:rPr lang="pl-PL" sz="2400" b="1" i="1" kern="100">
                                              <a:solidFill>
                                                <a:schemeClr val="accent1">
                                                  <a:lumMod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l-PL" sz="2400" b="1" i="1" kern="100">
                                              <a:solidFill>
                                                <a:schemeClr val="accent1">
                                                  <a:lumMod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𝑹</m:t>
                                          </m:r>
                                        </m:e>
                                        <m:sub>
                                          <m:r>
                                            <a:rPr lang="pl-PL" sz="2400" b="1" i="1" kern="100">
                                              <a:solidFill>
                                                <a:schemeClr val="accent1">
                                                  <a:lumMod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𝒊</m:t>
                                          </m:r>
                                        </m:sub>
                                      </m:sSub>
                                      <m:r>
                                        <a:rPr lang="pl-PL" sz="24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pl-PL" sz="24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𝑫</m:t>
                                      </m:r>
                                    </m:e>
                                    <m:sub>
                                      <m:r>
                                        <a:rPr lang="pl-PL" sz="24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r>
                                    <a:rPr lang="pl-PL" sz="24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∙</m:t>
                                  </m:r>
                                  <m:sSub>
                                    <m:sSubPr>
                                      <m:ctrlPr>
                                        <a:rPr lang="pl-PL" sz="24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24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𝑴</m:t>
                                      </m:r>
                                    </m:e>
                                    <m:sub>
                                      <m:r>
                                        <a:rPr lang="pl-PL" sz="24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24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24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pl-PL" sz="24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24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𝒓</m:t>
                                      </m:r>
                                    </m:e>
                                    <m:sub>
                                      <m:r>
                                        <a:rPr lang="pl-PL" sz="24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r>
                                    <a:rPr lang="pl-PL" sz="24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∙</m:t>
                                  </m:r>
                                  <m:r>
                                    <a:rPr lang="pl-PL" sz="24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pl-PL" sz="24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pl-PL" sz="24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pl-PL" sz="24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pl-PL" sz="24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sSub>
                                        <m:sSubPr>
                                          <m:ctrlPr>
                                            <a:rPr lang="pl-PL" sz="2400" b="1" i="1" kern="100">
                                              <a:solidFill>
                                                <a:schemeClr val="accent1">
                                                  <a:lumMod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l-PL" sz="2400" b="1" i="1" kern="100">
                                              <a:solidFill>
                                                <a:schemeClr val="accent1">
                                                  <a:lumMod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𝑹</m:t>
                                          </m:r>
                                        </m:e>
                                        <m:sub>
                                          <m:r>
                                            <a:rPr lang="pl-PL" sz="2400" b="1" i="1" kern="100">
                                              <a:solidFill>
                                                <a:schemeClr val="accent1">
                                                  <a:lumMod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𝒊</m:t>
                                          </m:r>
                                        </m:sub>
                                      </m:sSub>
                                      <m:r>
                                        <a:rPr lang="pl-PL" sz="24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pl-PL" sz="24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𝑴</m:t>
                                      </m:r>
                                    </m:e>
                                    <m:sub>
                                      <m:r>
                                        <a:rPr lang="pl-PL" sz="24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den>
                      </m:f>
                    </m:oMath>
                  </m:oMathPara>
                </a14:m>
                <a:endParaRPr lang="pl-PL" sz="2400" kern="100" dirty="0">
                  <a:solidFill>
                    <a:schemeClr val="accent1">
                      <a:lumMod val="50000"/>
                    </a:schemeClr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20980" indent="0" algn="just">
                  <a:lnSpc>
                    <a:spcPct val="140000"/>
                  </a:lnSpc>
                  <a:spcAft>
                    <a:spcPts val="600"/>
                  </a:spcAft>
                  <a:buNone/>
                </a:pPr>
                <a:r>
                  <a:rPr lang="en-US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where:</a:t>
                </a:r>
                <a:endParaRPr lang="pl-PL" sz="19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20980" indent="0" algn="just">
                  <a:lnSpc>
                    <a:spcPct val="14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pl-PL" sz="1900" i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c</a:t>
                </a:r>
                <a:r>
                  <a:rPr lang="pl-PL" sz="19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entrum</a:t>
                </a:r>
                <a:r>
                  <a:rPr lang="pl-PL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masy,</a:t>
                </a:r>
              </a:p>
              <a:p>
                <a:pPr marL="449580" algn="just">
                  <a:lnSpc>
                    <a:spcPct val="14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900" i="1" kern="100" baseline="-250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pl-PL" sz="19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odległość od punktu</a:t>
                </a:r>
                <a:r>
                  <a:rPr lang="en-US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0 </a:t>
                </a:r>
                <a:r>
                  <a:rPr lang="pl-PL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na siatce do punktu lokalizacji źródła surowca</a:t>
                </a:r>
                <a:r>
                  <a:rPr lang="en-US" sz="19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9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pl-PL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</a:p>
              <a:p>
                <a:pPr marL="449580" algn="just">
                  <a:lnSpc>
                    <a:spcPct val="14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pl-PL" sz="19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odległość od punktu</a:t>
                </a:r>
                <a:r>
                  <a:rPr lang="en-US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0 </a:t>
                </a:r>
                <a:r>
                  <a:rPr lang="pl-PL" sz="19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na siatce do punktu lokalizacji rynku zbytu</a:t>
                </a:r>
                <a:r>
                  <a:rPr lang="en-US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9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en-US" sz="19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sz="19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endParaRPr lang="pl-PL" sz="19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4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900" i="1" kern="100" baseline="-250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pl-PL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wolumen wagowy nabywanych w źródłach zaopatrzenia</a:t>
                </a:r>
                <a:r>
                  <a:rPr lang="en-US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9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pl-PL" sz="19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endParaRPr lang="pl-PL" sz="19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4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9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pl-PL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wolumen wagowy wyrobó</a:t>
                </a:r>
                <a:r>
                  <a:rPr lang="pl-PL" sz="19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w gotowych sprzedawanych na rynku </a:t>
                </a:r>
                <a:r>
                  <a:rPr lang="en-US" sz="19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pl-PL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</a:p>
              <a:p>
                <a:pPr marL="449580" algn="just">
                  <a:lnSpc>
                    <a:spcPct val="14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pl-PL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stawka przewozowa dla wyrobu gotowego </a:t>
                </a:r>
                <a:r>
                  <a:rPr lang="en-US" sz="19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pl-PL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</a:p>
              <a:p>
                <a:pPr marL="449580" algn="just">
                  <a:lnSpc>
                    <a:spcPct val="14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pl-PL" sz="19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9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pl-PL" sz="19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stawka przewozowa surowca </a:t>
                </a:r>
                <a:r>
                  <a:rPr lang="en-US" sz="19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i.</a:t>
                </a:r>
                <a:endParaRPr lang="pl-PL" sz="19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lvl="1" indent="0">
                  <a:buNone/>
                </a:pPr>
                <a:endParaRPr lang="pl-PL" sz="1800" kern="100" dirty="0"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pl-PL" sz="1800" kern="1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39ED8969-A906-B56F-9130-74901BEAE5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5063" y="1576552"/>
                <a:ext cx="9897102" cy="4645572"/>
              </a:xfrm>
              <a:prstGeom prst="rect">
                <a:avLst/>
              </a:prstGeom>
              <a:blipFill>
                <a:blip r:embed="rId2"/>
                <a:stretch>
                  <a:fillRect t="-2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1CD7D0B1-2AEC-BCC1-5E5F-C708B5E27B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4143" y="3154201"/>
            <a:ext cx="1360920" cy="1145765"/>
          </a:xfrm>
          <a:prstGeom prst="rect">
            <a:avLst/>
          </a:prstGeom>
        </p:spPr>
      </p:pic>
      <p:sp>
        <p:nvSpPr>
          <p:cNvPr id="3" name="Tytuł 3">
            <a:extLst>
              <a:ext uri="{FF2B5EF4-FFF2-40B4-BE49-F238E27FC236}">
                <a16:creationId xmlns:a16="http://schemas.microsoft.com/office/drawing/2014/main" id="{992491D3-6602-9067-868E-DB395F893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Środek ciężkości sieci łańcucha dostaw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90C5D-D581-377E-4972-6DF06F7D3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wolny kształt: kształt 5">
            <a:extLst>
              <a:ext uri="{FF2B5EF4-FFF2-40B4-BE49-F238E27FC236}">
                <a16:creationId xmlns:a16="http://schemas.microsoft.com/office/drawing/2014/main" id="{9D625F63-5298-539C-CEFF-E1CDB8BDAB20}"/>
              </a:ext>
            </a:extLst>
          </p:cNvPr>
          <p:cNvSpPr/>
          <p:nvPr/>
        </p:nvSpPr>
        <p:spPr>
          <a:xfrm>
            <a:off x="866926" y="1589586"/>
            <a:ext cx="7144870" cy="4634753"/>
          </a:xfrm>
          <a:custGeom>
            <a:avLst/>
            <a:gdLst>
              <a:gd name="connsiteX0" fmla="*/ 143435 w 7144870"/>
              <a:gd name="connsiteY0" fmla="*/ 3074894 h 4634753"/>
              <a:gd name="connsiteX1" fmla="*/ 2725270 w 7144870"/>
              <a:gd name="connsiteY1" fmla="*/ 4634753 h 4634753"/>
              <a:gd name="connsiteX2" fmla="*/ 5208494 w 7144870"/>
              <a:gd name="connsiteY2" fmla="*/ 4401671 h 4634753"/>
              <a:gd name="connsiteX3" fmla="*/ 6858000 w 7144870"/>
              <a:gd name="connsiteY3" fmla="*/ 4177553 h 4634753"/>
              <a:gd name="connsiteX4" fmla="*/ 7144870 w 7144870"/>
              <a:gd name="connsiteY4" fmla="*/ 3272118 h 4634753"/>
              <a:gd name="connsiteX5" fmla="*/ 7055223 w 7144870"/>
              <a:gd name="connsiteY5" fmla="*/ 1783977 h 4634753"/>
              <a:gd name="connsiteX6" fmla="*/ 7082117 w 7144870"/>
              <a:gd name="connsiteY6" fmla="*/ 609600 h 4634753"/>
              <a:gd name="connsiteX7" fmla="*/ 5836023 w 7144870"/>
              <a:gd name="connsiteY7" fmla="*/ 0 h 4634753"/>
              <a:gd name="connsiteX8" fmla="*/ 2823882 w 7144870"/>
              <a:gd name="connsiteY8" fmla="*/ 71718 h 4634753"/>
              <a:gd name="connsiteX9" fmla="*/ 1264023 w 7144870"/>
              <a:gd name="connsiteY9" fmla="*/ 421341 h 4634753"/>
              <a:gd name="connsiteX10" fmla="*/ 0 w 7144870"/>
              <a:gd name="connsiteY10" fmla="*/ 1174377 h 4634753"/>
              <a:gd name="connsiteX11" fmla="*/ 143435 w 7144870"/>
              <a:gd name="connsiteY11" fmla="*/ 3074894 h 463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44870" h="4634753">
                <a:moveTo>
                  <a:pt x="143435" y="3074894"/>
                </a:moveTo>
                <a:lnTo>
                  <a:pt x="2725270" y="4634753"/>
                </a:lnTo>
                <a:lnTo>
                  <a:pt x="5208494" y="4401671"/>
                </a:lnTo>
                <a:lnTo>
                  <a:pt x="6858000" y="4177553"/>
                </a:lnTo>
                <a:lnTo>
                  <a:pt x="7144870" y="3272118"/>
                </a:lnTo>
                <a:lnTo>
                  <a:pt x="7055223" y="1783977"/>
                </a:lnTo>
                <a:lnTo>
                  <a:pt x="7082117" y="609600"/>
                </a:lnTo>
                <a:lnTo>
                  <a:pt x="5836023" y="0"/>
                </a:lnTo>
                <a:lnTo>
                  <a:pt x="2823882" y="71718"/>
                </a:lnTo>
                <a:lnTo>
                  <a:pt x="1264023" y="421341"/>
                </a:lnTo>
                <a:lnTo>
                  <a:pt x="0" y="1174377"/>
                </a:lnTo>
                <a:lnTo>
                  <a:pt x="143435" y="3074894"/>
                </a:lnTo>
                <a:close/>
              </a:path>
            </a:pathLst>
          </a:custGeom>
          <a:solidFill>
            <a:srgbClr val="F46B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fika 7" descr="Magazyn z wypełnieniem pełnym">
            <a:extLst>
              <a:ext uri="{FF2B5EF4-FFF2-40B4-BE49-F238E27FC236}">
                <a16:creationId xmlns:a16="http://schemas.microsoft.com/office/drawing/2014/main" id="{77EE7D1F-045F-2177-5026-19C7D6863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3432" y="3292394"/>
            <a:ext cx="914400" cy="914400"/>
          </a:xfrm>
          <a:prstGeom prst="rect">
            <a:avLst/>
          </a:prstGeom>
        </p:spPr>
      </p:pic>
      <p:pic>
        <p:nvPicPr>
          <p:cNvPr id="10" name="Grafika 9" descr="Fabryka z wypełnieniem pełnym">
            <a:extLst>
              <a:ext uri="{FF2B5EF4-FFF2-40B4-BE49-F238E27FC236}">
                <a16:creationId xmlns:a16="http://schemas.microsoft.com/office/drawing/2014/main" id="{5B045A37-0F28-F230-8ABD-0528EB5336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05973" y="2120590"/>
            <a:ext cx="914400" cy="914400"/>
          </a:xfrm>
          <a:prstGeom prst="rect">
            <a:avLst/>
          </a:prstGeom>
        </p:spPr>
      </p:pic>
      <p:pic>
        <p:nvPicPr>
          <p:cNvPr id="12" name="Grafika 11" descr="Magazyn z wypełnieniem pełnym">
            <a:extLst>
              <a:ext uri="{FF2B5EF4-FFF2-40B4-BE49-F238E27FC236}">
                <a16:creationId xmlns:a16="http://schemas.microsoft.com/office/drawing/2014/main" id="{F98D602E-BB0A-B892-1D0C-F796FB2BBE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56150" y="3007660"/>
            <a:ext cx="914400" cy="914400"/>
          </a:xfrm>
          <a:prstGeom prst="rect">
            <a:avLst/>
          </a:prstGeom>
        </p:spPr>
      </p:pic>
      <p:pic>
        <p:nvPicPr>
          <p:cNvPr id="13" name="Grafika 12" descr="Magazyn z wypełnieniem pełnym">
            <a:extLst>
              <a:ext uri="{FF2B5EF4-FFF2-40B4-BE49-F238E27FC236}">
                <a16:creationId xmlns:a16="http://schemas.microsoft.com/office/drawing/2014/main" id="{9B75EE52-C4CB-46C7-9BB0-EA38A48D2D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13902" y="4690122"/>
            <a:ext cx="914400" cy="914400"/>
          </a:xfrm>
          <a:prstGeom prst="rect">
            <a:avLst/>
          </a:prstGeom>
        </p:spPr>
      </p:pic>
      <p:pic>
        <p:nvPicPr>
          <p:cNvPr id="14" name="Grafika 13" descr="Magazyn z wypełnieniem pełnym">
            <a:extLst>
              <a:ext uri="{FF2B5EF4-FFF2-40B4-BE49-F238E27FC236}">
                <a16:creationId xmlns:a16="http://schemas.microsoft.com/office/drawing/2014/main" id="{230714EE-A59A-4A5A-F387-D16CB0023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10750" y="1944707"/>
            <a:ext cx="914400" cy="914400"/>
          </a:xfrm>
          <a:prstGeom prst="rect">
            <a:avLst/>
          </a:prstGeom>
        </p:spPr>
      </p:pic>
      <p:pic>
        <p:nvPicPr>
          <p:cNvPr id="15" name="Grafika 14" descr="Fabryka z wypełnieniem pełnym">
            <a:extLst>
              <a:ext uri="{FF2B5EF4-FFF2-40B4-BE49-F238E27FC236}">
                <a16:creationId xmlns:a16="http://schemas.microsoft.com/office/drawing/2014/main" id="{7E8ACA09-B55B-122C-3790-C7F6CD3E90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34891" y="3823479"/>
            <a:ext cx="914400" cy="914400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A68F9E9-62A2-808F-4E6D-ABA58FB08DCC}"/>
              </a:ext>
            </a:extLst>
          </p:cNvPr>
          <p:cNvSpPr txBox="1"/>
          <p:nvPr/>
        </p:nvSpPr>
        <p:spPr>
          <a:xfrm>
            <a:off x="5910455" y="2954050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bg1"/>
                </a:solidFill>
              </a:rPr>
              <a:t>Dostawca</a:t>
            </a:r>
            <a:r>
              <a:rPr lang="pl-PL" sz="1200" b="1" dirty="0">
                <a:solidFill>
                  <a:schemeClr val="bg1"/>
                </a:solidFill>
              </a:rPr>
              <a:t> 1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D92EE0E1-3A58-C9C5-9254-427A7610F059}"/>
              </a:ext>
            </a:extLst>
          </p:cNvPr>
          <p:cNvSpPr txBox="1"/>
          <p:nvPr/>
        </p:nvSpPr>
        <p:spPr>
          <a:xfrm>
            <a:off x="6421126" y="4692208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bg1"/>
                </a:solidFill>
              </a:rPr>
              <a:t>Dostawca</a:t>
            </a:r>
            <a:r>
              <a:rPr lang="pl-PL" sz="1200" b="1" dirty="0">
                <a:solidFill>
                  <a:schemeClr val="bg1"/>
                </a:solidFill>
              </a:rPr>
              <a:t> 2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A4FCB976-1226-4FE5-9705-FE376B2EE381}"/>
              </a:ext>
            </a:extLst>
          </p:cNvPr>
          <p:cNvSpPr txBox="1"/>
          <p:nvPr/>
        </p:nvSpPr>
        <p:spPr>
          <a:xfrm>
            <a:off x="3942386" y="3969601"/>
            <a:ext cx="18803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bg1"/>
                </a:solidFill>
              </a:rPr>
              <a:t>Centrum dystrybucji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5FBA57E2-592E-EEA9-E233-159BA0752719}"/>
              </a:ext>
            </a:extLst>
          </p:cNvPr>
          <p:cNvSpPr txBox="1"/>
          <p:nvPr/>
        </p:nvSpPr>
        <p:spPr>
          <a:xfrm>
            <a:off x="2496985" y="2815548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bg1"/>
                </a:solidFill>
              </a:rPr>
              <a:t>Rynek zbytu 1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B4F18F6-EBBF-A103-2C09-D0368B1D37D7}"/>
              </a:ext>
            </a:extLst>
          </p:cNvPr>
          <p:cNvSpPr txBox="1"/>
          <p:nvPr/>
        </p:nvSpPr>
        <p:spPr>
          <a:xfrm>
            <a:off x="2559179" y="5441342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Rynek zbytu 3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3CCAB415-E2D1-ADFB-4342-94287F7BD2CD}"/>
              </a:ext>
            </a:extLst>
          </p:cNvPr>
          <p:cNvSpPr txBox="1"/>
          <p:nvPr/>
        </p:nvSpPr>
        <p:spPr>
          <a:xfrm>
            <a:off x="802730" y="4165248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Rynek </a:t>
            </a:r>
            <a:r>
              <a:rPr lang="pl-PL" sz="1400" b="1" dirty="0">
                <a:solidFill>
                  <a:schemeClr val="bg1"/>
                </a:solidFill>
              </a:rPr>
              <a:t>zbytu</a:t>
            </a:r>
            <a:r>
              <a:rPr lang="pl-PL" sz="1200" b="1" dirty="0">
                <a:solidFill>
                  <a:schemeClr val="bg1"/>
                </a:solidFill>
              </a:rPr>
              <a:t> 2</a:t>
            </a:r>
          </a:p>
        </p:txBody>
      </p: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id="{3E20A3EE-B872-56BC-1AF4-1572AC829F3D}"/>
              </a:ext>
            </a:extLst>
          </p:cNvPr>
          <p:cNvCxnSpPr/>
          <p:nvPr/>
        </p:nvCxnSpPr>
        <p:spPr>
          <a:xfrm flipV="1">
            <a:off x="618565" y="1634294"/>
            <a:ext cx="0" cy="4598894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C497B5E4-9737-8D4F-0826-F3F7E781A4A2}"/>
              </a:ext>
            </a:extLst>
          </p:cNvPr>
          <p:cNvCxnSpPr>
            <a:cxnSpLocks/>
          </p:cNvCxnSpPr>
          <p:nvPr/>
        </p:nvCxnSpPr>
        <p:spPr>
          <a:xfrm>
            <a:off x="618565" y="6233188"/>
            <a:ext cx="7207623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pole tekstowe 29">
                <a:extLst>
                  <a:ext uri="{FF2B5EF4-FFF2-40B4-BE49-F238E27FC236}">
                    <a16:creationId xmlns:a16="http://schemas.microsoft.com/office/drawing/2014/main" id="{4EBDBEAF-3287-CD9C-CA89-8EF8831B98D6}"/>
                  </a:ext>
                </a:extLst>
              </p:cNvPr>
              <p:cNvSpPr txBox="1"/>
              <p:nvPr/>
            </p:nvSpPr>
            <p:spPr>
              <a:xfrm>
                <a:off x="7971208" y="1779106"/>
                <a:ext cx="4038539" cy="38306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49580" algn="just">
                  <a:lnSpc>
                    <a:spcPct val="125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 kern="10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pl-PL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600" i="1" kern="100" baseline="-250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</a:t>
                </a:r>
                <a:r>
                  <a:rPr lang="pl-PL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odległość od punktu</a:t>
                </a:r>
                <a:r>
                  <a:rPr lang="en-US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0 </a:t>
                </a:r>
                <a:r>
                  <a:rPr lang="pl-PL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na siatce do punktu lokalizacji źródła surowca</a:t>
                </a:r>
                <a:r>
                  <a:rPr lang="en-US" sz="1600" i="1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i</a:t>
                </a:r>
                <a:endParaRPr lang="pl-PL" sz="1600" kern="100" dirty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449580" algn="just">
                  <a:lnSpc>
                    <a:spcPct val="125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</a:t>
                </a:r>
                <a:r>
                  <a:rPr lang="pl-PL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odległość od punktu</a:t>
                </a:r>
                <a:r>
                  <a:rPr lang="en-US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0 </a:t>
                </a:r>
                <a:r>
                  <a:rPr lang="pl-PL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na siatce do punktu lokalizacji rynku zbytu</a:t>
                </a:r>
                <a:r>
                  <a:rPr lang="en-US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600" i="1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i </a:t>
                </a:r>
                <a:endParaRPr lang="pl-PL" sz="1600" kern="100" dirty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449580" algn="just">
                  <a:lnSpc>
                    <a:spcPct val="125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pl-PL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600" i="1" kern="100" baseline="-250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</a:t>
                </a:r>
                <a:r>
                  <a:rPr lang="pl-PL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wolumen wagowy nabywanych w źródłach zaopatrzenia</a:t>
                </a:r>
                <a:r>
                  <a:rPr lang="en-US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600" i="1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i</a:t>
                </a:r>
                <a:endParaRPr lang="pl-PL" sz="1600" kern="100" dirty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449580" algn="just">
                  <a:lnSpc>
                    <a:spcPct val="125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pl-PL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600" i="1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</a:t>
                </a:r>
                <a:r>
                  <a:rPr lang="pl-PL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wolumen wagowy wyrobów gotowych sprzedawanych na rynku </a:t>
                </a:r>
                <a:r>
                  <a:rPr lang="en-US" sz="1600" i="1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i</a:t>
                </a:r>
                <a:endParaRPr lang="pl-PL" sz="1600" kern="100" dirty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449580" algn="just">
                  <a:lnSpc>
                    <a:spcPct val="125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600" b="0" i="1" kern="10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pl-PL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</a:t>
                </a:r>
                <a:r>
                  <a:rPr lang="pl-PL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stawka przewozowa dla wyrobu gotowego </a:t>
                </a:r>
                <a:r>
                  <a:rPr lang="en-US" sz="1600" i="1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i</a:t>
                </a:r>
                <a:endParaRPr lang="pl-PL" sz="1600" kern="100" dirty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449580" algn="just">
                  <a:lnSpc>
                    <a:spcPct val="125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600" b="0" i="1" kern="10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pl-PL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600" i="1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– </a:t>
                </a:r>
                <a:r>
                  <a:rPr lang="pl-PL" sz="16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stawka przewozowa surowca </a:t>
                </a:r>
                <a:r>
                  <a:rPr lang="en-US" sz="1600" i="1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i.</a:t>
                </a:r>
                <a:endParaRPr lang="pl-PL" sz="1600" kern="100" dirty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30" name="pole tekstowe 29">
                <a:extLst>
                  <a:ext uri="{FF2B5EF4-FFF2-40B4-BE49-F238E27FC236}">
                    <a16:creationId xmlns:a16="http://schemas.microsoft.com/office/drawing/2014/main" id="{4EBDBEAF-3287-CD9C-CA89-8EF8831B98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1208" y="1779106"/>
                <a:ext cx="4038539" cy="3830600"/>
              </a:xfrm>
              <a:prstGeom prst="rect">
                <a:avLst/>
              </a:prstGeom>
              <a:blipFill>
                <a:blip r:embed="rId8"/>
                <a:stretch>
                  <a:fillRect r="-755" b="-1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653A993A-53E3-02F9-8C0F-4F5F92BC061F}"/>
              </a:ext>
            </a:extLst>
          </p:cNvPr>
          <p:cNvCxnSpPr>
            <a:cxnSpLocks/>
          </p:cNvCxnSpPr>
          <p:nvPr/>
        </p:nvCxnSpPr>
        <p:spPr>
          <a:xfrm flipH="1">
            <a:off x="5203285" y="2853300"/>
            <a:ext cx="969953" cy="41423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ze strzałką 34">
            <a:extLst>
              <a:ext uri="{FF2B5EF4-FFF2-40B4-BE49-F238E27FC236}">
                <a16:creationId xmlns:a16="http://schemas.microsoft.com/office/drawing/2014/main" id="{D2FD9D8F-85EB-055A-B72D-FF7217350AC6}"/>
              </a:ext>
            </a:extLst>
          </p:cNvPr>
          <p:cNvCxnSpPr>
            <a:cxnSpLocks/>
          </p:cNvCxnSpPr>
          <p:nvPr/>
        </p:nvCxnSpPr>
        <p:spPr>
          <a:xfrm flipH="1" flipV="1">
            <a:off x="5263594" y="4346021"/>
            <a:ext cx="1370038" cy="346187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ze strzałką 36">
            <a:extLst>
              <a:ext uri="{FF2B5EF4-FFF2-40B4-BE49-F238E27FC236}">
                <a16:creationId xmlns:a16="http://schemas.microsoft.com/office/drawing/2014/main" id="{FDCA78E9-E09E-4DF1-804E-F8A54E8054E4}"/>
              </a:ext>
            </a:extLst>
          </p:cNvPr>
          <p:cNvCxnSpPr>
            <a:cxnSpLocks/>
          </p:cNvCxnSpPr>
          <p:nvPr/>
        </p:nvCxnSpPr>
        <p:spPr>
          <a:xfrm flipH="1">
            <a:off x="4031579" y="4544988"/>
            <a:ext cx="607650" cy="800152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>
            <a:extLst>
              <a:ext uri="{FF2B5EF4-FFF2-40B4-BE49-F238E27FC236}">
                <a16:creationId xmlns:a16="http://schemas.microsoft.com/office/drawing/2014/main" id="{240E423F-BCAE-3A26-B491-3E1CCD86AB2F}"/>
              </a:ext>
            </a:extLst>
          </p:cNvPr>
          <p:cNvCxnSpPr>
            <a:cxnSpLocks/>
          </p:cNvCxnSpPr>
          <p:nvPr/>
        </p:nvCxnSpPr>
        <p:spPr>
          <a:xfrm flipH="1" flipV="1">
            <a:off x="1958335" y="4206546"/>
            <a:ext cx="2187940" cy="500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F3BAD6CF-1F1C-8399-02A8-BACF7FDE0D9C}"/>
              </a:ext>
            </a:extLst>
          </p:cNvPr>
          <p:cNvCxnSpPr>
            <a:cxnSpLocks/>
          </p:cNvCxnSpPr>
          <p:nvPr/>
        </p:nvCxnSpPr>
        <p:spPr>
          <a:xfrm flipH="1" flipV="1">
            <a:off x="3330396" y="3258549"/>
            <a:ext cx="815879" cy="54428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75C88AEC-B1DA-8A8D-BDF4-F8054284B85E}"/>
              </a:ext>
            </a:extLst>
          </p:cNvPr>
          <p:cNvSpPr txBox="1"/>
          <p:nvPr/>
        </p:nvSpPr>
        <p:spPr>
          <a:xfrm>
            <a:off x="4899842" y="2693637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FFFF00"/>
                </a:solidFill>
              </a:rPr>
              <a:t>s</a:t>
            </a:r>
            <a:r>
              <a:rPr lang="pl-PL" sz="1400" b="1" baseline="-25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D6A20DF8-25DE-89F7-3A3D-3CFDC7E2B0A7}"/>
              </a:ext>
            </a:extLst>
          </p:cNvPr>
          <p:cNvSpPr txBox="1"/>
          <p:nvPr/>
        </p:nvSpPr>
        <p:spPr>
          <a:xfrm>
            <a:off x="5282155" y="4239016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FFFF00"/>
                </a:solidFill>
              </a:rPr>
              <a:t>s</a:t>
            </a:r>
            <a:r>
              <a:rPr lang="pl-PL" sz="1400" b="1" baseline="-25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CDFD843A-F1BA-60FA-FF17-0B1E168669EF}"/>
              </a:ext>
            </a:extLst>
          </p:cNvPr>
          <p:cNvSpPr txBox="1"/>
          <p:nvPr/>
        </p:nvSpPr>
        <p:spPr>
          <a:xfrm>
            <a:off x="2983114" y="3067769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FFFF00"/>
                </a:solidFill>
              </a:rPr>
              <a:t>M</a:t>
            </a:r>
            <a:r>
              <a:rPr lang="pl-PL" sz="1200" b="1" baseline="-25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E1B67613-2CFA-D769-B08D-32CD126A5DB4}"/>
              </a:ext>
            </a:extLst>
          </p:cNvPr>
          <p:cNvSpPr txBox="1"/>
          <p:nvPr/>
        </p:nvSpPr>
        <p:spPr>
          <a:xfrm>
            <a:off x="2384089" y="3929795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FFFF00"/>
                </a:solidFill>
              </a:rPr>
              <a:t>M</a:t>
            </a:r>
            <a:r>
              <a:rPr lang="pl-PL" sz="1200" b="1" baseline="-25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9E497415-B051-6707-3FDE-06A9420EE53F}"/>
              </a:ext>
            </a:extLst>
          </p:cNvPr>
          <p:cNvSpPr txBox="1"/>
          <p:nvPr/>
        </p:nvSpPr>
        <p:spPr>
          <a:xfrm>
            <a:off x="3231928" y="4673038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FFFF00"/>
                </a:solidFill>
              </a:rPr>
              <a:t>M</a:t>
            </a:r>
            <a:r>
              <a:rPr lang="pl-PL" sz="1200" b="1" baseline="-25000" dirty="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0483664D-CF16-64D1-5B0F-1EBDE13A5037}"/>
              </a:ext>
            </a:extLst>
          </p:cNvPr>
          <p:cNvSpPr txBox="1"/>
          <p:nvPr/>
        </p:nvSpPr>
        <p:spPr>
          <a:xfrm>
            <a:off x="2667314" y="3397048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FFFF00"/>
                </a:solidFill>
              </a:rPr>
              <a:t>R</a:t>
            </a:r>
            <a:r>
              <a:rPr lang="pl-PL" sz="1200" b="1" baseline="-25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56C6990F-BCCD-DB3B-2E11-E871D9E96AA4}"/>
              </a:ext>
            </a:extLst>
          </p:cNvPr>
          <p:cNvSpPr txBox="1"/>
          <p:nvPr/>
        </p:nvSpPr>
        <p:spPr>
          <a:xfrm>
            <a:off x="5037120" y="3030700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FFFF00"/>
                </a:solidFill>
              </a:rPr>
              <a:t>r</a:t>
            </a:r>
            <a:r>
              <a:rPr lang="pl-PL" sz="1400" b="1" baseline="-25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90140383-D7A4-85C2-1A47-5FC85C28C9DC}"/>
              </a:ext>
            </a:extLst>
          </p:cNvPr>
          <p:cNvSpPr txBox="1"/>
          <p:nvPr/>
        </p:nvSpPr>
        <p:spPr>
          <a:xfrm>
            <a:off x="5262276" y="4607459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FFFF00"/>
                </a:solidFill>
              </a:rPr>
              <a:t>r</a:t>
            </a:r>
            <a:r>
              <a:rPr lang="pl-PL" sz="1400" b="1" baseline="-25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56F5F487-CE92-BE14-EB50-358CB0E642EC}"/>
              </a:ext>
            </a:extLst>
          </p:cNvPr>
          <p:cNvSpPr txBox="1"/>
          <p:nvPr/>
        </p:nvSpPr>
        <p:spPr>
          <a:xfrm>
            <a:off x="2384088" y="4262200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FFFF00"/>
                </a:solidFill>
              </a:rPr>
              <a:t>R</a:t>
            </a:r>
            <a:r>
              <a:rPr lang="pl-PL" sz="1200" b="1" baseline="-25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559694F7-C1A2-C1EE-C416-A9BC15EE0C51}"/>
              </a:ext>
            </a:extLst>
          </p:cNvPr>
          <p:cNvSpPr txBox="1"/>
          <p:nvPr/>
        </p:nvSpPr>
        <p:spPr>
          <a:xfrm>
            <a:off x="3558988" y="4983493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FFFF00"/>
                </a:solidFill>
              </a:rPr>
              <a:t>R</a:t>
            </a:r>
            <a:r>
              <a:rPr lang="pl-PL" sz="1200" b="1" baseline="-25000" dirty="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64" name="pole tekstowe 63">
            <a:extLst>
              <a:ext uri="{FF2B5EF4-FFF2-40B4-BE49-F238E27FC236}">
                <a16:creationId xmlns:a16="http://schemas.microsoft.com/office/drawing/2014/main" id="{67C9D018-49B0-FD21-596E-C977C5539A29}"/>
              </a:ext>
            </a:extLst>
          </p:cNvPr>
          <p:cNvSpPr txBox="1"/>
          <p:nvPr/>
        </p:nvSpPr>
        <p:spPr>
          <a:xfrm>
            <a:off x="-394130" y="6348774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>
                    <a:lumMod val="50000"/>
                  </a:schemeClr>
                </a:solidFill>
              </a:rPr>
              <a:t>Poi 0</a:t>
            </a:r>
            <a:endParaRPr lang="pl-PL" sz="1200" b="1" baseline="-25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F24FDC09-942E-9D36-2AEA-DED1E37AF3B6}"/>
              </a:ext>
            </a:extLst>
          </p:cNvPr>
          <p:cNvSpPr txBox="1"/>
          <p:nvPr/>
        </p:nvSpPr>
        <p:spPr>
          <a:xfrm>
            <a:off x="5512147" y="3622103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FFFF00"/>
                </a:solidFill>
              </a:rPr>
              <a:t>d</a:t>
            </a:r>
            <a:r>
              <a:rPr lang="pl-PL" sz="1400" b="1" baseline="-25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7AA5654-DF50-29E0-5422-D652E90288D7}"/>
              </a:ext>
            </a:extLst>
          </p:cNvPr>
          <p:cNvSpPr txBox="1"/>
          <p:nvPr/>
        </p:nvSpPr>
        <p:spPr>
          <a:xfrm>
            <a:off x="4776508" y="5472901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FFFF00"/>
                </a:solidFill>
              </a:rPr>
              <a:t>d</a:t>
            </a:r>
            <a:r>
              <a:rPr lang="pl-PL" sz="1400" b="1" baseline="-25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C7EF82C-E1A9-5662-55B4-EF706D3AFF92}"/>
              </a:ext>
            </a:extLst>
          </p:cNvPr>
          <p:cNvSpPr txBox="1"/>
          <p:nvPr/>
        </p:nvSpPr>
        <p:spPr>
          <a:xfrm>
            <a:off x="254209" y="4957107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B31467"/>
                </a:solidFill>
              </a:rPr>
              <a:t>D</a:t>
            </a:r>
            <a:r>
              <a:rPr lang="pl-PL" sz="1400" b="1" baseline="-25000" dirty="0">
                <a:solidFill>
                  <a:srgbClr val="B31467"/>
                </a:solidFill>
              </a:rPr>
              <a:t>2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62ABCFE-667E-7D07-E41C-DDF5425F648F}"/>
              </a:ext>
            </a:extLst>
          </p:cNvPr>
          <p:cNvSpPr txBox="1"/>
          <p:nvPr/>
        </p:nvSpPr>
        <p:spPr>
          <a:xfrm>
            <a:off x="1700192" y="3265434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FFFF00"/>
                </a:solidFill>
              </a:rPr>
              <a:t>D</a:t>
            </a:r>
            <a:r>
              <a:rPr lang="pl-PL" sz="1400" b="1" baseline="-25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62A0246-081B-116A-05B9-63325B3ED549}"/>
              </a:ext>
            </a:extLst>
          </p:cNvPr>
          <p:cNvSpPr txBox="1"/>
          <p:nvPr/>
        </p:nvSpPr>
        <p:spPr>
          <a:xfrm>
            <a:off x="1414755" y="5677173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D</a:t>
            </a:r>
            <a:r>
              <a:rPr lang="pl-PL" sz="1200" b="1" baseline="-25000" dirty="0">
                <a:solidFill>
                  <a:srgbClr val="B31467"/>
                </a:solidFill>
              </a:rPr>
              <a:t>3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EEB153BE-ED5B-19FC-6F7F-2F89ACEB8227}"/>
              </a:ext>
            </a:extLst>
          </p:cNvPr>
          <p:cNvCxnSpPr>
            <a:cxnSpLocks/>
            <a:endCxn id="21" idx="2"/>
          </p:cNvCxnSpPr>
          <p:nvPr/>
        </p:nvCxnSpPr>
        <p:spPr>
          <a:xfrm flipV="1">
            <a:off x="610487" y="4473025"/>
            <a:ext cx="963208" cy="177400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id="{85976C84-8EE4-F0F9-4FA2-D81284326E05}"/>
              </a:ext>
            </a:extLst>
          </p:cNvPr>
          <p:cNvCxnSpPr>
            <a:cxnSpLocks/>
          </p:cNvCxnSpPr>
          <p:nvPr/>
        </p:nvCxnSpPr>
        <p:spPr>
          <a:xfrm flipV="1">
            <a:off x="610487" y="5604522"/>
            <a:ext cx="2291592" cy="625922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ze strzałką 35">
            <a:extLst>
              <a:ext uri="{FF2B5EF4-FFF2-40B4-BE49-F238E27FC236}">
                <a16:creationId xmlns:a16="http://schemas.microsoft.com/office/drawing/2014/main" id="{42457287-FEDE-8127-F77B-1D4713DD60A1}"/>
              </a:ext>
            </a:extLst>
          </p:cNvPr>
          <p:cNvCxnSpPr>
            <a:cxnSpLocks/>
          </p:cNvCxnSpPr>
          <p:nvPr/>
        </p:nvCxnSpPr>
        <p:spPr>
          <a:xfrm flipV="1">
            <a:off x="600875" y="3074649"/>
            <a:ext cx="2484254" cy="3155795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Łącznik prosty ze strzałką 44">
            <a:extLst>
              <a:ext uri="{FF2B5EF4-FFF2-40B4-BE49-F238E27FC236}">
                <a16:creationId xmlns:a16="http://schemas.microsoft.com/office/drawing/2014/main" id="{44D4CF83-E52F-EEF0-8771-176B7B6FD1B0}"/>
              </a:ext>
            </a:extLst>
          </p:cNvPr>
          <p:cNvCxnSpPr>
            <a:cxnSpLocks/>
          </p:cNvCxnSpPr>
          <p:nvPr/>
        </p:nvCxnSpPr>
        <p:spPr>
          <a:xfrm flipV="1">
            <a:off x="658516" y="5191809"/>
            <a:ext cx="6165568" cy="103115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Łącznik prosty ze strzałką 61">
            <a:extLst>
              <a:ext uri="{FF2B5EF4-FFF2-40B4-BE49-F238E27FC236}">
                <a16:creationId xmlns:a16="http://schemas.microsoft.com/office/drawing/2014/main" id="{670F77E0-1B47-4710-882F-9D4E8F0346A2}"/>
              </a:ext>
            </a:extLst>
          </p:cNvPr>
          <p:cNvCxnSpPr>
            <a:cxnSpLocks/>
          </p:cNvCxnSpPr>
          <p:nvPr/>
        </p:nvCxnSpPr>
        <p:spPr>
          <a:xfrm flipV="1">
            <a:off x="594070" y="3271252"/>
            <a:ext cx="6039562" cy="2951715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ytuł 3">
            <a:extLst>
              <a:ext uri="{FF2B5EF4-FFF2-40B4-BE49-F238E27FC236}">
                <a16:creationId xmlns:a16="http://schemas.microsoft.com/office/drawing/2014/main" id="{393EF8AB-4EDB-3FAD-DDDD-9EC5BE85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Środek ciężkości sieci łańcucha dostaw</a:t>
            </a:r>
          </a:p>
        </p:txBody>
      </p:sp>
    </p:spTree>
    <p:extLst>
      <p:ext uri="{BB962C8B-B14F-4D97-AF65-F5344CB8AC3E}">
        <p14:creationId xmlns:p14="http://schemas.microsoft.com/office/powerpoint/2010/main" val="2363238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A80BB-9694-F5A5-5F4F-F4FD5B647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7E33B38-F8B9-5FC2-A596-F2EA0BF4D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D280B00-4F25-9EAE-1E97-5808ACAC1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1646493"/>
            <a:ext cx="6044657" cy="4351338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lnSpc>
                <a:spcPct val="125000"/>
              </a:lnSpc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MODEL WYWAŻONEGO ŚRODKA CIĘŻKOŚCI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42971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FFCE0-E254-BDE3-3C09-2FFA7AD30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8A31326-90AE-DC27-9D01-C225C18CBCBC}"/>
              </a:ext>
            </a:extLst>
          </p:cNvPr>
          <p:cNvSpPr/>
          <p:nvPr/>
        </p:nvSpPr>
        <p:spPr>
          <a:xfrm>
            <a:off x="0" y="1475999"/>
            <a:ext cx="6499412" cy="47583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381AB2CF-9B9D-9098-CC78-7983C03E0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845" y="359457"/>
            <a:ext cx="9745133" cy="1116542"/>
          </a:xfrm>
        </p:spPr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Model wyważonego środka ciężkości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7F1815F-59FC-6219-4FED-F8ECE6BBC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118" y="1475999"/>
            <a:ext cx="5490882" cy="4758375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450" dirty="0"/>
              <a:t>Metoda wyważonego środka ciężkości jest stosowana do określenia lokalizacji pojedynczego obiekty gospodarczego (np. magazynu). Uwzględnia źródła popytu o różnym znaczeniu i położeniu. Przy czym położenie jest określane przy pomocy współrzędnych (X, Y), które to współrzędne oznaczają pozycję punktu na mapie. Znaczenie zaś związane jest z np. wielkością dostaw, liczbą ludności zamieszkujących daną lokalizację lub wartości sprzedaży. Można również wykorzystać jeszcze inny wskaźnik, ważne by został dopasowany właściwie do sytuacji. Opisana metoda wykorzystuje ważone współczynniki punktu zaopatrzenia, a więc generuje na mapie punkt oznaczony współrzędnymi.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45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Metoda wyważonego środka ciężkości pozwala na wyznaczenie lokalizacji jednego obiektu gospodarczego na wybranym obszarze geograficznym. Metoda jest prosta w zastosowaniu i sprowadza się do wyznaczenia dwóch parametrów na siatce geograficznej.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1400" dirty="0"/>
          </a:p>
        </p:txBody>
      </p:sp>
      <p:pic>
        <p:nvPicPr>
          <p:cNvPr id="3074" name="Picture 2" descr="Tunelu Czasoprzestrzennego, Przestrzeń">
            <a:extLst>
              <a:ext uri="{FF2B5EF4-FFF2-40B4-BE49-F238E27FC236}">
                <a16:creationId xmlns:a16="http://schemas.microsoft.com/office/drawing/2014/main" id="{6C9BF076-C554-8CDD-674D-489953FB7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412" y="1475999"/>
            <a:ext cx="5710768" cy="472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642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343F7-6C07-CA6E-C084-FF53B2C81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481E7C44-1618-8D65-DB86-E858E60DA7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8332" y="1555531"/>
                <a:ext cx="9623833" cy="469812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just">
                  <a:lnSpc>
                    <a:spcPct val="140000"/>
                  </a:lnSpc>
                  <a:spcAft>
                    <a:spcPts val="600"/>
                  </a:spcAft>
                  <a:buNone/>
                </a:pPr>
                <a:r>
                  <a:rPr lang="pl-PL" sz="2000" b="1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W metodzie ważonego współczynnika środka ciężkości należy korzystać z modelu</a:t>
                </a:r>
                <a:r>
                  <a:rPr lang="en-US" sz="2000" b="1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sz="2200" b="1" i="1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0" algn="just">
                  <a:lnSpc>
                    <a:spcPct val="14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l-PL" sz="2200" b="1" i="1" kern="10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pl-PL" sz="22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𝑿</m:t>
                          </m:r>
                        </m:e>
                        <m:sup>
                          <m:r>
                            <a:rPr lang="pl-PL" sz="22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  <m:r>
                        <a:rPr lang="pl-PL" sz="22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pl-PL" sz="22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22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𝑾</m:t>
                                  </m:r>
                                </m:e>
                                <m:sub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pl-PL" sz="22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𝑿</m:t>
                                  </m:r>
                                </m:e>
                                <m:sub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22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𝑾</m:t>
                                  </m:r>
                                </m:e>
                                <m:sub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pl-PL" sz="2200" kern="100" dirty="0">
                  <a:solidFill>
                    <a:schemeClr val="accent1">
                      <a:lumMod val="50000"/>
                    </a:schemeClr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4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l-PL" sz="22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pl-PL" sz="22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𝒀</m:t>
                          </m:r>
                        </m:e>
                        <m:sup>
                          <m:r>
                            <a:rPr lang="pl-PL" sz="22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  <m:r>
                        <a:rPr lang="pl-PL" sz="22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pl-PL" sz="22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22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𝑾</m:t>
                                  </m:r>
                                </m:e>
                                <m:sub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pl-PL" sz="22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𝒀</m:t>
                                  </m:r>
                                </m:e>
                                <m:sub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22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𝑾</m:t>
                                  </m:r>
                                </m:e>
                                <m:sub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pl-PL" sz="2200" kern="100" dirty="0">
                  <a:solidFill>
                    <a:schemeClr val="accent1">
                      <a:lumMod val="50000"/>
                    </a:schemeClr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20980" indent="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pl-PL" sz="20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gdzie</a:t>
                </a:r>
                <a:r>
                  <a:rPr lang="en-US" sz="20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sz="20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pl-PL" sz="20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000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pl-PL" sz="20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pl-PL" sz="20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en-US" sz="2000" dirty="0" err="1">
                    <a:solidFill>
                      <a:schemeClr val="accent1">
                        <a:lumMod val="50000"/>
                      </a:schemeClr>
                    </a:solidFill>
                  </a:rPr>
                  <a:t>współrzędne</a:t>
                </a:r>
                <a:r>
                  <a:rPr lang="en-US" sz="2000" dirty="0">
                    <a:solidFill>
                      <a:schemeClr val="accent1">
                        <a:lumMod val="50000"/>
                      </a:schemeClr>
                    </a:solidFill>
                  </a:rPr>
                  <a:t> i-</a:t>
                </a:r>
                <a:r>
                  <a:rPr lang="en-US" sz="2000" dirty="0" err="1">
                    <a:solidFill>
                      <a:schemeClr val="accent1">
                        <a:lumMod val="50000"/>
                      </a:schemeClr>
                    </a:solidFill>
                  </a:rPr>
                  <a:t>tego</a:t>
                </a:r>
                <a:r>
                  <a:rPr lang="en-US" sz="20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accent1">
                        <a:lumMod val="50000"/>
                      </a:schemeClr>
                    </a:solidFill>
                  </a:rPr>
                  <a:t>źródła</a:t>
                </a:r>
                <a:r>
                  <a:rPr lang="en-US" sz="20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accent1">
                        <a:lumMod val="50000"/>
                      </a:schemeClr>
                    </a:solidFill>
                  </a:rPr>
                  <a:t>popytu</a:t>
                </a:r>
                <a:endParaRPr lang="pl-PL" sz="20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pl-PL" sz="20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en-US" sz="2000" dirty="0" err="1">
                    <a:solidFill>
                      <a:schemeClr val="accent1">
                        <a:lumMod val="50000"/>
                      </a:schemeClr>
                    </a:solidFill>
                  </a:rPr>
                  <a:t>waga</a:t>
                </a:r>
                <a:r>
                  <a:rPr lang="en-US" sz="2000" dirty="0">
                    <a:solidFill>
                      <a:schemeClr val="accent1">
                        <a:lumMod val="50000"/>
                      </a:schemeClr>
                    </a:solidFill>
                  </a:rPr>
                  <a:t> i-</a:t>
                </a:r>
                <a:r>
                  <a:rPr lang="en-US" sz="2000" dirty="0" err="1">
                    <a:solidFill>
                      <a:schemeClr val="accent1">
                        <a:lumMod val="50000"/>
                      </a:schemeClr>
                    </a:solidFill>
                  </a:rPr>
                  <a:t>tego</a:t>
                </a:r>
                <a:r>
                  <a:rPr lang="en-US" sz="20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accent1">
                        <a:lumMod val="50000"/>
                      </a:schemeClr>
                    </a:solidFill>
                  </a:rPr>
                  <a:t>źródła</a:t>
                </a:r>
                <a:r>
                  <a:rPr lang="en-US" sz="20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accent1">
                        <a:lumMod val="50000"/>
                      </a:schemeClr>
                    </a:solidFill>
                  </a:rPr>
                  <a:t>popytu</a:t>
                </a:r>
                <a:endParaRPr lang="pl-PL" sz="20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marL="457200" lvl="1" indent="0">
                  <a:buNone/>
                </a:pPr>
                <a:endParaRPr lang="pl-PL" sz="1800" kern="100" dirty="0"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pl-PL" sz="1800" kern="1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481E7C44-1618-8D65-DB86-E858E60DA7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8332" y="1555531"/>
                <a:ext cx="9623833" cy="4698124"/>
              </a:xfrm>
              <a:prstGeom prst="rect">
                <a:avLst/>
              </a:prstGeom>
              <a:blipFill>
                <a:blip r:embed="rId2"/>
                <a:stretch>
                  <a:fillRect l="-570" r="-697" b="-1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841660AB-130D-4FDE-5A9C-60399E6E1F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7412" y="3175222"/>
            <a:ext cx="1360920" cy="1145765"/>
          </a:xfrm>
          <a:prstGeom prst="rect">
            <a:avLst/>
          </a:prstGeom>
        </p:spPr>
      </p:pic>
      <p:sp>
        <p:nvSpPr>
          <p:cNvPr id="7" name="Tytuł 3">
            <a:extLst>
              <a:ext uri="{FF2B5EF4-FFF2-40B4-BE49-F238E27FC236}">
                <a16:creationId xmlns:a16="http://schemas.microsoft.com/office/drawing/2014/main" id="{FBDF2F2D-FE7A-543F-B49F-57975A81F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845" y="359457"/>
            <a:ext cx="9745133" cy="1116542"/>
          </a:xfrm>
        </p:spPr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Model wyważonego środka ciężkości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4891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668E2-9F2F-5863-ABD8-32F6230AE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B8084059-5C8E-BEB9-7234-7F8E9E5F1A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4111" y="1343510"/>
                <a:ext cx="9477034" cy="480918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2098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pl-PL" sz="2000" b="1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Rozwinięciem tej metody jest model</a:t>
                </a:r>
                <a:r>
                  <a:rPr lang="en-US" sz="2000" b="1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sz="2000" b="1" kern="100" dirty="0">
                  <a:solidFill>
                    <a:schemeClr val="accent1">
                      <a:lumMod val="50000"/>
                    </a:schemeClr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b="1" i="1" kern="10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000" b="1" i="1" kern="10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𝑾𝒔𝒑</m:t>
                          </m:r>
                          <m:r>
                            <a:rPr lang="pl-PL" sz="2000" b="1" i="1" kern="10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ół</m:t>
                          </m:r>
                          <m:r>
                            <a:rPr lang="pl-PL" sz="2000" b="1" i="1" kern="10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𝒓𝒛</m:t>
                          </m:r>
                          <m:r>
                            <a:rPr lang="pl-PL" sz="2000" b="1" i="1" kern="10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ę</m:t>
                          </m:r>
                          <m:r>
                            <a:rPr lang="pl-PL" sz="2000" b="1" i="1" kern="10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𝒅𝒏𝒆</m:t>
                          </m:r>
                          <m:r>
                            <a:rPr lang="pl-PL" sz="2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  <m:sub>
                          <m:r>
                            <a:rPr lang="pl-PL" sz="2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pl-PL" sz="2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𝑿</m:t>
                          </m:r>
                          <m:r>
                            <a:rPr lang="pl-PL" sz="2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pl-PL" sz="2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𝒀</m:t>
                          </m:r>
                          <m:r>
                            <a:rPr lang="pl-PL" sz="2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sub>
                      </m:sSub>
                      <m:r>
                        <a:rPr lang="pl-PL" sz="20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pl-PL" sz="2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2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pl-PL" sz="2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  <m:r>
                                    <a:rPr lang="pl-PL" sz="2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</m:nary>
                          <m:r>
                            <a:rPr lang="pl-PL" sz="2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pl-PL" sz="2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pl-PL" sz="2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2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pl-PL" sz="2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</m:e>
                          </m:nary>
                          <m:sSub>
                            <m:sSubPr>
                              <m:ctrlP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pl-PL" sz="2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2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pl-PL" sz="2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  <m:r>
                                    <a:rPr lang="pl-PL" sz="2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</m:nary>
                          <m:r>
                            <a:rPr lang="pl-PL" sz="2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pl-PL" sz="2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2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pl-PL" sz="2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</m:e>
                          </m:nary>
                          <m:sSub>
                            <m:sSubPr>
                              <m:ctrlP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pl-PL" sz="2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𝒊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pl-PL" sz="2000" kern="1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0" algn="just">
                  <a:lnSpc>
                    <a:spcPct val="110000"/>
                  </a:lnSpc>
                  <a:spcAft>
                    <a:spcPts val="600"/>
                  </a:spcAft>
                  <a:buNone/>
                </a:pPr>
                <a:r>
                  <a:rPr lang="pl-PL" sz="20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gdzie</a:t>
                </a:r>
                <a:r>
                  <a:rPr lang="en-US" sz="3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endParaRPr lang="pl-PL" sz="3500" kern="100" dirty="0">
                  <a:solidFill>
                    <a:schemeClr val="accent1">
                      <a:lumMod val="50000"/>
                    </a:schemeClr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𝑊𝑠𝑝</m:t>
                        </m:r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ół</m:t>
                        </m:r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𝑟𝑧</m:t>
                        </m:r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ę</m:t>
                        </m:r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𝑑𝑛𝑒</m:t>
                        </m:r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b>
                        <m:r>
                          <a:rPr lang="en-US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pl-PL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środek ciężkości</a:t>
                </a:r>
                <a:r>
                  <a:rPr lang="pl-PL" sz="1600" dirty="0">
                    <a:solidFill>
                      <a:schemeClr val="accent1">
                        <a:lumMod val="50000"/>
                      </a:schemeClr>
                    </a:solidFill>
                  </a:rPr>
                  <a:t>,</a:t>
                </a:r>
                <a:endParaRPr lang="pl-PL" sz="1600" i="1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– </a:t>
                </a:r>
                <a:r>
                  <a:rPr lang="pl-PL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stawka przewozowa dla wyrobu gotowego </a:t>
                </a:r>
                <a:r>
                  <a:rPr lang="en-US" sz="16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i</a:t>
                </a:r>
                <a:r>
                  <a:rPr lang="pl-PL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,</a:t>
                </a: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pl-PL" sz="1600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– </a:t>
                </a:r>
                <a:r>
                  <a:rPr lang="pl-PL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odległość od punktu 0 na siatce do punktu lokalizacji źródła surowca </a:t>
                </a:r>
                <a:r>
                  <a:rPr lang="en-US" sz="16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i</a:t>
                </a:r>
                <a:r>
                  <a:rPr lang="pl-PL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,</a:t>
                </a: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pl-PL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wolumen wagowy surowców nabywanych w źródłach zaopatrzenia </a:t>
                </a:r>
                <a:r>
                  <a:rPr lang="en-US" sz="16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i</a:t>
                </a:r>
                <a:r>
                  <a:rPr lang="pl-PL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,</a:t>
                </a: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en-US" sz="16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stawka</a:t>
                </a:r>
                <a:r>
                  <a:rPr lang="en-US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16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przewozowa</a:t>
                </a:r>
                <a:r>
                  <a:rPr lang="en-US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16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dla</a:t>
                </a:r>
                <a:r>
                  <a:rPr lang="en-US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16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surowca</a:t>
                </a:r>
                <a:r>
                  <a:rPr lang="en-US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16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i</a:t>
                </a:r>
                <a:r>
                  <a:rPr lang="pl-PL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,</a:t>
                </a: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pl-PL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odległość od punktu 0 na siatce do punktu lokalizacji źródła rynku zbytu </a:t>
                </a:r>
                <a:r>
                  <a:rPr lang="en-US" sz="16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i</a:t>
                </a:r>
                <a:r>
                  <a:rPr lang="pl-PL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,</a:t>
                </a: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pl-PL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wolumen wagowy wyrobów gotowych sprzedawanych na rynku </a:t>
                </a:r>
                <a:r>
                  <a:rPr lang="en-US" sz="16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i</a:t>
                </a:r>
                <a:r>
                  <a:rPr lang="pl-PL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.</a:t>
                </a:r>
              </a:p>
              <a:p>
                <a:pPr marL="457200" lvl="1" indent="0">
                  <a:lnSpc>
                    <a:spcPct val="110000"/>
                  </a:lnSpc>
                  <a:buNone/>
                </a:pPr>
                <a:endParaRPr lang="pl-PL" sz="1800" kern="100" dirty="0"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pl-PL" sz="1800" kern="1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B8084059-5C8E-BEB9-7234-7F8E9E5F1A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4111" y="1343510"/>
                <a:ext cx="9477034" cy="4809187"/>
              </a:xfrm>
              <a:prstGeom prst="rect">
                <a:avLst/>
              </a:prstGeom>
              <a:blipFill>
                <a:blip r:embed="rId2"/>
                <a:stretch>
                  <a:fillRect l="-257" b="-11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7A20A974-3534-986E-1901-DE808DD149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7412" y="3175222"/>
            <a:ext cx="1360920" cy="1145765"/>
          </a:xfrm>
          <a:prstGeom prst="rect">
            <a:avLst/>
          </a:prstGeom>
        </p:spPr>
      </p:pic>
      <p:sp>
        <p:nvSpPr>
          <p:cNvPr id="3" name="Tytuł 3">
            <a:extLst>
              <a:ext uri="{FF2B5EF4-FFF2-40B4-BE49-F238E27FC236}">
                <a16:creationId xmlns:a16="http://schemas.microsoft.com/office/drawing/2014/main" id="{4C09BC37-9514-4B9E-0443-1E5D89349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845" y="226968"/>
            <a:ext cx="9745133" cy="1116542"/>
          </a:xfrm>
        </p:spPr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Model wyważonego środka ciężkości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32917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7E1EC834-82BF-0606-C463-3F84A7023A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1300549"/>
              </p:ext>
            </p:extLst>
          </p:nvPr>
        </p:nvGraphicFramePr>
        <p:xfrm>
          <a:off x="571500" y="1475999"/>
          <a:ext cx="11371118" cy="4693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ytuł 3">
            <a:extLst>
              <a:ext uri="{FF2B5EF4-FFF2-40B4-BE49-F238E27FC236}">
                <a16:creationId xmlns:a16="http://schemas.microsoft.com/office/drawing/2014/main" id="{18C2E95E-8E56-7ABF-0479-B731FF71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845" y="359457"/>
            <a:ext cx="9745133" cy="1116542"/>
          </a:xfrm>
        </p:spPr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Model wyważonego środka ciężkości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26954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0AAE6-E5B9-B2E0-EBB9-228C2CA1F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wolny kształt: kształt 5">
            <a:extLst>
              <a:ext uri="{FF2B5EF4-FFF2-40B4-BE49-F238E27FC236}">
                <a16:creationId xmlns:a16="http://schemas.microsoft.com/office/drawing/2014/main" id="{BD4026AF-D887-915A-1004-6134E6A01980}"/>
              </a:ext>
            </a:extLst>
          </p:cNvPr>
          <p:cNvSpPr/>
          <p:nvPr/>
        </p:nvSpPr>
        <p:spPr>
          <a:xfrm>
            <a:off x="842680" y="1461248"/>
            <a:ext cx="7144870" cy="4634753"/>
          </a:xfrm>
          <a:custGeom>
            <a:avLst/>
            <a:gdLst>
              <a:gd name="connsiteX0" fmla="*/ 143435 w 7144870"/>
              <a:gd name="connsiteY0" fmla="*/ 3074894 h 4634753"/>
              <a:gd name="connsiteX1" fmla="*/ 2725270 w 7144870"/>
              <a:gd name="connsiteY1" fmla="*/ 4634753 h 4634753"/>
              <a:gd name="connsiteX2" fmla="*/ 5208494 w 7144870"/>
              <a:gd name="connsiteY2" fmla="*/ 4401671 h 4634753"/>
              <a:gd name="connsiteX3" fmla="*/ 6858000 w 7144870"/>
              <a:gd name="connsiteY3" fmla="*/ 4177553 h 4634753"/>
              <a:gd name="connsiteX4" fmla="*/ 7144870 w 7144870"/>
              <a:gd name="connsiteY4" fmla="*/ 3272118 h 4634753"/>
              <a:gd name="connsiteX5" fmla="*/ 7055223 w 7144870"/>
              <a:gd name="connsiteY5" fmla="*/ 1783977 h 4634753"/>
              <a:gd name="connsiteX6" fmla="*/ 7082117 w 7144870"/>
              <a:gd name="connsiteY6" fmla="*/ 609600 h 4634753"/>
              <a:gd name="connsiteX7" fmla="*/ 5836023 w 7144870"/>
              <a:gd name="connsiteY7" fmla="*/ 0 h 4634753"/>
              <a:gd name="connsiteX8" fmla="*/ 2823882 w 7144870"/>
              <a:gd name="connsiteY8" fmla="*/ 71718 h 4634753"/>
              <a:gd name="connsiteX9" fmla="*/ 1264023 w 7144870"/>
              <a:gd name="connsiteY9" fmla="*/ 421341 h 4634753"/>
              <a:gd name="connsiteX10" fmla="*/ 0 w 7144870"/>
              <a:gd name="connsiteY10" fmla="*/ 1174377 h 4634753"/>
              <a:gd name="connsiteX11" fmla="*/ 143435 w 7144870"/>
              <a:gd name="connsiteY11" fmla="*/ 3074894 h 463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44870" h="4634753">
                <a:moveTo>
                  <a:pt x="143435" y="3074894"/>
                </a:moveTo>
                <a:lnTo>
                  <a:pt x="2725270" y="4634753"/>
                </a:lnTo>
                <a:lnTo>
                  <a:pt x="5208494" y="4401671"/>
                </a:lnTo>
                <a:lnTo>
                  <a:pt x="6858000" y="4177553"/>
                </a:lnTo>
                <a:lnTo>
                  <a:pt x="7144870" y="3272118"/>
                </a:lnTo>
                <a:lnTo>
                  <a:pt x="7055223" y="1783977"/>
                </a:lnTo>
                <a:lnTo>
                  <a:pt x="7082117" y="609600"/>
                </a:lnTo>
                <a:lnTo>
                  <a:pt x="5836023" y="0"/>
                </a:lnTo>
                <a:lnTo>
                  <a:pt x="2823882" y="71718"/>
                </a:lnTo>
                <a:lnTo>
                  <a:pt x="1264023" y="421341"/>
                </a:lnTo>
                <a:lnTo>
                  <a:pt x="0" y="1174377"/>
                </a:lnTo>
                <a:lnTo>
                  <a:pt x="143435" y="3074894"/>
                </a:lnTo>
                <a:close/>
              </a:path>
            </a:pathLst>
          </a:custGeom>
          <a:solidFill>
            <a:srgbClr val="F46B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fika 7" descr="Magazyn z wypełnieniem pełnym">
            <a:extLst>
              <a:ext uri="{FF2B5EF4-FFF2-40B4-BE49-F238E27FC236}">
                <a16:creationId xmlns:a16="http://schemas.microsoft.com/office/drawing/2014/main" id="{477AC9C3-A51F-3F83-0B6A-E06609776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39150" y="3612143"/>
            <a:ext cx="914400" cy="914400"/>
          </a:xfrm>
          <a:prstGeom prst="rect">
            <a:avLst/>
          </a:prstGeom>
        </p:spPr>
      </p:pic>
      <p:pic>
        <p:nvPicPr>
          <p:cNvPr id="10" name="Grafika 9" descr="Fabryka z wypełnieniem pełnym">
            <a:extLst>
              <a:ext uri="{FF2B5EF4-FFF2-40B4-BE49-F238E27FC236}">
                <a16:creationId xmlns:a16="http://schemas.microsoft.com/office/drawing/2014/main" id="{8E81CB41-367E-61F0-4E8C-FD70320648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05973" y="2120590"/>
            <a:ext cx="914400" cy="914400"/>
          </a:xfrm>
          <a:prstGeom prst="rect">
            <a:avLst/>
          </a:prstGeom>
        </p:spPr>
      </p:pic>
      <p:pic>
        <p:nvPicPr>
          <p:cNvPr id="12" name="Grafika 11" descr="Magazyn z wypełnieniem pełnym">
            <a:extLst>
              <a:ext uri="{FF2B5EF4-FFF2-40B4-BE49-F238E27FC236}">
                <a16:creationId xmlns:a16="http://schemas.microsoft.com/office/drawing/2014/main" id="{F69A5CFD-8870-B174-8AC9-5F77BCD5DF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56150" y="3007660"/>
            <a:ext cx="914400" cy="914400"/>
          </a:xfrm>
          <a:prstGeom prst="rect">
            <a:avLst/>
          </a:prstGeom>
        </p:spPr>
      </p:pic>
      <p:pic>
        <p:nvPicPr>
          <p:cNvPr id="13" name="Grafika 12" descr="Magazyn z wypełnieniem pełnym">
            <a:extLst>
              <a:ext uri="{FF2B5EF4-FFF2-40B4-BE49-F238E27FC236}">
                <a16:creationId xmlns:a16="http://schemas.microsoft.com/office/drawing/2014/main" id="{1481ACD5-174F-A570-C4F9-4B2C3E0AB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02420" y="4830708"/>
            <a:ext cx="914400" cy="914400"/>
          </a:xfrm>
          <a:prstGeom prst="rect">
            <a:avLst/>
          </a:prstGeom>
        </p:spPr>
      </p:pic>
      <p:pic>
        <p:nvPicPr>
          <p:cNvPr id="14" name="Grafika 13" descr="Magazyn z wypełnieniem pełnym">
            <a:extLst>
              <a:ext uri="{FF2B5EF4-FFF2-40B4-BE49-F238E27FC236}">
                <a16:creationId xmlns:a16="http://schemas.microsoft.com/office/drawing/2014/main" id="{25287B9E-087D-015F-23D9-5356905F4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10750" y="1944707"/>
            <a:ext cx="914400" cy="914400"/>
          </a:xfrm>
          <a:prstGeom prst="rect">
            <a:avLst/>
          </a:prstGeom>
        </p:spPr>
      </p:pic>
      <p:pic>
        <p:nvPicPr>
          <p:cNvPr id="15" name="Grafika 14" descr="Fabryka z wypełnieniem pełnym">
            <a:extLst>
              <a:ext uri="{FF2B5EF4-FFF2-40B4-BE49-F238E27FC236}">
                <a16:creationId xmlns:a16="http://schemas.microsoft.com/office/drawing/2014/main" id="{2723DC35-DBAE-D75F-6910-FEB841F269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34891" y="3823479"/>
            <a:ext cx="914400" cy="914400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50DEE3F-6220-5C2F-8B3B-5F5B9BE3544A}"/>
              </a:ext>
            </a:extLst>
          </p:cNvPr>
          <p:cNvSpPr txBox="1"/>
          <p:nvPr/>
        </p:nvSpPr>
        <p:spPr>
          <a:xfrm>
            <a:off x="5910455" y="2954050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Dostawca 1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339E469-DD97-1C55-1A02-551549A9D749}"/>
              </a:ext>
            </a:extLst>
          </p:cNvPr>
          <p:cNvSpPr txBox="1"/>
          <p:nvPr/>
        </p:nvSpPr>
        <p:spPr>
          <a:xfrm>
            <a:off x="6421126" y="4692208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bg1"/>
                </a:solidFill>
              </a:rPr>
              <a:t>Dostawca 2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3D49ED13-20C3-3CE0-6C4E-A251741B5B51}"/>
              </a:ext>
            </a:extLst>
          </p:cNvPr>
          <p:cNvSpPr txBox="1"/>
          <p:nvPr/>
        </p:nvSpPr>
        <p:spPr>
          <a:xfrm>
            <a:off x="3754078" y="3916993"/>
            <a:ext cx="19672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bg1"/>
                </a:solidFill>
              </a:rPr>
              <a:t>Centrum dystrybucji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57A5C823-E8FF-7F46-C2E2-FEC9E773FB9C}"/>
              </a:ext>
            </a:extLst>
          </p:cNvPr>
          <p:cNvSpPr txBox="1"/>
          <p:nvPr/>
        </p:nvSpPr>
        <p:spPr>
          <a:xfrm>
            <a:off x="2496985" y="2815548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bg1"/>
                </a:solidFill>
              </a:rPr>
              <a:t>Rynek</a:t>
            </a:r>
            <a:r>
              <a:rPr lang="pl-PL" sz="1200" b="1" dirty="0">
                <a:solidFill>
                  <a:schemeClr val="bg1"/>
                </a:solidFill>
              </a:rPr>
              <a:t> zbytu 1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F908E1C7-1D1E-D64F-A50C-AF3E2342BA80}"/>
              </a:ext>
            </a:extLst>
          </p:cNvPr>
          <p:cNvSpPr txBox="1"/>
          <p:nvPr/>
        </p:nvSpPr>
        <p:spPr>
          <a:xfrm>
            <a:off x="2873186" y="5660221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Rynek zbytu 3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27022E3F-FC5C-A8B0-B524-6FFBAEB8B8C5}"/>
              </a:ext>
            </a:extLst>
          </p:cNvPr>
          <p:cNvSpPr txBox="1"/>
          <p:nvPr/>
        </p:nvSpPr>
        <p:spPr>
          <a:xfrm>
            <a:off x="1125385" y="4460880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Rynek zbytu 2</a:t>
            </a:r>
          </a:p>
        </p:txBody>
      </p: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id="{CB3F516D-41FE-9478-B378-44DDDBCBBE1B}"/>
              </a:ext>
            </a:extLst>
          </p:cNvPr>
          <p:cNvCxnSpPr/>
          <p:nvPr/>
        </p:nvCxnSpPr>
        <p:spPr>
          <a:xfrm flipV="1">
            <a:off x="618565" y="1634294"/>
            <a:ext cx="0" cy="4598894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8DAC6091-6091-388A-89DE-F65FD422EC29}"/>
              </a:ext>
            </a:extLst>
          </p:cNvPr>
          <p:cNvCxnSpPr>
            <a:cxnSpLocks/>
          </p:cNvCxnSpPr>
          <p:nvPr/>
        </p:nvCxnSpPr>
        <p:spPr>
          <a:xfrm>
            <a:off x="618565" y="6233188"/>
            <a:ext cx="7207623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B7BA33AA-521A-69AC-C834-5040B7D6891D}"/>
              </a:ext>
            </a:extLst>
          </p:cNvPr>
          <p:cNvSpPr txBox="1"/>
          <p:nvPr/>
        </p:nvSpPr>
        <p:spPr>
          <a:xfrm>
            <a:off x="5910454" y="6356414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>
                    <a:lumMod val="50000"/>
                  </a:schemeClr>
                </a:solidFill>
              </a:rPr>
              <a:t>Długość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0654A641-B47B-E6F0-EF89-48AC9BD5EDAE}"/>
              </a:ext>
            </a:extLst>
          </p:cNvPr>
          <p:cNvSpPr txBox="1"/>
          <p:nvPr/>
        </p:nvSpPr>
        <p:spPr>
          <a:xfrm rot="16200000">
            <a:off x="-402956" y="2067257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>
                    <a:lumMod val="50000"/>
                  </a:schemeClr>
                </a:solidFill>
              </a:rPr>
              <a:t>Szerokość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pole tekstowe 29">
                <a:extLst>
                  <a:ext uri="{FF2B5EF4-FFF2-40B4-BE49-F238E27FC236}">
                    <a16:creationId xmlns:a16="http://schemas.microsoft.com/office/drawing/2014/main" id="{2A3A3F2F-A1F2-CB67-9C86-3B1C2D0EF7F2}"/>
                  </a:ext>
                </a:extLst>
              </p:cNvPr>
              <p:cNvSpPr txBox="1"/>
              <p:nvPr/>
            </p:nvSpPr>
            <p:spPr>
              <a:xfrm>
                <a:off x="8020285" y="2256231"/>
                <a:ext cx="3870670" cy="32791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49580" algn="just">
                  <a:lnSpc>
                    <a:spcPct val="12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 kern="10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pl-PL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i="1" kern="100" baseline="-250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pl-PL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wolumen wagowy nabywanych w źródłach zaopatrzenia </a:t>
                </a:r>
                <a:r>
                  <a:rPr lang="en-US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endParaRPr lang="pl-PL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pl-PL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pl-PL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waga lub objętość transportowa</a:t>
                </a:r>
                <a:r>
                  <a:rPr lang="en-US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endParaRPr lang="pl-PL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pl-PL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pl-PL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stawka transportowa wyrobów gotowych</a:t>
                </a:r>
                <a:r>
                  <a:rPr lang="en-US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endParaRPr lang="pl-PL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pl-PL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pl-PL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stawka transportowa surowców </a:t>
                </a:r>
                <a:r>
                  <a:rPr lang="en-US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i.</a:t>
                </a:r>
                <a:endParaRPr lang="pl-PL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pole tekstowe 29">
                <a:extLst>
                  <a:ext uri="{FF2B5EF4-FFF2-40B4-BE49-F238E27FC236}">
                    <a16:creationId xmlns:a16="http://schemas.microsoft.com/office/drawing/2014/main" id="{2A3A3F2F-A1F2-CB67-9C86-3B1C2D0EF7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0285" y="2256231"/>
                <a:ext cx="3870670" cy="3279103"/>
              </a:xfrm>
              <a:prstGeom prst="rect">
                <a:avLst/>
              </a:prstGeom>
              <a:blipFill>
                <a:blip r:embed="rId8"/>
                <a:stretch>
                  <a:fillRect t="-186" r="-1260" b="-20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5CB34DE8-5FE3-93C4-D77C-FFD6025E27CA}"/>
              </a:ext>
            </a:extLst>
          </p:cNvPr>
          <p:cNvCxnSpPr>
            <a:cxnSpLocks/>
          </p:cNvCxnSpPr>
          <p:nvPr/>
        </p:nvCxnSpPr>
        <p:spPr>
          <a:xfrm flipH="1">
            <a:off x="5203285" y="2853300"/>
            <a:ext cx="969953" cy="41423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ze strzałką 34">
            <a:extLst>
              <a:ext uri="{FF2B5EF4-FFF2-40B4-BE49-F238E27FC236}">
                <a16:creationId xmlns:a16="http://schemas.microsoft.com/office/drawing/2014/main" id="{F4445ED1-ED12-5503-1622-90C2A52E5D92}"/>
              </a:ext>
            </a:extLst>
          </p:cNvPr>
          <p:cNvCxnSpPr>
            <a:cxnSpLocks/>
          </p:cNvCxnSpPr>
          <p:nvPr/>
        </p:nvCxnSpPr>
        <p:spPr>
          <a:xfrm flipH="1" flipV="1">
            <a:off x="5263594" y="4346021"/>
            <a:ext cx="1370038" cy="346187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ze strzałką 36">
            <a:extLst>
              <a:ext uri="{FF2B5EF4-FFF2-40B4-BE49-F238E27FC236}">
                <a16:creationId xmlns:a16="http://schemas.microsoft.com/office/drawing/2014/main" id="{153AB384-A164-A243-23AD-858616F36076}"/>
              </a:ext>
            </a:extLst>
          </p:cNvPr>
          <p:cNvCxnSpPr>
            <a:cxnSpLocks/>
          </p:cNvCxnSpPr>
          <p:nvPr/>
        </p:nvCxnSpPr>
        <p:spPr>
          <a:xfrm flipH="1">
            <a:off x="4031579" y="4544988"/>
            <a:ext cx="607650" cy="800152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>
            <a:extLst>
              <a:ext uri="{FF2B5EF4-FFF2-40B4-BE49-F238E27FC236}">
                <a16:creationId xmlns:a16="http://schemas.microsoft.com/office/drawing/2014/main" id="{0A958A4A-AEB5-B3C4-0B72-D254EDDE7409}"/>
              </a:ext>
            </a:extLst>
          </p:cNvPr>
          <p:cNvCxnSpPr>
            <a:cxnSpLocks/>
          </p:cNvCxnSpPr>
          <p:nvPr/>
        </p:nvCxnSpPr>
        <p:spPr>
          <a:xfrm flipH="1">
            <a:off x="2462949" y="4211554"/>
            <a:ext cx="1683326" cy="171217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D4D7D503-07D8-A146-81E7-8477303FB2C2}"/>
              </a:ext>
            </a:extLst>
          </p:cNvPr>
          <p:cNvCxnSpPr>
            <a:cxnSpLocks/>
          </p:cNvCxnSpPr>
          <p:nvPr/>
        </p:nvCxnSpPr>
        <p:spPr>
          <a:xfrm flipH="1" flipV="1">
            <a:off x="3330396" y="3258549"/>
            <a:ext cx="815879" cy="54428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7613DBAA-8E67-B115-797F-EBF11CFC722D}"/>
              </a:ext>
            </a:extLst>
          </p:cNvPr>
          <p:cNvSpPr txBox="1"/>
          <p:nvPr/>
        </p:nvSpPr>
        <p:spPr>
          <a:xfrm>
            <a:off x="4899842" y="2693637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FFFF00"/>
                </a:solidFill>
              </a:rPr>
              <a:t>s</a:t>
            </a:r>
            <a:r>
              <a:rPr lang="pl-PL" sz="1400" b="1" baseline="-25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EB17FE96-73D9-8AF7-D381-D4A382360A34}"/>
              </a:ext>
            </a:extLst>
          </p:cNvPr>
          <p:cNvSpPr txBox="1"/>
          <p:nvPr/>
        </p:nvSpPr>
        <p:spPr>
          <a:xfrm>
            <a:off x="5282155" y="4239016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FFFF00"/>
                </a:solidFill>
              </a:rPr>
              <a:t>s</a:t>
            </a:r>
            <a:r>
              <a:rPr lang="pl-PL" sz="1400" b="1" baseline="-25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4B7ABD9B-7773-BA74-5C7F-1FC3CF70A521}"/>
              </a:ext>
            </a:extLst>
          </p:cNvPr>
          <p:cNvSpPr txBox="1"/>
          <p:nvPr/>
        </p:nvSpPr>
        <p:spPr>
          <a:xfrm>
            <a:off x="2983114" y="3067769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FFFF00"/>
                </a:solidFill>
              </a:rPr>
              <a:t>M</a:t>
            </a:r>
            <a:r>
              <a:rPr lang="pl-PL" sz="1400" b="1" baseline="-25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70CD2207-B7CD-97B5-72A8-DF20E7654541}"/>
              </a:ext>
            </a:extLst>
          </p:cNvPr>
          <p:cNvSpPr txBox="1"/>
          <p:nvPr/>
        </p:nvSpPr>
        <p:spPr>
          <a:xfrm>
            <a:off x="2384089" y="3929795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FFFF00"/>
                </a:solidFill>
              </a:rPr>
              <a:t>M</a:t>
            </a:r>
            <a:r>
              <a:rPr lang="pl-PL" sz="1400" b="1" baseline="-25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25DBACE3-1271-3F47-E6A8-7887F31ADCB8}"/>
              </a:ext>
            </a:extLst>
          </p:cNvPr>
          <p:cNvSpPr txBox="1"/>
          <p:nvPr/>
        </p:nvSpPr>
        <p:spPr>
          <a:xfrm>
            <a:off x="3402738" y="4727282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FFFF00"/>
                </a:solidFill>
              </a:rPr>
              <a:t>M</a:t>
            </a:r>
            <a:r>
              <a:rPr lang="pl-PL" sz="1400" b="1" baseline="-25000" dirty="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756294EC-6C2C-01F4-1C44-75E434ADEB94}"/>
              </a:ext>
            </a:extLst>
          </p:cNvPr>
          <p:cNvSpPr txBox="1"/>
          <p:nvPr/>
        </p:nvSpPr>
        <p:spPr>
          <a:xfrm>
            <a:off x="2667314" y="3397048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FFFF00"/>
                </a:solidFill>
              </a:rPr>
              <a:t>R</a:t>
            </a:r>
            <a:r>
              <a:rPr lang="pl-PL" sz="1400" b="1" baseline="-25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E87630AF-2935-82FB-EE55-9050880EFA5A}"/>
              </a:ext>
            </a:extLst>
          </p:cNvPr>
          <p:cNvSpPr txBox="1"/>
          <p:nvPr/>
        </p:nvSpPr>
        <p:spPr>
          <a:xfrm>
            <a:off x="5037120" y="3030700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FFFF00"/>
                </a:solidFill>
              </a:rPr>
              <a:t>r</a:t>
            </a:r>
            <a:r>
              <a:rPr lang="pl-PL" sz="1400" b="1" baseline="-25000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3C8197E4-21D4-26BD-A70B-D44E52A8E50B}"/>
              </a:ext>
            </a:extLst>
          </p:cNvPr>
          <p:cNvSpPr txBox="1"/>
          <p:nvPr/>
        </p:nvSpPr>
        <p:spPr>
          <a:xfrm>
            <a:off x="5262276" y="4607459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FFFF00"/>
                </a:solidFill>
              </a:rPr>
              <a:t>r</a:t>
            </a:r>
            <a:r>
              <a:rPr lang="pl-PL" sz="1400" b="1" baseline="-25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55227207-5417-1354-4C66-5A7DA2B9E444}"/>
              </a:ext>
            </a:extLst>
          </p:cNvPr>
          <p:cNvSpPr txBox="1"/>
          <p:nvPr/>
        </p:nvSpPr>
        <p:spPr>
          <a:xfrm>
            <a:off x="2489650" y="4377515"/>
            <a:ext cx="1541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rgbClr val="FFFF00"/>
                </a:solidFill>
              </a:rPr>
              <a:t>R</a:t>
            </a:r>
            <a:r>
              <a:rPr lang="pl-PL" sz="1400" b="1" baseline="-25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3C80A062-6C43-77FF-1833-E4ED6C9BC335}"/>
              </a:ext>
            </a:extLst>
          </p:cNvPr>
          <p:cNvSpPr txBox="1"/>
          <p:nvPr/>
        </p:nvSpPr>
        <p:spPr>
          <a:xfrm>
            <a:off x="3558988" y="4983493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FFFF00"/>
                </a:solidFill>
              </a:rPr>
              <a:t>R</a:t>
            </a:r>
            <a:r>
              <a:rPr lang="pl-PL" sz="1200" b="1" baseline="-25000" dirty="0">
                <a:solidFill>
                  <a:srgbClr val="FFFF00"/>
                </a:solidFill>
              </a:rPr>
              <a:t>3</a:t>
            </a:r>
          </a:p>
        </p:txBody>
      </p:sp>
      <p:cxnSp>
        <p:nvCxnSpPr>
          <p:cNvPr id="57" name="Łącznik prosty ze strzałką 56">
            <a:extLst>
              <a:ext uri="{FF2B5EF4-FFF2-40B4-BE49-F238E27FC236}">
                <a16:creationId xmlns:a16="http://schemas.microsoft.com/office/drawing/2014/main" id="{51E82946-47EA-DFC5-FE32-7CD709089448}"/>
              </a:ext>
            </a:extLst>
          </p:cNvPr>
          <p:cNvCxnSpPr>
            <a:cxnSpLocks/>
          </p:cNvCxnSpPr>
          <p:nvPr/>
        </p:nvCxnSpPr>
        <p:spPr>
          <a:xfrm flipH="1">
            <a:off x="618565" y="3674047"/>
            <a:ext cx="3711388" cy="0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Łącznik prosty ze strzałką 59">
            <a:extLst>
              <a:ext uri="{FF2B5EF4-FFF2-40B4-BE49-F238E27FC236}">
                <a16:creationId xmlns:a16="http://schemas.microsoft.com/office/drawing/2014/main" id="{93A766F2-1575-6C96-F313-2D8E5C1DF7B6}"/>
              </a:ext>
            </a:extLst>
          </p:cNvPr>
          <p:cNvCxnSpPr>
            <a:cxnSpLocks/>
          </p:cNvCxnSpPr>
          <p:nvPr/>
        </p:nvCxnSpPr>
        <p:spPr>
          <a:xfrm>
            <a:off x="4713350" y="4489749"/>
            <a:ext cx="0" cy="1751086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pole tekstowe 62">
            <a:extLst>
              <a:ext uri="{FF2B5EF4-FFF2-40B4-BE49-F238E27FC236}">
                <a16:creationId xmlns:a16="http://schemas.microsoft.com/office/drawing/2014/main" id="{1C104A19-F821-BBF6-218D-D1160D180C8D}"/>
              </a:ext>
            </a:extLst>
          </p:cNvPr>
          <p:cNvSpPr txBox="1"/>
          <p:nvPr/>
        </p:nvSpPr>
        <p:spPr>
          <a:xfrm>
            <a:off x="3926018" y="6313603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err="1">
                <a:solidFill>
                  <a:schemeClr val="bg1">
                    <a:lumMod val="50000"/>
                  </a:schemeClr>
                </a:solidFill>
              </a:rPr>
              <a:t>C</a:t>
            </a:r>
            <a:r>
              <a:rPr lang="pl-PL" sz="1200" b="1" baseline="-25000" dirty="0" err="1">
                <a:solidFill>
                  <a:schemeClr val="bg1">
                    <a:lumMod val="50000"/>
                  </a:schemeClr>
                </a:solidFill>
              </a:rPr>
              <a:t>Long</a:t>
            </a:r>
            <a:endParaRPr lang="pl-PL" sz="1200" b="1" baseline="-25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4" name="pole tekstowe 63">
            <a:extLst>
              <a:ext uri="{FF2B5EF4-FFF2-40B4-BE49-F238E27FC236}">
                <a16:creationId xmlns:a16="http://schemas.microsoft.com/office/drawing/2014/main" id="{2114FD0F-BA59-D7C6-AECB-E5B4005417D3}"/>
              </a:ext>
            </a:extLst>
          </p:cNvPr>
          <p:cNvSpPr txBox="1"/>
          <p:nvPr/>
        </p:nvSpPr>
        <p:spPr>
          <a:xfrm>
            <a:off x="-438956" y="3501625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err="1">
                <a:solidFill>
                  <a:schemeClr val="bg1">
                    <a:lumMod val="50000"/>
                  </a:schemeClr>
                </a:solidFill>
              </a:rPr>
              <a:t>C</a:t>
            </a:r>
            <a:r>
              <a:rPr lang="pl-PL" sz="1200" b="1" baseline="-25000" dirty="0" err="1">
                <a:solidFill>
                  <a:schemeClr val="bg1">
                    <a:lumMod val="50000"/>
                  </a:schemeClr>
                </a:solidFill>
              </a:rPr>
              <a:t>Lati</a:t>
            </a:r>
            <a:endParaRPr lang="pl-PL" sz="1200" b="1" baseline="-25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ytuł 3">
            <a:extLst>
              <a:ext uri="{FF2B5EF4-FFF2-40B4-BE49-F238E27FC236}">
                <a16:creationId xmlns:a16="http://schemas.microsoft.com/office/drawing/2014/main" id="{0481656C-819B-D56E-CFEE-E7D8C05CC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845" y="359457"/>
            <a:ext cx="9745133" cy="1116542"/>
          </a:xfrm>
        </p:spPr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Model wyważonego środka ciężkości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89183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6B8B9-44FE-F95C-F8EB-2A037AE43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3E266B0-2323-414D-4F61-1DD7CFE03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2D19F8B-1494-7706-F1B4-318C95A50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1646493"/>
            <a:ext cx="6035693" cy="4351338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METODA ŚRODKA CIĘŻKOŚCI W HANDLU MIĘDZYNARODOWYM</a:t>
            </a:r>
            <a:endParaRPr lang="en-US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31229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115E8-09D4-8CC6-AADF-8C3B72312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E46506B0-1241-D30C-A1C9-936382191F36}"/>
              </a:ext>
            </a:extLst>
          </p:cNvPr>
          <p:cNvSpPr/>
          <p:nvPr/>
        </p:nvSpPr>
        <p:spPr>
          <a:xfrm>
            <a:off x="0" y="1852519"/>
            <a:ext cx="7046258" cy="4189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5E9B994A-6592-065A-CA10-6B9149D7D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845" y="359457"/>
            <a:ext cx="9745133" cy="1116542"/>
          </a:xfrm>
        </p:spPr>
        <p:txBody>
          <a:bodyPr>
            <a:normAutofit/>
          </a:bodyPr>
          <a:lstStyle/>
          <a:p>
            <a:r>
              <a:rPr lang="pl-PL" sz="3200" kern="100" dirty="0">
                <a:cs typeface="Times New Roman" panose="02020603050405020304" pitchFamily="18" charset="0"/>
              </a:rPr>
              <a:t>Metoda środka ciężkości w handlu międzynarodowym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3FB17A2-A8E4-6091-6F18-D068767A4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3" y="1852519"/>
            <a:ext cx="5490882" cy="4185987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/>
              <a:t>Tinbergen (1962) jako pierwszy przełożył intuicyjne wyjaśnienie dwustronnych przepływów handlowych w handlu międzynarodowym. Jego odkrycia położyły podwaliny pod współczesny model grawitacji, który zakłada, że handel między narodami jest wprost proporcjonalny do wielkości ich gospodarek i odwrotnie proporcjonalny do kosztów handlu. Należy to rozumieć następująco</a:t>
            </a:r>
            <a:r>
              <a:rPr lang="en-US" sz="1600" dirty="0"/>
              <a:t>:</a:t>
            </a:r>
          </a:p>
          <a:p>
            <a:pPr lvl="1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500" dirty="0"/>
              <a:t>od większych krajów oczekuje się większej wymiany handlowej,</a:t>
            </a:r>
          </a:p>
          <a:p>
            <a:pPr lvl="1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500" dirty="0"/>
              <a:t>od krajów, które są bardziej oddalone od siebie, oczekuje się, że będą handlować mniej (prawdopodobnie z powodu wyższych kosztów handlu</a:t>
            </a:r>
            <a:r>
              <a:rPr lang="en-US" sz="1500" dirty="0"/>
              <a:t>).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1400" dirty="0"/>
          </a:p>
        </p:txBody>
      </p:sp>
      <p:pic>
        <p:nvPicPr>
          <p:cNvPr id="8194" name="Picture 2" descr="Glob, Globus, Świat, Ziemia, Planeta">
            <a:extLst>
              <a:ext uri="{FF2B5EF4-FFF2-40B4-BE49-F238E27FC236}">
                <a16:creationId xmlns:a16="http://schemas.microsoft.com/office/drawing/2014/main" id="{176BE4FB-2779-9783-3831-4D61AEAAC7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7" r="11173"/>
          <a:stretch/>
        </p:blipFill>
        <p:spPr bwMode="auto">
          <a:xfrm>
            <a:off x="7046258" y="1852519"/>
            <a:ext cx="5145742" cy="418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384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06700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pl-PL" sz="3000" kern="100" dirty="0">
                <a:cs typeface="Times New Roman" panose="02020603050405020304" pitchFamily="18" charset="0"/>
              </a:rPr>
              <a:t>Sieć łańcucha dostaw,</a:t>
            </a:r>
          </a:p>
          <a:p>
            <a:pPr>
              <a:lnSpc>
                <a:spcPct val="125000"/>
              </a:lnSpc>
            </a:pPr>
            <a:r>
              <a:rPr lang="pl-PL" sz="3000" kern="100" dirty="0">
                <a:cs typeface="Times New Roman" panose="02020603050405020304" pitchFamily="18" charset="0"/>
              </a:rPr>
              <a:t>Środek ciężkości sieci logistycznej,</a:t>
            </a:r>
          </a:p>
          <a:p>
            <a:pPr>
              <a:lnSpc>
                <a:spcPct val="125000"/>
              </a:lnSpc>
            </a:pPr>
            <a:r>
              <a:rPr lang="pl-PL" sz="3000" kern="100" dirty="0">
                <a:cs typeface="Times New Roman" panose="02020603050405020304" pitchFamily="18" charset="0"/>
              </a:rPr>
              <a:t>Zbalansowany środek ciężkości,</a:t>
            </a:r>
          </a:p>
          <a:p>
            <a:pPr>
              <a:lnSpc>
                <a:spcPct val="125000"/>
              </a:lnSpc>
            </a:pPr>
            <a:r>
              <a:rPr lang="pl-PL" sz="3000" kern="100" dirty="0">
                <a:cs typeface="Times New Roman" panose="02020603050405020304" pitchFamily="18" charset="0"/>
              </a:rPr>
              <a:t>Metoda środka ciężkości w handlu międzynarodowym,</a:t>
            </a:r>
          </a:p>
          <a:p>
            <a:pPr>
              <a:lnSpc>
                <a:spcPct val="125000"/>
              </a:lnSpc>
            </a:pPr>
            <a:r>
              <a:rPr lang="pl-PL" sz="3000" kern="100" dirty="0">
                <a:cs typeface="Times New Roman" panose="02020603050405020304" pitchFamily="18" charset="0"/>
              </a:rPr>
              <a:t>Podsumowanie.</a:t>
            </a:r>
          </a:p>
          <a:p>
            <a:endParaRPr lang="pl-PL" sz="1800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018EF-09C6-67CF-E5F1-FE437E1B9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D2B6DC4E-6183-CCDA-A868-DE9FC8D1BC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8332" y="1541987"/>
                <a:ext cx="9284448" cy="462519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just">
                  <a:lnSpc>
                    <a:spcPct val="120000"/>
                  </a:lnSpc>
                  <a:spcAft>
                    <a:spcPts val="1800"/>
                  </a:spcAft>
                  <a:buNone/>
                </a:pPr>
                <a:r>
                  <a:rPr lang="pl-PL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Ze względu na skuteczność modelu środka ciężkości w badaniach nad handlem, zaobserwować można znaczny wzrost wykorzystania modelu grawitacyjnego do oceny różnych aspektów handlu międzynarodowego (</a:t>
                </a:r>
                <a:r>
                  <a:rPr lang="pl-PL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Azmi</a:t>
                </a:r>
                <a:r>
                  <a:rPr lang="pl-PL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, i in. 2024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):</a:t>
                </a:r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pl-PL" sz="20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pl-PL" sz="20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pl-PL" sz="20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𝑮𝑫𝑷</m:t>
                          </m:r>
                        </m:e>
                        <m:sub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pl-PL" sz="20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pl-PL" sz="20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𝑮𝑫𝑷</m:t>
                          </m:r>
                        </m:e>
                        <m:sub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r>
                        <a:rPr lang="pl-PL" sz="20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pl-PL" sz="20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𝑻𝑪</m:t>
                          </m:r>
                        </m:e>
                        <m:sub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pl-PL" sz="20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  <m:sub>
                          <m:r>
                            <a:rPr lang="pl-PL" sz="2000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pl-PL" sz="20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pl-PL" sz="1600" dirty="0">
                    <a:solidFill>
                      <a:schemeClr val="accent1">
                        <a:lumMod val="50000"/>
                      </a:schemeClr>
                    </a:solidFill>
                  </a:rPr>
                  <a:t>gdzie</a:t>
                </a:r>
                <a:r>
                  <a:rPr lang="en-US" sz="1600" dirty="0">
                    <a:solidFill>
                      <a:schemeClr val="accent1">
                        <a:lumMod val="50000"/>
                      </a:schemeClr>
                    </a:solidFill>
                  </a:rPr>
                  <a:t>:</a:t>
                </a:r>
                <a:endParaRPr lang="pl-PL" sz="16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>
                  <a:lnSpc>
                    <a:spcPct val="130000"/>
                  </a:lnSpc>
                  <a:spcBef>
                    <a:spcPts val="600"/>
                  </a:spcBef>
                </a:pPr>
                <a:r>
                  <a:rPr lang="en-US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X</a:t>
                </a:r>
                <a:r>
                  <a:rPr lang="en-US" sz="1600" i="1" baseline="-25000" dirty="0">
                    <a:solidFill>
                      <a:schemeClr val="accent1">
                        <a:lumMod val="50000"/>
                      </a:schemeClr>
                    </a:solidFill>
                  </a:rPr>
                  <a:t>IJ</a:t>
                </a:r>
                <a:r>
                  <a:rPr lang="en-US" sz="1600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pl-PL" sz="1600" dirty="0">
                    <a:solidFill>
                      <a:schemeClr val="accent1">
                        <a:lumMod val="50000"/>
                      </a:schemeClr>
                    </a:solidFill>
                  </a:rPr>
                  <a:t>przepływ w handlu (eksport lub import z kraju </a:t>
                </a:r>
                <a:r>
                  <a:rPr lang="pl-PL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I </a:t>
                </a:r>
                <a:r>
                  <a:rPr lang="pl-PL" sz="1600" dirty="0">
                    <a:solidFill>
                      <a:schemeClr val="accent1">
                        <a:lumMod val="50000"/>
                      </a:schemeClr>
                    </a:solidFill>
                  </a:rPr>
                  <a:t>do kraju </a:t>
                </a:r>
                <a:r>
                  <a:rPr lang="en-US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J</a:t>
                </a:r>
                <a:endParaRPr lang="pl-PL" sz="16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>
                  <a:lnSpc>
                    <a:spcPct val="130000"/>
                  </a:lnSpc>
                  <a:spcBef>
                    <a:spcPts val="600"/>
                  </a:spcBef>
                </a:pPr>
                <a:r>
                  <a:rPr lang="en-US" sz="16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GDP</a:t>
                </a:r>
                <a:r>
                  <a:rPr lang="en-US" sz="1600" i="1" baseline="-25000" dirty="0" err="1">
                    <a:solidFill>
                      <a:schemeClr val="accent1">
                        <a:lumMod val="50000"/>
                      </a:schemeClr>
                    </a:solidFill>
                  </a:rPr>
                  <a:t>i</a:t>
                </a:r>
                <a:r>
                  <a:rPr lang="en-US" sz="1600" dirty="0">
                    <a:solidFill>
                      <a:schemeClr val="accent1">
                        <a:lumMod val="50000"/>
                      </a:schemeClr>
                    </a:solidFill>
                  </a:rPr>
                  <a:t> i </a:t>
                </a:r>
                <a:r>
                  <a:rPr lang="en-US" sz="16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GDP</a:t>
                </a:r>
                <a:r>
                  <a:rPr lang="en-US" sz="1600" i="1" baseline="-25000" dirty="0" err="1">
                    <a:solidFill>
                      <a:schemeClr val="accent1">
                        <a:lumMod val="50000"/>
                      </a:schemeClr>
                    </a:solidFill>
                  </a:rPr>
                  <a:t>j</a:t>
                </a:r>
                <a:r>
                  <a:rPr lang="en-US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1600" dirty="0">
                    <a:solidFill>
                      <a:schemeClr val="accent1">
                        <a:lumMod val="50000"/>
                      </a:schemeClr>
                    </a:solidFill>
                  </a:rPr>
                  <a:t>– </a:t>
                </a:r>
                <a:r>
                  <a:rPr lang="pl-PL" sz="1600" dirty="0">
                    <a:solidFill>
                      <a:schemeClr val="accent1">
                        <a:lumMod val="50000"/>
                      </a:schemeClr>
                    </a:solidFill>
                  </a:rPr>
                  <a:t>produkt krajowy brutto kraju pochodzenia i kraju przeznaczenia</a:t>
                </a:r>
              </a:p>
              <a:p>
                <a:pPr>
                  <a:lnSpc>
                    <a:spcPct val="130000"/>
                  </a:lnSpc>
                  <a:spcBef>
                    <a:spcPts val="600"/>
                  </a:spcBef>
                </a:pPr>
                <a:r>
                  <a:rPr lang="en-US" sz="1600" i="1" dirty="0">
                    <a:solidFill>
                      <a:schemeClr val="accent1">
                        <a:lumMod val="50000"/>
                      </a:schemeClr>
                    </a:solidFill>
                  </a:rPr>
                  <a:t>TC</a:t>
                </a:r>
                <a:r>
                  <a:rPr lang="en-US" sz="1600" i="1" baseline="-25000" dirty="0">
                    <a:solidFill>
                      <a:schemeClr val="accent1">
                        <a:lumMod val="50000"/>
                      </a:schemeClr>
                    </a:solidFill>
                  </a:rPr>
                  <a:t>IJ  </a:t>
                </a:r>
                <a:r>
                  <a:rPr lang="en-US" sz="1600" dirty="0">
                    <a:solidFill>
                      <a:schemeClr val="accent1">
                        <a:lumMod val="50000"/>
                      </a:schemeClr>
                    </a:solidFill>
                  </a:rPr>
                  <a:t>– </a:t>
                </a:r>
                <a:r>
                  <a:rPr lang="pl-PL" sz="1600" dirty="0">
                    <a:solidFill>
                      <a:schemeClr val="accent1">
                        <a:lumMod val="50000"/>
                      </a:schemeClr>
                    </a:solidFill>
                  </a:rPr>
                  <a:t>koszt handlu między dwoma krajami, oszacowane przez odległość geograficzną między stolicami </a:t>
                </a:r>
              </a:p>
              <a:p>
                <a:pPr>
                  <a:lnSpc>
                    <a:spcPct val="13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pl-PL" sz="1600" dirty="0">
                    <a:solidFill>
                      <a:schemeClr val="accent1">
                        <a:lumMod val="50000"/>
                      </a:schemeClr>
                    </a:solidFill>
                  </a:rPr>
                  <a:t>błąd losowy</a:t>
                </a:r>
              </a:p>
              <a:p>
                <a:pPr>
                  <a:lnSpc>
                    <a:spcPct val="13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chemeClr val="accent1">
                        <a:lumMod val="50000"/>
                      </a:schemeClr>
                    </a:solidFill>
                  </a:rPr>
                  <a:t> – punkt przecięcia modelu</a:t>
                </a:r>
                <a:endParaRPr lang="pl-PL" sz="1600" i="1" dirty="0">
                  <a:solidFill>
                    <a:schemeClr val="accent1">
                      <a:lumMod val="50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3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00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chemeClr val="accent1">
                        <a:lumMod val="50000"/>
                      </a:schemeClr>
                    </a:solidFill>
                  </a:rPr>
                  <a:t>- </a:t>
                </a:r>
                <a:r>
                  <a:rPr lang="pl-PL" sz="1600" dirty="0">
                    <a:solidFill>
                      <a:schemeClr val="accent1">
                        <a:lumMod val="50000"/>
                      </a:schemeClr>
                    </a:solidFill>
                  </a:rPr>
                  <a:t>współczynniki mierzące wpływ zmiennych objaśniających</a:t>
                </a:r>
                <a:r>
                  <a:rPr lang="en-US" sz="1600" dirty="0">
                    <a:solidFill>
                      <a:schemeClr val="accent1">
                        <a:lumMod val="50000"/>
                      </a:schemeClr>
                    </a:solidFill>
                  </a:rPr>
                  <a:t>.</a:t>
                </a:r>
                <a:endParaRPr lang="pl-PL" sz="16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D2B6DC4E-6183-CCDA-A868-DE9FC8D1BC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8332" y="1541987"/>
                <a:ext cx="9284448" cy="4625190"/>
              </a:xfrm>
              <a:prstGeom prst="rect">
                <a:avLst/>
              </a:prstGeom>
              <a:blipFill>
                <a:blip r:embed="rId2"/>
                <a:stretch>
                  <a:fillRect l="-328" t="-264" r="-591" b="-10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5BDE060A-3DC7-E249-D4C1-34FF3E2B97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7412" y="3175222"/>
            <a:ext cx="1360920" cy="1145765"/>
          </a:xfrm>
          <a:prstGeom prst="rect">
            <a:avLst/>
          </a:prstGeom>
        </p:spPr>
      </p:pic>
      <p:sp>
        <p:nvSpPr>
          <p:cNvPr id="3" name="Tytuł 3">
            <a:extLst>
              <a:ext uri="{FF2B5EF4-FFF2-40B4-BE49-F238E27FC236}">
                <a16:creationId xmlns:a16="http://schemas.microsoft.com/office/drawing/2014/main" id="{159127B9-E581-8BCF-E817-1653E5E6D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439" y="282623"/>
            <a:ext cx="9745133" cy="1116542"/>
          </a:xfrm>
        </p:spPr>
        <p:txBody>
          <a:bodyPr>
            <a:normAutofit/>
          </a:bodyPr>
          <a:lstStyle/>
          <a:p>
            <a:r>
              <a:rPr lang="pl-PL" sz="3200" kern="100" dirty="0">
                <a:cs typeface="Times New Roman" panose="02020603050405020304" pitchFamily="18" charset="0"/>
              </a:rPr>
              <a:t>Metoda środka ciężkości w handlu międzynarodowym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63388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1429B-CF4D-A9FC-F551-4F0F72099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2D7FACEB-AF43-9547-1BA9-C85ADBB8029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58376" y="1389529"/>
                <a:ext cx="9983789" cy="487463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>
                <a:normAutofit fontScale="85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just">
                  <a:lnSpc>
                    <a:spcPct val="130000"/>
                  </a:lnSpc>
                  <a:spcAft>
                    <a:spcPts val="1800"/>
                  </a:spcAft>
                  <a:buNone/>
                </a:pPr>
                <a:r>
                  <a:rPr lang="pl-PL" sz="21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Ze względu na skuteczność modelu środka ciężkości w badaniach nad handlem, zaobserwować można znaczny wzrost wykorzystania modelu grawitacyjnego do oceny różnych aspektów handlu międzynarodowego (</a:t>
                </a:r>
                <a:r>
                  <a:rPr lang="pl-PL" sz="21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Azmi</a:t>
                </a:r>
                <a:r>
                  <a:rPr lang="pl-PL" sz="21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, i in. 2024)</a:t>
                </a:r>
                <a:r>
                  <a:rPr lang="en-US" sz="21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sz="2100" kern="100" dirty="0">
                  <a:solidFill>
                    <a:schemeClr val="accent1">
                      <a:lumMod val="50000"/>
                    </a:schemeClr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100" b="1" i="1" kern="10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pl-PL" sz="21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b>
                      </m:sSub>
                      <m:r>
                        <a:rPr lang="pl-PL" sz="21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</m:sSub>
                      <m:r>
                        <a:rPr lang="pl-PL" sz="21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</m:t>
                          </m:r>
                        </m:sub>
                      </m:sSub>
                      <m:r>
                        <a:rPr lang="pl-PL" sz="21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r>
                        <a:rPr lang="pl-PL" sz="21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𝒋</m:t>
                          </m:r>
                        </m:sub>
                      </m:sSub>
                      <m:r>
                        <a:rPr lang="pl-PL" sz="21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sub>
                      </m:sSub>
                      <m:r>
                        <a:rPr lang="pl-PL" sz="21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𝒋</m:t>
                          </m:r>
                        </m:sub>
                      </m:sSub>
                      <m:r>
                        <a:rPr lang="pl-PL" sz="21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sub>
                      </m:sSub>
                      <m:r>
                        <a:rPr lang="pl-PL" sz="21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</m:t>
                          </m:r>
                        </m:sub>
                      </m:sSub>
                      <m:r>
                        <a:rPr lang="pl-PL" sz="21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sub>
                      </m:sSub>
                      <m:r>
                        <a:rPr lang="pl-PL" sz="21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</m:t>
                          </m:r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𝒋</m:t>
                          </m:r>
                        </m:sub>
                      </m:sSub>
                      <m:r>
                        <a:rPr lang="pl-PL" sz="21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𝟔</m:t>
                          </m:r>
                        </m:sub>
                      </m:sSub>
                      <m:r>
                        <a:rPr lang="pl-PL" sz="21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pl-PL" sz="21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𝝁</m:t>
                          </m:r>
                        </m:e>
                        <m:sub>
                          <m:r>
                            <a:rPr lang="pl-PL" sz="21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𝒊𝒋</m:t>
                          </m:r>
                        </m:sub>
                      </m:sSub>
                    </m:oMath>
                  </m:oMathPara>
                </a14:m>
                <a:endParaRPr lang="pl-PL" sz="21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marL="22098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pl-PL" sz="1800" dirty="0">
                    <a:solidFill>
                      <a:schemeClr val="accent1">
                        <a:lumMod val="50000"/>
                      </a:schemeClr>
                    </a:solidFill>
                  </a:rPr>
                  <a:t>gdzie:</a:t>
                </a: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400" i="1" kern="10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4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pl-PL" sz="14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14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pl-PL" sz="1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przepływ w handlu (eksport lub import z kraju </a:t>
                </a:r>
                <a:r>
                  <a:rPr lang="pl-PL" sz="1500" i="1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I </a:t>
                </a:r>
                <a:r>
                  <a:rPr lang="pl-PL" sz="1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do kraju </a:t>
                </a:r>
                <a:r>
                  <a:rPr lang="en-US" sz="15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j)</a:t>
                </a:r>
                <a:endParaRPr lang="pl-PL" sz="1500" kern="100" dirty="0">
                  <a:solidFill>
                    <a:schemeClr val="accent1">
                      <a:lumMod val="50000"/>
                    </a:schemeClr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dochód </a:t>
                </a:r>
                <a:r>
                  <a:rPr lang="en-US" sz="1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eksportującego</a:t>
                </a:r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kraju</a:t>
                </a:r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5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endParaRPr lang="pl-PL" sz="1500" kern="100" dirty="0">
                  <a:solidFill>
                    <a:schemeClr val="accent1">
                      <a:lumMod val="50000"/>
                    </a:schemeClr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en-US" sz="1500" kern="100" dirty="0" err="1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dochód</a:t>
                </a:r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pl-PL" sz="1500" kern="100" dirty="0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im</a:t>
                </a:r>
                <a:r>
                  <a:rPr lang="en-US" sz="1500" kern="100" dirty="0" err="1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portującego</a:t>
                </a:r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500" kern="100" dirty="0" err="1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kraju</a:t>
                </a:r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5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j</a:t>
                </a:r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pl-PL" sz="1500" kern="100" dirty="0">
                  <a:solidFill>
                    <a:schemeClr val="accent1">
                      <a:lumMod val="50000"/>
                    </a:schemeClr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pl-PL" sz="1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populacja kraju</a:t>
                </a:r>
                <a:r>
                  <a:rPr lang="en-US" sz="15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en-US" sz="15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, j</a:t>
                </a:r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pl-PL" sz="1500" kern="100" dirty="0">
                  <a:solidFill>
                    <a:schemeClr val="accent1">
                      <a:lumMod val="50000"/>
                    </a:schemeClr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1500" i="1" kern="10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pl-PL" sz="1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odległość między krajami </a:t>
                </a:r>
                <a:r>
                  <a:rPr lang="en-US" sz="15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5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5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j</a:t>
                </a:r>
                <a:endParaRPr lang="pl-PL" sz="1500" kern="100" dirty="0">
                  <a:solidFill>
                    <a:schemeClr val="accent1">
                      <a:lumMod val="50000"/>
                    </a:schemeClr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pl-PL" sz="1500" kern="100" dirty="0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zmienna zero-jedynkowa o wartości 1, jeśli kraje i </a:t>
                </a:r>
                <a:r>
                  <a:rPr lang="pl-PL" sz="1500" kern="100" dirty="0" err="1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pl-PL" sz="1500" kern="100" dirty="0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j są członkami określonych preferencyjnych obszarów handlowych, oraz 0 jeśli jest inaczej</a:t>
                </a:r>
                <a:endParaRPr lang="pl-PL" sz="1500" kern="100" dirty="0">
                  <a:solidFill>
                    <a:schemeClr val="accent1">
                      <a:lumMod val="50000"/>
                    </a:schemeClr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1500" i="1" kern="10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en-US" sz="1500" kern="100" dirty="0" err="1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reprezentuje</a:t>
                </a:r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500" kern="100" dirty="0" err="1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punkt</a:t>
                </a:r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500" kern="100" dirty="0" err="1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przecięcia</a:t>
                </a:r>
                <a:endParaRPr lang="pl-PL" sz="1500" kern="100" dirty="0">
                  <a:solidFill>
                    <a:schemeClr val="accent1">
                      <a:lumMod val="50000"/>
                    </a:schemeClr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1500" i="1" kern="10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1500" i="1" kern="10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1500" i="1" kern="10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sub>
                    </m:sSub>
                  </m:oMath>
                </a14:m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pl-PL" sz="1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odpowiednio współczynniki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1500" i="1" kern="10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1500" i="1" kern="10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1500" i="1" kern="10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1500" i="1" kern="10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1500" i="1" kern="10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1500" i="1" kern="10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lang="pl-PL" sz="1500" i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pl-PL" sz="1500" kern="100" dirty="0">
                  <a:solidFill>
                    <a:schemeClr val="accent1">
                      <a:lumMod val="50000"/>
                    </a:schemeClr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b>
                        <m:r>
                          <a:rPr lang="pl-PL" sz="15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błąd losowy</a:t>
                </a:r>
                <a:r>
                  <a:rPr lang="en-US" sz="1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pl-PL" sz="1500" kern="100" dirty="0">
                  <a:solidFill>
                    <a:schemeClr val="accent1">
                      <a:lumMod val="50000"/>
                    </a:schemeClr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pl-PL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2D7FACEB-AF43-9547-1BA9-C85ADBB802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376" y="1389529"/>
                <a:ext cx="9983789" cy="4874637"/>
              </a:xfrm>
              <a:prstGeom prst="rect">
                <a:avLst/>
              </a:prstGeom>
              <a:blipFill>
                <a:blip r:embed="rId2"/>
                <a:stretch>
                  <a:fillRect t="-750" r="-5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187AE7DE-2A2D-5282-B7AA-3B86D97BE6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97456" y="3133180"/>
            <a:ext cx="1360920" cy="1145765"/>
          </a:xfrm>
          <a:prstGeom prst="rect">
            <a:avLst/>
          </a:prstGeom>
        </p:spPr>
      </p:pic>
      <p:sp>
        <p:nvSpPr>
          <p:cNvPr id="3" name="Tytuł 3">
            <a:extLst>
              <a:ext uri="{FF2B5EF4-FFF2-40B4-BE49-F238E27FC236}">
                <a16:creationId xmlns:a16="http://schemas.microsoft.com/office/drawing/2014/main" id="{76D188F2-C971-9B7F-1F02-70AFEBADF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376" y="256381"/>
            <a:ext cx="9745133" cy="1116542"/>
          </a:xfrm>
        </p:spPr>
        <p:txBody>
          <a:bodyPr>
            <a:normAutofit/>
          </a:bodyPr>
          <a:lstStyle/>
          <a:p>
            <a:r>
              <a:rPr lang="pl-PL" sz="3200" kern="100" dirty="0">
                <a:cs typeface="Times New Roman" panose="02020603050405020304" pitchFamily="18" charset="0"/>
              </a:rPr>
              <a:t>Metoda środka ciężkości w handlu międzynarodowym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44732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14D7F-3105-4538-0FCF-03641B1BF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39EBCFB-32D4-6084-B323-1309E4783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8C8349B-0801-2ED0-9D0C-FA6BE0CA4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2215823"/>
            <a:ext cx="6035693" cy="3024119"/>
          </a:xfrm>
        </p:spPr>
        <p:txBody>
          <a:bodyPr anchor="ctr" anchorCtr="0"/>
          <a:lstStyle/>
          <a:p>
            <a:pPr marL="0" indent="0" algn="ctr"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PODSUMOWANIE</a:t>
            </a:r>
            <a:endParaRPr lang="en-US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38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E13A1-29E2-C2E2-BDD5-1B1027A16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ADBBECDC-8CCE-902D-15CA-37988CA7DD97}"/>
              </a:ext>
            </a:extLst>
          </p:cNvPr>
          <p:cNvSpPr/>
          <p:nvPr/>
        </p:nvSpPr>
        <p:spPr>
          <a:xfrm>
            <a:off x="0" y="1555531"/>
            <a:ext cx="7046258" cy="49430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E07F9D87-DC70-F9EE-CAD3-08F8263F9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845" y="359457"/>
            <a:ext cx="9745133" cy="1116542"/>
          </a:xfrm>
        </p:spPr>
        <p:txBody>
          <a:bodyPr>
            <a:normAutofit/>
          </a:bodyPr>
          <a:lstStyle/>
          <a:p>
            <a:r>
              <a:rPr lang="pl-PL" sz="3200" kern="100" dirty="0">
                <a:cs typeface="Times New Roman" panose="02020603050405020304" pitchFamily="18" charset="0"/>
              </a:rPr>
              <a:t>Podsumowanie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67D3D0-95FC-F4F1-E136-788D0F468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842" y="1555531"/>
            <a:ext cx="5490882" cy="4943012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800" dirty="0"/>
              <a:t>Metoda środka ciężkości jest wykorzystywana w logistyce bardzo często i na różnych poziomach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800" dirty="0"/>
              <a:t>Pozwala ona na wskazanie geograficznego środka sieci logistycznej na podstawie danych o lokalizacji punktów podaży i popytu oraz parametrów kosztów transportu i wielkości przepływów materiałowych.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800" dirty="0"/>
              <a:t>Najczęściej stosowaną odmianą metody środka ciężkości jest model wyważonego środka ciężkości.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800" dirty="0"/>
              <a:t>Model wyważonego środka ciężkości może być wykorzystywany do określania lokalizacji węzłów sieci logistycznej, takich jak magazyny dystrybucyjne czy zakłady produkcyjne.</a:t>
            </a:r>
          </a:p>
        </p:txBody>
      </p:sp>
      <p:pic>
        <p:nvPicPr>
          <p:cNvPr id="11266" name="Picture 2" descr="Ręce, Drżenie Rąk, Witaj, Uchodźcy, Glob">
            <a:extLst>
              <a:ext uri="{FF2B5EF4-FFF2-40B4-BE49-F238E27FC236}">
                <a16:creationId xmlns:a16="http://schemas.microsoft.com/office/drawing/2014/main" id="{B32C197B-7FCD-F8BB-30F6-D75332623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258" y="2088495"/>
            <a:ext cx="5065059" cy="357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583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Literatura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3127088-846D-BD29-9BC0-8A87E7780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481668"/>
            <a:ext cx="10691649" cy="4771987"/>
          </a:xfrm>
        </p:spPr>
        <p:txBody>
          <a:bodyPr>
            <a:normAutofit fontScale="47500" lnSpcReduction="20000"/>
          </a:bodyPr>
          <a:lstStyle/>
          <a:p>
            <a:pPr lvl="1">
              <a:lnSpc>
                <a:spcPct val="120000"/>
              </a:lnSpc>
            </a:pPr>
            <a:r>
              <a:rPr lang="en-US" sz="2000" kern="100" dirty="0">
                <a:cs typeface="Times New Roman" panose="02020603050405020304" pitchFamily="18" charset="0"/>
              </a:rPr>
              <a:t>Azmi, S. N., Khan, K. H., &amp; Koch, H. (2024). Assessing the effect of INSTC on India’s trade with Eurasia: an application of gravity model. Cogent Economics &amp; Finance, 12(1). https://doi.org/10.1080/23322039.2024.2313899</a:t>
            </a:r>
          </a:p>
          <a:p>
            <a:pPr lvl="1">
              <a:lnSpc>
                <a:spcPct val="120000"/>
              </a:lnSpc>
            </a:pPr>
            <a:r>
              <a:rPr lang="en-US" sz="2000" kern="100" dirty="0" err="1">
                <a:cs typeface="Times New Roman" panose="02020603050405020304" pitchFamily="18" charset="0"/>
              </a:rPr>
              <a:t>Bergstrand</a:t>
            </a:r>
            <a:r>
              <a:rPr lang="en-US" sz="2000" kern="100" dirty="0">
                <a:cs typeface="Times New Roman" panose="02020603050405020304" pitchFamily="18" charset="0"/>
              </a:rPr>
              <a:t> J.H. (1989) The generalized gravity equation, monopolistic competition, and the factor-proportions theory in international trade, Review of Economics and Statistics, 71(1), 143-153.</a:t>
            </a:r>
          </a:p>
          <a:p>
            <a:pPr lvl="1">
              <a:lnSpc>
                <a:spcPct val="120000"/>
              </a:lnSpc>
            </a:pPr>
            <a:r>
              <a:rPr lang="en-US" sz="2000" kern="100" dirty="0" err="1">
                <a:cs typeface="Times New Roman" panose="02020603050405020304" pitchFamily="18" charset="0"/>
              </a:rPr>
              <a:t>Bułkowska</a:t>
            </a:r>
            <a:r>
              <a:rPr lang="en-US" sz="2000" kern="100" dirty="0">
                <a:cs typeface="Times New Roman" panose="02020603050405020304" pitchFamily="18" charset="0"/>
              </a:rPr>
              <a:t> M. (2018) Model </a:t>
            </a:r>
            <a:r>
              <a:rPr lang="en-US" sz="2000" kern="100" dirty="0" err="1">
                <a:cs typeface="Times New Roman" panose="02020603050405020304" pitchFamily="18" charset="0"/>
              </a:rPr>
              <a:t>grawitacyjny</a:t>
            </a:r>
            <a:r>
              <a:rPr lang="en-US" sz="2000" kern="100" dirty="0">
                <a:cs typeface="Times New Roman" panose="02020603050405020304" pitchFamily="18" charset="0"/>
              </a:rPr>
              <a:t> w </a:t>
            </a:r>
            <a:r>
              <a:rPr lang="en-US" sz="2000" kern="100" dirty="0" err="1">
                <a:cs typeface="Times New Roman" panose="02020603050405020304" pitchFamily="18" charset="0"/>
              </a:rPr>
              <a:t>handlu</a:t>
            </a:r>
            <a:r>
              <a:rPr lang="en-US" sz="2000" kern="100" dirty="0"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cs typeface="Times New Roman" panose="02020603050405020304" pitchFamily="18" charset="0"/>
              </a:rPr>
              <a:t>zagranicznym</a:t>
            </a:r>
            <a:r>
              <a:rPr lang="en-US" sz="2000" kern="100" dirty="0">
                <a:cs typeface="Times New Roman" panose="02020603050405020304" pitchFamily="18" charset="0"/>
              </a:rPr>
              <a:t>: </a:t>
            </a:r>
            <a:r>
              <a:rPr lang="en-US" sz="2000" kern="100" dirty="0" err="1">
                <a:cs typeface="Times New Roman" panose="02020603050405020304" pitchFamily="18" charset="0"/>
              </a:rPr>
              <a:t>wybrane</a:t>
            </a:r>
            <a:r>
              <a:rPr lang="en-US" sz="2000" kern="100" dirty="0"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cs typeface="Times New Roman" panose="02020603050405020304" pitchFamily="18" charset="0"/>
              </a:rPr>
              <a:t>aspekty</a:t>
            </a:r>
            <a:r>
              <a:rPr lang="en-US" sz="2000" kern="100" dirty="0"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cs typeface="Times New Roman" panose="02020603050405020304" pitchFamily="18" charset="0"/>
              </a:rPr>
              <a:t>teoretyczne</a:t>
            </a:r>
            <a:r>
              <a:rPr lang="en-US" sz="2000" kern="100" dirty="0">
                <a:cs typeface="Times New Roman" panose="02020603050405020304" pitchFamily="18" charset="0"/>
              </a:rPr>
              <a:t> i </a:t>
            </a:r>
            <a:r>
              <a:rPr lang="en-US" sz="2000" kern="100" dirty="0" err="1">
                <a:cs typeface="Times New Roman" panose="02020603050405020304" pitchFamily="18" charset="0"/>
              </a:rPr>
              <a:t>metodyczne</a:t>
            </a:r>
            <a:r>
              <a:rPr lang="en-US" sz="2000" kern="100" dirty="0">
                <a:cs typeface="Times New Roman" panose="02020603050405020304" pitchFamily="18" charset="0"/>
              </a:rPr>
              <a:t>. </a:t>
            </a:r>
            <a:r>
              <a:rPr lang="en-US" sz="2000" kern="100" dirty="0" err="1">
                <a:cs typeface="Times New Roman" panose="02020603050405020304" pitchFamily="18" charset="0"/>
              </a:rPr>
              <a:t>Prace</a:t>
            </a:r>
            <a:r>
              <a:rPr lang="en-US" sz="2000" kern="100" dirty="0"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cs typeface="Times New Roman" panose="02020603050405020304" pitchFamily="18" charset="0"/>
              </a:rPr>
              <a:t>Naukowe</a:t>
            </a:r>
            <a:r>
              <a:rPr lang="en-US" sz="2000" kern="100" dirty="0"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cs typeface="Times New Roman" panose="02020603050405020304" pitchFamily="18" charset="0"/>
              </a:rPr>
              <a:t>Uniwersytetu</a:t>
            </a:r>
            <a:r>
              <a:rPr lang="en-US" sz="2000" kern="100" dirty="0"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cs typeface="Times New Roman" panose="02020603050405020304" pitchFamily="18" charset="0"/>
              </a:rPr>
              <a:t>Ekonomicznego</a:t>
            </a:r>
            <a:r>
              <a:rPr lang="en-US" sz="2000" kern="100" dirty="0">
                <a:cs typeface="Times New Roman" panose="02020603050405020304" pitchFamily="18" charset="0"/>
              </a:rPr>
              <a:t> we </a:t>
            </a:r>
            <a:r>
              <a:rPr lang="en-US" sz="2000" kern="100" dirty="0" err="1">
                <a:cs typeface="Times New Roman" panose="02020603050405020304" pitchFamily="18" charset="0"/>
              </a:rPr>
              <a:t>Wrocławiu</a:t>
            </a:r>
            <a:r>
              <a:rPr lang="en-US" sz="2000" kern="100" dirty="0">
                <a:cs typeface="Times New Roman" panose="02020603050405020304" pitchFamily="18" charset="0"/>
              </a:rPr>
              <a:t>, (529), 39-47.</a:t>
            </a:r>
          </a:p>
          <a:p>
            <a:pPr lvl="1">
              <a:lnSpc>
                <a:spcPct val="120000"/>
              </a:lnSpc>
            </a:pPr>
            <a:r>
              <a:rPr lang="en-US" sz="2000" kern="100" dirty="0">
                <a:cs typeface="Times New Roman" panose="02020603050405020304" pitchFamily="18" charset="0"/>
              </a:rPr>
              <a:t>Drezner, T., &amp; Drezner, Z. (2016). Sequential location of two facilities: Comparing random to optimal location of the first facility. Annals of Operations Research, 246, 1-15.</a:t>
            </a:r>
          </a:p>
          <a:p>
            <a:pPr lvl="1">
              <a:lnSpc>
                <a:spcPct val="120000"/>
              </a:lnSpc>
            </a:pPr>
            <a:r>
              <a:rPr lang="en-US" sz="2000" kern="100" dirty="0" err="1">
                <a:cs typeface="Times New Roman" panose="02020603050405020304" pitchFamily="18" charset="0"/>
              </a:rPr>
              <a:t>Duanmu</a:t>
            </a:r>
            <a:r>
              <a:rPr lang="en-US" sz="2000" kern="100" dirty="0">
                <a:cs typeface="Times New Roman" panose="02020603050405020304" pitchFamily="18" charset="0"/>
              </a:rPr>
              <a:t> J., </a:t>
            </a:r>
            <a:r>
              <a:rPr lang="en-US" sz="2000" kern="100" dirty="0" err="1">
                <a:cs typeface="Times New Roman" panose="02020603050405020304" pitchFamily="18" charset="0"/>
              </a:rPr>
              <a:t>Foytik</a:t>
            </a:r>
            <a:r>
              <a:rPr lang="en-US" sz="2000" kern="100" dirty="0">
                <a:cs typeface="Times New Roman" panose="02020603050405020304" pitchFamily="18" charset="0"/>
              </a:rPr>
              <a:t> P., Khattak A. &amp; Robinson R.M. (2012) Distribution analysis of freight transportation with gravity model and genetic algorithm. Transportation research record, 2269(1), 1-10.</a:t>
            </a:r>
          </a:p>
          <a:p>
            <a:pPr lvl="1">
              <a:lnSpc>
                <a:spcPct val="120000"/>
              </a:lnSpc>
            </a:pPr>
            <a:r>
              <a:rPr lang="en-US" sz="2000" kern="100" dirty="0">
                <a:cs typeface="Times New Roman" panose="02020603050405020304" pitchFamily="18" charset="0"/>
              </a:rPr>
              <a:t>Govindan K., </a:t>
            </a:r>
            <a:r>
              <a:rPr lang="en-US" sz="2000" kern="100" dirty="0" err="1">
                <a:cs typeface="Times New Roman" panose="02020603050405020304" pitchFamily="18" charset="0"/>
              </a:rPr>
              <a:t>Fattahi</a:t>
            </a:r>
            <a:r>
              <a:rPr lang="en-US" sz="2000" kern="100" dirty="0">
                <a:cs typeface="Times New Roman" panose="02020603050405020304" pitchFamily="18" charset="0"/>
              </a:rPr>
              <a:t> M. &amp; </a:t>
            </a:r>
            <a:r>
              <a:rPr lang="en-US" sz="2000" kern="100" dirty="0" err="1">
                <a:cs typeface="Times New Roman" panose="02020603050405020304" pitchFamily="18" charset="0"/>
              </a:rPr>
              <a:t>Keyvanshokooh</a:t>
            </a:r>
            <a:r>
              <a:rPr lang="en-US" sz="2000" kern="100" dirty="0">
                <a:cs typeface="Times New Roman" panose="02020603050405020304" pitchFamily="18" charset="0"/>
              </a:rPr>
              <a:t> E. (2017) Supply chain network design under uncertainty: A comprehensive review and future research directions, European Journal of Operational Research, 263(1), 108-141.</a:t>
            </a:r>
          </a:p>
          <a:p>
            <a:pPr lvl="1">
              <a:lnSpc>
                <a:spcPct val="120000"/>
              </a:lnSpc>
            </a:pPr>
            <a:r>
              <a:rPr lang="en-US" sz="2000" kern="100" dirty="0">
                <a:cs typeface="Times New Roman" panose="02020603050405020304" pitchFamily="18" charset="0"/>
              </a:rPr>
              <a:t>Grzybowska K. &amp; Stachowiak A. (2022) Global changes and disruptions in supply chains – preliminary research to sustainable resilience of supply chains. Energies, 15 (art. 4579), 1-15.</a:t>
            </a:r>
          </a:p>
          <a:p>
            <a:pPr lvl="1">
              <a:lnSpc>
                <a:spcPct val="120000"/>
              </a:lnSpc>
            </a:pPr>
            <a:r>
              <a:rPr lang="en-US" sz="2000" kern="100" dirty="0">
                <a:cs typeface="Times New Roman" panose="02020603050405020304" pitchFamily="18" charset="0"/>
              </a:rPr>
              <a:t>Huff, D. L. (1963). A probabilistic analysis of shopping center trade areas. Land economics, 39(1), 81-90.</a:t>
            </a:r>
          </a:p>
          <a:p>
            <a:pPr lvl="1">
              <a:lnSpc>
                <a:spcPct val="120000"/>
              </a:lnSpc>
            </a:pPr>
            <a:r>
              <a:rPr lang="en-US" sz="2000" kern="100" dirty="0">
                <a:cs typeface="Times New Roman" panose="02020603050405020304" pitchFamily="18" charset="0"/>
              </a:rPr>
              <a:t>Kong F., Yin H., </a:t>
            </a:r>
            <a:r>
              <a:rPr lang="en-US" sz="2000" kern="100" dirty="0" err="1">
                <a:cs typeface="Times New Roman" panose="02020603050405020304" pitchFamily="18" charset="0"/>
              </a:rPr>
              <a:t>Nakagoshi</a:t>
            </a:r>
            <a:r>
              <a:rPr lang="en-US" sz="2000" kern="100" dirty="0">
                <a:cs typeface="Times New Roman" panose="02020603050405020304" pitchFamily="18" charset="0"/>
              </a:rPr>
              <a:t> N. &amp; Zong Y. (2010) Urban green space network development for biodiversity conservation: Identification based on graph theory and gravity modeling. Landscape and urban planning, 95(1-2), 16-27.</a:t>
            </a:r>
          </a:p>
          <a:p>
            <a:pPr lvl="1">
              <a:lnSpc>
                <a:spcPct val="120000"/>
              </a:lnSpc>
            </a:pPr>
            <a:r>
              <a:rPr lang="en-US" sz="2000" kern="100" dirty="0">
                <a:cs typeface="Times New Roman" panose="02020603050405020304" pitchFamily="18" charset="0"/>
              </a:rPr>
              <a:t>Puertas R., Martí L. &amp; García L. (2014) Logistics performance and export competitiveness: European experience. </a:t>
            </a:r>
            <a:r>
              <a:rPr lang="en-US" sz="2000" kern="100" dirty="0" err="1">
                <a:cs typeface="Times New Roman" panose="02020603050405020304" pitchFamily="18" charset="0"/>
              </a:rPr>
              <a:t>Empirica</a:t>
            </a:r>
            <a:r>
              <a:rPr lang="en-US" sz="2000" kern="100" dirty="0">
                <a:cs typeface="Times New Roman" panose="02020603050405020304" pitchFamily="18" charset="0"/>
              </a:rPr>
              <a:t>, 41, 467-480. </a:t>
            </a:r>
          </a:p>
          <a:p>
            <a:pPr lvl="1">
              <a:lnSpc>
                <a:spcPct val="120000"/>
              </a:lnSpc>
            </a:pPr>
            <a:r>
              <a:rPr lang="en-US" sz="2000" kern="100" dirty="0">
                <a:cs typeface="Times New Roman" panose="02020603050405020304" pitchFamily="18" charset="0"/>
              </a:rPr>
              <a:t>Reilly, W. J. (1929). Methods for the study of retail relationships (Vol. 44). Austin: University of Texas, Bureau of Business Research.</a:t>
            </a:r>
          </a:p>
          <a:p>
            <a:pPr lvl="1">
              <a:lnSpc>
                <a:spcPct val="120000"/>
              </a:lnSpc>
            </a:pPr>
            <a:r>
              <a:rPr lang="en-US" sz="2000" kern="100" dirty="0">
                <a:cs typeface="Times New Roman" panose="02020603050405020304" pitchFamily="18" charset="0"/>
              </a:rPr>
              <a:t>Schlaich T., Horn A.L., Fuhrmann M. &amp; Friedrich H.(2020) A Gravity-Based Food Flow Model to Identify the Source of Foodborne Disease Outbreaks. International Journal of Environmental Research and Public Health. 17(2):444. https://doi.org/10.3390/ijerph17020444</a:t>
            </a:r>
          </a:p>
          <a:p>
            <a:pPr lvl="1">
              <a:lnSpc>
                <a:spcPct val="120000"/>
              </a:lnSpc>
            </a:pPr>
            <a:r>
              <a:rPr lang="en-US" sz="2000" kern="100" dirty="0">
                <a:cs typeface="Times New Roman" panose="02020603050405020304" pitchFamily="18" charset="0"/>
              </a:rPr>
              <a:t>Stewart J.Q. (1948) Demographic gravitation: evidence and applications. Sociometry 11(1/2),  31-58.</a:t>
            </a:r>
          </a:p>
          <a:p>
            <a:pPr lvl="1">
              <a:lnSpc>
                <a:spcPct val="120000"/>
              </a:lnSpc>
            </a:pPr>
            <a:r>
              <a:rPr lang="en-US" sz="2000" kern="100" dirty="0">
                <a:cs typeface="Times New Roman" panose="02020603050405020304" pitchFamily="18" charset="0"/>
              </a:rPr>
              <a:t>Tinbergen J. (1962) Shaping The World Economy Suggestions for an International Economic Policy, The Twentieth Century Fund, New York.</a:t>
            </a:r>
          </a:p>
          <a:p>
            <a:pPr lvl="1">
              <a:lnSpc>
                <a:spcPct val="120000"/>
              </a:lnSpc>
            </a:pPr>
            <a:r>
              <a:rPr lang="en-US" sz="2000" kern="100" dirty="0">
                <a:cs typeface="Times New Roman" panose="02020603050405020304" pitchFamily="18" charset="0"/>
              </a:rPr>
              <a:t>Wang H. &amp; Li M. (2021) Improved gravity model under policy control in regional logistics. Measurement and Control, 54(5-6), 811-819. doi:10.1177/0020294020919849</a:t>
            </a:r>
          </a:p>
          <a:p>
            <a:pPr lvl="1">
              <a:lnSpc>
                <a:spcPct val="120000"/>
              </a:lnSpc>
            </a:pPr>
            <a:r>
              <a:rPr lang="en-US" sz="2000" kern="100" dirty="0">
                <a:cs typeface="Times New Roman" panose="02020603050405020304" pitchFamily="18" charset="0"/>
              </a:rPr>
              <a:t>Zhu X. &amp; Fan Y. (2017) Research on the construction of regional hub-and-spoke logistics network in Guangxi under the gravity model. Bus Econ Res, 9, 214-217.</a:t>
            </a:r>
          </a:p>
          <a:p>
            <a:pPr marL="457200" lvl="1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902584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84703"/>
            <a:ext cx="9144000" cy="508859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pl-PL" sz="2900" b="0" dirty="0">
                <a:solidFill>
                  <a:schemeClr val="tx1"/>
                </a:solidFill>
              </a:rPr>
              <a:t>Katarzyna Grzybowska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</a:t>
            </a:r>
            <a:r>
              <a:rPr lang="pl-PL" sz="2900" b="0" dirty="0" err="1">
                <a:solidFill>
                  <a:schemeClr val="tx1"/>
                </a:solidFill>
              </a:rPr>
              <a:t>Ragin</a:t>
            </a:r>
            <a:r>
              <a:rPr lang="pl-PL" sz="2900" b="0" dirty="0">
                <a:solidFill>
                  <a:schemeClr val="tx1"/>
                </a:solidFill>
              </a:rPr>
              <a:t>-Skorecka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Katarzyna Siemieniak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Piotr </a:t>
            </a:r>
            <a:r>
              <a:rPr lang="pl-PL" sz="2900" b="0" dirty="0" err="1">
                <a:solidFill>
                  <a:schemeClr val="tx1"/>
                </a:solidFill>
              </a:rPr>
              <a:t>Cyplik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Michał Adamczak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Jędrzej Jankowski-Guzy</a:t>
            </a:r>
            <a:br>
              <a:rPr lang="pl-PL" sz="2900" b="0" dirty="0">
                <a:solidFill>
                  <a:schemeClr val="tx1"/>
                </a:solidFill>
              </a:rPr>
            </a:br>
            <a:r>
              <a:rPr lang="pl-PL" sz="2900" b="0" dirty="0">
                <a:solidFill>
                  <a:schemeClr val="tx1"/>
                </a:solidFill>
              </a:rPr>
              <a:t>Adrianna </a:t>
            </a:r>
            <a:r>
              <a:rPr lang="pl-PL" sz="2900" b="0" dirty="0" err="1">
                <a:solidFill>
                  <a:schemeClr val="tx1"/>
                </a:solidFill>
              </a:rPr>
              <a:t>Toboła</a:t>
            </a:r>
            <a:r>
              <a:rPr lang="pl-PL" sz="2900" b="0" dirty="0">
                <a:solidFill>
                  <a:schemeClr val="tx1"/>
                </a:solidFill>
              </a:rPr>
              <a:t>-Walaszczyk</a:t>
            </a:r>
            <a:br>
              <a:rPr lang="pl-PL" sz="2900" b="0" dirty="0">
                <a:solidFill>
                  <a:schemeClr val="tx1"/>
                </a:solidFill>
              </a:rPr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6" name="Tytuł 2">
            <a:extLst>
              <a:ext uri="{FF2B5EF4-FFF2-40B4-BE49-F238E27FC236}">
                <a16:creationId xmlns:a16="http://schemas.microsoft.com/office/drawing/2014/main" id="{E8CC8D60-EB81-A1C2-7DDC-7089C68E5C66}"/>
              </a:ext>
            </a:extLst>
          </p:cNvPr>
          <p:cNvSpPr txBox="1">
            <a:spLocks/>
          </p:cNvSpPr>
          <p:nvPr/>
        </p:nvSpPr>
        <p:spPr>
          <a:xfrm>
            <a:off x="1524000" y="1265526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77643A-CFB1-E7E6-9523-A1109680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7DD13E-FDE1-A500-9753-72C30732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6926" y="2307350"/>
            <a:ext cx="5645727" cy="208554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SIEĆ ŁANCUCHA DOSTAW</a:t>
            </a:r>
          </a:p>
          <a:p>
            <a:pPr marL="0" indent="0" algn="ctr"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l-PL" sz="2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75742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516343"/>
            <a:ext cx="12192000" cy="45691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Sieć łańcucha dostaw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903" y="1801564"/>
            <a:ext cx="10515600" cy="3998704"/>
          </a:xfrm>
        </p:spPr>
        <p:txBody>
          <a:bodyPr>
            <a:noAutofit/>
          </a:bodyPr>
          <a:lstStyle/>
          <a:p>
            <a:pPr marL="0" indent="0" algn="ctr">
              <a:lnSpc>
                <a:spcPct val="135000"/>
              </a:lnSpc>
              <a:buNone/>
            </a:pPr>
            <a:r>
              <a:rPr lang="pl-PL" sz="2400" b="1" dirty="0"/>
              <a:t>Sieć łańcucha dostaw </a:t>
            </a:r>
            <a:r>
              <a:rPr lang="pl-PL" sz="2400" dirty="0"/>
              <a:t>przetwarza surowce na produkty końcowe i oczywiście dostarcza je do klientów końcowych (konsumentów). Obejmuje różne rodzaje obiektów. Planowanie </a:t>
            </a:r>
            <a:br>
              <a:rPr lang="pl-PL" sz="2400" dirty="0"/>
            </a:br>
            <a:r>
              <a:rPr lang="pl-PL" sz="2400" dirty="0"/>
              <a:t>i projektowanie sieci łańcucha dostaw skupia się więc na identyfikacji liczby i rodzajów poszczególnych ogniw i koordynacji działań między nimi. Typowe ogniwa w sieci łańcucha dostaw składają się z dostawców i podwykonawców, zakładów produkcyjnych i montażowych, centrów dystrybucyjnych, magazynów i klientów</a:t>
            </a:r>
            <a:r>
              <a:rPr lang="en-US" sz="2400" dirty="0"/>
              <a:t>. </a:t>
            </a:r>
            <a:endParaRPr lang="pl-PL" sz="2400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F479A2B-BA4B-0338-28CB-B8D1267AC085}"/>
              </a:ext>
            </a:extLst>
          </p:cNvPr>
          <p:cNvSpPr txBox="1"/>
          <p:nvPr/>
        </p:nvSpPr>
        <p:spPr>
          <a:xfrm>
            <a:off x="699556" y="6354374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Źródło: </a:t>
            </a:r>
            <a:r>
              <a:rPr lang="pl-PL" sz="1200" dirty="0" err="1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Govindan</a:t>
            </a:r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 al., 2017. </a:t>
            </a:r>
          </a:p>
        </p:txBody>
      </p:sp>
    </p:spTree>
    <p:extLst>
      <p:ext uri="{BB962C8B-B14F-4D97-AF65-F5344CB8AC3E}">
        <p14:creationId xmlns:p14="http://schemas.microsoft.com/office/powerpoint/2010/main" val="1291843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8A448-9CEA-F14F-4944-23D3D5354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F8B1EFC8-62F3-D94F-09F4-859EF28361C0}"/>
              </a:ext>
            </a:extLst>
          </p:cNvPr>
          <p:cNvSpPr txBox="1"/>
          <p:nvPr/>
        </p:nvSpPr>
        <p:spPr>
          <a:xfrm>
            <a:off x="636493" y="6159315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Źródło: </a:t>
            </a:r>
            <a:r>
              <a:rPr lang="pl-PL" sz="1200" dirty="0" err="1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Govindan</a:t>
            </a:r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 al., 2017. 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E942D4D-DE98-2FD2-0CFF-7439985726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8290993"/>
              </p:ext>
            </p:extLst>
          </p:nvPr>
        </p:nvGraphicFramePr>
        <p:xfrm>
          <a:off x="1757493" y="1387367"/>
          <a:ext cx="9064478" cy="4504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ytuł 3">
            <a:extLst>
              <a:ext uri="{FF2B5EF4-FFF2-40B4-BE49-F238E27FC236}">
                <a16:creationId xmlns:a16="http://schemas.microsoft.com/office/drawing/2014/main" id="{9A7952D6-F0DB-F657-A57A-CDF32D1EF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Sieć łańcucha dostaw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51051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DBDDF-1DF5-9043-A446-4917BD840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408EC341-2D63-5539-E9A3-89489D20421E}"/>
              </a:ext>
            </a:extLst>
          </p:cNvPr>
          <p:cNvSpPr/>
          <p:nvPr/>
        </p:nvSpPr>
        <p:spPr>
          <a:xfrm>
            <a:off x="0" y="1481668"/>
            <a:ext cx="12192000" cy="47194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2EA766-B17A-86A1-0ADA-87CA0A7F9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684" y="1481669"/>
            <a:ext cx="11004330" cy="471943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Aft>
                <a:spcPts val="1200"/>
              </a:spcAft>
              <a:buNone/>
            </a:pPr>
            <a:r>
              <a:rPr lang="pl-PL" sz="1600" b="1" dirty="0"/>
              <a:t>Można wyróżnić wiele czynników, które mają wpływ na lokalizację obiektu w łańcuchu dostaw</a:t>
            </a:r>
            <a:r>
              <a:rPr lang="en-US" sz="1600" b="1" dirty="0"/>
              <a:t>. </a:t>
            </a:r>
            <a:br>
              <a:rPr lang="pl-PL" sz="1600" b="1" dirty="0"/>
            </a:br>
            <a:r>
              <a:rPr lang="en-US" sz="1600" b="1" dirty="0" err="1"/>
              <a:t>Są</a:t>
            </a:r>
            <a:r>
              <a:rPr lang="en-US" sz="1600" b="1" dirty="0"/>
              <a:t> to </a:t>
            </a:r>
            <a:r>
              <a:rPr lang="en-US" sz="1600" b="1" dirty="0" err="1"/>
              <a:t>między</a:t>
            </a:r>
            <a:r>
              <a:rPr lang="en-US" sz="1600" b="1" dirty="0"/>
              <a:t> </a:t>
            </a:r>
            <a:r>
              <a:rPr lang="en-US" sz="1600" b="1" dirty="0" err="1"/>
              <a:t>innymi</a:t>
            </a:r>
            <a:r>
              <a:rPr lang="en-US" sz="1600" b="1" dirty="0"/>
              <a:t>:</a:t>
            </a:r>
            <a:endParaRPr lang="pl-PL" sz="1600" b="1" dirty="0"/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źródła pozyskania surowców i lokalizacja rynków materiałów do produkcji (głównie surowce, komponenty),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tradycje przemysłowe regionu, w tym dostępność do dostawców i odbiorców (szczególnie istotne dla aktywności ogniw pośrednich),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siła robocza (możliwości pozyskania zatrudnienia, wynagrodzenie, dostępność, poziom kwalifikacji),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możliwości dostawy czynników energetycznych,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przepisy podatkowe i ograniczenia administracyjne,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klimat i warunki terenowe,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dostępność dróg i punktów transportowych,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charakterystyka stosunków ludnościowych, społeczno-politycznych,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charakterystyka infrastruktury (drogi, szkoły, komunikacja),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możliwości rozbudowy obiektu.</a:t>
            </a:r>
          </a:p>
        </p:txBody>
      </p:sp>
      <p:sp>
        <p:nvSpPr>
          <p:cNvPr id="7" name="Tytuł 3">
            <a:extLst>
              <a:ext uri="{FF2B5EF4-FFF2-40B4-BE49-F238E27FC236}">
                <a16:creationId xmlns:a16="http://schemas.microsoft.com/office/drawing/2014/main" id="{747E11B8-DCC2-F6C3-CF5A-9BE8CBA45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Sieć łańcucha dostaw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8684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4E6F5-A325-C3B1-D378-E55A37970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3A36703-61B6-570A-446E-50AC4A955B05}"/>
              </a:ext>
            </a:extLst>
          </p:cNvPr>
          <p:cNvSpPr/>
          <p:nvPr/>
        </p:nvSpPr>
        <p:spPr>
          <a:xfrm>
            <a:off x="0" y="1597573"/>
            <a:ext cx="12192000" cy="44932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413B99-FA23-D65C-1D54-80FBBF94B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3" y="1692167"/>
            <a:ext cx="10515600" cy="424617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pl-PL" sz="2000" b="1" dirty="0"/>
              <a:t>W ujęciu bardziej szczegółowym brać należy również pod uwagę</a:t>
            </a:r>
            <a:r>
              <a:rPr lang="en-US" sz="2000" b="1" dirty="0"/>
              <a:t>:</a:t>
            </a:r>
            <a:endParaRPr lang="pl-PL" sz="2000" b="1" dirty="0"/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stawki wynagrodzeń w zakładach sąsiednich,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możliwości komunikacyjne dla załogi i opłaty za przejazdy,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możliwości zakupu pożądanej działki w wybranym regionie,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drogi, autostrady i uzbrojenie terenu w sieci wodne, gazowe,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strefy bezpieczeństwa dla zapachów, hałasu i zanieczyszczeń,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ukształtowanie terenu pozwalające na budowę obiektów produkcyjnych i pomocniczych, parkingów oraz 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możliwość przyszłej rozbudowy zgodnie, z potrzebami procesu produkcyjnego i wymaganiami władz architektoniczno-budowlanych.</a:t>
            </a:r>
          </a:p>
        </p:txBody>
      </p:sp>
      <p:sp>
        <p:nvSpPr>
          <p:cNvPr id="7" name="Tytuł 3">
            <a:extLst>
              <a:ext uri="{FF2B5EF4-FFF2-40B4-BE49-F238E27FC236}">
                <a16:creationId xmlns:a16="http://schemas.microsoft.com/office/drawing/2014/main" id="{537E1B09-4C56-B734-083F-CE4F47FF5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</p:spPr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Sieć łańcucha dostaw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51319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77643A-CFB1-E7E6-9523-A1109680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7DD13E-FDE1-A500-9753-72C30732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1646493"/>
            <a:ext cx="6044657" cy="4351338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ŚRODEK CIĘŻKOŚCI SIECI ŁAŃCUCHA DOSTAW</a:t>
            </a:r>
            <a:endParaRPr lang="pl-PL" sz="2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78146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AA59C-EF97-A960-5A86-840812EDE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57177BB-DFBD-FD93-F1B4-F589799B4B26}"/>
              </a:ext>
            </a:extLst>
          </p:cNvPr>
          <p:cNvSpPr/>
          <p:nvPr/>
        </p:nvSpPr>
        <p:spPr>
          <a:xfrm>
            <a:off x="0" y="1629103"/>
            <a:ext cx="7083972" cy="49924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5A0D9CE-52A1-72AA-6770-6A1D64367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Środek ciężkości sieci łańcucha dostaw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089B9E9-69A3-5254-D859-DF2F2364A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476" y="1744717"/>
            <a:ext cx="6141441" cy="4876799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700" dirty="0"/>
              <a:t>Budowa rozsądnej sieci logistycznej jest kluczem do rozwoju logistyki regionalnej. Model grawitacji wywodzi się z grawitacji Newtona – przypomnijmy: prawo grawitacji to prawo powszechnego ciążenia, którego zadaniem jest opisanie, z jaką siłą ciała wzajemnie się przyciągają. 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700" dirty="0"/>
              <a:t>Położenie geograficzne jest od zawsze czynnikiem warunkującym działalność gospodarczą. Uległo zmianie znaczenie i możliwości transportu. Geografia jest jednym z głównych źródeł kosztów handlu, czyli cech przestrzennych krajów wpływających na ich krajowe i międzynarodowe koszty transportu. Cechy, które brane są pod uwagę obejmują odległość geograficzną między obiektami lub krajami. W przypadku analizy krajów analiza obejmuje odpowiedzi na pytania: czy kraje mają wspólną granicę?, czy są państwami śródlądowymi?, czy są państwami wyspiarskimi?</a:t>
            </a:r>
          </a:p>
        </p:txBody>
      </p:sp>
      <p:pic>
        <p:nvPicPr>
          <p:cNvPr id="1026" name="Picture 2" descr="Strzałki, Marketing, Strategia">
            <a:extLst>
              <a:ext uri="{FF2B5EF4-FFF2-40B4-BE49-F238E27FC236}">
                <a16:creationId xmlns:a16="http://schemas.microsoft.com/office/drawing/2014/main" id="{3FED8928-8333-15CE-D062-5C10AD12E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917" y="1852519"/>
            <a:ext cx="580913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34360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353E7B-B8D5-4946-8680-BDB44E563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11098</TotalTime>
  <Words>2178</Words>
  <Application>Microsoft Office PowerPoint</Application>
  <PresentationFormat>Widescreen</PresentationFormat>
  <Paragraphs>204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Arial</vt:lpstr>
      <vt:lpstr>Calibri</vt:lpstr>
      <vt:lpstr>Cambria Math</vt:lpstr>
      <vt:lpstr>Tahoma</vt:lpstr>
      <vt:lpstr>Wingdings</vt:lpstr>
      <vt:lpstr>Motyw pakietu Office</vt:lpstr>
      <vt:lpstr>PowerPoint Presentation</vt:lpstr>
      <vt:lpstr>Agenda</vt:lpstr>
      <vt:lpstr>PowerPoint Presentation</vt:lpstr>
      <vt:lpstr>Sieć łańcucha dostaw</vt:lpstr>
      <vt:lpstr>Sieć łańcucha dostaw</vt:lpstr>
      <vt:lpstr>Sieć łańcucha dostaw</vt:lpstr>
      <vt:lpstr>Sieć łańcucha dostaw</vt:lpstr>
      <vt:lpstr>PowerPoint Presentation</vt:lpstr>
      <vt:lpstr>Środek ciężkości sieci łańcucha dostaw</vt:lpstr>
      <vt:lpstr>Środek ciężkości sieci łańcucha dostaw</vt:lpstr>
      <vt:lpstr>Środek ciężkości sieci łańcucha dostaw</vt:lpstr>
      <vt:lpstr>PowerPoint Presentation</vt:lpstr>
      <vt:lpstr>Model wyważonego środka ciężkości</vt:lpstr>
      <vt:lpstr>Model wyważonego środka ciężkości</vt:lpstr>
      <vt:lpstr>Model wyważonego środka ciężkości</vt:lpstr>
      <vt:lpstr>Model wyważonego środka ciężkości</vt:lpstr>
      <vt:lpstr>Model wyważonego środka ciężkości</vt:lpstr>
      <vt:lpstr>PowerPoint Presentation</vt:lpstr>
      <vt:lpstr>Metoda środka ciężkości w handlu międzynarodowym</vt:lpstr>
      <vt:lpstr>Metoda środka ciężkości w handlu międzynarodowym</vt:lpstr>
      <vt:lpstr>Metoda środka ciężkości w handlu międzynarodowym</vt:lpstr>
      <vt:lpstr>PowerPoint Presentation</vt:lpstr>
      <vt:lpstr>Podsumowanie</vt:lpstr>
      <vt:lpstr>Literatura</vt:lpstr>
      <vt:lpstr>Autorzy:  Katarzyna Grzybowska Katarzyna Ragin-Skorecka Katarzyna Siemieniak Piotr Cyplik Michał Adamczak Jędrzej Jankowski-Guzy Adrianna Toboła-Walaszczyk   Wersja finalna: czerwiec 2025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Siemieniak</cp:lastModifiedBy>
  <cp:revision>94</cp:revision>
  <dcterms:created xsi:type="dcterms:W3CDTF">2023-07-06T12:09:08Z</dcterms:created>
  <dcterms:modified xsi:type="dcterms:W3CDTF">2025-10-21T16:45:47Z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