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9" r:id="rId7"/>
    <p:sldId id="290" r:id="rId8"/>
    <p:sldId id="281" r:id="rId9"/>
    <p:sldId id="291" r:id="rId10"/>
    <p:sldId id="282" r:id="rId11"/>
    <p:sldId id="293" r:id="rId12"/>
    <p:sldId id="292" r:id="rId13"/>
    <p:sldId id="284" r:id="rId14"/>
    <p:sldId id="294" r:id="rId15"/>
    <p:sldId id="295" r:id="rId16"/>
    <p:sldId id="285" r:id="rId17"/>
    <p:sldId id="286" r:id="rId18"/>
    <p:sldId id="267" r:id="rId19"/>
    <p:sldId id="261" r:id="rId20"/>
    <p:sldId id="268" r:id="rId21"/>
    <p:sldId id="269" r:id="rId22"/>
    <p:sldId id="296" r:id="rId23"/>
    <p:sldId id="270" r:id="rId24"/>
    <p:sldId id="271" r:id="rId25"/>
    <p:sldId id="272" r:id="rId26"/>
    <p:sldId id="273" r:id="rId27"/>
    <p:sldId id="274" r:id="rId28"/>
    <p:sldId id="275" r:id="rId29"/>
    <p:sldId id="297" r:id="rId30"/>
    <p:sldId id="276" r:id="rId31"/>
    <p:sldId id="277" r:id="rId32"/>
    <p:sldId id="278" r:id="rId33"/>
    <p:sldId id="298" r:id="rId34"/>
    <p:sldId id="279" r:id="rId35"/>
    <p:sldId id="280" r:id="rId36"/>
    <p:sldId id="288" r:id="rId37"/>
    <p:sldId id="266" r:id="rId38"/>
    <p:sldId id="283" r:id="rId39"/>
    <p:sldId id="335" r:id="rId40"/>
    <p:sldId id="263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E0489DF4-3766-4B8C-8DF9-E40BB93D599F}">
          <p14:sldIdLst>
            <p14:sldId id="256"/>
            <p14:sldId id="264"/>
            <p14:sldId id="289"/>
            <p14:sldId id="290"/>
            <p14:sldId id="281"/>
            <p14:sldId id="291"/>
            <p14:sldId id="282"/>
            <p14:sldId id="293"/>
            <p14:sldId id="292"/>
            <p14:sldId id="284"/>
            <p14:sldId id="294"/>
            <p14:sldId id="295"/>
            <p14:sldId id="285"/>
            <p14:sldId id="286"/>
            <p14:sldId id="267"/>
            <p14:sldId id="261"/>
            <p14:sldId id="268"/>
            <p14:sldId id="269"/>
            <p14:sldId id="296"/>
            <p14:sldId id="270"/>
            <p14:sldId id="271"/>
            <p14:sldId id="272"/>
            <p14:sldId id="273"/>
            <p14:sldId id="274"/>
            <p14:sldId id="275"/>
            <p14:sldId id="297"/>
            <p14:sldId id="276"/>
            <p14:sldId id="277"/>
            <p14:sldId id="278"/>
            <p14:sldId id="298"/>
            <p14:sldId id="279"/>
            <p14:sldId id="280"/>
            <p14:sldId id="288"/>
            <p14:sldId id="266"/>
            <p14:sldId id="283"/>
            <p14:sldId id="335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D0B"/>
    <a:srgbClr val="7F7F7F"/>
    <a:srgbClr val="AEAEAE"/>
    <a:srgbClr val="FFFFFF"/>
    <a:srgbClr val="292928"/>
    <a:srgbClr val="1065AB"/>
    <a:srgbClr val="01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0FF05-52CC-B3BC-5698-94F27F97106A}"/>
              </a:ext>
            </a:extLst>
          </p:cNvPr>
          <p:cNvSpPr txBox="1"/>
          <p:nvPr userDrawn="1"/>
        </p:nvSpPr>
        <p:spPr>
          <a:xfrm>
            <a:off x="8297587" y="6228532"/>
            <a:ext cx="313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D7E1737D-5256-9920-0452-5EEBF83B428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-help.com/notes.html" TargetMode="External"/><Relationship Id="rId2" Type="http://schemas.openxmlformats.org/officeDocument/2006/relationships/hyperlink" Target="https://doi.org/10.17045/sthlmuni.10321829.v2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110F3A6A-A454-D5C2-2F69-9C3F24E54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39" y="659349"/>
            <a:ext cx="5872309" cy="2183467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Statističke metode za analizu logističkih podataka</a:t>
            </a:r>
            <a:endParaRPr lang="sl-SI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94FF0CD2-5388-DCE2-AB7C-D4FF55A74981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9ECDBAE-4B2C-A863-0E4B-D66D17C12BD1}"/>
              </a:ext>
            </a:extLst>
          </p:cNvPr>
          <p:cNvSpPr txBox="1">
            <a:spLocks/>
          </p:cNvSpPr>
          <p:nvPr/>
        </p:nvSpPr>
        <p:spPr>
          <a:xfrm>
            <a:off x="5925439" y="3172628"/>
            <a:ext cx="6192605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Statistička obrada podataka u SPSS-u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78BFC-1C27-E50C-2476-CC6B729B9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6077662"/>
            <a:ext cx="3692151" cy="780338"/>
          </a:xfrm>
          <a:prstGeom prst="rect">
            <a:avLst/>
          </a:prstGeom>
        </p:spPr>
      </p:pic>
      <p:sp>
        <p:nvSpPr>
          <p:cNvPr id="15" name="Tytuł 1">
            <a:extLst>
              <a:ext uri="{FF2B5EF4-FFF2-40B4-BE49-F238E27FC236}">
                <a16:creationId xmlns:a16="http://schemas.microsoft.com/office/drawing/2014/main" id="{61D4B7EB-E7CC-4651-BA8B-8352643802D2}"/>
              </a:ext>
            </a:extLst>
          </p:cNvPr>
          <p:cNvSpPr txBox="1">
            <a:spLocks/>
          </p:cNvSpPr>
          <p:nvPr/>
        </p:nvSpPr>
        <p:spPr>
          <a:xfrm>
            <a:off x="6402763" y="456234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sr-Latn-RS" dirty="0"/>
              <a:t> 3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971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Kada </a:t>
            </a:r>
            <a:r>
              <a:rPr lang="en-GB" sz="2000" dirty="0" err="1"/>
              <a:t>ste</a:t>
            </a:r>
            <a:r>
              <a:rPr lang="en-GB" sz="2000" dirty="0"/>
              <a:t> </a:t>
            </a:r>
            <a:r>
              <a:rPr lang="en-GB" sz="2000" dirty="0" err="1"/>
              <a:t>obradili</a:t>
            </a:r>
            <a:r>
              <a:rPr lang="en-GB" sz="2000" dirty="0"/>
              <a:t> </a:t>
            </a:r>
            <a:r>
              <a:rPr lang="en-GB" sz="2000" dirty="0" err="1"/>
              <a:t>podatke</a:t>
            </a:r>
            <a:r>
              <a:rPr lang="en-GB" sz="2000" dirty="0"/>
              <a:t> u SPSS </a:t>
            </a:r>
            <a:r>
              <a:rPr lang="en-GB" sz="2000" dirty="0" err="1"/>
              <a:t>tabeli</a:t>
            </a:r>
            <a:r>
              <a:rPr lang="en-GB" sz="2000" dirty="0"/>
              <a:t>, </a:t>
            </a:r>
            <a:r>
              <a:rPr lang="en-GB" sz="2000" dirty="0" err="1"/>
              <a:t>možete</a:t>
            </a:r>
            <a:r>
              <a:rPr lang="en-GB" sz="2000" dirty="0"/>
              <a:t> </a:t>
            </a:r>
            <a:r>
              <a:rPr lang="en-GB" sz="2000" dirty="0" err="1"/>
              <a:t>početi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izvođenjem</a:t>
            </a:r>
            <a:r>
              <a:rPr lang="en-GB" sz="2000" dirty="0"/>
              <a:t> </a:t>
            </a:r>
            <a:r>
              <a:rPr lang="en-GB" sz="2000" dirty="0" err="1"/>
              <a:t>jednostavne</a:t>
            </a:r>
            <a:r>
              <a:rPr lang="en-GB" sz="2000" dirty="0"/>
              <a:t> </a:t>
            </a:r>
            <a:r>
              <a:rPr lang="en-GB" sz="2000" dirty="0" err="1"/>
              <a:t>statističke</a:t>
            </a:r>
            <a:r>
              <a:rPr lang="en-GB" sz="2000" dirty="0"/>
              <a:t> </a:t>
            </a:r>
            <a:r>
              <a:rPr lang="en-GB" sz="2000" dirty="0" err="1"/>
              <a:t>analize</a:t>
            </a:r>
            <a:r>
              <a:rPr lang="en-GB" sz="2000" dirty="0"/>
              <a:t>;</a:t>
            </a:r>
            <a:endParaRPr lang="sr-Latn-RS" sz="2000" dirty="0"/>
          </a:p>
          <a:p>
            <a:r>
              <a:rPr lang="en-GB" sz="2000" dirty="0" err="1"/>
              <a:t>Jednostavnu</a:t>
            </a:r>
            <a:r>
              <a:rPr lang="en-GB" sz="2000" dirty="0"/>
              <a:t> </a:t>
            </a:r>
            <a:r>
              <a:rPr lang="en-GB" sz="2000" dirty="0" err="1"/>
              <a:t>analizu</a:t>
            </a:r>
            <a:r>
              <a:rPr lang="en-GB" sz="2000" dirty="0"/>
              <a:t> </a:t>
            </a:r>
            <a:r>
              <a:rPr lang="en-GB" sz="2000" dirty="0" err="1"/>
              <a:t>možete</a:t>
            </a:r>
            <a:r>
              <a:rPr lang="en-GB" sz="2000" dirty="0"/>
              <a:t> </a:t>
            </a:r>
            <a:r>
              <a:rPr lang="en-GB" sz="2000" dirty="0" err="1"/>
              <a:t>izvršiti</a:t>
            </a:r>
            <a:r>
              <a:rPr lang="en-GB" sz="2000" dirty="0"/>
              <a:t> </a:t>
            </a:r>
            <a:r>
              <a:rPr lang="en-GB" sz="2000" dirty="0" err="1"/>
              <a:t>koristeći</a:t>
            </a:r>
            <a:r>
              <a:rPr lang="en-GB" sz="2000" dirty="0"/>
              <a:t> </a:t>
            </a:r>
            <a:r>
              <a:rPr lang="en-GB" sz="2000" dirty="0" err="1"/>
              <a:t>funkciju</a:t>
            </a:r>
            <a:r>
              <a:rPr lang="en-GB" sz="2000" dirty="0"/>
              <a:t> „Descriptive Statistics“ (</a:t>
            </a:r>
            <a:r>
              <a:rPr lang="en-GB" sz="2000" dirty="0" err="1"/>
              <a:t>Deskriptivna</a:t>
            </a:r>
            <a:r>
              <a:rPr lang="en-GB" sz="2000" dirty="0"/>
              <a:t> </a:t>
            </a:r>
            <a:r>
              <a:rPr lang="en-GB" sz="2000" dirty="0" err="1"/>
              <a:t>statistika</a:t>
            </a:r>
            <a:r>
              <a:rPr lang="en-GB" sz="2000" dirty="0"/>
              <a:t>);</a:t>
            </a:r>
            <a:endParaRPr lang="sr-Latn-RS" sz="2000" dirty="0"/>
          </a:p>
          <a:p>
            <a:r>
              <a:rPr lang="en-GB" sz="2000" dirty="0"/>
              <a:t>Da </a:t>
            </a:r>
            <a:r>
              <a:rPr lang="en-GB" sz="2000" dirty="0" err="1"/>
              <a:t>biste</a:t>
            </a:r>
            <a:r>
              <a:rPr lang="en-GB" sz="2000" dirty="0"/>
              <a:t> </a:t>
            </a:r>
            <a:r>
              <a:rPr lang="en-GB" sz="2000" dirty="0" err="1"/>
              <a:t>pristupili</a:t>
            </a:r>
            <a:r>
              <a:rPr lang="en-GB" sz="2000" dirty="0"/>
              <a:t> </a:t>
            </a:r>
            <a:r>
              <a:rPr lang="en-GB" sz="2000" dirty="0" err="1"/>
              <a:t>Deskriptivnoj</a:t>
            </a:r>
            <a:r>
              <a:rPr lang="en-GB" sz="2000" dirty="0"/>
              <a:t> </a:t>
            </a:r>
            <a:r>
              <a:rPr lang="en-GB" sz="2000" dirty="0" err="1"/>
              <a:t>statistici</a:t>
            </a:r>
            <a:r>
              <a:rPr lang="en-GB" sz="2000" dirty="0"/>
              <a:t>, </a:t>
            </a:r>
            <a:r>
              <a:rPr lang="en-GB" sz="2000" dirty="0" err="1"/>
              <a:t>morate</a:t>
            </a:r>
            <a:r>
              <a:rPr lang="en-GB" sz="2000" dirty="0"/>
              <a:t> da </a:t>
            </a:r>
            <a:r>
              <a:rPr lang="en-GB" sz="2000" dirty="0" err="1"/>
              <a:t>odete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err="1"/>
              <a:t>Izaberite</a:t>
            </a:r>
            <a:r>
              <a:rPr lang="en-GB" sz="1800" dirty="0"/>
              <a:t> </a:t>
            </a:r>
            <a:r>
              <a:rPr lang="en-GB" sz="1800" dirty="0" err="1"/>
              <a:t>Analyze</a:t>
            </a:r>
            <a:r>
              <a:rPr lang="en-GB" sz="1800" dirty="0"/>
              <a:t> (</a:t>
            </a:r>
            <a:r>
              <a:rPr lang="en-GB" sz="1800" dirty="0" err="1"/>
              <a:t>Analiziraj</a:t>
            </a:r>
            <a:r>
              <a:rPr lang="en-GB" sz="1800" dirty="0"/>
              <a:t>);</a:t>
            </a:r>
            <a:endParaRPr lang="sr-Latn-RS" sz="180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Descriptive Statistics (</a:t>
            </a:r>
            <a:r>
              <a:rPr lang="en-GB" sz="1800" dirty="0" err="1"/>
              <a:t>Deskriptivna</a:t>
            </a:r>
            <a:r>
              <a:rPr lang="en-GB" sz="1800" dirty="0"/>
              <a:t> </a:t>
            </a:r>
            <a:r>
              <a:rPr lang="en-GB" sz="1800" dirty="0" err="1"/>
              <a:t>statistika</a:t>
            </a:r>
            <a:r>
              <a:rPr lang="en-GB" sz="1800" dirty="0"/>
              <a:t>);</a:t>
            </a:r>
            <a:endParaRPr lang="sr-Latn-RS" sz="180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Explore (</a:t>
            </a:r>
            <a:r>
              <a:rPr lang="en-GB" sz="1800" dirty="0" err="1"/>
              <a:t>Istraži</a:t>
            </a:r>
            <a:r>
              <a:rPr lang="en-GB" sz="1800" dirty="0"/>
              <a:t>);</a:t>
            </a:r>
            <a:endParaRPr lang="sr-Latn-RS" sz="180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err="1"/>
              <a:t>Izaberite</a:t>
            </a:r>
            <a:r>
              <a:rPr lang="en-GB" sz="1800" dirty="0"/>
              <a:t> </a:t>
            </a:r>
            <a:r>
              <a:rPr lang="en-GB" sz="1800" dirty="0" err="1"/>
              <a:t>šta</a:t>
            </a:r>
            <a:r>
              <a:rPr lang="en-GB" sz="1800" dirty="0"/>
              <a:t> </a:t>
            </a:r>
            <a:r>
              <a:rPr lang="en-GB" sz="1800" dirty="0" err="1"/>
              <a:t>želite</a:t>
            </a:r>
            <a:r>
              <a:rPr lang="en-GB" sz="1800" dirty="0"/>
              <a:t> da </a:t>
            </a:r>
            <a:r>
              <a:rPr lang="en-GB" sz="1800" dirty="0" err="1"/>
              <a:t>analizirate</a:t>
            </a:r>
            <a:r>
              <a:rPr lang="en-GB" sz="1800" dirty="0"/>
              <a:t>.</a:t>
            </a:r>
          </a:p>
          <a:p>
            <a:r>
              <a:rPr lang="en-GB" sz="2000" dirty="0"/>
              <a:t>Kao </a:t>
            </a:r>
            <a:r>
              <a:rPr lang="en-GB" sz="2000" dirty="0" err="1"/>
              <a:t>napomenu</a:t>
            </a:r>
            <a:r>
              <a:rPr lang="en-GB" sz="2000" dirty="0"/>
              <a:t>, </a:t>
            </a:r>
            <a:r>
              <a:rPr lang="en-GB" sz="2000" dirty="0" err="1"/>
              <a:t>mnoge</a:t>
            </a:r>
            <a:r>
              <a:rPr lang="en-GB" sz="2000" dirty="0"/>
              <a:t> </a:t>
            </a:r>
            <a:r>
              <a:rPr lang="en-GB" sz="2000" dirty="0" err="1"/>
              <a:t>deskriptivne</a:t>
            </a:r>
            <a:r>
              <a:rPr lang="en-GB" sz="2000" dirty="0"/>
              <a:t> </a:t>
            </a:r>
            <a:r>
              <a:rPr lang="en-GB" sz="2000" dirty="0" err="1"/>
              <a:t>statistike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uključene</a:t>
            </a:r>
            <a:r>
              <a:rPr lang="en-GB" sz="2000" dirty="0"/>
              <a:t> u </a:t>
            </a:r>
            <a:r>
              <a:rPr lang="en-GB" sz="2000" dirty="0" err="1"/>
              <a:t>složenije</a:t>
            </a:r>
            <a:r>
              <a:rPr lang="en-GB" sz="2000" dirty="0"/>
              <a:t> </a:t>
            </a:r>
            <a:r>
              <a:rPr lang="en-GB" sz="2000" dirty="0" err="1"/>
              <a:t>statističke</a:t>
            </a:r>
            <a:r>
              <a:rPr lang="en-GB" sz="2000" dirty="0"/>
              <a:t> </a:t>
            </a:r>
            <a:r>
              <a:rPr lang="en-GB" sz="2000" dirty="0" err="1"/>
              <a:t>metode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ćemo</a:t>
            </a:r>
            <a:r>
              <a:rPr lang="en-GB" sz="2000" dirty="0"/>
              <a:t> </a:t>
            </a:r>
            <a:r>
              <a:rPr lang="en-GB" sz="2000" dirty="0" err="1"/>
              <a:t>pokriti</a:t>
            </a:r>
            <a:r>
              <a:rPr lang="en-GB" sz="2000" dirty="0"/>
              <a:t>. </a:t>
            </a:r>
            <a:r>
              <a:rPr lang="en-GB" sz="2000" dirty="0" err="1"/>
              <a:t>Zavisi</a:t>
            </a:r>
            <a:r>
              <a:rPr lang="en-GB" sz="2000" dirty="0"/>
              <a:t> od toga </a:t>
            </a:r>
            <a:r>
              <a:rPr lang="en-GB" sz="2000" dirty="0" err="1"/>
              <a:t>šta</a:t>
            </a:r>
            <a:r>
              <a:rPr lang="en-GB" sz="2000" dirty="0"/>
              <a:t> </a:t>
            </a:r>
            <a:r>
              <a:rPr lang="en-GB" sz="2000" dirty="0" err="1"/>
              <a:t>želite</a:t>
            </a:r>
            <a:r>
              <a:rPr lang="en-GB" sz="2000" dirty="0"/>
              <a:t> da </a:t>
            </a:r>
            <a:r>
              <a:rPr lang="en-GB" sz="2000" dirty="0" err="1"/>
              <a:t>predstavite</a:t>
            </a:r>
            <a:r>
              <a:rPr lang="en-GB" sz="2000" dirty="0"/>
              <a:t>, </a:t>
            </a:r>
            <a:r>
              <a:rPr lang="en-GB" sz="2000" dirty="0" err="1"/>
              <a:t>razmislite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statističke</a:t>
            </a:r>
            <a:r>
              <a:rPr lang="en-GB" sz="2000" dirty="0"/>
              <a:t> </a:t>
            </a:r>
            <a:r>
              <a:rPr lang="en-GB" sz="2000" dirty="0" err="1"/>
              <a:t>metode</a:t>
            </a:r>
            <a:r>
              <a:rPr lang="en-GB" sz="2000" dirty="0"/>
              <a:t> </a:t>
            </a:r>
            <a:r>
              <a:rPr lang="en-GB" sz="2000" dirty="0" err="1"/>
              <a:t>želite</a:t>
            </a:r>
            <a:r>
              <a:rPr lang="en-GB" sz="2000" dirty="0"/>
              <a:t> da </a:t>
            </a:r>
            <a:r>
              <a:rPr lang="en-GB" sz="2000" dirty="0" err="1"/>
              <a:t>uključite</a:t>
            </a:r>
            <a:r>
              <a:rPr lang="en-GB" sz="2000" dirty="0"/>
              <a:t> u </a:t>
            </a:r>
            <a:r>
              <a:rPr lang="en-GB" sz="2000" dirty="0" err="1"/>
              <a:t>izveštaj</a:t>
            </a:r>
            <a:r>
              <a:rPr lang="en-GB" sz="2000" dirty="0"/>
              <a:t> o </a:t>
            </a:r>
            <a:r>
              <a:rPr lang="en-GB" sz="2000" dirty="0" err="1"/>
              <a:t>rezultatima</a:t>
            </a:r>
            <a:r>
              <a:rPr lang="en-GB" sz="2000" dirty="0"/>
              <a:t>.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88891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sr-Latn-RS" dirty="0"/>
              <a:t> 3</a:t>
            </a:r>
            <a:endParaRPr lang="pl-PL" dirty="0"/>
          </a:p>
        </p:txBody>
      </p:sp>
      <p:pic>
        <p:nvPicPr>
          <p:cNvPr id="3" name="Slika 2" descr="Slika, ki vsebuje besede besedilo, številka, programska oprema, grafični prikaz&#10;&#10;Opis je samodejno ustvarjen">
            <a:extLst>
              <a:ext uri="{FF2B5EF4-FFF2-40B4-BE49-F238E27FC236}">
                <a16:creationId xmlns:a16="http://schemas.microsoft.com/office/drawing/2014/main" id="{50416E80-6C30-218B-EF62-17519F0D0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50" y="1185328"/>
            <a:ext cx="7977499" cy="4487343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B45ABC3-69C2-88DD-AEBB-02D9454E116E}"/>
              </a:ext>
            </a:extLst>
          </p:cNvPr>
          <p:cNvSpPr txBox="1"/>
          <p:nvPr/>
        </p:nvSpPr>
        <p:spPr>
          <a:xfrm>
            <a:off x="2107250" y="5672671"/>
            <a:ext cx="39970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4. Postavke za jednostavnu deskriptivnu statistiku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3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sr-Latn-RS" dirty="0"/>
              <a:t> 4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SPSS </a:t>
            </a:r>
            <a:r>
              <a:rPr lang="en-GB" sz="2000" dirty="0" err="1"/>
              <a:t>omogućava</a:t>
            </a:r>
            <a:r>
              <a:rPr lang="en-GB" sz="2000" dirty="0"/>
              <a:t> </a:t>
            </a:r>
            <a:r>
              <a:rPr lang="en-GB" sz="2000" dirty="0" err="1"/>
              <a:t>korisnicima</a:t>
            </a:r>
            <a:r>
              <a:rPr lang="en-GB" sz="2000" dirty="0"/>
              <a:t> da </a:t>
            </a:r>
            <a:r>
              <a:rPr lang="en-GB" sz="2000" dirty="0" err="1"/>
              <a:t>vizualizuju</a:t>
            </a:r>
            <a:r>
              <a:rPr lang="en-GB" sz="2000" dirty="0"/>
              <a:t> </a:t>
            </a:r>
            <a:r>
              <a:rPr lang="en-GB" sz="2000" dirty="0" err="1"/>
              <a:t>svoje</a:t>
            </a:r>
            <a:r>
              <a:rPr lang="en-GB" sz="2000" dirty="0"/>
              <a:t> </a:t>
            </a:r>
            <a:r>
              <a:rPr lang="en-GB" sz="2000" dirty="0" err="1"/>
              <a:t>podatke</a:t>
            </a:r>
            <a:r>
              <a:rPr lang="en-GB" sz="2000" dirty="0"/>
              <a:t>, </a:t>
            </a:r>
            <a:r>
              <a:rPr lang="en-GB" sz="2000" dirty="0" err="1"/>
              <a:t>uključujući</a:t>
            </a:r>
            <a:r>
              <a:rPr lang="en-GB" sz="2000" dirty="0"/>
              <a:t> </a:t>
            </a:r>
            <a:r>
              <a:rPr lang="en-GB" sz="2000" dirty="0" err="1"/>
              <a:t>histograme</a:t>
            </a:r>
            <a:r>
              <a:rPr lang="en-GB" sz="2000" dirty="0"/>
              <a:t>, box </a:t>
            </a:r>
            <a:r>
              <a:rPr lang="en-GB" sz="2000" dirty="0" err="1"/>
              <a:t>plotove</a:t>
            </a:r>
            <a:r>
              <a:rPr lang="en-GB" sz="2000" dirty="0"/>
              <a:t>, </a:t>
            </a:r>
            <a:r>
              <a:rPr lang="en-GB" sz="2000" dirty="0" err="1"/>
              <a:t>stubaste</a:t>
            </a:r>
            <a:r>
              <a:rPr lang="en-GB" sz="2000" dirty="0"/>
              <a:t> </a:t>
            </a:r>
            <a:r>
              <a:rPr lang="en-GB" sz="2000" dirty="0" err="1"/>
              <a:t>grafikone</a:t>
            </a:r>
            <a:r>
              <a:rPr lang="en-GB" sz="2000" dirty="0"/>
              <a:t>, </a:t>
            </a:r>
            <a:r>
              <a:rPr lang="en-GB" sz="2000" dirty="0" err="1"/>
              <a:t>dijagrame</a:t>
            </a:r>
            <a:r>
              <a:rPr lang="en-GB" sz="2000" dirty="0"/>
              <a:t> </a:t>
            </a:r>
            <a:r>
              <a:rPr lang="en-GB" sz="2000" dirty="0" err="1"/>
              <a:t>raspršenja</a:t>
            </a:r>
            <a:r>
              <a:rPr lang="en-GB" sz="2000" dirty="0"/>
              <a:t>, </a:t>
            </a:r>
            <a:r>
              <a:rPr lang="en-GB" sz="2000" dirty="0" err="1"/>
              <a:t>linijske</a:t>
            </a:r>
            <a:r>
              <a:rPr lang="en-GB" sz="2000" dirty="0"/>
              <a:t> </a:t>
            </a:r>
            <a:r>
              <a:rPr lang="en-GB" sz="2000" dirty="0" err="1"/>
              <a:t>grafikone</a:t>
            </a:r>
            <a:r>
              <a:rPr lang="en-GB" sz="2000" dirty="0"/>
              <a:t>, </a:t>
            </a:r>
            <a:r>
              <a:rPr lang="en-GB" sz="2000" dirty="0" err="1"/>
              <a:t>tortne</a:t>
            </a:r>
            <a:r>
              <a:rPr lang="en-GB" sz="2000" dirty="0"/>
              <a:t> </a:t>
            </a:r>
            <a:r>
              <a:rPr lang="en-GB" sz="2000" dirty="0" err="1"/>
              <a:t>grafikone</a:t>
            </a:r>
            <a:r>
              <a:rPr lang="en-GB" sz="2000" dirty="0"/>
              <a:t>, </a:t>
            </a:r>
            <a:r>
              <a:rPr lang="en-GB" sz="2000" dirty="0" err="1"/>
              <a:t>itd</a:t>
            </a:r>
            <a:r>
              <a:rPr lang="en-GB" sz="2000" dirty="0"/>
              <a:t>.;</a:t>
            </a:r>
            <a:endParaRPr lang="sr-Latn-RS" sz="2000" dirty="0"/>
          </a:p>
          <a:p>
            <a:r>
              <a:rPr lang="en-GB" sz="2000" dirty="0" err="1"/>
              <a:t>Izbor</a:t>
            </a:r>
            <a:r>
              <a:rPr lang="en-GB" sz="2000" dirty="0"/>
              <a:t> </a:t>
            </a:r>
            <a:r>
              <a:rPr lang="en-GB" sz="2000" dirty="0" err="1"/>
              <a:t>grafika</a:t>
            </a:r>
            <a:r>
              <a:rPr lang="en-GB" sz="2000" dirty="0"/>
              <a:t> </a:t>
            </a:r>
            <a:r>
              <a:rPr lang="en-GB" sz="2000" dirty="0" err="1"/>
              <a:t>zavisi</a:t>
            </a:r>
            <a:r>
              <a:rPr lang="en-GB" sz="2000" dirty="0"/>
              <a:t> od </a:t>
            </a:r>
            <a:r>
              <a:rPr lang="en-GB" sz="2000" dirty="0" err="1"/>
              <a:t>korisnika</a:t>
            </a:r>
            <a:r>
              <a:rPr lang="en-GB" sz="2000" dirty="0"/>
              <a:t>, </a:t>
            </a:r>
            <a:r>
              <a:rPr lang="en-GB" sz="2000" dirty="0" err="1"/>
              <a:t>podataka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žele</a:t>
            </a:r>
            <a:r>
              <a:rPr lang="en-GB" sz="2000" dirty="0"/>
              <a:t> da </a:t>
            </a:r>
            <a:r>
              <a:rPr lang="en-GB" sz="2000" dirty="0" err="1"/>
              <a:t>vizualizuju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onoga</a:t>
            </a:r>
            <a:r>
              <a:rPr lang="en-GB" sz="2000" dirty="0"/>
              <a:t> </a:t>
            </a:r>
            <a:r>
              <a:rPr lang="en-GB" sz="2000" dirty="0" err="1"/>
              <a:t>što</a:t>
            </a:r>
            <a:r>
              <a:rPr lang="en-GB" sz="2000" dirty="0"/>
              <a:t> </a:t>
            </a:r>
            <a:r>
              <a:rPr lang="en-GB" sz="2000" dirty="0" err="1"/>
              <a:t>žele</a:t>
            </a:r>
            <a:r>
              <a:rPr lang="en-GB" sz="2000" dirty="0"/>
              <a:t> da </a:t>
            </a:r>
            <a:r>
              <a:rPr lang="en-GB" sz="2000" dirty="0" err="1"/>
              <a:t>prikažu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osnovu</a:t>
            </a:r>
            <a:r>
              <a:rPr lang="en-GB" sz="2000" dirty="0"/>
              <a:t> </a:t>
            </a:r>
            <a:r>
              <a:rPr lang="en-GB" sz="2000" dirty="0" err="1"/>
              <a:t>podataka</a:t>
            </a:r>
            <a:r>
              <a:rPr lang="en-GB" sz="2000" dirty="0"/>
              <a:t>;</a:t>
            </a:r>
            <a:endParaRPr lang="sr-Latn-RS" sz="2000" dirty="0"/>
          </a:p>
          <a:p>
            <a:r>
              <a:rPr lang="en-GB" sz="2000" dirty="0"/>
              <a:t>Da </a:t>
            </a:r>
            <a:r>
              <a:rPr lang="en-GB" sz="2000" dirty="0" err="1"/>
              <a:t>biste</a:t>
            </a:r>
            <a:r>
              <a:rPr lang="en-GB" sz="2000" dirty="0"/>
              <a:t> </a:t>
            </a:r>
            <a:r>
              <a:rPr lang="en-GB" sz="2000" dirty="0" err="1"/>
              <a:t>kreirali</a:t>
            </a:r>
            <a:r>
              <a:rPr lang="en-GB" sz="2000" dirty="0"/>
              <a:t> </a:t>
            </a:r>
            <a:r>
              <a:rPr lang="en-GB" sz="2000" dirty="0" err="1"/>
              <a:t>grafikon</a:t>
            </a:r>
            <a:r>
              <a:rPr lang="en-GB" sz="2000" dirty="0"/>
              <a:t>, </a:t>
            </a:r>
            <a:r>
              <a:rPr lang="en-GB" sz="2000" dirty="0" err="1"/>
              <a:t>potrebno</a:t>
            </a:r>
            <a:r>
              <a:rPr lang="en-GB" sz="2000" dirty="0"/>
              <a:t> je da: </a:t>
            </a:r>
          </a:p>
          <a:p>
            <a:pPr lvl="1">
              <a:buFont typeface="+mj-lt"/>
              <a:buAutoNum type="arabicPeriod"/>
            </a:pPr>
            <a:r>
              <a:rPr lang="en-GB" sz="1800" dirty="0" err="1"/>
              <a:t>Izaberete</a:t>
            </a:r>
            <a:r>
              <a:rPr lang="en-GB" sz="1800" dirty="0"/>
              <a:t> Graphs (</a:t>
            </a:r>
            <a:r>
              <a:rPr lang="en-GB" sz="1800" dirty="0" err="1"/>
              <a:t>Grafikoni</a:t>
            </a:r>
            <a:r>
              <a:rPr lang="en-GB" sz="1800" dirty="0"/>
              <a:t>);</a:t>
            </a:r>
            <a:endParaRPr lang="sr-Latn-RS" sz="1800" dirty="0"/>
          </a:p>
          <a:p>
            <a:pPr lvl="1">
              <a:buFont typeface="+mj-lt"/>
              <a:buAutoNum type="arabicPeriod"/>
            </a:pPr>
            <a:r>
              <a:rPr lang="en-GB" sz="1800" dirty="0" err="1"/>
              <a:t>Izaberete</a:t>
            </a:r>
            <a:r>
              <a:rPr lang="en-GB" sz="1800" dirty="0"/>
              <a:t> Chart Builder (Kreator </a:t>
            </a:r>
            <a:r>
              <a:rPr lang="en-GB" sz="1800" dirty="0" err="1"/>
              <a:t>grafikona</a:t>
            </a:r>
            <a:r>
              <a:rPr lang="en-GB" sz="1800" dirty="0"/>
              <a:t>);</a:t>
            </a:r>
            <a:endParaRPr lang="sr-Latn-RS" sz="1800" dirty="0"/>
          </a:p>
          <a:p>
            <a:pPr lvl="1">
              <a:buFont typeface="+mj-lt"/>
              <a:buAutoNum type="arabicPeriod"/>
            </a:pPr>
            <a:r>
              <a:rPr lang="en-GB" sz="1800" dirty="0" err="1"/>
              <a:t>Izaberete</a:t>
            </a:r>
            <a:r>
              <a:rPr lang="en-GB" sz="1800" dirty="0"/>
              <a:t> tip </a:t>
            </a:r>
            <a:r>
              <a:rPr lang="en-GB" sz="1800" dirty="0" err="1"/>
              <a:t>grafikona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varijable</a:t>
            </a:r>
            <a:r>
              <a:rPr lang="en-GB" sz="1800" dirty="0"/>
              <a:t>;</a:t>
            </a:r>
            <a:endParaRPr lang="sr-Latn-RS" sz="1800" dirty="0"/>
          </a:p>
          <a:p>
            <a:pPr lvl="1">
              <a:buFont typeface="+mj-lt"/>
              <a:buAutoNum type="arabicPeriod"/>
            </a:pPr>
            <a:r>
              <a:rPr lang="en-GB" sz="1800" dirty="0" err="1"/>
              <a:t>Kliknete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Finish (</a:t>
            </a:r>
            <a:r>
              <a:rPr lang="en-GB" sz="1800" dirty="0" err="1"/>
              <a:t>Završi</a:t>
            </a:r>
            <a:r>
              <a:rPr lang="en-GB" sz="1800" dirty="0"/>
              <a:t>).</a:t>
            </a:r>
            <a:endParaRPr lang="sl-SI" sz="1800" dirty="0"/>
          </a:p>
          <a:p>
            <a:r>
              <a:rPr lang="sl-SI" sz="2000" dirty="0"/>
              <a:t>Kao napomenu, u nekim metodama koje ćemo pokriti, softver će automatski kreirati vizualizacije. U drugim slučajevima, morate da odredite da li želite da ih uključite pravilnim podešavanjem postavki analize.</a:t>
            </a:r>
            <a:endParaRPr lang="sl-SI" sz="1000" dirty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15024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sr-Latn-RS" dirty="0"/>
              <a:t> 4</a:t>
            </a:r>
            <a:endParaRPr lang="pl-PL" dirty="0"/>
          </a:p>
        </p:txBody>
      </p:sp>
      <p:pic>
        <p:nvPicPr>
          <p:cNvPr id="7" name="Slika 6" descr="Slika, ki vsebuje besede besedilo, programska oprema, računalniška ikona, diagram&#10;&#10;Opis je samodejno ustvarjen">
            <a:extLst>
              <a:ext uri="{FF2B5EF4-FFF2-40B4-BE49-F238E27FC236}">
                <a16:creationId xmlns:a16="http://schemas.microsoft.com/office/drawing/2014/main" id="{53581427-F26F-2053-077C-D0C35B210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32" y="1137168"/>
            <a:ext cx="8148736" cy="458366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E253EDD-5C86-E9F2-0218-74A105A4EB79}"/>
              </a:ext>
            </a:extLst>
          </p:cNvPr>
          <p:cNvSpPr txBox="1"/>
          <p:nvPr/>
        </p:nvSpPr>
        <p:spPr>
          <a:xfrm>
            <a:off x="2021632" y="5566943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5. Podešavanja grafa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35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sr-Latn-RS" dirty="0"/>
              <a:t> 5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GB" sz="2000" dirty="0"/>
              <a:t>Do </a:t>
            </a:r>
            <a:r>
              <a:rPr lang="en-GB" sz="2000" dirty="0" err="1"/>
              <a:t>ovog</a:t>
            </a:r>
            <a:r>
              <a:rPr lang="en-GB" sz="2000" dirty="0"/>
              <a:t> </a:t>
            </a:r>
            <a:r>
              <a:rPr lang="en-GB" sz="2000" dirty="0" err="1"/>
              <a:t>trenutka</a:t>
            </a:r>
            <a:r>
              <a:rPr lang="en-GB" sz="2000" dirty="0"/>
              <a:t>, </a:t>
            </a:r>
            <a:r>
              <a:rPr lang="en-GB" sz="2000" dirty="0" err="1"/>
              <a:t>pokrili</a:t>
            </a:r>
            <a:r>
              <a:rPr lang="en-GB" sz="2000" dirty="0"/>
              <a:t> </a:t>
            </a:r>
            <a:r>
              <a:rPr lang="en-GB" sz="2000" dirty="0" err="1"/>
              <a:t>smo</a:t>
            </a:r>
            <a:r>
              <a:rPr lang="en-GB" sz="2000" dirty="0"/>
              <a:t> tri od </a:t>
            </a:r>
            <a:r>
              <a:rPr lang="en-GB" sz="2000" dirty="0" err="1"/>
              <a:t>četiri</a:t>
            </a:r>
            <a:r>
              <a:rPr lang="en-GB" sz="2000" dirty="0"/>
              <a:t> </a:t>
            </a:r>
            <a:r>
              <a:rPr lang="en-GB" sz="2000" dirty="0" err="1"/>
              <a:t>pravila</a:t>
            </a:r>
            <a:r>
              <a:rPr lang="en-GB" sz="2000" dirty="0"/>
              <a:t> za „</a:t>
            </a:r>
            <a:r>
              <a:rPr lang="en-GB" sz="2000" dirty="0" err="1"/>
              <a:t>Istraživanje</a:t>
            </a:r>
            <a:r>
              <a:rPr lang="en-GB" sz="2000" dirty="0"/>
              <a:t> </a:t>
            </a:r>
            <a:r>
              <a:rPr lang="en-GB" sz="2000" dirty="0" err="1"/>
              <a:t>podataka</a:t>
            </a:r>
            <a:r>
              <a:rPr lang="en-GB" sz="2000" dirty="0"/>
              <a:t>“: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err="1"/>
              <a:t>Istraživanje</a:t>
            </a:r>
            <a:r>
              <a:rPr lang="en-GB" sz="1800" dirty="0"/>
              <a:t> </a:t>
            </a:r>
            <a:r>
              <a:rPr lang="en-GB" sz="1800" dirty="0" err="1"/>
              <a:t>sirovih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;</a:t>
            </a:r>
            <a:endParaRPr lang="sr-Latn-RS" sz="180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err="1"/>
              <a:t>Određivanje</a:t>
            </a:r>
            <a:r>
              <a:rPr lang="en-GB" sz="1800" dirty="0"/>
              <a:t> </a:t>
            </a:r>
            <a:r>
              <a:rPr lang="en-GB" sz="1800" dirty="0" err="1"/>
              <a:t>tipova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;</a:t>
            </a:r>
            <a:endParaRPr lang="sr-Latn-RS" sz="180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err="1"/>
              <a:t>Izvođenje</a:t>
            </a:r>
            <a:r>
              <a:rPr lang="en-GB" sz="1800" dirty="0"/>
              <a:t> </a:t>
            </a:r>
            <a:r>
              <a:rPr lang="en-GB" sz="1800" dirty="0" err="1"/>
              <a:t>deskriptivnih</a:t>
            </a:r>
            <a:r>
              <a:rPr lang="en-GB" sz="1800" dirty="0"/>
              <a:t> </a:t>
            </a:r>
            <a:r>
              <a:rPr lang="en-GB" sz="1800" dirty="0" err="1"/>
              <a:t>statistika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vizualizacija</a:t>
            </a:r>
            <a:r>
              <a:rPr lang="en-GB" sz="1800" dirty="0"/>
              <a:t>.</a:t>
            </a:r>
          </a:p>
          <a:p>
            <a:r>
              <a:rPr lang="en-GB" sz="2000" dirty="0" err="1"/>
              <a:t>Poslednje</a:t>
            </a:r>
            <a:r>
              <a:rPr lang="en-GB" sz="2000" dirty="0"/>
              <a:t> </a:t>
            </a:r>
            <a:r>
              <a:rPr lang="en-GB" sz="2000" dirty="0" err="1"/>
              <a:t>pravilo</a:t>
            </a:r>
            <a:r>
              <a:rPr lang="en-GB" sz="2000" dirty="0"/>
              <a:t> </a:t>
            </a:r>
            <a:r>
              <a:rPr lang="en-GB" sz="2000" dirty="0" err="1"/>
              <a:t>pokriva</a:t>
            </a:r>
            <a:r>
              <a:rPr lang="en-GB" sz="2000" dirty="0"/>
              <a:t> </a:t>
            </a:r>
            <a:r>
              <a:rPr lang="en-GB" sz="2000" dirty="0" err="1"/>
              <a:t>takozvanu</a:t>
            </a:r>
            <a:r>
              <a:rPr lang="en-GB" sz="2000" dirty="0"/>
              <a:t> „</a:t>
            </a:r>
            <a:r>
              <a:rPr lang="en-GB" sz="2000" dirty="0" err="1"/>
              <a:t>Formulaciju</a:t>
            </a:r>
            <a:r>
              <a:rPr lang="en-GB" sz="2000" dirty="0"/>
              <a:t> </a:t>
            </a:r>
            <a:r>
              <a:rPr lang="en-GB" sz="2000" dirty="0" err="1"/>
              <a:t>pitanja</a:t>
            </a:r>
            <a:r>
              <a:rPr lang="en-GB" sz="2000" dirty="0"/>
              <a:t>“.</a:t>
            </a:r>
            <a:r>
              <a:rPr lang="en-GB" sz="2000" dirty="0" err="1"/>
              <a:t>Ovde</a:t>
            </a:r>
            <a:r>
              <a:rPr lang="en-GB" sz="2000" dirty="0"/>
              <a:t> je </a:t>
            </a:r>
            <a:r>
              <a:rPr lang="en-GB" sz="2000" dirty="0" err="1"/>
              <a:t>glavni</a:t>
            </a:r>
            <a:r>
              <a:rPr lang="en-GB" sz="2000" dirty="0"/>
              <a:t> </a:t>
            </a:r>
            <a:r>
              <a:rPr lang="en-GB" sz="2000" dirty="0" err="1"/>
              <a:t>cilj</a:t>
            </a:r>
            <a:r>
              <a:rPr lang="en-GB" sz="2000" dirty="0"/>
              <a:t> da </a:t>
            </a:r>
            <a:r>
              <a:rPr lang="en-GB" sz="2000" dirty="0" err="1"/>
              <a:t>formulišemo</a:t>
            </a:r>
            <a:r>
              <a:rPr lang="en-GB" sz="2000" dirty="0"/>
              <a:t> </a:t>
            </a:r>
            <a:r>
              <a:rPr lang="en-GB" sz="2000" dirty="0" err="1"/>
              <a:t>glavni</a:t>
            </a:r>
            <a:r>
              <a:rPr lang="en-GB" sz="2000" dirty="0"/>
              <a:t> </a:t>
            </a:r>
            <a:r>
              <a:rPr lang="en-GB" sz="2000" dirty="0" err="1"/>
              <a:t>cilj</a:t>
            </a:r>
            <a:r>
              <a:rPr lang="en-GB" sz="2000" dirty="0"/>
              <a:t> </a:t>
            </a:r>
            <a:r>
              <a:rPr lang="en-GB" sz="2000" dirty="0" err="1"/>
              <a:t>našeg</a:t>
            </a:r>
            <a:r>
              <a:rPr lang="en-GB" sz="2000" dirty="0"/>
              <a:t> </a:t>
            </a:r>
            <a:r>
              <a:rPr lang="en-GB" sz="2000" dirty="0" err="1"/>
              <a:t>istraživanja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odgovorimo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pitanja</a:t>
            </a:r>
            <a:r>
              <a:rPr lang="en-GB" sz="2000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err="1"/>
              <a:t>Šta</a:t>
            </a:r>
            <a:r>
              <a:rPr lang="en-GB" sz="1800" dirty="0"/>
              <a:t> </a:t>
            </a:r>
            <a:r>
              <a:rPr lang="en-GB" sz="1800" dirty="0" err="1"/>
              <a:t>želimo</a:t>
            </a:r>
            <a:r>
              <a:rPr lang="en-GB" sz="1800" dirty="0"/>
              <a:t> da </a:t>
            </a:r>
            <a:r>
              <a:rPr lang="en-GB" sz="1800" dirty="0" err="1"/>
              <a:t>postignemo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odabranim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analizom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?</a:t>
            </a:r>
            <a:endParaRPr lang="sr-Latn-RS" sz="180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Koja </a:t>
            </a:r>
            <a:r>
              <a:rPr lang="en-GB" sz="1800" dirty="0" err="1"/>
              <a:t>pitanja</a:t>
            </a:r>
            <a:r>
              <a:rPr lang="en-GB" sz="1800" dirty="0"/>
              <a:t> </a:t>
            </a:r>
            <a:r>
              <a:rPr lang="en-GB" sz="1800" dirty="0" err="1"/>
              <a:t>želimo</a:t>
            </a:r>
            <a:r>
              <a:rPr lang="en-GB" sz="1800" dirty="0"/>
              <a:t> da </a:t>
            </a:r>
            <a:r>
              <a:rPr lang="en-GB" sz="1800" dirty="0" err="1"/>
              <a:t>odgovorimo</a:t>
            </a:r>
            <a:r>
              <a:rPr lang="en-GB" sz="1800" dirty="0"/>
              <a:t> </a:t>
            </a:r>
            <a:r>
              <a:rPr lang="en-GB" sz="1800" dirty="0" err="1"/>
              <a:t>analizom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?</a:t>
            </a:r>
            <a:endParaRPr lang="sr-Latn-RS" sz="180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Koji </a:t>
            </a:r>
            <a:r>
              <a:rPr lang="en-GB" sz="1800" dirty="0" err="1"/>
              <a:t>pristup</a:t>
            </a:r>
            <a:r>
              <a:rPr lang="en-GB" sz="1800" dirty="0"/>
              <a:t> </a:t>
            </a:r>
            <a:r>
              <a:rPr lang="en-GB" sz="1800" dirty="0" err="1"/>
              <a:t>ćemo</a:t>
            </a:r>
            <a:r>
              <a:rPr lang="en-GB" sz="1800" dirty="0"/>
              <a:t> </a:t>
            </a:r>
            <a:r>
              <a:rPr lang="en-GB" sz="1800" dirty="0" err="1"/>
              <a:t>primeniti</a:t>
            </a:r>
            <a:r>
              <a:rPr lang="en-GB" sz="1800" dirty="0"/>
              <a:t> da </a:t>
            </a:r>
            <a:r>
              <a:rPr lang="en-GB" sz="1800" dirty="0" err="1"/>
              <a:t>bismo</a:t>
            </a:r>
            <a:r>
              <a:rPr lang="en-GB" sz="1800" dirty="0"/>
              <a:t> </a:t>
            </a:r>
            <a:r>
              <a:rPr lang="en-GB" sz="1800" dirty="0" err="1"/>
              <a:t>postigli</a:t>
            </a:r>
            <a:r>
              <a:rPr lang="en-GB" sz="1800" dirty="0"/>
              <a:t> </a:t>
            </a:r>
            <a:r>
              <a:rPr lang="en-GB" sz="1800" dirty="0" err="1"/>
              <a:t>naše</a:t>
            </a:r>
            <a:r>
              <a:rPr lang="en-GB" sz="1800" dirty="0"/>
              <a:t> </a:t>
            </a:r>
            <a:r>
              <a:rPr lang="en-GB" sz="1800" dirty="0" err="1"/>
              <a:t>ciljeve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odgovorili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pitanja</a:t>
            </a:r>
            <a:r>
              <a:rPr lang="en-GB" sz="1800" dirty="0"/>
              <a:t>?</a:t>
            </a:r>
            <a:endParaRPr lang="sl-SI" sz="1800" dirty="0"/>
          </a:p>
          <a:p>
            <a:r>
              <a:rPr lang="sl-SI" sz="2000" dirty="0"/>
              <a:t>Pitanja su takođe važan deo pri konstrukciji hipoteza vezanih za naše ciljeve i pitanja.</a:t>
            </a:r>
            <a:endParaRPr lang="sl-SI" sz="1000" dirty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94762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Objašnjenje</a:t>
            </a:r>
            <a:r>
              <a:rPr lang="en-US" dirty="0"/>
              <a:t> </a:t>
            </a:r>
            <a:r>
              <a:rPr lang="en-US" dirty="0" err="1"/>
              <a:t>testa</a:t>
            </a:r>
            <a:r>
              <a:rPr lang="en-US" dirty="0"/>
              <a:t> </a:t>
            </a:r>
            <a:r>
              <a:rPr lang="en-US" dirty="0" err="1"/>
              <a:t>normalnosti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Pre </a:t>
            </a:r>
            <a:r>
              <a:rPr lang="en-US" sz="2000" dirty="0" err="1"/>
              <a:t>sprovođenja</a:t>
            </a:r>
            <a:r>
              <a:rPr lang="en-US" sz="2000" dirty="0"/>
              <a:t> </a:t>
            </a:r>
            <a:r>
              <a:rPr lang="en-US" sz="2000" dirty="0" err="1"/>
              <a:t>jednostavnog</a:t>
            </a:r>
            <a:r>
              <a:rPr lang="en-US" sz="2000" dirty="0"/>
              <a:t> </a:t>
            </a:r>
            <a:r>
              <a:rPr lang="en-US" sz="2000" dirty="0" err="1"/>
              <a:t>statističkog</a:t>
            </a:r>
            <a:r>
              <a:rPr lang="en-US" sz="2000" dirty="0"/>
              <a:t> </a:t>
            </a:r>
            <a:r>
              <a:rPr lang="en-US" sz="2000" dirty="0" err="1"/>
              <a:t>testa</a:t>
            </a:r>
            <a:r>
              <a:rPr lang="en-US" sz="2000" dirty="0"/>
              <a:t>, </a:t>
            </a:r>
            <a:r>
              <a:rPr lang="en-US" sz="2000" dirty="0" err="1"/>
              <a:t>važno</a:t>
            </a:r>
            <a:r>
              <a:rPr lang="en-US" sz="2000" dirty="0"/>
              <a:t> je </a:t>
            </a:r>
            <a:r>
              <a:rPr lang="en-US" sz="2000" dirty="0" err="1"/>
              <a:t>sprovesti</a:t>
            </a:r>
            <a:r>
              <a:rPr lang="en-US" sz="2000" dirty="0"/>
              <a:t> test </a:t>
            </a:r>
            <a:r>
              <a:rPr lang="en-US" sz="2000" dirty="0" err="1"/>
              <a:t>normalnosti</a:t>
            </a:r>
            <a:r>
              <a:rPr lang="en-US" sz="2000" dirty="0"/>
              <a:t>;</a:t>
            </a:r>
            <a:endParaRPr lang="sr-Latn-RS" sz="2000" dirty="0"/>
          </a:p>
          <a:p>
            <a:r>
              <a:rPr lang="en-US" sz="2000" dirty="0"/>
              <a:t>Test </a:t>
            </a:r>
            <a:r>
              <a:rPr lang="en-US" sz="2000" dirty="0" err="1"/>
              <a:t>normalnosti</a:t>
            </a:r>
            <a:r>
              <a:rPr lang="en-US" sz="2000" dirty="0"/>
              <a:t> </a:t>
            </a:r>
            <a:r>
              <a:rPr lang="en-US" sz="2000" dirty="0" err="1"/>
              <a:t>pruža</a:t>
            </a:r>
            <a:r>
              <a:rPr lang="en-US" sz="2000" dirty="0"/>
              <a:t> </a:t>
            </a:r>
            <a:r>
              <a:rPr lang="en-US" sz="2000" dirty="0" err="1"/>
              <a:t>istraživačima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praktičarima</a:t>
            </a:r>
            <a:r>
              <a:rPr lang="en-US" sz="2000" dirty="0"/>
              <a:t> </a:t>
            </a:r>
            <a:r>
              <a:rPr lang="en-US" sz="2000" dirty="0" err="1"/>
              <a:t>važne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u </a:t>
            </a:r>
            <a:r>
              <a:rPr lang="en-US" sz="2000" dirty="0" err="1"/>
              <a:t>vezi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njihovom</a:t>
            </a:r>
            <a:r>
              <a:rPr lang="en-US" sz="2000" dirty="0"/>
              <a:t> </a:t>
            </a:r>
            <a:r>
              <a:rPr lang="en-US" sz="2000" dirty="0" err="1"/>
              <a:t>statističkom</a:t>
            </a:r>
            <a:r>
              <a:rPr lang="en-US" sz="2000" dirty="0"/>
              <a:t> </a:t>
            </a:r>
            <a:r>
              <a:rPr lang="en-US" sz="2000" dirty="0" err="1"/>
              <a:t>bazom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:</a:t>
            </a:r>
          </a:p>
          <a:p>
            <a:pPr lvl="1"/>
            <a:r>
              <a:rPr lang="en-US" sz="1800" dirty="0"/>
              <a:t>On </a:t>
            </a:r>
            <a:r>
              <a:rPr lang="en-US" sz="1800" dirty="0" err="1"/>
              <a:t>pruža</a:t>
            </a:r>
            <a:r>
              <a:rPr lang="en-US" sz="1800" dirty="0"/>
              <a:t> </a:t>
            </a:r>
            <a:r>
              <a:rPr lang="en-US" sz="1800" dirty="0" err="1"/>
              <a:t>informaciju</a:t>
            </a:r>
            <a:r>
              <a:rPr lang="en-US" sz="1800" dirty="0"/>
              <a:t> o tome da li </a:t>
            </a:r>
            <a:r>
              <a:rPr lang="en-US" sz="1800" dirty="0" err="1"/>
              <a:t>podaci</a:t>
            </a:r>
            <a:r>
              <a:rPr lang="en-US" sz="1800" dirty="0"/>
              <a:t> prate </a:t>
            </a:r>
            <a:r>
              <a:rPr lang="en-US" sz="1800" dirty="0" err="1"/>
              <a:t>normalnu</a:t>
            </a:r>
            <a:r>
              <a:rPr lang="en-US" sz="1800" dirty="0"/>
              <a:t> </a:t>
            </a:r>
            <a:r>
              <a:rPr lang="en-US" sz="1800" dirty="0" err="1"/>
              <a:t>raspodelu</a:t>
            </a:r>
            <a:r>
              <a:rPr lang="en-US" sz="1800" dirty="0"/>
              <a:t>. Ovo je </a:t>
            </a:r>
            <a:r>
              <a:rPr lang="en-US" sz="1800" dirty="0" err="1"/>
              <a:t>važno</a:t>
            </a:r>
            <a:r>
              <a:rPr lang="en-US" sz="1800" dirty="0"/>
              <a:t> </a:t>
            </a:r>
            <a:r>
              <a:rPr lang="en-US" sz="1800" dirty="0" err="1"/>
              <a:t>jer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mnogi</a:t>
            </a:r>
            <a:r>
              <a:rPr lang="en-US" sz="1800" dirty="0"/>
              <a:t> </a:t>
            </a:r>
            <a:r>
              <a:rPr lang="en-US" sz="1800" dirty="0" err="1"/>
              <a:t>statistički</a:t>
            </a:r>
            <a:r>
              <a:rPr lang="en-US" sz="1800" dirty="0"/>
              <a:t> </a:t>
            </a:r>
            <a:r>
              <a:rPr lang="en-US" sz="1800" dirty="0" err="1"/>
              <a:t>testovi</a:t>
            </a:r>
            <a:r>
              <a:rPr lang="en-US" sz="1800" dirty="0"/>
              <a:t> </a:t>
            </a:r>
            <a:r>
              <a:rPr lang="en-US" sz="1800" dirty="0" err="1"/>
              <a:t>parametarskog</a:t>
            </a:r>
            <a:r>
              <a:rPr lang="en-US" sz="1800" dirty="0"/>
              <a:t> </a:t>
            </a:r>
            <a:r>
              <a:rPr lang="en-US" sz="1800" dirty="0" err="1"/>
              <a:t>tipa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en-US" sz="1800" dirty="0" err="1"/>
              <a:t>dovesti</a:t>
            </a:r>
            <a:r>
              <a:rPr lang="en-US" sz="1800" dirty="0"/>
              <a:t> do </a:t>
            </a:r>
            <a:r>
              <a:rPr lang="en-US" sz="1800" dirty="0" err="1"/>
              <a:t>netačnih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nepouzdanih</a:t>
            </a:r>
            <a:r>
              <a:rPr lang="en-US" sz="1800" dirty="0"/>
              <a:t> </a:t>
            </a:r>
            <a:r>
              <a:rPr lang="en-US" sz="1800" dirty="0" err="1"/>
              <a:t>rezultata</a:t>
            </a:r>
            <a:r>
              <a:rPr lang="en-US" sz="1800" dirty="0"/>
              <a:t>,</a:t>
            </a:r>
            <a:endParaRPr lang="sr-Latn-RS" sz="1800" dirty="0"/>
          </a:p>
          <a:p>
            <a:pPr lvl="1"/>
            <a:r>
              <a:rPr lang="en-US" sz="1800" dirty="0" err="1"/>
              <a:t>Mnogi</a:t>
            </a:r>
            <a:r>
              <a:rPr lang="en-US" sz="1800" dirty="0"/>
              <a:t> </a:t>
            </a:r>
            <a:r>
              <a:rPr lang="en-US" sz="1800" dirty="0" err="1"/>
              <a:t>testovi</a:t>
            </a:r>
            <a:r>
              <a:rPr lang="en-US" sz="1800" dirty="0"/>
              <a:t> </a:t>
            </a:r>
            <a:r>
              <a:rPr lang="en-US" sz="1800" dirty="0" err="1"/>
              <a:t>pretpostavljaju</a:t>
            </a:r>
            <a:r>
              <a:rPr lang="en-US" sz="1800" dirty="0"/>
              <a:t> </a:t>
            </a:r>
            <a:r>
              <a:rPr lang="en-US" sz="1800" dirty="0" err="1"/>
              <a:t>normalnost</a:t>
            </a:r>
            <a:r>
              <a:rPr lang="en-US" sz="1800" dirty="0"/>
              <a:t>,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znači</a:t>
            </a:r>
            <a:r>
              <a:rPr lang="en-US" sz="1800" dirty="0"/>
              <a:t> da </a:t>
            </a:r>
            <a:r>
              <a:rPr lang="en-US" sz="1800" dirty="0" err="1"/>
              <a:t>podaci</a:t>
            </a:r>
            <a:r>
              <a:rPr lang="en-US" sz="1800" dirty="0"/>
              <a:t> </a:t>
            </a:r>
            <a:r>
              <a:rPr lang="en-US" sz="1800" dirty="0" err="1"/>
              <a:t>moraju</a:t>
            </a:r>
            <a:r>
              <a:rPr lang="en-US" sz="1800" dirty="0"/>
              <a:t> </a:t>
            </a:r>
            <a:r>
              <a:rPr lang="en-US" sz="1800" dirty="0" err="1"/>
              <a:t>biti</a:t>
            </a:r>
            <a:r>
              <a:rPr lang="en-US" sz="1800" dirty="0"/>
              <a:t> </a:t>
            </a:r>
            <a:r>
              <a:rPr lang="en-US" sz="1800" dirty="0" err="1"/>
              <a:t>normalno</a:t>
            </a:r>
            <a:r>
              <a:rPr lang="en-US" sz="1800" dirty="0"/>
              <a:t> </a:t>
            </a:r>
            <a:r>
              <a:rPr lang="en-US" sz="1800" dirty="0" err="1"/>
              <a:t>distribuirani</a:t>
            </a:r>
            <a:r>
              <a:rPr lang="en-US" sz="1800" dirty="0"/>
              <a:t>,</a:t>
            </a:r>
            <a:endParaRPr lang="sr-Latn-RS" sz="1800" dirty="0"/>
          </a:p>
          <a:p>
            <a:pPr lvl="1"/>
            <a:r>
              <a:rPr lang="en-US" sz="1800" dirty="0"/>
              <a:t>To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dovesti</a:t>
            </a:r>
            <a:r>
              <a:rPr lang="en-US" sz="1800" dirty="0"/>
              <a:t> do </a:t>
            </a:r>
            <a:r>
              <a:rPr lang="en-US" sz="1800" dirty="0" err="1"/>
              <a:t>pogrešnog</a:t>
            </a:r>
            <a:r>
              <a:rPr lang="en-US" sz="1800" dirty="0"/>
              <a:t> </a:t>
            </a:r>
            <a:r>
              <a:rPr lang="en-US" sz="1800" dirty="0" err="1"/>
              <a:t>tumačenja</a:t>
            </a:r>
            <a:r>
              <a:rPr lang="en-US" sz="1800" dirty="0"/>
              <a:t> p-</a:t>
            </a:r>
            <a:r>
              <a:rPr lang="en-US" sz="1800" dirty="0" err="1"/>
              <a:t>vrednosti</a:t>
            </a:r>
            <a:r>
              <a:rPr lang="en-US" sz="1800" dirty="0"/>
              <a:t> </a:t>
            </a:r>
            <a:r>
              <a:rPr lang="en-US" sz="1800" dirty="0" err="1"/>
              <a:t>statističkih</a:t>
            </a:r>
            <a:r>
              <a:rPr lang="en-US" sz="1800" dirty="0"/>
              <a:t> </a:t>
            </a:r>
            <a:r>
              <a:rPr lang="en-US" sz="1800" dirty="0" err="1"/>
              <a:t>testova</a:t>
            </a:r>
            <a:r>
              <a:rPr lang="en-US" sz="1800" dirty="0"/>
              <a:t>,</a:t>
            </a:r>
            <a:endParaRPr lang="sr-Latn-RS" sz="1800" dirty="0"/>
          </a:p>
          <a:p>
            <a:pPr lvl="1"/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izazvati</a:t>
            </a:r>
            <a:r>
              <a:rPr lang="en-US" sz="1800" dirty="0"/>
              <a:t> </a:t>
            </a:r>
            <a:r>
              <a:rPr lang="en-US" sz="1800" dirty="0" err="1"/>
              <a:t>nepouzdanost</a:t>
            </a:r>
            <a:r>
              <a:rPr lang="en-US" sz="1800" dirty="0"/>
              <a:t> </a:t>
            </a:r>
            <a:r>
              <a:rPr lang="en-US" sz="1800" dirty="0" err="1"/>
              <a:t>rezultata</a:t>
            </a:r>
            <a:r>
              <a:rPr lang="en-US" sz="1800" dirty="0"/>
              <a:t> </a:t>
            </a:r>
            <a:r>
              <a:rPr lang="en-US" sz="1800" dirty="0" err="1"/>
              <a:t>statističkih</a:t>
            </a:r>
            <a:r>
              <a:rPr lang="en-US" sz="1800" dirty="0"/>
              <a:t> </a:t>
            </a:r>
            <a:r>
              <a:rPr lang="en-US" sz="1800" dirty="0" err="1"/>
              <a:t>testova</a:t>
            </a:r>
            <a:r>
              <a:rPr lang="en-US" sz="1800" dirty="0"/>
              <a:t>, </a:t>
            </a:r>
            <a:r>
              <a:rPr lang="en-US" sz="1800" dirty="0" err="1"/>
              <a:t>naročito</a:t>
            </a:r>
            <a:r>
              <a:rPr lang="en-US" sz="1800" dirty="0"/>
              <a:t> u </a:t>
            </a:r>
            <a:r>
              <a:rPr lang="en-US" sz="1800" dirty="0" err="1"/>
              <a:t>slučaju</a:t>
            </a:r>
            <a:r>
              <a:rPr lang="en-US" sz="1800" dirty="0"/>
              <a:t> </a:t>
            </a:r>
            <a:r>
              <a:rPr lang="en-US" sz="1800" dirty="0" err="1"/>
              <a:t>baza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malim</a:t>
            </a:r>
            <a:r>
              <a:rPr lang="en-US" sz="1800" dirty="0"/>
              <a:t> </a:t>
            </a:r>
            <a:r>
              <a:rPr lang="en-US" sz="1800" dirty="0" err="1"/>
              <a:t>uzorkom</a:t>
            </a:r>
            <a:r>
              <a:rPr lang="en-US" sz="1800" dirty="0"/>
              <a:t>.</a:t>
            </a:r>
            <a:endParaRPr lang="sr-Latn-RS" sz="1800" dirty="0"/>
          </a:p>
          <a:p>
            <a:r>
              <a:rPr lang="en-US" sz="2000" dirty="0" err="1"/>
              <a:t>Iz</a:t>
            </a:r>
            <a:r>
              <a:rPr lang="en-US" sz="2000" dirty="0"/>
              <a:t> tog </a:t>
            </a:r>
            <a:r>
              <a:rPr lang="en-US" sz="2000" dirty="0" err="1"/>
              <a:t>razloga</a:t>
            </a:r>
            <a:r>
              <a:rPr lang="en-US" sz="2000" dirty="0"/>
              <a:t>, </a:t>
            </a:r>
            <a:r>
              <a:rPr lang="en-US" sz="2000" dirty="0" err="1"/>
              <a:t>preporučuje</a:t>
            </a:r>
            <a:r>
              <a:rPr lang="en-US" sz="2000" dirty="0"/>
              <a:t> se </a:t>
            </a:r>
            <a:r>
              <a:rPr lang="en-US" sz="2000" dirty="0" err="1"/>
              <a:t>sprovođenje</a:t>
            </a:r>
            <a:r>
              <a:rPr lang="en-US" sz="2000" dirty="0"/>
              <a:t> </a:t>
            </a:r>
            <a:r>
              <a:rPr lang="en-US" sz="2000" dirty="0" err="1"/>
              <a:t>najmanje</a:t>
            </a:r>
            <a:r>
              <a:rPr lang="en-US" sz="2000" dirty="0"/>
              <a:t> </a:t>
            </a:r>
            <a:r>
              <a:rPr lang="en-US" sz="2000" dirty="0" err="1"/>
              <a:t>dva</a:t>
            </a:r>
            <a:r>
              <a:rPr lang="en-US" sz="2000" dirty="0"/>
              <a:t>, </a:t>
            </a:r>
            <a:r>
              <a:rPr lang="en-US" sz="2000" dirty="0" err="1"/>
              <a:t>ako</a:t>
            </a:r>
            <a:r>
              <a:rPr lang="en-US" sz="2000" dirty="0"/>
              <a:t> ne </a:t>
            </a:r>
            <a:r>
              <a:rPr lang="en-US" sz="2000" dirty="0" err="1"/>
              <a:t>i</a:t>
            </a:r>
            <a:r>
              <a:rPr lang="en-US" sz="2000" dirty="0"/>
              <a:t> tri </a:t>
            </a:r>
            <a:r>
              <a:rPr lang="en-US" sz="2000" dirty="0" err="1"/>
              <a:t>najčešće</a:t>
            </a:r>
            <a:r>
              <a:rPr lang="en-US" sz="2000" dirty="0"/>
              <a:t> </a:t>
            </a:r>
            <a:r>
              <a:rPr lang="en-US" sz="2000" dirty="0" err="1"/>
              <a:t>korišćena</a:t>
            </a:r>
            <a:r>
              <a:rPr lang="en-US" sz="2000" dirty="0"/>
              <a:t> </a:t>
            </a:r>
            <a:r>
              <a:rPr lang="en-US" sz="2000" dirty="0" err="1"/>
              <a:t>testa</a:t>
            </a:r>
            <a:r>
              <a:rPr lang="en-US" sz="2000" dirty="0"/>
              <a:t>. To </a:t>
            </a:r>
            <a:r>
              <a:rPr lang="en-US" sz="2000" dirty="0" err="1"/>
              <a:t>uključuje</a:t>
            </a:r>
            <a:r>
              <a:rPr lang="en-US" sz="2000" dirty="0"/>
              <a:t> </a:t>
            </a:r>
            <a:r>
              <a:rPr lang="en-US" sz="2000" dirty="0" err="1"/>
              <a:t>pristup</a:t>
            </a:r>
            <a:r>
              <a:rPr lang="en-US" sz="2000" dirty="0"/>
              <a:t> </a:t>
            </a:r>
            <a:r>
              <a:rPr lang="en-US" sz="2000" dirty="0" err="1"/>
              <a:t>histogramu</a:t>
            </a:r>
            <a:r>
              <a:rPr lang="en-US" sz="2000" dirty="0"/>
              <a:t>, Q-Q </a:t>
            </a:r>
            <a:r>
              <a:rPr lang="en-US" sz="2000" dirty="0" err="1"/>
              <a:t>grafikon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test </a:t>
            </a:r>
            <a:r>
              <a:rPr lang="en-US" sz="2000" dirty="0" err="1"/>
              <a:t>normalnosti</a:t>
            </a:r>
            <a:r>
              <a:rPr lang="en-US" sz="2000" dirty="0"/>
              <a:t>, koji </a:t>
            </a:r>
            <a:r>
              <a:rPr lang="en-US" sz="2000" dirty="0" err="1"/>
              <a:t>će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obrađeni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narednim</a:t>
            </a:r>
            <a:r>
              <a:rPr lang="en-US" sz="2000" dirty="0"/>
              <a:t> </a:t>
            </a:r>
            <a:r>
              <a:rPr lang="en-US" sz="2000" dirty="0" err="1"/>
              <a:t>slajdovima</a:t>
            </a:r>
            <a:r>
              <a:rPr lang="en-US" sz="2000" dirty="0"/>
              <a:t>.</a:t>
            </a:r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5899190"/>
            <a:ext cx="6138939" cy="593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en-US" sz="1200" dirty="0" err="1">
                <a:solidFill>
                  <a:srgbClr val="7F7F7F"/>
                </a:solidFill>
              </a:rPr>
              <a:t>DeCoster</a:t>
            </a:r>
            <a:r>
              <a:rPr lang="en-US" sz="1200" dirty="0">
                <a:solidFill>
                  <a:srgbClr val="7F7F7F"/>
                </a:solidFill>
              </a:rPr>
              <a:t>, J., &amp; Claypool, H. M.  (2004). </a:t>
            </a: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Link to video on youtube: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https://www.youtube.com/watch?v=DhySnPB1afQ 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1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histogramu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najjednostavnija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testove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pozitivan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stubići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prate „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zvonastu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krivu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dijagramu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negativan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stubići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odstupaju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dijagrama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u tom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slučaju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eksponencijalnu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raspodelu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SPSS-u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napraviti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„Graphs“,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zatim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izaberemo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„Chart Builder“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ponuđenog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izbora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odaberemo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„Histogram“.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Slika 11" descr="Slika, ki vsebuje besede besedilo, programska oprema, računalniška ikona, številka&#10;&#10;Opis je samodejno ustvarjen">
            <a:extLst>
              <a:ext uri="{FF2B5EF4-FFF2-40B4-BE49-F238E27FC236}">
                <a16:creationId xmlns:a16="http://schemas.microsoft.com/office/drawing/2014/main" id="{A0D16A1D-2AE3-85AF-037C-2E0E2D0E7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2" y="1728317"/>
            <a:ext cx="5778917" cy="325064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3E520FF-BA5A-363B-5A68-110ED022A495}"/>
              </a:ext>
            </a:extLst>
          </p:cNvPr>
          <p:cNvSpPr txBox="1"/>
          <p:nvPr/>
        </p:nvSpPr>
        <p:spPr>
          <a:xfrm>
            <a:off x="170822" y="4978958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6. Histogram podešavanja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</a:t>
            </a:r>
            <a:r>
              <a:rPr lang="sr-Latn-RS" dirty="0"/>
              <a:t>primer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dvesta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pridruženim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pređene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udaljenosti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 km);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Koristeći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dobili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sledeći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primetiti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stubići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približno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raspoređuju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krivulje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zvona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grafični prikaz, diagram, posnetek zaslona&#10;&#10;Opis je samodejno ustvarjen">
            <a:extLst>
              <a:ext uri="{FF2B5EF4-FFF2-40B4-BE49-F238E27FC236}">
                <a16:creationId xmlns:a16="http://schemas.microsoft.com/office/drawing/2014/main" id="{0A3F8025-09A1-ADE1-05E9-77E6C767D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8" y="1748414"/>
            <a:ext cx="5382261" cy="4160017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403FED-6501-2C46-1613-84742D46CB00}"/>
              </a:ext>
            </a:extLst>
          </p:cNvPr>
          <p:cNvSpPr txBox="1"/>
          <p:nvPr/>
        </p:nvSpPr>
        <p:spPr>
          <a:xfrm>
            <a:off x="455118" y="5908431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7. Histrogram vizualizacija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04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Pristup</a:t>
            </a:r>
            <a:r>
              <a:rPr lang="en-US" dirty="0"/>
              <a:t> Q-Q </a:t>
            </a:r>
            <a:r>
              <a:rPr lang="en-US" dirty="0" err="1"/>
              <a:t>grafikonu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373224" y="1783369"/>
            <a:ext cx="1167988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najčešće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korišćena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test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pristup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Q-Q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grafikona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pristupu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takođe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kreira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dijagram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linija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predstavlja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raspodelu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tačke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predstavljaju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grupišu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blizu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test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tačke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odstupaju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formiraju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primetne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odnosu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liniju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jasno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ukazuje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eksponencijalnu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pokrenuli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Q-Q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grafikon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izaberite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„Descriptive Statistics“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odaberite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„Q-Q Plots“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716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Pristup</a:t>
            </a:r>
            <a:r>
              <a:rPr lang="en-US" dirty="0"/>
              <a:t> Q-Q </a:t>
            </a:r>
            <a:r>
              <a:rPr lang="en-US" dirty="0" err="1"/>
              <a:t>grafikonu</a:t>
            </a:r>
            <a:endParaRPr lang="pl-PL" dirty="0"/>
          </a:p>
        </p:txBody>
      </p:sp>
      <p:pic>
        <p:nvPicPr>
          <p:cNvPr id="5" name="Slika 4" descr="Slika, ki vsebuje besede besedilo, programska oprema, številka, računalniška ikona&#10;&#10;Opis je samodejno ustvarjen">
            <a:extLst>
              <a:ext uri="{FF2B5EF4-FFF2-40B4-BE49-F238E27FC236}">
                <a16:creationId xmlns:a16="http://schemas.microsoft.com/office/drawing/2014/main" id="{E521D307-450F-3D6D-A72A-E17DFB176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79" y="1275176"/>
            <a:ext cx="7658041" cy="430764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90E598F-7C79-93EF-34E2-445960AA8C3F}"/>
              </a:ext>
            </a:extLst>
          </p:cNvPr>
          <p:cNvSpPr txBox="1"/>
          <p:nvPr/>
        </p:nvSpPr>
        <p:spPr>
          <a:xfrm>
            <a:off x="2266979" y="5582824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8. Q-Q grafikon podešavanja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7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 err="1"/>
              <a:t>Kratak</a:t>
            </a:r>
            <a:r>
              <a:rPr lang="en-GB" sz="2000" dirty="0"/>
              <a:t> </a:t>
            </a:r>
            <a:r>
              <a:rPr lang="en-GB" sz="2000" dirty="0" err="1"/>
              <a:t>opis</a:t>
            </a:r>
            <a:r>
              <a:rPr lang="en-GB" sz="2000" dirty="0"/>
              <a:t> SPSS </a:t>
            </a:r>
            <a:r>
              <a:rPr lang="en-GB" sz="2000" dirty="0" err="1"/>
              <a:t>softvera</a:t>
            </a:r>
            <a:endParaRPr lang="en-GB" sz="2000" dirty="0"/>
          </a:p>
          <a:p>
            <a:r>
              <a:rPr lang="en-GB" sz="2000" dirty="0" err="1"/>
              <a:t>Osnovne</a:t>
            </a:r>
            <a:r>
              <a:rPr lang="en-GB" sz="2000" dirty="0"/>
              <a:t> </a:t>
            </a:r>
            <a:r>
              <a:rPr lang="en-GB" sz="2000" dirty="0" err="1"/>
              <a:t>osnove</a:t>
            </a:r>
            <a:r>
              <a:rPr lang="en-GB" sz="2000" dirty="0"/>
              <a:t> </a:t>
            </a:r>
            <a:r>
              <a:rPr lang="en-GB" sz="2000" dirty="0" err="1"/>
              <a:t>korišćenja</a:t>
            </a:r>
            <a:r>
              <a:rPr lang="en-GB" sz="2000" dirty="0"/>
              <a:t> SPSS </a:t>
            </a:r>
            <a:r>
              <a:rPr lang="en-GB" sz="2000" dirty="0" err="1"/>
              <a:t>softvera</a:t>
            </a:r>
            <a:endParaRPr lang="en-GB" sz="2000" dirty="0"/>
          </a:p>
          <a:p>
            <a:r>
              <a:rPr lang="en-GB" sz="2000" dirty="0" err="1"/>
              <a:t>Kratko</a:t>
            </a:r>
            <a:r>
              <a:rPr lang="en-GB" sz="2000" dirty="0"/>
              <a:t> </a:t>
            </a:r>
            <a:r>
              <a:rPr lang="en-GB" sz="2000" dirty="0" err="1"/>
              <a:t>objašnjenje</a:t>
            </a:r>
            <a:r>
              <a:rPr lang="en-GB" sz="2000" dirty="0"/>
              <a:t> </a:t>
            </a:r>
            <a:r>
              <a:rPr lang="en-GB" sz="2000" dirty="0" err="1"/>
              <a:t>testa</a:t>
            </a:r>
            <a:r>
              <a:rPr lang="en-GB" sz="2000" dirty="0"/>
              <a:t> </a:t>
            </a:r>
            <a:r>
              <a:rPr lang="en-GB" sz="2000" dirty="0" err="1"/>
              <a:t>normalnosti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primer za tri </a:t>
            </a:r>
            <a:r>
              <a:rPr lang="en-GB" sz="2000" dirty="0" err="1"/>
              <a:t>najčešće</a:t>
            </a:r>
            <a:r>
              <a:rPr lang="en-GB" sz="2000" dirty="0"/>
              <a:t> </a:t>
            </a:r>
            <a:r>
              <a:rPr lang="en-GB" sz="2000" dirty="0" err="1"/>
              <a:t>metode</a:t>
            </a:r>
            <a:endParaRPr lang="en-GB" sz="2000" dirty="0"/>
          </a:p>
          <a:p>
            <a:r>
              <a:rPr lang="en-GB" sz="2000" dirty="0"/>
              <a:t>Primer </a:t>
            </a:r>
            <a:r>
              <a:rPr lang="en-GB" sz="2000" dirty="0" err="1"/>
              <a:t>Studentskog</a:t>
            </a:r>
            <a:r>
              <a:rPr lang="en-GB" sz="2000" dirty="0"/>
              <a:t> T-</a:t>
            </a:r>
            <a:r>
              <a:rPr lang="en-GB" sz="2000" dirty="0" err="1"/>
              <a:t>testa</a:t>
            </a:r>
            <a:endParaRPr lang="en-GB" sz="2000" dirty="0"/>
          </a:p>
          <a:p>
            <a:r>
              <a:rPr lang="en-GB" sz="2000" dirty="0"/>
              <a:t>Primer </a:t>
            </a:r>
            <a:r>
              <a:rPr lang="en-GB" sz="2000" dirty="0" err="1"/>
              <a:t>Korelacije</a:t>
            </a:r>
            <a:endParaRPr lang="en-GB" sz="2000" dirty="0"/>
          </a:p>
          <a:p>
            <a:r>
              <a:rPr lang="en-GB" sz="2000" dirty="0"/>
              <a:t>Primer Hi-</a:t>
            </a:r>
            <a:r>
              <a:rPr lang="en-GB" sz="2000" dirty="0" err="1"/>
              <a:t>kvadrat</a:t>
            </a:r>
            <a:r>
              <a:rPr lang="en-GB" sz="2000" dirty="0"/>
              <a:t> </a:t>
            </a:r>
            <a:r>
              <a:rPr lang="en-GB" sz="2000" dirty="0" err="1"/>
              <a:t>testa</a:t>
            </a:r>
            <a:endParaRPr lang="en-GB" sz="2000" dirty="0"/>
          </a:p>
          <a:p>
            <a:r>
              <a:rPr lang="en-GB" sz="2000" dirty="0"/>
              <a:t>Primer One-Way ANOVA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Primer Q-Q </a:t>
            </a:r>
            <a:r>
              <a:rPr lang="en-US" dirty="0" err="1"/>
              <a:t>grafikona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Ponovo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koristimo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Q-Q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grafikon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sledeći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dijagram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repovi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ukazuje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određena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odstupanja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Međutim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većina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tačaka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blizu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osetljivost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naredne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testove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biće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dodatna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obrada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" name="Slika 3" descr="Slika, ki vsebuje besede besedilo, posnetek zaslona, vrstica, grafični prikaz&#10;&#10;Opis je samodejno ustvarjen">
            <a:extLst>
              <a:ext uri="{FF2B5EF4-FFF2-40B4-BE49-F238E27FC236}">
                <a16:creationId xmlns:a16="http://schemas.microsoft.com/office/drawing/2014/main" id="{CF98547E-18F8-A516-E63E-971FECE05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5" y="1550330"/>
            <a:ext cx="5540220" cy="4922947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CDBFBE8E-8830-CB63-3B28-2F80761DBFEB}"/>
              </a:ext>
            </a:extLst>
          </p:cNvPr>
          <p:cNvSpPr/>
          <p:nvPr/>
        </p:nvSpPr>
        <p:spPr>
          <a:xfrm>
            <a:off x="3426488" y="2411604"/>
            <a:ext cx="994787" cy="9545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70F03F78-4DF9-A84C-5522-442804AC10F4}"/>
              </a:ext>
            </a:extLst>
          </p:cNvPr>
          <p:cNvSpPr/>
          <p:nvPr/>
        </p:nvSpPr>
        <p:spPr>
          <a:xfrm>
            <a:off x="1487441" y="4795736"/>
            <a:ext cx="994787" cy="85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BF019256-E310-3A8B-EEC8-1CFB40301E99}"/>
              </a:ext>
            </a:extLst>
          </p:cNvPr>
          <p:cNvSpPr/>
          <p:nvPr/>
        </p:nvSpPr>
        <p:spPr>
          <a:xfrm>
            <a:off x="1939331" y="3396343"/>
            <a:ext cx="2321169" cy="13782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B4A9047-EF44-395D-A8AF-1D7A9A464D1B}"/>
              </a:ext>
            </a:extLst>
          </p:cNvPr>
          <p:cNvSpPr txBox="1"/>
          <p:nvPr/>
        </p:nvSpPr>
        <p:spPr>
          <a:xfrm>
            <a:off x="1101392" y="6234162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9. Rezultati Q-Q grafikona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95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testu</a:t>
            </a:r>
            <a:r>
              <a:rPr lang="en-US" dirty="0"/>
              <a:t> </a:t>
            </a:r>
            <a:r>
              <a:rPr lang="en-US" dirty="0" err="1"/>
              <a:t>normalnosti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272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Završni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je Test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Obično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histogram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Q-Q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grafikon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Složeniji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osetljiviji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dovesti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kontradiktornih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tumačenja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pokrenuli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„Analyze“, „Descriptive Statistics“, „Explore“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unesite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svoju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„Dependent List“,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okviru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„Plots“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izaberite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„Normality plots with tests“.</a:t>
            </a:r>
          </a:p>
        </p:txBody>
      </p:sp>
      <p:pic>
        <p:nvPicPr>
          <p:cNvPr id="4" name="Slika 3" descr="Slika, ki vsebuje besede besedilo, programska oprema, številka, računalniška ikona&#10;&#10;Opis je samodejno ustvarjen">
            <a:extLst>
              <a:ext uri="{FF2B5EF4-FFF2-40B4-BE49-F238E27FC236}">
                <a16:creationId xmlns:a16="http://schemas.microsoft.com/office/drawing/2014/main" id="{845F4DB2-2020-7CDF-567C-28EBF6BB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" y="1653701"/>
            <a:ext cx="6070060" cy="3414409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47E1482-6B3F-FC39-D3EE-F1C1710D6D40}"/>
              </a:ext>
            </a:extLst>
          </p:cNvPr>
          <p:cNvSpPr txBox="1"/>
          <p:nvPr/>
        </p:nvSpPr>
        <p:spPr>
          <a:xfrm>
            <a:off x="106470" y="5050410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10. Podešavanje testa normalnosti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68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Primer </a:t>
            </a:r>
            <a:r>
              <a:rPr lang="en-US" dirty="0" err="1"/>
              <a:t>testa</a:t>
            </a:r>
            <a:r>
              <a:rPr lang="en-US" dirty="0"/>
              <a:t> </a:t>
            </a:r>
            <a:r>
              <a:rPr lang="en-US" dirty="0" err="1"/>
              <a:t>normalnosti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587495" y="1288607"/>
            <a:ext cx="5875506" cy="420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pozitivan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Kolmogorov-Smirnov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Shapiro-Wilk 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(Significance)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0.05;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Shapiro-Wilk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osetljiviji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pouzdaniji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našem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slučaju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 oba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detektovana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0.001,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ukazuje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je test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negativan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Međutim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velike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Uzimajući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obzir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dobijamo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indikaciju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raspodelu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negira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32346BAE-B12F-A9E5-D696-32E6D0269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16505"/>
            <a:ext cx="4562563" cy="493815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A4E8DB87-80FB-FF88-D550-D932B48D79DF}"/>
              </a:ext>
            </a:extLst>
          </p:cNvPr>
          <p:cNvSpPr/>
          <p:nvPr/>
        </p:nvSpPr>
        <p:spPr>
          <a:xfrm>
            <a:off x="1024932" y="5446207"/>
            <a:ext cx="4340888" cy="1014883"/>
          </a:xfrm>
          <a:prstGeom prst="rect">
            <a:avLst/>
          </a:prstGeom>
          <a:noFill/>
          <a:ln>
            <a:solidFill>
              <a:srgbClr val="F24D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68D887B-2217-6047-DE6C-C5991D56684B}"/>
              </a:ext>
            </a:extLst>
          </p:cNvPr>
          <p:cNvSpPr txBox="1"/>
          <p:nvPr/>
        </p:nvSpPr>
        <p:spPr>
          <a:xfrm>
            <a:off x="1024932" y="6510987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11. Rezultati testa normalnosti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78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</a:t>
            </a:r>
            <a:r>
              <a:rPr lang="sr-Latn-RS" dirty="0"/>
              <a:t>i</a:t>
            </a:r>
            <a:r>
              <a:rPr lang="en-US" dirty="0"/>
              <a:t> T-Test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statistički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ćemo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eksperimentisati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T-test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sastoji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kategorijalne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numeričke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Koristićemo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prethodnih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ćemo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postaviti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kompanija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prikupila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udaljenosti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treba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sledeće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pitanje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„Da li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prosečna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udaljenost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njihovih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70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kilometara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?“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sproveli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Analiziraj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„Compare Means“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Uporedite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„One-Sample T-Test“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Jednostruki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T-test).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E1771DA8-B6C0-8C4E-F0C0-CA5515E4E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8" y="2100105"/>
            <a:ext cx="5898382" cy="2822708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7AE9C184-59DE-B05A-10A6-885459D4AC6E}"/>
              </a:ext>
            </a:extLst>
          </p:cNvPr>
          <p:cNvSpPr txBox="1">
            <a:spLocks/>
          </p:cNvSpPr>
          <p:nvPr/>
        </p:nvSpPr>
        <p:spPr>
          <a:xfrm>
            <a:off x="702732" y="5894613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Cronk (2016)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Link to video on youtube: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https://www.youtube.com/watch?v=nwiVH6O_CRQ 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79AAB7A-D0B8-9668-6973-74A7747FFA76}"/>
              </a:ext>
            </a:extLst>
          </p:cNvPr>
          <p:cNvSpPr txBox="1"/>
          <p:nvPr/>
        </p:nvSpPr>
        <p:spPr>
          <a:xfrm>
            <a:off x="200968" y="5100935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12. Studenti T-Test podešavanja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41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</a:t>
            </a:r>
            <a:r>
              <a:rPr lang="sr-Latn-RS" dirty="0"/>
              <a:t>i</a:t>
            </a:r>
            <a:r>
              <a:rPr lang="en-US" dirty="0"/>
              <a:t> T-Test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422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nekoliko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informacija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sr-Latn-R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p-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dvosmernu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hipotezu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daleko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ispod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0.05,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visoku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statističku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značajnost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t-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prilično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ukazuje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veću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razliku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srednje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uzorka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pretpostavljene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srednje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Treće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srednjim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vrednostima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16.46. To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prosečna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udaljenost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16.455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kilometara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pretpostavljenih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kilometara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Uzimajući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obzir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nulta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odbijena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prosečna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udaljenost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jednaka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 km).</a:t>
            </a:r>
            <a:endParaRPr lang="sr-Latn-R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Umesto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toga,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potvrđena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prosečna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udaljenost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70 km).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8C70EFC7-F37E-DBD4-4A14-683B60BD9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7" y="1909187"/>
            <a:ext cx="5739471" cy="4146143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FFA57A8B-FD3E-5692-6A0F-06198AE92252}"/>
              </a:ext>
            </a:extLst>
          </p:cNvPr>
          <p:cNvSpPr/>
          <p:nvPr/>
        </p:nvSpPr>
        <p:spPr>
          <a:xfrm>
            <a:off x="411982" y="2898843"/>
            <a:ext cx="5486400" cy="1070256"/>
          </a:xfrm>
          <a:prstGeom prst="rect">
            <a:avLst/>
          </a:prstGeom>
          <a:noFill/>
          <a:ln>
            <a:solidFill>
              <a:srgbClr val="F24D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BD97189-F0AE-081C-32BE-7122DF2C1A41}"/>
              </a:ext>
            </a:extLst>
          </p:cNvPr>
          <p:cNvSpPr txBox="1"/>
          <p:nvPr/>
        </p:nvSpPr>
        <p:spPr>
          <a:xfrm>
            <a:off x="411982" y="530620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13. Studenti T-Test rezultati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37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326571" y="1783369"/>
            <a:ext cx="11726533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Nastavimo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Ovde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numeričke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analiziramo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identifikovali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logističku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kompaniju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istoriju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poslednjih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podacima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vozila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vremenu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Menadžer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pita da li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isporučnih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vozila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jednostavno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rečeno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li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vozila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smanjuje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povećava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uraditi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testove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Nakon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dođemo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zaključka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Analiziraj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zatim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„Correlate“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„Bivariate“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Bivarijatna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Pobrinite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„Pearson“, „Two-tailed“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Dvosmerni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„Flag significant“ (Označi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značajne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takođe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selektovane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DB2FBBAF-C7B4-C91F-D320-5B82F6D4B14E}"/>
              </a:ext>
            </a:extLst>
          </p:cNvPr>
          <p:cNvSpPr txBox="1">
            <a:spLocks/>
          </p:cNvSpPr>
          <p:nvPr/>
        </p:nvSpPr>
        <p:spPr>
          <a:xfrm>
            <a:off x="533875" y="5642228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Meyers et al. (2013)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Link to video on youtube: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https://www.youtube.com/watch?v=2BeYY8JgokU 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89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</a:t>
            </a:r>
            <a:endParaRPr lang="pl-PL" dirty="0"/>
          </a:p>
        </p:txBody>
      </p:sp>
      <p:pic>
        <p:nvPicPr>
          <p:cNvPr id="4" name="Slika 3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3F08CAB1-3F84-2250-E2B0-26BF26405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26" y="1303721"/>
            <a:ext cx="7556547" cy="4250558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FD28D58-0E73-5C5E-AE8A-AE42B3132AAD}"/>
              </a:ext>
            </a:extLst>
          </p:cNvPr>
          <p:cNvSpPr txBox="1"/>
          <p:nvPr/>
        </p:nvSpPr>
        <p:spPr>
          <a:xfrm>
            <a:off x="6995685" y="5554279"/>
            <a:ext cx="4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If not normal distribution, choose “Spearman” instead!</a:t>
            </a:r>
            <a:endParaRPr lang="sl-SI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B9ECB4B-2DC3-07D3-292D-178373C0CD2C}"/>
              </a:ext>
            </a:extLst>
          </p:cNvPr>
          <p:cNvSpPr txBox="1"/>
          <p:nvPr/>
        </p:nvSpPr>
        <p:spPr>
          <a:xfrm>
            <a:off x="2317726" y="555427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14. Correlation podešavanja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94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Correlation 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69688" y="1481668"/>
            <a:ext cx="5875506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dobili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orijentisani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Sig. (2-tailed)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0.05,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ukazuje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statističku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značajnost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takođe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pokazuju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moguća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Pearson-ova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-0,872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takođe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prilično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bliže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to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-0,872,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zaključiti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povećanje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vozila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utiče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smanjujući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B57390D-1344-CFA4-1BE8-BBE0CE675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7" y="2112008"/>
            <a:ext cx="5508091" cy="293822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23D1546-3702-9B0F-1509-E02C8FC238FF}"/>
              </a:ext>
            </a:extLst>
          </p:cNvPr>
          <p:cNvSpPr txBox="1"/>
          <p:nvPr/>
        </p:nvSpPr>
        <p:spPr>
          <a:xfrm>
            <a:off x="739607" y="489633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15. Correlation rezultati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91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Chi-Square Test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420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Sledeći test je Hi-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kvadrat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(Chi-Square) test.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Ovdje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kategorijalne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upoređujemo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utvrdili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li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povezanost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logističku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kompaniju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isporukama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uključujući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tip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isporučena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kompanije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je: „Da li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značajna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povezanost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Analiziraj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zatim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„Descriptive Statistics“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Deskriptivna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„Crosstabs“ (Kros-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tablice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Pod „Statistics“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odaberite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„Chi-Square“ (Hi-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kvadrat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pic>
        <p:nvPicPr>
          <p:cNvPr id="4" name="Slika 3" descr="Slika, ki vsebuje besede besedilo, programska oprema, številka, računalniška ikona&#10;&#10;Opis je samodejno ustvarjen">
            <a:extLst>
              <a:ext uri="{FF2B5EF4-FFF2-40B4-BE49-F238E27FC236}">
                <a16:creationId xmlns:a16="http://schemas.microsoft.com/office/drawing/2014/main" id="{79B8970E-0F57-8D1A-33FF-1B346E605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5" y="1657978"/>
            <a:ext cx="6082603" cy="3421464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4D241B3A-D6BD-C69F-A24D-9A48C55BD6E1}"/>
              </a:ext>
            </a:extLst>
          </p:cNvPr>
          <p:cNvSpPr txBox="1">
            <a:spLocks/>
          </p:cNvSpPr>
          <p:nvPr/>
        </p:nvSpPr>
        <p:spPr>
          <a:xfrm>
            <a:off x="702732" y="5894613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Meyers et al. (2013)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Link to video on youtube: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https://www.youtube.com/watch?v=7oq6snUiXb0 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19E6BE2-5E28-D0C0-5580-20A3B3DAE47E}"/>
              </a:ext>
            </a:extLst>
          </p:cNvPr>
          <p:cNvSpPr txBox="1"/>
          <p:nvPr/>
        </p:nvSpPr>
        <p:spPr>
          <a:xfrm>
            <a:off x="200968" y="5100935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16. Chi-Square Test podešavanja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00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Chi-Square Test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554134" y="1385158"/>
            <a:ext cx="5875506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Pearson-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ovog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kvadrat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χ²)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15.087,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ukazivati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određeni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granici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0.05,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statistički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značajni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Uzimajući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obzir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postavljeno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zaključiti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odbijena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načina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robe).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Umesto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toga,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potvrđena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načina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robe).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Ovo bi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moglo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ukazivati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bi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kompanija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trebalo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daljim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trenutnim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praksama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Slika 4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87F90774-5EE5-1AC2-3E26-37691421C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83304"/>
            <a:ext cx="4910667" cy="4806575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0D29F4C-4C16-F9D6-64C6-57ED55DC595C}"/>
              </a:ext>
            </a:extLst>
          </p:cNvPr>
          <p:cNvSpPr txBox="1"/>
          <p:nvPr/>
        </p:nvSpPr>
        <p:spPr>
          <a:xfrm>
            <a:off x="643467" y="6383738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17. Chi-Square Test rezultati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SPSS </a:t>
            </a:r>
            <a:r>
              <a:rPr lang="en-US" dirty="0" err="1"/>
              <a:t>softveru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GB" sz="2000" dirty="0"/>
              <a:t>SPSS </a:t>
            </a:r>
            <a:r>
              <a:rPr lang="en-GB" sz="2000" dirty="0" err="1"/>
              <a:t>ili</a:t>
            </a:r>
            <a:r>
              <a:rPr lang="en-GB" sz="2000" dirty="0"/>
              <a:t> „</a:t>
            </a:r>
            <a:r>
              <a:rPr lang="en-GB" sz="2000" dirty="0" err="1"/>
              <a:t>Statistički</a:t>
            </a:r>
            <a:r>
              <a:rPr lang="en-GB" sz="2000" dirty="0"/>
              <a:t> </a:t>
            </a:r>
            <a:r>
              <a:rPr lang="en-GB" sz="2000" dirty="0" err="1"/>
              <a:t>paket</a:t>
            </a:r>
            <a:r>
              <a:rPr lang="en-GB" sz="2000" dirty="0"/>
              <a:t> za </a:t>
            </a:r>
            <a:r>
              <a:rPr lang="en-GB" sz="2000" dirty="0" err="1"/>
              <a:t>društvene</a:t>
            </a:r>
            <a:r>
              <a:rPr lang="en-GB" sz="2000" dirty="0"/>
              <a:t> </a:t>
            </a:r>
            <a:r>
              <a:rPr lang="en-GB" sz="2000" dirty="0" err="1"/>
              <a:t>nauke</a:t>
            </a:r>
            <a:r>
              <a:rPr lang="en-GB" sz="2000" dirty="0"/>
              <a:t>“ je </a:t>
            </a:r>
            <a:r>
              <a:rPr lang="en-GB" sz="2000" dirty="0" err="1"/>
              <a:t>softver</a:t>
            </a:r>
            <a:r>
              <a:rPr lang="en-GB" sz="2000" dirty="0"/>
              <a:t> koji </a:t>
            </a:r>
            <a:r>
              <a:rPr lang="en-GB" sz="2000" dirty="0" err="1"/>
              <a:t>su</a:t>
            </a:r>
            <a:r>
              <a:rPr lang="en-GB" sz="2000" dirty="0"/>
              <a:t> 1968. </a:t>
            </a:r>
            <a:r>
              <a:rPr lang="en-GB" sz="2000" dirty="0" err="1"/>
              <a:t>godine</a:t>
            </a:r>
            <a:r>
              <a:rPr lang="en-GB" sz="2000" dirty="0"/>
              <a:t> </a:t>
            </a:r>
            <a:r>
              <a:rPr lang="en-GB" sz="2000" dirty="0" err="1"/>
              <a:t>kreirali</a:t>
            </a:r>
            <a:r>
              <a:rPr lang="en-GB" sz="2000" dirty="0"/>
              <a:t> Norman H. Nie, C. Hadlai Hull </a:t>
            </a:r>
            <a:r>
              <a:rPr lang="en-GB" sz="2000" dirty="0" err="1"/>
              <a:t>i</a:t>
            </a:r>
            <a:r>
              <a:rPr lang="en-GB" sz="2000" dirty="0"/>
              <a:t> William G. Greene. </a:t>
            </a:r>
            <a:r>
              <a:rPr lang="en-GB" sz="2000" dirty="0" err="1"/>
              <a:t>Prvobitno</a:t>
            </a:r>
            <a:r>
              <a:rPr lang="en-GB" sz="2000" dirty="0"/>
              <a:t> je bio </a:t>
            </a:r>
            <a:r>
              <a:rPr lang="en-GB" sz="2000" dirty="0" err="1"/>
              <a:t>dizajniran</a:t>
            </a:r>
            <a:r>
              <a:rPr lang="en-GB" sz="2000" dirty="0"/>
              <a:t> da </a:t>
            </a:r>
            <a:r>
              <a:rPr lang="en-GB" sz="2000" dirty="0" err="1"/>
              <a:t>omogući</a:t>
            </a:r>
            <a:r>
              <a:rPr lang="en-GB" sz="2000" dirty="0"/>
              <a:t> </a:t>
            </a:r>
            <a:r>
              <a:rPr lang="en-GB" sz="2000" dirty="0" err="1"/>
              <a:t>istraživanje</a:t>
            </a:r>
            <a:r>
              <a:rPr lang="en-GB" sz="2000" dirty="0"/>
              <a:t> u </a:t>
            </a:r>
            <a:r>
              <a:rPr lang="en-GB" sz="2000" dirty="0" err="1"/>
              <a:t>društvenim</a:t>
            </a:r>
            <a:r>
              <a:rPr lang="en-GB" sz="2000" dirty="0"/>
              <a:t> </a:t>
            </a:r>
            <a:r>
              <a:rPr lang="en-GB" sz="2000" dirty="0" err="1"/>
              <a:t>naukama</a:t>
            </a:r>
            <a:r>
              <a:rPr lang="en-GB" sz="2000" dirty="0"/>
              <a:t>, </a:t>
            </a:r>
            <a:r>
              <a:rPr lang="en-GB" sz="2000" dirty="0" err="1"/>
              <a:t>ali</a:t>
            </a:r>
            <a:r>
              <a:rPr lang="en-GB" sz="2000" dirty="0"/>
              <a:t> se od </a:t>
            </a:r>
            <a:r>
              <a:rPr lang="en-GB" sz="2000" dirty="0" err="1"/>
              <a:t>tada</a:t>
            </a:r>
            <a:r>
              <a:rPr lang="en-GB" sz="2000" dirty="0"/>
              <a:t> </a:t>
            </a:r>
            <a:r>
              <a:rPr lang="en-GB" sz="2000" dirty="0" err="1"/>
              <a:t>razvio</a:t>
            </a:r>
            <a:r>
              <a:rPr lang="en-GB" sz="2000" dirty="0"/>
              <a:t> u </a:t>
            </a:r>
            <a:r>
              <a:rPr lang="en-GB" sz="2000" dirty="0" err="1"/>
              <a:t>jedno</a:t>
            </a:r>
            <a:r>
              <a:rPr lang="en-GB" sz="2000" dirty="0"/>
              <a:t> od </a:t>
            </a:r>
            <a:r>
              <a:rPr lang="en-GB" sz="2000" dirty="0" err="1"/>
              <a:t>najšire</a:t>
            </a:r>
            <a:r>
              <a:rPr lang="en-GB" sz="2000" dirty="0"/>
              <a:t> </a:t>
            </a:r>
            <a:r>
              <a:rPr lang="en-GB" sz="2000" dirty="0" err="1"/>
              <a:t>korišćenih</a:t>
            </a:r>
            <a:r>
              <a:rPr lang="en-GB" sz="2000" dirty="0"/>
              <a:t> alata za </a:t>
            </a:r>
            <a:r>
              <a:rPr lang="en-GB" sz="2000" dirty="0" err="1"/>
              <a:t>statističku</a:t>
            </a:r>
            <a:r>
              <a:rPr lang="en-GB" sz="2000" dirty="0"/>
              <a:t> </a:t>
            </a:r>
            <a:r>
              <a:rPr lang="en-GB" sz="2000" dirty="0" err="1"/>
              <a:t>analizu</a:t>
            </a:r>
            <a:r>
              <a:rPr lang="en-GB" sz="2000" dirty="0"/>
              <a:t> u </a:t>
            </a:r>
            <a:r>
              <a:rPr lang="en-GB" sz="2000" dirty="0" err="1"/>
              <a:t>oblastima</a:t>
            </a:r>
            <a:r>
              <a:rPr lang="en-GB" sz="2000" dirty="0"/>
              <a:t> </a:t>
            </a:r>
            <a:r>
              <a:rPr lang="en-GB" sz="2000" dirty="0" err="1"/>
              <a:t>kao</a:t>
            </a:r>
            <a:r>
              <a:rPr lang="en-GB" sz="2000" dirty="0"/>
              <a:t> </a:t>
            </a:r>
            <a:r>
              <a:rPr lang="en-GB" sz="2000" dirty="0" err="1"/>
              <a:t>što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biznis</a:t>
            </a:r>
            <a:r>
              <a:rPr lang="en-GB" sz="2000" dirty="0"/>
              <a:t>, </a:t>
            </a:r>
            <a:r>
              <a:rPr lang="en-GB" sz="2000" dirty="0" err="1"/>
              <a:t>zdravstvo</a:t>
            </a:r>
            <a:r>
              <a:rPr lang="en-GB" sz="2000" dirty="0"/>
              <a:t>, </a:t>
            </a:r>
            <a:r>
              <a:rPr lang="en-GB" sz="2000" dirty="0" err="1"/>
              <a:t>obrazovanje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vlada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Slično</a:t>
            </a:r>
            <a:r>
              <a:rPr lang="en-GB" sz="2000" dirty="0"/>
              <a:t> </a:t>
            </a:r>
            <a:r>
              <a:rPr lang="en-GB" sz="2000" dirty="0" err="1"/>
              <a:t>kao</a:t>
            </a:r>
            <a:r>
              <a:rPr lang="en-GB" sz="2000" dirty="0"/>
              <a:t> Microsoft Excel, SPSS </a:t>
            </a:r>
            <a:r>
              <a:rPr lang="en-GB" sz="2000" dirty="0" err="1"/>
              <a:t>ima</a:t>
            </a:r>
            <a:r>
              <a:rPr lang="en-GB" sz="2000" dirty="0"/>
              <a:t> </a:t>
            </a:r>
            <a:r>
              <a:rPr lang="en-GB" sz="2000" dirty="0" err="1"/>
              <a:t>grafički</a:t>
            </a:r>
            <a:r>
              <a:rPr lang="en-GB" sz="2000" dirty="0"/>
              <a:t> </a:t>
            </a:r>
            <a:r>
              <a:rPr lang="en-GB" sz="2000" dirty="0" err="1"/>
              <a:t>korisnički</a:t>
            </a:r>
            <a:r>
              <a:rPr lang="en-GB" sz="2000" dirty="0"/>
              <a:t> </a:t>
            </a:r>
            <a:r>
              <a:rPr lang="en-GB" sz="2000" dirty="0" err="1"/>
              <a:t>interfejs</a:t>
            </a:r>
            <a:r>
              <a:rPr lang="en-GB" sz="2000" dirty="0"/>
              <a:t> koji </a:t>
            </a:r>
            <a:r>
              <a:rPr lang="en-GB" sz="2000" dirty="0" err="1"/>
              <a:t>omogućava</a:t>
            </a:r>
            <a:r>
              <a:rPr lang="en-GB" sz="2000" dirty="0"/>
              <a:t> </a:t>
            </a:r>
            <a:r>
              <a:rPr lang="en-GB" sz="2000" dirty="0" err="1"/>
              <a:t>korisnicima</a:t>
            </a:r>
            <a:r>
              <a:rPr lang="en-GB" sz="2000" dirty="0"/>
              <a:t> da </a:t>
            </a:r>
            <a:r>
              <a:rPr lang="en-GB" sz="2000" dirty="0" err="1"/>
              <a:t>izvode</a:t>
            </a:r>
            <a:r>
              <a:rPr lang="en-GB" sz="2000" dirty="0"/>
              <a:t> </a:t>
            </a:r>
            <a:r>
              <a:rPr lang="en-GB" sz="2000" dirty="0" err="1"/>
              <a:t>složene</a:t>
            </a:r>
            <a:r>
              <a:rPr lang="en-GB" sz="2000" dirty="0"/>
              <a:t> </a:t>
            </a:r>
            <a:r>
              <a:rPr lang="en-GB" sz="2000" dirty="0" err="1"/>
              <a:t>statističke</a:t>
            </a:r>
            <a:r>
              <a:rPr lang="en-GB" sz="2000" dirty="0"/>
              <a:t> </a:t>
            </a:r>
            <a:r>
              <a:rPr lang="en-GB" sz="2000" dirty="0" err="1"/>
              <a:t>analize</a:t>
            </a:r>
            <a:r>
              <a:rPr lang="en-GB" sz="2000" dirty="0"/>
              <a:t> bez </a:t>
            </a:r>
            <a:r>
              <a:rPr lang="en-GB" sz="2000" dirty="0" err="1"/>
              <a:t>potrebe</a:t>
            </a:r>
            <a:r>
              <a:rPr lang="en-GB" sz="2000" dirty="0"/>
              <a:t> za </a:t>
            </a:r>
            <a:r>
              <a:rPr lang="en-GB" sz="2000" dirty="0" err="1"/>
              <a:t>opsežnim</a:t>
            </a:r>
            <a:r>
              <a:rPr lang="en-GB" sz="2000" dirty="0"/>
              <a:t> </a:t>
            </a:r>
            <a:r>
              <a:rPr lang="en-GB" sz="2000" dirty="0" err="1"/>
              <a:t>znanjem</a:t>
            </a:r>
            <a:r>
              <a:rPr lang="en-GB" sz="2000" dirty="0"/>
              <a:t> </a:t>
            </a:r>
            <a:r>
              <a:rPr lang="en-GB" sz="2000" dirty="0" err="1"/>
              <a:t>programiranja</a:t>
            </a:r>
            <a:r>
              <a:rPr lang="en-GB" sz="2000" dirty="0"/>
              <a:t>. </a:t>
            </a:r>
            <a:r>
              <a:rPr lang="en-GB" sz="2000" dirty="0" err="1"/>
              <a:t>Pristupačnost</a:t>
            </a:r>
            <a:r>
              <a:rPr lang="en-GB" sz="2000" dirty="0"/>
              <a:t> </a:t>
            </a:r>
            <a:r>
              <a:rPr lang="en-GB" sz="2000" dirty="0" err="1"/>
              <a:t>ovog</a:t>
            </a:r>
            <a:r>
              <a:rPr lang="en-GB" sz="2000" dirty="0"/>
              <a:t> </a:t>
            </a:r>
            <a:r>
              <a:rPr lang="en-GB" sz="2000" dirty="0" err="1"/>
              <a:t>softvera</a:t>
            </a:r>
            <a:r>
              <a:rPr lang="en-GB" sz="2000" dirty="0"/>
              <a:t> </a:t>
            </a:r>
            <a:r>
              <a:rPr lang="en-GB" sz="2000" dirty="0" err="1"/>
              <a:t>čini</a:t>
            </a:r>
            <a:r>
              <a:rPr lang="en-GB" sz="2000" dirty="0"/>
              <a:t> ga </a:t>
            </a:r>
            <a:r>
              <a:rPr lang="en-GB" sz="2000" dirty="0" err="1"/>
              <a:t>ključnim</a:t>
            </a:r>
            <a:r>
              <a:rPr lang="en-GB" sz="2000" dirty="0"/>
              <a:t> </a:t>
            </a:r>
            <a:r>
              <a:rPr lang="en-GB" sz="2000" dirty="0" err="1"/>
              <a:t>alatom</a:t>
            </a:r>
            <a:r>
              <a:rPr lang="en-GB" sz="2000" dirty="0"/>
              <a:t> za </a:t>
            </a:r>
            <a:r>
              <a:rPr lang="en-GB" sz="2000" dirty="0" err="1"/>
              <a:t>istraživače</a:t>
            </a:r>
            <a:r>
              <a:rPr lang="en-GB" sz="2000" dirty="0"/>
              <a:t>, </a:t>
            </a:r>
            <a:r>
              <a:rPr lang="en-GB" sz="2000" dirty="0" err="1"/>
              <a:t>analitičare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studente</a:t>
            </a:r>
            <a:r>
              <a:rPr lang="en-GB" sz="2000" dirty="0"/>
              <a:t>.</a:t>
            </a:r>
            <a:endParaRPr lang="sl-SI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0C00BB8F-496C-8401-07F3-1F51D011DB4C}"/>
              </a:ext>
            </a:extLst>
          </p:cNvPr>
          <p:cNvSpPr txBox="1">
            <a:spLocks/>
          </p:cNvSpPr>
          <p:nvPr/>
        </p:nvSpPr>
        <p:spPr>
          <a:xfrm>
            <a:off x="838199" y="4448497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Almquist et al. (2019)</a:t>
            </a:r>
          </a:p>
        </p:txBody>
      </p:sp>
    </p:spTree>
    <p:extLst>
      <p:ext uri="{BB962C8B-B14F-4D97-AF65-F5344CB8AC3E}">
        <p14:creationId xmlns:p14="http://schemas.microsoft.com/office/powerpoint/2010/main" val="3131270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Test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363894" y="1783369"/>
            <a:ext cx="1168921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Poslednji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kojim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eksperimentišemo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ANOVA,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tačnije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jednostruki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ANOVA test.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logističku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kompaniju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sarađuje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različita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avioprevoznika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njihove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kompanije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je: „Da li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izbor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avioprevoznika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utiče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Analiziraj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zatim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„Compare Means and Proportions“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Uporedite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proporcije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„One-way ANOVA“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Jednostruki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ANOVA).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Zavisna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 u polje „Dependent List“ (Lista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zavisnih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polje „Factor“ (Faktor).</a:t>
            </a: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F21A0896-C99A-E938-D8F9-A920D5393B49}"/>
              </a:ext>
            </a:extLst>
          </p:cNvPr>
          <p:cNvSpPr txBox="1">
            <a:spLocks/>
          </p:cNvSpPr>
          <p:nvPr/>
        </p:nvSpPr>
        <p:spPr>
          <a:xfrm>
            <a:off x="432144" y="4682991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Gamst et al. (2008)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Link to video on youtube: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https://www.youtube.com/watch?v=OEOeXpxSjf8 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05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Test </a:t>
            </a:r>
            <a:endParaRPr lang="pl-PL" dirty="0"/>
          </a:p>
        </p:txBody>
      </p:sp>
      <p:pic>
        <p:nvPicPr>
          <p:cNvPr id="4" name="Slika 3" descr="Slika, ki vsebuje besede besedilo, programska oprema, številka, posnetek zaslona&#10;&#10;Opis je samodejno ustvarjen">
            <a:extLst>
              <a:ext uri="{FF2B5EF4-FFF2-40B4-BE49-F238E27FC236}">
                <a16:creationId xmlns:a16="http://schemas.microsoft.com/office/drawing/2014/main" id="{BFC0FBFA-4313-E600-FD2A-0598B1891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25" y="1038146"/>
            <a:ext cx="8500813" cy="478170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4976364-65A6-DBC9-C5CB-FBF51A55B0A2}"/>
              </a:ext>
            </a:extLst>
          </p:cNvPr>
          <p:cNvSpPr txBox="1"/>
          <p:nvPr/>
        </p:nvSpPr>
        <p:spPr>
          <a:xfrm>
            <a:off x="2230825" y="5819853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18. ANOVA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</a:t>
            </a:r>
            <a:r>
              <a:rPr lang="sr-Latn-R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šavanja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01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Test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962748" y="1260930"/>
            <a:ext cx="5875506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ANOVA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Posebno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iznosi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152.568,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pokazuje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unutar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odnosno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prevoznicima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0.001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ukazuje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statističku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značajnost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omogućava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odbacimo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nul-hipotezu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(da ne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vremenima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među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prevoznicima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ukazuje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da je post-hoc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opravdana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Vraćanjem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podešavanja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ANOVA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dugme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"Post hoc"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odaberite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Tukey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Bonferroni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izračunavanje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oba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slučaja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primetiti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najbolji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pogledu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isporuke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</a:t>
            </a:r>
          </a:p>
        </p:txBody>
      </p:sp>
      <p:pic>
        <p:nvPicPr>
          <p:cNvPr id="4" name="Slika 3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4AEE1F43-3587-F5FC-576B-99695C0E5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7" y="1621594"/>
            <a:ext cx="5311600" cy="2019475"/>
          </a:xfrm>
          <a:prstGeom prst="rect">
            <a:avLst/>
          </a:prstGeom>
        </p:spPr>
      </p:pic>
      <p:pic>
        <p:nvPicPr>
          <p:cNvPr id="7" name="Slika 6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2DF0AB46-FD4E-F54C-78E2-A535588B4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8" y="3577213"/>
            <a:ext cx="4969383" cy="30620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6BE600-F8AC-DBCD-BC76-186ACFD88525}"/>
              </a:ext>
            </a:extLst>
          </p:cNvPr>
          <p:cNvSpPr txBox="1"/>
          <p:nvPr/>
        </p:nvSpPr>
        <p:spPr>
          <a:xfrm>
            <a:off x="651148" y="6540090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 19. ANOVA rezultati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81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Test </a:t>
            </a:r>
            <a:r>
              <a:rPr lang="sl-SI" dirty="0"/>
              <a:t>- </a:t>
            </a:r>
            <a:r>
              <a:rPr lang="sl-SI" dirty="0" err="1"/>
              <a:t>Scenario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87829" y="1783369"/>
            <a:ext cx="114652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zaključili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je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najbolja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opcija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br. 3;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Hajde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kreiramo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scenario u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kojem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logistička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kompanija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počinje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sarađuje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četvrtim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prevoznikom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novog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generišite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nasumične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brojeve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ponovo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sprovedite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ANOVA test;</a:t>
            </a:r>
            <a:endParaRPr lang="sr-Latn-RS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Koji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trenutno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najisplativija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opcija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8744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l-SI" sz="2000" dirty="0"/>
              <a:t>Naučili smo osnovne funkcije SPSS softvera.</a:t>
            </a:r>
          </a:p>
          <a:p>
            <a:r>
              <a:rPr lang="sl-SI" sz="2000" dirty="0"/>
              <a:t>Naučili smo upravljanje podacima u SPSS softveru.</a:t>
            </a:r>
          </a:p>
          <a:p>
            <a:r>
              <a:rPr lang="sl-SI" sz="2000" dirty="0"/>
              <a:t>Naučili smo kako da sprovedemo testove normalnosti kao pripremu pre statističkih testova.</a:t>
            </a:r>
          </a:p>
          <a:p>
            <a:r>
              <a:rPr lang="sl-SI" sz="2000" dirty="0"/>
              <a:t>Naučili smo kako da postavimo Studentov T-test, Korelaciju, Chi-kvadrat i ANOVA test u SPSS softveru.</a:t>
            </a:r>
          </a:p>
          <a:p>
            <a:r>
              <a:rPr lang="sl-SI" sz="2000" dirty="0"/>
              <a:t>Naučili smo kako da čitamo rezultate statističkih testova u SPSS softveru.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Reference 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sz="2000" dirty="0" err="1"/>
              <a:t>Almquist</a:t>
            </a:r>
            <a:r>
              <a:rPr lang="en-US" sz="2000" dirty="0"/>
              <a:t>, </a:t>
            </a:r>
            <a:r>
              <a:rPr lang="en-US" sz="2000" dirty="0" err="1"/>
              <a:t>Ylva</a:t>
            </a:r>
            <a:r>
              <a:rPr lang="en-US" sz="2000" dirty="0"/>
              <a:t> B; </a:t>
            </a:r>
            <a:r>
              <a:rPr lang="en-US" sz="2000" dirty="0" err="1"/>
              <a:t>Kvart</a:t>
            </a:r>
            <a:r>
              <a:rPr lang="en-US" sz="2000" dirty="0"/>
              <a:t>, </a:t>
            </a:r>
            <a:r>
              <a:rPr lang="en-US" sz="2000" dirty="0" err="1"/>
              <a:t>Signild</a:t>
            </a:r>
            <a:r>
              <a:rPr lang="en-US" sz="2000" dirty="0"/>
              <a:t>; </a:t>
            </a:r>
            <a:r>
              <a:rPr lang="en-US" sz="2000" dirty="0" err="1"/>
              <a:t>Brännström</a:t>
            </a:r>
            <a:r>
              <a:rPr lang="en-US" sz="2000" dirty="0"/>
              <a:t>, Lars (2019). A practical guide to quantitative methods with SPSS. Research Reports in Public Health Sciences. Preprint. </a:t>
            </a:r>
            <a:r>
              <a:rPr lang="en-US" sz="2000" dirty="0">
                <a:hlinkClick r:id="rId2"/>
              </a:rPr>
              <a:t>https://doi.org/10.17045/sthlmuni.10321829.v2</a:t>
            </a:r>
            <a:endParaRPr lang="sl-SI" sz="20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l-SI" sz="2000" kern="100" dirty="0" err="1">
                <a:effectLst/>
              </a:rPr>
              <a:t>DeCoster</a:t>
            </a:r>
            <a:r>
              <a:rPr lang="sl-SI" sz="2000" kern="100" dirty="0">
                <a:effectLst/>
              </a:rPr>
              <a:t>, J., &amp; </a:t>
            </a:r>
            <a:r>
              <a:rPr lang="sl-SI" sz="2000" kern="100" dirty="0" err="1">
                <a:effectLst/>
              </a:rPr>
              <a:t>Claypool</a:t>
            </a:r>
            <a:r>
              <a:rPr lang="sl-SI" sz="2000" kern="100" dirty="0">
                <a:effectLst/>
              </a:rPr>
              <a:t>, H. M.  (2004).  Data </a:t>
            </a:r>
            <a:r>
              <a:rPr lang="sl-SI" sz="2000" kern="100" dirty="0" err="1">
                <a:effectLst/>
              </a:rPr>
              <a:t>Analysis</a:t>
            </a:r>
            <a:r>
              <a:rPr lang="sl-SI" sz="2000" kern="100" dirty="0">
                <a:effectLst/>
              </a:rPr>
              <a:t> in SPSS. </a:t>
            </a:r>
            <a:r>
              <a:rPr lang="sl-SI" sz="2000" kern="100" dirty="0" err="1">
                <a:effectLst/>
              </a:rPr>
              <a:t>Retrieved</a:t>
            </a:r>
            <a:r>
              <a:rPr lang="sl-SI" sz="2000" kern="100" dirty="0">
                <a:effectLst/>
              </a:rPr>
              <a:t> &lt;</a:t>
            </a:r>
            <a:r>
              <a:rPr lang="sl-SI" sz="2000" kern="100" dirty="0" err="1">
                <a:effectLst/>
              </a:rPr>
              <a:t>June</a:t>
            </a:r>
            <a:r>
              <a:rPr lang="sl-SI" sz="2000" kern="100" dirty="0">
                <a:effectLst/>
              </a:rPr>
              <a:t>, 4th, 2024&gt; </a:t>
            </a:r>
            <a:r>
              <a:rPr lang="sl-SI" sz="2000" kern="100" dirty="0" err="1">
                <a:effectLst/>
              </a:rPr>
              <a:t>from</a:t>
            </a:r>
            <a:r>
              <a:rPr lang="sl-SI" sz="2000" kern="100" dirty="0">
                <a:effectLst/>
              </a:rPr>
              <a:t> </a:t>
            </a:r>
            <a:r>
              <a:rPr lang="sl-SI" sz="2000" kern="100" dirty="0">
                <a:effectLst/>
                <a:hlinkClick r:id="rId3"/>
              </a:rPr>
              <a:t>http://www.stat-help.com/notes.html</a:t>
            </a:r>
            <a:endParaRPr lang="sl-SI" sz="2000" kern="100" dirty="0">
              <a:effectLst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</a:rPr>
              <a:t>Cronk, B. C. (2016). How to use IBM SPSS statistics: A step-by-step guide to analysis and interpretation. Routledge.</a:t>
            </a:r>
            <a:endParaRPr lang="sl-SI" sz="2000" kern="100" dirty="0">
              <a:effectLst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</a:rPr>
              <a:t>Meyers, L. S., </a:t>
            </a:r>
            <a:r>
              <a:rPr lang="en-US" sz="2000" kern="100" dirty="0" err="1">
                <a:effectLst/>
              </a:rPr>
              <a:t>Gamst</a:t>
            </a:r>
            <a:r>
              <a:rPr lang="en-US" sz="2000" kern="100" dirty="0">
                <a:effectLst/>
              </a:rPr>
              <a:t>, G. C., &amp; Guarino, A. J. (2013). Performing data analysis using IBM SPSS. John Wiley &amp; Sons.</a:t>
            </a:r>
            <a:endParaRPr lang="sl-SI" sz="2000" kern="100" dirty="0">
              <a:effectLst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 err="1">
                <a:effectLst/>
              </a:rPr>
              <a:t>Gamst</a:t>
            </a:r>
            <a:r>
              <a:rPr lang="en-US" sz="2000" kern="100" dirty="0">
                <a:effectLst/>
              </a:rPr>
              <a:t>, G., Meyers, L. S., &amp; Guarino, A. J. (2008). Analysis of variance designs: A conceptual and computational approach with SPSS and SAS. Cambridge University Press.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sl-S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sl-S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36844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</a:t>
            </a:r>
            <a:r>
              <a:rPr lang="sr-Latn-BA" sz="4000" b="0" dirty="0">
                <a:solidFill>
                  <a:schemeClr val="tx1"/>
                </a:solidFill>
              </a:rPr>
              <a:t>Svetlana Nikoličić, </a:t>
            </a:r>
            <a:r>
              <a:rPr lang="en-GB" sz="4000" b="0" dirty="0" err="1">
                <a:solidFill>
                  <a:schemeClr val="tx1"/>
                </a:solidFill>
              </a:rPr>
              <a:t>Kristijan</a:t>
            </a:r>
            <a:r>
              <a:rPr lang="en-GB" sz="4000" b="0" dirty="0">
                <a:solidFill>
                  <a:schemeClr val="tx1"/>
                </a:solidFill>
              </a:rPr>
              <a:t>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Finala verzija: jun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Hvala </a:t>
            </a:r>
            <a:r>
              <a:rPr lang="en-US" dirty="0" err="1"/>
              <a:t>na</a:t>
            </a:r>
            <a:r>
              <a:rPr lang="en-US" dirty="0"/>
              <a:t> pa</a:t>
            </a:r>
            <a:r>
              <a:rPr lang="sr-Latn-RS" dirty="0"/>
              <a:t>žnji!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SPSS </a:t>
            </a:r>
            <a:r>
              <a:rPr lang="en-US" dirty="0" err="1"/>
              <a:t>softveru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US" sz="2000" dirty="0"/>
              <a:t>SPSS </a:t>
            </a:r>
            <a:r>
              <a:rPr lang="en-US" sz="2000" dirty="0" err="1"/>
              <a:t>pruža</a:t>
            </a:r>
            <a:r>
              <a:rPr lang="en-US" sz="2000" dirty="0"/>
              <a:t> </a:t>
            </a:r>
            <a:r>
              <a:rPr lang="en-US" sz="2000" dirty="0" err="1"/>
              <a:t>širok</a:t>
            </a:r>
            <a:r>
              <a:rPr lang="en-US" sz="2000" dirty="0"/>
              <a:t> </a:t>
            </a:r>
            <a:r>
              <a:rPr lang="en-US" sz="2000" dirty="0" err="1"/>
              <a:t>spektar</a:t>
            </a:r>
            <a:r>
              <a:rPr lang="en-US" sz="2000" dirty="0"/>
              <a:t> </a:t>
            </a:r>
            <a:r>
              <a:rPr lang="en-US" sz="2000" dirty="0" err="1"/>
              <a:t>statističkih</a:t>
            </a:r>
            <a:r>
              <a:rPr lang="en-US" sz="2000" dirty="0"/>
              <a:t> </a:t>
            </a:r>
            <a:r>
              <a:rPr lang="en-US" sz="2000" dirty="0" err="1"/>
              <a:t>tehnika</a:t>
            </a:r>
            <a:r>
              <a:rPr lang="en-US" sz="2000" dirty="0"/>
              <a:t>, </a:t>
            </a:r>
            <a:r>
              <a:rPr lang="en-US" sz="2000" dirty="0" err="1"/>
              <a:t>uključujući</a:t>
            </a:r>
            <a:r>
              <a:rPr lang="en-US" sz="2000" dirty="0"/>
              <a:t> </a:t>
            </a:r>
            <a:r>
              <a:rPr lang="en-US" sz="2000" dirty="0" err="1"/>
              <a:t>deskriptivnu</a:t>
            </a:r>
            <a:r>
              <a:rPr lang="en-US" sz="2000" dirty="0"/>
              <a:t> </a:t>
            </a:r>
            <a:r>
              <a:rPr lang="en-US" sz="2000" dirty="0" err="1"/>
              <a:t>statistiku</a:t>
            </a:r>
            <a:r>
              <a:rPr lang="en-US" sz="2000" dirty="0"/>
              <a:t>, </a:t>
            </a:r>
            <a:r>
              <a:rPr lang="en-US" sz="2000" dirty="0" err="1"/>
              <a:t>inferencijalnu</a:t>
            </a:r>
            <a:r>
              <a:rPr lang="en-US" sz="2000" dirty="0"/>
              <a:t> </a:t>
            </a:r>
            <a:r>
              <a:rPr lang="en-US" sz="2000" dirty="0" err="1"/>
              <a:t>statistiku</a:t>
            </a:r>
            <a:r>
              <a:rPr lang="en-US" sz="2000" dirty="0"/>
              <a:t>, </a:t>
            </a:r>
            <a:r>
              <a:rPr lang="en-US" sz="2000" dirty="0" err="1"/>
              <a:t>regresionu</a:t>
            </a:r>
            <a:r>
              <a:rPr lang="en-US" sz="2000" dirty="0"/>
              <a:t> </a:t>
            </a:r>
            <a:r>
              <a:rPr lang="en-US" sz="2000" dirty="0" err="1"/>
              <a:t>analizu</a:t>
            </a:r>
            <a:r>
              <a:rPr lang="en-US" sz="2000" dirty="0"/>
              <a:t>, ANOVA, </a:t>
            </a:r>
            <a:r>
              <a:rPr lang="en-US" sz="2000" dirty="0" err="1"/>
              <a:t>faktorsku</a:t>
            </a:r>
            <a:r>
              <a:rPr lang="en-US" sz="2000" dirty="0"/>
              <a:t> </a:t>
            </a:r>
            <a:r>
              <a:rPr lang="en-US" sz="2000" dirty="0" err="1"/>
              <a:t>analizu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mnoge</a:t>
            </a:r>
            <a:r>
              <a:rPr lang="en-US" sz="2000" dirty="0"/>
              <a:t> </a:t>
            </a:r>
            <a:r>
              <a:rPr lang="en-US" sz="2000" dirty="0" err="1"/>
              <a:t>druge</a:t>
            </a:r>
            <a:r>
              <a:rPr lang="en-US" sz="2000" dirty="0"/>
              <a:t>. </a:t>
            </a:r>
            <a:r>
              <a:rPr lang="en-US" sz="2000" dirty="0" err="1"/>
              <a:t>Korisnici</a:t>
            </a:r>
            <a:r>
              <a:rPr lang="en-US" sz="2000" dirty="0"/>
              <a:t> </a:t>
            </a:r>
            <a:r>
              <a:rPr lang="en-US" sz="2000" dirty="0" err="1"/>
              <a:t>takođe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da </a:t>
            </a:r>
            <a:r>
              <a:rPr lang="en-US" sz="2000" dirty="0" err="1"/>
              <a:t>izvode</a:t>
            </a:r>
            <a:r>
              <a:rPr lang="en-US" sz="2000" dirty="0"/>
              <a:t> </a:t>
            </a:r>
            <a:r>
              <a:rPr lang="en-US" sz="2000" dirty="0" err="1"/>
              <a:t>manipulaciju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, </a:t>
            </a:r>
            <a:r>
              <a:rPr lang="en-US" sz="2000" dirty="0" err="1"/>
              <a:t>transformaciju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vizualizaciju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omogućava</a:t>
            </a:r>
            <a:r>
              <a:rPr lang="en-US" sz="2000" dirty="0"/>
              <a:t> </a:t>
            </a:r>
            <a:r>
              <a:rPr lang="en-US" sz="2000" dirty="0" err="1"/>
              <a:t>dubinsku</a:t>
            </a:r>
            <a:r>
              <a:rPr lang="en-US" sz="2000" dirty="0"/>
              <a:t> </a:t>
            </a:r>
            <a:r>
              <a:rPr lang="en-US" sz="2000" dirty="0" err="1"/>
              <a:t>analizu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Softver</a:t>
            </a:r>
            <a:r>
              <a:rPr lang="en-US" sz="2000" dirty="0"/>
              <a:t> </a:t>
            </a:r>
            <a:r>
              <a:rPr lang="en-US" sz="2000" dirty="0" err="1"/>
              <a:t>omogućava</a:t>
            </a:r>
            <a:r>
              <a:rPr lang="en-US" sz="2000" dirty="0"/>
              <a:t> </a:t>
            </a:r>
            <a:r>
              <a:rPr lang="en-US" sz="2000" dirty="0" err="1"/>
              <a:t>korisnicima</a:t>
            </a:r>
            <a:r>
              <a:rPr lang="en-US" sz="2000" dirty="0"/>
              <a:t> da </a:t>
            </a:r>
            <a:r>
              <a:rPr lang="en-US" sz="2000" dirty="0" err="1"/>
              <a:t>uvoze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izvora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Excel, </a:t>
            </a:r>
            <a:r>
              <a:rPr lang="en-US" sz="2000" dirty="0" err="1"/>
              <a:t>baze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tekstualni</a:t>
            </a:r>
            <a:r>
              <a:rPr lang="en-US" sz="2000" dirty="0"/>
              <a:t> </a:t>
            </a:r>
            <a:r>
              <a:rPr lang="en-US" sz="2000" dirty="0" err="1"/>
              <a:t>fajlovi</a:t>
            </a:r>
            <a:r>
              <a:rPr lang="en-US" sz="2000" dirty="0"/>
              <a:t>. </a:t>
            </a:r>
            <a:r>
              <a:rPr lang="en-US" sz="2000" dirty="0" err="1"/>
              <a:t>Takođe</a:t>
            </a:r>
            <a:r>
              <a:rPr lang="en-US" sz="2000" dirty="0"/>
              <a:t> </a:t>
            </a:r>
            <a:r>
              <a:rPr lang="en-US" sz="2000" dirty="0" err="1"/>
              <a:t>podržava</a:t>
            </a:r>
            <a:r>
              <a:rPr lang="en-US" sz="2000" dirty="0"/>
              <a:t> </a:t>
            </a:r>
            <a:r>
              <a:rPr lang="en-US" sz="2000" dirty="0" err="1"/>
              <a:t>čišćenje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pripremu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omogućavajući</a:t>
            </a:r>
            <a:r>
              <a:rPr lang="en-US" sz="2000" dirty="0"/>
              <a:t> </a:t>
            </a:r>
            <a:r>
              <a:rPr lang="en-US" sz="2000" dirty="0" err="1"/>
              <a:t>korisnicima</a:t>
            </a:r>
            <a:r>
              <a:rPr lang="en-US" sz="2000" dirty="0"/>
              <a:t> da </a:t>
            </a:r>
            <a:r>
              <a:rPr lang="en-US" sz="2000" dirty="0" err="1"/>
              <a:t>efikasno</a:t>
            </a:r>
            <a:r>
              <a:rPr lang="en-US" sz="2000" dirty="0"/>
              <a:t> </a:t>
            </a:r>
            <a:r>
              <a:rPr lang="en-US" sz="2000" dirty="0" err="1"/>
              <a:t>upravljaju</a:t>
            </a:r>
            <a:r>
              <a:rPr lang="en-US" sz="2000" dirty="0"/>
              <a:t> </a:t>
            </a:r>
            <a:r>
              <a:rPr lang="en-US" sz="2000" dirty="0" err="1"/>
              <a:t>nedostajućim</a:t>
            </a:r>
            <a:r>
              <a:rPr lang="en-US" sz="2000" dirty="0"/>
              <a:t> </a:t>
            </a:r>
            <a:r>
              <a:rPr lang="en-US" sz="2000" dirty="0" err="1"/>
              <a:t>vrednostima</a:t>
            </a:r>
            <a:r>
              <a:rPr lang="en-US" sz="2000" dirty="0"/>
              <a:t>, </a:t>
            </a:r>
            <a:r>
              <a:rPr lang="en-US" sz="2000" dirty="0" err="1"/>
              <a:t>rekodiraju</a:t>
            </a:r>
            <a:r>
              <a:rPr lang="en-US" sz="2000" dirty="0"/>
              <a:t> </a:t>
            </a:r>
            <a:r>
              <a:rPr lang="en-US" sz="2000" dirty="0" err="1"/>
              <a:t>varijable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spajaju</a:t>
            </a:r>
            <a:r>
              <a:rPr lang="en-US" sz="2000" dirty="0"/>
              <a:t> </a:t>
            </a:r>
            <a:r>
              <a:rPr lang="en-US" sz="2000" dirty="0" err="1"/>
              <a:t>skupove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</a:t>
            </a:r>
          </a:p>
          <a:p>
            <a:r>
              <a:rPr lang="en-US" sz="2000" dirty="0"/>
              <a:t>Pored </a:t>
            </a:r>
            <a:r>
              <a:rPr lang="en-US" sz="2000" dirty="0" err="1"/>
              <a:t>standardnih</a:t>
            </a:r>
            <a:r>
              <a:rPr lang="en-US" sz="2000" dirty="0"/>
              <a:t> </a:t>
            </a:r>
            <a:r>
              <a:rPr lang="en-US" sz="2000" dirty="0" err="1"/>
              <a:t>statističkih</a:t>
            </a:r>
            <a:r>
              <a:rPr lang="en-US" sz="2000" dirty="0"/>
              <a:t> </a:t>
            </a:r>
            <a:r>
              <a:rPr lang="en-US" sz="2000" dirty="0" err="1"/>
              <a:t>procedura</a:t>
            </a:r>
            <a:r>
              <a:rPr lang="en-US" sz="2000" dirty="0"/>
              <a:t>, SPSS </a:t>
            </a:r>
            <a:r>
              <a:rPr lang="en-US" sz="2000" dirty="0" err="1"/>
              <a:t>nudi</a:t>
            </a:r>
            <a:r>
              <a:rPr lang="en-US" sz="2000" dirty="0"/>
              <a:t> </a:t>
            </a:r>
            <a:r>
              <a:rPr lang="en-US" sz="2000" dirty="0" err="1"/>
              <a:t>napredne</a:t>
            </a:r>
            <a:r>
              <a:rPr lang="en-US" sz="2000" dirty="0"/>
              <a:t> </a:t>
            </a:r>
            <a:r>
              <a:rPr lang="en-US" sz="2000" dirty="0" err="1"/>
              <a:t>opcije</a:t>
            </a:r>
            <a:r>
              <a:rPr lang="en-US" sz="2000" dirty="0"/>
              <a:t> </a:t>
            </a:r>
            <a:r>
              <a:rPr lang="en-US" sz="2000" dirty="0" err="1"/>
              <a:t>analize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prediktivno</a:t>
            </a:r>
            <a:r>
              <a:rPr lang="en-US" sz="2000" dirty="0"/>
              <a:t> </a:t>
            </a:r>
            <a:r>
              <a:rPr lang="en-US" sz="2000" dirty="0" err="1"/>
              <a:t>modeliranje</a:t>
            </a:r>
            <a:r>
              <a:rPr lang="en-US" sz="2000" dirty="0"/>
              <a:t>, </a:t>
            </a:r>
            <a:r>
              <a:rPr lang="en-US" sz="2000" dirty="0" err="1"/>
              <a:t>analiza</a:t>
            </a:r>
            <a:r>
              <a:rPr lang="en-US" sz="2000" dirty="0"/>
              <a:t> </a:t>
            </a:r>
            <a:r>
              <a:rPr lang="en-US" sz="2000" dirty="0" err="1"/>
              <a:t>vremenskih</a:t>
            </a:r>
            <a:r>
              <a:rPr lang="en-US" sz="2000" dirty="0"/>
              <a:t> </a:t>
            </a:r>
            <a:r>
              <a:rPr lang="en-US" sz="2000" dirty="0" err="1"/>
              <a:t>serija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algoritmi</a:t>
            </a:r>
            <a:r>
              <a:rPr lang="en-US" sz="2000" dirty="0"/>
              <a:t> </a:t>
            </a:r>
            <a:r>
              <a:rPr lang="en-US" sz="2000" dirty="0" err="1"/>
              <a:t>mašinskog</a:t>
            </a:r>
            <a:r>
              <a:rPr lang="en-US" sz="2000" dirty="0"/>
              <a:t> </a:t>
            </a:r>
            <a:r>
              <a:rPr lang="en-US" sz="2000" dirty="0" err="1"/>
              <a:t>učenja</a:t>
            </a:r>
            <a:r>
              <a:rPr lang="en-US" sz="2000" dirty="0"/>
              <a:t>. </a:t>
            </a:r>
            <a:r>
              <a:rPr lang="en-US" sz="2000" dirty="0" err="1"/>
              <a:t>Korisnici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generisati</a:t>
            </a:r>
            <a:r>
              <a:rPr lang="en-US" sz="2000" dirty="0"/>
              <a:t> </a:t>
            </a:r>
            <a:r>
              <a:rPr lang="en-US" sz="2000" dirty="0" err="1"/>
              <a:t>sveobuhvatne</a:t>
            </a:r>
            <a:r>
              <a:rPr lang="en-US" sz="2000" dirty="0"/>
              <a:t> </a:t>
            </a:r>
            <a:r>
              <a:rPr lang="en-US" sz="2000" dirty="0" err="1"/>
              <a:t>izveštaje</a:t>
            </a:r>
            <a:r>
              <a:rPr lang="en-US" sz="2000" dirty="0"/>
              <a:t>, </a:t>
            </a:r>
            <a:r>
              <a:rPr lang="en-US" sz="2000" dirty="0" err="1"/>
              <a:t>uključujući</a:t>
            </a:r>
            <a:r>
              <a:rPr lang="en-US" sz="2000" dirty="0"/>
              <a:t> </a:t>
            </a:r>
            <a:r>
              <a:rPr lang="en-US" sz="2000" dirty="0" err="1"/>
              <a:t>grafikone</a:t>
            </a:r>
            <a:r>
              <a:rPr lang="en-US" sz="2000" dirty="0"/>
              <a:t>, </a:t>
            </a:r>
            <a:r>
              <a:rPr lang="en-US" sz="2000" dirty="0" err="1"/>
              <a:t>tabele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vizualizacije</a:t>
            </a:r>
            <a:r>
              <a:rPr lang="en-US" sz="2000" dirty="0"/>
              <a:t>,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efikasno</a:t>
            </a:r>
            <a:r>
              <a:rPr lang="en-US" sz="2000" dirty="0"/>
              <a:t> </a:t>
            </a:r>
            <a:r>
              <a:rPr lang="en-US" sz="2000" dirty="0" err="1"/>
              <a:t>komunicirali</a:t>
            </a:r>
            <a:r>
              <a:rPr lang="en-US" sz="2000" dirty="0"/>
              <a:t> </a:t>
            </a:r>
            <a:r>
              <a:rPr lang="en-US" sz="2000" dirty="0" err="1"/>
              <a:t>svoja</a:t>
            </a:r>
            <a:r>
              <a:rPr lang="en-US" sz="2000" dirty="0"/>
              <a:t> </a:t>
            </a:r>
            <a:r>
              <a:rPr lang="en-US" sz="2000" dirty="0" err="1"/>
              <a:t>saznanja</a:t>
            </a:r>
            <a:r>
              <a:rPr lang="en-US" sz="2000" dirty="0"/>
              <a:t>.</a:t>
            </a:r>
            <a:endParaRPr lang="sl-SI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40DB78E9-9CAC-3514-9F6B-C4B6E0069F3E}"/>
              </a:ext>
            </a:extLst>
          </p:cNvPr>
          <p:cNvSpPr txBox="1">
            <a:spLocks/>
          </p:cNvSpPr>
          <p:nvPr/>
        </p:nvSpPr>
        <p:spPr>
          <a:xfrm>
            <a:off x="838199" y="542549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Almquist et al. (2019)</a:t>
            </a:r>
          </a:p>
        </p:txBody>
      </p:sp>
    </p:spTree>
    <p:extLst>
      <p:ext uri="{BB962C8B-B14F-4D97-AF65-F5344CB8AC3E}">
        <p14:creationId xmlns:p14="http://schemas.microsoft.com/office/powerpoint/2010/main" val="105319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1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4518" cy="4351338"/>
          </a:xfrm>
        </p:spPr>
        <p:txBody>
          <a:bodyPr>
            <a:normAutofit/>
          </a:bodyPr>
          <a:lstStyle/>
          <a:p>
            <a:r>
              <a:rPr lang="en-GB" sz="2000" dirty="0"/>
              <a:t>SPSS </a:t>
            </a:r>
            <a:r>
              <a:rPr lang="en-GB" sz="2000" dirty="0" err="1"/>
              <a:t>softver</a:t>
            </a:r>
            <a:r>
              <a:rPr lang="en-GB" sz="2000" dirty="0"/>
              <a:t> </a:t>
            </a:r>
            <a:r>
              <a:rPr lang="en-GB" sz="2000" dirty="0" err="1"/>
              <a:t>omogućava</a:t>
            </a:r>
            <a:r>
              <a:rPr lang="en-GB" sz="2000" dirty="0"/>
              <a:t> </a:t>
            </a:r>
            <a:r>
              <a:rPr lang="en-GB" sz="2000" dirty="0" err="1"/>
              <a:t>sličnu</a:t>
            </a:r>
            <a:r>
              <a:rPr lang="en-GB" sz="2000" dirty="0"/>
              <a:t> </a:t>
            </a:r>
            <a:r>
              <a:rPr lang="en-GB" sz="2000" dirty="0" err="1"/>
              <a:t>manipulaciju</a:t>
            </a:r>
            <a:r>
              <a:rPr lang="en-GB" sz="2000" dirty="0"/>
              <a:t> </a:t>
            </a:r>
            <a:r>
              <a:rPr lang="en-GB" sz="2000" dirty="0" err="1"/>
              <a:t>podacima</a:t>
            </a:r>
            <a:r>
              <a:rPr lang="en-GB" sz="2000" dirty="0"/>
              <a:t> </a:t>
            </a:r>
            <a:r>
              <a:rPr lang="en-GB" sz="2000" dirty="0" err="1"/>
              <a:t>kao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njegov</a:t>
            </a:r>
            <a:r>
              <a:rPr lang="en-GB" sz="2000" dirty="0"/>
              <a:t> Excel </a:t>
            </a:r>
            <a:r>
              <a:rPr lang="en-GB" sz="2000" dirty="0" err="1"/>
              <a:t>ekvivalent</a:t>
            </a:r>
            <a:r>
              <a:rPr lang="en-GB" sz="2000" dirty="0"/>
              <a:t>;</a:t>
            </a:r>
          </a:p>
          <a:p>
            <a:r>
              <a:rPr lang="en-GB" sz="2000" dirty="0"/>
              <a:t>I SPSS </a:t>
            </a:r>
            <a:r>
              <a:rPr lang="en-GB" sz="2000" dirty="0" err="1"/>
              <a:t>i</a:t>
            </a:r>
            <a:r>
              <a:rPr lang="en-GB" sz="2000" dirty="0"/>
              <a:t> Excel </a:t>
            </a:r>
            <a:r>
              <a:rPr lang="en-GB" sz="2000" dirty="0" err="1"/>
              <a:t>imaju</a:t>
            </a:r>
            <a:r>
              <a:rPr lang="en-GB" sz="2000" dirty="0"/>
              <a:t> </a:t>
            </a:r>
            <a:r>
              <a:rPr lang="en-GB" sz="2000" dirty="0" err="1"/>
              <a:t>funkcionalnost</a:t>
            </a:r>
            <a:r>
              <a:rPr lang="en-GB" sz="2000" dirty="0"/>
              <a:t> za </a:t>
            </a:r>
            <a:r>
              <a:rPr lang="en-GB" sz="2000" dirty="0" err="1"/>
              <a:t>uvoz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izvoz</a:t>
            </a:r>
            <a:r>
              <a:rPr lang="en-GB" sz="2000" dirty="0"/>
              <a:t> </a:t>
            </a:r>
            <a:r>
              <a:rPr lang="en-GB" sz="2000" dirty="0" err="1"/>
              <a:t>fajlova</a:t>
            </a:r>
            <a:r>
              <a:rPr lang="en-GB" sz="2000" dirty="0"/>
              <a:t> </a:t>
            </a:r>
            <a:r>
              <a:rPr lang="en-GB" sz="2000" dirty="0" err="1"/>
              <a:t>međusobno</a:t>
            </a:r>
            <a:r>
              <a:rPr lang="en-GB" sz="2000" dirty="0"/>
              <a:t>;</a:t>
            </a:r>
          </a:p>
          <a:p>
            <a:r>
              <a:rPr lang="en-GB" sz="2000" dirty="0"/>
              <a:t>Da </a:t>
            </a:r>
            <a:r>
              <a:rPr lang="en-GB" sz="2000" dirty="0" err="1"/>
              <a:t>biste</a:t>
            </a:r>
            <a:r>
              <a:rPr lang="en-GB" sz="2000" dirty="0"/>
              <a:t> </a:t>
            </a:r>
            <a:r>
              <a:rPr lang="en-GB" sz="2000" dirty="0" err="1"/>
              <a:t>uvezli</a:t>
            </a:r>
            <a:r>
              <a:rPr lang="en-GB" sz="2000" dirty="0"/>
              <a:t> </a:t>
            </a:r>
            <a:r>
              <a:rPr lang="en-GB" sz="2000" dirty="0" err="1"/>
              <a:t>podatke</a:t>
            </a:r>
            <a:r>
              <a:rPr lang="en-GB" sz="2000" dirty="0"/>
              <a:t> </a:t>
            </a:r>
            <a:r>
              <a:rPr lang="en-GB" sz="2000" dirty="0" err="1"/>
              <a:t>iz</a:t>
            </a:r>
            <a:r>
              <a:rPr lang="en-GB" sz="2000" dirty="0"/>
              <a:t> Excel </a:t>
            </a:r>
            <a:r>
              <a:rPr lang="en-GB" sz="2000" dirty="0" err="1"/>
              <a:t>tabele</a:t>
            </a:r>
            <a:r>
              <a:rPr lang="en-GB" sz="2000" dirty="0"/>
              <a:t>, </a:t>
            </a:r>
            <a:r>
              <a:rPr lang="en-GB" sz="2000" dirty="0" err="1"/>
              <a:t>potrebno</a:t>
            </a:r>
            <a:r>
              <a:rPr lang="en-GB" sz="2000" dirty="0"/>
              <a:t> je da </a:t>
            </a:r>
            <a:r>
              <a:rPr lang="en-GB" sz="2000" dirty="0" err="1"/>
              <a:t>odete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File;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Import Data;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err="1"/>
              <a:t>Izaberite</a:t>
            </a:r>
            <a:r>
              <a:rPr lang="en-GB" sz="1800" dirty="0"/>
              <a:t> format </a:t>
            </a:r>
            <a:r>
              <a:rPr lang="en-GB" sz="1800" dirty="0" err="1"/>
              <a:t>fajla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err="1"/>
              <a:t>Locirajte</a:t>
            </a:r>
            <a:r>
              <a:rPr lang="en-GB" sz="1800" dirty="0"/>
              <a:t> </a:t>
            </a:r>
            <a:r>
              <a:rPr lang="en-GB" sz="1800" dirty="0" err="1"/>
              <a:t>fajl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svom</a:t>
            </a:r>
            <a:r>
              <a:rPr lang="en-GB" sz="1800" dirty="0"/>
              <a:t> </a:t>
            </a:r>
            <a:r>
              <a:rPr lang="en-GB" sz="1800" dirty="0" err="1"/>
              <a:t>računaru</a:t>
            </a:r>
            <a:r>
              <a:rPr lang="en-GB" sz="1800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 err="1"/>
              <a:t>Izaberite</a:t>
            </a:r>
            <a:r>
              <a:rPr lang="en-GB" sz="1800" dirty="0"/>
              <a:t> </a:t>
            </a:r>
            <a:r>
              <a:rPr lang="en-GB" sz="1800" dirty="0" err="1"/>
              <a:t>podešavanje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SPSS </a:t>
            </a:r>
            <a:r>
              <a:rPr lang="en-GB" sz="1800" dirty="0" err="1"/>
              <a:t>treba</a:t>
            </a:r>
            <a:r>
              <a:rPr lang="en-GB" sz="1800" dirty="0"/>
              <a:t> da </a:t>
            </a:r>
            <a:r>
              <a:rPr lang="en-GB" sz="1800" dirty="0" err="1"/>
              <a:t>rasporedi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u </a:t>
            </a:r>
            <a:r>
              <a:rPr lang="en-GB" sz="1800" dirty="0" err="1"/>
              <a:t>svom</a:t>
            </a:r>
            <a:r>
              <a:rPr lang="en-GB" sz="1800" dirty="0"/>
              <a:t> </a:t>
            </a:r>
            <a:r>
              <a:rPr lang="en-GB" sz="1800" dirty="0" err="1"/>
              <a:t>tabelarnom</a:t>
            </a:r>
            <a:r>
              <a:rPr lang="en-GB" sz="1800" dirty="0"/>
              <a:t> </a:t>
            </a:r>
            <a:r>
              <a:rPr lang="en-GB" sz="1800" dirty="0" err="1"/>
              <a:t>prikazu</a:t>
            </a:r>
            <a:r>
              <a:rPr lang="en-GB" sz="1800" dirty="0"/>
              <a:t>.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3557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sl-SI" dirty="0"/>
              <a:t>1</a:t>
            </a:r>
            <a:endParaRPr lang="pl-PL" dirty="0"/>
          </a:p>
        </p:txBody>
      </p:sp>
      <p:pic>
        <p:nvPicPr>
          <p:cNvPr id="3" name="Slika 2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DB4FA2EA-4B52-89D2-4582-B3F99C435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03" y="1605098"/>
            <a:ext cx="5853594" cy="364780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99C1D4E-BCDA-7C2D-7AB2-32193D59ECCF}"/>
              </a:ext>
            </a:extLst>
          </p:cNvPr>
          <p:cNvSpPr txBox="1"/>
          <p:nvPr/>
        </p:nvSpPr>
        <p:spPr>
          <a:xfrm>
            <a:off x="3169203" y="5252901"/>
            <a:ext cx="5853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Uvoz podataka iz više baza podataka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(Excel, SAS, Strate,…)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1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2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45" y="1613352"/>
            <a:ext cx="10899710" cy="3660777"/>
          </a:xfrm>
        </p:spPr>
        <p:txBody>
          <a:bodyPr>
            <a:normAutofit/>
          </a:bodyPr>
          <a:lstStyle/>
          <a:p>
            <a:r>
              <a:rPr lang="en-GB" sz="2000" dirty="0" err="1"/>
              <a:t>Podaci</a:t>
            </a:r>
            <a:r>
              <a:rPr lang="en-GB" sz="2000" dirty="0"/>
              <a:t> u SPSS-u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kategorizovani</a:t>
            </a:r>
            <a:r>
              <a:rPr lang="en-GB" sz="2000" dirty="0"/>
              <a:t> u </a:t>
            </a:r>
            <a:r>
              <a:rPr lang="en-GB" sz="2000" dirty="0" err="1"/>
              <a:t>dva</a:t>
            </a:r>
            <a:r>
              <a:rPr lang="en-GB" sz="2000" dirty="0"/>
              <a:t> </a:t>
            </a:r>
            <a:r>
              <a:rPr lang="en-GB" sz="2000" dirty="0" err="1"/>
              <a:t>osnovna</a:t>
            </a:r>
            <a:r>
              <a:rPr lang="en-GB" sz="2000" dirty="0"/>
              <a:t> </a:t>
            </a:r>
            <a:r>
              <a:rPr lang="en-GB" sz="2000" dirty="0" err="1"/>
              <a:t>tipa</a:t>
            </a:r>
            <a:r>
              <a:rPr lang="en-GB" sz="2000" dirty="0"/>
              <a:t>: a) </a:t>
            </a:r>
            <a:r>
              <a:rPr lang="en-GB" sz="2000" dirty="0" err="1"/>
              <a:t>numerički</a:t>
            </a:r>
            <a:r>
              <a:rPr lang="en-GB" sz="2000" dirty="0"/>
              <a:t> </a:t>
            </a:r>
            <a:r>
              <a:rPr lang="en-GB" sz="2000" dirty="0" err="1"/>
              <a:t>podaci</a:t>
            </a:r>
            <a:r>
              <a:rPr lang="en-GB" sz="2000" dirty="0"/>
              <a:t> koji se </a:t>
            </a:r>
            <a:r>
              <a:rPr lang="en-GB" sz="2000" dirty="0" err="1"/>
              <a:t>sastoje</a:t>
            </a:r>
            <a:r>
              <a:rPr lang="en-GB" sz="2000" dirty="0"/>
              <a:t> od </a:t>
            </a:r>
            <a:r>
              <a:rPr lang="en-GB" sz="2000" dirty="0" err="1"/>
              <a:t>brojeva</a:t>
            </a:r>
            <a:r>
              <a:rPr lang="en-GB" sz="2000" dirty="0"/>
              <a:t> (</a:t>
            </a:r>
            <a:r>
              <a:rPr lang="en-GB" sz="2000" dirty="0" err="1"/>
              <a:t>diskretni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kontinuirani</a:t>
            </a:r>
            <a:r>
              <a:rPr lang="en-GB" sz="2000" dirty="0"/>
              <a:t>), </a:t>
            </a:r>
            <a:r>
              <a:rPr lang="en-GB" sz="2000" dirty="0" err="1"/>
              <a:t>i</a:t>
            </a:r>
            <a:r>
              <a:rPr lang="en-GB" sz="2000" dirty="0"/>
              <a:t> b) </a:t>
            </a:r>
            <a:r>
              <a:rPr lang="en-GB" sz="2000" dirty="0" err="1"/>
              <a:t>kategorijski</a:t>
            </a:r>
            <a:r>
              <a:rPr lang="en-GB" sz="2000" dirty="0"/>
              <a:t> </a:t>
            </a:r>
            <a:r>
              <a:rPr lang="en-GB" sz="2000" dirty="0" err="1"/>
              <a:t>podaci</a:t>
            </a:r>
            <a:r>
              <a:rPr lang="en-GB" sz="2000" dirty="0"/>
              <a:t>, koji se </a:t>
            </a:r>
            <a:r>
              <a:rPr lang="en-GB" sz="2000" dirty="0" err="1"/>
              <a:t>sastoje</a:t>
            </a:r>
            <a:r>
              <a:rPr lang="en-GB" sz="2000" dirty="0"/>
              <a:t> od </a:t>
            </a:r>
            <a:r>
              <a:rPr lang="en-GB" sz="2000" dirty="0" err="1"/>
              <a:t>reči</a:t>
            </a:r>
            <a:r>
              <a:rPr lang="en-GB" sz="2000" dirty="0"/>
              <a:t> (</a:t>
            </a:r>
            <a:r>
              <a:rPr lang="en-GB" sz="2000" dirty="0" err="1"/>
              <a:t>ordinalni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nominalni</a:t>
            </a:r>
            <a:r>
              <a:rPr lang="en-GB" sz="2000" dirty="0"/>
              <a:t>);</a:t>
            </a:r>
          </a:p>
          <a:p>
            <a:r>
              <a:rPr lang="en-GB" sz="2000" dirty="0"/>
              <a:t>Kada </a:t>
            </a:r>
            <a:r>
              <a:rPr lang="en-GB" sz="2000" dirty="0" err="1"/>
              <a:t>uvozite</a:t>
            </a:r>
            <a:r>
              <a:rPr lang="en-GB" sz="2000" dirty="0"/>
              <a:t> </a:t>
            </a:r>
            <a:r>
              <a:rPr lang="en-GB" sz="2000" dirty="0" err="1"/>
              <a:t>postojeće</a:t>
            </a:r>
            <a:r>
              <a:rPr lang="en-GB" sz="2000" dirty="0"/>
              <a:t> </a:t>
            </a:r>
            <a:r>
              <a:rPr lang="en-GB" sz="2000" dirty="0" err="1"/>
              <a:t>tabele</a:t>
            </a:r>
            <a:r>
              <a:rPr lang="en-GB" sz="2000" dirty="0"/>
              <a:t>, SPSS </a:t>
            </a:r>
            <a:r>
              <a:rPr lang="en-GB" sz="2000" dirty="0" err="1"/>
              <a:t>će</a:t>
            </a:r>
            <a:r>
              <a:rPr lang="en-GB" sz="2000" dirty="0"/>
              <a:t> </a:t>
            </a:r>
            <a:r>
              <a:rPr lang="en-GB" sz="2000" dirty="0" err="1"/>
              <a:t>automatski</a:t>
            </a:r>
            <a:r>
              <a:rPr lang="en-GB" sz="2000" dirty="0"/>
              <a:t> </a:t>
            </a:r>
            <a:r>
              <a:rPr lang="en-GB" sz="2000" dirty="0" err="1"/>
              <a:t>postaviti</a:t>
            </a:r>
            <a:r>
              <a:rPr lang="en-GB" sz="2000" dirty="0"/>
              <a:t> </a:t>
            </a:r>
            <a:r>
              <a:rPr lang="en-GB" sz="2000" dirty="0" err="1"/>
              <a:t>varijable</a:t>
            </a:r>
            <a:r>
              <a:rPr lang="en-GB" sz="2000" dirty="0"/>
              <a:t> u </a:t>
            </a:r>
            <a:r>
              <a:rPr lang="en-GB" sz="2000" dirty="0" err="1"/>
              <a:t>zavisnosti</a:t>
            </a:r>
            <a:r>
              <a:rPr lang="en-GB" sz="2000" dirty="0"/>
              <a:t> od </a:t>
            </a:r>
            <a:r>
              <a:rPr lang="en-GB" sz="2000" dirty="0" err="1"/>
              <a:t>strukture</a:t>
            </a:r>
            <a:r>
              <a:rPr lang="en-GB" sz="2000" dirty="0"/>
              <a:t> date u </a:t>
            </a:r>
            <a:r>
              <a:rPr lang="en-GB" sz="2000" dirty="0" err="1"/>
              <a:t>tabeli</a:t>
            </a:r>
            <a:r>
              <a:rPr lang="en-GB" sz="2000" dirty="0"/>
              <a:t>;</a:t>
            </a:r>
          </a:p>
          <a:p>
            <a:r>
              <a:rPr lang="en-GB" sz="2000" dirty="0"/>
              <a:t>Ako </a:t>
            </a:r>
            <a:r>
              <a:rPr lang="en-GB" sz="2000" dirty="0" err="1"/>
              <a:t>želite</a:t>
            </a:r>
            <a:r>
              <a:rPr lang="en-GB" sz="2000" dirty="0"/>
              <a:t> da </a:t>
            </a:r>
            <a:r>
              <a:rPr lang="en-GB" sz="2000" dirty="0" err="1"/>
              <a:t>manipulišete</a:t>
            </a:r>
            <a:r>
              <a:rPr lang="en-GB" sz="2000" dirty="0"/>
              <a:t> </a:t>
            </a:r>
            <a:r>
              <a:rPr lang="en-GB" sz="2000" dirty="0" err="1"/>
              <a:t>varijablama</a:t>
            </a:r>
            <a:r>
              <a:rPr lang="en-GB" sz="2000" dirty="0"/>
              <a:t>, to </a:t>
            </a:r>
            <a:r>
              <a:rPr lang="en-GB" sz="2000" dirty="0" err="1"/>
              <a:t>možete</a:t>
            </a:r>
            <a:r>
              <a:rPr lang="en-GB" sz="2000" dirty="0"/>
              <a:t> </a:t>
            </a:r>
            <a:r>
              <a:rPr lang="en-GB" sz="2000" dirty="0" err="1"/>
              <a:t>učiniti</a:t>
            </a:r>
            <a:r>
              <a:rPr lang="en-GB" sz="2000" dirty="0"/>
              <a:t> pod: 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View;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Variable view;</a:t>
            </a:r>
          </a:p>
          <a:p>
            <a:pPr lvl="1">
              <a:buFont typeface="+mj-lt"/>
              <a:buAutoNum type="arabicPeriod"/>
            </a:pPr>
            <a:r>
              <a:rPr lang="en-GB" sz="1800" dirty="0" err="1"/>
              <a:t>Podešavanje</a:t>
            </a:r>
            <a:r>
              <a:rPr lang="en-GB" sz="1800" dirty="0"/>
              <a:t> </a:t>
            </a:r>
            <a:r>
              <a:rPr lang="en-GB" sz="1800" dirty="0" err="1"/>
              <a:t>imena</a:t>
            </a:r>
            <a:r>
              <a:rPr lang="en-GB" sz="1800" dirty="0"/>
              <a:t>, </a:t>
            </a:r>
            <a:r>
              <a:rPr lang="en-GB" sz="1800" dirty="0" err="1"/>
              <a:t>tipa</a:t>
            </a:r>
            <a:r>
              <a:rPr lang="en-GB" sz="1800" dirty="0"/>
              <a:t>, </a:t>
            </a:r>
            <a:r>
              <a:rPr lang="en-GB" sz="1800" dirty="0" err="1"/>
              <a:t>širine</a:t>
            </a:r>
            <a:r>
              <a:rPr lang="en-GB" sz="1800" dirty="0"/>
              <a:t>, mere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drugih</a:t>
            </a:r>
            <a:r>
              <a:rPr lang="en-GB" sz="1800" dirty="0"/>
              <a:t> </a:t>
            </a:r>
            <a:r>
              <a:rPr lang="en-GB" sz="1800" dirty="0" err="1"/>
              <a:t>opcija</a:t>
            </a:r>
            <a:r>
              <a:rPr lang="en-GB" sz="1800" dirty="0"/>
              <a:t>.</a:t>
            </a:r>
            <a:endParaRPr lang="en-GB" sz="1600" dirty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91980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2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45" y="1613352"/>
            <a:ext cx="10899710" cy="4879521"/>
          </a:xfrm>
        </p:spPr>
        <p:txBody>
          <a:bodyPr>
            <a:normAutofit/>
          </a:bodyPr>
          <a:lstStyle/>
          <a:p>
            <a:r>
              <a:rPr lang="en-GB" sz="2000" dirty="0"/>
              <a:t>If you want you can also Redefine the variable by: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Transform;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Recode into Different Variables;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Highlight your variable move it into Input Variable &gt; Output Variable;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In Output Variable select name of your new variable;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Click on Old and New Values</a:t>
            </a:r>
            <a:endParaRPr lang="sl-SI" sz="1800" dirty="0"/>
          </a:p>
          <a:p>
            <a:pPr marL="800100" lvl="1" indent="-342900">
              <a:buFont typeface="+mj-lt"/>
              <a:buAutoNum type="arabicPeriod"/>
            </a:pPr>
            <a:r>
              <a:rPr lang="sl-SI" sz="1800" dirty="0"/>
              <a:t>In </a:t>
            </a:r>
            <a:r>
              <a:rPr lang="sl-SI" sz="1800" dirty="0" err="1"/>
              <a:t>Old</a:t>
            </a:r>
            <a:r>
              <a:rPr lang="sl-SI" sz="1800" dirty="0"/>
              <a:t> </a:t>
            </a:r>
            <a:r>
              <a:rPr lang="sl-SI" sz="1800" dirty="0" err="1"/>
              <a:t>Value</a:t>
            </a:r>
            <a:r>
              <a:rPr lang="sl-SI" sz="1800" dirty="0"/>
              <a:t> </a:t>
            </a:r>
            <a:r>
              <a:rPr lang="sl-SI" sz="1800" dirty="0" err="1"/>
              <a:t>correctly</a:t>
            </a:r>
            <a:r>
              <a:rPr lang="sl-SI" sz="1800" dirty="0"/>
              <a:t> </a:t>
            </a:r>
            <a:r>
              <a:rPr lang="sl-SI" sz="1800" dirty="0" err="1"/>
              <a:t>Input</a:t>
            </a:r>
            <a:r>
              <a:rPr lang="sl-SI" sz="1800" dirty="0"/>
              <a:t> </a:t>
            </a:r>
            <a:r>
              <a:rPr lang="sl-SI" sz="1800" dirty="0" err="1"/>
              <a:t>your</a:t>
            </a:r>
            <a:r>
              <a:rPr lang="sl-SI" sz="1800" dirty="0"/>
              <a:t> </a:t>
            </a:r>
            <a:r>
              <a:rPr lang="sl-SI" sz="1800" dirty="0" err="1"/>
              <a:t>values</a:t>
            </a:r>
            <a:r>
              <a:rPr lang="sl-SI" sz="1800" dirty="0"/>
              <a:t> name (</a:t>
            </a:r>
            <a:r>
              <a:rPr lang="sl-SI" sz="1800" dirty="0" err="1"/>
              <a:t>e.g</a:t>
            </a:r>
            <a:r>
              <a:rPr lang="sl-SI" sz="1800" dirty="0"/>
              <a:t>. </a:t>
            </a:r>
            <a:r>
              <a:rPr lang="sl-SI" sz="1800" dirty="0" err="1"/>
              <a:t>Rail</a:t>
            </a:r>
            <a:r>
              <a:rPr lang="sl-SI" sz="1800" dirty="0"/>
              <a:t>) and in New </a:t>
            </a:r>
            <a:r>
              <a:rPr lang="sl-SI" sz="1800" dirty="0" err="1"/>
              <a:t>Value</a:t>
            </a:r>
            <a:r>
              <a:rPr lang="sl-SI" sz="1800" dirty="0"/>
              <a:t> </a:t>
            </a:r>
            <a:r>
              <a:rPr lang="sl-SI" sz="1800" dirty="0" err="1"/>
              <a:t>Input</a:t>
            </a:r>
            <a:r>
              <a:rPr lang="sl-SI" sz="1800" dirty="0"/>
              <a:t> </a:t>
            </a:r>
            <a:r>
              <a:rPr lang="sl-SI" sz="1800" dirty="0" err="1"/>
              <a:t>new</a:t>
            </a:r>
            <a:r>
              <a:rPr lang="sl-SI" sz="1800" dirty="0"/>
              <a:t> </a:t>
            </a:r>
            <a:r>
              <a:rPr lang="sl-SI" sz="1800" dirty="0" err="1"/>
              <a:t>values</a:t>
            </a:r>
            <a:r>
              <a:rPr lang="sl-SI" sz="1800" dirty="0"/>
              <a:t> (</a:t>
            </a:r>
            <a:r>
              <a:rPr lang="sl-SI" sz="1800" dirty="0" err="1"/>
              <a:t>e.g</a:t>
            </a:r>
            <a:r>
              <a:rPr lang="sl-SI" sz="1800" dirty="0"/>
              <a:t>. 1)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800" dirty="0" err="1"/>
              <a:t>Click</a:t>
            </a:r>
            <a:r>
              <a:rPr lang="sl-SI" sz="1800" dirty="0"/>
              <a:t> </a:t>
            </a:r>
            <a:r>
              <a:rPr lang="sl-SI" sz="1800" dirty="0" err="1"/>
              <a:t>Add</a:t>
            </a:r>
            <a:r>
              <a:rPr lang="sl-SI" sz="1800" dirty="0"/>
              <a:t> and </a:t>
            </a:r>
            <a:r>
              <a:rPr lang="sl-SI" sz="1800" dirty="0" err="1"/>
              <a:t>continue</a:t>
            </a:r>
            <a:r>
              <a:rPr lang="sl-SI" sz="1800" dirty="0"/>
              <a:t> </a:t>
            </a:r>
            <a:r>
              <a:rPr lang="sl-SI" sz="1800" dirty="0" err="1"/>
              <a:t>adding</a:t>
            </a:r>
            <a:r>
              <a:rPr lang="sl-SI" sz="1800" dirty="0"/>
              <a:t> </a:t>
            </a:r>
            <a:r>
              <a:rPr lang="sl-SI" sz="1800" dirty="0" err="1"/>
              <a:t>rules</a:t>
            </a:r>
            <a:endParaRPr lang="sl-SI" sz="1800" dirty="0"/>
          </a:p>
          <a:p>
            <a:pPr marL="800100" lvl="1" indent="-342900">
              <a:buFont typeface="+mj-lt"/>
              <a:buAutoNum type="arabicPeriod"/>
            </a:pPr>
            <a:r>
              <a:rPr lang="sl-SI" sz="1800" dirty="0" err="1"/>
              <a:t>After</a:t>
            </a:r>
            <a:r>
              <a:rPr lang="sl-SI" sz="1800" dirty="0"/>
              <a:t> </a:t>
            </a:r>
            <a:r>
              <a:rPr lang="sl-SI" sz="1800" dirty="0" err="1"/>
              <a:t>you</a:t>
            </a:r>
            <a:r>
              <a:rPr lang="sl-SI" sz="1800" dirty="0"/>
              <a:t> </a:t>
            </a:r>
            <a:r>
              <a:rPr lang="sl-SI" sz="1800" dirty="0" err="1"/>
              <a:t>finish</a:t>
            </a:r>
            <a:r>
              <a:rPr lang="sl-SI" sz="1800" dirty="0"/>
              <a:t>, </a:t>
            </a:r>
            <a:r>
              <a:rPr lang="sl-SI" sz="1800" dirty="0" err="1"/>
              <a:t>click</a:t>
            </a:r>
            <a:r>
              <a:rPr lang="sl-SI" sz="1800" dirty="0"/>
              <a:t> </a:t>
            </a:r>
            <a:r>
              <a:rPr lang="sl-SI" sz="1800" dirty="0" err="1"/>
              <a:t>Ok</a:t>
            </a:r>
            <a:r>
              <a:rPr lang="sl-SI" sz="1800" dirty="0"/>
              <a:t> and </a:t>
            </a:r>
            <a:r>
              <a:rPr lang="sl-SI" sz="1800" dirty="0" err="1"/>
              <a:t>you</a:t>
            </a:r>
            <a:r>
              <a:rPr lang="sl-SI" sz="1800" dirty="0"/>
              <a:t> </a:t>
            </a:r>
            <a:r>
              <a:rPr lang="sl-SI" sz="1800" dirty="0" err="1"/>
              <a:t>should</a:t>
            </a:r>
            <a:r>
              <a:rPr lang="sl-SI" sz="1800" dirty="0"/>
              <a:t> </a:t>
            </a:r>
            <a:r>
              <a:rPr lang="sl-SI" sz="1800" dirty="0" err="1"/>
              <a:t>get</a:t>
            </a:r>
            <a:r>
              <a:rPr lang="sl-SI" sz="1800" dirty="0"/>
              <a:t> a </a:t>
            </a:r>
            <a:r>
              <a:rPr lang="sl-SI" sz="1800" dirty="0" err="1"/>
              <a:t>new</a:t>
            </a:r>
            <a:r>
              <a:rPr lang="sl-SI" sz="1800" dirty="0"/>
              <a:t> variable</a:t>
            </a:r>
          </a:p>
          <a:p>
            <a:r>
              <a:rPr lang="sl-SI" sz="2000" dirty="0" err="1"/>
              <a:t>This</a:t>
            </a:r>
            <a:r>
              <a:rPr lang="sl-SI" sz="2000" dirty="0"/>
              <a:t> is </a:t>
            </a:r>
            <a:r>
              <a:rPr lang="sl-SI" sz="2000" dirty="0" err="1"/>
              <a:t>extremelly</a:t>
            </a:r>
            <a:r>
              <a:rPr lang="sl-SI" sz="2000" dirty="0"/>
              <a:t> </a:t>
            </a:r>
            <a:r>
              <a:rPr lang="sl-SI" sz="2000" dirty="0" err="1"/>
              <a:t>usefull</a:t>
            </a:r>
            <a:r>
              <a:rPr lang="sl-SI" sz="2000" dirty="0"/>
              <a:t> </a:t>
            </a:r>
            <a:r>
              <a:rPr lang="sl-SI" sz="2000" dirty="0" err="1"/>
              <a:t>if</a:t>
            </a:r>
            <a:r>
              <a:rPr lang="sl-SI" sz="2000" dirty="0"/>
              <a:t> </a:t>
            </a:r>
            <a:r>
              <a:rPr lang="sl-SI" sz="2000" dirty="0" err="1"/>
              <a:t>you</a:t>
            </a:r>
            <a:r>
              <a:rPr lang="sl-SI" sz="2000" dirty="0"/>
              <a:t> </a:t>
            </a:r>
            <a:r>
              <a:rPr lang="sl-SI" sz="2000" dirty="0" err="1"/>
              <a:t>have</a:t>
            </a:r>
            <a:r>
              <a:rPr lang="sl-SI" sz="2000" dirty="0"/>
              <a:t> a Variable </a:t>
            </a:r>
            <a:r>
              <a:rPr lang="sl-SI" sz="2000" dirty="0" err="1"/>
              <a:t>with</a:t>
            </a:r>
            <a:r>
              <a:rPr lang="sl-SI" sz="2000" dirty="0"/>
              <a:t> </a:t>
            </a:r>
            <a:r>
              <a:rPr lang="sl-SI" sz="2000" dirty="0" err="1"/>
              <a:t>names</a:t>
            </a:r>
            <a:r>
              <a:rPr lang="sl-SI" sz="2000" dirty="0"/>
              <a:t> (</a:t>
            </a:r>
            <a:r>
              <a:rPr lang="sl-SI" sz="2000" dirty="0" err="1"/>
              <a:t>e.g</a:t>
            </a:r>
            <a:r>
              <a:rPr lang="sl-SI" sz="2000" dirty="0"/>
              <a:t>. </a:t>
            </a:r>
            <a:r>
              <a:rPr lang="sl-SI" sz="2000" dirty="0" err="1"/>
              <a:t>names</a:t>
            </a:r>
            <a:r>
              <a:rPr lang="sl-SI" sz="2000" dirty="0"/>
              <a:t>, transport </a:t>
            </a:r>
            <a:r>
              <a:rPr lang="sl-SI" sz="2000" dirty="0" err="1"/>
              <a:t>modes</a:t>
            </a:r>
            <a:r>
              <a:rPr lang="sl-SI" sz="2000" dirty="0"/>
              <a:t>, </a:t>
            </a:r>
            <a:r>
              <a:rPr lang="sl-SI" sz="2000" dirty="0" err="1"/>
              <a:t>etc</a:t>
            </a:r>
            <a:r>
              <a:rPr lang="sl-SI" sz="2000" dirty="0"/>
              <a:t>.), </a:t>
            </a:r>
            <a:r>
              <a:rPr lang="sl-SI" sz="2000" dirty="0" err="1"/>
              <a:t>which</a:t>
            </a:r>
            <a:r>
              <a:rPr lang="sl-SI" sz="2000" dirty="0"/>
              <a:t> are not </a:t>
            </a:r>
            <a:r>
              <a:rPr lang="sl-SI" sz="2000" dirty="0" err="1"/>
              <a:t>available</a:t>
            </a:r>
            <a:r>
              <a:rPr lang="sl-SI" sz="2000" dirty="0"/>
              <a:t> to be </a:t>
            </a:r>
            <a:r>
              <a:rPr lang="sl-SI" sz="2000" dirty="0" err="1"/>
              <a:t>included</a:t>
            </a:r>
            <a:r>
              <a:rPr lang="sl-SI" sz="2000" dirty="0"/>
              <a:t> in some </a:t>
            </a:r>
            <a:r>
              <a:rPr lang="sl-SI" sz="2000" dirty="0" err="1"/>
              <a:t>analysis</a:t>
            </a:r>
            <a:r>
              <a:rPr lang="sl-SI" sz="2000" dirty="0"/>
              <a:t>. </a:t>
            </a:r>
            <a:r>
              <a:rPr lang="sl-SI" sz="2000" dirty="0" err="1"/>
              <a:t>By</a:t>
            </a:r>
            <a:r>
              <a:rPr lang="sl-SI" sz="2000" dirty="0"/>
              <a:t> </a:t>
            </a:r>
            <a:r>
              <a:rPr lang="sl-SI" sz="2000" dirty="0" err="1"/>
              <a:t>transforming</a:t>
            </a:r>
            <a:r>
              <a:rPr lang="sl-SI" sz="2000" dirty="0"/>
              <a:t> </a:t>
            </a:r>
            <a:r>
              <a:rPr lang="sl-SI" sz="2000" dirty="0" err="1"/>
              <a:t>them</a:t>
            </a:r>
            <a:r>
              <a:rPr lang="sl-SI" sz="2000" dirty="0"/>
              <a:t> to </a:t>
            </a:r>
            <a:r>
              <a:rPr lang="sl-SI" sz="2000" dirty="0" err="1"/>
              <a:t>numerical</a:t>
            </a:r>
            <a:r>
              <a:rPr lang="sl-SI" sz="2000" dirty="0"/>
              <a:t> </a:t>
            </a:r>
            <a:r>
              <a:rPr lang="sl-SI" sz="2000" dirty="0" err="1"/>
              <a:t>values</a:t>
            </a:r>
            <a:r>
              <a:rPr lang="sl-SI" sz="2000" dirty="0"/>
              <a:t>, </a:t>
            </a:r>
            <a:r>
              <a:rPr lang="sl-SI" sz="2000" dirty="0" err="1"/>
              <a:t>you</a:t>
            </a:r>
            <a:r>
              <a:rPr lang="sl-SI" sz="2000" dirty="0"/>
              <a:t> </a:t>
            </a:r>
            <a:r>
              <a:rPr lang="sl-SI" sz="2000" dirty="0" err="1"/>
              <a:t>can</a:t>
            </a:r>
            <a:r>
              <a:rPr lang="sl-SI" sz="2000" dirty="0"/>
              <a:t> </a:t>
            </a:r>
            <a:r>
              <a:rPr lang="sl-SI" sz="2000" dirty="0" err="1"/>
              <a:t>then</a:t>
            </a:r>
            <a:r>
              <a:rPr lang="sl-SI" sz="2000" dirty="0"/>
              <a:t> </a:t>
            </a:r>
            <a:r>
              <a:rPr lang="sl-SI" sz="2000" dirty="0" err="1"/>
              <a:t>use</a:t>
            </a:r>
            <a:r>
              <a:rPr lang="sl-SI" sz="2000" dirty="0"/>
              <a:t> </a:t>
            </a:r>
            <a:r>
              <a:rPr lang="sl-SI" sz="2000" dirty="0" err="1"/>
              <a:t>them</a:t>
            </a:r>
            <a:r>
              <a:rPr lang="sl-SI" sz="2000" dirty="0"/>
              <a:t> in </a:t>
            </a:r>
            <a:r>
              <a:rPr lang="sl-SI" sz="2000" dirty="0" err="1"/>
              <a:t>an</a:t>
            </a:r>
            <a:r>
              <a:rPr lang="sl-SI" sz="2000" dirty="0"/>
              <a:t> </a:t>
            </a:r>
            <a:r>
              <a:rPr lang="sl-SI" sz="2000" dirty="0" err="1"/>
              <a:t>analysis</a:t>
            </a:r>
            <a:r>
              <a:rPr lang="sl-SI" sz="2000" dirty="0"/>
              <a:t>.</a:t>
            </a:r>
            <a:endParaRPr lang="en-GB" sz="2000" dirty="0"/>
          </a:p>
          <a:p>
            <a:pPr marL="800100" lvl="1" indent="-342900">
              <a:buFont typeface="+mj-lt"/>
              <a:buAutoNum type="arabicPeriod"/>
            </a:pPr>
            <a:endParaRPr lang="sl-SI" sz="1600" dirty="0"/>
          </a:p>
          <a:p>
            <a:pPr marL="800100" lvl="1" indent="-342900">
              <a:buFont typeface="+mj-lt"/>
              <a:buAutoNum type="arabicPeriod"/>
            </a:pPr>
            <a:endParaRPr lang="en-GB" sz="1600" dirty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10286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sr-Latn-RS" dirty="0"/>
              <a:t> 2</a:t>
            </a:r>
            <a:endParaRPr lang="pl-PL" dirty="0"/>
          </a:p>
        </p:txBody>
      </p:sp>
      <p:pic>
        <p:nvPicPr>
          <p:cNvPr id="7" name="Slika 6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15087203-702D-06B6-3E99-D6607B418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13" y="1664783"/>
            <a:ext cx="3945377" cy="3652656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089F0D5-B96F-4A64-4319-4949124E76B8}"/>
              </a:ext>
            </a:extLst>
          </p:cNvPr>
          <p:cNvSpPr txBox="1"/>
          <p:nvPr/>
        </p:nvSpPr>
        <p:spPr>
          <a:xfrm>
            <a:off x="1120445" y="531743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Pregled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promenljivih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Slika 8" descr="Slika, ki vsebuje besede besedilo, posnetek zaslona, številka, vzporedno&#10;&#10;Opis je samodejno ustvarjen">
            <a:extLst>
              <a:ext uri="{FF2B5EF4-FFF2-40B4-BE49-F238E27FC236}">
                <a16:creationId xmlns:a16="http://schemas.microsoft.com/office/drawing/2014/main" id="{34351B9E-F0B5-42AE-5E4F-72AE262D8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27" y="1664783"/>
            <a:ext cx="4048715" cy="3652656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A8AC467-533B-503E-52F2-1337179DD30A}"/>
              </a:ext>
            </a:extLst>
          </p:cNvPr>
          <p:cNvSpPr txBox="1"/>
          <p:nvPr/>
        </p:nvSpPr>
        <p:spPr>
          <a:xfrm>
            <a:off x="6652726" y="531743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Snimanje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promenljivih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00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3B5E113C-0BFB-46F8-AC4E-673CE1CED8C6}"/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3020</Words>
  <Application>Microsoft Office PowerPoint</Application>
  <PresentationFormat>Panoramiczny</PresentationFormat>
  <Paragraphs>226</Paragraphs>
  <Slides>37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2" baseType="lpstr">
      <vt:lpstr>Aptos</vt:lpstr>
      <vt:lpstr>Arial</vt:lpstr>
      <vt:lpstr>Calibri</vt:lpstr>
      <vt:lpstr>Tahoma</vt:lpstr>
      <vt:lpstr>Motyw pakietu Office</vt:lpstr>
      <vt:lpstr>Statističke metode za analizu logističkih podataka</vt:lpstr>
      <vt:lpstr>Agenda</vt:lpstr>
      <vt:lpstr>O SPSS softveru</vt:lpstr>
      <vt:lpstr>O SPSS softveru</vt:lpstr>
      <vt:lpstr>Osnovne funkcije 1</vt:lpstr>
      <vt:lpstr>Osnovne funkcije 1</vt:lpstr>
      <vt:lpstr>Osnovne funkcije 2</vt:lpstr>
      <vt:lpstr>Osnovne funkcije 2</vt:lpstr>
      <vt:lpstr>Osnovne funkcije 2</vt:lpstr>
      <vt:lpstr>Osnovne funkcije 3</vt:lpstr>
      <vt:lpstr>Osnovne funkcije 3</vt:lpstr>
      <vt:lpstr>Osnovne funkcije 4</vt:lpstr>
      <vt:lpstr>Osnovne funkcije 4</vt:lpstr>
      <vt:lpstr>Osnovne funkcije 5</vt:lpstr>
      <vt:lpstr>Objašnjenje testa normalnosti</vt:lpstr>
      <vt:lpstr>Pristup histogramu</vt:lpstr>
      <vt:lpstr>Histogram primer</vt:lpstr>
      <vt:lpstr>Pristup Q-Q grafikonu</vt:lpstr>
      <vt:lpstr>Pristup Q-Q grafikonu</vt:lpstr>
      <vt:lpstr>Primer Q-Q grafikona</vt:lpstr>
      <vt:lpstr>Pristup testu normalnosti</vt:lpstr>
      <vt:lpstr>Primer testa normalnosti</vt:lpstr>
      <vt:lpstr>Studenti T-Test</vt:lpstr>
      <vt:lpstr>Studenti T-Test</vt:lpstr>
      <vt:lpstr>Correlation </vt:lpstr>
      <vt:lpstr>Correlation </vt:lpstr>
      <vt:lpstr>Correlation  </vt:lpstr>
      <vt:lpstr>Chi-Square Test </vt:lpstr>
      <vt:lpstr>Chi-Square Test </vt:lpstr>
      <vt:lpstr>ANOVA Test </vt:lpstr>
      <vt:lpstr>ANOVA Test </vt:lpstr>
      <vt:lpstr>ANOVA Test </vt:lpstr>
      <vt:lpstr>ANOVA Test - Scenario</vt:lpstr>
      <vt:lpstr>Zaključak</vt:lpstr>
      <vt:lpstr>Reference  </vt:lpstr>
      <vt:lpstr>Autori:  Sanja Bojić, Svetlana Nikoličić, Kristijan Brglez , Maja Fošner, Roman Gumzej, Rebeka Kovačič Lukman, Benjamin Marcen, Marinko Maslarić, Boško Matović, Dejan Mirčetić  Finala verzija: jun 2025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36</cp:revision>
  <dcterms:created xsi:type="dcterms:W3CDTF">2023-07-06T12:09:08Z</dcterms:created>
  <dcterms:modified xsi:type="dcterms:W3CDTF">2025-11-07T12:29:12Z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