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1" r:id="rId10"/>
    <p:sldId id="280" r:id="rId11"/>
    <p:sldId id="272" r:id="rId12"/>
    <p:sldId id="268" r:id="rId13"/>
    <p:sldId id="262" r:id="rId14"/>
    <p:sldId id="281" r:id="rId15"/>
    <p:sldId id="273" r:id="rId16"/>
    <p:sldId id="269" r:id="rId17"/>
    <p:sldId id="263" r:id="rId18"/>
    <p:sldId id="282" r:id="rId19"/>
    <p:sldId id="274" r:id="rId20"/>
    <p:sldId id="270" r:id="rId21"/>
    <p:sldId id="264" r:id="rId22"/>
    <p:sldId id="275" r:id="rId23"/>
    <p:sldId id="271" r:id="rId24"/>
    <p:sldId id="265" r:id="rId25"/>
    <p:sldId id="277" r:id="rId26"/>
    <p:sldId id="278" r:id="rId27"/>
    <p:sldId id="279" r:id="rId28"/>
    <p:sldId id="266" r:id="rId29"/>
    <p:sldId id="276" r:id="rId30"/>
    <p:sldId id="335" r:id="rId31"/>
    <p:sldId id="267" r:id="rId32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668A5-882C-DCBE-4053-83C9FDBFCE31}" v="2" dt="2025-02-18T09:04:58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2CA668A5-882C-DCBE-4053-83C9FDBFCE31}"/>
    <pc:docChg chg="modSld">
      <pc:chgData name="Roman Gumzej" userId="S::roman.gumzej@um.si::39b5f2aa-645e-44ce-a9a1-d6838aa53dea" providerId="AD" clId="Web-{2CA668A5-882C-DCBE-4053-83C9FDBFCE31}" dt="2025-02-18T09:04:58.535" v="1" actId="20577"/>
      <pc:docMkLst>
        <pc:docMk/>
      </pc:docMkLst>
      <pc:sldChg chg="modSp">
        <pc:chgData name="Roman Gumzej" userId="S::roman.gumzej@um.si::39b5f2aa-645e-44ce-a9a1-d6838aa53dea" providerId="AD" clId="Web-{2CA668A5-882C-DCBE-4053-83C9FDBFCE31}" dt="2025-02-18T09:04:36.911" v="0" actId="20577"/>
        <pc:sldMkLst>
          <pc:docMk/>
          <pc:sldMk cId="3676447581" sldId="280"/>
        </pc:sldMkLst>
        <pc:spChg chg="mod">
          <ac:chgData name="Roman Gumzej" userId="S::roman.gumzej@um.si::39b5f2aa-645e-44ce-a9a1-d6838aa53dea" providerId="AD" clId="Web-{2CA668A5-882C-DCBE-4053-83C9FDBFCE31}" dt="2025-02-18T09:04:36.911" v="0" actId="20577"/>
          <ac:spMkLst>
            <pc:docMk/>
            <pc:sldMk cId="3676447581" sldId="280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CA668A5-882C-DCBE-4053-83C9FDBFCE31}" dt="2025-02-18T09:04:58.535" v="1" actId="20577"/>
        <pc:sldMkLst>
          <pc:docMk/>
          <pc:sldMk cId="422275138" sldId="281"/>
        </pc:sldMkLst>
        <pc:spChg chg="mod">
          <ac:chgData name="Roman Gumzej" userId="S::roman.gumzej@um.si::39b5f2aa-645e-44ce-a9a1-d6838aa53dea" providerId="AD" clId="Web-{2CA668A5-882C-DCBE-4053-83C9FDBFCE31}" dt="2025-02-18T09:04:58.535" v="1" actId="20577"/>
          <ac:spMkLst>
            <pc:docMk/>
            <pc:sldMk cId="422275138" sldId="281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A2B3ABB5-F4E4-462E-9750-84B9C6F013D7}"/>
    <pc:docChg chg="addSld modSld">
      <pc:chgData name="Roman Gumzej" userId="39b5f2aa-645e-44ce-a9a1-d6838aa53dea" providerId="ADAL" clId="{A2B3ABB5-F4E4-462E-9750-84B9C6F013D7}" dt="2025-02-17T08:42:29.909" v="114" actId="6549"/>
      <pc:docMkLst>
        <pc:docMk/>
      </pc:docMkLst>
      <pc:sldChg chg="modSp mod">
        <pc:chgData name="Roman Gumzej" userId="39b5f2aa-645e-44ce-a9a1-d6838aa53dea" providerId="ADAL" clId="{A2B3ABB5-F4E4-462E-9750-84B9C6F013D7}" dt="2025-02-17T08:42:09.685" v="112" actId="6549"/>
        <pc:sldMkLst>
          <pc:docMk/>
          <pc:sldMk cId="0" sldId="264"/>
        </pc:sldMkLst>
        <pc:spChg chg="mod">
          <ac:chgData name="Roman Gumzej" userId="39b5f2aa-645e-44ce-a9a1-d6838aa53dea" providerId="ADAL" clId="{A2B3ABB5-F4E4-462E-9750-84B9C6F013D7}" dt="2025-02-17T08:42:09.685" v="112" actId="6549"/>
          <ac:spMkLst>
            <pc:docMk/>
            <pc:sldMk cId="0" sldId="264"/>
            <ac:spMk id="3" creationId="{C4B76AC8-6837-2C78-3C86-9BCB2520F8F8}"/>
          </ac:spMkLst>
        </pc:spChg>
        <pc:spChg chg="mod">
          <ac:chgData name="Roman Gumzej" userId="39b5f2aa-645e-44ce-a9a1-d6838aa53dea" providerId="ADAL" clId="{A2B3ABB5-F4E4-462E-9750-84B9C6F013D7}" dt="2025-02-17T08:41:28.026" v="110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1:45.101" v="111"/>
          <ac:spMkLst>
            <pc:docMk/>
            <pc:sldMk cId="0" sldId="264"/>
            <ac:spMk id="120" creationId="{00000000-0000-0000-0000-000000000000}"/>
          </ac:spMkLst>
        </pc:spChg>
      </pc:sldChg>
      <pc:sldChg chg="addSp modSp mod">
        <pc:chgData name="Roman Gumzej" userId="39b5f2aa-645e-44ce-a9a1-d6838aa53dea" providerId="ADAL" clId="{A2B3ABB5-F4E4-462E-9750-84B9C6F013D7}" dt="2025-02-17T08:31:44.395" v="42" actId="1076"/>
        <pc:sldMkLst>
          <pc:docMk/>
          <pc:sldMk cId="205518803" sldId="272"/>
        </pc:sldMkLst>
        <pc:spChg chg="add mod">
          <ac:chgData name="Roman Gumzej" userId="39b5f2aa-645e-44ce-a9a1-d6838aa53dea" providerId="ADAL" clId="{A2B3ABB5-F4E4-462E-9750-84B9C6F013D7}" dt="2025-02-17T08:31:25.899" v="40" actId="1076"/>
          <ac:spMkLst>
            <pc:docMk/>
            <pc:sldMk cId="205518803" sldId="272"/>
            <ac:spMk id="5" creationId="{78BDB35C-234D-4FCE-9E26-0F08B5237619}"/>
          </ac:spMkLst>
        </pc:spChg>
        <pc:spChg chg="add mod">
          <ac:chgData name="Roman Gumzej" userId="39b5f2aa-645e-44ce-a9a1-d6838aa53dea" providerId="ADAL" clId="{A2B3ABB5-F4E4-462E-9750-84B9C6F013D7}" dt="2025-02-17T08:31:20.571" v="39" actId="1076"/>
          <ac:spMkLst>
            <pc:docMk/>
            <pc:sldMk cId="205518803" sldId="272"/>
            <ac:spMk id="6" creationId="{FE60B87E-B343-41EE-9DE5-65F510611101}"/>
          </ac:spMkLst>
        </pc:spChg>
        <pc:spChg chg="add mod">
          <ac:chgData name="Roman Gumzej" userId="39b5f2aa-645e-44ce-a9a1-d6838aa53dea" providerId="ADAL" clId="{A2B3ABB5-F4E4-462E-9750-84B9C6F013D7}" dt="2025-02-17T08:31:35.187" v="41" actId="1076"/>
          <ac:spMkLst>
            <pc:docMk/>
            <pc:sldMk cId="205518803" sldId="272"/>
            <ac:spMk id="7" creationId="{D5DA11D8-C38E-4C71-AE05-DA2994F46434}"/>
          </ac:spMkLst>
        </pc:spChg>
        <pc:spChg chg="add mod">
          <ac:chgData name="Roman Gumzej" userId="39b5f2aa-645e-44ce-a9a1-d6838aa53dea" providerId="ADAL" clId="{A2B3ABB5-F4E4-462E-9750-84B9C6F013D7}" dt="2025-02-17T08:31:16.123" v="38" actId="1076"/>
          <ac:spMkLst>
            <pc:docMk/>
            <pc:sldMk cId="205518803" sldId="272"/>
            <ac:spMk id="8" creationId="{60886BEF-1988-4F20-A072-BC0CFDFBE740}"/>
          </ac:spMkLst>
        </pc:spChg>
        <pc:spChg chg="add mod">
          <ac:chgData name="Roman Gumzej" userId="39b5f2aa-645e-44ce-a9a1-d6838aa53dea" providerId="ADAL" clId="{A2B3ABB5-F4E4-462E-9750-84B9C6F013D7}" dt="2025-02-17T08:31:44.395" v="42" actId="1076"/>
          <ac:spMkLst>
            <pc:docMk/>
            <pc:sldMk cId="205518803" sldId="272"/>
            <ac:spMk id="9" creationId="{44E9F1F3-F2EB-45A1-B0C6-029AB573946F}"/>
          </ac:spMkLst>
        </pc:spChg>
        <pc:picChg chg="mod">
          <ac:chgData name="Roman Gumzej" userId="39b5f2aa-645e-44ce-a9a1-d6838aa53dea" providerId="ADAL" clId="{A2B3ABB5-F4E4-462E-9750-84B9C6F013D7}" dt="2025-02-17T08:31:12.790" v="3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addSp modSp mod">
        <pc:chgData name="Roman Gumzej" userId="39b5f2aa-645e-44ce-a9a1-d6838aa53dea" providerId="ADAL" clId="{A2B3ABB5-F4E4-462E-9750-84B9C6F013D7}" dt="2025-02-17T08:33:00.947" v="47" actId="1076"/>
        <pc:sldMkLst>
          <pc:docMk/>
          <pc:sldMk cId="244775906" sldId="273"/>
        </pc:sldMkLst>
        <pc:spChg chg="add mod">
          <ac:chgData name="Roman Gumzej" userId="39b5f2aa-645e-44ce-a9a1-d6838aa53dea" providerId="ADAL" clId="{A2B3ABB5-F4E4-462E-9750-84B9C6F013D7}" dt="2025-02-17T08:32:36.647" v="44"/>
          <ac:spMkLst>
            <pc:docMk/>
            <pc:sldMk cId="244775906" sldId="273"/>
            <ac:spMk id="6" creationId="{1F0D49B9-749A-4DA6-A696-C75233293433}"/>
          </ac:spMkLst>
        </pc:spChg>
        <pc:spChg chg="add mod">
          <ac:chgData name="Roman Gumzej" userId="39b5f2aa-645e-44ce-a9a1-d6838aa53dea" providerId="ADAL" clId="{A2B3ABB5-F4E4-462E-9750-84B9C6F013D7}" dt="2025-02-17T08:32:36.647" v="44"/>
          <ac:spMkLst>
            <pc:docMk/>
            <pc:sldMk cId="244775906" sldId="273"/>
            <ac:spMk id="7" creationId="{30CEDCA5-CB68-4D55-A576-B95EADA3E688}"/>
          </ac:spMkLst>
        </pc:spChg>
        <pc:spChg chg="add mod">
          <ac:chgData name="Roman Gumzej" userId="39b5f2aa-645e-44ce-a9a1-d6838aa53dea" providerId="ADAL" clId="{A2B3ABB5-F4E4-462E-9750-84B9C6F013D7}" dt="2025-02-17T08:32:55.556" v="46" actId="1076"/>
          <ac:spMkLst>
            <pc:docMk/>
            <pc:sldMk cId="244775906" sldId="273"/>
            <ac:spMk id="8" creationId="{A4181311-0CE5-4CDA-AAA5-459CCC299965}"/>
          </ac:spMkLst>
        </pc:spChg>
        <pc:spChg chg="add mod">
          <ac:chgData name="Roman Gumzej" userId="39b5f2aa-645e-44ce-a9a1-d6838aa53dea" providerId="ADAL" clId="{A2B3ABB5-F4E4-462E-9750-84B9C6F013D7}" dt="2025-02-17T08:33:00.947" v="47" actId="1076"/>
          <ac:spMkLst>
            <pc:docMk/>
            <pc:sldMk cId="244775906" sldId="273"/>
            <ac:spMk id="9" creationId="{14637C4C-0617-49EA-8409-9BB217BF4E4D}"/>
          </ac:spMkLst>
        </pc:spChg>
        <pc:picChg chg="add mod">
          <ac:chgData name="Roman Gumzej" userId="39b5f2aa-645e-44ce-a9a1-d6838aa53dea" providerId="ADAL" clId="{A2B3ABB5-F4E4-462E-9750-84B9C6F013D7}" dt="2025-02-17T08:32:36.647" v="44"/>
          <ac:picMkLst>
            <pc:docMk/>
            <pc:sldMk cId="244775906" sldId="273"/>
            <ac:picMk id="5" creationId="{E7A733C8-7139-47EA-993A-8C4768758CD7}"/>
          </ac:picMkLst>
        </pc:picChg>
      </pc:sldChg>
      <pc:sldChg chg="addSp modSp mod">
        <pc:chgData name="Roman Gumzej" userId="39b5f2aa-645e-44ce-a9a1-d6838aa53dea" providerId="ADAL" clId="{A2B3ABB5-F4E4-462E-9750-84B9C6F013D7}" dt="2025-02-17T08:33:49.395" v="49" actId="1076"/>
        <pc:sldMkLst>
          <pc:docMk/>
          <pc:sldMk cId="2633787005" sldId="275"/>
        </pc:sldMkLst>
        <pc:spChg chg="add mod">
          <ac:chgData name="Roman Gumzej" userId="39b5f2aa-645e-44ce-a9a1-d6838aa53dea" providerId="ADAL" clId="{A2B3ABB5-F4E4-462E-9750-84B9C6F013D7}" dt="2025-02-17T08:33:49.395" v="49" actId="1076"/>
          <ac:spMkLst>
            <pc:docMk/>
            <pc:sldMk cId="2633787005" sldId="275"/>
            <ac:spMk id="5" creationId="{E842C0DA-7856-4F71-88F5-BDD6C07F5E2D}"/>
          </ac:spMkLst>
        </pc:spChg>
      </pc:sldChg>
      <pc:sldChg chg="modSp add mod">
        <pc:chgData name="Roman Gumzej" userId="39b5f2aa-645e-44ce-a9a1-d6838aa53dea" providerId="ADAL" clId="{A2B3ABB5-F4E4-462E-9750-84B9C6F013D7}" dt="2025-02-17T08:42:29.909" v="114" actId="6549"/>
        <pc:sldMkLst>
          <pc:docMk/>
          <pc:sldMk cId="3676447581" sldId="280"/>
        </pc:sldMkLst>
        <pc:spChg chg="mod">
          <ac:chgData name="Roman Gumzej" userId="39b5f2aa-645e-44ce-a9a1-d6838aa53dea" providerId="ADAL" clId="{A2B3ABB5-F4E4-462E-9750-84B9C6F013D7}" dt="2025-02-17T08:42:29.909" v="114" actId="6549"/>
          <ac:spMkLst>
            <pc:docMk/>
            <pc:sldMk cId="3676447581" sldId="280"/>
            <ac:spMk id="3" creationId="{71601FB9-337B-D5BB-FE26-EFA694926DAD}"/>
          </ac:spMkLst>
        </pc:spChg>
        <pc:spChg chg="mod">
          <ac:chgData name="Roman Gumzej" userId="39b5f2aa-645e-44ce-a9a1-d6838aa53dea" providerId="ADAL" clId="{A2B3ABB5-F4E4-462E-9750-84B9C6F013D7}" dt="2025-02-17T08:38:17.573" v="63" actId="20577"/>
          <ac:spMkLst>
            <pc:docMk/>
            <pc:sldMk cId="3676447581" sldId="280"/>
            <ac:spMk id="110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39:08.823" v="65" actId="108"/>
          <ac:spMkLst>
            <pc:docMk/>
            <pc:sldMk cId="3676447581" sldId="280"/>
            <ac:spMk id="111" creationId="{00000000-0000-0000-0000-000000000000}"/>
          </ac:spMkLst>
        </pc:spChg>
      </pc:sldChg>
      <pc:sldChg chg="modSp add mod">
        <pc:chgData name="Roman Gumzej" userId="39b5f2aa-645e-44ce-a9a1-d6838aa53dea" providerId="ADAL" clId="{A2B3ABB5-F4E4-462E-9750-84B9C6F013D7}" dt="2025-02-17T08:42:21.193" v="113" actId="6549"/>
        <pc:sldMkLst>
          <pc:docMk/>
          <pc:sldMk cId="422275138" sldId="281"/>
        </pc:sldMkLst>
        <pc:spChg chg="mod">
          <ac:chgData name="Roman Gumzej" userId="39b5f2aa-645e-44ce-a9a1-d6838aa53dea" providerId="ADAL" clId="{A2B3ABB5-F4E4-462E-9750-84B9C6F013D7}" dt="2025-02-17T08:42:21.193" v="113" actId="6549"/>
          <ac:spMkLst>
            <pc:docMk/>
            <pc:sldMk cId="422275138" sldId="281"/>
            <ac:spMk id="3" creationId="{786B31E7-82E1-CBE1-C2F0-B306E212A56B}"/>
          </ac:spMkLst>
        </pc:spChg>
        <pc:spChg chg="mod">
          <ac:chgData name="Roman Gumzej" userId="39b5f2aa-645e-44ce-a9a1-d6838aa53dea" providerId="ADAL" clId="{A2B3ABB5-F4E4-462E-9750-84B9C6F013D7}" dt="2025-02-17T08:39:42.825" v="79" actId="20577"/>
          <ac:spMkLst>
            <pc:docMk/>
            <pc:sldMk cId="422275138" sldId="281"/>
            <ac:spMk id="113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0:02.772" v="80"/>
          <ac:spMkLst>
            <pc:docMk/>
            <pc:sldMk cId="422275138" sldId="281"/>
            <ac:spMk id="114" creationId="{00000000-0000-0000-0000-000000000000}"/>
          </ac:spMkLst>
        </pc:spChg>
      </pc:sldChg>
      <pc:sldChg chg="modSp add mod">
        <pc:chgData name="Roman Gumzej" userId="39b5f2aa-645e-44ce-a9a1-d6838aa53dea" providerId="ADAL" clId="{A2B3ABB5-F4E4-462E-9750-84B9C6F013D7}" dt="2025-02-17T08:41:10.199" v="95" actId="6549"/>
        <pc:sldMkLst>
          <pc:docMk/>
          <pc:sldMk cId="1819059890" sldId="282"/>
        </pc:sldMkLst>
        <pc:spChg chg="mod">
          <ac:chgData name="Roman Gumzej" userId="39b5f2aa-645e-44ce-a9a1-d6838aa53dea" providerId="ADAL" clId="{A2B3ABB5-F4E4-462E-9750-84B9C6F013D7}" dt="2025-02-17T08:41:10.199" v="95" actId="6549"/>
          <ac:spMkLst>
            <pc:docMk/>
            <pc:sldMk cId="1819059890" sldId="282"/>
            <ac:spMk id="3" creationId="{F61B645F-0FB1-8FC6-FD31-48CE4AE79946}"/>
          </ac:spMkLst>
        </pc:spChg>
        <pc:spChg chg="mod">
          <ac:chgData name="Roman Gumzej" userId="39b5f2aa-645e-44ce-a9a1-d6838aa53dea" providerId="ADAL" clId="{A2B3ABB5-F4E4-462E-9750-84B9C6F013D7}" dt="2025-02-17T08:40:34.018" v="93" actId="20577"/>
          <ac:spMkLst>
            <pc:docMk/>
            <pc:sldMk cId="1819059890" sldId="282"/>
            <ac:spMk id="116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0:58.969" v="94"/>
          <ac:spMkLst>
            <pc:docMk/>
            <pc:sldMk cId="1819059890" sldId="282"/>
            <ac:spMk id="117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 err="1"/>
            <a:t>Experiment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Scenario1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Scenario2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Scenario3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 err="1"/>
            <a:t>Experiment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50744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CA6F5DE-3AAD-D2ED-12A8-F3A7586FEB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4C154BB-00E8-48D2-9DB5-E2BEE1D477FA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6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7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ensitivity_analysis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" TargetMode="External"/><Relationship Id="rId2" Type="http://schemas.openxmlformats.org/officeDocument/2006/relationships/hyperlink" Target="https://jaamsim.com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STATISTICAL METHODS FOR ANALYSING LOGISTICS DATA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Simulation modeling and analysis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Slides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Constructs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Stocks represent buffers which can store delivery items on the supply chain.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Flows represent supply channels.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Arial" panose="05050102010706020507" pitchFamily="18" charset="2"/>
              <a:buChar char="•"/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loops represent fine-tuning parameters for stock replenishment.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7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in SC 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site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channels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 dynamics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 dynamics simulation allows for: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the layout of a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production and distribution capacities;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Estimation of distribution channels’ loads and associated costs.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is best suited to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determine the structure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as well as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optimal volumes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of </a:t>
            </a:r>
            <a:r>
              <a:rPr lang="en-GB" sz="1800" b="1" dirty="0">
                <a:latin typeface="Tahoma"/>
                <a:ea typeface="Calibri"/>
                <a:cs typeface="Calibri"/>
              </a:rPr>
              <a:t>SC </a:t>
            </a:r>
            <a:r>
              <a:rPr lang="en-GB" sz="1800" dirty="0">
                <a:latin typeface="Tahoma"/>
                <a:ea typeface="Calibri"/>
                <a:cs typeface="Calibri"/>
              </a:rPr>
              <a:t>node’s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inputs, stocks, and outputs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Agent-based simulation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Entity-centred;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Problem-oriented modelling of entities and their interactions;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Heterogeneity of entities;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Micro-entities are active objects that act in their environments, communicate among each other and autonomously make decisions;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Decisions and interactions between agents introduce dynamics into systems;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Agents and their environments constitute formal models;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Time flow is discrete and universal on model-level;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Model flexibility is achieved by changing the system structure and behaviour of agents;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System structure during simulation is variable.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Constructs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Agents representing supply chain nodes (e.g., suppliers, retailers and inspectors) with their properties, relations and behaviour.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05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Agent-based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Agent-based simulation allows for: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the layout of an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dynamic growth of an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behaviour of partners within SCs;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global indicators.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ABS analysis offers 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strategic manager’s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or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market regulator’s view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of the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marketplace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Constructs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Agents representing the flow objects with their properties, relations and behaviour.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representing the overlay network (e.g., traffic network) on which the flow objects commute.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C4B76AC8-6837-2C78-3C86-9BCB2520F8F8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TN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načrt, vrstica&#10;&#10;Opis je samodejno ustvarjen">
            <a:extLst>
              <a:ext uri="{FF2B5EF4-FFF2-40B4-BE49-F238E27FC236}">
                <a16:creationId xmlns:a16="http://schemas.microsoft.com/office/drawing/2014/main" id="{6809351B-41E8-507B-1B95-B7066899F6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48295" y="1320853"/>
            <a:ext cx="8094809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Symbol zastępczy zawartości 1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SUMO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(Pablo et. Al., 2018)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842C0DA-7856-4F71-88F5-BDD6C07F5E2D}"/>
              </a:ext>
            </a:extLst>
          </p:cNvPr>
          <p:cNvSpPr/>
          <p:nvPr/>
        </p:nvSpPr>
        <p:spPr>
          <a:xfrm>
            <a:off x="4907715" y="3801707"/>
            <a:ext cx="750570" cy="3124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blockage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8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Network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simulation allows for: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the layout of a network;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dynamic behaviour of a network to determine bottlenecks and weak links;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flow of network items;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global network indicators.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NS analysis offers 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network regulator’s view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of the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network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(Šinko and 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2021)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16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Simulation in logistics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Discrete event simulation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System dynamics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Agent-based simulation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Network simulation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Logistics simulation projects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Overview of simulation projects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Simulation system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model of the real world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(good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decision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support system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laboratory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(controlled environment)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Experiments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scenarios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and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replicas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2317592"/>
              </p:ext>
            </p:extLst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Simulation results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Each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experiment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needs to be carefully planned; it consists of scenarios and their replicas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An experiment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usually encompasses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multiple scenarios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being differentiated by the values of input variables, numbers of units in the system and/or temporal frames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Each scenario is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run multiple times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these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>
                <a:latin typeface="Tahoma"/>
                <a:ea typeface="Tahoma"/>
                <a:cs typeface="Tahoma"/>
              </a:rPr>
              <a:t>replicas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produce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results, based on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unique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values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of input variables,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numbers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of units in the system and duration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The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results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of simulation runs (KPIs) need to be checked by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,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considering their 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standard </a:t>
            </a:r>
            <a:r>
              <a:rPr lang="sl-SI" sz="1800" kern="100" dirty="0" err="1">
                <a:latin typeface="Tahoma"/>
                <a:ea typeface="Tahoma"/>
                <a:cs typeface="Tahoma"/>
              </a:rPr>
              <a:t>deviation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minimum and maximum values,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 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and joined (usually on median values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1800" kern="100" dirty="0"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Summary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holistic approach of applying SMA in logistics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contributes greatly to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complex process design decisions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where there are many variables interacting with each other.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This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approach includes SD, DES and ABS methodologies which can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quantify the workflows on different supply chain levels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traffic flow analysis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and optimization, the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NS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methodology provides for the necessary framework, regarding the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monitoring and fine-tuning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of key performance indicators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(KPI).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References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idx="4294967295"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Gumzej, R. and Rakovska, M. (2020). Simulation modeling and analysis for sustainable supply chains.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Ecoproduction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Sustainable logistics and production in industry 4.0 : new opportunities and challenges,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Grzybowska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K., Awasthi, A., Sawhney, R. (ed.). Springer Nature, pp. 145-160.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 Team (2023).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Discrete-Event Simulation Software. Version 2023-08.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https://jaamsim.com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Šinko, S. and Gumzej, R. (2021). Towards smart traffic planning by traffic simulation on microscopic level. International journal of applied logistics, 11(1), pp. 1-17.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Wilensky, U. (1999).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NetLogo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Center for Connected Learning and Computer-Based Modeling, Northwestern University, Evanston, IL.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http://ccl.northwestern.edu/netlogo/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A.L.,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Behrisch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Bieker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-Walz, L., Erdmann, J.,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Flötteröd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Y.-P.,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Hilbrich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Lücken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Rummel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Wagner, P.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Wießner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 (2018). Microscopic Traffic Simulation using SUMO. In: 2019 IEEE Intelligent Transportation Systems Conference (ITSC), IEEE. The 21st IEEE International Conference on Intelligent Transportation Systems, 4.-7. Nov. 2018, Maui, USA, pp. 2575-2582.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Simulation in logistics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Simulation Modeling and Analysis (SMA)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can provide valuable inputs to Supply Chain (SC) and traffic network (TN) optimization.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Simulation modelling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can be used to graphically visualize temporal flows through complex SC and TN processes and resources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allowing the prediction and quantification of possible outcomes from different scenarios.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This helps SC and TN entities to gain valuable insights and understand the effects of their potential decisions on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and TN performance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including SC lead-times, TN travel times and costs.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Hence,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in SC and TN modelling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can contribute to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and TN analysis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and to the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improvement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of their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design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toward achieving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higher performance and sustainability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SMA entities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From SMA perspective, one can observe a SC or TN on two levels:</a:t>
            </a:r>
            <a:endParaRPr lang="sl-SI" dirty="0"/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Macro level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self-organization,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co-evolution of entities,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dependency on connections/transport routes.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Micro level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multiple and heterogeneous entities,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local interactions among entities,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structured entities,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adaptive entities.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4974049F-757A-1BCD-F01E-FC3BEDA8361A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Discrete event simulation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(DES)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Process-oriented;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Focuses on detailed process modelling;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Heterogeneous entities;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Micro-entities are passive objects;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Events introduce dynamics into the system;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Discrete time-progression;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Flexibility is achieved by changing the structure of the model;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System structure during simulation is fixed.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Constructs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Flow units represent simulation units (e.g., orders, materials, etc.) which enter the system on the input(s) and progress through the system model.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Processors represent mobile (e.g., people, forklifts, etc.) and fixed (e.g., machines, production lines, etc.) resources which process the simulation units. 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Queues store the flow units until their transition to the next available processor.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Arial" panose="05050102010706020507" pitchFamily="18" charset="2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Connectors define the promotion of units through the system model.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44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 in production 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lines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Discrete event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process parameters can be analysed and optimized by DES: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cycle-time and performance;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Utilization of production cells and spaces;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of storage spaces as well as storage unit's dwell-times;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Utilization of mobile resources (e.g., operators, conveyors, forklifts).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DES analysis offers the </a:t>
            </a:r>
            <a:r>
              <a:rPr lang="en-GB" sz="1800" b="1" dirty="0">
                <a:latin typeface="Tahoma"/>
                <a:ea typeface="Calibri"/>
                <a:cs typeface="Calibri"/>
              </a:rPr>
              <a:t>production manager</a:t>
            </a:r>
            <a:r>
              <a:rPr lang="sl-SI" sz="1800" b="1" dirty="0">
                <a:latin typeface="Tahoma"/>
                <a:ea typeface="Calibri"/>
                <a:cs typeface="Calibri"/>
              </a:rPr>
              <a:t> </a:t>
            </a:r>
            <a:r>
              <a:rPr lang="en-GB" sz="1800" dirty="0">
                <a:latin typeface="Tahoma"/>
                <a:ea typeface="Calibri"/>
                <a:cs typeface="Calibri"/>
              </a:rPr>
              <a:t>the most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detailed insight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into a logistic (production)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process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by a consistent and coherent model.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System dynamics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(SD)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System-centred;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Key performance-indicators’ oriented modelling of system variables;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Homogeneous entities;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Entities on micro-level are disregarded;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Dynamics is introduced by feedback loop coupling;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Continuous time-progression;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Flexibility is achieved by changing the structure of the model;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System structure during simulation is fixed.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2745D6-2557-4D7B-99A8-CAAD28D48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D458A8-329A-420D-ABA4-27E3447C62D2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A6FE479-D6DB-485B-935F-942D6B2F9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</TotalTime>
  <Words>1512</Words>
  <Application>Microsoft Office PowerPoint</Application>
  <PresentationFormat>Panoramiczny</PresentationFormat>
  <Paragraphs>161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STATISTICAL METHODS FOR ANALYSING LOGISTICS DATA</vt:lpstr>
      <vt:lpstr>Agenda</vt:lpstr>
      <vt:lpstr>Simulation in logistics</vt:lpstr>
      <vt:lpstr>SMA entities</vt:lpstr>
      <vt:lpstr>Discrete event simulation (DES)</vt:lpstr>
      <vt:lpstr>DES Constructs</vt:lpstr>
      <vt:lpstr>DES in production example</vt:lpstr>
      <vt:lpstr>Discrete event simulation</vt:lpstr>
      <vt:lpstr>System dynamics (SD)</vt:lpstr>
      <vt:lpstr>SD Constructs</vt:lpstr>
      <vt:lpstr>SD in SC example</vt:lpstr>
      <vt:lpstr>System dynamics</vt:lpstr>
      <vt:lpstr>Agent-based simulation (ABS)</vt:lpstr>
      <vt:lpstr>ABS Constructs</vt:lpstr>
      <vt:lpstr>ABS SC example</vt:lpstr>
      <vt:lpstr>Agent-based simulation</vt:lpstr>
      <vt:lpstr>NS Constructs</vt:lpstr>
      <vt:lpstr>NS TN example</vt:lpstr>
      <vt:lpstr>Network simulation</vt:lpstr>
      <vt:lpstr>Overview of simulation projects</vt:lpstr>
      <vt:lpstr>Simulation system</vt:lpstr>
      <vt:lpstr>Experiments, scenarios and replicas</vt:lpstr>
      <vt:lpstr>Simulation results</vt:lpstr>
      <vt:lpstr>Summary</vt:lpstr>
      <vt:lpstr>References</vt:lpstr>
      <vt:lpstr>Authors:  Sanja Bojić, Kristijan Brglez , Maja Fošner, Roman Gumzej, Rebeka Kovačič Lukman, Benjamin Marcen, Marinko Maslarić, Boško Matović, Dejan Mirčetić  Final version: June 2025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202</cp:revision>
  <dcterms:created xsi:type="dcterms:W3CDTF">2023-07-06T12:09:08Z</dcterms:created>
  <dcterms:modified xsi:type="dcterms:W3CDTF">2025-10-16T10:23:20Z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