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72" r:id="rId8"/>
    <p:sldId id="273" r:id="rId9"/>
    <p:sldId id="274" r:id="rId10"/>
    <p:sldId id="267" r:id="rId11"/>
    <p:sldId id="275" r:id="rId12"/>
    <p:sldId id="277" r:id="rId13"/>
    <p:sldId id="276" r:id="rId14"/>
    <p:sldId id="268" r:id="rId15"/>
    <p:sldId id="269" r:id="rId16"/>
    <p:sldId id="278" r:id="rId17"/>
    <p:sldId id="279" r:id="rId18"/>
    <p:sldId id="280" r:id="rId19"/>
    <p:sldId id="270" r:id="rId20"/>
    <p:sldId id="282" r:id="rId21"/>
    <p:sldId id="281" r:id="rId22"/>
    <p:sldId id="266" r:id="rId23"/>
    <p:sldId id="271" r:id="rId24"/>
    <p:sldId id="283" r:id="rId25"/>
    <p:sldId id="335" r:id="rId26"/>
    <p:sldId id="263" r:id="rId2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366"/>
    <a:srgbClr val="B21366"/>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8D0DC2-001B-5942-02DD-0B178FE4B984}" v="4" dt="2025-10-16T07:16:48.324"/>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na Toboła" userId="S::atobola_wslonline.onmicrosoft.com#ext#@putpoznanpl.onmicrosoft.com::e1e59dd0-8fb1-4369-89de-9f1b53c22841" providerId="AD" clId="Web-{D88D0DC2-001B-5942-02DD-0B178FE4B984}"/>
    <pc:docChg chg="modSld">
      <pc:chgData name="Adrianna Toboła" userId="S::atobola_wslonline.onmicrosoft.com#ext#@putpoznanpl.onmicrosoft.com::e1e59dd0-8fb1-4369-89de-9f1b53c22841" providerId="AD" clId="Web-{D88D0DC2-001B-5942-02DD-0B178FE4B984}" dt="2025-10-16T07:16:46.886" v="0" actId="20577"/>
      <pc:docMkLst>
        <pc:docMk/>
      </pc:docMkLst>
      <pc:sldChg chg="modSp">
        <pc:chgData name="Adrianna Toboła" userId="S::atobola_wslonline.onmicrosoft.com#ext#@putpoznanpl.onmicrosoft.com::e1e59dd0-8fb1-4369-89de-9f1b53c22841" providerId="AD" clId="Web-{D88D0DC2-001B-5942-02DD-0B178FE4B984}" dt="2025-10-16T07:16:46.886" v="0" actId="20577"/>
        <pc:sldMkLst>
          <pc:docMk/>
          <pc:sldMk cId="2920479427" sldId="256"/>
        </pc:sldMkLst>
        <pc:spChg chg="mod">
          <ac:chgData name="Adrianna Toboła" userId="S::atobola_wslonline.onmicrosoft.com#ext#@putpoznanpl.onmicrosoft.com::e1e59dd0-8fb1-4369-89de-9f1b53c22841" providerId="AD" clId="Web-{D88D0DC2-001B-5942-02DD-0B178FE4B984}" dt="2025-10-16T07:16:46.886" v="0" actId="20577"/>
          <ac:spMkLst>
            <pc:docMk/>
            <pc:sldMk cId="2920479427" sldId="256"/>
            <ac:spMk id="5" creationId="{9AC256C7-DE57-3D54-E589-F59329555D7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0F1AC1-D7D0-4554-9EDC-99FD29818DB7}" type="doc">
      <dgm:prSet loTypeId="urn:microsoft.com/office/officeart/2005/8/layout/chevron1" loCatId="process" qsTypeId="urn:microsoft.com/office/officeart/2005/8/quickstyle/simple1" qsCatId="simple" csTypeId="urn:microsoft.com/office/officeart/2005/8/colors/accent1_2" csCatId="accent1" phldr="1"/>
      <dgm:spPr/>
    </dgm:pt>
    <dgm:pt modelId="{5F352921-D9CD-47A8-8125-985715B1ECEF}">
      <dgm:prSet phldrT="[Tekst]"/>
      <dgm:spPr/>
      <dgm:t>
        <a:bodyPr/>
        <a:lstStyle/>
        <a:p>
          <a:r>
            <a:rPr lang="pl-PL" dirty="0" err="1"/>
            <a:t>material</a:t>
          </a:r>
          <a:r>
            <a:rPr lang="pl-PL" dirty="0"/>
            <a:t> </a:t>
          </a:r>
          <a:r>
            <a:rPr lang="pl-PL" dirty="0" err="1"/>
            <a:t>requirement</a:t>
          </a:r>
          <a:r>
            <a:rPr lang="pl-PL" dirty="0"/>
            <a:t> </a:t>
          </a:r>
          <a:r>
            <a:rPr lang="pl-PL" dirty="0" err="1"/>
            <a:t>planning</a:t>
          </a:r>
          <a:r>
            <a:rPr lang="pl-PL" dirty="0"/>
            <a:t> (MRP) </a:t>
          </a:r>
        </a:p>
      </dgm:t>
    </dgm:pt>
    <dgm:pt modelId="{745E887B-2895-4849-9BD0-ECB1B55A01FA}" type="parTrans" cxnId="{1F49847B-15E1-4AC2-B471-9FC09589D6D2}">
      <dgm:prSet/>
      <dgm:spPr/>
      <dgm:t>
        <a:bodyPr/>
        <a:lstStyle/>
        <a:p>
          <a:endParaRPr lang="pl-PL"/>
        </a:p>
      </dgm:t>
    </dgm:pt>
    <dgm:pt modelId="{41CF4CDC-8C85-4E96-80C3-1F6D0C2DD261}" type="sibTrans" cxnId="{1F49847B-15E1-4AC2-B471-9FC09589D6D2}">
      <dgm:prSet/>
      <dgm:spPr/>
      <dgm:t>
        <a:bodyPr/>
        <a:lstStyle/>
        <a:p>
          <a:endParaRPr lang="pl-PL"/>
        </a:p>
      </dgm:t>
    </dgm:pt>
    <dgm:pt modelId="{82316DBE-C694-42FA-AD53-391C9AA71548}">
      <dgm:prSet phldrT="[Tekst]"/>
      <dgm:spPr/>
      <dgm:t>
        <a:bodyPr/>
        <a:lstStyle/>
        <a:p>
          <a:r>
            <a:rPr lang="pl-PL"/>
            <a:t>distribution resource planning (DRP) </a:t>
          </a:r>
          <a:endParaRPr lang="pl-PL" dirty="0"/>
        </a:p>
      </dgm:t>
    </dgm:pt>
    <dgm:pt modelId="{B4A2B770-540D-460C-AF09-C24AC2DA0CF5}" type="parTrans" cxnId="{51D32172-A219-44EA-A306-FAE519462B65}">
      <dgm:prSet/>
      <dgm:spPr/>
      <dgm:t>
        <a:bodyPr/>
        <a:lstStyle/>
        <a:p>
          <a:endParaRPr lang="pl-PL"/>
        </a:p>
      </dgm:t>
    </dgm:pt>
    <dgm:pt modelId="{DF23F231-5BC0-42AD-AC27-C59B538CA0C2}" type="sibTrans" cxnId="{51D32172-A219-44EA-A306-FAE519462B65}">
      <dgm:prSet/>
      <dgm:spPr/>
      <dgm:t>
        <a:bodyPr/>
        <a:lstStyle/>
        <a:p>
          <a:endParaRPr lang="pl-PL"/>
        </a:p>
      </dgm:t>
    </dgm:pt>
    <dgm:pt modelId="{351006AC-B1B4-4520-A848-0DBE85678BF8}">
      <dgm:prSet phldrT="[Tekst]"/>
      <dgm:spPr/>
      <dgm:t>
        <a:bodyPr/>
        <a:lstStyle/>
        <a:p>
          <a:r>
            <a:rPr lang="pl-PL" dirty="0" err="1"/>
            <a:t>enterprise</a:t>
          </a:r>
          <a:r>
            <a:rPr lang="pl-PL" dirty="0"/>
            <a:t> </a:t>
          </a:r>
          <a:r>
            <a:rPr lang="pl-PL" dirty="0" err="1"/>
            <a:t>resource</a:t>
          </a:r>
          <a:r>
            <a:rPr lang="pl-PL" dirty="0"/>
            <a:t> </a:t>
          </a:r>
          <a:r>
            <a:rPr lang="pl-PL" dirty="0" err="1"/>
            <a:t>planning</a:t>
          </a:r>
          <a:r>
            <a:rPr lang="pl-PL" dirty="0"/>
            <a:t> (ERP)</a:t>
          </a:r>
        </a:p>
      </dgm:t>
    </dgm:pt>
    <dgm:pt modelId="{DA4E509E-F9BC-4182-BC15-A24F56CD9ABF}" type="parTrans" cxnId="{F023B2B4-D268-48C1-85F1-3DA9537FF97E}">
      <dgm:prSet/>
      <dgm:spPr/>
      <dgm:t>
        <a:bodyPr/>
        <a:lstStyle/>
        <a:p>
          <a:endParaRPr lang="pl-PL"/>
        </a:p>
      </dgm:t>
    </dgm:pt>
    <dgm:pt modelId="{6DA7743D-5E2E-412C-8E31-E5AB73E9E915}" type="sibTrans" cxnId="{F023B2B4-D268-48C1-85F1-3DA9537FF97E}">
      <dgm:prSet/>
      <dgm:spPr/>
      <dgm:t>
        <a:bodyPr/>
        <a:lstStyle/>
        <a:p>
          <a:endParaRPr lang="pl-PL"/>
        </a:p>
      </dgm:t>
    </dgm:pt>
    <dgm:pt modelId="{5328AEDD-4CA5-4AB9-89BF-C27A3651804D}">
      <dgm:prSet phldrT="[Tekst]"/>
      <dgm:spPr/>
      <dgm:t>
        <a:bodyPr/>
        <a:lstStyle/>
        <a:p>
          <a:r>
            <a:rPr lang="pl-PL" dirty="0"/>
            <a:t>transport management </a:t>
          </a:r>
          <a:r>
            <a:rPr lang="pl-PL" dirty="0" err="1"/>
            <a:t>systems</a:t>
          </a:r>
          <a:r>
            <a:rPr lang="pl-PL" dirty="0"/>
            <a:t> (TMS) </a:t>
          </a:r>
        </a:p>
      </dgm:t>
    </dgm:pt>
    <dgm:pt modelId="{BC740327-8950-47A9-A5AD-36F521825B38}" type="parTrans" cxnId="{EDAF9B47-08AC-4EC6-8174-E04B3E633C5B}">
      <dgm:prSet/>
      <dgm:spPr/>
      <dgm:t>
        <a:bodyPr/>
        <a:lstStyle/>
        <a:p>
          <a:endParaRPr lang="pl-PL"/>
        </a:p>
      </dgm:t>
    </dgm:pt>
    <dgm:pt modelId="{75CAB8BA-FDC1-462F-B9CF-1C40530D3201}" type="sibTrans" cxnId="{EDAF9B47-08AC-4EC6-8174-E04B3E633C5B}">
      <dgm:prSet/>
      <dgm:spPr/>
      <dgm:t>
        <a:bodyPr/>
        <a:lstStyle/>
        <a:p>
          <a:endParaRPr lang="pl-PL"/>
        </a:p>
      </dgm:t>
    </dgm:pt>
    <dgm:pt modelId="{81695652-E9FE-4D8E-BB10-CCEC436A9AB6}">
      <dgm:prSet phldrT="[Tekst]"/>
      <dgm:spPr/>
      <dgm:t>
        <a:bodyPr/>
        <a:lstStyle/>
        <a:p>
          <a:r>
            <a:rPr lang="pl-PL" dirty="0" err="1"/>
            <a:t>warehouse</a:t>
          </a:r>
          <a:r>
            <a:rPr lang="pl-PL" dirty="0"/>
            <a:t> management </a:t>
          </a:r>
          <a:r>
            <a:rPr lang="pl-PL" dirty="0" err="1"/>
            <a:t>systems</a:t>
          </a:r>
          <a:r>
            <a:rPr lang="pl-PL" dirty="0"/>
            <a:t> (WMS)</a:t>
          </a:r>
        </a:p>
      </dgm:t>
    </dgm:pt>
    <dgm:pt modelId="{30287CB4-9F01-4C9F-9B45-2632F1C71FD0}" type="parTrans" cxnId="{85B4EDBF-C789-4061-B2FB-DA20A959CA49}">
      <dgm:prSet/>
      <dgm:spPr/>
      <dgm:t>
        <a:bodyPr/>
        <a:lstStyle/>
        <a:p>
          <a:endParaRPr lang="pl-PL"/>
        </a:p>
      </dgm:t>
    </dgm:pt>
    <dgm:pt modelId="{77B2507B-AF8B-49C6-BE47-79FD2C7D96B0}" type="sibTrans" cxnId="{85B4EDBF-C789-4061-B2FB-DA20A959CA49}">
      <dgm:prSet/>
      <dgm:spPr/>
      <dgm:t>
        <a:bodyPr/>
        <a:lstStyle/>
        <a:p>
          <a:endParaRPr lang="pl-PL"/>
        </a:p>
      </dgm:t>
    </dgm:pt>
    <dgm:pt modelId="{E0C7F82B-677C-4315-8FEC-D68E03462154}" type="pres">
      <dgm:prSet presAssocID="{1D0F1AC1-D7D0-4554-9EDC-99FD29818DB7}" presName="Name0" presStyleCnt="0">
        <dgm:presLayoutVars>
          <dgm:dir/>
          <dgm:animLvl val="lvl"/>
          <dgm:resizeHandles val="exact"/>
        </dgm:presLayoutVars>
      </dgm:prSet>
      <dgm:spPr/>
    </dgm:pt>
    <dgm:pt modelId="{F4B53497-765C-439E-9F62-FD7BE7137BF9}" type="pres">
      <dgm:prSet presAssocID="{5F352921-D9CD-47A8-8125-985715B1ECEF}" presName="parTxOnly" presStyleLbl="node1" presStyleIdx="0" presStyleCnt="5">
        <dgm:presLayoutVars>
          <dgm:chMax val="0"/>
          <dgm:chPref val="0"/>
          <dgm:bulletEnabled val="1"/>
        </dgm:presLayoutVars>
      </dgm:prSet>
      <dgm:spPr/>
    </dgm:pt>
    <dgm:pt modelId="{0BC1CBA0-6BF7-4862-8E3B-BF7CC3744A71}" type="pres">
      <dgm:prSet presAssocID="{41CF4CDC-8C85-4E96-80C3-1F6D0C2DD261}" presName="parTxOnlySpace" presStyleCnt="0"/>
      <dgm:spPr/>
    </dgm:pt>
    <dgm:pt modelId="{BAE6392C-C537-4D5E-938F-6CB9A1175622}" type="pres">
      <dgm:prSet presAssocID="{82316DBE-C694-42FA-AD53-391C9AA71548}" presName="parTxOnly" presStyleLbl="node1" presStyleIdx="1" presStyleCnt="5">
        <dgm:presLayoutVars>
          <dgm:chMax val="0"/>
          <dgm:chPref val="0"/>
          <dgm:bulletEnabled val="1"/>
        </dgm:presLayoutVars>
      </dgm:prSet>
      <dgm:spPr/>
    </dgm:pt>
    <dgm:pt modelId="{F4635C7F-0B4D-4F3A-9BC3-441D7925AA01}" type="pres">
      <dgm:prSet presAssocID="{DF23F231-5BC0-42AD-AC27-C59B538CA0C2}" presName="parTxOnlySpace" presStyleCnt="0"/>
      <dgm:spPr/>
    </dgm:pt>
    <dgm:pt modelId="{7C6B8B7C-14D5-4702-8A5E-C67C55528640}" type="pres">
      <dgm:prSet presAssocID="{351006AC-B1B4-4520-A848-0DBE85678BF8}" presName="parTxOnly" presStyleLbl="node1" presStyleIdx="2" presStyleCnt="5">
        <dgm:presLayoutVars>
          <dgm:chMax val="0"/>
          <dgm:chPref val="0"/>
          <dgm:bulletEnabled val="1"/>
        </dgm:presLayoutVars>
      </dgm:prSet>
      <dgm:spPr/>
    </dgm:pt>
    <dgm:pt modelId="{FFFD0239-7938-463A-9823-EC1F5F515256}" type="pres">
      <dgm:prSet presAssocID="{6DA7743D-5E2E-412C-8E31-E5AB73E9E915}" presName="parTxOnlySpace" presStyleCnt="0"/>
      <dgm:spPr/>
    </dgm:pt>
    <dgm:pt modelId="{D05BD4BF-1D00-472C-995B-FA213F03840A}" type="pres">
      <dgm:prSet presAssocID="{5328AEDD-4CA5-4AB9-89BF-C27A3651804D}" presName="parTxOnly" presStyleLbl="node1" presStyleIdx="3" presStyleCnt="5">
        <dgm:presLayoutVars>
          <dgm:chMax val="0"/>
          <dgm:chPref val="0"/>
          <dgm:bulletEnabled val="1"/>
        </dgm:presLayoutVars>
      </dgm:prSet>
      <dgm:spPr/>
    </dgm:pt>
    <dgm:pt modelId="{0DAB60D9-69FD-45DE-B009-BC138BA54EFE}" type="pres">
      <dgm:prSet presAssocID="{75CAB8BA-FDC1-462F-B9CF-1C40530D3201}" presName="parTxOnlySpace" presStyleCnt="0"/>
      <dgm:spPr/>
    </dgm:pt>
    <dgm:pt modelId="{47EA82B3-3DB6-4395-90CC-0EAF0CF06B51}" type="pres">
      <dgm:prSet presAssocID="{81695652-E9FE-4D8E-BB10-CCEC436A9AB6}" presName="parTxOnly" presStyleLbl="node1" presStyleIdx="4" presStyleCnt="5">
        <dgm:presLayoutVars>
          <dgm:chMax val="0"/>
          <dgm:chPref val="0"/>
          <dgm:bulletEnabled val="1"/>
        </dgm:presLayoutVars>
      </dgm:prSet>
      <dgm:spPr/>
    </dgm:pt>
  </dgm:ptLst>
  <dgm:cxnLst>
    <dgm:cxn modelId="{EDAF9B47-08AC-4EC6-8174-E04B3E633C5B}" srcId="{1D0F1AC1-D7D0-4554-9EDC-99FD29818DB7}" destId="{5328AEDD-4CA5-4AB9-89BF-C27A3651804D}" srcOrd="3" destOrd="0" parTransId="{BC740327-8950-47A9-A5AD-36F521825B38}" sibTransId="{75CAB8BA-FDC1-462F-B9CF-1C40530D3201}"/>
    <dgm:cxn modelId="{BCE5104A-4C59-404D-84EB-9C1E691E91C2}" type="presOf" srcId="{82316DBE-C694-42FA-AD53-391C9AA71548}" destId="{BAE6392C-C537-4D5E-938F-6CB9A1175622}" srcOrd="0" destOrd="0" presId="urn:microsoft.com/office/officeart/2005/8/layout/chevron1"/>
    <dgm:cxn modelId="{8593644D-667A-49CD-A7F7-0BF3B1CA6FAB}" type="presOf" srcId="{5328AEDD-4CA5-4AB9-89BF-C27A3651804D}" destId="{D05BD4BF-1D00-472C-995B-FA213F03840A}" srcOrd="0" destOrd="0" presId="urn:microsoft.com/office/officeart/2005/8/layout/chevron1"/>
    <dgm:cxn modelId="{51D32172-A219-44EA-A306-FAE519462B65}" srcId="{1D0F1AC1-D7D0-4554-9EDC-99FD29818DB7}" destId="{82316DBE-C694-42FA-AD53-391C9AA71548}" srcOrd="1" destOrd="0" parTransId="{B4A2B770-540D-460C-AF09-C24AC2DA0CF5}" sibTransId="{DF23F231-5BC0-42AD-AC27-C59B538CA0C2}"/>
    <dgm:cxn modelId="{3705D676-BB91-44BA-A269-4C278ADB9C46}" type="presOf" srcId="{351006AC-B1B4-4520-A848-0DBE85678BF8}" destId="{7C6B8B7C-14D5-4702-8A5E-C67C55528640}" srcOrd="0" destOrd="0" presId="urn:microsoft.com/office/officeart/2005/8/layout/chevron1"/>
    <dgm:cxn modelId="{1F49847B-15E1-4AC2-B471-9FC09589D6D2}" srcId="{1D0F1AC1-D7D0-4554-9EDC-99FD29818DB7}" destId="{5F352921-D9CD-47A8-8125-985715B1ECEF}" srcOrd="0" destOrd="0" parTransId="{745E887B-2895-4849-9BD0-ECB1B55A01FA}" sibTransId="{41CF4CDC-8C85-4E96-80C3-1F6D0C2DD261}"/>
    <dgm:cxn modelId="{50B6D98A-4A2D-4163-9ABD-CB292E7A0BF4}" type="presOf" srcId="{1D0F1AC1-D7D0-4554-9EDC-99FD29818DB7}" destId="{E0C7F82B-677C-4315-8FEC-D68E03462154}" srcOrd="0" destOrd="0" presId="urn:microsoft.com/office/officeart/2005/8/layout/chevron1"/>
    <dgm:cxn modelId="{CAA5569A-AA6C-4A49-B778-B59D133ED6BE}" type="presOf" srcId="{81695652-E9FE-4D8E-BB10-CCEC436A9AB6}" destId="{47EA82B3-3DB6-4395-90CC-0EAF0CF06B51}" srcOrd="0" destOrd="0" presId="urn:microsoft.com/office/officeart/2005/8/layout/chevron1"/>
    <dgm:cxn modelId="{F023B2B4-D268-48C1-85F1-3DA9537FF97E}" srcId="{1D0F1AC1-D7D0-4554-9EDC-99FD29818DB7}" destId="{351006AC-B1B4-4520-A848-0DBE85678BF8}" srcOrd="2" destOrd="0" parTransId="{DA4E509E-F9BC-4182-BC15-A24F56CD9ABF}" sibTransId="{6DA7743D-5E2E-412C-8E31-E5AB73E9E915}"/>
    <dgm:cxn modelId="{85B4EDBF-C789-4061-B2FB-DA20A959CA49}" srcId="{1D0F1AC1-D7D0-4554-9EDC-99FD29818DB7}" destId="{81695652-E9FE-4D8E-BB10-CCEC436A9AB6}" srcOrd="4" destOrd="0" parTransId="{30287CB4-9F01-4C9F-9B45-2632F1C71FD0}" sibTransId="{77B2507B-AF8B-49C6-BE47-79FD2C7D96B0}"/>
    <dgm:cxn modelId="{A2067DD8-DDAB-41B4-8CF7-D720BE338DDF}" type="presOf" srcId="{5F352921-D9CD-47A8-8125-985715B1ECEF}" destId="{F4B53497-765C-439E-9F62-FD7BE7137BF9}" srcOrd="0" destOrd="0" presId="urn:microsoft.com/office/officeart/2005/8/layout/chevron1"/>
    <dgm:cxn modelId="{A9C92801-BFB7-41ED-ABE6-719E5FF346F5}" type="presParOf" srcId="{E0C7F82B-677C-4315-8FEC-D68E03462154}" destId="{F4B53497-765C-439E-9F62-FD7BE7137BF9}" srcOrd="0" destOrd="0" presId="urn:microsoft.com/office/officeart/2005/8/layout/chevron1"/>
    <dgm:cxn modelId="{B8A50852-8EE5-4765-8CD7-F90679C88687}" type="presParOf" srcId="{E0C7F82B-677C-4315-8FEC-D68E03462154}" destId="{0BC1CBA0-6BF7-4862-8E3B-BF7CC3744A71}" srcOrd="1" destOrd="0" presId="urn:microsoft.com/office/officeart/2005/8/layout/chevron1"/>
    <dgm:cxn modelId="{BC6DCF7E-FBB5-40DF-AA40-69FC95940198}" type="presParOf" srcId="{E0C7F82B-677C-4315-8FEC-D68E03462154}" destId="{BAE6392C-C537-4D5E-938F-6CB9A1175622}" srcOrd="2" destOrd="0" presId="urn:microsoft.com/office/officeart/2005/8/layout/chevron1"/>
    <dgm:cxn modelId="{C1CF044D-34B6-40B3-96AE-3429468AEE2A}" type="presParOf" srcId="{E0C7F82B-677C-4315-8FEC-D68E03462154}" destId="{F4635C7F-0B4D-4F3A-9BC3-441D7925AA01}" srcOrd="3" destOrd="0" presId="urn:microsoft.com/office/officeart/2005/8/layout/chevron1"/>
    <dgm:cxn modelId="{38BEFC4A-9A29-421E-91D0-2982232E6133}" type="presParOf" srcId="{E0C7F82B-677C-4315-8FEC-D68E03462154}" destId="{7C6B8B7C-14D5-4702-8A5E-C67C55528640}" srcOrd="4" destOrd="0" presId="urn:microsoft.com/office/officeart/2005/8/layout/chevron1"/>
    <dgm:cxn modelId="{E8337A68-D1C3-4CAA-92E5-734FA5254CD3}" type="presParOf" srcId="{E0C7F82B-677C-4315-8FEC-D68E03462154}" destId="{FFFD0239-7938-463A-9823-EC1F5F515256}" srcOrd="5" destOrd="0" presId="urn:microsoft.com/office/officeart/2005/8/layout/chevron1"/>
    <dgm:cxn modelId="{5F16F871-97EC-4C2C-8A7D-58A691B836EF}" type="presParOf" srcId="{E0C7F82B-677C-4315-8FEC-D68E03462154}" destId="{D05BD4BF-1D00-472C-995B-FA213F03840A}" srcOrd="6" destOrd="0" presId="urn:microsoft.com/office/officeart/2005/8/layout/chevron1"/>
    <dgm:cxn modelId="{88C77ED7-4646-4610-B68F-4B8112A3878C}" type="presParOf" srcId="{E0C7F82B-677C-4315-8FEC-D68E03462154}" destId="{0DAB60D9-69FD-45DE-B009-BC138BA54EFE}" srcOrd="7" destOrd="0" presId="urn:microsoft.com/office/officeart/2005/8/layout/chevron1"/>
    <dgm:cxn modelId="{1B03A49C-F34D-4781-B8EE-23DBA1D7260D}" type="presParOf" srcId="{E0C7F82B-677C-4315-8FEC-D68E03462154}" destId="{47EA82B3-3DB6-4395-90CC-0EAF0CF06B5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0F1AC1-D7D0-4554-9EDC-99FD29818DB7}" type="doc">
      <dgm:prSet loTypeId="urn:microsoft.com/office/officeart/2005/8/layout/chevron1" loCatId="process" qsTypeId="urn:microsoft.com/office/officeart/2005/8/quickstyle/simple1" qsCatId="simple" csTypeId="urn:microsoft.com/office/officeart/2005/8/colors/accent2_2" csCatId="accent2" phldr="1"/>
      <dgm:spPr/>
    </dgm:pt>
    <dgm:pt modelId="{5F352921-D9CD-47A8-8125-985715B1ECEF}">
      <dgm:prSet phldrT="[Tekst]" custT="1"/>
      <dgm:spPr/>
      <dgm:t>
        <a:bodyPr/>
        <a:lstStyle/>
        <a:p>
          <a:r>
            <a:rPr lang="pl-PL" sz="1200" dirty="0" err="1"/>
            <a:t>Electronic</a:t>
          </a:r>
          <a:r>
            <a:rPr lang="pl-PL" sz="1200" dirty="0"/>
            <a:t> </a:t>
          </a:r>
          <a:r>
            <a:rPr lang="pl-PL" sz="1200" dirty="0" err="1"/>
            <a:t>marketplaces</a:t>
          </a:r>
          <a:r>
            <a:rPr lang="pl-PL" sz="1200" dirty="0"/>
            <a:t> (EM)</a:t>
          </a:r>
        </a:p>
      </dgm:t>
    </dgm:pt>
    <dgm:pt modelId="{745E887B-2895-4849-9BD0-ECB1B55A01FA}" type="parTrans" cxnId="{1F49847B-15E1-4AC2-B471-9FC09589D6D2}">
      <dgm:prSet/>
      <dgm:spPr/>
      <dgm:t>
        <a:bodyPr/>
        <a:lstStyle/>
        <a:p>
          <a:endParaRPr lang="pl-PL"/>
        </a:p>
      </dgm:t>
    </dgm:pt>
    <dgm:pt modelId="{41CF4CDC-8C85-4E96-80C3-1F6D0C2DD261}" type="sibTrans" cxnId="{1F49847B-15E1-4AC2-B471-9FC09589D6D2}">
      <dgm:prSet/>
      <dgm:spPr/>
      <dgm:t>
        <a:bodyPr/>
        <a:lstStyle/>
        <a:p>
          <a:endParaRPr lang="pl-PL"/>
        </a:p>
      </dgm:t>
    </dgm:pt>
    <dgm:pt modelId="{E0C7F82B-677C-4315-8FEC-D68E03462154}" type="pres">
      <dgm:prSet presAssocID="{1D0F1AC1-D7D0-4554-9EDC-99FD29818DB7}" presName="Name0" presStyleCnt="0">
        <dgm:presLayoutVars>
          <dgm:dir/>
          <dgm:animLvl val="lvl"/>
          <dgm:resizeHandles val="exact"/>
        </dgm:presLayoutVars>
      </dgm:prSet>
      <dgm:spPr/>
    </dgm:pt>
    <dgm:pt modelId="{F4B53497-765C-439E-9F62-FD7BE7137BF9}" type="pres">
      <dgm:prSet presAssocID="{5F352921-D9CD-47A8-8125-985715B1ECEF}" presName="parTxOnly" presStyleLbl="node1" presStyleIdx="0" presStyleCnt="1" custLinFactX="51234" custLinFactY="-100000" custLinFactNeighborX="100000" custLinFactNeighborY="-105432">
        <dgm:presLayoutVars>
          <dgm:chMax val="0"/>
          <dgm:chPref val="0"/>
          <dgm:bulletEnabled val="1"/>
        </dgm:presLayoutVars>
      </dgm:prSet>
      <dgm:spPr/>
    </dgm:pt>
  </dgm:ptLst>
  <dgm:cxnLst>
    <dgm:cxn modelId="{1F49847B-15E1-4AC2-B471-9FC09589D6D2}" srcId="{1D0F1AC1-D7D0-4554-9EDC-99FD29818DB7}" destId="{5F352921-D9CD-47A8-8125-985715B1ECEF}" srcOrd="0" destOrd="0" parTransId="{745E887B-2895-4849-9BD0-ECB1B55A01FA}" sibTransId="{41CF4CDC-8C85-4E96-80C3-1F6D0C2DD261}"/>
    <dgm:cxn modelId="{50B6D98A-4A2D-4163-9ABD-CB292E7A0BF4}" type="presOf" srcId="{1D0F1AC1-D7D0-4554-9EDC-99FD29818DB7}" destId="{E0C7F82B-677C-4315-8FEC-D68E03462154}" srcOrd="0" destOrd="0" presId="urn:microsoft.com/office/officeart/2005/8/layout/chevron1"/>
    <dgm:cxn modelId="{A2067DD8-DDAB-41B4-8CF7-D720BE338DDF}" type="presOf" srcId="{5F352921-D9CD-47A8-8125-985715B1ECEF}" destId="{F4B53497-765C-439E-9F62-FD7BE7137BF9}" srcOrd="0" destOrd="0" presId="urn:microsoft.com/office/officeart/2005/8/layout/chevron1"/>
    <dgm:cxn modelId="{A9C92801-BFB7-41ED-ABE6-719E5FF346F5}" type="presParOf" srcId="{E0C7F82B-677C-4315-8FEC-D68E03462154}" destId="{F4B53497-765C-439E-9F62-FD7BE7137BF9}"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0F1AC1-D7D0-4554-9EDC-99FD29818DB7}" type="doc">
      <dgm:prSet loTypeId="urn:microsoft.com/office/officeart/2005/8/layout/chevron1" loCatId="process" qsTypeId="urn:microsoft.com/office/officeart/2005/8/quickstyle/simple1" qsCatId="simple" csTypeId="urn:microsoft.com/office/officeart/2005/8/colors/accent6_2" csCatId="accent6" phldr="1"/>
      <dgm:spPr/>
    </dgm:pt>
    <dgm:pt modelId="{5F352921-D9CD-47A8-8125-985715B1ECEF}">
      <dgm:prSet phldrT="[Tekst]" custT="1"/>
      <dgm:spPr/>
      <dgm:t>
        <a:bodyPr/>
        <a:lstStyle/>
        <a:p>
          <a:r>
            <a:rPr lang="pl-PL" sz="1200" dirty="0" err="1"/>
            <a:t>Decision</a:t>
          </a:r>
          <a:r>
            <a:rPr lang="pl-PL" sz="1200" dirty="0"/>
            <a:t> Support Systems (DSS)</a:t>
          </a:r>
        </a:p>
      </dgm:t>
    </dgm:pt>
    <dgm:pt modelId="{745E887B-2895-4849-9BD0-ECB1B55A01FA}" type="parTrans" cxnId="{1F49847B-15E1-4AC2-B471-9FC09589D6D2}">
      <dgm:prSet/>
      <dgm:spPr/>
      <dgm:t>
        <a:bodyPr/>
        <a:lstStyle/>
        <a:p>
          <a:endParaRPr lang="pl-PL"/>
        </a:p>
      </dgm:t>
    </dgm:pt>
    <dgm:pt modelId="{41CF4CDC-8C85-4E96-80C3-1F6D0C2DD261}" type="sibTrans" cxnId="{1F49847B-15E1-4AC2-B471-9FC09589D6D2}">
      <dgm:prSet/>
      <dgm:spPr/>
      <dgm:t>
        <a:bodyPr/>
        <a:lstStyle/>
        <a:p>
          <a:endParaRPr lang="pl-PL"/>
        </a:p>
      </dgm:t>
    </dgm:pt>
    <dgm:pt modelId="{E0C7F82B-677C-4315-8FEC-D68E03462154}" type="pres">
      <dgm:prSet presAssocID="{1D0F1AC1-D7D0-4554-9EDC-99FD29818DB7}" presName="Name0" presStyleCnt="0">
        <dgm:presLayoutVars>
          <dgm:dir/>
          <dgm:animLvl val="lvl"/>
          <dgm:resizeHandles val="exact"/>
        </dgm:presLayoutVars>
      </dgm:prSet>
      <dgm:spPr/>
    </dgm:pt>
    <dgm:pt modelId="{F4B53497-765C-439E-9F62-FD7BE7137BF9}" type="pres">
      <dgm:prSet presAssocID="{5F352921-D9CD-47A8-8125-985715B1ECEF}" presName="parTxOnly" presStyleLbl="node1" presStyleIdx="0" presStyleCnt="1" custLinFactNeighborX="-49" custLinFactNeighborY="-1262">
        <dgm:presLayoutVars>
          <dgm:chMax val="0"/>
          <dgm:chPref val="0"/>
          <dgm:bulletEnabled val="1"/>
        </dgm:presLayoutVars>
      </dgm:prSet>
      <dgm:spPr/>
    </dgm:pt>
  </dgm:ptLst>
  <dgm:cxnLst>
    <dgm:cxn modelId="{1F49847B-15E1-4AC2-B471-9FC09589D6D2}" srcId="{1D0F1AC1-D7D0-4554-9EDC-99FD29818DB7}" destId="{5F352921-D9CD-47A8-8125-985715B1ECEF}" srcOrd="0" destOrd="0" parTransId="{745E887B-2895-4849-9BD0-ECB1B55A01FA}" sibTransId="{41CF4CDC-8C85-4E96-80C3-1F6D0C2DD261}"/>
    <dgm:cxn modelId="{50B6D98A-4A2D-4163-9ABD-CB292E7A0BF4}" type="presOf" srcId="{1D0F1AC1-D7D0-4554-9EDC-99FD29818DB7}" destId="{E0C7F82B-677C-4315-8FEC-D68E03462154}" srcOrd="0" destOrd="0" presId="urn:microsoft.com/office/officeart/2005/8/layout/chevron1"/>
    <dgm:cxn modelId="{A2067DD8-DDAB-41B4-8CF7-D720BE338DDF}" type="presOf" srcId="{5F352921-D9CD-47A8-8125-985715B1ECEF}" destId="{F4B53497-765C-439E-9F62-FD7BE7137BF9}" srcOrd="0" destOrd="0" presId="urn:microsoft.com/office/officeart/2005/8/layout/chevron1"/>
    <dgm:cxn modelId="{A9C92801-BFB7-41ED-ABE6-719E5FF346F5}" type="presParOf" srcId="{E0C7F82B-677C-4315-8FEC-D68E03462154}" destId="{F4B53497-765C-439E-9F62-FD7BE7137BF9}" srcOrd="0" destOrd="0" presId="urn:microsoft.com/office/officeart/2005/8/layout/chevron1"/>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53497-765C-439E-9F62-FD7BE7137BF9}">
      <dsp:nvSpPr>
        <dsp:cNvPr id="0" name=""/>
        <dsp:cNvSpPr/>
      </dsp:nvSpPr>
      <dsp:spPr>
        <a:xfrm>
          <a:off x="1984"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material</a:t>
          </a:r>
          <a:r>
            <a:rPr lang="pl-PL" sz="1200" kern="1200" dirty="0"/>
            <a:t> </a:t>
          </a:r>
          <a:r>
            <a:rPr lang="pl-PL" sz="1200" kern="1200" dirty="0" err="1"/>
            <a:t>requirement</a:t>
          </a:r>
          <a:r>
            <a:rPr lang="pl-PL" sz="1200" kern="1200" dirty="0"/>
            <a:t> </a:t>
          </a:r>
          <a:r>
            <a:rPr lang="pl-PL" sz="1200" kern="1200" dirty="0" err="1"/>
            <a:t>planning</a:t>
          </a:r>
          <a:r>
            <a:rPr lang="pl-PL" sz="1200" kern="1200" dirty="0"/>
            <a:t> (MRP) </a:t>
          </a:r>
        </a:p>
      </dsp:txBody>
      <dsp:txXfrm>
        <a:off x="355203" y="2356114"/>
        <a:ext cx="1059656" cy="706437"/>
      </dsp:txXfrm>
    </dsp:sp>
    <dsp:sp modelId="{BAE6392C-C537-4D5E-938F-6CB9A1175622}">
      <dsp:nvSpPr>
        <dsp:cNvPr id="0" name=""/>
        <dsp:cNvSpPr/>
      </dsp:nvSpPr>
      <dsp:spPr>
        <a:xfrm>
          <a:off x="1591468"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a:t>distribution resource planning (DRP) </a:t>
          </a:r>
          <a:endParaRPr lang="pl-PL" sz="1200" kern="1200" dirty="0"/>
        </a:p>
      </dsp:txBody>
      <dsp:txXfrm>
        <a:off x="1944687" y="2356114"/>
        <a:ext cx="1059656" cy="706437"/>
      </dsp:txXfrm>
    </dsp:sp>
    <dsp:sp modelId="{7C6B8B7C-14D5-4702-8A5E-C67C55528640}">
      <dsp:nvSpPr>
        <dsp:cNvPr id="0" name=""/>
        <dsp:cNvSpPr/>
      </dsp:nvSpPr>
      <dsp:spPr>
        <a:xfrm>
          <a:off x="3180953"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enterprise</a:t>
          </a:r>
          <a:r>
            <a:rPr lang="pl-PL" sz="1200" kern="1200" dirty="0"/>
            <a:t> </a:t>
          </a:r>
          <a:r>
            <a:rPr lang="pl-PL" sz="1200" kern="1200" dirty="0" err="1"/>
            <a:t>resource</a:t>
          </a:r>
          <a:r>
            <a:rPr lang="pl-PL" sz="1200" kern="1200" dirty="0"/>
            <a:t> </a:t>
          </a:r>
          <a:r>
            <a:rPr lang="pl-PL" sz="1200" kern="1200" dirty="0" err="1"/>
            <a:t>planning</a:t>
          </a:r>
          <a:r>
            <a:rPr lang="pl-PL" sz="1200" kern="1200" dirty="0"/>
            <a:t> (ERP)</a:t>
          </a:r>
        </a:p>
      </dsp:txBody>
      <dsp:txXfrm>
        <a:off x="3534172" y="2356114"/>
        <a:ext cx="1059656" cy="706437"/>
      </dsp:txXfrm>
    </dsp:sp>
    <dsp:sp modelId="{D05BD4BF-1D00-472C-995B-FA213F03840A}">
      <dsp:nvSpPr>
        <dsp:cNvPr id="0" name=""/>
        <dsp:cNvSpPr/>
      </dsp:nvSpPr>
      <dsp:spPr>
        <a:xfrm>
          <a:off x="4770437"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a:t>transport management </a:t>
          </a:r>
          <a:r>
            <a:rPr lang="pl-PL" sz="1200" kern="1200" dirty="0" err="1"/>
            <a:t>systems</a:t>
          </a:r>
          <a:r>
            <a:rPr lang="pl-PL" sz="1200" kern="1200" dirty="0"/>
            <a:t> (TMS) </a:t>
          </a:r>
        </a:p>
      </dsp:txBody>
      <dsp:txXfrm>
        <a:off x="5123656" y="2356114"/>
        <a:ext cx="1059656" cy="706437"/>
      </dsp:txXfrm>
    </dsp:sp>
    <dsp:sp modelId="{47EA82B3-3DB6-4395-90CC-0EAF0CF06B51}">
      <dsp:nvSpPr>
        <dsp:cNvPr id="0" name=""/>
        <dsp:cNvSpPr/>
      </dsp:nvSpPr>
      <dsp:spPr>
        <a:xfrm>
          <a:off x="6359921"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warehouse</a:t>
          </a:r>
          <a:r>
            <a:rPr lang="pl-PL" sz="1200" kern="1200" dirty="0"/>
            <a:t> management </a:t>
          </a:r>
          <a:r>
            <a:rPr lang="pl-PL" sz="1200" kern="1200" dirty="0" err="1"/>
            <a:t>systems</a:t>
          </a:r>
          <a:r>
            <a:rPr lang="pl-PL" sz="1200" kern="1200" dirty="0"/>
            <a:t> (WMS)</a:t>
          </a:r>
        </a:p>
      </dsp:txBody>
      <dsp:txXfrm>
        <a:off x="6713140" y="2356114"/>
        <a:ext cx="1059656" cy="706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53497-765C-439E-9F62-FD7BE7137BF9}">
      <dsp:nvSpPr>
        <dsp:cNvPr id="0" name=""/>
        <dsp:cNvSpPr/>
      </dsp:nvSpPr>
      <dsp:spPr>
        <a:xfrm>
          <a:off x="3365" y="0"/>
          <a:ext cx="3443328" cy="710371"/>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Electronic</a:t>
          </a:r>
          <a:r>
            <a:rPr lang="pl-PL" sz="1200" kern="1200" dirty="0"/>
            <a:t> </a:t>
          </a:r>
          <a:r>
            <a:rPr lang="pl-PL" sz="1200" kern="1200" dirty="0" err="1"/>
            <a:t>marketplaces</a:t>
          </a:r>
          <a:r>
            <a:rPr lang="pl-PL" sz="1200" kern="1200" dirty="0"/>
            <a:t> (EM)</a:t>
          </a:r>
        </a:p>
      </dsp:txBody>
      <dsp:txXfrm>
        <a:off x="358551" y="0"/>
        <a:ext cx="2732957" cy="7103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53497-765C-439E-9F62-FD7BE7137BF9}">
      <dsp:nvSpPr>
        <dsp:cNvPr id="0" name=""/>
        <dsp:cNvSpPr/>
      </dsp:nvSpPr>
      <dsp:spPr>
        <a:xfrm>
          <a:off x="0" y="0"/>
          <a:ext cx="4060031" cy="710371"/>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Decision</a:t>
          </a:r>
          <a:r>
            <a:rPr lang="pl-PL" sz="1200" kern="1200" dirty="0"/>
            <a:t> Support Systems (DSS)</a:t>
          </a:r>
        </a:p>
      </dsp:txBody>
      <dsp:txXfrm>
        <a:off x="355186" y="0"/>
        <a:ext cx="3349660" cy="7103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Picture 2">
            <a:extLst>
              <a:ext uri="{FF2B5EF4-FFF2-40B4-BE49-F238E27FC236}">
                <a16:creationId xmlns:a16="http://schemas.microsoft.com/office/drawing/2014/main" id="{5BE73386-5B43-5673-82B0-909871482593}"/>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a16="http://schemas.microsoft.com/office/drawing/2014/main" id="{46574F34-2CFA-48F3-68E1-F743AC78150E}"/>
              </a:ext>
            </a:extLst>
          </p:cNvPr>
          <p:cNvPicPr>
            <a:picLocks noChangeAspect="1"/>
          </p:cNvPicPr>
          <p:nvPr userDrawn="1"/>
        </p:nvPicPr>
        <p:blipFill>
          <a:blip r:embed="rId9"/>
          <a:stretch>
            <a:fillRect/>
          </a:stretch>
        </p:blipFill>
        <p:spPr>
          <a:xfrm>
            <a:off x="7737729" y="6254980"/>
            <a:ext cx="3695912" cy="531880"/>
          </a:xfrm>
          <a:prstGeom prst="rect">
            <a:avLst/>
          </a:prstGeom>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lIns="91440" tIns="45720" rIns="91440" bIns="45720" rtlCol="0" anchor="t">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a:ea typeface="Tahoma"/>
                <a:cs typeface="Tahoma"/>
              </a:rPr>
              <a:t> </a:t>
            </a:r>
            <a:r>
              <a:rPr lang="en-US" sz="1800" dirty="0">
                <a:solidFill>
                  <a:schemeClr val="bg1">
                    <a:lumMod val="50000"/>
                  </a:schemeClr>
                </a:solidFill>
                <a:effectLst/>
                <a:latin typeface="Tahoma"/>
                <a:ea typeface="Tahoma"/>
                <a:cs typeface="Tahoma"/>
              </a:rPr>
              <a:t>Business Analytics Skills </a:t>
            </a:r>
            <a:br>
              <a:rPr lang="pl-PL" sz="1800" dirty="0">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a:ea typeface="Tahoma"/>
                <a:cs typeface="Tahoma"/>
              </a:rPr>
              <a:t>for the </a:t>
            </a:r>
            <a:r>
              <a:rPr lang="en-US" dirty="0">
                <a:solidFill>
                  <a:schemeClr val="bg1">
                    <a:lumMod val="50000"/>
                  </a:schemeClr>
                </a:solidFill>
                <a:latin typeface="Tahoma"/>
                <a:ea typeface="Tahoma"/>
                <a:cs typeface="Tahoma"/>
              </a:rPr>
              <a:t>Future-proof</a:t>
            </a:r>
            <a:r>
              <a:rPr lang="en-US" sz="1800" dirty="0">
                <a:solidFill>
                  <a:schemeClr val="bg1">
                    <a:lumMod val="50000"/>
                  </a:schemeClr>
                </a:solidFill>
                <a:effectLst/>
                <a:latin typeface="Tahoma"/>
                <a:ea typeface="Tahoma"/>
                <a:cs typeface="Tahoma"/>
              </a:rPr>
              <a:t> Supply Chains </a:t>
            </a:r>
            <a:endParaRPr lang="pl-PL" dirty="0">
              <a:solidFill>
                <a:schemeClr val="bg1">
                  <a:lumMod val="50000"/>
                </a:schemeClr>
              </a:solidFill>
              <a:latin typeface="Tahoma"/>
              <a:ea typeface="Tahoma"/>
              <a:cs typeface="Tahoma"/>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E-Logistics </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Lecture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Picture 2">
            <a:extLst>
              <a:ext uri="{FF2B5EF4-FFF2-40B4-BE49-F238E27FC236}">
                <a16:creationId xmlns:a16="http://schemas.microsoft.com/office/drawing/2014/main" id="{3D4AD442-71D3-B0BC-09BB-4C81E630E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a:extLst>
              <a:ext uri="{FF2B5EF4-FFF2-40B4-BE49-F238E27FC236}">
                <a16:creationId xmlns:a16="http://schemas.microsoft.com/office/drawing/2014/main" id="{91E89D83-FE5D-CAB3-5C4B-D9C34FF408AE}"/>
              </a:ext>
            </a:extLst>
          </p:cNvPr>
          <p:cNvPicPr>
            <a:picLocks noChangeAspect="1"/>
          </p:cNvPicPr>
          <p:nvPr/>
        </p:nvPicPr>
        <p:blipFill>
          <a:blip r:embed="rId5"/>
          <a:stretch>
            <a:fillRect/>
          </a:stretch>
        </p:blipFill>
        <p:spPr>
          <a:xfrm>
            <a:off x="6360634" y="5789997"/>
            <a:ext cx="4677910" cy="673200"/>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Definition of e-</a:t>
            </a:r>
            <a:r>
              <a:rPr lang="pl-PL" dirty="0" err="1"/>
              <a:t>logistics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2872933" y="5648387"/>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[Song &amp; </a:t>
            </a:r>
            <a:r>
              <a:rPr lang="pl-PL" sz="1200" dirty="0" err="1">
                <a:solidFill>
                  <a:srgbClr val="7F7F7F"/>
                </a:solidFill>
              </a:rPr>
              <a:t>Hou</a:t>
            </a:r>
            <a:r>
              <a:rPr lang="pl-PL" sz="1200" dirty="0">
                <a:solidFill>
                  <a:srgbClr val="7F7F7F"/>
                </a:solidFill>
              </a:rPr>
              <a:t>, 2004]</a:t>
            </a:r>
          </a:p>
        </p:txBody>
      </p:sp>
      <p:sp>
        <p:nvSpPr>
          <p:cNvPr id="3" name="pole tekstowe 2">
            <a:extLst>
              <a:ext uri="{FF2B5EF4-FFF2-40B4-BE49-F238E27FC236}">
                <a16:creationId xmlns:a16="http://schemas.microsoft.com/office/drawing/2014/main" id="{9230A8C4-688D-11BF-CF71-8F875449FF8D}"/>
              </a:ext>
            </a:extLst>
          </p:cNvPr>
          <p:cNvSpPr txBox="1"/>
          <p:nvPr/>
        </p:nvSpPr>
        <p:spPr>
          <a:xfrm>
            <a:off x="1272490" y="1823852"/>
            <a:ext cx="7082615" cy="369332"/>
          </a:xfrm>
          <a:prstGeom prst="rect">
            <a:avLst/>
          </a:prstGeom>
          <a:noFill/>
        </p:spPr>
        <p:txBody>
          <a:bodyPr wrap="square">
            <a:spAutoFit/>
          </a:bodyPr>
          <a:lstStyle/>
          <a:p>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Basic </a:t>
            </a:r>
            <a:r>
              <a:rPr lang="pl-PL"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differences</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pl-PL"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between</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pl-PL"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traditional</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and e-</a:t>
            </a:r>
            <a:r>
              <a:rPr lang="pl-PL"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logistics</a:t>
            </a:r>
            <a:endParaRPr lang="pl-PL" dirty="0"/>
          </a:p>
        </p:txBody>
      </p:sp>
      <p:graphicFrame>
        <p:nvGraphicFramePr>
          <p:cNvPr id="5" name="Tabela 4">
            <a:extLst>
              <a:ext uri="{FF2B5EF4-FFF2-40B4-BE49-F238E27FC236}">
                <a16:creationId xmlns:a16="http://schemas.microsoft.com/office/drawing/2014/main" id="{5B142F67-152D-642C-0B5A-9C7DA04A71C9}"/>
              </a:ext>
            </a:extLst>
          </p:cNvPr>
          <p:cNvGraphicFramePr>
            <a:graphicFrameLocks noGrp="1"/>
          </p:cNvGraphicFramePr>
          <p:nvPr>
            <p:extLst>
              <p:ext uri="{D42A27DB-BD31-4B8C-83A1-F6EECF244321}">
                <p14:modId xmlns:p14="http://schemas.microsoft.com/office/powerpoint/2010/main" val="3377432980"/>
              </p:ext>
            </p:extLst>
          </p:nvPr>
        </p:nvGraphicFramePr>
        <p:xfrm>
          <a:off x="1058321" y="2350381"/>
          <a:ext cx="6265844" cy="3178755"/>
        </p:xfrm>
        <a:graphic>
          <a:graphicData uri="http://schemas.openxmlformats.org/drawingml/2006/table">
            <a:tbl>
              <a:tblPr firstRow="1" firstCol="1" bandRow="1">
                <a:tableStyleId>{5C22544A-7EE6-4342-B048-85BDC9FD1C3A}</a:tableStyleId>
              </a:tblPr>
              <a:tblGrid>
                <a:gridCol w="1375847">
                  <a:extLst>
                    <a:ext uri="{9D8B030D-6E8A-4147-A177-3AD203B41FA5}">
                      <a16:colId xmlns:a16="http://schemas.microsoft.com/office/drawing/2014/main" val="3121256709"/>
                    </a:ext>
                  </a:extLst>
                </a:gridCol>
                <a:gridCol w="2178163">
                  <a:extLst>
                    <a:ext uri="{9D8B030D-6E8A-4147-A177-3AD203B41FA5}">
                      <a16:colId xmlns:a16="http://schemas.microsoft.com/office/drawing/2014/main" val="4101427037"/>
                    </a:ext>
                  </a:extLst>
                </a:gridCol>
                <a:gridCol w="2711834">
                  <a:extLst>
                    <a:ext uri="{9D8B030D-6E8A-4147-A177-3AD203B41FA5}">
                      <a16:colId xmlns:a16="http://schemas.microsoft.com/office/drawing/2014/main" val="435175487"/>
                    </a:ext>
                  </a:extLst>
                </a:gridCol>
              </a:tblGrid>
              <a:tr h="421315">
                <a:tc>
                  <a:txBody>
                    <a:bodyPr/>
                    <a:lstStyle/>
                    <a:p>
                      <a:pPr algn="ctr">
                        <a:lnSpc>
                          <a:spcPct val="150000"/>
                        </a:lnSpc>
                        <a:spcAft>
                          <a:spcPts val="600"/>
                        </a:spcAft>
                      </a:pPr>
                      <a:r>
                        <a:rPr lang="pl-PL" sz="1100" kern="100">
                          <a:effectLst/>
                        </a:rPr>
                        <a:t>Scope</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l-PL" sz="1100" kern="100">
                          <a:effectLst/>
                        </a:rPr>
                        <a:t>Traditional logistics</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1100" kern="100">
                          <a:effectLst/>
                        </a:rPr>
                        <a:t>E-logistics</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2413724"/>
                  </a:ext>
                </a:extLst>
              </a:tr>
              <a:tr h="344680">
                <a:tc>
                  <a:txBody>
                    <a:bodyPr/>
                    <a:lstStyle/>
                    <a:p>
                      <a:pPr algn="just">
                        <a:lnSpc>
                          <a:spcPct val="150000"/>
                        </a:lnSpc>
                        <a:spcAft>
                          <a:spcPts val="600"/>
                        </a:spcAft>
                      </a:pPr>
                      <a:r>
                        <a:rPr lang="pl-PL" sz="900" kern="100">
                          <a:effectLst/>
                        </a:rPr>
                        <a:t>Shipment type </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Bulk</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Parcel</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6768403"/>
                  </a:ext>
                </a:extLst>
              </a:tr>
              <a:tr h="344680">
                <a:tc>
                  <a:txBody>
                    <a:bodyPr/>
                    <a:lstStyle/>
                    <a:p>
                      <a:pPr algn="just">
                        <a:lnSpc>
                          <a:spcPct val="150000"/>
                        </a:lnSpc>
                        <a:spcAft>
                          <a:spcPts val="600"/>
                        </a:spcAft>
                      </a:pPr>
                      <a:r>
                        <a:rPr lang="pl-PL" sz="900" kern="100">
                          <a:effectLst/>
                        </a:rPr>
                        <a:t>Customer</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Strategic</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Unknown</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5158033"/>
                  </a:ext>
                </a:extLst>
              </a:tr>
              <a:tr h="344680">
                <a:tc>
                  <a:txBody>
                    <a:bodyPr/>
                    <a:lstStyle/>
                    <a:p>
                      <a:pPr algn="just">
                        <a:lnSpc>
                          <a:spcPct val="150000"/>
                        </a:lnSpc>
                        <a:spcAft>
                          <a:spcPts val="600"/>
                        </a:spcAft>
                      </a:pPr>
                      <a:r>
                        <a:rPr lang="pl-PL" sz="900" kern="100">
                          <a:effectLst/>
                        </a:rPr>
                        <a:t>Customer service</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Reactive, Rigid</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Responsive, flexible</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6615261"/>
                  </a:ext>
                </a:extLst>
              </a:tr>
              <a:tr h="344680">
                <a:tc>
                  <a:txBody>
                    <a:bodyPr/>
                    <a:lstStyle/>
                    <a:p>
                      <a:pPr algn="just">
                        <a:lnSpc>
                          <a:spcPct val="150000"/>
                        </a:lnSpc>
                        <a:spcAft>
                          <a:spcPts val="600"/>
                        </a:spcAft>
                      </a:pPr>
                      <a:r>
                        <a:rPr lang="pl-PL" sz="900" kern="100">
                          <a:effectLst/>
                        </a:rPr>
                        <a:t>Distribution model</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Supply-driven push</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Demand-driven pull</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0679433"/>
                  </a:ext>
                </a:extLst>
              </a:tr>
              <a:tr h="344680">
                <a:tc>
                  <a:txBody>
                    <a:bodyPr/>
                    <a:lstStyle/>
                    <a:p>
                      <a:pPr algn="just">
                        <a:lnSpc>
                          <a:spcPct val="150000"/>
                        </a:lnSpc>
                        <a:spcAft>
                          <a:spcPts val="600"/>
                        </a:spcAft>
                      </a:pPr>
                      <a:r>
                        <a:rPr lang="pl-PL" sz="900" kern="100">
                          <a:effectLst/>
                        </a:rPr>
                        <a:t>Inventory / Order flow</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Un-directional</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Bidirectional</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7823764"/>
                  </a:ext>
                </a:extLst>
              </a:tr>
              <a:tr h="344680">
                <a:tc>
                  <a:txBody>
                    <a:bodyPr/>
                    <a:lstStyle/>
                    <a:p>
                      <a:pPr algn="just">
                        <a:lnSpc>
                          <a:spcPct val="150000"/>
                        </a:lnSpc>
                        <a:spcAft>
                          <a:spcPts val="600"/>
                        </a:spcAft>
                      </a:pPr>
                      <a:r>
                        <a:rPr lang="pl-PL" sz="900" kern="100">
                          <a:effectLst/>
                        </a:rPr>
                        <a:t>Destinations</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Concentrated</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Highly dispersed</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911253"/>
                  </a:ext>
                </a:extLst>
              </a:tr>
              <a:tr h="344680">
                <a:tc>
                  <a:txBody>
                    <a:bodyPr/>
                    <a:lstStyle/>
                    <a:p>
                      <a:pPr algn="just">
                        <a:lnSpc>
                          <a:spcPct val="150000"/>
                        </a:lnSpc>
                        <a:spcAft>
                          <a:spcPts val="600"/>
                        </a:spcAft>
                      </a:pPr>
                      <a:r>
                        <a:rPr lang="pl-PL" sz="900" kern="100">
                          <a:effectLst/>
                        </a:rPr>
                        <a:t>Demand</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Stable consistent</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Highly seasonal, fragmented</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3201732"/>
                  </a:ext>
                </a:extLst>
              </a:tr>
              <a:tr h="344680">
                <a:tc>
                  <a:txBody>
                    <a:bodyPr/>
                    <a:lstStyle/>
                    <a:p>
                      <a:pPr algn="just">
                        <a:lnSpc>
                          <a:spcPct val="150000"/>
                        </a:lnSpc>
                        <a:spcAft>
                          <a:spcPts val="600"/>
                        </a:spcAft>
                      </a:pPr>
                      <a:r>
                        <a:rPr lang="pl-PL" sz="900" kern="100">
                          <a:effectLst/>
                        </a:rPr>
                        <a:t>Orders</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Predictable</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dirty="0" err="1">
                          <a:effectLst/>
                        </a:rPr>
                        <a:t>Variable</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3954579"/>
                  </a:ext>
                </a:extLst>
              </a:tr>
            </a:tbl>
          </a:graphicData>
        </a:graphic>
      </p:graphicFrame>
      <p:sp>
        <p:nvSpPr>
          <p:cNvPr id="7" name="pole tekstowe 6">
            <a:extLst>
              <a:ext uri="{FF2B5EF4-FFF2-40B4-BE49-F238E27FC236}">
                <a16:creationId xmlns:a16="http://schemas.microsoft.com/office/drawing/2014/main" id="{B39FAF48-3DBD-6014-12B8-72EC8A4CBC47}"/>
              </a:ext>
            </a:extLst>
          </p:cNvPr>
          <p:cNvSpPr txBox="1"/>
          <p:nvPr/>
        </p:nvSpPr>
        <p:spPr>
          <a:xfrm>
            <a:off x="7781113" y="2312603"/>
            <a:ext cx="4267450" cy="1588127"/>
          </a:xfrm>
          <a:prstGeom prst="rect">
            <a:avLst/>
          </a:prstGeom>
          <a:noFill/>
        </p:spPr>
        <p:txBody>
          <a:bodyPr wrap="square">
            <a:spAutoFit/>
          </a:bodyPr>
          <a:lstStyle/>
          <a:p>
            <a:pPr marL="228600" lvl="1" indent="-228600" algn="just">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The second face of e-logistics </a:t>
            </a:r>
            <a:br>
              <a:rPr lang="pl-PL"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is the logistical support of goods flows initiated through electronic communication. In this approach, </a:t>
            </a:r>
            <a:br>
              <a:rPr lang="pl-PL"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e-logistics is equal to traditional logistics.</a:t>
            </a:r>
            <a:endParaRPr lang="pl-P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247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Development of e-</a:t>
            </a:r>
            <a:r>
              <a:rPr lang="pl-PL" dirty="0" err="1"/>
              <a:t>logistics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Wang</a:t>
            </a:r>
            <a:r>
              <a:rPr lang="pl-PL" sz="1200" dirty="0">
                <a:solidFill>
                  <a:srgbClr val="7F7F7F"/>
                </a:solidFill>
              </a:rPr>
              <a:t>, 2016]</a:t>
            </a:r>
          </a:p>
        </p:txBody>
      </p:sp>
      <p:graphicFrame>
        <p:nvGraphicFramePr>
          <p:cNvPr id="7" name="Diagram 6">
            <a:extLst>
              <a:ext uri="{FF2B5EF4-FFF2-40B4-BE49-F238E27FC236}">
                <a16:creationId xmlns:a16="http://schemas.microsoft.com/office/drawing/2014/main" id="{035CBA2F-8786-CE95-AC60-1CADBC2638C1}"/>
              </a:ext>
            </a:extLst>
          </p:cNvPr>
          <p:cNvGraphicFramePr/>
          <p:nvPr>
            <p:extLst>
              <p:ext uri="{D42A27DB-BD31-4B8C-83A1-F6EECF244321}">
                <p14:modId xmlns:p14="http://schemas.microsoft.com/office/powerpoint/2010/main" val="199730187"/>
              </p:ext>
            </p:extLst>
          </p:nvPr>
        </p:nvGraphicFramePr>
        <p:xfrm>
          <a:off x="2032000" y="-74157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ole tekstowe 2">
            <a:extLst>
              <a:ext uri="{FF2B5EF4-FFF2-40B4-BE49-F238E27FC236}">
                <a16:creationId xmlns:a16="http://schemas.microsoft.com/office/drawing/2014/main" id="{3F48CA9A-991A-764C-BD0F-C286B512CE4D}"/>
              </a:ext>
            </a:extLst>
          </p:cNvPr>
          <p:cNvSpPr txBox="1"/>
          <p:nvPr/>
        </p:nvSpPr>
        <p:spPr>
          <a:xfrm>
            <a:off x="2353120" y="2857060"/>
            <a:ext cx="2696710" cy="1200329"/>
          </a:xfrm>
          <a:prstGeom prst="rect">
            <a:avLst/>
          </a:prstGeom>
          <a:noFill/>
        </p:spPr>
        <p:txBody>
          <a:bodyPr wrap="square">
            <a:spAutoFit/>
          </a:bodyPr>
          <a:lstStyle/>
          <a:p>
            <a:r>
              <a:rPr lang="pl-PL" sz="1200" dirty="0"/>
              <a:t>F</a:t>
            </a:r>
            <a:r>
              <a:rPr lang="en-US" sz="1200" dirty="0" err="1"/>
              <a:t>irst</a:t>
            </a:r>
            <a:r>
              <a:rPr lang="en-US" sz="1200" dirty="0"/>
              <a:t> IT systems supporting the management of material flow, material requirement planning (MRP) and distribution resource planning (DRP) systems were created. These systems began to develop in the 1960s.</a:t>
            </a:r>
            <a:endParaRPr lang="pl-PL" sz="1200" dirty="0"/>
          </a:p>
        </p:txBody>
      </p:sp>
      <p:sp>
        <p:nvSpPr>
          <p:cNvPr id="8" name="pole tekstowe 7">
            <a:extLst>
              <a:ext uri="{FF2B5EF4-FFF2-40B4-BE49-F238E27FC236}">
                <a16:creationId xmlns:a16="http://schemas.microsoft.com/office/drawing/2014/main" id="{228C9593-8B64-E937-6C39-9B9564E3DA29}"/>
              </a:ext>
            </a:extLst>
          </p:cNvPr>
          <p:cNvSpPr txBox="1"/>
          <p:nvPr/>
        </p:nvSpPr>
        <p:spPr>
          <a:xfrm>
            <a:off x="5188209" y="2857060"/>
            <a:ext cx="1986790" cy="1384995"/>
          </a:xfrm>
          <a:prstGeom prst="rect">
            <a:avLst/>
          </a:prstGeom>
          <a:noFill/>
        </p:spPr>
        <p:txBody>
          <a:bodyPr wrap="square">
            <a:spAutoFit/>
          </a:bodyPr>
          <a:lstStyle>
            <a:defPPr>
              <a:defRPr lang="pl-PL"/>
            </a:defPPr>
            <a:lvl1pPr>
              <a:defRPr sz="1200"/>
            </a:lvl1pPr>
          </a:lstStyle>
          <a:p>
            <a:r>
              <a:rPr lang="en-US" dirty="0"/>
              <a:t>The development of ERP systems, and especially the concentration of data and the multidimensionality of this data, allowed the creation of decision support systems (DSS) </a:t>
            </a:r>
            <a:endParaRPr lang="pl-PL" dirty="0"/>
          </a:p>
        </p:txBody>
      </p:sp>
      <p:sp>
        <p:nvSpPr>
          <p:cNvPr id="10" name="pole tekstowe 9">
            <a:extLst>
              <a:ext uri="{FF2B5EF4-FFF2-40B4-BE49-F238E27FC236}">
                <a16:creationId xmlns:a16="http://schemas.microsoft.com/office/drawing/2014/main" id="{8C36273C-9ADC-F108-260D-ACF4906DEBD5}"/>
              </a:ext>
            </a:extLst>
          </p:cNvPr>
          <p:cNvSpPr txBox="1"/>
          <p:nvPr/>
        </p:nvSpPr>
        <p:spPr>
          <a:xfrm>
            <a:off x="7337069" y="2846083"/>
            <a:ext cx="2501811" cy="1015663"/>
          </a:xfrm>
          <a:prstGeom prst="rect">
            <a:avLst/>
          </a:prstGeom>
          <a:noFill/>
        </p:spPr>
        <p:txBody>
          <a:bodyPr wrap="square">
            <a:spAutoFit/>
          </a:bodyPr>
          <a:lstStyle>
            <a:defPPr>
              <a:defRPr lang="pl-PL"/>
            </a:defPPr>
            <a:lvl1pPr>
              <a:defRPr sz="1200"/>
            </a:lvl1pPr>
          </a:lstStyle>
          <a:p>
            <a:r>
              <a:rPr lang="pl-PL" dirty="0"/>
              <a:t>S</a:t>
            </a:r>
            <a:r>
              <a:rPr lang="en-US" dirty="0" err="1"/>
              <a:t>ystems</a:t>
            </a:r>
            <a:r>
              <a:rPr lang="en-US" dirty="0"/>
              <a:t> dedicated to individual logistics functions were developed: transport management systems (TMS) and warehouse management systems (WMS) </a:t>
            </a:r>
            <a:endParaRPr lang="pl-PL" dirty="0"/>
          </a:p>
        </p:txBody>
      </p:sp>
      <p:graphicFrame>
        <p:nvGraphicFramePr>
          <p:cNvPr id="11" name="Diagram 10">
            <a:extLst>
              <a:ext uri="{FF2B5EF4-FFF2-40B4-BE49-F238E27FC236}">
                <a16:creationId xmlns:a16="http://schemas.microsoft.com/office/drawing/2014/main" id="{4718A8B1-7ABB-E5E7-AF7F-44501A7279FD}"/>
              </a:ext>
            </a:extLst>
          </p:cNvPr>
          <p:cNvGraphicFramePr/>
          <p:nvPr>
            <p:extLst>
              <p:ext uri="{D42A27DB-BD31-4B8C-83A1-F6EECF244321}">
                <p14:modId xmlns:p14="http://schemas.microsoft.com/office/powerpoint/2010/main" val="2781995084"/>
              </p:ext>
            </p:extLst>
          </p:nvPr>
        </p:nvGraphicFramePr>
        <p:xfrm>
          <a:off x="6884514" y="5237138"/>
          <a:ext cx="3446694" cy="7103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a:extLst>
              <a:ext uri="{FF2B5EF4-FFF2-40B4-BE49-F238E27FC236}">
                <a16:creationId xmlns:a16="http://schemas.microsoft.com/office/drawing/2014/main" id="{BF09AE27-7BA7-87F7-2B66-AAF7B1BD1ADB}"/>
              </a:ext>
            </a:extLst>
          </p:cNvPr>
          <p:cNvGraphicFramePr/>
          <p:nvPr>
            <p:extLst>
              <p:ext uri="{D42A27DB-BD31-4B8C-83A1-F6EECF244321}">
                <p14:modId xmlns:p14="http://schemas.microsoft.com/office/powerpoint/2010/main" val="49207572"/>
              </p:ext>
            </p:extLst>
          </p:nvPr>
        </p:nvGraphicFramePr>
        <p:xfrm>
          <a:off x="6267208" y="4089625"/>
          <a:ext cx="4064000" cy="71037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Nawias klamrowy otwierający 12">
            <a:extLst>
              <a:ext uri="{FF2B5EF4-FFF2-40B4-BE49-F238E27FC236}">
                <a16:creationId xmlns:a16="http://schemas.microsoft.com/office/drawing/2014/main" id="{A553BEE0-6DC2-7E5F-645F-6F9A79EA0A2C}"/>
              </a:ext>
            </a:extLst>
          </p:cNvPr>
          <p:cNvSpPr/>
          <p:nvPr/>
        </p:nvSpPr>
        <p:spPr>
          <a:xfrm rot="16200000">
            <a:off x="3338835" y="1131478"/>
            <a:ext cx="348587" cy="29613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4" name="Nawias klamrowy otwierający 13">
            <a:extLst>
              <a:ext uri="{FF2B5EF4-FFF2-40B4-BE49-F238E27FC236}">
                <a16:creationId xmlns:a16="http://schemas.microsoft.com/office/drawing/2014/main" id="{76B40681-B556-3792-8C83-7A619B7F8D2C}"/>
              </a:ext>
            </a:extLst>
          </p:cNvPr>
          <p:cNvSpPr/>
          <p:nvPr/>
        </p:nvSpPr>
        <p:spPr>
          <a:xfrm rot="16200000">
            <a:off x="8229317" y="1148975"/>
            <a:ext cx="348587" cy="29613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6" name="pole tekstowe 15">
            <a:extLst>
              <a:ext uri="{FF2B5EF4-FFF2-40B4-BE49-F238E27FC236}">
                <a16:creationId xmlns:a16="http://schemas.microsoft.com/office/drawing/2014/main" id="{87DE2F81-49CC-6FE8-3865-5EF333B762C2}"/>
              </a:ext>
            </a:extLst>
          </p:cNvPr>
          <p:cNvSpPr txBox="1"/>
          <p:nvPr/>
        </p:nvSpPr>
        <p:spPr>
          <a:xfrm>
            <a:off x="3688432" y="5088738"/>
            <a:ext cx="2792800" cy="1200329"/>
          </a:xfrm>
          <a:prstGeom prst="rect">
            <a:avLst/>
          </a:prstGeom>
          <a:noFill/>
        </p:spPr>
        <p:txBody>
          <a:bodyPr wrap="square">
            <a:spAutoFit/>
          </a:bodyPr>
          <a:lstStyle>
            <a:defPPr>
              <a:defRPr lang="pl-PL"/>
            </a:defPPr>
            <a:lvl1pPr>
              <a:defRPr sz="1200"/>
            </a:lvl1pPr>
          </a:lstStyle>
          <a:p>
            <a:r>
              <a:rPr lang="pl-PL" dirty="0"/>
              <a:t>T</a:t>
            </a:r>
            <a:r>
              <a:rPr lang="en-US" dirty="0"/>
              <a:t>he creation of platforms connecting enterprises directly with customers </a:t>
            </a:r>
            <a:br>
              <a:rPr lang="pl-PL" dirty="0"/>
            </a:br>
            <a:r>
              <a:rPr lang="en-US" dirty="0"/>
              <a:t>(and other configurations presented in the subsection on e-business) allowed for the creation of new business models </a:t>
            </a:r>
            <a:br>
              <a:rPr lang="pl-PL" dirty="0"/>
            </a:br>
            <a:r>
              <a:rPr lang="en-US" dirty="0"/>
              <a:t>and thus requirements for logistics </a:t>
            </a:r>
            <a:endParaRPr lang="pl-PL" dirty="0"/>
          </a:p>
        </p:txBody>
      </p:sp>
    </p:spTree>
    <p:extLst>
      <p:ext uri="{BB962C8B-B14F-4D97-AF65-F5344CB8AC3E}">
        <p14:creationId xmlns:p14="http://schemas.microsoft.com/office/powerpoint/2010/main" val="2094121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Modern </a:t>
            </a:r>
            <a:r>
              <a:rPr lang="pl-PL" dirty="0" err="1"/>
              <a:t>technologies</a:t>
            </a:r>
            <a:r>
              <a:rPr lang="pl-PL" dirty="0"/>
              <a:t> </a:t>
            </a:r>
            <a:r>
              <a:rPr lang="pl-PL" dirty="0" err="1"/>
              <a:t>supporting</a:t>
            </a:r>
            <a:r>
              <a:rPr lang="pl-PL" dirty="0"/>
              <a:t> e-</a:t>
            </a:r>
            <a:r>
              <a:rPr lang="pl-PL" dirty="0" err="1"/>
              <a:t>logistics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2070847"/>
            <a:ext cx="10873510" cy="4106116"/>
          </a:xfrm>
        </p:spPr>
        <p:txBody>
          <a:bodyPr>
            <a:normAutofit/>
          </a:bodyPr>
          <a:lstStyle/>
          <a:p>
            <a:pPr algn="just"/>
            <a:r>
              <a:rPr lang="en-US" sz="2400" dirty="0"/>
              <a:t>The development of Industry 4.0 and Logistics 4.0 provides additional opportunities to expand the solutions and services offered within e-logistics. Among the main technologies supporting e-logistics are currently: </a:t>
            </a:r>
          </a:p>
          <a:p>
            <a:pPr lvl="1" algn="just"/>
            <a:r>
              <a:rPr lang="en-US" dirty="0"/>
              <a:t>Blockchain</a:t>
            </a:r>
          </a:p>
          <a:p>
            <a:pPr lvl="1" algn="just"/>
            <a:r>
              <a:rPr lang="en-US" dirty="0"/>
              <a:t>Internet of Things and sensors (IoT)</a:t>
            </a:r>
          </a:p>
          <a:p>
            <a:pPr lvl="1" algn="just"/>
            <a:r>
              <a:rPr lang="en-US" dirty="0"/>
              <a:t>Generative Artificial Intelligence (AI)</a:t>
            </a:r>
          </a:p>
        </p:txBody>
      </p:sp>
    </p:spTree>
    <p:extLst>
      <p:ext uri="{BB962C8B-B14F-4D97-AF65-F5344CB8AC3E}">
        <p14:creationId xmlns:p14="http://schemas.microsoft.com/office/powerpoint/2010/main" val="8023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27B6-232A-0D05-3374-42A47A247B5E}"/>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0FDD3E4F-FFC7-2EBF-2A91-E070A36B1646}"/>
              </a:ext>
            </a:extLst>
          </p:cNvPr>
          <p:cNvSpPr>
            <a:spLocks noGrp="1"/>
          </p:cNvSpPr>
          <p:nvPr>
            <p:ph type="title"/>
          </p:nvPr>
        </p:nvSpPr>
        <p:spPr/>
        <p:txBody>
          <a:bodyPr/>
          <a:lstStyle/>
          <a:p>
            <a:r>
              <a:rPr lang="pl-PL" dirty="0"/>
              <a:t>Modern </a:t>
            </a:r>
            <a:r>
              <a:rPr lang="pl-PL" dirty="0" err="1"/>
              <a:t>technologies</a:t>
            </a:r>
            <a:r>
              <a:rPr lang="pl-PL" dirty="0"/>
              <a:t> </a:t>
            </a:r>
            <a:r>
              <a:rPr lang="pl-PL" dirty="0" err="1"/>
              <a:t>supporting</a:t>
            </a:r>
            <a:r>
              <a:rPr lang="pl-PL" dirty="0"/>
              <a:t> e-</a:t>
            </a:r>
            <a:r>
              <a:rPr lang="pl-PL" dirty="0" err="1"/>
              <a:t>logistics</a:t>
            </a:r>
            <a:endParaRPr lang="pl-PL" dirty="0"/>
          </a:p>
        </p:txBody>
      </p:sp>
      <p:sp>
        <p:nvSpPr>
          <p:cNvPr id="6" name="Symbol zastępczy zawartości 4">
            <a:extLst>
              <a:ext uri="{FF2B5EF4-FFF2-40B4-BE49-F238E27FC236}">
                <a16:creationId xmlns:a16="http://schemas.microsoft.com/office/drawing/2014/main" id="{D4311ABE-D46D-997D-0337-B31213502198}"/>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Dutta</a:t>
            </a:r>
            <a:r>
              <a:rPr lang="pl-PL" sz="1200" dirty="0">
                <a:solidFill>
                  <a:srgbClr val="7F7F7F"/>
                </a:solidFill>
              </a:rPr>
              <a:t> et al., 2020], [Aritua et al., 2021]. </a:t>
            </a:r>
          </a:p>
        </p:txBody>
      </p:sp>
      <p:pic>
        <p:nvPicPr>
          <p:cNvPr id="1026" name="Picture 2" descr="Blockchain, Dane, Wpis, Bloki">
            <a:extLst>
              <a:ext uri="{FF2B5EF4-FFF2-40B4-BE49-F238E27FC236}">
                <a16:creationId xmlns:a16="http://schemas.microsoft.com/office/drawing/2014/main" id="{B0172D95-F915-794D-20F5-35584EC35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5247" y="1565651"/>
            <a:ext cx="5396753" cy="3564365"/>
          </a:xfrm>
          <a:prstGeom prst="rect">
            <a:avLst/>
          </a:prstGeom>
          <a:noFill/>
          <a:extLst>
            <a:ext uri="{909E8E84-426E-40DD-AFC4-6F175D3DCCD1}">
              <a14:hiddenFill xmlns:a14="http://schemas.microsoft.com/office/drawing/2010/main">
                <a:solidFill>
                  <a:srgbClr val="FFFFFF"/>
                </a:solidFill>
              </a14:hiddenFill>
            </a:ext>
          </a:extLst>
        </p:spPr>
      </p:pic>
      <p:sp>
        <p:nvSpPr>
          <p:cNvPr id="5" name="Symbol zastępczy zawartości 4">
            <a:extLst>
              <a:ext uri="{FF2B5EF4-FFF2-40B4-BE49-F238E27FC236}">
                <a16:creationId xmlns:a16="http://schemas.microsoft.com/office/drawing/2014/main" id="{F0469559-F7D9-E49F-A326-6FBEDFE6C19C}"/>
              </a:ext>
            </a:extLst>
          </p:cNvPr>
          <p:cNvSpPr>
            <a:spLocks noGrp="1"/>
          </p:cNvSpPr>
          <p:nvPr>
            <p:ph idx="1"/>
          </p:nvPr>
        </p:nvSpPr>
        <p:spPr>
          <a:xfrm>
            <a:off x="838200" y="1637366"/>
            <a:ext cx="6934200" cy="4126940"/>
          </a:xfrm>
        </p:spPr>
        <p:txBody>
          <a:bodyPr>
            <a:normAutofit/>
          </a:bodyPr>
          <a:lstStyle/>
          <a:p>
            <a:pPr algn="just"/>
            <a:r>
              <a:rPr lang="en-US" sz="1800" dirty="0"/>
              <a:t>Blockchain is a distributed database system between </a:t>
            </a:r>
            <a:br>
              <a:rPr lang="pl-PL" sz="1800" dirty="0"/>
            </a:br>
            <a:r>
              <a:rPr lang="en-US" sz="1800" dirty="0"/>
              <a:t>all participants in the same network. This system records </a:t>
            </a:r>
            <a:br>
              <a:rPr lang="pl-PL" sz="1800" dirty="0"/>
            </a:br>
            <a:r>
              <a:rPr lang="en-US" sz="1800" dirty="0"/>
              <a:t>and stores data in the form of linked blocks forming a collection of records. They are permanent and therefore cannot be deleted. It is important to know that there is no possibility </a:t>
            </a:r>
            <a:br>
              <a:rPr lang="pl-PL" sz="1800" dirty="0"/>
            </a:br>
            <a:r>
              <a:rPr lang="en-US" sz="1800" dirty="0"/>
              <a:t>of making updates or any modifications. However, it is possible to add or read a recording</a:t>
            </a:r>
            <a:r>
              <a:rPr lang="pl-PL" sz="1800" dirty="0"/>
              <a:t>.</a:t>
            </a:r>
            <a:endParaRPr lang="en-US" sz="1800" dirty="0"/>
          </a:p>
          <a:p>
            <a:pPr algn="just"/>
            <a:r>
              <a:rPr lang="en-US" sz="1800" dirty="0"/>
              <a:t>Blockchain technology makes it possible to track different transactions along the whole supply chain in a secure </a:t>
            </a:r>
            <a:br>
              <a:rPr lang="pl-PL" sz="1800" dirty="0"/>
            </a:br>
            <a:r>
              <a:rPr lang="en-US" sz="1800" dirty="0"/>
              <a:t>and traceable manner. The documented transactions and data are irrevocably stored in the blockchain and cannot be used </a:t>
            </a:r>
            <a:br>
              <a:rPr lang="pl-PL" sz="1800" dirty="0"/>
            </a:br>
            <a:r>
              <a:rPr lang="en-US" sz="1800" dirty="0"/>
              <a:t>or read without consensus. Every time a consignment is being transported or handled, the transaction can be documented, creating a permanent history from the manufacturer </a:t>
            </a:r>
            <a:br>
              <a:rPr lang="pl-PL" sz="1800" dirty="0"/>
            </a:br>
            <a:r>
              <a:rPr lang="en-US" sz="1800" dirty="0"/>
              <a:t>to the trader or consumer</a:t>
            </a:r>
          </a:p>
        </p:txBody>
      </p:sp>
    </p:spTree>
    <p:extLst>
      <p:ext uri="{BB962C8B-B14F-4D97-AF65-F5344CB8AC3E}">
        <p14:creationId xmlns:p14="http://schemas.microsoft.com/office/powerpoint/2010/main" val="2639889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20292-6DC4-815C-ABBA-178250CB8E88}"/>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94634376-1E19-6E63-5F41-320A54F3ED45}"/>
              </a:ext>
            </a:extLst>
          </p:cNvPr>
          <p:cNvSpPr>
            <a:spLocks noGrp="1"/>
          </p:cNvSpPr>
          <p:nvPr>
            <p:ph type="title"/>
          </p:nvPr>
        </p:nvSpPr>
        <p:spPr/>
        <p:txBody>
          <a:bodyPr/>
          <a:lstStyle/>
          <a:p>
            <a:r>
              <a:rPr lang="pl-PL" dirty="0"/>
              <a:t>Modern </a:t>
            </a:r>
            <a:r>
              <a:rPr lang="pl-PL" dirty="0" err="1"/>
              <a:t>technologies</a:t>
            </a:r>
            <a:r>
              <a:rPr lang="pl-PL" dirty="0"/>
              <a:t> </a:t>
            </a:r>
            <a:r>
              <a:rPr lang="pl-PL" dirty="0" err="1"/>
              <a:t>supporting</a:t>
            </a:r>
            <a:r>
              <a:rPr lang="pl-PL" dirty="0"/>
              <a:t> e-</a:t>
            </a:r>
            <a:r>
              <a:rPr lang="pl-PL" dirty="0" err="1"/>
              <a:t>logistics</a:t>
            </a:r>
            <a:endParaRPr lang="pl-PL" dirty="0"/>
          </a:p>
        </p:txBody>
      </p:sp>
      <p:sp>
        <p:nvSpPr>
          <p:cNvPr id="5" name="Symbol zastępczy zawartości 4">
            <a:extLst>
              <a:ext uri="{FF2B5EF4-FFF2-40B4-BE49-F238E27FC236}">
                <a16:creationId xmlns:a16="http://schemas.microsoft.com/office/drawing/2014/main" id="{8FDBA8C0-3FF1-4FC7-49A9-5828D8FD1CC9}"/>
              </a:ext>
            </a:extLst>
          </p:cNvPr>
          <p:cNvSpPr>
            <a:spLocks noGrp="1"/>
          </p:cNvSpPr>
          <p:nvPr>
            <p:ph idx="1"/>
          </p:nvPr>
        </p:nvSpPr>
        <p:spPr>
          <a:xfrm>
            <a:off x="811035" y="1910514"/>
            <a:ext cx="6763871" cy="4582360"/>
          </a:xfrm>
        </p:spPr>
        <p:txBody>
          <a:bodyPr>
            <a:normAutofit fontScale="92500" lnSpcReduction="10000"/>
          </a:bodyPr>
          <a:lstStyle/>
          <a:p>
            <a:pPr algn="just"/>
            <a:r>
              <a:rPr lang="en-US" sz="2000" dirty="0"/>
              <a:t>The Internet of Things (IoT) allows non-computer devices to communicate with each other. The concept is based on a wide range of technologies, from communication protocols through sensors collecting data, infrastructure enabling data transmission to systems analyzing the collected data</a:t>
            </a:r>
            <a:r>
              <a:rPr lang="pl-PL" sz="2000" dirty="0"/>
              <a:t>. </a:t>
            </a:r>
          </a:p>
          <a:p>
            <a:pPr algn="just"/>
            <a:endParaRPr lang="pl-PL" sz="2000" dirty="0"/>
          </a:p>
          <a:p>
            <a:pPr algn="just"/>
            <a:r>
              <a:rPr lang="en-US" sz="2000" dirty="0"/>
              <a:t>IoT solutions are often combined with RFID (radio-frequency identification) sensors, giving the possibility of not only local identification of goods or cargo but also transferring this data to any user. IoT solutions can be created in two variants</a:t>
            </a:r>
            <a:r>
              <a:rPr lang="pl-PL" sz="2000" dirty="0"/>
              <a:t>:</a:t>
            </a:r>
            <a:endParaRPr lang="en-US" sz="2000" dirty="0"/>
          </a:p>
          <a:p>
            <a:pPr lvl="1" algn="just"/>
            <a:r>
              <a:rPr lang="en-US" sz="1600" dirty="0"/>
              <a:t>Internet-centric – the main element of the system are services offered in cloud computing and the system objects are data providers;</a:t>
            </a:r>
          </a:p>
          <a:p>
            <a:pPr lvl="1" algn="just"/>
            <a:r>
              <a:rPr lang="en-US" sz="1600" dirty="0"/>
              <a:t>Object-centric – a solution in which the central point of the network is object that can be controlled using messages transmitted over the Internet.</a:t>
            </a:r>
          </a:p>
        </p:txBody>
      </p:sp>
      <p:sp>
        <p:nvSpPr>
          <p:cNvPr id="6" name="Symbol zastępczy zawartości 4">
            <a:extLst>
              <a:ext uri="{FF2B5EF4-FFF2-40B4-BE49-F238E27FC236}">
                <a16:creationId xmlns:a16="http://schemas.microsoft.com/office/drawing/2014/main" id="{AE567443-09BC-84E5-516E-DB65ACE45D3F}"/>
              </a:ext>
            </a:extLst>
          </p:cNvPr>
          <p:cNvSpPr txBox="1">
            <a:spLocks/>
          </p:cNvSpPr>
          <p:nvPr/>
        </p:nvSpPr>
        <p:spPr>
          <a:xfrm>
            <a:off x="702732" y="62427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Minerva</a:t>
            </a:r>
            <a:r>
              <a:rPr lang="pl-PL" sz="1200" dirty="0">
                <a:solidFill>
                  <a:srgbClr val="7F7F7F"/>
                </a:solidFill>
              </a:rPr>
              <a:t>, 2015], [</a:t>
            </a:r>
            <a:r>
              <a:rPr lang="pl-PL" sz="1200" dirty="0" err="1">
                <a:solidFill>
                  <a:srgbClr val="7F7F7F"/>
                </a:solidFill>
              </a:rPr>
              <a:t>Idrissi</a:t>
            </a:r>
            <a:r>
              <a:rPr lang="pl-PL" sz="1200" dirty="0">
                <a:solidFill>
                  <a:srgbClr val="7F7F7F"/>
                </a:solidFill>
              </a:rPr>
              <a:t> et al., 2022] </a:t>
            </a:r>
          </a:p>
        </p:txBody>
      </p:sp>
      <p:pic>
        <p:nvPicPr>
          <p:cNvPr id="2050" name="Picture 2" descr="Mediów Społecznych, Społeczny, Marketing">
            <a:extLst>
              <a:ext uri="{FF2B5EF4-FFF2-40B4-BE49-F238E27FC236}">
                <a16:creationId xmlns:a16="http://schemas.microsoft.com/office/drawing/2014/main" id="{F9F65DCD-2E61-D657-993B-B34C8D680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494" y="2057848"/>
            <a:ext cx="4697506" cy="313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9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3008D-345C-7476-5D96-C5AD4CCC466B}"/>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AD90D516-79C9-D0EC-DEA4-99BC203E57FB}"/>
              </a:ext>
            </a:extLst>
          </p:cNvPr>
          <p:cNvSpPr>
            <a:spLocks noGrp="1"/>
          </p:cNvSpPr>
          <p:nvPr>
            <p:ph type="title"/>
          </p:nvPr>
        </p:nvSpPr>
        <p:spPr>
          <a:xfrm>
            <a:off x="1608666" y="365126"/>
            <a:ext cx="6199593" cy="1116542"/>
          </a:xfrm>
        </p:spPr>
        <p:txBody>
          <a:bodyPr/>
          <a:lstStyle/>
          <a:p>
            <a:r>
              <a:rPr lang="pl-PL" dirty="0"/>
              <a:t>Modern </a:t>
            </a:r>
            <a:r>
              <a:rPr lang="pl-PL" dirty="0" err="1"/>
              <a:t>technologies</a:t>
            </a:r>
            <a:r>
              <a:rPr lang="pl-PL" dirty="0"/>
              <a:t> </a:t>
            </a:r>
            <a:r>
              <a:rPr lang="pl-PL" dirty="0" err="1"/>
              <a:t>supporting</a:t>
            </a:r>
            <a:r>
              <a:rPr lang="pl-PL" dirty="0"/>
              <a:t> e-</a:t>
            </a:r>
            <a:r>
              <a:rPr lang="pl-PL" dirty="0" err="1"/>
              <a:t>logistics</a:t>
            </a:r>
            <a:endParaRPr lang="pl-PL" dirty="0"/>
          </a:p>
        </p:txBody>
      </p:sp>
      <p:sp>
        <p:nvSpPr>
          <p:cNvPr id="5" name="Symbol zastępczy zawartości 4">
            <a:extLst>
              <a:ext uri="{FF2B5EF4-FFF2-40B4-BE49-F238E27FC236}">
                <a16:creationId xmlns:a16="http://schemas.microsoft.com/office/drawing/2014/main" id="{208E4D7C-44F2-A357-7C0A-922AC4A4D70A}"/>
              </a:ext>
            </a:extLst>
          </p:cNvPr>
          <p:cNvSpPr>
            <a:spLocks noGrp="1"/>
          </p:cNvSpPr>
          <p:nvPr>
            <p:ph idx="1"/>
          </p:nvPr>
        </p:nvSpPr>
        <p:spPr>
          <a:xfrm>
            <a:off x="838200" y="1825625"/>
            <a:ext cx="7194176" cy="3813175"/>
          </a:xfrm>
        </p:spPr>
        <p:txBody>
          <a:bodyPr>
            <a:normAutofit/>
          </a:bodyPr>
          <a:lstStyle/>
          <a:p>
            <a:pPr algn="just"/>
            <a:r>
              <a:rPr lang="en-US" sz="2000" dirty="0"/>
              <a:t>AI is the simulation of human intelligence processes by machines and computer systems. Knowledge generation by artificial intelligence is carried out in three steps</a:t>
            </a:r>
          </a:p>
          <a:p>
            <a:pPr lvl="1" algn="just"/>
            <a:r>
              <a:rPr lang="en-US" sz="1600" dirty="0"/>
              <a:t>learning - the acquisition of information and its rules of use; </a:t>
            </a:r>
          </a:p>
          <a:p>
            <a:pPr lvl="1" algn="just"/>
            <a:r>
              <a:rPr lang="en-US" sz="1600" dirty="0"/>
              <a:t>reasoning - the use of rules to conclude;</a:t>
            </a:r>
          </a:p>
          <a:p>
            <a:pPr lvl="1" algn="just"/>
            <a:r>
              <a:rPr lang="en-US" sz="1600" dirty="0"/>
              <a:t>self-correction. </a:t>
            </a:r>
            <a:endParaRPr lang="pl-PL" sz="1600" dirty="0"/>
          </a:p>
          <a:p>
            <a:pPr lvl="1" algn="just"/>
            <a:endParaRPr lang="en-US" sz="1600" dirty="0"/>
          </a:p>
          <a:p>
            <a:pPr algn="just"/>
            <a:r>
              <a:rPr lang="en-US" sz="2000" dirty="0"/>
              <a:t>The AI application allows the system to give precise indications to each operator on each order. The system can do this through history-based learning. This helps achieve maximum efficiency, especially in picking-intensive warehouses, such as e-commerce</a:t>
            </a:r>
          </a:p>
        </p:txBody>
      </p:sp>
      <p:sp>
        <p:nvSpPr>
          <p:cNvPr id="6" name="Symbol zastępczy zawartości 4">
            <a:extLst>
              <a:ext uri="{FF2B5EF4-FFF2-40B4-BE49-F238E27FC236}">
                <a16:creationId xmlns:a16="http://schemas.microsoft.com/office/drawing/2014/main" id="{29CB44A1-AAA0-16DA-192D-CCC52D613FD0}"/>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Samoili</a:t>
            </a:r>
            <a:r>
              <a:rPr lang="pl-PL" sz="1200" dirty="0">
                <a:solidFill>
                  <a:srgbClr val="7F7F7F"/>
                </a:solidFill>
              </a:rPr>
              <a:t> et al., 2020]; [</a:t>
            </a:r>
            <a:r>
              <a:rPr lang="pl-PL" sz="1200" dirty="0" err="1">
                <a:solidFill>
                  <a:srgbClr val="7F7F7F"/>
                </a:solidFill>
              </a:rPr>
              <a:t>Dash</a:t>
            </a:r>
            <a:r>
              <a:rPr lang="pl-PL" sz="1200" dirty="0">
                <a:solidFill>
                  <a:srgbClr val="7F7F7F"/>
                </a:solidFill>
              </a:rPr>
              <a:t> et al., 2019]. </a:t>
            </a:r>
          </a:p>
        </p:txBody>
      </p:sp>
      <p:pic>
        <p:nvPicPr>
          <p:cNvPr id="2" name="Obraz 1">
            <a:extLst>
              <a:ext uri="{FF2B5EF4-FFF2-40B4-BE49-F238E27FC236}">
                <a16:creationId xmlns:a16="http://schemas.microsoft.com/office/drawing/2014/main" id="{3CFF22D5-FDDE-D947-630B-BF5E85BF070A}"/>
              </a:ext>
            </a:extLst>
          </p:cNvPr>
          <p:cNvPicPr>
            <a:picLocks noChangeAspect="1"/>
          </p:cNvPicPr>
          <p:nvPr/>
        </p:nvPicPr>
        <p:blipFill>
          <a:blip r:embed="rId2"/>
          <a:stretch>
            <a:fillRect/>
          </a:stretch>
        </p:blipFill>
        <p:spPr>
          <a:xfrm>
            <a:off x="8032376" y="0"/>
            <a:ext cx="4159624" cy="6073588"/>
          </a:xfrm>
          <a:prstGeom prst="rect">
            <a:avLst/>
          </a:prstGeom>
        </p:spPr>
      </p:pic>
    </p:spTree>
    <p:extLst>
      <p:ext uri="{BB962C8B-B14F-4D97-AF65-F5344CB8AC3E}">
        <p14:creationId xmlns:p14="http://schemas.microsoft.com/office/powerpoint/2010/main" val="3391653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a:t>
            </a:r>
            <a:r>
              <a:rPr lang="pl-PL" dirty="0" err="1"/>
              <a:t>logistics</a:t>
            </a:r>
            <a:r>
              <a:rPr lang="pl-PL" dirty="0"/>
              <a:t> in </a:t>
            </a:r>
            <a:r>
              <a:rPr lang="pl-PL" dirty="0" err="1"/>
              <a:t>practice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36812" y="1846794"/>
            <a:ext cx="6835588" cy="3505135"/>
          </a:xfrm>
        </p:spPr>
        <p:txBody>
          <a:bodyPr>
            <a:normAutofit fontScale="92500" lnSpcReduction="10000"/>
          </a:bodyPr>
          <a:lstStyle/>
          <a:p>
            <a:pPr algn="just"/>
            <a:r>
              <a:rPr lang="en-US" sz="2400" dirty="0"/>
              <a:t>Practical e-logistics solutions are offered by virtually all logistics operators, especially those operating on the global market. </a:t>
            </a:r>
            <a:endParaRPr lang="pl-PL" sz="2400" dirty="0"/>
          </a:p>
          <a:p>
            <a:pPr algn="just"/>
            <a:r>
              <a:rPr lang="en-US" sz="2400" dirty="0"/>
              <a:t>An excellent example of solutions used within e-logistics is those offered by </a:t>
            </a:r>
            <a:r>
              <a:rPr lang="en-US" sz="2400" dirty="0" err="1"/>
              <a:t>Dachser</a:t>
            </a:r>
            <a:r>
              <a:rPr lang="en-US" sz="2400" dirty="0"/>
              <a:t>. This European logistics operator provides its customers with a direct connection to transport and warehouse management systems, thanks to which customers have uninterrupted real-time access to data </a:t>
            </a:r>
            <a:br>
              <a:rPr lang="pl-PL" sz="2400" dirty="0"/>
            </a:br>
            <a:r>
              <a:rPr lang="en-US" sz="2400" dirty="0"/>
              <a:t>on the implementation of this operator's logistics processes. </a:t>
            </a:r>
            <a:endParaRPr lang="pl-PL" sz="2400" dirty="0"/>
          </a:p>
          <a:p>
            <a:endParaRPr lang="pl-PL" sz="24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838200" y="610508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[https://www.dachser.pl/pl/elogistics-116]</a:t>
            </a:r>
          </a:p>
        </p:txBody>
      </p:sp>
      <p:pic>
        <p:nvPicPr>
          <p:cNvPr id="2" name="Obraz 1">
            <a:extLst>
              <a:ext uri="{FF2B5EF4-FFF2-40B4-BE49-F238E27FC236}">
                <a16:creationId xmlns:a16="http://schemas.microsoft.com/office/drawing/2014/main" id="{71BFCF04-F165-77A0-35DB-020665AD6A8F}"/>
              </a:ext>
            </a:extLst>
          </p:cNvPr>
          <p:cNvPicPr>
            <a:picLocks noChangeAspect="1"/>
          </p:cNvPicPr>
          <p:nvPr/>
        </p:nvPicPr>
        <p:blipFill>
          <a:blip r:embed="rId2"/>
          <a:stretch>
            <a:fillRect/>
          </a:stretch>
        </p:blipFill>
        <p:spPr>
          <a:xfrm>
            <a:off x="8151718" y="1880486"/>
            <a:ext cx="3681693" cy="2397074"/>
          </a:xfrm>
          <a:prstGeom prst="rect">
            <a:avLst/>
          </a:prstGeom>
        </p:spPr>
      </p:pic>
    </p:spTree>
    <p:extLst>
      <p:ext uri="{BB962C8B-B14F-4D97-AF65-F5344CB8AC3E}">
        <p14:creationId xmlns:p14="http://schemas.microsoft.com/office/powerpoint/2010/main" val="1414915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8CA39-8A9F-024C-3119-80EF53DFBF56}"/>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EE677A1E-B1CA-330B-B0C5-869D8762531A}"/>
              </a:ext>
            </a:extLst>
          </p:cNvPr>
          <p:cNvSpPr>
            <a:spLocks noGrp="1"/>
          </p:cNvSpPr>
          <p:nvPr>
            <p:ph type="title"/>
          </p:nvPr>
        </p:nvSpPr>
        <p:spPr/>
        <p:txBody>
          <a:bodyPr/>
          <a:lstStyle/>
          <a:p>
            <a:r>
              <a:rPr lang="pl-PL" dirty="0"/>
              <a:t>E-</a:t>
            </a:r>
            <a:r>
              <a:rPr lang="pl-PL" dirty="0" err="1"/>
              <a:t>logistics</a:t>
            </a:r>
            <a:r>
              <a:rPr lang="pl-PL" dirty="0"/>
              <a:t> in </a:t>
            </a:r>
            <a:r>
              <a:rPr lang="pl-PL" dirty="0" err="1"/>
              <a:t>practice</a:t>
            </a:r>
            <a:endParaRPr lang="pl-PL" dirty="0"/>
          </a:p>
        </p:txBody>
      </p:sp>
      <p:sp>
        <p:nvSpPr>
          <p:cNvPr id="5" name="Symbol zastępczy zawartości 4">
            <a:extLst>
              <a:ext uri="{FF2B5EF4-FFF2-40B4-BE49-F238E27FC236}">
                <a16:creationId xmlns:a16="http://schemas.microsoft.com/office/drawing/2014/main" id="{D3AAE83A-89C6-ED7E-36B7-0BBB468259AB}"/>
              </a:ext>
            </a:extLst>
          </p:cNvPr>
          <p:cNvSpPr>
            <a:spLocks noGrp="1"/>
          </p:cNvSpPr>
          <p:nvPr>
            <p:ph idx="1"/>
          </p:nvPr>
        </p:nvSpPr>
        <p:spPr>
          <a:xfrm>
            <a:off x="838200" y="1560945"/>
            <a:ext cx="7005918" cy="5070764"/>
          </a:xfrm>
        </p:spPr>
        <p:txBody>
          <a:bodyPr>
            <a:normAutofit lnSpcReduction="10000"/>
          </a:bodyPr>
          <a:lstStyle/>
          <a:p>
            <a:pPr marL="0" indent="0">
              <a:buNone/>
            </a:pPr>
            <a:r>
              <a:rPr lang="pl-PL" sz="1800" dirty="0"/>
              <a:t>F</a:t>
            </a:r>
            <a:r>
              <a:rPr lang="en-US" sz="1800" dirty="0" err="1"/>
              <a:t>unctions</a:t>
            </a:r>
            <a:r>
              <a:rPr lang="en-US" sz="1800" dirty="0"/>
              <a:t> offered by </a:t>
            </a:r>
            <a:r>
              <a:rPr lang="en-US" sz="1800" dirty="0" err="1"/>
              <a:t>Dachser</a:t>
            </a:r>
            <a:r>
              <a:rPr lang="en-US" sz="1800" dirty="0"/>
              <a:t> within e-logistics include</a:t>
            </a:r>
            <a:r>
              <a:rPr lang="pl-PL" sz="1800" dirty="0"/>
              <a:t>:</a:t>
            </a:r>
            <a:r>
              <a:rPr lang="en-US" sz="1800" dirty="0"/>
              <a:t> </a:t>
            </a:r>
            <a:endParaRPr lang="pl-PL" sz="1800" dirty="0"/>
          </a:p>
          <a:p>
            <a:pPr algn="just">
              <a:lnSpc>
                <a:spcPct val="110000"/>
              </a:lnSpc>
            </a:pPr>
            <a:r>
              <a:rPr lang="pl-PL" sz="1400" dirty="0"/>
              <a:t>online </a:t>
            </a:r>
            <a:r>
              <a:rPr lang="pl-PL" sz="1400" dirty="0" err="1"/>
              <a:t>ordering</a:t>
            </a:r>
            <a:r>
              <a:rPr lang="pl-PL" sz="1400" dirty="0"/>
              <a:t> - automatic import of data to </a:t>
            </a:r>
            <a:r>
              <a:rPr lang="pl-PL" sz="1400" dirty="0" err="1"/>
              <a:t>orders</a:t>
            </a:r>
            <a:r>
              <a:rPr lang="pl-PL" sz="1400" dirty="0"/>
              <a:t> </a:t>
            </a:r>
            <a:r>
              <a:rPr lang="pl-PL" sz="1400" dirty="0" err="1"/>
              <a:t>saves</a:t>
            </a:r>
            <a:r>
              <a:rPr lang="pl-PL" sz="1400" dirty="0"/>
              <a:t> </a:t>
            </a:r>
            <a:r>
              <a:rPr lang="pl-PL" sz="1400" dirty="0" err="1"/>
              <a:t>time</a:t>
            </a:r>
            <a:r>
              <a:rPr lang="pl-PL" sz="1400" dirty="0"/>
              <a:t>. The </a:t>
            </a:r>
            <a:r>
              <a:rPr lang="pl-PL" sz="1400" dirty="0" err="1"/>
              <a:t>address</a:t>
            </a:r>
            <a:r>
              <a:rPr lang="pl-PL" sz="1400" dirty="0"/>
              <a:t> import </a:t>
            </a:r>
            <a:r>
              <a:rPr lang="pl-PL" sz="1400" dirty="0" err="1"/>
              <a:t>function</a:t>
            </a:r>
            <a:r>
              <a:rPr lang="pl-PL" sz="1400" dirty="0"/>
              <a:t> from the ERP system </a:t>
            </a:r>
            <a:r>
              <a:rPr lang="pl-PL" sz="1400" dirty="0" err="1"/>
              <a:t>complements</a:t>
            </a:r>
            <a:r>
              <a:rPr lang="pl-PL" sz="1400" dirty="0"/>
              <a:t> </a:t>
            </a:r>
            <a:r>
              <a:rPr lang="pl-PL" sz="1400" dirty="0" err="1"/>
              <a:t>address</a:t>
            </a:r>
            <a:r>
              <a:rPr lang="pl-PL" sz="1400" dirty="0"/>
              <a:t> management. </a:t>
            </a:r>
            <a:r>
              <a:rPr lang="pl-PL" sz="1400" dirty="0" err="1"/>
              <a:t>This</a:t>
            </a:r>
            <a:r>
              <a:rPr lang="pl-PL" sz="1400" dirty="0"/>
              <a:t> </a:t>
            </a:r>
            <a:r>
              <a:rPr lang="pl-PL" sz="1400" dirty="0" err="1"/>
              <a:t>functionality</a:t>
            </a:r>
            <a:r>
              <a:rPr lang="pl-PL" sz="1400" dirty="0"/>
              <a:t> </a:t>
            </a:r>
            <a:r>
              <a:rPr lang="pl-PL" sz="1400" dirty="0" err="1"/>
              <a:t>also</a:t>
            </a:r>
            <a:r>
              <a:rPr lang="pl-PL" sz="1400" dirty="0"/>
              <a:t> </a:t>
            </a:r>
            <a:r>
              <a:rPr lang="pl-PL" sz="1400" dirty="0" err="1"/>
              <a:t>allows</a:t>
            </a:r>
            <a:r>
              <a:rPr lang="pl-PL" sz="1400" dirty="0"/>
              <a:t> </a:t>
            </a:r>
            <a:r>
              <a:rPr lang="pl-PL" sz="1400" dirty="0" err="1"/>
              <a:t>you</a:t>
            </a:r>
            <a:r>
              <a:rPr lang="pl-PL" sz="1400" dirty="0"/>
              <a:t> to </a:t>
            </a:r>
            <a:r>
              <a:rPr lang="pl-PL" sz="1400" dirty="0" err="1"/>
              <a:t>send</a:t>
            </a:r>
            <a:r>
              <a:rPr lang="pl-PL" sz="1400" dirty="0"/>
              <a:t> </a:t>
            </a:r>
            <a:r>
              <a:rPr lang="pl-PL" sz="1400" dirty="0" err="1"/>
              <a:t>documents</a:t>
            </a:r>
            <a:r>
              <a:rPr lang="pl-PL" sz="1400" dirty="0"/>
              <a:t>, </a:t>
            </a:r>
            <a:r>
              <a:rPr lang="pl-PL" sz="1400" dirty="0" err="1"/>
              <a:t>save</a:t>
            </a:r>
            <a:r>
              <a:rPr lang="pl-PL" sz="1400" dirty="0"/>
              <a:t> </a:t>
            </a:r>
            <a:r>
              <a:rPr lang="pl-PL" sz="1400" dirty="0" err="1"/>
              <a:t>information</a:t>
            </a:r>
            <a:r>
              <a:rPr lang="pl-PL" sz="1400" dirty="0"/>
              <a:t> on </a:t>
            </a:r>
            <a:r>
              <a:rPr lang="pl-PL" sz="1400" dirty="0" err="1"/>
              <a:t>dangerous</a:t>
            </a:r>
            <a:r>
              <a:rPr lang="pl-PL" sz="1400" dirty="0"/>
              <a:t> </a:t>
            </a:r>
            <a:r>
              <a:rPr lang="pl-PL" sz="1400" dirty="0" err="1"/>
              <a:t>goods</a:t>
            </a:r>
            <a:r>
              <a:rPr lang="pl-PL" sz="1400" dirty="0"/>
              <a:t>, as </a:t>
            </a:r>
            <a:r>
              <a:rPr lang="pl-PL" sz="1400" dirty="0" err="1"/>
              <a:t>well</a:t>
            </a:r>
            <a:r>
              <a:rPr lang="pl-PL" sz="1400" dirty="0"/>
              <a:t> as </a:t>
            </a:r>
            <a:r>
              <a:rPr lang="pl-PL" sz="1400" dirty="0" err="1"/>
              <a:t>send</a:t>
            </a:r>
            <a:r>
              <a:rPr lang="pl-PL" sz="1400" dirty="0"/>
              <a:t> </a:t>
            </a:r>
            <a:r>
              <a:rPr lang="pl-PL" sz="1400" dirty="0" err="1"/>
              <a:t>future</a:t>
            </a:r>
            <a:r>
              <a:rPr lang="pl-PL" sz="1400" dirty="0"/>
              <a:t> </a:t>
            </a:r>
            <a:r>
              <a:rPr lang="pl-PL" sz="1400" dirty="0" err="1"/>
              <a:t>orders</a:t>
            </a:r>
            <a:r>
              <a:rPr lang="pl-PL" sz="1400" dirty="0"/>
              <a:t> and </a:t>
            </a:r>
            <a:r>
              <a:rPr lang="pl-PL" sz="1400" dirty="0" err="1"/>
              <a:t>use</a:t>
            </a:r>
            <a:r>
              <a:rPr lang="pl-PL" sz="1400" dirty="0"/>
              <a:t> </a:t>
            </a:r>
            <a:r>
              <a:rPr lang="pl-PL" sz="1400" dirty="0" err="1"/>
              <a:t>your</a:t>
            </a:r>
            <a:r>
              <a:rPr lang="pl-PL" sz="1400" dirty="0"/>
              <a:t> </a:t>
            </a:r>
            <a:r>
              <a:rPr lang="pl-PL" sz="1400" dirty="0" err="1"/>
              <a:t>own</a:t>
            </a:r>
            <a:r>
              <a:rPr lang="pl-PL" sz="1400" dirty="0"/>
              <a:t> </a:t>
            </a:r>
            <a:r>
              <a:rPr lang="pl-PL" sz="1400" dirty="0" err="1"/>
              <a:t>barcodes</a:t>
            </a:r>
            <a:r>
              <a:rPr lang="pl-PL" sz="1400" dirty="0"/>
              <a:t>;</a:t>
            </a:r>
          </a:p>
          <a:p>
            <a:pPr lvl="0" algn="just">
              <a:lnSpc>
                <a:spcPct val="110000"/>
              </a:lnSpc>
            </a:pPr>
            <a:r>
              <a:rPr lang="pl-PL" sz="1400" dirty="0" err="1"/>
              <a:t>control</a:t>
            </a:r>
            <a:r>
              <a:rPr lang="pl-PL" sz="1400" dirty="0"/>
              <a:t> of </a:t>
            </a:r>
            <a:r>
              <a:rPr lang="pl-PL" sz="1400" dirty="0" err="1"/>
              <a:t>all</a:t>
            </a:r>
            <a:r>
              <a:rPr lang="pl-PL" sz="1400" dirty="0"/>
              <a:t> transport </a:t>
            </a:r>
            <a:r>
              <a:rPr lang="pl-PL" sz="1400" dirty="0" err="1"/>
              <a:t>costs</a:t>
            </a:r>
            <a:r>
              <a:rPr lang="pl-PL" sz="1400" dirty="0"/>
              <a:t> - </a:t>
            </a:r>
            <a:r>
              <a:rPr lang="pl-PL" sz="1400" dirty="0" err="1"/>
              <a:t>allows</a:t>
            </a:r>
            <a:r>
              <a:rPr lang="pl-PL" sz="1400" dirty="0"/>
              <a:t> </a:t>
            </a:r>
            <a:r>
              <a:rPr lang="pl-PL" sz="1400" dirty="0" err="1"/>
              <a:t>you</a:t>
            </a:r>
            <a:r>
              <a:rPr lang="pl-PL" sz="1400" dirty="0"/>
              <a:t> to </a:t>
            </a:r>
            <a:r>
              <a:rPr lang="pl-PL" sz="1400" dirty="0" err="1"/>
              <a:t>quickly</a:t>
            </a:r>
            <a:r>
              <a:rPr lang="pl-PL" sz="1400" dirty="0"/>
              <a:t> </a:t>
            </a:r>
            <a:r>
              <a:rPr lang="pl-PL" sz="1400" dirty="0" err="1"/>
              <a:t>obtain</a:t>
            </a:r>
            <a:r>
              <a:rPr lang="pl-PL" sz="1400" dirty="0"/>
              <a:t> </a:t>
            </a:r>
            <a:r>
              <a:rPr lang="pl-PL" sz="1400" dirty="0" err="1"/>
              <a:t>information</a:t>
            </a:r>
            <a:r>
              <a:rPr lang="pl-PL" sz="1400" dirty="0"/>
              <a:t> on the transport </a:t>
            </a:r>
            <a:r>
              <a:rPr lang="pl-PL" sz="1400" dirty="0" err="1"/>
              <a:t>price</a:t>
            </a:r>
            <a:r>
              <a:rPr lang="pl-PL" sz="1400" dirty="0"/>
              <a:t> </a:t>
            </a:r>
            <a:r>
              <a:rPr lang="pl-PL" sz="1400" dirty="0" err="1"/>
              <a:t>without</a:t>
            </a:r>
            <a:r>
              <a:rPr lang="pl-PL" sz="1400" dirty="0"/>
              <a:t> </a:t>
            </a:r>
            <a:r>
              <a:rPr lang="pl-PL" sz="1400" dirty="0" err="1"/>
              <a:t>having</a:t>
            </a:r>
            <a:r>
              <a:rPr lang="pl-PL" sz="1400" dirty="0"/>
              <a:t> to </a:t>
            </a:r>
            <a:r>
              <a:rPr lang="pl-PL" sz="1400" dirty="0" err="1"/>
              <a:t>submit</a:t>
            </a:r>
            <a:r>
              <a:rPr lang="pl-PL" sz="1400" dirty="0"/>
              <a:t> </a:t>
            </a:r>
            <a:r>
              <a:rPr lang="pl-PL" sz="1400" dirty="0" err="1"/>
              <a:t>extensive</a:t>
            </a:r>
            <a:r>
              <a:rPr lang="pl-PL" sz="1400" dirty="0"/>
              <a:t> </a:t>
            </a:r>
            <a:r>
              <a:rPr lang="pl-PL" sz="1400" dirty="0" err="1"/>
              <a:t>inquiries</a:t>
            </a:r>
            <a:r>
              <a:rPr lang="pl-PL" sz="1400" dirty="0"/>
              <a:t>;</a:t>
            </a:r>
          </a:p>
          <a:p>
            <a:pPr lvl="0" algn="just">
              <a:lnSpc>
                <a:spcPct val="110000"/>
              </a:lnSpc>
            </a:pPr>
            <a:r>
              <a:rPr lang="pl-PL" sz="1400" dirty="0" err="1"/>
              <a:t>inventory</a:t>
            </a:r>
            <a:r>
              <a:rPr lang="pl-PL" sz="1400" dirty="0"/>
              <a:t> </a:t>
            </a:r>
            <a:r>
              <a:rPr lang="pl-PL" sz="1400" dirty="0" err="1"/>
              <a:t>tracking</a:t>
            </a:r>
            <a:r>
              <a:rPr lang="pl-PL" sz="1400" dirty="0"/>
              <a:t> - </a:t>
            </a:r>
            <a:r>
              <a:rPr lang="pl-PL" sz="1400" dirty="0" err="1"/>
              <a:t>allows</a:t>
            </a:r>
            <a:r>
              <a:rPr lang="pl-PL" sz="1400" dirty="0"/>
              <a:t> </a:t>
            </a:r>
            <a:r>
              <a:rPr lang="pl-PL" sz="1400" dirty="0" err="1"/>
              <a:t>you</a:t>
            </a:r>
            <a:r>
              <a:rPr lang="pl-PL" sz="1400" dirty="0"/>
              <a:t> to </a:t>
            </a:r>
            <a:r>
              <a:rPr lang="pl-PL" sz="1400" dirty="0" err="1"/>
              <a:t>track</a:t>
            </a:r>
            <a:r>
              <a:rPr lang="pl-PL" sz="1400" dirty="0"/>
              <a:t> </a:t>
            </a:r>
            <a:r>
              <a:rPr lang="pl-PL" sz="1400" dirty="0" err="1"/>
              <a:t>processes</a:t>
            </a:r>
            <a:r>
              <a:rPr lang="pl-PL" sz="1400" dirty="0"/>
              <a:t> </a:t>
            </a:r>
            <a:r>
              <a:rPr lang="pl-PL" sz="1400" dirty="0" err="1"/>
              <a:t>taking</a:t>
            </a:r>
            <a:r>
              <a:rPr lang="pl-PL" sz="1400" dirty="0"/>
              <a:t> place in </a:t>
            </a:r>
            <a:r>
              <a:rPr lang="pl-PL" sz="1400" dirty="0" err="1"/>
              <a:t>warehouses</a:t>
            </a:r>
            <a:r>
              <a:rPr lang="pl-PL" sz="1400" dirty="0"/>
              <a:t> - from </a:t>
            </a:r>
            <a:r>
              <a:rPr lang="pl-PL" sz="1400" dirty="0" err="1"/>
              <a:t>checking</a:t>
            </a:r>
            <a:r>
              <a:rPr lang="pl-PL" sz="1400" dirty="0"/>
              <a:t> the status of order </a:t>
            </a:r>
            <a:r>
              <a:rPr lang="pl-PL" sz="1400" dirty="0" err="1"/>
              <a:t>receipts</a:t>
            </a:r>
            <a:r>
              <a:rPr lang="pl-PL" sz="1400" dirty="0"/>
              <a:t> to </a:t>
            </a:r>
            <a:r>
              <a:rPr lang="pl-PL" sz="1400" dirty="0" err="1"/>
              <a:t>batch</a:t>
            </a:r>
            <a:r>
              <a:rPr lang="pl-PL" sz="1400" dirty="0"/>
              <a:t> monitoring. </a:t>
            </a:r>
            <a:r>
              <a:rPr lang="pl-PL" sz="1400" dirty="0" err="1"/>
              <a:t>This</a:t>
            </a:r>
            <a:r>
              <a:rPr lang="pl-PL" sz="1400" dirty="0"/>
              <a:t> </a:t>
            </a:r>
            <a:r>
              <a:rPr lang="pl-PL" sz="1400" dirty="0" err="1"/>
              <a:t>functionality</a:t>
            </a:r>
            <a:r>
              <a:rPr lang="pl-PL" sz="1400" dirty="0"/>
              <a:t> </a:t>
            </a:r>
            <a:r>
              <a:rPr lang="pl-PL" sz="1400" dirty="0" err="1"/>
              <a:t>allows</a:t>
            </a:r>
            <a:r>
              <a:rPr lang="pl-PL" sz="1400" dirty="0"/>
              <a:t> </a:t>
            </a:r>
            <a:r>
              <a:rPr lang="pl-PL" sz="1400" dirty="0" err="1"/>
              <a:t>you</a:t>
            </a:r>
            <a:r>
              <a:rPr lang="pl-PL" sz="1400" dirty="0"/>
              <a:t> to </a:t>
            </a:r>
            <a:r>
              <a:rPr lang="pl-PL" sz="1400" dirty="0" err="1"/>
              <a:t>immediately</a:t>
            </a:r>
            <a:r>
              <a:rPr lang="pl-PL" sz="1400" dirty="0"/>
              <a:t> </a:t>
            </a:r>
            <a:r>
              <a:rPr lang="pl-PL" sz="1400" dirty="0" err="1"/>
              <a:t>determine</a:t>
            </a:r>
            <a:r>
              <a:rPr lang="pl-PL" sz="1400" dirty="0"/>
              <a:t> </a:t>
            </a:r>
            <a:r>
              <a:rPr lang="pl-PL" sz="1400" dirty="0" err="1"/>
              <a:t>shortages</a:t>
            </a:r>
            <a:r>
              <a:rPr lang="pl-PL" sz="1400" dirty="0"/>
              <a:t> and </a:t>
            </a:r>
            <a:r>
              <a:rPr lang="pl-PL" sz="1400" dirty="0" err="1"/>
              <a:t>inventory</a:t>
            </a:r>
            <a:r>
              <a:rPr lang="pl-PL" sz="1400" dirty="0"/>
              <a:t> </a:t>
            </a:r>
            <a:r>
              <a:rPr lang="pl-PL" sz="1400" dirty="0" err="1"/>
              <a:t>levels</a:t>
            </a:r>
            <a:r>
              <a:rPr lang="pl-PL" sz="1400" dirty="0"/>
              <a:t>;</a:t>
            </a:r>
          </a:p>
          <a:p>
            <a:pPr lvl="0" algn="just">
              <a:lnSpc>
                <a:spcPct val="110000"/>
              </a:lnSpc>
            </a:pPr>
            <a:r>
              <a:rPr lang="pl-PL" sz="1400" dirty="0" err="1"/>
              <a:t>current</a:t>
            </a:r>
            <a:r>
              <a:rPr lang="pl-PL" sz="1400" dirty="0"/>
              <a:t> </a:t>
            </a:r>
            <a:r>
              <a:rPr lang="pl-PL" sz="1400" dirty="0" err="1"/>
              <a:t>information</a:t>
            </a:r>
            <a:r>
              <a:rPr lang="pl-PL" sz="1400" dirty="0"/>
              <a:t> on the status of the </a:t>
            </a:r>
            <a:r>
              <a:rPr lang="pl-PL" sz="1400" dirty="0" err="1"/>
              <a:t>shipment</a:t>
            </a:r>
            <a:r>
              <a:rPr lang="pl-PL" sz="1400" dirty="0"/>
              <a:t> and </a:t>
            </a:r>
            <a:r>
              <a:rPr lang="pl-PL" sz="1400" dirty="0" err="1"/>
              <a:t>its</a:t>
            </a:r>
            <a:r>
              <a:rPr lang="pl-PL" sz="1400" dirty="0"/>
              <a:t> </a:t>
            </a:r>
            <a:r>
              <a:rPr lang="pl-PL" sz="1400" dirty="0" err="1"/>
              <a:t>location</a:t>
            </a:r>
            <a:r>
              <a:rPr lang="pl-PL" sz="1400" dirty="0"/>
              <a:t> - the </a:t>
            </a:r>
            <a:r>
              <a:rPr lang="pl-PL" sz="1400" dirty="0" err="1"/>
              <a:t>Track</a:t>
            </a:r>
            <a:r>
              <a:rPr lang="pl-PL" sz="1400" dirty="0"/>
              <a:t> &amp; </a:t>
            </a:r>
            <a:r>
              <a:rPr lang="pl-PL" sz="1400" dirty="0" err="1"/>
              <a:t>Trace</a:t>
            </a:r>
            <a:r>
              <a:rPr lang="pl-PL" sz="1400" dirty="0"/>
              <a:t> </a:t>
            </a:r>
            <a:r>
              <a:rPr lang="pl-PL" sz="1400" dirty="0" err="1"/>
              <a:t>function</a:t>
            </a:r>
            <a:r>
              <a:rPr lang="pl-PL" sz="1400" dirty="0"/>
              <a:t> </a:t>
            </a:r>
            <a:r>
              <a:rPr lang="pl-PL" sz="1400" dirty="0" err="1"/>
              <a:t>allows</a:t>
            </a:r>
            <a:r>
              <a:rPr lang="pl-PL" sz="1400" dirty="0"/>
              <a:t> </a:t>
            </a:r>
            <a:r>
              <a:rPr lang="pl-PL" sz="1400" dirty="0" err="1"/>
              <a:t>you</a:t>
            </a:r>
            <a:r>
              <a:rPr lang="pl-PL" sz="1400" dirty="0"/>
              <a:t> to </a:t>
            </a:r>
            <a:r>
              <a:rPr lang="pl-PL" sz="1400" dirty="0" err="1"/>
              <a:t>create</a:t>
            </a:r>
            <a:r>
              <a:rPr lang="pl-PL" sz="1400" dirty="0"/>
              <a:t> </a:t>
            </a:r>
            <a:r>
              <a:rPr lang="pl-PL" sz="1400" dirty="0" err="1"/>
              <a:t>an</a:t>
            </a:r>
            <a:r>
              <a:rPr lang="pl-PL" sz="1400" dirty="0"/>
              <a:t> </a:t>
            </a:r>
            <a:r>
              <a:rPr lang="pl-PL" sz="1400" dirty="0" err="1"/>
              <a:t>individual</a:t>
            </a:r>
            <a:r>
              <a:rPr lang="pl-PL" sz="1400" dirty="0"/>
              <a:t> link for </a:t>
            </a:r>
            <a:r>
              <a:rPr lang="pl-PL" sz="1400" dirty="0" err="1"/>
              <a:t>each</a:t>
            </a:r>
            <a:r>
              <a:rPr lang="pl-PL" sz="1400" dirty="0"/>
              <a:t> </a:t>
            </a:r>
            <a:r>
              <a:rPr lang="pl-PL" sz="1400" dirty="0" err="1"/>
              <a:t>shipment</a:t>
            </a:r>
            <a:r>
              <a:rPr lang="pl-PL" sz="1400" dirty="0"/>
              <a:t>, </a:t>
            </a:r>
            <a:r>
              <a:rPr lang="pl-PL" sz="1400" dirty="0" err="1"/>
              <a:t>which</a:t>
            </a:r>
            <a:r>
              <a:rPr lang="pl-PL" sz="1400" dirty="0"/>
              <a:t> </a:t>
            </a:r>
            <a:r>
              <a:rPr lang="pl-PL" sz="1400" dirty="0" err="1"/>
              <a:t>will</a:t>
            </a:r>
            <a:r>
              <a:rPr lang="pl-PL" sz="1400" dirty="0"/>
              <a:t> </a:t>
            </a:r>
            <a:r>
              <a:rPr lang="pl-PL" sz="1400" dirty="0" err="1"/>
              <a:t>inform</a:t>
            </a:r>
            <a:r>
              <a:rPr lang="pl-PL" sz="1400" dirty="0"/>
              <a:t> </a:t>
            </a:r>
            <a:r>
              <a:rPr lang="pl-PL" sz="1400" dirty="0" err="1"/>
              <a:t>you</a:t>
            </a:r>
            <a:r>
              <a:rPr lang="pl-PL" sz="1400" dirty="0"/>
              <a:t> </a:t>
            </a:r>
            <a:r>
              <a:rPr lang="pl-PL" sz="1400" dirty="0" err="1"/>
              <a:t>about</a:t>
            </a:r>
            <a:r>
              <a:rPr lang="pl-PL" sz="1400" dirty="0"/>
              <a:t> the </a:t>
            </a:r>
            <a:r>
              <a:rPr lang="pl-PL" sz="1400" dirty="0" err="1"/>
              <a:t>current</a:t>
            </a:r>
            <a:r>
              <a:rPr lang="pl-PL" sz="1400" dirty="0"/>
              <a:t> status of the </a:t>
            </a:r>
            <a:r>
              <a:rPr lang="pl-PL" sz="1400" dirty="0" err="1"/>
              <a:t>shipment</a:t>
            </a:r>
            <a:r>
              <a:rPr lang="pl-PL" sz="1400" dirty="0"/>
              <a:t>. </a:t>
            </a:r>
            <a:r>
              <a:rPr lang="pl-PL" sz="1400" dirty="0" err="1"/>
              <a:t>This</a:t>
            </a:r>
            <a:r>
              <a:rPr lang="pl-PL" sz="1400" dirty="0"/>
              <a:t> link </a:t>
            </a:r>
            <a:r>
              <a:rPr lang="pl-PL" sz="1400" dirty="0" err="1"/>
              <a:t>can</a:t>
            </a:r>
            <a:r>
              <a:rPr lang="pl-PL" sz="1400" dirty="0"/>
              <a:t> </a:t>
            </a:r>
            <a:r>
              <a:rPr lang="pl-PL" sz="1400" dirty="0" err="1"/>
              <a:t>then</a:t>
            </a:r>
            <a:r>
              <a:rPr lang="pl-PL" sz="1400" dirty="0"/>
              <a:t> be </a:t>
            </a:r>
            <a:r>
              <a:rPr lang="pl-PL" sz="1400" dirty="0" err="1"/>
              <a:t>forwarded</a:t>
            </a:r>
            <a:r>
              <a:rPr lang="pl-PL" sz="1400" dirty="0"/>
              <a:t> to </a:t>
            </a:r>
            <a:r>
              <a:rPr lang="pl-PL" sz="1400" dirty="0" err="1"/>
              <a:t>customers</a:t>
            </a:r>
            <a:r>
              <a:rPr lang="pl-PL" sz="1400" dirty="0"/>
              <a:t> </a:t>
            </a:r>
            <a:r>
              <a:rPr lang="pl-PL" sz="1400" dirty="0" err="1"/>
              <a:t>or</a:t>
            </a:r>
            <a:r>
              <a:rPr lang="pl-PL" sz="1400" dirty="0"/>
              <a:t> </a:t>
            </a:r>
            <a:r>
              <a:rPr lang="pl-PL" sz="1400" dirty="0" err="1"/>
              <a:t>partners</a:t>
            </a:r>
            <a:r>
              <a:rPr lang="pl-PL" sz="1400" dirty="0"/>
              <a:t>;</a:t>
            </a:r>
          </a:p>
          <a:p>
            <a:pPr lvl="0" algn="just">
              <a:lnSpc>
                <a:spcPct val="110000"/>
              </a:lnSpc>
            </a:pPr>
            <a:r>
              <a:rPr lang="pl-PL" sz="1400" dirty="0"/>
              <a:t>online </a:t>
            </a:r>
            <a:r>
              <a:rPr lang="pl-PL" sz="1400" dirty="0" err="1"/>
              <a:t>invoice</a:t>
            </a:r>
            <a:r>
              <a:rPr lang="pl-PL" sz="1400" dirty="0"/>
              <a:t> management - online </a:t>
            </a:r>
            <a:r>
              <a:rPr lang="pl-PL" sz="1400" dirty="0" err="1"/>
              <a:t>access</a:t>
            </a:r>
            <a:r>
              <a:rPr lang="pl-PL" sz="1400" dirty="0"/>
              <a:t> to </a:t>
            </a:r>
            <a:r>
              <a:rPr lang="pl-PL" sz="1400" dirty="0" err="1"/>
              <a:t>all</a:t>
            </a:r>
            <a:r>
              <a:rPr lang="pl-PL" sz="1400" dirty="0"/>
              <a:t> </a:t>
            </a:r>
            <a:r>
              <a:rPr lang="pl-PL" sz="1400" dirty="0" err="1"/>
              <a:t>shipment</a:t>
            </a:r>
            <a:r>
              <a:rPr lang="pl-PL" sz="1400" dirty="0"/>
              <a:t> data. Data </a:t>
            </a:r>
            <a:r>
              <a:rPr lang="pl-PL" sz="1400" dirty="0" err="1"/>
              <a:t>is</a:t>
            </a:r>
            <a:r>
              <a:rPr lang="pl-PL" sz="1400" dirty="0"/>
              <a:t> </a:t>
            </a:r>
            <a:r>
              <a:rPr lang="pl-PL" sz="1400" dirty="0" err="1"/>
              <a:t>available</a:t>
            </a:r>
            <a:r>
              <a:rPr lang="pl-PL" sz="1400" dirty="0"/>
              <a:t> in PDF </a:t>
            </a:r>
            <a:r>
              <a:rPr lang="pl-PL" sz="1400" dirty="0" err="1"/>
              <a:t>files</a:t>
            </a:r>
            <a:r>
              <a:rPr lang="pl-PL" sz="1400" dirty="0"/>
              <a:t>, Excel </a:t>
            </a:r>
            <a:r>
              <a:rPr lang="pl-PL" sz="1400" dirty="0" err="1"/>
              <a:t>tables</a:t>
            </a:r>
            <a:r>
              <a:rPr lang="pl-PL" sz="1400" dirty="0"/>
              <a:t> and CSV </a:t>
            </a:r>
            <a:r>
              <a:rPr lang="pl-PL" sz="1400" dirty="0" err="1"/>
              <a:t>files</a:t>
            </a:r>
            <a:r>
              <a:rPr lang="pl-PL" sz="1400" dirty="0"/>
              <a:t>. We </a:t>
            </a:r>
            <a:r>
              <a:rPr lang="pl-PL" sz="1400" dirty="0" err="1"/>
              <a:t>can</a:t>
            </a:r>
            <a:r>
              <a:rPr lang="pl-PL" sz="1400" dirty="0"/>
              <a:t> </a:t>
            </a:r>
            <a:r>
              <a:rPr lang="pl-PL" sz="1400" dirty="0" err="1"/>
              <a:t>also</a:t>
            </a:r>
            <a:r>
              <a:rPr lang="pl-PL" sz="1400" dirty="0"/>
              <a:t> </a:t>
            </a:r>
            <a:r>
              <a:rPr lang="pl-PL" sz="1400" dirty="0" err="1"/>
              <a:t>send</a:t>
            </a:r>
            <a:r>
              <a:rPr lang="pl-PL" sz="1400" dirty="0"/>
              <a:t> </a:t>
            </a:r>
            <a:r>
              <a:rPr lang="pl-PL" sz="1400" dirty="0" err="1"/>
              <a:t>this</a:t>
            </a:r>
            <a:r>
              <a:rPr lang="pl-PL" sz="1400" dirty="0"/>
              <a:t> data </a:t>
            </a:r>
            <a:r>
              <a:rPr lang="pl-PL" sz="1400" dirty="0" err="1"/>
              <a:t>digitally</a:t>
            </a:r>
            <a:r>
              <a:rPr lang="pl-PL" sz="1400" dirty="0"/>
              <a:t> via the EDI </a:t>
            </a:r>
            <a:r>
              <a:rPr lang="pl-PL" sz="1400" dirty="0" err="1"/>
              <a:t>center</a:t>
            </a:r>
            <a:r>
              <a:rPr lang="pl-PL" sz="1400" dirty="0"/>
              <a:t>.;</a:t>
            </a:r>
          </a:p>
          <a:p>
            <a:pPr lvl="0" algn="just">
              <a:lnSpc>
                <a:spcPct val="110000"/>
              </a:lnSpc>
              <a:spcAft>
                <a:spcPts val="600"/>
              </a:spcAft>
            </a:pPr>
            <a:r>
              <a:rPr lang="pl-PL" sz="1400" dirty="0" err="1"/>
              <a:t>electronic</a:t>
            </a:r>
            <a:r>
              <a:rPr lang="pl-PL" sz="1400" dirty="0"/>
              <a:t> </a:t>
            </a:r>
            <a:r>
              <a:rPr lang="pl-PL" sz="1400" dirty="0" err="1"/>
              <a:t>pallet</a:t>
            </a:r>
            <a:r>
              <a:rPr lang="pl-PL" sz="1400" dirty="0"/>
              <a:t> </a:t>
            </a:r>
            <a:r>
              <a:rPr lang="pl-PL" sz="1400" dirty="0" err="1"/>
              <a:t>accounting</a:t>
            </a:r>
            <a:r>
              <a:rPr lang="pl-PL" sz="1400" dirty="0"/>
              <a:t> - </a:t>
            </a:r>
            <a:r>
              <a:rPr lang="pl-PL" sz="1400" dirty="0" err="1"/>
              <a:t>manages</a:t>
            </a:r>
            <a:r>
              <a:rPr lang="pl-PL" sz="1400" dirty="0"/>
              <a:t> </a:t>
            </a:r>
            <a:r>
              <a:rPr lang="pl-PL" sz="1400" dirty="0" err="1"/>
              <a:t>loading</a:t>
            </a:r>
            <a:r>
              <a:rPr lang="pl-PL" sz="1400" dirty="0"/>
              <a:t> </a:t>
            </a:r>
            <a:r>
              <a:rPr lang="pl-PL" sz="1400" dirty="0" err="1"/>
              <a:t>equipment</a:t>
            </a:r>
            <a:r>
              <a:rPr lang="pl-PL" sz="1400" dirty="0"/>
              <a:t> </a:t>
            </a:r>
            <a:r>
              <a:rPr lang="pl-PL" sz="1400" dirty="0" err="1"/>
              <a:t>that</a:t>
            </a:r>
            <a:r>
              <a:rPr lang="pl-PL" sz="1400" dirty="0"/>
              <a:t> </a:t>
            </a:r>
            <a:r>
              <a:rPr lang="pl-PL" sz="1400" dirty="0" err="1"/>
              <a:t>requires</a:t>
            </a:r>
            <a:r>
              <a:rPr lang="pl-PL" sz="1400" dirty="0"/>
              <a:t> </a:t>
            </a:r>
            <a:r>
              <a:rPr lang="pl-PL" sz="1400" dirty="0" err="1"/>
              <a:t>tracking</a:t>
            </a:r>
            <a:r>
              <a:rPr lang="pl-PL" sz="1400" dirty="0"/>
              <a:t>, i.e. euro </a:t>
            </a:r>
            <a:r>
              <a:rPr lang="pl-PL" sz="1400" dirty="0" err="1"/>
              <a:t>pallets</a:t>
            </a:r>
            <a:r>
              <a:rPr lang="pl-PL" sz="1400" dirty="0"/>
              <a:t> and </a:t>
            </a:r>
            <a:r>
              <a:rPr lang="pl-PL" sz="1400" dirty="0" err="1"/>
              <a:t>racks</a:t>
            </a:r>
            <a:r>
              <a:rPr lang="pl-PL" sz="1400" dirty="0"/>
              <a:t>.</a:t>
            </a:r>
          </a:p>
        </p:txBody>
      </p:sp>
      <p:sp>
        <p:nvSpPr>
          <p:cNvPr id="6" name="Symbol zastępczy zawartości 4">
            <a:extLst>
              <a:ext uri="{FF2B5EF4-FFF2-40B4-BE49-F238E27FC236}">
                <a16:creationId xmlns:a16="http://schemas.microsoft.com/office/drawing/2014/main" id="{294084B7-AE3F-F970-4B49-2FE280B246A4}"/>
              </a:ext>
            </a:extLst>
          </p:cNvPr>
          <p:cNvSpPr txBox="1">
            <a:spLocks/>
          </p:cNvSpPr>
          <p:nvPr/>
        </p:nvSpPr>
        <p:spPr>
          <a:xfrm>
            <a:off x="838200" y="649287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[https://www.dachser.pl/pl/elogistics-116]</a:t>
            </a:r>
          </a:p>
        </p:txBody>
      </p:sp>
      <p:pic>
        <p:nvPicPr>
          <p:cNvPr id="3" name="Obraz 2">
            <a:extLst>
              <a:ext uri="{FF2B5EF4-FFF2-40B4-BE49-F238E27FC236}">
                <a16:creationId xmlns:a16="http://schemas.microsoft.com/office/drawing/2014/main" id="{6A843594-AEC7-89D6-163B-083E08640E7D}"/>
              </a:ext>
            </a:extLst>
          </p:cNvPr>
          <p:cNvPicPr>
            <a:picLocks noChangeAspect="1"/>
          </p:cNvPicPr>
          <p:nvPr/>
        </p:nvPicPr>
        <p:blipFill>
          <a:blip r:embed="rId2"/>
          <a:stretch>
            <a:fillRect/>
          </a:stretch>
        </p:blipFill>
        <p:spPr>
          <a:xfrm>
            <a:off x="8151718" y="1880486"/>
            <a:ext cx="3681693" cy="2397074"/>
          </a:xfrm>
          <a:prstGeom prst="rect">
            <a:avLst/>
          </a:prstGeom>
        </p:spPr>
      </p:pic>
    </p:spTree>
    <p:extLst>
      <p:ext uri="{BB962C8B-B14F-4D97-AF65-F5344CB8AC3E}">
        <p14:creationId xmlns:p14="http://schemas.microsoft.com/office/powerpoint/2010/main" val="311144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1952C-763E-3438-C1B8-319368B283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0BF10C0F-455F-4800-AB4E-2BEAF549F904}"/>
              </a:ext>
            </a:extLst>
          </p:cNvPr>
          <p:cNvSpPr>
            <a:spLocks noGrp="1"/>
          </p:cNvSpPr>
          <p:nvPr>
            <p:ph type="title"/>
          </p:nvPr>
        </p:nvSpPr>
        <p:spPr/>
        <p:txBody>
          <a:bodyPr/>
          <a:lstStyle/>
          <a:p>
            <a:r>
              <a:rPr lang="pl-PL" dirty="0"/>
              <a:t>E-</a:t>
            </a:r>
            <a:r>
              <a:rPr lang="pl-PL" dirty="0" err="1"/>
              <a:t>logistics</a:t>
            </a:r>
            <a:r>
              <a:rPr lang="pl-PL" dirty="0"/>
              <a:t> in </a:t>
            </a:r>
            <a:r>
              <a:rPr lang="pl-PL" dirty="0" err="1"/>
              <a:t>practice</a:t>
            </a:r>
            <a:endParaRPr lang="pl-PL" dirty="0"/>
          </a:p>
        </p:txBody>
      </p:sp>
      <p:sp>
        <p:nvSpPr>
          <p:cNvPr id="5" name="Symbol zastępczy zawartości 4">
            <a:extLst>
              <a:ext uri="{FF2B5EF4-FFF2-40B4-BE49-F238E27FC236}">
                <a16:creationId xmlns:a16="http://schemas.microsoft.com/office/drawing/2014/main" id="{98F83C8C-107E-86CB-2850-0A0EE4B9103F}"/>
              </a:ext>
            </a:extLst>
          </p:cNvPr>
          <p:cNvSpPr>
            <a:spLocks noGrp="1"/>
          </p:cNvSpPr>
          <p:nvPr>
            <p:ph idx="1"/>
          </p:nvPr>
        </p:nvSpPr>
        <p:spPr>
          <a:xfrm>
            <a:off x="838200" y="1825624"/>
            <a:ext cx="7023847" cy="3723529"/>
          </a:xfrm>
        </p:spPr>
        <p:txBody>
          <a:bodyPr>
            <a:normAutofit fontScale="92500"/>
          </a:bodyPr>
          <a:lstStyle/>
          <a:p>
            <a:pPr algn="just">
              <a:lnSpc>
                <a:spcPct val="100000"/>
              </a:lnSpc>
            </a:pPr>
            <a:r>
              <a:rPr lang="pl-PL" sz="1800" dirty="0"/>
              <a:t>In </a:t>
            </a:r>
            <a:r>
              <a:rPr lang="pl-PL" sz="1800" dirty="0" err="1"/>
              <a:t>addition</a:t>
            </a:r>
            <a:r>
              <a:rPr lang="pl-PL" sz="1800" dirty="0"/>
              <a:t> to the </a:t>
            </a:r>
            <a:r>
              <a:rPr lang="pl-PL" sz="1800" dirty="0" err="1"/>
              <a:t>very</a:t>
            </a:r>
            <a:r>
              <a:rPr lang="pl-PL" sz="1800" dirty="0"/>
              <a:t> </a:t>
            </a:r>
            <a:r>
              <a:rPr lang="pl-PL" sz="1800" dirty="0" err="1"/>
              <a:t>similar</a:t>
            </a:r>
            <a:r>
              <a:rPr lang="pl-PL" sz="1800" dirty="0"/>
              <a:t> </a:t>
            </a:r>
            <a:r>
              <a:rPr lang="pl-PL" sz="1800" dirty="0" err="1"/>
              <a:t>functions</a:t>
            </a:r>
            <a:r>
              <a:rPr lang="pl-PL" sz="1800" dirty="0"/>
              <a:t> </a:t>
            </a:r>
            <a:r>
              <a:rPr lang="pl-PL" sz="1800" dirty="0" err="1"/>
              <a:t>presented</a:t>
            </a:r>
            <a:r>
              <a:rPr lang="pl-PL" sz="1800" dirty="0"/>
              <a:t> </a:t>
            </a:r>
            <a:r>
              <a:rPr lang="pl-PL" sz="1800" dirty="0" err="1"/>
              <a:t>above</a:t>
            </a:r>
            <a:r>
              <a:rPr lang="pl-PL" sz="1800" dirty="0"/>
              <a:t> for </a:t>
            </a:r>
            <a:r>
              <a:rPr lang="pl-PL" sz="1800" dirty="0" err="1"/>
              <a:t>another</a:t>
            </a:r>
            <a:r>
              <a:rPr lang="pl-PL" sz="1800" dirty="0"/>
              <a:t> operator, DHL </a:t>
            </a:r>
            <a:r>
              <a:rPr lang="pl-PL" sz="1800" dirty="0" err="1"/>
              <a:t>also</a:t>
            </a:r>
            <a:r>
              <a:rPr lang="pl-PL" sz="1800" dirty="0"/>
              <a:t> </a:t>
            </a:r>
            <a:r>
              <a:rPr lang="pl-PL" sz="1800" dirty="0" err="1"/>
              <a:t>uses</a:t>
            </a:r>
            <a:r>
              <a:rPr lang="pl-PL" sz="1800" dirty="0"/>
              <a:t> </a:t>
            </a:r>
            <a:r>
              <a:rPr lang="pl-PL" sz="1800" dirty="0" err="1"/>
              <a:t>solutions</a:t>
            </a:r>
            <a:r>
              <a:rPr lang="pl-PL" sz="1800" dirty="0"/>
              <a:t> from the field of </a:t>
            </a:r>
            <a:r>
              <a:rPr lang="pl-PL" sz="1800" dirty="0" err="1"/>
              <a:t>machine</a:t>
            </a:r>
            <a:r>
              <a:rPr lang="pl-PL" sz="1800" dirty="0"/>
              <a:t> learning, </a:t>
            </a:r>
            <a:r>
              <a:rPr lang="pl-PL" sz="1800" dirty="0" err="1"/>
              <a:t>augmented</a:t>
            </a:r>
            <a:r>
              <a:rPr lang="pl-PL" sz="1800" dirty="0"/>
              <a:t> </a:t>
            </a:r>
            <a:r>
              <a:rPr lang="pl-PL" sz="1800" dirty="0" err="1"/>
              <a:t>reality</a:t>
            </a:r>
            <a:r>
              <a:rPr lang="pl-PL" sz="1800" dirty="0"/>
              <a:t> and </a:t>
            </a:r>
            <a:r>
              <a:rPr lang="pl-PL" sz="1800" dirty="0" err="1"/>
              <a:t>artificial</a:t>
            </a:r>
            <a:r>
              <a:rPr lang="pl-PL" sz="1800" dirty="0"/>
              <a:t> </a:t>
            </a:r>
            <a:r>
              <a:rPr lang="pl-PL" sz="1800" dirty="0" err="1"/>
              <a:t>intelligence</a:t>
            </a:r>
            <a:r>
              <a:rPr lang="pl-PL" sz="1800" dirty="0"/>
              <a:t> to a </a:t>
            </a:r>
            <a:r>
              <a:rPr lang="pl-PL" sz="1800" dirty="0" err="1"/>
              <a:t>large</a:t>
            </a:r>
            <a:r>
              <a:rPr lang="pl-PL" sz="1800" dirty="0"/>
              <a:t> </a:t>
            </a:r>
            <a:r>
              <a:rPr lang="pl-PL" sz="1800" dirty="0" err="1"/>
              <a:t>extent</a:t>
            </a:r>
            <a:r>
              <a:rPr lang="pl-PL" sz="1800" dirty="0"/>
              <a:t>. </a:t>
            </a:r>
            <a:r>
              <a:rPr lang="pl-PL" sz="1800" dirty="0" err="1"/>
              <a:t>Augmented</a:t>
            </a:r>
            <a:r>
              <a:rPr lang="pl-PL" sz="1800" dirty="0"/>
              <a:t> </a:t>
            </a:r>
            <a:r>
              <a:rPr lang="pl-PL" sz="1800" dirty="0" err="1"/>
              <a:t>reality</a:t>
            </a:r>
            <a:r>
              <a:rPr lang="pl-PL" sz="1800" dirty="0"/>
              <a:t> </a:t>
            </a:r>
            <a:r>
              <a:rPr lang="pl-PL" sz="1800" dirty="0" err="1"/>
              <a:t>is</a:t>
            </a:r>
            <a:r>
              <a:rPr lang="pl-PL" sz="1800" dirty="0"/>
              <a:t> </a:t>
            </a:r>
            <a:r>
              <a:rPr lang="pl-PL" sz="1800" dirty="0" err="1"/>
              <a:t>used</a:t>
            </a:r>
            <a:r>
              <a:rPr lang="pl-PL" sz="1800" dirty="0"/>
              <a:t> to </a:t>
            </a:r>
            <a:r>
              <a:rPr lang="pl-PL" sz="1800" dirty="0" err="1"/>
              <a:t>optimize</a:t>
            </a:r>
            <a:r>
              <a:rPr lang="pl-PL" sz="1800" dirty="0"/>
              <a:t> the </a:t>
            </a:r>
            <a:r>
              <a:rPr lang="pl-PL" sz="1800" dirty="0" err="1"/>
              <a:t>warehouse</a:t>
            </a:r>
            <a:r>
              <a:rPr lang="pl-PL" sz="1800" dirty="0"/>
              <a:t> </a:t>
            </a:r>
            <a:r>
              <a:rPr lang="pl-PL" sz="1800" dirty="0" err="1"/>
              <a:t>infrastructure</a:t>
            </a:r>
            <a:r>
              <a:rPr lang="pl-PL" sz="1800" dirty="0"/>
              <a:t> and </a:t>
            </a:r>
            <a:r>
              <a:rPr lang="pl-PL" sz="1800" dirty="0" err="1"/>
              <a:t>logistics</a:t>
            </a:r>
            <a:r>
              <a:rPr lang="pl-PL" sz="1800" dirty="0"/>
              <a:t> </a:t>
            </a:r>
            <a:r>
              <a:rPr lang="pl-PL" sz="1800" dirty="0" err="1"/>
              <a:t>operations</a:t>
            </a:r>
            <a:r>
              <a:rPr lang="pl-PL" sz="1800" dirty="0"/>
              <a:t> </a:t>
            </a:r>
            <a:r>
              <a:rPr lang="pl-PL" sz="1800" dirty="0" err="1"/>
              <a:t>conducted</a:t>
            </a:r>
            <a:r>
              <a:rPr lang="pl-PL" sz="1800" dirty="0"/>
              <a:t> </a:t>
            </a:r>
            <a:r>
              <a:rPr lang="pl-PL" sz="1800" dirty="0" err="1"/>
              <a:t>there</a:t>
            </a:r>
            <a:r>
              <a:rPr lang="pl-PL" sz="1800" dirty="0"/>
              <a:t>. Machine learning </a:t>
            </a:r>
            <a:br>
              <a:rPr lang="pl-PL" sz="1800" dirty="0"/>
            </a:br>
            <a:r>
              <a:rPr lang="pl-PL" sz="1800" dirty="0"/>
              <a:t>and </a:t>
            </a:r>
            <a:r>
              <a:rPr lang="pl-PL" sz="1800" dirty="0" err="1"/>
              <a:t>artificial</a:t>
            </a:r>
            <a:r>
              <a:rPr lang="pl-PL" sz="1800" dirty="0"/>
              <a:t> </a:t>
            </a:r>
            <a:r>
              <a:rPr lang="pl-PL" sz="1800" dirty="0" err="1"/>
              <a:t>intelligence</a:t>
            </a:r>
            <a:r>
              <a:rPr lang="pl-PL" sz="1800" dirty="0"/>
              <a:t> </a:t>
            </a:r>
            <a:r>
              <a:rPr lang="pl-PL" sz="1800" dirty="0" err="1"/>
              <a:t>are</a:t>
            </a:r>
            <a:r>
              <a:rPr lang="pl-PL" sz="1800" dirty="0"/>
              <a:t> </a:t>
            </a:r>
            <a:r>
              <a:rPr lang="pl-PL" sz="1800" dirty="0" err="1"/>
              <a:t>used</a:t>
            </a:r>
            <a:r>
              <a:rPr lang="pl-PL" sz="1800" dirty="0"/>
              <a:t> to </a:t>
            </a:r>
            <a:r>
              <a:rPr lang="pl-PL" sz="1800" dirty="0" err="1"/>
              <a:t>increase</a:t>
            </a:r>
            <a:r>
              <a:rPr lang="pl-PL" sz="1800" dirty="0"/>
              <a:t> the </a:t>
            </a:r>
            <a:r>
              <a:rPr lang="pl-PL" sz="1800" dirty="0" err="1"/>
              <a:t>efficiency</a:t>
            </a:r>
            <a:r>
              <a:rPr lang="pl-PL" sz="1800" dirty="0"/>
              <a:t> </a:t>
            </a:r>
            <a:br>
              <a:rPr lang="pl-PL" sz="1800" dirty="0"/>
            </a:br>
            <a:r>
              <a:rPr lang="pl-PL" sz="1800" dirty="0"/>
              <a:t>of the business and </a:t>
            </a:r>
            <a:r>
              <a:rPr lang="pl-PL" sz="1800" dirty="0" err="1"/>
              <a:t>increase</a:t>
            </a:r>
            <a:r>
              <a:rPr lang="pl-PL" sz="1800" dirty="0"/>
              <a:t> the </a:t>
            </a:r>
            <a:r>
              <a:rPr lang="pl-PL" sz="1800" dirty="0" err="1"/>
              <a:t>organization's</a:t>
            </a:r>
            <a:r>
              <a:rPr lang="pl-PL" sz="1800" dirty="0"/>
              <a:t> </a:t>
            </a:r>
            <a:r>
              <a:rPr lang="pl-PL" sz="1800" dirty="0" err="1"/>
              <a:t>resilience</a:t>
            </a:r>
            <a:r>
              <a:rPr lang="pl-PL" sz="1800" dirty="0"/>
              <a:t> by </a:t>
            </a:r>
            <a:r>
              <a:rPr lang="pl-PL" sz="1800" dirty="0" err="1"/>
              <a:t>focusing</a:t>
            </a:r>
            <a:r>
              <a:rPr lang="pl-PL" sz="1800" dirty="0"/>
              <a:t> the </a:t>
            </a:r>
            <a:r>
              <a:rPr lang="pl-PL" sz="1800" dirty="0" err="1"/>
              <a:t>actions</a:t>
            </a:r>
            <a:r>
              <a:rPr lang="pl-PL" sz="1800" dirty="0"/>
              <a:t> </a:t>
            </a:r>
            <a:r>
              <a:rPr lang="pl-PL" sz="1800" dirty="0" err="1"/>
              <a:t>taken</a:t>
            </a:r>
            <a:r>
              <a:rPr lang="pl-PL" sz="1800" dirty="0"/>
              <a:t> on </a:t>
            </a:r>
            <a:r>
              <a:rPr lang="pl-PL" sz="1800" dirty="0" err="1"/>
              <a:t>proactive</a:t>
            </a:r>
            <a:r>
              <a:rPr lang="pl-PL" sz="1800" dirty="0"/>
              <a:t> </a:t>
            </a:r>
            <a:r>
              <a:rPr lang="pl-PL" sz="1800" dirty="0" err="1"/>
              <a:t>instead</a:t>
            </a:r>
            <a:r>
              <a:rPr lang="pl-PL" sz="1800" dirty="0"/>
              <a:t> of </a:t>
            </a:r>
            <a:r>
              <a:rPr lang="pl-PL" sz="1800" dirty="0" err="1"/>
              <a:t>reactive</a:t>
            </a:r>
            <a:r>
              <a:rPr lang="pl-PL" sz="1800" dirty="0"/>
              <a:t> </a:t>
            </a:r>
            <a:r>
              <a:rPr lang="pl-PL" sz="1800" dirty="0" err="1"/>
              <a:t>actions</a:t>
            </a:r>
            <a:r>
              <a:rPr lang="pl-PL" sz="1800" dirty="0"/>
              <a:t>. </a:t>
            </a:r>
            <a:br>
              <a:rPr lang="pl-PL" sz="1800" dirty="0"/>
            </a:br>
            <a:r>
              <a:rPr lang="pl-PL" sz="1800" dirty="0" err="1"/>
              <a:t>Taking</a:t>
            </a:r>
            <a:r>
              <a:rPr lang="pl-PL" sz="1800" dirty="0"/>
              <a:t> </a:t>
            </a:r>
            <a:r>
              <a:rPr lang="pl-PL" sz="1800" dirty="0" err="1"/>
              <a:t>proactive</a:t>
            </a:r>
            <a:r>
              <a:rPr lang="pl-PL" sz="1800" dirty="0"/>
              <a:t> </a:t>
            </a:r>
            <a:r>
              <a:rPr lang="pl-PL" sz="1800" dirty="0" err="1"/>
              <a:t>actions</a:t>
            </a:r>
            <a:r>
              <a:rPr lang="pl-PL" sz="1800" dirty="0"/>
              <a:t> </a:t>
            </a:r>
            <a:r>
              <a:rPr lang="pl-PL" sz="1800" dirty="0" err="1"/>
              <a:t>is</a:t>
            </a:r>
            <a:r>
              <a:rPr lang="pl-PL" sz="1800" dirty="0"/>
              <a:t> </a:t>
            </a:r>
            <a:r>
              <a:rPr lang="pl-PL" sz="1800" dirty="0" err="1"/>
              <a:t>possible</a:t>
            </a:r>
            <a:r>
              <a:rPr lang="pl-PL" sz="1800" dirty="0"/>
              <a:t> </a:t>
            </a:r>
            <a:r>
              <a:rPr lang="pl-PL" sz="1800" dirty="0" err="1"/>
              <a:t>thanks</a:t>
            </a:r>
            <a:r>
              <a:rPr lang="pl-PL" sz="1800" dirty="0"/>
              <a:t> to the </a:t>
            </a:r>
            <a:r>
              <a:rPr lang="pl-PL" sz="1800" dirty="0" err="1"/>
              <a:t>analysis</a:t>
            </a:r>
            <a:r>
              <a:rPr lang="pl-PL" sz="1800" dirty="0"/>
              <a:t> of </a:t>
            </a:r>
            <a:r>
              <a:rPr lang="pl-PL" sz="1800" dirty="0" err="1"/>
              <a:t>large</a:t>
            </a:r>
            <a:r>
              <a:rPr lang="pl-PL" sz="1800" dirty="0"/>
              <a:t> data </a:t>
            </a:r>
            <a:r>
              <a:rPr lang="pl-PL" sz="1800" dirty="0" err="1"/>
              <a:t>sets</a:t>
            </a:r>
            <a:r>
              <a:rPr lang="pl-PL" sz="1800" dirty="0"/>
              <a:t> and </a:t>
            </a:r>
            <a:r>
              <a:rPr lang="pl-PL" sz="1800" dirty="0" err="1"/>
              <a:t>searching</a:t>
            </a:r>
            <a:r>
              <a:rPr lang="pl-PL" sz="1800" dirty="0"/>
              <a:t> for </a:t>
            </a:r>
            <a:r>
              <a:rPr lang="pl-PL" sz="1800" dirty="0" err="1"/>
              <a:t>relationships</a:t>
            </a:r>
            <a:r>
              <a:rPr lang="pl-PL" sz="1800" dirty="0"/>
              <a:t> </a:t>
            </a:r>
            <a:r>
              <a:rPr lang="pl-PL" sz="1800" dirty="0" err="1"/>
              <a:t>between</a:t>
            </a:r>
            <a:r>
              <a:rPr lang="pl-PL" sz="1800" dirty="0"/>
              <a:t> </a:t>
            </a:r>
            <a:r>
              <a:rPr lang="pl-PL" sz="1800" dirty="0" err="1"/>
              <a:t>causes</a:t>
            </a:r>
            <a:r>
              <a:rPr lang="pl-PL" sz="1800" dirty="0"/>
              <a:t> and </a:t>
            </a:r>
            <a:r>
              <a:rPr lang="pl-PL" sz="1800" dirty="0" err="1"/>
              <a:t>effects</a:t>
            </a:r>
            <a:r>
              <a:rPr lang="pl-PL" sz="1800" dirty="0"/>
              <a:t> in </a:t>
            </a:r>
            <a:r>
              <a:rPr lang="pl-PL" sz="1800" dirty="0" err="1"/>
              <a:t>them</a:t>
            </a:r>
            <a:r>
              <a:rPr lang="pl-PL" sz="1800" dirty="0"/>
              <a:t>. It </a:t>
            </a:r>
            <a:r>
              <a:rPr lang="pl-PL" sz="1800" dirty="0" err="1"/>
              <a:t>is</a:t>
            </a:r>
            <a:r>
              <a:rPr lang="pl-PL" sz="1800" dirty="0"/>
              <a:t> </a:t>
            </a:r>
            <a:r>
              <a:rPr lang="pl-PL" sz="1800" dirty="0" err="1"/>
              <a:t>therefore</a:t>
            </a:r>
            <a:r>
              <a:rPr lang="pl-PL" sz="1800" dirty="0"/>
              <a:t> </a:t>
            </a:r>
            <a:r>
              <a:rPr lang="pl-PL" sz="1800" dirty="0" err="1"/>
              <a:t>possible</a:t>
            </a:r>
            <a:r>
              <a:rPr lang="pl-PL" sz="1800" dirty="0"/>
              <a:t> to </a:t>
            </a:r>
            <a:r>
              <a:rPr lang="pl-PL" sz="1800" dirty="0" err="1"/>
              <a:t>predict</a:t>
            </a:r>
            <a:r>
              <a:rPr lang="pl-PL" sz="1800" dirty="0"/>
              <a:t> the </a:t>
            </a:r>
            <a:r>
              <a:rPr lang="pl-PL" sz="1800" dirty="0" err="1"/>
              <a:t>formation</a:t>
            </a:r>
            <a:r>
              <a:rPr lang="pl-PL" sz="1800" dirty="0"/>
              <a:t> of </a:t>
            </a:r>
            <a:r>
              <a:rPr lang="pl-PL" sz="1800" dirty="0" err="1"/>
              <a:t>future</a:t>
            </a:r>
            <a:r>
              <a:rPr lang="pl-PL" sz="1800" dirty="0"/>
              <a:t> </a:t>
            </a:r>
            <a:r>
              <a:rPr lang="pl-PL" sz="1800" dirty="0" err="1"/>
              <a:t>phenomena</a:t>
            </a:r>
            <a:r>
              <a:rPr lang="pl-PL" sz="1800" dirty="0"/>
              <a:t> </a:t>
            </a:r>
            <a:r>
              <a:rPr lang="pl-PL" sz="1800" dirty="0" err="1"/>
              <a:t>based</a:t>
            </a:r>
            <a:r>
              <a:rPr lang="pl-PL" sz="1800" dirty="0"/>
              <a:t> on past </a:t>
            </a:r>
            <a:r>
              <a:rPr lang="pl-PL" sz="1800" dirty="0" err="1"/>
              <a:t>events</a:t>
            </a:r>
            <a:r>
              <a:rPr lang="pl-PL" sz="1800" dirty="0"/>
              <a:t>. </a:t>
            </a:r>
            <a:r>
              <a:rPr lang="pl-PL" sz="1800" dirty="0" err="1"/>
              <a:t>Such</a:t>
            </a:r>
            <a:r>
              <a:rPr lang="pl-PL" sz="1800" dirty="0"/>
              <a:t> </a:t>
            </a:r>
            <a:r>
              <a:rPr lang="pl-PL" sz="1800" dirty="0" err="1"/>
              <a:t>actions</a:t>
            </a:r>
            <a:r>
              <a:rPr lang="pl-PL" sz="1800" dirty="0"/>
              <a:t> </a:t>
            </a:r>
            <a:r>
              <a:rPr lang="pl-PL" sz="1800" dirty="0" err="1"/>
              <a:t>also</a:t>
            </a:r>
            <a:r>
              <a:rPr lang="pl-PL" sz="1800" dirty="0"/>
              <a:t> </a:t>
            </a:r>
            <a:r>
              <a:rPr lang="pl-PL" sz="1800" dirty="0" err="1"/>
              <a:t>have</a:t>
            </a:r>
            <a:r>
              <a:rPr lang="pl-PL" sz="1800" dirty="0"/>
              <a:t> </a:t>
            </a:r>
            <a:r>
              <a:rPr lang="pl-PL" sz="1800" dirty="0" err="1"/>
              <a:t>an</a:t>
            </a:r>
            <a:r>
              <a:rPr lang="pl-PL" sz="1800" dirty="0"/>
              <a:t> </a:t>
            </a:r>
            <a:r>
              <a:rPr lang="pl-PL" sz="1800" dirty="0" err="1"/>
              <a:t>impact</a:t>
            </a:r>
            <a:r>
              <a:rPr lang="pl-PL" sz="1800" dirty="0"/>
              <a:t> on </a:t>
            </a:r>
            <a:r>
              <a:rPr lang="pl-PL" sz="1800" dirty="0" err="1"/>
              <a:t>increasing</a:t>
            </a:r>
            <a:r>
              <a:rPr lang="pl-PL" sz="1800" dirty="0"/>
              <a:t> the </a:t>
            </a:r>
            <a:r>
              <a:rPr lang="pl-PL" sz="1800" dirty="0" err="1"/>
              <a:t>value</a:t>
            </a:r>
            <a:r>
              <a:rPr lang="pl-PL" sz="1800" dirty="0"/>
              <a:t> of services </a:t>
            </a:r>
            <a:r>
              <a:rPr lang="pl-PL" sz="1800" dirty="0" err="1"/>
              <a:t>directed</a:t>
            </a:r>
            <a:r>
              <a:rPr lang="pl-PL" sz="1800" dirty="0"/>
              <a:t> to DHL </a:t>
            </a:r>
            <a:r>
              <a:rPr lang="pl-PL" sz="1800" dirty="0" err="1"/>
              <a:t>customers</a:t>
            </a:r>
            <a:r>
              <a:rPr lang="pl-PL" sz="1800" dirty="0"/>
              <a:t> </a:t>
            </a:r>
            <a:br>
              <a:rPr lang="pl-PL" sz="1800" dirty="0"/>
            </a:br>
            <a:r>
              <a:rPr lang="pl-PL" sz="1800" dirty="0"/>
              <a:t>and </a:t>
            </a:r>
            <a:r>
              <a:rPr lang="pl-PL" sz="1800" dirty="0" err="1"/>
              <a:t>increase</a:t>
            </a:r>
            <a:r>
              <a:rPr lang="pl-PL" sz="1800" dirty="0"/>
              <a:t> </a:t>
            </a:r>
            <a:r>
              <a:rPr lang="pl-PL" sz="1800" dirty="0" err="1"/>
              <a:t>their</a:t>
            </a:r>
            <a:r>
              <a:rPr lang="pl-PL" sz="1800" dirty="0"/>
              <a:t> </a:t>
            </a:r>
            <a:r>
              <a:rPr lang="pl-PL" sz="1800" dirty="0" err="1"/>
              <a:t>competitive</a:t>
            </a:r>
            <a:r>
              <a:rPr lang="pl-PL" sz="1800" dirty="0"/>
              <a:t> </a:t>
            </a:r>
            <a:r>
              <a:rPr lang="pl-PL" sz="1800" dirty="0" err="1"/>
              <a:t>position</a:t>
            </a:r>
            <a:r>
              <a:rPr lang="pl-PL" sz="1800" dirty="0"/>
              <a:t>.</a:t>
            </a:r>
          </a:p>
        </p:txBody>
      </p:sp>
      <p:sp>
        <p:nvSpPr>
          <p:cNvPr id="6" name="Symbol zastępczy zawartości 4">
            <a:extLst>
              <a:ext uri="{FF2B5EF4-FFF2-40B4-BE49-F238E27FC236}">
                <a16:creationId xmlns:a16="http://schemas.microsoft.com/office/drawing/2014/main" id="{88617565-9894-6077-B401-9CE7FC943374}"/>
              </a:ext>
            </a:extLst>
          </p:cNvPr>
          <p:cNvSpPr txBox="1">
            <a:spLocks/>
          </p:cNvSpPr>
          <p:nvPr/>
        </p:nvSpPr>
        <p:spPr>
          <a:xfrm>
            <a:off x="838200" y="610508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[DHL, 2017]</a:t>
            </a:r>
          </a:p>
        </p:txBody>
      </p:sp>
      <p:pic>
        <p:nvPicPr>
          <p:cNvPr id="8" name="Obraz 7">
            <a:extLst>
              <a:ext uri="{FF2B5EF4-FFF2-40B4-BE49-F238E27FC236}">
                <a16:creationId xmlns:a16="http://schemas.microsoft.com/office/drawing/2014/main" id="{F4153705-1F6E-83B1-1FB3-B590FE7B06D8}"/>
              </a:ext>
            </a:extLst>
          </p:cNvPr>
          <p:cNvPicPr>
            <a:picLocks noChangeAspect="1"/>
          </p:cNvPicPr>
          <p:nvPr/>
        </p:nvPicPr>
        <p:blipFill>
          <a:blip r:embed="rId2"/>
          <a:stretch>
            <a:fillRect/>
          </a:stretch>
        </p:blipFill>
        <p:spPr>
          <a:xfrm>
            <a:off x="8162924" y="2209364"/>
            <a:ext cx="3630856" cy="2312894"/>
          </a:xfrm>
          <a:prstGeom prst="rect">
            <a:avLst/>
          </a:prstGeom>
        </p:spPr>
      </p:pic>
    </p:spTree>
    <p:extLst>
      <p:ext uri="{BB962C8B-B14F-4D97-AF65-F5344CB8AC3E}">
        <p14:creationId xmlns:p14="http://schemas.microsoft.com/office/powerpoint/2010/main" val="57834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US" sz="2000" dirty="0"/>
              <a:t>The solutions operating within e-logistics are as diverse as the definitions of this concept. Two main trends in defining this concept can be distinguished. </a:t>
            </a:r>
            <a:endParaRPr lang="pl-PL" sz="2000" dirty="0"/>
          </a:p>
          <a:p>
            <a:pPr marL="896938" lvl="1" indent="-447675">
              <a:spcBef>
                <a:spcPts val="1000"/>
              </a:spcBef>
            </a:pPr>
            <a:r>
              <a:rPr lang="en-US" sz="1600" dirty="0"/>
              <a:t>In a broader sense, e-logistics are all kinds of digital solutions that accompany the flow of materials. </a:t>
            </a:r>
            <a:endParaRPr lang="pl-PL" sz="1600" dirty="0"/>
          </a:p>
          <a:p>
            <a:pPr marL="896938" indent="-447675"/>
            <a:r>
              <a:rPr lang="en-US" sz="1600" dirty="0"/>
              <a:t>In a narrower sense, e-logistics is defined as the implementation of logistics processes accompanying </a:t>
            </a:r>
            <a:br>
              <a:rPr lang="pl-PL" sz="1600" dirty="0"/>
            </a:br>
            <a:r>
              <a:rPr lang="en-US" sz="1600" dirty="0"/>
              <a:t>e-commerce. </a:t>
            </a:r>
            <a:endParaRPr lang="pl-PL" sz="1600" dirty="0"/>
          </a:p>
          <a:p>
            <a:r>
              <a:rPr lang="pl-PL" sz="2000" dirty="0"/>
              <a:t>M</a:t>
            </a:r>
            <a:r>
              <a:rPr lang="en-US" sz="2000" dirty="0" err="1"/>
              <a:t>aterial</a:t>
            </a:r>
            <a:r>
              <a:rPr lang="en-US" sz="2000" dirty="0"/>
              <a:t> flow will not be replaced by information flow</a:t>
            </a:r>
            <a:r>
              <a:rPr lang="pl-PL" sz="2000" dirty="0"/>
              <a:t>.</a:t>
            </a:r>
            <a:r>
              <a:rPr lang="en-US" sz="2000" dirty="0"/>
              <a:t> </a:t>
            </a:r>
            <a:r>
              <a:rPr lang="pl-PL" sz="2000" dirty="0"/>
              <a:t>I</a:t>
            </a:r>
            <a:r>
              <a:rPr lang="en-US" sz="2000" dirty="0" err="1"/>
              <a:t>nformation</a:t>
            </a:r>
            <a:r>
              <a:rPr lang="en-US" sz="2000" dirty="0"/>
              <a:t> flow determines the efficiency of material flow. Supporting information processes implemented within e-logistics with methods and data analysis tools seems to be particularly important in this respect. Modern technical solutions allow for the collection of large sets of data and the search for relationships between these data in order to prepare information useful in making managerial decisions.</a:t>
            </a:r>
            <a:endParaRPr lang="pl-PL" sz="2000" dirty="0"/>
          </a:p>
        </p:txBody>
      </p:sp>
    </p:spTree>
    <p:extLst>
      <p:ext uri="{BB962C8B-B14F-4D97-AF65-F5344CB8AC3E}">
        <p14:creationId xmlns:p14="http://schemas.microsoft.com/office/powerpoint/2010/main" val="329829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E-business</a:t>
            </a:r>
          </a:p>
          <a:p>
            <a:r>
              <a:rPr lang="pl-PL" sz="2000" dirty="0"/>
              <a:t>Definition of e-</a:t>
            </a:r>
            <a:r>
              <a:rPr lang="pl-PL" sz="2000" dirty="0" err="1"/>
              <a:t>logistics</a:t>
            </a:r>
            <a:endParaRPr lang="pl-PL" sz="2000" dirty="0"/>
          </a:p>
          <a:p>
            <a:r>
              <a:rPr lang="pl-PL" sz="2000" dirty="0"/>
              <a:t>Development of e-</a:t>
            </a:r>
            <a:r>
              <a:rPr lang="pl-PL" sz="2000" dirty="0" err="1"/>
              <a:t>logistics</a:t>
            </a:r>
            <a:endParaRPr lang="pl-PL" sz="2000" dirty="0"/>
          </a:p>
          <a:p>
            <a:r>
              <a:rPr lang="pl-PL" sz="2000" dirty="0"/>
              <a:t>Modern </a:t>
            </a:r>
            <a:r>
              <a:rPr lang="pl-PL" sz="2000" dirty="0" err="1"/>
              <a:t>technologies</a:t>
            </a:r>
            <a:r>
              <a:rPr lang="pl-PL" sz="2000" dirty="0"/>
              <a:t> </a:t>
            </a:r>
            <a:r>
              <a:rPr lang="pl-PL" sz="2000" dirty="0" err="1"/>
              <a:t>supporting</a:t>
            </a:r>
            <a:r>
              <a:rPr lang="pl-PL" sz="2000" dirty="0"/>
              <a:t> e-</a:t>
            </a:r>
            <a:r>
              <a:rPr lang="pl-PL" sz="2000" dirty="0" err="1"/>
              <a:t>logistics</a:t>
            </a:r>
            <a:endParaRPr lang="pl-PL" sz="2000" dirty="0"/>
          </a:p>
          <a:p>
            <a:r>
              <a:rPr lang="pl-PL" sz="2000" dirty="0"/>
              <a:t>E-</a:t>
            </a:r>
            <a:r>
              <a:rPr lang="pl-PL" sz="2000" dirty="0" err="1"/>
              <a:t>logistics</a:t>
            </a:r>
            <a:r>
              <a:rPr lang="pl-PL" sz="2000" dirty="0"/>
              <a:t> in </a:t>
            </a:r>
            <a:r>
              <a:rPr lang="pl-PL" sz="2000" dirty="0" err="1"/>
              <a:t>practice</a:t>
            </a:r>
            <a:endParaRPr lang="pl-PL" sz="2000" dirty="0"/>
          </a:p>
          <a:p>
            <a:r>
              <a:rPr lang="pl-PL" sz="2000" dirty="0" err="1"/>
              <a:t>Summary</a:t>
            </a:r>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pPr>
              <a:spcAft>
                <a:spcPts val="600"/>
              </a:spcAft>
            </a:pPr>
            <a:r>
              <a:rPr lang="pl-PL" sz="2100" dirty="0"/>
              <a:t>The </a:t>
            </a:r>
            <a:r>
              <a:rPr lang="pl-PL" sz="2100" dirty="0" err="1"/>
              <a:t>impact</a:t>
            </a:r>
            <a:r>
              <a:rPr lang="pl-PL" sz="2100" dirty="0"/>
              <a:t> of the development of data </a:t>
            </a:r>
            <a:r>
              <a:rPr lang="pl-PL" sz="2100" dirty="0" err="1"/>
              <a:t>processing</a:t>
            </a:r>
            <a:r>
              <a:rPr lang="pl-PL" sz="2100" dirty="0"/>
              <a:t> </a:t>
            </a:r>
            <a:r>
              <a:rPr lang="pl-PL" sz="2100" dirty="0" err="1"/>
              <a:t>technologies</a:t>
            </a:r>
            <a:r>
              <a:rPr lang="pl-PL" sz="2100" dirty="0"/>
              <a:t> and the Internet on </a:t>
            </a:r>
            <a:r>
              <a:rPr lang="pl-PL" sz="2100" dirty="0" err="1"/>
              <a:t>supply</a:t>
            </a:r>
            <a:r>
              <a:rPr lang="pl-PL" sz="2100" dirty="0"/>
              <a:t> </a:t>
            </a:r>
            <a:r>
              <a:rPr lang="pl-PL" sz="2100" dirty="0" err="1"/>
              <a:t>chains</a:t>
            </a:r>
            <a:r>
              <a:rPr lang="pl-PL" sz="2100" dirty="0"/>
              <a:t> </a:t>
            </a:r>
            <a:r>
              <a:rPr lang="pl-PL" sz="2100" dirty="0" err="1"/>
              <a:t>can</a:t>
            </a:r>
            <a:r>
              <a:rPr lang="pl-PL" sz="2100" dirty="0"/>
              <a:t> be </a:t>
            </a:r>
            <a:r>
              <a:rPr lang="pl-PL" sz="2100" dirty="0" err="1"/>
              <a:t>distinguished</a:t>
            </a:r>
            <a:r>
              <a:rPr lang="pl-PL" sz="2100" dirty="0"/>
              <a:t> in </a:t>
            </a:r>
            <a:r>
              <a:rPr lang="pl-PL" sz="2100" dirty="0" err="1"/>
              <a:t>three</a:t>
            </a:r>
            <a:r>
              <a:rPr lang="pl-PL" sz="2100" dirty="0"/>
              <a:t> </a:t>
            </a:r>
            <a:r>
              <a:rPr lang="pl-PL" sz="2100" dirty="0" err="1"/>
              <a:t>areas</a:t>
            </a:r>
            <a:r>
              <a:rPr lang="pl-PL" sz="2100" dirty="0"/>
              <a:t>:</a:t>
            </a:r>
          </a:p>
          <a:p>
            <a:pPr marL="800100" lvl="1" indent="-342900" algn="just">
              <a:lnSpc>
                <a:spcPct val="150000"/>
              </a:lnSpc>
              <a:buClr>
                <a:srgbClr val="1065AB"/>
              </a:buClr>
              <a:buFont typeface="Wingdings" panose="05000000000000000000" pitchFamily="2"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development of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systems</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supporting</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enterprise</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management (ERP) and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material</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flow</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planning</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(APS);</a:t>
            </a:r>
          </a:p>
          <a:p>
            <a:pPr marL="800100" lvl="1" indent="-342900" algn="just">
              <a:lnSpc>
                <a:spcPct val="150000"/>
              </a:lnSpc>
              <a:buClr>
                <a:srgbClr val="1065AB"/>
              </a:buClr>
              <a:buFont typeface="Wingdings" panose="05000000000000000000" pitchFamily="2"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development of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systems</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supporting</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the business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decision-making</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process</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that</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operates</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in real-</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time</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a:t>
            </a:r>
          </a:p>
          <a:p>
            <a:pPr marL="800100" lvl="1" indent="-342900" algn="just">
              <a:lnSpc>
                <a:spcPct val="150000"/>
              </a:lnSpc>
              <a:spcAft>
                <a:spcPts val="600"/>
              </a:spcAft>
              <a:buClr>
                <a:srgbClr val="1065AB"/>
              </a:buClr>
              <a:buFont typeface="Wingdings" panose="05000000000000000000" pitchFamily="2" charset="2"/>
              <a:buChar char=""/>
            </a:pP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sharing</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information</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between</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enterprises.</a:t>
            </a:r>
          </a:p>
          <a:p>
            <a:r>
              <a:rPr lang="en-US" sz="2000" dirty="0"/>
              <a:t>The lack of a clear context for defining the concept of e-logistics is caused by the rapid development of the subject and the blurring of the boundaries between individual solutions supporting the implementation of information flow.</a:t>
            </a:r>
            <a:endParaRPr lang="pl-PL" sz="2000" dirty="0"/>
          </a:p>
        </p:txBody>
      </p:sp>
    </p:spTree>
    <p:extLst>
      <p:ext uri="{BB962C8B-B14F-4D97-AF65-F5344CB8AC3E}">
        <p14:creationId xmlns:p14="http://schemas.microsoft.com/office/powerpoint/2010/main" val="2833716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C3AF9-90CC-794E-AD63-C8A1D168F7C2}"/>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7C4A6644-E88B-FBD6-491E-C0325B53A764}"/>
              </a:ext>
            </a:extLst>
          </p:cNvPr>
          <p:cNvSpPr>
            <a:spLocks noGrp="1"/>
          </p:cNvSpPr>
          <p:nvPr>
            <p:ph type="title"/>
          </p:nvPr>
        </p:nvSpPr>
        <p:spPr/>
        <p:txBody>
          <a:bodyPr/>
          <a:lstStyle/>
          <a:p>
            <a:r>
              <a:rPr lang="pl-PL" dirty="0" err="1"/>
              <a:t>Sources</a:t>
            </a:r>
            <a:endParaRPr lang="pl-PL" dirty="0"/>
          </a:p>
        </p:txBody>
      </p:sp>
      <p:sp>
        <p:nvSpPr>
          <p:cNvPr id="3" name="Symbol zastępczy zawartości 2">
            <a:extLst>
              <a:ext uri="{FF2B5EF4-FFF2-40B4-BE49-F238E27FC236}">
                <a16:creationId xmlns:a16="http://schemas.microsoft.com/office/drawing/2014/main" id="{22BEDF48-6C07-998A-CAC6-B3CA7BCD2B0E}"/>
              </a:ext>
            </a:extLst>
          </p:cNvPr>
          <p:cNvSpPr>
            <a:spLocks noGrp="1"/>
          </p:cNvSpPr>
          <p:nvPr>
            <p:ph idx="1"/>
          </p:nvPr>
        </p:nvSpPr>
        <p:spPr>
          <a:xfrm>
            <a:off x="757518" y="1547719"/>
            <a:ext cx="11084858" cy="4817222"/>
          </a:xfrm>
        </p:spPr>
        <p:txBody>
          <a:bodyPr>
            <a:normAutofit fontScale="32500" lnSpcReduction="20000"/>
          </a:bodyPr>
          <a:lstStyle/>
          <a:p>
            <a:pPr marL="0" indent="0">
              <a:buNone/>
            </a:pPr>
            <a:r>
              <a:rPr lang="pl-PL" dirty="0"/>
              <a:t>[1.]	Aritua, B., Wagener, C., Wagener, N. &amp; Adamczak, M. (2021). </a:t>
            </a:r>
            <a:r>
              <a:rPr lang="pl-PL" dirty="0" err="1"/>
              <a:t>Blockchain</a:t>
            </a:r>
            <a:r>
              <a:rPr lang="pl-PL" dirty="0"/>
              <a:t> </a:t>
            </a:r>
            <a:r>
              <a:rPr lang="pl-PL" dirty="0" err="1"/>
              <a:t>solutions</a:t>
            </a:r>
            <a:r>
              <a:rPr lang="pl-PL" dirty="0"/>
              <a:t> for </a:t>
            </a:r>
            <a:r>
              <a:rPr lang="pl-PL" dirty="0" err="1"/>
              <a:t>international</a:t>
            </a:r>
            <a:r>
              <a:rPr lang="pl-PL" dirty="0"/>
              <a:t> </a:t>
            </a:r>
            <a:r>
              <a:rPr lang="pl-PL" dirty="0" err="1"/>
              <a:t>logistics</a:t>
            </a:r>
            <a:r>
              <a:rPr lang="pl-PL" dirty="0"/>
              <a:t> networks </a:t>
            </a:r>
            <a:r>
              <a:rPr lang="pl-PL" dirty="0" err="1"/>
              <a:t>along</a:t>
            </a:r>
            <a:r>
              <a:rPr lang="pl-PL" dirty="0"/>
              <a:t> the </a:t>
            </a:r>
            <a:r>
              <a:rPr lang="pl-PL" dirty="0" err="1"/>
              <a:t>new</a:t>
            </a:r>
            <a:r>
              <a:rPr lang="pl-PL" dirty="0"/>
              <a:t> </a:t>
            </a:r>
            <a:r>
              <a:rPr lang="pl-PL" dirty="0" err="1"/>
              <a:t>silk</a:t>
            </a:r>
            <a:r>
              <a:rPr lang="pl-PL" dirty="0"/>
              <a:t> </a:t>
            </a:r>
            <a:r>
              <a:rPr lang="pl-PL" dirty="0" err="1"/>
              <a:t>road</a:t>
            </a:r>
            <a:r>
              <a:rPr lang="pl-PL" dirty="0"/>
              <a:t> </a:t>
            </a:r>
            <a:r>
              <a:rPr lang="pl-PL" dirty="0" err="1"/>
              <a:t>between</a:t>
            </a:r>
            <a:r>
              <a:rPr lang="pl-PL" dirty="0"/>
              <a:t> Europe and Asia, Logistics, 5(3), pp. 1-14.</a:t>
            </a:r>
          </a:p>
          <a:p>
            <a:pPr marL="0" indent="0">
              <a:buNone/>
            </a:pPr>
            <a:r>
              <a:rPr lang="pl-PL" dirty="0"/>
              <a:t>[2.]	</a:t>
            </a:r>
            <a:r>
              <a:rPr lang="pl-PL" dirty="0" err="1"/>
              <a:t>Dachser</a:t>
            </a:r>
            <a:r>
              <a:rPr lang="pl-PL" dirty="0"/>
              <a:t> – e-</a:t>
            </a:r>
            <a:r>
              <a:rPr lang="pl-PL" dirty="0" err="1"/>
              <a:t>logistics</a:t>
            </a:r>
            <a:r>
              <a:rPr lang="pl-PL" dirty="0"/>
              <a:t> (2024) [</a:t>
            </a:r>
            <a:r>
              <a:rPr lang="pl-PL" dirty="0" err="1"/>
              <a:t>available</a:t>
            </a:r>
            <a:r>
              <a:rPr lang="pl-PL" dirty="0"/>
              <a:t> </a:t>
            </a:r>
            <a:r>
              <a:rPr lang="pl-PL" dirty="0" err="1"/>
              <a:t>at</a:t>
            </a:r>
            <a:r>
              <a:rPr lang="pl-PL" dirty="0"/>
              <a:t>: dachser.pl/</a:t>
            </a:r>
            <a:r>
              <a:rPr lang="pl-PL" dirty="0" err="1"/>
              <a:t>pl</a:t>
            </a:r>
            <a:r>
              <a:rPr lang="pl-PL" dirty="0"/>
              <a:t>/elogistics-116 </a:t>
            </a:r>
            <a:r>
              <a:rPr lang="pl-PL" dirty="0" err="1"/>
              <a:t>access</a:t>
            </a:r>
            <a:r>
              <a:rPr lang="pl-PL" dirty="0"/>
              <a:t>: </a:t>
            </a:r>
            <a:r>
              <a:rPr lang="pl-PL" dirty="0" err="1"/>
              <a:t>April</a:t>
            </a:r>
            <a:r>
              <a:rPr lang="pl-PL" dirty="0"/>
              <a:t> 07, 2024]</a:t>
            </a:r>
          </a:p>
          <a:p>
            <a:pPr marL="0" indent="0">
              <a:buNone/>
            </a:pPr>
            <a:r>
              <a:rPr lang="pl-PL" dirty="0"/>
              <a:t>[3.]	</a:t>
            </a:r>
            <a:r>
              <a:rPr lang="pl-PL" dirty="0" err="1"/>
              <a:t>Dash</a:t>
            </a:r>
            <a:r>
              <a:rPr lang="pl-PL" dirty="0"/>
              <a:t>, R., </a:t>
            </a:r>
            <a:r>
              <a:rPr lang="pl-PL" dirty="0" err="1"/>
              <a:t>McMurtrey</a:t>
            </a:r>
            <a:r>
              <a:rPr lang="pl-PL" dirty="0"/>
              <a:t>, M., </a:t>
            </a:r>
            <a:r>
              <a:rPr lang="pl-PL" dirty="0" err="1"/>
              <a:t>Rebman</a:t>
            </a:r>
            <a:r>
              <a:rPr lang="pl-PL" dirty="0"/>
              <a:t>, C. &amp; Kar U.K. (2019). Application of </a:t>
            </a:r>
            <a:r>
              <a:rPr lang="pl-PL" dirty="0" err="1"/>
              <a:t>Artificial</a:t>
            </a:r>
            <a:r>
              <a:rPr lang="pl-PL" dirty="0"/>
              <a:t> </a:t>
            </a:r>
            <a:r>
              <a:rPr lang="pl-PL" dirty="0" err="1"/>
              <a:t>Intelligence</a:t>
            </a:r>
            <a:r>
              <a:rPr lang="pl-PL" dirty="0"/>
              <a:t> in Automation of Supply Chain Management, Journal of Strategic </a:t>
            </a:r>
            <a:r>
              <a:rPr lang="pl-PL" dirty="0" err="1"/>
              <a:t>Innovation</a:t>
            </a:r>
            <a:r>
              <a:rPr lang="pl-PL" dirty="0"/>
              <a:t> and Sustainability, West 	Palm Beach, 14(3), pp. 43-53.</a:t>
            </a:r>
          </a:p>
          <a:p>
            <a:pPr marL="0" indent="0">
              <a:buNone/>
            </a:pPr>
            <a:r>
              <a:rPr lang="pl-PL" dirty="0"/>
              <a:t>[4.]	DHL 2017. The 21st Century Spice Trade: A Guide to the Cross-</a:t>
            </a:r>
            <a:r>
              <a:rPr lang="pl-PL" dirty="0" err="1"/>
              <a:t>Border</a:t>
            </a:r>
            <a:r>
              <a:rPr lang="pl-PL" dirty="0"/>
              <a:t> E-Commerce </a:t>
            </a:r>
            <a:r>
              <a:rPr lang="pl-PL" dirty="0" err="1"/>
              <a:t>Opportunity</a:t>
            </a:r>
            <a:r>
              <a:rPr lang="pl-PL" dirty="0"/>
              <a:t>. [</a:t>
            </a:r>
            <a:r>
              <a:rPr lang="pl-PL" dirty="0" err="1"/>
              <a:t>available</a:t>
            </a:r>
            <a:r>
              <a:rPr lang="pl-PL" dirty="0"/>
              <a:t> </a:t>
            </a:r>
            <a:r>
              <a:rPr lang="pl-PL" dirty="0" err="1"/>
              <a:t>at</a:t>
            </a:r>
            <a:r>
              <a:rPr lang="pl-PL" dirty="0"/>
              <a:t>: 	http://www.dhl.com/content/dam/downloads/g0/press/publication/g0_dhl_express_cross_border_ecommerce_21st_century_spice_trade.pdf, </a:t>
            </a:r>
            <a:r>
              <a:rPr lang="pl-PL" dirty="0" err="1"/>
              <a:t>access</a:t>
            </a:r>
            <a:r>
              <a:rPr lang="pl-PL" dirty="0"/>
              <a:t>: </a:t>
            </a:r>
            <a:r>
              <a:rPr lang="pl-PL" dirty="0" err="1"/>
              <a:t>June</a:t>
            </a:r>
            <a:r>
              <a:rPr lang="pl-PL" dirty="0"/>
              <a:t> 23, 2018].</a:t>
            </a:r>
          </a:p>
          <a:p>
            <a:pPr marL="0" indent="0">
              <a:buNone/>
            </a:pPr>
            <a:r>
              <a:rPr lang="pl-PL" dirty="0"/>
              <a:t>[5.]	</a:t>
            </a:r>
            <a:r>
              <a:rPr lang="pl-PL" dirty="0" err="1"/>
              <a:t>Dutta</a:t>
            </a:r>
            <a:r>
              <a:rPr lang="pl-PL" dirty="0"/>
              <a:t>, P., </a:t>
            </a:r>
            <a:r>
              <a:rPr lang="pl-PL" dirty="0" err="1"/>
              <a:t>Choi</a:t>
            </a:r>
            <a:r>
              <a:rPr lang="pl-PL" dirty="0"/>
              <a:t>, T.M., </a:t>
            </a:r>
            <a:r>
              <a:rPr lang="pl-PL" dirty="0" err="1"/>
              <a:t>Somani</a:t>
            </a:r>
            <a:r>
              <a:rPr lang="pl-PL" dirty="0"/>
              <a:t>, S. &amp; </a:t>
            </a:r>
            <a:r>
              <a:rPr lang="pl-PL" dirty="0" err="1"/>
              <a:t>Butala</a:t>
            </a:r>
            <a:r>
              <a:rPr lang="pl-PL" dirty="0"/>
              <a:t>, R. (2020). </a:t>
            </a:r>
            <a:r>
              <a:rPr lang="pl-PL" dirty="0" err="1"/>
              <a:t>Blockchain</a:t>
            </a:r>
            <a:r>
              <a:rPr lang="pl-PL" dirty="0"/>
              <a:t> </a:t>
            </a:r>
            <a:r>
              <a:rPr lang="pl-PL" dirty="0" err="1"/>
              <a:t>technology</a:t>
            </a:r>
            <a:r>
              <a:rPr lang="pl-PL" dirty="0"/>
              <a:t> in </a:t>
            </a:r>
            <a:r>
              <a:rPr lang="pl-PL" dirty="0" err="1"/>
              <a:t>supply</a:t>
            </a:r>
            <a:r>
              <a:rPr lang="pl-PL" dirty="0"/>
              <a:t> </a:t>
            </a:r>
            <a:r>
              <a:rPr lang="pl-PL" dirty="0" err="1"/>
              <a:t>chain</a:t>
            </a:r>
            <a:r>
              <a:rPr lang="pl-PL" dirty="0"/>
              <a:t> </a:t>
            </a:r>
            <a:r>
              <a:rPr lang="pl-PL" dirty="0" err="1"/>
              <a:t>operations</a:t>
            </a:r>
            <a:r>
              <a:rPr lang="pl-PL" dirty="0"/>
              <a:t>: </a:t>
            </a:r>
            <a:r>
              <a:rPr lang="pl-PL" dirty="0" err="1"/>
              <a:t>applications</a:t>
            </a:r>
            <a:r>
              <a:rPr lang="pl-PL" dirty="0"/>
              <a:t>, </a:t>
            </a:r>
            <a:r>
              <a:rPr lang="pl-PL" dirty="0" err="1"/>
              <a:t>challenges</a:t>
            </a:r>
            <a:r>
              <a:rPr lang="pl-PL" dirty="0"/>
              <a:t> and </a:t>
            </a:r>
            <a:r>
              <a:rPr lang="pl-PL" dirty="0" err="1"/>
              <a:t>research</a:t>
            </a:r>
            <a:r>
              <a:rPr lang="pl-PL" dirty="0"/>
              <a:t> </a:t>
            </a:r>
            <a:r>
              <a:rPr lang="pl-PL" dirty="0" err="1"/>
              <a:t>opportunities</a:t>
            </a:r>
            <a:r>
              <a:rPr lang="pl-PL" dirty="0"/>
              <a:t>. </a:t>
            </a:r>
            <a:r>
              <a:rPr lang="pl-PL" dirty="0" err="1"/>
              <a:t>Transp</a:t>
            </a:r>
            <a:r>
              <a:rPr lang="pl-PL" dirty="0"/>
              <a:t> Res Part E: </a:t>
            </a:r>
            <a:r>
              <a:rPr lang="pl-PL" dirty="0" err="1"/>
              <a:t>Logist</a:t>
            </a:r>
            <a:r>
              <a:rPr lang="pl-PL" dirty="0"/>
              <a:t> </a:t>
            </a:r>
            <a:r>
              <a:rPr lang="pl-PL" dirty="0" err="1"/>
              <a:t>Transp</a:t>
            </a:r>
            <a:r>
              <a:rPr lang="pl-PL" dirty="0"/>
              <a:t> 	Rev,142(102067).</a:t>
            </a:r>
          </a:p>
          <a:p>
            <a:pPr marL="0" indent="0">
              <a:buNone/>
            </a:pPr>
            <a:r>
              <a:rPr lang="pl-PL" dirty="0"/>
              <a:t>[6.]	</a:t>
            </a:r>
            <a:r>
              <a:rPr lang="pl-PL" dirty="0" err="1"/>
              <a:t>Erceg</a:t>
            </a:r>
            <a:r>
              <a:rPr lang="pl-PL" dirty="0"/>
              <a:t>. A.&amp; </a:t>
            </a:r>
            <a:r>
              <a:rPr lang="pl-PL" dirty="0" err="1"/>
              <a:t>Damoska</a:t>
            </a:r>
            <a:r>
              <a:rPr lang="pl-PL" dirty="0"/>
              <a:t> </a:t>
            </a:r>
            <a:r>
              <a:rPr lang="pl-PL" dirty="0" err="1"/>
              <a:t>Sekuloska</a:t>
            </a:r>
            <a:r>
              <a:rPr lang="pl-PL" dirty="0"/>
              <a:t> J. (2019). E-</a:t>
            </a:r>
            <a:r>
              <a:rPr lang="pl-PL" dirty="0" err="1"/>
              <a:t>logistics</a:t>
            </a:r>
            <a:r>
              <a:rPr lang="pl-PL" dirty="0"/>
              <a:t> and e-SCM: </a:t>
            </a:r>
            <a:r>
              <a:rPr lang="pl-PL" dirty="0" err="1"/>
              <a:t>how</a:t>
            </a:r>
            <a:r>
              <a:rPr lang="pl-PL" dirty="0"/>
              <a:t> to </a:t>
            </a:r>
            <a:r>
              <a:rPr lang="pl-PL" dirty="0" err="1"/>
              <a:t>increase</a:t>
            </a:r>
            <a:r>
              <a:rPr lang="pl-PL" dirty="0"/>
              <a:t> </a:t>
            </a:r>
            <a:r>
              <a:rPr lang="pl-PL" dirty="0" err="1"/>
              <a:t>competitiveness</a:t>
            </a:r>
            <a:r>
              <a:rPr lang="pl-PL" dirty="0"/>
              <a:t>. LogForum,15 (1), pp. 155-169. </a:t>
            </a:r>
          </a:p>
          <a:p>
            <a:pPr marL="0" indent="0">
              <a:buNone/>
            </a:pPr>
            <a:r>
              <a:rPr lang="pl-PL" dirty="0"/>
              <a:t>[7.]	</a:t>
            </a:r>
            <a:r>
              <a:rPr lang="pl-PL" dirty="0" err="1"/>
              <a:t>Idrissi</a:t>
            </a:r>
            <a:r>
              <a:rPr lang="pl-PL" dirty="0"/>
              <a:t>, Z.K., </a:t>
            </a:r>
            <a:r>
              <a:rPr lang="pl-PL" dirty="0" err="1"/>
              <a:t>Lachgar</a:t>
            </a:r>
            <a:r>
              <a:rPr lang="pl-PL" dirty="0"/>
              <a:t> M. &amp; </a:t>
            </a:r>
            <a:r>
              <a:rPr lang="pl-PL" dirty="0" err="1"/>
              <a:t>Hrimech</a:t>
            </a:r>
            <a:r>
              <a:rPr lang="pl-PL" dirty="0"/>
              <a:t> H. (2022). </a:t>
            </a:r>
            <a:r>
              <a:rPr lang="pl-PL" dirty="0" err="1"/>
              <a:t>Blockchain</a:t>
            </a:r>
            <a:r>
              <a:rPr lang="pl-PL" dirty="0"/>
              <a:t>, IoT and AI </a:t>
            </a:r>
            <a:r>
              <a:rPr lang="pl-PL" dirty="0" err="1"/>
              <a:t>revolution</a:t>
            </a:r>
            <a:r>
              <a:rPr lang="pl-PL" dirty="0"/>
              <a:t> </a:t>
            </a:r>
            <a:r>
              <a:rPr lang="pl-PL" dirty="0" err="1"/>
              <a:t>within</a:t>
            </a:r>
            <a:r>
              <a:rPr lang="pl-PL" dirty="0"/>
              <a:t> transport and </a:t>
            </a:r>
            <a:r>
              <a:rPr lang="pl-PL" dirty="0" err="1"/>
              <a:t>logistics</a:t>
            </a:r>
            <a:r>
              <a:rPr lang="pl-PL" dirty="0"/>
              <a:t>, 2022 14th International Colloquium of Logistics and Supply Chain Management 	(LOGISTIQUA), EL JADIDA, </a:t>
            </a:r>
            <a:r>
              <a:rPr lang="pl-PL" dirty="0" err="1"/>
              <a:t>Morocco</a:t>
            </a:r>
            <a:r>
              <a:rPr lang="pl-PL" dirty="0"/>
              <a:t>, 25-27 May 2022.</a:t>
            </a:r>
          </a:p>
          <a:p>
            <a:pPr marL="0" indent="0">
              <a:buNone/>
            </a:pPr>
            <a:r>
              <a:rPr lang="pl-PL" dirty="0"/>
              <a:t>[8.]	</a:t>
            </a:r>
            <a:r>
              <a:rPr lang="pl-PL" dirty="0" err="1"/>
              <a:t>Merali</a:t>
            </a:r>
            <a:r>
              <a:rPr lang="pl-PL" dirty="0"/>
              <a:t> Y., </a:t>
            </a:r>
            <a:r>
              <a:rPr lang="pl-PL" dirty="0" err="1"/>
              <a:t>Papadopoulos</a:t>
            </a:r>
            <a:r>
              <a:rPr lang="pl-PL" dirty="0"/>
              <a:t>, T., </a:t>
            </a:r>
            <a:r>
              <a:rPr lang="pl-PL" dirty="0" err="1"/>
              <a:t>Nadkarni</a:t>
            </a:r>
            <a:r>
              <a:rPr lang="pl-PL" dirty="0"/>
              <a:t>, T. (2012). Information </a:t>
            </a:r>
            <a:r>
              <a:rPr lang="pl-PL" dirty="0" err="1"/>
              <a:t>systems</a:t>
            </a:r>
            <a:r>
              <a:rPr lang="pl-PL" dirty="0"/>
              <a:t> </a:t>
            </a:r>
            <a:r>
              <a:rPr lang="pl-PL" dirty="0" err="1"/>
              <a:t>strategy</a:t>
            </a:r>
            <a:r>
              <a:rPr lang="pl-PL" dirty="0"/>
              <a:t>: past, </a:t>
            </a:r>
            <a:r>
              <a:rPr lang="pl-PL" dirty="0" err="1"/>
              <a:t>present</a:t>
            </a:r>
            <a:r>
              <a:rPr lang="pl-PL" dirty="0"/>
              <a:t>, </a:t>
            </a:r>
            <a:r>
              <a:rPr lang="pl-PL" dirty="0" err="1"/>
              <a:t>future</a:t>
            </a:r>
            <a:r>
              <a:rPr lang="pl-PL" dirty="0"/>
              <a:t>? The Journal of Strategic Information Systems, 21(2), pp. 125–153.</a:t>
            </a:r>
          </a:p>
          <a:p>
            <a:pPr marL="0" indent="0">
              <a:buNone/>
            </a:pPr>
            <a:r>
              <a:rPr lang="pl-PL" dirty="0"/>
              <a:t>[9.]	</a:t>
            </a:r>
            <a:r>
              <a:rPr lang="pl-PL" dirty="0" err="1"/>
              <a:t>Minerva</a:t>
            </a:r>
            <a:r>
              <a:rPr lang="pl-PL" dirty="0"/>
              <a:t>, R., </a:t>
            </a:r>
            <a:r>
              <a:rPr lang="pl-PL" dirty="0" err="1"/>
              <a:t>Biru</a:t>
            </a:r>
            <a:r>
              <a:rPr lang="pl-PL" dirty="0"/>
              <a:t> A., &amp; </a:t>
            </a:r>
            <a:r>
              <a:rPr lang="pl-PL" dirty="0" err="1"/>
              <a:t>Rotondi</a:t>
            </a:r>
            <a:r>
              <a:rPr lang="pl-PL" dirty="0"/>
              <a:t>, D., (2015). </a:t>
            </a:r>
            <a:r>
              <a:rPr lang="pl-PL" dirty="0" err="1"/>
              <a:t>Towards</a:t>
            </a:r>
            <a:r>
              <a:rPr lang="pl-PL" dirty="0"/>
              <a:t> a </a:t>
            </a:r>
            <a:r>
              <a:rPr lang="pl-PL" dirty="0" err="1"/>
              <a:t>definition</a:t>
            </a:r>
            <a:r>
              <a:rPr lang="pl-PL" dirty="0"/>
              <a:t> of the Internet of </a:t>
            </a:r>
            <a:r>
              <a:rPr lang="pl-PL" dirty="0" err="1"/>
              <a:t>Things</a:t>
            </a:r>
            <a:r>
              <a:rPr lang="pl-PL" dirty="0"/>
              <a:t> (IoT), IEEE.</a:t>
            </a:r>
          </a:p>
          <a:p>
            <a:pPr marL="0" indent="0">
              <a:buNone/>
            </a:pPr>
            <a:r>
              <a:rPr lang="pl-PL" dirty="0"/>
              <a:t>[10.]	Moroz, M., </a:t>
            </a:r>
            <a:r>
              <a:rPr lang="pl-PL" dirty="0" err="1"/>
              <a:t>Nicu</a:t>
            </a:r>
            <a:r>
              <a:rPr lang="pl-PL" dirty="0"/>
              <a:t>, C., Pawel I. D.D., Polkowski Z., 2014. The </a:t>
            </a:r>
            <a:r>
              <a:rPr lang="pl-PL" dirty="0" err="1"/>
              <a:t>transformation</a:t>
            </a:r>
            <a:r>
              <a:rPr lang="pl-PL" dirty="0"/>
              <a:t> of </a:t>
            </a:r>
            <a:r>
              <a:rPr lang="pl-PL" dirty="0" err="1"/>
              <a:t>logistics</a:t>
            </a:r>
            <a:r>
              <a:rPr lang="pl-PL" dirty="0"/>
              <a:t> </a:t>
            </a:r>
            <a:r>
              <a:rPr lang="pl-PL" dirty="0" err="1"/>
              <a:t>into</a:t>
            </a:r>
            <a:r>
              <a:rPr lang="pl-PL" dirty="0"/>
              <a:t> e-</a:t>
            </a:r>
            <a:r>
              <a:rPr lang="pl-PL" dirty="0" err="1"/>
              <a:t>logistics</a:t>
            </a:r>
            <a:r>
              <a:rPr lang="pl-PL" dirty="0"/>
              <a:t> with the </a:t>
            </a:r>
            <a:r>
              <a:rPr lang="pl-PL" dirty="0" err="1"/>
              <a:t>example</a:t>
            </a:r>
            <a:r>
              <a:rPr lang="pl-PL" dirty="0"/>
              <a:t> of </a:t>
            </a:r>
            <a:r>
              <a:rPr lang="pl-PL" dirty="0" err="1"/>
              <a:t>electronic</a:t>
            </a:r>
            <a:r>
              <a:rPr lang="pl-PL" dirty="0"/>
              <a:t> </a:t>
            </a:r>
            <a:r>
              <a:rPr lang="pl-PL" dirty="0" err="1"/>
              <a:t>freight</a:t>
            </a:r>
            <a:r>
              <a:rPr lang="pl-PL" dirty="0"/>
              <a:t> exchange, Zeszyty Naukowe Dolnośląskiej Wyższej Szkoły 	Przedsiębiorczości i Techniki. Studia z Nauk Technicznych, 3, pp. 111-128.</a:t>
            </a:r>
          </a:p>
          <a:p>
            <a:pPr marL="0" indent="0">
              <a:buNone/>
            </a:pPr>
            <a:r>
              <a:rPr lang="pl-PL" dirty="0"/>
              <a:t>[11.]	</a:t>
            </a:r>
            <a:r>
              <a:rPr lang="pl-PL" dirty="0" err="1"/>
              <a:t>Samoili</a:t>
            </a:r>
            <a:r>
              <a:rPr lang="pl-PL" dirty="0"/>
              <a:t>, S., </a:t>
            </a:r>
            <a:r>
              <a:rPr lang="pl-PL" dirty="0" err="1"/>
              <a:t>Cobo</a:t>
            </a:r>
            <a:r>
              <a:rPr lang="pl-PL" dirty="0"/>
              <a:t>, M.L., Gomez, E., De Prato, G. Martinez-</a:t>
            </a:r>
            <a:r>
              <a:rPr lang="pl-PL" dirty="0" err="1"/>
              <a:t>Plumed</a:t>
            </a:r>
            <a:r>
              <a:rPr lang="pl-PL" dirty="0"/>
              <a:t>, F. &amp; </a:t>
            </a:r>
            <a:r>
              <a:rPr lang="pl-PL" dirty="0" err="1"/>
              <a:t>Delipetrev</a:t>
            </a:r>
            <a:r>
              <a:rPr lang="pl-PL" dirty="0"/>
              <a:t>, B. (2020). </a:t>
            </a:r>
            <a:r>
              <a:rPr lang="pl-PL" dirty="0" err="1"/>
              <a:t>Defining</a:t>
            </a:r>
            <a:r>
              <a:rPr lang="pl-PL" dirty="0"/>
              <a:t> </a:t>
            </a:r>
            <a:r>
              <a:rPr lang="pl-PL" dirty="0" err="1"/>
              <a:t>Artificial</a:t>
            </a:r>
            <a:r>
              <a:rPr lang="pl-PL" dirty="0"/>
              <a:t> </a:t>
            </a:r>
            <a:r>
              <a:rPr lang="pl-PL" dirty="0" err="1"/>
              <a:t>Intelligence</a:t>
            </a:r>
            <a:r>
              <a:rPr lang="pl-PL" dirty="0"/>
              <a:t>. </a:t>
            </a:r>
            <a:r>
              <a:rPr lang="pl-PL" dirty="0" err="1"/>
              <a:t>Towards</a:t>
            </a:r>
            <a:r>
              <a:rPr lang="pl-PL" dirty="0"/>
              <a:t> </a:t>
            </a:r>
            <a:r>
              <a:rPr lang="pl-PL" dirty="0" err="1"/>
              <a:t>an</a:t>
            </a:r>
            <a:r>
              <a:rPr lang="pl-PL" dirty="0"/>
              <a:t> </a:t>
            </a:r>
            <a:r>
              <a:rPr lang="pl-PL" dirty="0" err="1"/>
              <a:t>operational</a:t>
            </a:r>
            <a:r>
              <a:rPr lang="pl-PL" dirty="0"/>
              <a:t> </a:t>
            </a:r>
            <a:r>
              <a:rPr lang="pl-PL" dirty="0" err="1"/>
              <a:t>definition</a:t>
            </a:r>
            <a:r>
              <a:rPr lang="pl-PL" dirty="0"/>
              <a:t> and </a:t>
            </a:r>
            <a:r>
              <a:rPr lang="pl-PL" dirty="0" err="1"/>
              <a:t>taxonomy</a:t>
            </a:r>
            <a:r>
              <a:rPr lang="pl-PL" dirty="0"/>
              <a:t> of </a:t>
            </a:r>
            <a:r>
              <a:rPr lang="pl-PL" dirty="0" err="1"/>
              <a:t>artificial</a:t>
            </a:r>
            <a:r>
              <a:rPr lang="pl-PL" dirty="0"/>
              <a:t> </a:t>
            </a:r>
            <a:r>
              <a:rPr lang="pl-PL" dirty="0" err="1"/>
              <a:t>intelligence</a:t>
            </a:r>
            <a:r>
              <a:rPr lang="pl-PL" dirty="0"/>
              <a:t>, 	Joint </a:t>
            </a:r>
            <a:r>
              <a:rPr lang="pl-PL" dirty="0" err="1"/>
              <a:t>Research</a:t>
            </a:r>
            <a:r>
              <a:rPr lang="pl-PL" dirty="0"/>
              <a:t> Centre, </a:t>
            </a:r>
            <a:r>
              <a:rPr lang="pl-PL" dirty="0" err="1"/>
              <a:t>Luxembourg</a:t>
            </a:r>
            <a:r>
              <a:rPr lang="pl-PL" dirty="0"/>
              <a:t>: Publications Office of the </a:t>
            </a:r>
            <a:r>
              <a:rPr lang="pl-PL" dirty="0" err="1"/>
              <a:t>European</a:t>
            </a:r>
            <a:r>
              <a:rPr lang="pl-PL" dirty="0"/>
              <a:t> Union, pp. 1-97.</a:t>
            </a:r>
          </a:p>
          <a:p>
            <a:pPr marL="0" indent="0">
              <a:buNone/>
            </a:pPr>
            <a:r>
              <a:rPr lang="pl-PL" dirty="0"/>
              <a:t>[12.]	</a:t>
            </a:r>
            <a:r>
              <a:rPr lang="pl-PL" dirty="0" err="1"/>
              <a:t>Skitsko</a:t>
            </a:r>
            <a:r>
              <a:rPr lang="pl-PL" dirty="0"/>
              <a:t> V.I., (2016). E-</a:t>
            </a:r>
            <a:r>
              <a:rPr lang="pl-PL" dirty="0" err="1"/>
              <a:t>logistics</a:t>
            </a:r>
            <a:r>
              <a:rPr lang="pl-PL" dirty="0"/>
              <a:t> and m-</a:t>
            </a:r>
            <a:r>
              <a:rPr lang="pl-PL" dirty="0" err="1"/>
              <a:t>logistics</a:t>
            </a:r>
            <a:r>
              <a:rPr lang="pl-PL" dirty="0"/>
              <a:t> in </a:t>
            </a:r>
            <a:r>
              <a:rPr lang="pl-PL" dirty="0" err="1"/>
              <a:t>information</a:t>
            </a:r>
            <a:r>
              <a:rPr lang="pl-PL" dirty="0"/>
              <a:t> </a:t>
            </a:r>
            <a:r>
              <a:rPr lang="pl-PL" dirty="0" err="1"/>
              <a:t>economy</a:t>
            </a:r>
            <a:r>
              <a:rPr lang="pl-PL" dirty="0"/>
              <a:t>. </a:t>
            </a:r>
            <a:r>
              <a:rPr lang="pl-PL" dirty="0" err="1"/>
              <a:t>LogForum</a:t>
            </a:r>
            <a:r>
              <a:rPr lang="pl-PL" dirty="0"/>
              <a:t>, 12(1), pp. 7-16.</a:t>
            </a:r>
          </a:p>
          <a:p>
            <a:pPr marL="0" indent="0">
              <a:buNone/>
            </a:pPr>
            <a:r>
              <a:rPr lang="pl-PL" dirty="0"/>
              <a:t>[13.]	Song, Y. &amp; </a:t>
            </a:r>
            <a:r>
              <a:rPr lang="pl-PL" dirty="0" err="1"/>
              <a:t>Hou</a:t>
            </a:r>
            <a:r>
              <a:rPr lang="pl-PL" dirty="0"/>
              <a:t>, H., (2004). On </a:t>
            </a:r>
            <a:r>
              <a:rPr lang="pl-PL" dirty="0" err="1"/>
              <a:t>traditional</a:t>
            </a:r>
            <a:r>
              <a:rPr lang="pl-PL" dirty="0"/>
              <a:t> M. F and Modern M. F, Journal of Beijing </a:t>
            </a:r>
            <a:r>
              <a:rPr lang="pl-PL" dirty="0" err="1"/>
              <a:t>Jiaotong</a:t>
            </a:r>
            <a:r>
              <a:rPr lang="pl-PL" dirty="0"/>
              <a:t> University (</a:t>
            </a:r>
            <a:r>
              <a:rPr lang="pl-PL" dirty="0" err="1"/>
              <a:t>Social</a:t>
            </a:r>
            <a:r>
              <a:rPr lang="pl-PL" dirty="0"/>
              <a:t> Sciences Edition), 3(1), pp. 10-16.</a:t>
            </a:r>
          </a:p>
          <a:p>
            <a:pPr marL="0" indent="0">
              <a:buNone/>
            </a:pPr>
            <a:r>
              <a:rPr lang="pl-PL" dirty="0"/>
              <a:t>[14.]	</a:t>
            </a:r>
            <a:r>
              <a:rPr lang="pl-PL" dirty="0" err="1"/>
              <a:t>Quirk</a:t>
            </a:r>
            <a:r>
              <a:rPr lang="pl-PL" dirty="0"/>
              <a:t>, A., </a:t>
            </a:r>
            <a:r>
              <a:rPr lang="pl-PL" dirty="0" err="1"/>
              <a:t>Forder</a:t>
            </a:r>
            <a:r>
              <a:rPr lang="pl-PL" dirty="0"/>
              <a:t>, J. &amp; Bentley D., (2003). </a:t>
            </a:r>
            <a:r>
              <a:rPr lang="pl-PL" dirty="0" err="1"/>
              <a:t>Electronic</a:t>
            </a:r>
            <a:r>
              <a:rPr lang="pl-PL" dirty="0"/>
              <a:t> Commerce and the Law, 2nd </a:t>
            </a:r>
            <a:r>
              <a:rPr lang="pl-PL" dirty="0" err="1"/>
              <a:t>edition</a:t>
            </a:r>
            <a:r>
              <a:rPr lang="pl-PL" dirty="0"/>
              <a:t>, John </a:t>
            </a:r>
            <a:r>
              <a:rPr lang="pl-PL" dirty="0" err="1"/>
              <a:t>Wiley</a:t>
            </a:r>
            <a:r>
              <a:rPr lang="pl-PL" dirty="0"/>
              <a:t> &amp; Sons Ltd., USA.</a:t>
            </a:r>
          </a:p>
          <a:p>
            <a:pPr marL="0" indent="0">
              <a:buNone/>
            </a:pPr>
            <a:r>
              <a:rPr lang="pl-PL" dirty="0"/>
              <a:t>[15.]	</a:t>
            </a:r>
            <a:r>
              <a:rPr lang="pl-PL" dirty="0" err="1"/>
              <a:t>Wang</a:t>
            </a:r>
            <a:r>
              <a:rPr lang="pl-PL" dirty="0"/>
              <a:t>, J., Yang, D., </a:t>
            </a:r>
            <a:r>
              <a:rPr lang="pl-PL" dirty="0" err="1"/>
              <a:t>Guo</a:t>
            </a:r>
            <a:r>
              <a:rPr lang="pl-PL" dirty="0"/>
              <a:t>, D. &amp; </a:t>
            </a:r>
            <a:r>
              <a:rPr lang="pl-PL" dirty="0" err="1"/>
              <a:t>Huo</a:t>
            </a:r>
            <a:r>
              <a:rPr lang="pl-PL" dirty="0"/>
              <a:t> Y., (2004). </a:t>
            </a:r>
            <a:r>
              <a:rPr lang="pl-PL" dirty="0" err="1"/>
              <a:t>Taking</a:t>
            </a:r>
            <a:r>
              <a:rPr lang="pl-PL" dirty="0"/>
              <a:t> Advantage of E-Logistics to </a:t>
            </a:r>
            <a:r>
              <a:rPr lang="pl-PL" dirty="0" err="1"/>
              <a:t>Strengthen</a:t>
            </a:r>
            <a:r>
              <a:rPr lang="pl-PL" dirty="0"/>
              <a:t> the </a:t>
            </a:r>
            <a:r>
              <a:rPr lang="pl-PL" dirty="0" err="1"/>
              <a:t>Competitive</a:t>
            </a:r>
            <a:r>
              <a:rPr lang="pl-PL" dirty="0"/>
              <a:t> Advantage of Enterprises in China [in:] </a:t>
            </a:r>
            <a:r>
              <a:rPr lang="pl-PL" dirty="0" err="1"/>
              <a:t>Proceedings</a:t>
            </a:r>
            <a:r>
              <a:rPr lang="pl-PL" dirty="0"/>
              <a:t> of The </a:t>
            </a:r>
            <a:r>
              <a:rPr lang="pl-PL" dirty="0" err="1"/>
              <a:t>Fourth</a:t>
            </a:r>
            <a:r>
              <a:rPr lang="pl-PL" dirty="0"/>
              <a:t> International 	Conference on </a:t>
            </a:r>
            <a:r>
              <a:rPr lang="pl-PL" dirty="0" err="1"/>
              <a:t>Electronic</a:t>
            </a:r>
            <a:r>
              <a:rPr lang="pl-PL" dirty="0"/>
              <a:t> Business, </a:t>
            </a:r>
            <a:r>
              <a:rPr lang="pl-PL" dirty="0" err="1"/>
              <a:t>Bejing</a:t>
            </a:r>
            <a:r>
              <a:rPr lang="pl-PL" dirty="0"/>
              <a:t>, pp. 185-189.</a:t>
            </a:r>
          </a:p>
          <a:p>
            <a:pPr marL="0" indent="0">
              <a:buNone/>
            </a:pPr>
            <a:r>
              <a:rPr lang="pl-PL" dirty="0"/>
              <a:t>[16.]	</a:t>
            </a:r>
            <a:r>
              <a:rPr lang="pl-PL" dirty="0" err="1"/>
              <a:t>Wang</a:t>
            </a:r>
            <a:r>
              <a:rPr lang="pl-PL" dirty="0"/>
              <a:t>, Y., Potter, A. &amp; </a:t>
            </a:r>
            <a:r>
              <a:rPr lang="pl-PL" dirty="0" err="1"/>
              <a:t>Naim</a:t>
            </a:r>
            <a:r>
              <a:rPr lang="pl-PL" dirty="0"/>
              <a:t>, M.M. (2007). </a:t>
            </a:r>
            <a:r>
              <a:rPr lang="pl-PL" dirty="0" err="1"/>
              <a:t>Electronic</a:t>
            </a:r>
            <a:r>
              <a:rPr lang="pl-PL" dirty="0"/>
              <a:t> </a:t>
            </a:r>
            <a:r>
              <a:rPr lang="pl-PL" dirty="0" err="1"/>
              <a:t>marketplaces</a:t>
            </a:r>
            <a:r>
              <a:rPr lang="pl-PL" dirty="0"/>
              <a:t> for </a:t>
            </a:r>
            <a:r>
              <a:rPr lang="pl-PL" dirty="0" err="1"/>
              <a:t>tailored</a:t>
            </a:r>
            <a:r>
              <a:rPr lang="pl-PL" dirty="0"/>
              <a:t> </a:t>
            </a:r>
            <a:r>
              <a:rPr lang="pl-PL" dirty="0" err="1"/>
              <a:t>logistics</a:t>
            </a:r>
            <a:r>
              <a:rPr lang="pl-PL" dirty="0"/>
              <a:t>, </a:t>
            </a:r>
            <a:r>
              <a:rPr lang="pl-PL" dirty="0" err="1"/>
              <a:t>Industrial</a:t>
            </a:r>
            <a:r>
              <a:rPr lang="pl-PL" dirty="0"/>
              <a:t> Management and Data Systems, 107 (8), pp. 1170–1187.</a:t>
            </a:r>
          </a:p>
          <a:p>
            <a:pPr marL="0" indent="0">
              <a:buNone/>
            </a:pPr>
            <a:r>
              <a:rPr lang="pl-PL" dirty="0"/>
              <a:t>[17.]	</a:t>
            </a:r>
            <a:r>
              <a:rPr lang="pl-PL" dirty="0" err="1"/>
              <a:t>Wang</a:t>
            </a:r>
            <a:r>
              <a:rPr lang="pl-PL" dirty="0"/>
              <a:t>, Y. (2016). E-</a:t>
            </a:r>
            <a:r>
              <a:rPr lang="pl-PL" dirty="0" err="1"/>
              <a:t>logistics</a:t>
            </a:r>
            <a:r>
              <a:rPr lang="pl-PL" dirty="0"/>
              <a:t>: </a:t>
            </a:r>
            <a:r>
              <a:rPr lang="pl-PL" dirty="0" err="1"/>
              <a:t>an</a:t>
            </a:r>
            <a:r>
              <a:rPr lang="pl-PL" dirty="0"/>
              <a:t> </a:t>
            </a:r>
            <a:r>
              <a:rPr lang="pl-PL" dirty="0" err="1"/>
              <a:t>introduction</a:t>
            </a:r>
            <a:r>
              <a:rPr lang="pl-PL" dirty="0"/>
              <a:t>, in </a:t>
            </a:r>
            <a:r>
              <a:rPr lang="pl-PL" dirty="0" err="1"/>
              <a:t>Wang</a:t>
            </a:r>
            <a:r>
              <a:rPr lang="pl-PL" dirty="0"/>
              <a:t> Y.I. &amp; </a:t>
            </a:r>
            <a:r>
              <a:rPr lang="pl-PL" dirty="0" err="1"/>
              <a:t>Pettit</a:t>
            </a:r>
            <a:r>
              <a:rPr lang="pl-PL" dirty="0"/>
              <a:t> S., E-Logistics: Managing </a:t>
            </a:r>
            <a:r>
              <a:rPr lang="pl-PL" dirty="0" err="1"/>
              <a:t>Your</a:t>
            </a:r>
            <a:r>
              <a:rPr lang="pl-PL" dirty="0"/>
              <a:t> Digital Supply </a:t>
            </a:r>
            <a:r>
              <a:rPr lang="pl-PL" dirty="0" err="1"/>
              <a:t>Chains</a:t>
            </a:r>
            <a:r>
              <a:rPr lang="pl-PL" dirty="0"/>
              <a:t> for </a:t>
            </a:r>
            <a:r>
              <a:rPr lang="pl-PL" dirty="0" err="1"/>
              <a:t>Competitive</a:t>
            </a:r>
            <a:r>
              <a:rPr lang="pl-PL" dirty="0"/>
              <a:t> </a:t>
            </a:r>
            <a:r>
              <a:rPr lang="pl-PL" dirty="0" err="1"/>
              <a:t>Advantage,Kogan</a:t>
            </a:r>
            <a:r>
              <a:rPr lang="pl-PL" dirty="0"/>
              <a:t> </a:t>
            </a:r>
            <a:r>
              <a:rPr lang="pl-PL" dirty="0" err="1"/>
              <a:t>Page</a:t>
            </a:r>
            <a:r>
              <a:rPr lang="pl-PL" dirty="0"/>
              <a:t>, pp. 3-31</a:t>
            </a:r>
          </a:p>
        </p:txBody>
      </p:sp>
    </p:spTree>
    <p:extLst>
      <p:ext uri="{BB962C8B-B14F-4D97-AF65-F5344CB8AC3E}">
        <p14:creationId xmlns:p14="http://schemas.microsoft.com/office/powerpoint/2010/main" val="3486712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a:t>
            </a:r>
            <a:r>
              <a:rPr lang="pl-PL" sz="4000" b="0" dirty="0" err="1">
                <a:solidFill>
                  <a:schemeClr val="tx1"/>
                </a:solidFill>
              </a:rPr>
              <a:t>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E-business</a:t>
            </a:r>
          </a:p>
        </p:txBody>
      </p:sp>
      <p:sp>
        <p:nvSpPr>
          <p:cNvPr id="7" name="Symbol zastępczy zawartości 4">
            <a:extLst>
              <a:ext uri="{FF2B5EF4-FFF2-40B4-BE49-F238E27FC236}">
                <a16:creationId xmlns:a16="http://schemas.microsoft.com/office/drawing/2014/main" id="{E611071C-C6E3-65DF-73B9-E9F1B5F5CF81}"/>
              </a:ext>
            </a:extLst>
          </p:cNvPr>
          <p:cNvSpPr>
            <a:spLocks noGrp="1"/>
          </p:cNvSpPr>
          <p:nvPr>
            <p:ph idx="1"/>
          </p:nvPr>
        </p:nvSpPr>
        <p:spPr>
          <a:xfrm>
            <a:off x="4546599" y="2498629"/>
            <a:ext cx="6739468" cy="2348442"/>
          </a:xfrm>
        </p:spPr>
        <p:txBody>
          <a:bodyPr>
            <a:normAutofit/>
          </a:bodyPr>
          <a:lstStyle/>
          <a:p>
            <a:pPr algn="just"/>
            <a:r>
              <a:rPr lang="en-US" sz="2400" dirty="0"/>
              <a:t>E-logistics is a solution operating within the broader concept of e-business. E-business can be loosely defined as a business process that uses the Internet or other electronic medium as a channel to complete business transactions </a:t>
            </a:r>
            <a:endParaRPr lang="pl-PL" sz="2400" dirty="0"/>
          </a:p>
        </p:txBody>
      </p:sp>
      <p:sp>
        <p:nvSpPr>
          <p:cNvPr id="8" name="Symbol zastępczy zawartości 4">
            <a:extLst>
              <a:ext uri="{FF2B5EF4-FFF2-40B4-BE49-F238E27FC236}">
                <a16:creationId xmlns:a16="http://schemas.microsoft.com/office/drawing/2014/main" id="{C1CEF596-AC61-6B39-B395-8BBA77E3D654}"/>
              </a:ext>
            </a:extLst>
          </p:cNvPr>
          <p:cNvSpPr txBox="1">
            <a:spLocks/>
          </p:cNvSpPr>
          <p:nvPr/>
        </p:nvSpPr>
        <p:spPr>
          <a:xfrm>
            <a:off x="4546599" y="500890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Jayashankar</a:t>
            </a:r>
            <a:r>
              <a:rPr lang="pl-PL" sz="1200" dirty="0">
                <a:solidFill>
                  <a:srgbClr val="7F7F7F"/>
                </a:solidFill>
              </a:rPr>
              <a:t> et al., 2003] </a:t>
            </a:r>
          </a:p>
        </p:txBody>
      </p:sp>
      <p:pic>
        <p:nvPicPr>
          <p:cNvPr id="11" name="Obraz 10" descr="Obraz zawierający clipart, kreskówka, żółty, symbol&#10;&#10;Opis wygenerowany automatycznie">
            <a:extLst>
              <a:ext uri="{FF2B5EF4-FFF2-40B4-BE49-F238E27FC236}">
                <a16:creationId xmlns:a16="http://schemas.microsoft.com/office/drawing/2014/main" id="{BA7630D8-D133-A0F3-10BE-23567AD89F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101" y="2452600"/>
            <a:ext cx="1819699" cy="1819699"/>
          </a:xfrm>
          <a:prstGeom prst="rect">
            <a:avLst/>
          </a:prstGeom>
          <a:noFill/>
        </p:spPr>
      </p:pic>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E-business</a:t>
            </a:r>
          </a:p>
        </p:txBody>
      </p:sp>
      <p:sp>
        <p:nvSpPr>
          <p:cNvPr id="9" name="pole tekstowe 8">
            <a:extLst>
              <a:ext uri="{FF2B5EF4-FFF2-40B4-BE49-F238E27FC236}">
                <a16:creationId xmlns:a16="http://schemas.microsoft.com/office/drawing/2014/main" id="{550E0744-72A7-FAD8-698F-67D8BC663E5A}"/>
              </a:ext>
            </a:extLst>
          </p:cNvPr>
          <p:cNvSpPr txBox="1"/>
          <p:nvPr/>
        </p:nvSpPr>
        <p:spPr>
          <a:xfrm>
            <a:off x="5761565" y="1829347"/>
            <a:ext cx="4974169" cy="3853363"/>
          </a:xfrm>
          <a:prstGeom prst="rect">
            <a:avLst/>
          </a:prstGeom>
          <a:noFill/>
        </p:spPr>
        <p:txBody>
          <a:bodyPr wrap="square">
            <a:spAutoFit/>
          </a:bodyPr>
          <a:lstStyle/>
          <a:p>
            <a:pPr marL="228600"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Within e-business, we can distinguish such detailed activities as: </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e-commerce,</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e-advertising,</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e-marketing, </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electronic banking, </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electronic auctions etc. </a:t>
            </a:r>
            <a:endParaRPr lang="pl-PL" dirty="0">
              <a:latin typeface="Tahoma" panose="020B0604030504040204" pitchFamily="34" charset="0"/>
              <a:ea typeface="Tahoma" panose="020B0604030504040204" pitchFamily="34" charset="0"/>
              <a:cs typeface="Tahoma" panose="020B0604030504040204" pitchFamily="34" charset="0"/>
            </a:endParaRPr>
          </a:p>
          <a:p>
            <a:pPr marL="2286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In these types of business activity, the adjective "electronic" indicates that these activities are carried out strictly in electronic (digital) form using the Internet, mobile connection etc. </a:t>
            </a:r>
            <a:endParaRPr lang="pl-PL" dirty="0">
              <a:latin typeface="Tahoma" panose="020B0604030504040204" pitchFamily="34" charset="0"/>
              <a:ea typeface="Tahoma" panose="020B0604030504040204" pitchFamily="34" charset="0"/>
              <a:cs typeface="Tahoma" panose="020B0604030504040204" pitchFamily="34" charset="0"/>
            </a:endParaRPr>
          </a:p>
        </p:txBody>
      </p:sp>
      <p:sp>
        <p:nvSpPr>
          <p:cNvPr id="10" name="Symbol zastępczy zawartości 4">
            <a:extLst>
              <a:ext uri="{FF2B5EF4-FFF2-40B4-BE49-F238E27FC236}">
                <a16:creationId xmlns:a16="http://schemas.microsoft.com/office/drawing/2014/main" id="{FEDFACB9-FDFF-7959-C818-AACF812E06EB}"/>
              </a:ext>
            </a:extLst>
          </p:cNvPr>
          <p:cNvSpPr txBox="1">
            <a:spLocks/>
          </p:cNvSpPr>
          <p:nvPr/>
        </p:nvSpPr>
        <p:spPr>
          <a:xfrm>
            <a:off x="713799" y="584304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Skitsko</a:t>
            </a:r>
            <a:r>
              <a:rPr lang="pl-PL" sz="1200" dirty="0">
                <a:solidFill>
                  <a:srgbClr val="7F7F7F"/>
                </a:solidFill>
              </a:rPr>
              <a:t>, 2016] </a:t>
            </a:r>
          </a:p>
        </p:txBody>
      </p:sp>
      <p:pic>
        <p:nvPicPr>
          <p:cNvPr id="5" name="Obraz 4">
            <a:extLst>
              <a:ext uri="{FF2B5EF4-FFF2-40B4-BE49-F238E27FC236}">
                <a16:creationId xmlns:a16="http://schemas.microsoft.com/office/drawing/2014/main" id="{72E7A0E9-AB0A-BC96-40CD-849F73CB3074}"/>
              </a:ext>
            </a:extLst>
          </p:cNvPr>
          <p:cNvPicPr>
            <a:picLocks noChangeAspect="1"/>
          </p:cNvPicPr>
          <p:nvPr/>
        </p:nvPicPr>
        <p:blipFill>
          <a:blip r:embed="rId2"/>
          <a:stretch>
            <a:fillRect/>
          </a:stretch>
        </p:blipFill>
        <p:spPr>
          <a:xfrm>
            <a:off x="713799" y="1829347"/>
            <a:ext cx="3553401" cy="3802914"/>
          </a:xfrm>
          <a:prstGeom prst="rect">
            <a:avLst/>
          </a:prstGeom>
        </p:spPr>
      </p:pic>
    </p:spTree>
    <p:extLst>
      <p:ext uri="{BB962C8B-B14F-4D97-AF65-F5344CB8AC3E}">
        <p14:creationId xmlns:p14="http://schemas.microsoft.com/office/powerpoint/2010/main" val="50632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E-business</a:t>
            </a:r>
          </a:p>
        </p:txBody>
      </p:sp>
      <p:sp>
        <p:nvSpPr>
          <p:cNvPr id="9" name="pole tekstowe 8">
            <a:extLst>
              <a:ext uri="{FF2B5EF4-FFF2-40B4-BE49-F238E27FC236}">
                <a16:creationId xmlns:a16="http://schemas.microsoft.com/office/drawing/2014/main" id="{550E0744-72A7-FAD8-698F-67D8BC663E5A}"/>
              </a:ext>
            </a:extLst>
          </p:cNvPr>
          <p:cNvSpPr txBox="1"/>
          <p:nvPr/>
        </p:nvSpPr>
        <p:spPr>
          <a:xfrm>
            <a:off x="4867851" y="1566911"/>
            <a:ext cx="6875416" cy="4190891"/>
          </a:xfrm>
          <a:prstGeom prst="rect">
            <a:avLst/>
          </a:prstGeom>
          <a:noFill/>
        </p:spPr>
        <p:txBody>
          <a:bodyPr wrap="square">
            <a:spAutoFit/>
          </a:bodyPr>
          <a:lstStyle/>
          <a:p>
            <a:pPr marL="342900" lvl="0" indent="-342900" algn="just">
              <a:lnSpc>
                <a:spcPct val="150000"/>
              </a:lnSpc>
              <a:buClr>
                <a:srgbClr val="1065AB"/>
              </a:buClr>
              <a:buFont typeface="Wingdings" panose="05000000000000000000" pitchFamily="2" charset="2"/>
              <a:buChar char=""/>
            </a:pPr>
            <a:r>
              <a:rPr lang="pl-PL"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B2C (business-to-</a:t>
            </a:r>
            <a:r>
              <a:rPr lang="pl-PL" sz="1800" b="1" kern="1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customer</a:t>
            </a:r>
            <a:r>
              <a:rPr lang="pl-PL"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a:t>
            </a:r>
            <a:r>
              <a:rPr lang="pl-PL" b="1" kern="100" dirty="0">
                <a:solidFill>
                  <a:srgbClr val="1065AB"/>
                </a:solidFill>
                <a:latin typeface="Tahoma" panose="020B0604030504040204" pitchFamily="34" charset="0"/>
                <a:ea typeface="Calibri" panose="020F0502020204030204" pitchFamily="34" charset="0"/>
                <a:cs typeface="Times New Roman" panose="02020603050405020304" pitchFamily="18" charset="0"/>
              </a:rPr>
              <a:t>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In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this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model, the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company</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interacts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with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its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end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consumer</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p>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C2C (</a:t>
            </a:r>
            <a:r>
              <a:rPr lang="pl-PL" b="1" kern="100" dirty="0" err="1">
                <a:solidFill>
                  <a:srgbClr val="1065AB"/>
                </a:solidFill>
                <a:latin typeface="Tahoma" panose="020B0604030504040204" pitchFamily="34" charset="0"/>
                <a:cs typeface="Times New Roman" panose="02020603050405020304" pitchFamily="18" charset="0"/>
              </a:rPr>
              <a:t>customer</a:t>
            </a:r>
            <a:r>
              <a:rPr lang="pl-PL" b="1" kern="100" dirty="0">
                <a:solidFill>
                  <a:srgbClr val="1065AB"/>
                </a:solidFill>
                <a:latin typeface="Tahoma" panose="020B0604030504040204" pitchFamily="34" charset="0"/>
                <a:cs typeface="Times New Roman" panose="02020603050405020304" pitchFamily="18" charset="0"/>
              </a:rPr>
              <a:t>-to-</a:t>
            </a:r>
            <a:r>
              <a:rPr lang="pl-PL" b="1" kern="100" dirty="0" err="1">
                <a:solidFill>
                  <a:srgbClr val="1065AB"/>
                </a:solidFill>
                <a:latin typeface="Tahoma" panose="020B0604030504040204" pitchFamily="34" charset="0"/>
                <a:cs typeface="Times New Roman" panose="02020603050405020304" pitchFamily="18" charset="0"/>
              </a:rPr>
              <a:t>customer</a:t>
            </a:r>
            <a:r>
              <a:rPr lang="pl-PL" b="1" kern="100" dirty="0">
                <a:solidFill>
                  <a:srgbClr val="1065AB"/>
                </a:solidFill>
                <a:latin typeface="Tahoma" panose="020B0604030504040204" pitchFamily="34" charset="0"/>
                <a:cs typeface="Times New Roman" panose="02020603050405020304" pitchFamily="18" charset="0"/>
              </a:rPr>
              <a:t>) -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In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this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model,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people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physical</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persons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interact</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with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each</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other</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with the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help</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of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various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communication</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means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and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technology</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p>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C2B (</a:t>
            </a:r>
            <a:r>
              <a:rPr lang="pl-PL" b="1" kern="100" dirty="0" err="1">
                <a:solidFill>
                  <a:srgbClr val="1065AB"/>
                </a:solidFill>
                <a:latin typeface="Tahoma" panose="020B0604030504040204" pitchFamily="34" charset="0"/>
                <a:cs typeface="Times New Roman" panose="02020603050405020304" pitchFamily="18" charset="0"/>
              </a:rPr>
              <a:t>customer</a:t>
            </a:r>
            <a:r>
              <a:rPr lang="pl-PL" b="1" kern="100" dirty="0">
                <a:solidFill>
                  <a:srgbClr val="1065AB"/>
                </a:solidFill>
                <a:latin typeface="Tahoma" panose="020B0604030504040204" pitchFamily="34" charset="0"/>
                <a:cs typeface="Times New Roman" panose="02020603050405020304" pitchFamily="18" charset="0"/>
              </a:rPr>
              <a:t>-to-business) -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In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this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model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opinions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or</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ideas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of the end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consumers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expressed</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by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various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means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in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particular</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on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various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Internet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forums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social</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media, email etc.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considerably</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influence the products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making</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their</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characteristics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features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price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etc.) by the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producer</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a:t>
            </a:r>
          </a:p>
        </p:txBody>
      </p:sp>
      <p:sp>
        <p:nvSpPr>
          <p:cNvPr id="10" name="Symbol zastępczy zawartości 4">
            <a:extLst>
              <a:ext uri="{FF2B5EF4-FFF2-40B4-BE49-F238E27FC236}">
                <a16:creationId xmlns:a16="http://schemas.microsoft.com/office/drawing/2014/main" id="{FEDFACB9-FDFF-7959-C818-AACF812E06EB}"/>
              </a:ext>
            </a:extLst>
          </p:cNvPr>
          <p:cNvSpPr txBox="1">
            <a:spLocks/>
          </p:cNvSpPr>
          <p:nvPr/>
        </p:nvSpPr>
        <p:spPr>
          <a:xfrm>
            <a:off x="713799" y="584304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Skitsko</a:t>
            </a:r>
            <a:r>
              <a:rPr lang="pl-PL" sz="1200" dirty="0">
                <a:solidFill>
                  <a:srgbClr val="7F7F7F"/>
                </a:solidFill>
              </a:rPr>
              <a:t>, 2016] </a:t>
            </a:r>
          </a:p>
        </p:txBody>
      </p:sp>
      <p:pic>
        <p:nvPicPr>
          <p:cNvPr id="2" name="Obraz 1">
            <a:extLst>
              <a:ext uri="{FF2B5EF4-FFF2-40B4-BE49-F238E27FC236}">
                <a16:creationId xmlns:a16="http://schemas.microsoft.com/office/drawing/2014/main" id="{DC7934DC-23D2-8213-50F4-2CA7394FF695}"/>
              </a:ext>
            </a:extLst>
          </p:cNvPr>
          <p:cNvPicPr>
            <a:picLocks noChangeAspect="1"/>
          </p:cNvPicPr>
          <p:nvPr/>
        </p:nvPicPr>
        <p:blipFill>
          <a:blip r:embed="rId2"/>
          <a:stretch>
            <a:fillRect/>
          </a:stretch>
        </p:blipFill>
        <p:spPr>
          <a:xfrm>
            <a:off x="713799" y="1829347"/>
            <a:ext cx="3553401" cy="3802914"/>
          </a:xfrm>
          <a:prstGeom prst="rect">
            <a:avLst/>
          </a:prstGeom>
        </p:spPr>
      </p:pic>
    </p:spTree>
    <p:extLst>
      <p:ext uri="{BB962C8B-B14F-4D97-AF65-F5344CB8AC3E}">
        <p14:creationId xmlns:p14="http://schemas.microsoft.com/office/powerpoint/2010/main" val="370530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E-business</a:t>
            </a:r>
          </a:p>
        </p:txBody>
      </p:sp>
      <p:sp>
        <p:nvSpPr>
          <p:cNvPr id="9" name="pole tekstowe 8">
            <a:extLst>
              <a:ext uri="{FF2B5EF4-FFF2-40B4-BE49-F238E27FC236}">
                <a16:creationId xmlns:a16="http://schemas.microsoft.com/office/drawing/2014/main" id="{550E0744-72A7-FAD8-698F-67D8BC663E5A}"/>
              </a:ext>
            </a:extLst>
          </p:cNvPr>
          <p:cNvSpPr txBox="1"/>
          <p:nvPr/>
        </p:nvSpPr>
        <p:spPr>
          <a:xfrm>
            <a:off x="4427584" y="1829347"/>
            <a:ext cx="7349549" cy="3359894"/>
          </a:xfrm>
          <a:prstGeom prst="rect">
            <a:avLst/>
          </a:prstGeom>
          <a:noFill/>
        </p:spPr>
        <p:txBody>
          <a:bodyPr wrap="square">
            <a:spAutoFit/>
          </a:bodyPr>
          <a:lstStyle/>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B2G (business-to-</a:t>
            </a:r>
            <a:r>
              <a:rPr lang="pl-PL" b="1" kern="100" dirty="0" err="1">
                <a:solidFill>
                  <a:srgbClr val="1065AB"/>
                </a:solidFill>
                <a:latin typeface="Tahoma" panose="020B0604030504040204" pitchFamily="34" charset="0"/>
                <a:cs typeface="Times New Roman" panose="02020603050405020304" pitchFamily="18" charset="0"/>
              </a:rPr>
              <a:t>government</a:t>
            </a:r>
            <a:r>
              <a:rPr lang="pl-PL" b="1" kern="100" dirty="0">
                <a:solidFill>
                  <a:srgbClr val="1065AB"/>
                </a:solidFill>
                <a:latin typeface="Tahoma" panose="020B0604030504040204" pitchFamily="34" charset="0"/>
                <a:cs typeface="Times New Roman" panose="02020603050405020304" pitchFamily="18" charset="0"/>
              </a:rPr>
              <a:t>).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In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this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model, the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company</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interacts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with the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state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administrative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organs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p>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C2G (</a:t>
            </a:r>
            <a:r>
              <a:rPr lang="pl-PL" b="1" kern="100" dirty="0" err="1">
                <a:solidFill>
                  <a:srgbClr val="1065AB"/>
                </a:solidFill>
                <a:latin typeface="Tahoma" panose="020B0604030504040204" pitchFamily="34" charset="0"/>
                <a:cs typeface="Times New Roman" panose="02020603050405020304" pitchFamily="18" charset="0"/>
              </a:rPr>
              <a:t>customer</a:t>
            </a:r>
            <a:r>
              <a:rPr lang="pl-PL" b="1" kern="100" dirty="0">
                <a:solidFill>
                  <a:srgbClr val="1065AB"/>
                </a:solidFill>
                <a:latin typeface="Tahoma" panose="020B0604030504040204" pitchFamily="34" charset="0"/>
                <a:cs typeface="Times New Roman" panose="02020603050405020304" pitchFamily="18" charset="0"/>
              </a:rPr>
              <a:t>-to-</a:t>
            </a:r>
            <a:r>
              <a:rPr lang="pl-PL" b="1" kern="100" dirty="0" err="1">
                <a:solidFill>
                  <a:srgbClr val="1065AB"/>
                </a:solidFill>
                <a:latin typeface="Tahoma" panose="020B0604030504040204" pitchFamily="34" charset="0"/>
                <a:cs typeface="Times New Roman" panose="02020603050405020304" pitchFamily="18" charset="0"/>
              </a:rPr>
              <a:t>government</a:t>
            </a:r>
            <a:r>
              <a:rPr lang="pl-PL" b="1" kern="100" dirty="0">
                <a:solidFill>
                  <a:srgbClr val="1065AB"/>
                </a:solidFill>
                <a:latin typeface="Tahoma" panose="020B0604030504040204" pitchFamily="34" charset="0"/>
                <a:cs typeface="Times New Roman" panose="02020603050405020304" pitchFamily="18" charset="0"/>
              </a:rPr>
              <a:t>).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In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this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model,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there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is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interaction</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between</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 person and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state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administrative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organs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p>
          <a:p>
            <a:pPr marL="342900" lvl="0" indent="-342900" algn="just">
              <a:lnSpc>
                <a:spcPct val="150000"/>
              </a:lnSpc>
              <a:spcAft>
                <a:spcPts val="600"/>
              </a:spcAft>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G2B (</a:t>
            </a:r>
            <a:r>
              <a:rPr lang="pl-PL" b="1" kern="100" dirty="0" err="1">
                <a:solidFill>
                  <a:srgbClr val="1065AB"/>
                </a:solidFill>
                <a:latin typeface="Tahoma" panose="020B0604030504040204" pitchFamily="34" charset="0"/>
                <a:cs typeface="Times New Roman" panose="02020603050405020304" pitchFamily="18" charset="0"/>
              </a:rPr>
              <a:t>government</a:t>
            </a:r>
            <a:r>
              <a:rPr lang="pl-PL" b="1" kern="100" dirty="0">
                <a:solidFill>
                  <a:srgbClr val="1065AB"/>
                </a:solidFill>
                <a:latin typeface="Tahoma" panose="020B0604030504040204" pitchFamily="34" charset="0"/>
                <a:cs typeface="Times New Roman" panose="02020603050405020304" pitchFamily="18" charset="0"/>
              </a:rPr>
              <a:t>-to-business), G2C (</a:t>
            </a:r>
            <a:r>
              <a:rPr lang="pl-PL" b="1" kern="100" dirty="0" err="1">
                <a:solidFill>
                  <a:srgbClr val="1065AB"/>
                </a:solidFill>
                <a:latin typeface="Tahoma" panose="020B0604030504040204" pitchFamily="34" charset="0"/>
                <a:cs typeface="Times New Roman" panose="02020603050405020304" pitchFamily="18" charset="0"/>
              </a:rPr>
              <a:t>government</a:t>
            </a:r>
            <a:r>
              <a:rPr lang="pl-PL" b="1" kern="100" dirty="0">
                <a:solidFill>
                  <a:srgbClr val="1065AB"/>
                </a:solidFill>
                <a:latin typeface="Tahoma" panose="020B0604030504040204" pitchFamily="34" charset="0"/>
                <a:cs typeface="Times New Roman" panose="02020603050405020304" pitchFamily="18" charset="0"/>
              </a:rPr>
              <a:t>-to-</a:t>
            </a:r>
            <a:r>
              <a:rPr lang="pl-PL" b="1" kern="100" dirty="0" err="1">
                <a:solidFill>
                  <a:srgbClr val="1065AB"/>
                </a:solidFill>
                <a:latin typeface="Tahoma" panose="020B0604030504040204" pitchFamily="34" charset="0"/>
                <a:cs typeface="Times New Roman" panose="02020603050405020304" pitchFamily="18" charset="0"/>
              </a:rPr>
              <a:t>customer</a:t>
            </a:r>
            <a:r>
              <a:rPr lang="pl-PL" b="1" kern="100" dirty="0">
                <a:solidFill>
                  <a:srgbClr val="1065AB"/>
                </a:solidFill>
                <a:latin typeface="Tahoma" panose="020B0604030504040204" pitchFamily="34" charset="0"/>
                <a:cs typeface="Times New Roman" panose="02020603050405020304" pitchFamily="18" charset="0"/>
              </a:rPr>
              <a:t>).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In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these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models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state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administrative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organs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provide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the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companies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(enterprises) and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physical</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persons</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with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information</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services via Internet.</a:t>
            </a:r>
          </a:p>
        </p:txBody>
      </p:sp>
      <p:sp>
        <p:nvSpPr>
          <p:cNvPr id="10" name="Symbol zastępczy zawartości 4">
            <a:extLst>
              <a:ext uri="{FF2B5EF4-FFF2-40B4-BE49-F238E27FC236}">
                <a16:creationId xmlns:a16="http://schemas.microsoft.com/office/drawing/2014/main" id="{FEDFACB9-FDFF-7959-C818-AACF812E06EB}"/>
              </a:ext>
            </a:extLst>
          </p:cNvPr>
          <p:cNvSpPr txBox="1">
            <a:spLocks/>
          </p:cNvSpPr>
          <p:nvPr/>
        </p:nvSpPr>
        <p:spPr>
          <a:xfrm>
            <a:off x="713799" y="584304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Skitsko</a:t>
            </a:r>
            <a:r>
              <a:rPr lang="pl-PL" sz="1200" dirty="0">
                <a:solidFill>
                  <a:srgbClr val="7F7F7F"/>
                </a:solidFill>
              </a:rPr>
              <a:t>, 2016] </a:t>
            </a:r>
          </a:p>
        </p:txBody>
      </p:sp>
      <p:pic>
        <p:nvPicPr>
          <p:cNvPr id="2" name="Obraz 1">
            <a:extLst>
              <a:ext uri="{FF2B5EF4-FFF2-40B4-BE49-F238E27FC236}">
                <a16:creationId xmlns:a16="http://schemas.microsoft.com/office/drawing/2014/main" id="{DC7934DC-23D2-8213-50F4-2CA7394FF695}"/>
              </a:ext>
            </a:extLst>
          </p:cNvPr>
          <p:cNvPicPr>
            <a:picLocks noChangeAspect="1"/>
          </p:cNvPicPr>
          <p:nvPr/>
        </p:nvPicPr>
        <p:blipFill>
          <a:blip r:embed="rId2"/>
          <a:stretch>
            <a:fillRect/>
          </a:stretch>
        </p:blipFill>
        <p:spPr>
          <a:xfrm>
            <a:off x="713799" y="1829347"/>
            <a:ext cx="3553401" cy="3802914"/>
          </a:xfrm>
          <a:prstGeom prst="rect">
            <a:avLst/>
          </a:prstGeom>
        </p:spPr>
      </p:pic>
    </p:spTree>
    <p:extLst>
      <p:ext uri="{BB962C8B-B14F-4D97-AF65-F5344CB8AC3E}">
        <p14:creationId xmlns:p14="http://schemas.microsoft.com/office/powerpoint/2010/main" val="160045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Definition of e-</a:t>
            </a:r>
            <a:r>
              <a:rPr lang="pl-PL" dirty="0" err="1"/>
              <a:t>logistics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2980266" y="1975262"/>
            <a:ext cx="8646957" cy="1467908"/>
          </a:xfrm>
        </p:spPr>
        <p:txBody>
          <a:bodyPr>
            <a:normAutofit/>
          </a:bodyPr>
          <a:lstStyle/>
          <a:p>
            <a:r>
              <a:rPr lang="en-US" sz="2400" i="1" dirty="0"/>
              <a:t>„E-Logistics is a dynamic set of communication, computing, and collaborative technologies that transform key logistical processes to be customer-centric, by sharing data, knowledge and information with the supply chain partners.”</a:t>
            </a:r>
            <a:endParaRPr lang="pl-PL" sz="2400" i="1"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8587690" y="3572450"/>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Wang</a:t>
            </a:r>
            <a:r>
              <a:rPr lang="pl-PL" sz="1200" dirty="0">
                <a:solidFill>
                  <a:srgbClr val="7F7F7F"/>
                </a:solidFill>
              </a:rPr>
              <a:t> et al., 2004] </a:t>
            </a:r>
          </a:p>
        </p:txBody>
      </p:sp>
      <p:pic>
        <p:nvPicPr>
          <p:cNvPr id="2" name="Obraz 1" descr="Obraz zawierający clipart, kreskówka, żółty, symbol&#10;&#10;Opis wygenerowany automatycznie">
            <a:extLst>
              <a:ext uri="{FF2B5EF4-FFF2-40B4-BE49-F238E27FC236}">
                <a16:creationId xmlns:a16="http://schemas.microsoft.com/office/drawing/2014/main" id="{C41E43A2-CF03-ADFD-5273-D54FCD974A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131" y="1838055"/>
            <a:ext cx="1134034" cy="1134034"/>
          </a:xfrm>
          <a:prstGeom prst="rect">
            <a:avLst/>
          </a:prstGeom>
          <a:noFill/>
        </p:spPr>
      </p:pic>
      <p:pic>
        <p:nvPicPr>
          <p:cNvPr id="3" name="Obraz 2" descr="Obraz zawierający clipart, kreskówka, żółty, symbol&#10;&#10;Opis wygenerowany automatycznie">
            <a:extLst>
              <a:ext uri="{FF2B5EF4-FFF2-40B4-BE49-F238E27FC236}">
                <a16:creationId xmlns:a16="http://schemas.microsoft.com/office/drawing/2014/main" id="{964AE7D6-C9A5-C6D7-8B57-B3FFF0C5268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131" y="3249706"/>
            <a:ext cx="1134034" cy="1134034"/>
          </a:xfrm>
          <a:prstGeom prst="rect">
            <a:avLst/>
          </a:prstGeom>
          <a:noFill/>
        </p:spPr>
      </p:pic>
      <p:sp>
        <p:nvSpPr>
          <p:cNvPr id="7" name="Symbol zastępczy zawartości 4">
            <a:extLst>
              <a:ext uri="{FF2B5EF4-FFF2-40B4-BE49-F238E27FC236}">
                <a16:creationId xmlns:a16="http://schemas.microsoft.com/office/drawing/2014/main" id="{3555AE02-B114-8E76-A071-1DD2A4C9B32B}"/>
              </a:ext>
            </a:extLst>
          </p:cNvPr>
          <p:cNvSpPr txBox="1">
            <a:spLocks/>
          </p:cNvSpPr>
          <p:nvPr/>
        </p:nvSpPr>
        <p:spPr>
          <a:xfrm>
            <a:off x="3038536" y="4226017"/>
            <a:ext cx="8530415" cy="14679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„E-Logistics is using Internet-based technologies for supporting the acquisition of material, warehousing, transportation and enables distribution through routing optimization with inventory tracking” </a:t>
            </a:r>
            <a:endParaRPr lang="pl-PL" sz="1800" dirty="0"/>
          </a:p>
        </p:txBody>
      </p:sp>
      <p:sp>
        <p:nvSpPr>
          <p:cNvPr id="8" name="Symbol zastępczy zawartości 4">
            <a:extLst>
              <a:ext uri="{FF2B5EF4-FFF2-40B4-BE49-F238E27FC236}">
                <a16:creationId xmlns:a16="http://schemas.microsoft.com/office/drawing/2014/main" id="{64693DFC-3887-D9F1-B25B-21E95634510A}"/>
              </a:ext>
            </a:extLst>
          </p:cNvPr>
          <p:cNvSpPr txBox="1">
            <a:spLocks/>
          </p:cNvSpPr>
          <p:nvPr/>
        </p:nvSpPr>
        <p:spPr>
          <a:xfrm>
            <a:off x="8587690" y="5168830"/>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Quirk</a:t>
            </a:r>
            <a:r>
              <a:rPr lang="pl-PL" sz="1200" dirty="0">
                <a:solidFill>
                  <a:srgbClr val="7F7F7F"/>
                </a:solidFill>
              </a:rPr>
              <a:t> et al., 2003] </a:t>
            </a:r>
          </a:p>
        </p:txBody>
      </p:sp>
    </p:spTree>
    <p:extLst>
      <p:ext uri="{BB962C8B-B14F-4D97-AF65-F5344CB8AC3E}">
        <p14:creationId xmlns:p14="http://schemas.microsoft.com/office/powerpoint/2010/main" val="333816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Definition of e-</a:t>
            </a:r>
            <a:r>
              <a:rPr lang="pl-PL" dirty="0" err="1"/>
              <a:t>logistics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2016560" y="6327626"/>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[Moroz et al., 2014] </a:t>
            </a:r>
          </a:p>
        </p:txBody>
      </p:sp>
      <p:pic>
        <p:nvPicPr>
          <p:cNvPr id="12" name="Obraz 11">
            <a:extLst>
              <a:ext uri="{FF2B5EF4-FFF2-40B4-BE49-F238E27FC236}">
                <a16:creationId xmlns:a16="http://schemas.microsoft.com/office/drawing/2014/main" id="{BBAA17F6-C786-56A4-A420-FDE1547739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811" y="1492460"/>
            <a:ext cx="5462905" cy="4626610"/>
          </a:xfrm>
          <a:prstGeom prst="rect">
            <a:avLst/>
          </a:prstGeom>
          <a:noFill/>
        </p:spPr>
      </p:pic>
      <p:sp>
        <p:nvSpPr>
          <p:cNvPr id="15" name="Symbol zastępczy zawartości 4">
            <a:extLst>
              <a:ext uri="{FF2B5EF4-FFF2-40B4-BE49-F238E27FC236}">
                <a16:creationId xmlns:a16="http://schemas.microsoft.com/office/drawing/2014/main" id="{04D8F7BC-79C5-ED34-D141-A50BEDEB7F1D}"/>
              </a:ext>
            </a:extLst>
          </p:cNvPr>
          <p:cNvSpPr txBox="1">
            <a:spLocks/>
          </p:cNvSpPr>
          <p:nvPr/>
        </p:nvSpPr>
        <p:spPr>
          <a:xfrm>
            <a:off x="6364941" y="2947868"/>
            <a:ext cx="5159186" cy="14679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400" dirty="0"/>
              <a:t>„</a:t>
            </a:r>
            <a:r>
              <a:rPr lang="en-US" sz="2400" dirty="0"/>
              <a:t>e-logistics are logistic processes implementing the flow of products purchased in electronic sales channels</a:t>
            </a:r>
            <a:r>
              <a:rPr lang="pl-PL" sz="2400" dirty="0"/>
              <a:t>”</a:t>
            </a:r>
          </a:p>
        </p:txBody>
      </p:sp>
      <p:sp>
        <p:nvSpPr>
          <p:cNvPr id="16" name="Symbol zastępczy zawartości 4">
            <a:extLst>
              <a:ext uri="{FF2B5EF4-FFF2-40B4-BE49-F238E27FC236}">
                <a16:creationId xmlns:a16="http://schemas.microsoft.com/office/drawing/2014/main" id="{008D567D-BA7C-537D-C037-555018B2BDEC}"/>
              </a:ext>
            </a:extLst>
          </p:cNvPr>
          <p:cNvSpPr txBox="1">
            <a:spLocks/>
          </p:cNvSpPr>
          <p:nvPr/>
        </p:nvSpPr>
        <p:spPr>
          <a:xfrm>
            <a:off x="7762938" y="4364992"/>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Erceg</a:t>
            </a:r>
            <a:r>
              <a:rPr lang="pl-PL" sz="1200" dirty="0">
                <a:solidFill>
                  <a:srgbClr val="7F7F7F"/>
                </a:solidFill>
              </a:rPr>
              <a:t> &amp; </a:t>
            </a:r>
            <a:r>
              <a:rPr lang="pl-PL" sz="1200" dirty="0" err="1">
                <a:solidFill>
                  <a:srgbClr val="7F7F7F"/>
                </a:solidFill>
              </a:rPr>
              <a:t>Damoska</a:t>
            </a:r>
            <a:r>
              <a:rPr lang="pl-PL" sz="1200" dirty="0">
                <a:solidFill>
                  <a:srgbClr val="7F7F7F"/>
                </a:solidFill>
              </a:rPr>
              <a:t> </a:t>
            </a:r>
            <a:r>
              <a:rPr lang="pl-PL" sz="1200" dirty="0" err="1">
                <a:solidFill>
                  <a:srgbClr val="7F7F7F"/>
                </a:solidFill>
              </a:rPr>
              <a:t>Sekuloska</a:t>
            </a:r>
            <a:r>
              <a:rPr lang="pl-PL" sz="1200" dirty="0">
                <a:solidFill>
                  <a:srgbClr val="7F7F7F"/>
                </a:solidFill>
              </a:rPr>
              <a:t>, 2019] </a:t>
            </a:r>
          </a:p>
        </p:txBody>
      </p:sp>
    </p:spTree>
    <p:extLst>
      <p:ext uri="{BB962C8B-B14F-4D97-AF65-F5344CB8AC3E}">
        <p14:creationId xmlns:p14="http://schemas.microsoft.com/office/powerpoint/2010/main" val="866504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0651C-8C6B-A3FA-B028-B8EA249CB66F}"/>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639792D2-DC61-C8D0-5647-774B0CAF7EC8}"/>
              </a:ext>
            </a:extLst>
          </p:cNvPr>
          <p:cNvSpPr>
            <a:spLocks noGrp="1"/>
          </p:cNvSpPr>
          <p:nvPr>
            <p:ph type="title"/>
          </p:nvPr>
        </p:nvSpPr>
        <p:spPr/>
        <p:txBody>
          <a:bodyPr/>
          <a:lstStyle/>
          <a:p>
            <a:r>
              <a:rPr lang="pl-PL" dirty="0"/>
              <a:t>Definition of e-</a:t>
            </a:r>
            <a:r>
              <a:rPr lang="pl-PL" dirty="0" err="1"/>
              <a:t>logistics</a:t>
            </a:r>
            <a:endParaRPr lang="pl-PL" dirty="0"/>
          </a:p>
        </p:txBody>
      </p:sp>
      <p:sp>
        <p:nvSpPr>
          <p:cNvPr id="5" name="Symbol zastępczy zawartości 4">
            <a:extLst>
              <a:ext uri="{FF2B5EF4-FFF2-40B4-BE49-F238E27FC236}">
                <a16:creationId xmlns:a16="http://schemas.microsoft.com/office/drawing/2014/main" id="{6A75D319-F890-9AA3-5A9F-2EBDE0831A44}"/>
              </a:ext>
            </a:extLst>
          </p:cNvPr>
          <p:cNvSpPr>
            <a:spLocks noGrp="1"/>
          </p:cNvSpPr>
          <p:nvPr>
            <p:ph idx="1"/>
          </p:nvPr>
        </p:nvSpPr>
        <p:spPr/>
        <p:txBody>
          <a:bodyPr>
            <a:normAutofit/>
          </a:bodyPr>
          <a:lstStyle/>
          <a:p>
            <a:pPr marL="0" indent="0">
              <a:buNone/>
            </a:pPr>
            <a:r>
              <a:rPr lang="en-US" sz="1800" dirty="0"/>
              <a:t>The basic functions of e-logistics </a:t>
            </a:r>
            <a:r>
              <a:rPr lang="pl-PL" sz="1800" dirty="0"/>
              <a:t>in </a:t>
            </a:r>
            <a:r>
              <a:rPr lang="pl-PL" sz="1800" dirty="0" err="1"/>
              <a:t>creating</a:t>
            </a:r>
            <a:r>
              <a:rPr lang="pl-PL" sz="1800" dirty="0"/>
              <a:t> </a:t>
            </a:r>
            <a:r>
              <a:rPr lang="pl-PL" sz="1800" dirty="0" err="1"/>
              <a:t>transferring</a:t>
            </a:r>
            <a:r>
              <a:rPr lang="pl-PL" sz="1800" dirty="0"/>
              <a:t> </a:t>
            </a:r>
            <a:r>
              <a:rPr lang="en-US" sz="1800" dirty="0"/>
              <a:t>of data describing the material flow</a:t>
            </a:r>
            <a:r>
              <a:rPr lang="pl-PL" sz="1800" dirty="0"/>
              <a:t> </a:t>
            </a:r>
            <a:r>
              <a:rPr lang="pl-PL" sz="1800" dirty="0" err="1"/>
              <a:t>are</a:t>
            </a:r>
            <a:r>
              <a:rPr lang="pl-PL" sz="1800" dirty="0"/>
              <a:t>:</a:t>
            </a:r>
          </a:p>
          <a:p>
            <a:pPr marL="717550"/>
            <a:r>
              <a:rPr lang="en-US" sz="1600" dirty="0"/>
              <a:t>formation of an information environment in which interact the participants of the logistics chain of goods supply;</a:t>
            </a:r>
          </a:p>
          <a:p>
            <a:pPr marL="717550"/>
            <a:r>
              <a:rPr lang="en-US" sz="1600" dirty="0"/>
              <a:t>definition of characteristics of electronic information flows;</a:t>
            </a:r>
          </a:p>
          <a:p>
            <a:pPr marL="717550"/>
            <a:r>
              <a:rPr lang="en-US" sz="1600" dirty="0"/>
              <a:t>formation of requirements and needs to the companies which provide information and communication services and corresponding connections;</a:t>
            </a:r>
          </a:p>
          <a:p>
            <a:pPr marL="717550"/>
            <a:r>
              <a:rPr lang="en-US" sz="1600" dirty="0"/>
              <a:t>organization of the use of international standards of product identification;</a:t>
            </a:r>
          </a:p>
          <a:p>
            <a:pPr marL="717550"/>
            <a:r>
              <a:rPr lang="en-US" sz="1600" dirty="0"/>
              <a:t>maintenance of correct and reliable operation, development of the information system of the company; </a:t>
            </a:r>
          </a:p>
          <a:p>
            <a:pPr marL="717550"/>
            <a:r>
              <a:rPr lang="en-US" sz="1600" dirty="0"/>
              <a:t>collection, analysis, storage, transformation and organization of information transfer in electronic form;</a:t>
            </a:r>
          </a:p>
          <a:p>
            <a:pPr marL="717550"/>
            <a:r>
              <a:rPr lang="en-US" sz="1600" dirty="0"/>
              <a:t>selection of the necessary data for management decision-making.</a:t>
            </a:r>
          </a:p>
        </p:txBody>
      </p:sp>
      <p:sp>
        <p:nvSpPr>
          <p:cNvPr id="6" name="Symbol zastępczy zawartości 4">
            <a:extLst>
              <a:ext uri="{FF2B5EF4-FFF2-40B4-BE49-F238E27FC236}">
                <a16:creationId xmlns:a16="http://schemas.microsoft.com/office/drawing/2014/main" id="{BD83D082-017F-6F7F-0A34-E495607358F1}"/>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Skitsko</a:t>
            </a:r>
            <a:r>
              <a:rPr lang="pl-PL" sz="1200" dirty="0">
                <a:solidFill>
                  <a:srgbClr val="7F7F7F"/>
                </a:solidFill>
              </a:rPr>
              <a:t>, 2016]</a:t>
            </a:r>
          </a:p>
        </p:txBody>
      </p:sp>
    </p:spTree>
    <p:extLst>
      <p:ext uri="{BB962C8B-B14F-4D97-AF65-F5344CB8AC3E}">
        <p14:creationId xmlns:p14="http://schemas.microsoft.com/office/powerpoint/2010/main" val="277491083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9E40DB-74A2-4FB3-915A-A94F84B2B359}"/>
</file>

<file path=customXml/itemProps2.xml><?xml version="1.0" encoding="utf-8"?>
<ds:datastoreItem xmlns:ds="http://schemas.openxmlformats.org/officeDocument/2006/customXml" ds:itemID="{C883E481-F02C-402A-90F1-76504C08C819}">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F92B6B86-1972-4699-8A14-40114A9AAF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3427</TotalTime>
  <Words>2850</Words>
  <Application>Microsoft Office PowerPoint</Application>
  <PresentationFormat>Widescreen</PresentationFormat>
  <Paragraphs>169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Motyw pakietu Office</vt:lpstr>
      <vt:lpstr>BUSINESS INTELLIGENCE</vt:lpstr>
      <vt:lpstr>Agenda</vt:lpstr>
      <vt:lpstr>E-business</vt:lpstr>
      <vt:lpstr>E-business</vt:lpstr>
      <vt:lpstr>E-business</vt:lpstr>
      <vt:lpstr>E-business</vt:lpstr>
      <vt:lpstr>Definition of e-logistics</vt:lpstr>
      <vt:lpstr>Definition of e-logistics</vt:lpstr>
      <vt:lpstr>Definition of e-logistics</vt:lpstr>
      <vt:lpstr>Definition of e-logistics</vt:lpstr>
      <vt:lpstr>Development of e-logistics</vt:lpstr>
      <vt:lpstr>Modern technologies supporting e-logistics</vt:lpstr>
      <vt:lpstr>Modern technologies supporting e-logistics</vt:lpstr>
      <vt:lpstr>Modern technologies supporting e-logistics</vt:lpstr>
      <vt:lpstr>Modern technologies supporting e-logistics</vt:lpstr>
      <vt:lpstr>E-logistics in practice</vt:lpstr>
      <vt:lpstr>E-logistics in practice</vt:lpstr>
      <vt:lpstr>E-logistics in practice</vt:lpstr>
      <vt:lpstr>Summary</vt:lpstr>
      <vt:lpstr>Summary</vt:lpstr>
      <vt:lpstr>Sources</vt:lpstr>
      <vt:lpstr>Authors:  Dario Šebalj Dejan Mirčetić Michał Adamczak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25</cp:revision>
  <dcterms:created xsi:type="dcterms:W3CDTF">2023-07-06T12:09:08Z</dcterms:created>
  <dcterms:modified xsi:type="dcterms:W3CDTF">2025-10-16T07:16:53Z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