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1" r:id="rId8"/>
    <p:sldId id="284" r:id="rId9"/>
    <p:sldId id="285" r:id="rId10"/>
    <p:sldId id="286" r:id="rId11"/>
    <p:sldId id="283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6" r:id="rId20"/>
    <p:sldId id="294" r:id="rId21"/>
    <p:sldId id="334" r:id="rId22"/>
    <p:sldId id="263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65AB"/>
    <a:srgbClr val="7F7F7F"/>
    <a:srgbClr val="AEAEAE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EDE0A-F636-E938-3E10-326D52A613C9}" v="4" dt="2025-10-16T07:06:14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Cyplik" userId="S::piotr.cyplik@put.poznan.pl::21bb8c41-e480-4f34-92de-aa52479c6f55" providerId="AD" clId="Web-{C58EDE0A-F636-E938-3E10-326D52A613C9}"/>
    <pc:docChg chg="modSld">
      <pc:chgData name="Piotr Cyplik" userId="S::piotr.cyplik@put.poznan.pl::21bb8c41-e480-4f34-92de-aa52479c6f55" providerId="AD" clId="Web-{C58EDE0A-F636-E938-3E10-326D52A613C9}" dt="2025-10-16T07:06:11.189" v="0" actId="20577"/>
      <pc:docMkLst>
        <pc:docMk/>
      </pc:docMkLst>
      <pc:sldChg chg="modSp">
        <pc:chgData name="Piotr Cyplik" userId="S::piotr.cyplik@put.poznan.pl::21bb8c41-e480-4f34-92de-aa52479c6f55" providerId="AD" clId="Web-{C58EDE0A-F636-E938-3E10-326D52A613C9}" dt="2025-10-16T07:06:11.189" v="0" actId="20577"/>
        <pc:sldMkLst>
          <pc:docMk/>
          <pc:sldMk cId="2920479427" sldId="256"/>
        </pc:sldMkLst>
        <pc:spChg chg="mod">
          <ac:chgData name="Piotr Cyplik" userId="S::piotr.cyplik@put.poznan.pl::21bb8c41-e480-4f34-92de-aa52479c6f55" providerId="AD" clId="Web-{C58EDE0A-F636-E938-3E10-326D52A613C9}" dt="2025-10-16T07:06:11.189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0B69D1F-DD3A-D286-B68F-41C74BC6E4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10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AB364536-02C3-D30F-F94F-4B62259E2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97455" y="6450674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Uczenie maszynowe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5DD5174-8CE4-5ABE-C78C-A9A658BEBC5E}"/>
              </a:ext>
            </a:extLst>
          </p:cNvPr>
          <p:cNvSpPr/>
          <p:nvPr/>
        </p:nvSpPr>
        <p:spPr>
          <a:xfrm>
            <a:off x="7195127" y="6160655"/>
            <a:ext cx="4967366" cy="69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DC02405-5C53-B964-2D6F-54F7D8343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12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28A8667E-48C4-4F29-62D9-9A0E5A48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Potok danych i wiedzy ML</a:t>
            </a:r>
          </a:p>
        </p:txBody>
      </p:sp>
      <p:pic>
        <p:nvPicPr>
          <p:cNvPr id="6" name="Picture 5" descr="https://lh7-us.googleusercontent.com/rqKvI50KPsG40GmiTZ7lZjj3ospjcsECo9lBQy9yg7ZEmDdRwwvezmLvYc45qEGxltTsvQ1b7Qb-OmBC5fPRkI3-0yHtwm3E8nOnis3anG-497jcgwbwyukzzSbVivDoxEaFCjJthZm_JuqHMSvgw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05" y="1370539"/>
            <a:ext cx="7296674" cy="45575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57761" y="5892884"/>
            <a:ext cx="609600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Potok danych i wiedzy ML dla firmy </a:t>
            </a:r>
            <a:r>
              <a:rPr lang="pl-PL" sz="1200" dirty="0" err="1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Equilibrium</a:t>
            </a: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20782FFC-7CF6-FCE8-0942-9A52288F5636}"/>
              </a:ext>
            </a:extLst>
          </p:cNvPr>
          <p:cNvSpPr txBox="1">
            <a:spLocks/>
          </p:cNvSpPr>
          <p:nvPr/>
        </p:nvSpPr>
        <p:spPr>
          <a:xfrm>
            <a:off x="4628922" y="6151416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https://eqains.com</a:t>
            </a:r>
          </a:p>
        </p:txBody>
      </p:sp>
    </p:spTree>
    <p:extLst>
      <p:ext uri="{BB962C8B-B14F-4D97-AF65-F5344CB8AC3E}">
        <p14:creationId xmlns:p14="http://schemas.microsoft.com/office/powerpoint/2010/main" val="50173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Potok danych i wiedzy ML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Kluczowy element: Modele ML są kluczowe w wyciąganiu wniosków na temat procesów biznesowych w analityce danych.
Rozwiązywanie konkretnych problemów związanych z łańcuchem dostaw: Aby rozwiązać konkretne problemy związane z łańcuchem dostaw (SC), należy udoskonalić zarówno architekturę aplikacji do analizy biznesowej ogólnego przeznaczenia, jak i modele uczenia maszynowego.
Rozwiązanie </a:t>
            </a:r>
            <a:r>
              <a:rPr lang="pl-PL" sz="1800" dirty="0" err="1"/>
              <a:t>Equilibrium</a:t>
            </a:r>
            <a:r>
              <a:rPr lang="pl-PL" sz="1800" dirty="0"/>
              <a:t> AI: </a:t>
            </a:r>
            <a:r>
              <a:rPr lang="pl-PL" sz="1800" dirty="0" err="1"/>
              <a:t>Equilibrium</a:t>
            </a:r>
            <a:r>
              <a:rPr lang="pl-PL" sz="1800" dirty="0"/>
              <a:t> AI opracowało platformę AI i ML w celu przekształcenia operacji łańcucha dostaw, zwiększenia wydajności operacyjnej, usprawnienia procesu podejmowania decyzji i osiągnięcia celów korporacyjnych.
Omówienie: Potok danych i wiedzy ML firmy </a:t>
            </a:r>
            <a:r>
              <a:rPr lang="pl-PL" sz="1800" dirty="0" err="1"/>
              <a:t>Equilibrium</a:t>
            </a:r>
            <a:r>
              <a:rPr lang="pl-PL" sz="1800" dirty="0"/>
              <a:t> AI obejmuje operacje </a:t>
            </a:r>
            <a:r>
              <a:rPr lang="pl-PL" sz="1800" dirty="0" err="1"/>
              <a:t>backendowe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i </a:t>
            </a:r>
            <a:r>
              <a:rPr lang="pl-PL" sz="1800" dirty="0" err="1"/>
              <a:t>frontendowe</a:t>
            </a:r>
            <a:r>
              <a:rPr lang="pl-PL" sz="1800" dirty="0"/>
              <a:t> w celu tworzenia wartości dla użytkowników.
Ekstrakcja danych: Dane pochodzą z baz danych, systemów planowania zasobów przedsiębiorstwa, aplikacji, plików płaskich i źródeł internetowych/internetowych.
Ładowarki danych: Wstępnie zaprogramowane programy ładujące dane czyszczą i wstępnie przetwarzają dane z różnych źródeł.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7097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Potok danych i wiedzy ML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Kroki przetwarzania wstępnego: Sprawdzanie nieprawidłowych danych wejściowych, wartości nielogicznych, wartości odstających i scalanie czynników zewnętrznych z danymi wewnętrznymi.
Znaczenie czynników zewnętrznych: Czynniki zewnętrzne, takie jak dane pogodowe, indeks cen konsumpcyjnych i cechy demograficzne, wzbogacają zestaw danych dla modeli uczenia maszynowego.
Wstępnie przetworzone dane: Po wstępnym przetworzeniu dane są poddawane detekcji sygnału, usuwaniu szumów, inżynierii cech oraz podziałowi na zestawy pociągów i testów.
Wyjście: Etap wyjściowy obejmuje wizualizację danych, rozwój ML i AI oraz udostępnianie danych, czasami bez zastosowania modelu ML do celów raportowania.
Wpływ: Modele uczenia maszynowego i szczegółowe informacje pochodzące z potoku przyczyniają się do świadomego podejmowania decyzji i osiągania sukcesów organizacyjnych w operacjach łańcucha dostaw.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5050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Potok danych i wiedzy ML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8" y="1127441"/>
            <a:ext cx="8213123" cy="48532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123912" y="5980670"/>
            <a:ext cx="609600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Typowa część wizualizacyjna platformy ML w </a:t>
            </a:r>
            <a:r>
              <a:rPr lang="pl-PL" sz="1200" dirty="0" err="1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SCs</a:t>
            </a: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05CCA1A3-B0C9-D790-014B-F63F655BD264}"/>
              </a:ext>
            </a:extLst>
          </p:cNvPr>
          <p:cNvSpPr txBox="1">
            <a:spLocks/>
          </p:cNvSpPr>
          <p:nvPr/>
        </p:nvSpPr>
        <p:spPr>
          <a:xfrm>
            <a:off x="4798674" y="6265677"/>
            <a:ext cx="2276382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Equilibrium</a:t>
            </a:r>
            <a:r>
              <a:rPr lang="pl-PL" dirty="0"/>
              <a:t> AI (b.d.)</a:t>
            </a:r>
          </a:p>
        </p:txBody>
      </p:sp>
    </p:spTree>
    <p:extLst>
      <p:ext uri="{BB962C8B-B14F-4D97-AF65-F5344CB8AC3E}">
        <p14:creationId xmlns:p14="http://schemas.microsoft.com/office/powerpoint/2010/main" val="350690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Dane biznesowe ML i SC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0130" y="5964195"/>
            <a:ext cx="6096000" cy="42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Charakterystyka statystyczna produktów w łańcuchu dostaw żywności (podsumowana dla wszystkich produktów).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:\Users\Logistika\Desktop\draftovi\Featu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97" y="1135679"/>
            <a:ext cx="8204886" cy="4828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0AD6946E-24EF-10B6-AD3E-E84FEE8F9F47}"/>
              </a:ext>
            </a:extLst>
          </p:cNvPr>
          <p:cNvSpPr txBox="1">
            <a:spLocks/>
          </p:cNvSpPr>
          <p:nvPr/>
        </p:nvSpPr>
        <p:spPr>
          <a:xfrm>
            <a:off x="4869939" y="6388927"/>
            <a:ext cx="2276382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99126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 dla problemu biznesowego SC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7" y="1219141"/>
            <a:ext cx="93440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Streszczenie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Integracja uczenia maszynowego (ML) z procesami Business </a:t>
            </a:r>
            <a:r>
              <a:rPr lang="pl-PL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Intelligence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 (BI) rewolucjonizuje podejmowanie decyzji w oparciu o dane. 
Platforma AI &amp; ML firmy </a:t>
            </a:r>
            <a:r>
              <a:rPr lang="pl-PL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Equilibrium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 AI przekształca operacje łańcucha dostaw poprzez zwiększenie wydajności i podejmowania decyzji. 
Wstępne przetwarzanie danych, w tym wyodrębnianie i czyszczenie danych, ma kluczowe znaczenie dla skuteczności modelu uczenia maszynowego. 
Czynniki zewnętrzne wzbogacają zestawy danych dla modeli uczenia maszynowego, przyczyniając się do dokładniejszych szczegółowych informacji. 
Inżynieria funkcji, w tym wybór i transformacja zmiennych, znacząco wpływa na moc predykcyjną modeli uczenia maszynowego w analizie biznesowej.</a:t>
            </a:r>
            <a:endParaRPr lang="en-GB" sz="1800" dirty="0">
              <a:effectLst/>
              <a:latin typeface="Tahom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1CA0-3052-6A69-B68E-332CEED95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699F12E-DA83-9FA1-5148-CDC4D71F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Streszczenie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1BA74302-D0BA-352F-C774-3AF53A73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1800" dirty="0">
                <a:latin typeface="Tahoma"/>
                <a:ea typeface="Tahoma"/>
                <a:cs typeface="Tahoma"/>
              </a:rPr>
              <a:t>Rozwiązania zautomatyzowanego uczenia maszynowego (</a:t>
            </a:r>
            <a:r>
              <a:rPr lang="pl-PL" sz="1800" dirty="0" err="1">
                <a:latin typeface="Tahoma"/>
                <a:ea typeface="Tahoma"/>
                <a:cs typeface="Tahoma"/>
              </a:rPr>
              <a:t>AutoML</a:t>
            </a:r>
            <a:r>
              <a:rPr lang="pl-PL" sz="1800" dirty="0">
                <a:latin typeface="Tahoma"/>
                <a:ea typeface="Tahoma"/>
                <a:cs typeface="Tahoma"/>
              </a:rPr>
              <a:t>) usprawniają wybór modelu i dostrajanie </a:t>
            </a:r>
            <a:r>
              <a:rPr lang="pl-PL" sz="1800" dirty="0" err="1">
                <a:latin typeface="Tahoma"/>
                <a:ea typeface="Tahoma"/>
                <a:cs typeface="Tahoma"/>
              </a:rPr>
              <a:t>hiperparametrów</a:t>
            </a:r>
            <a:r>
              <a:rPr lang="pl-PL" sz="1800" dirty="0">
                <a:latin typeface="Tahoma"/>
                <a:ea typeface="Tahoma"/>
                <a:cs typeface="Tahoma"/>
              </a:rPr>
              <a:t>, dzięki czemu zaawansowana analiza jest bardziej dostępna.
Przetwarzanie danych w czasie rzeczywistym i analizy predykcyjne zwiększają odporność łańcucha dostaw, identyfikując potencjalne zakłócenia przed ich wystąpieniem.
Wytłumaczalność i interpretowalność modeli uczenia maszynowego są niezbędne do zdobycia zaufania interesariuszy i zapewnienia zgodności z przepisami.
Oparte na chmurze rozwiązania AI i ML umożliwiają skalowalność i integrację w wielu punktach kontaktu z łańcuchem dostaw.
Ostatecznie modele uczenia maszynowego i spostrzeżenia pochodzące z analizy danych umożliwiają podejmowanie świadomych decyzji i napędzają sukces organizacyjny w operacjach łańcucha dostaw.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6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Co to jest uczenie maszynowe (ML)?
Podstawy i założenia teoretyczne ML
Business </a:t>
            </a:r>
            <a:r>
              <a:rPr lang="pl-PL" sz="2000" dirty="0" err="1"/>
              <a:t>Intelligence</a:t>
            </a:r>
            <a:r>
              <a:rPr lang="pl-PL" sz="2000" dirty="0"/>
              <a:t> i ML w łańcuchach dostaw (SC)
Dane biznesowe ML i SC
ML dla problemu biznesowego SC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uczenie maszynowe?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Uczenie maszynowe to podzbiór sztucznej inteligencji (AI), który obejmuje opracowywanie algorytmów i modeli statystycznych, które umożliwiają komputerom wykonywanie zadań bez wyraźnego programowania do tych zadań. Głównym celem uczenia maszynowego jest umożliwienie komputerom uczenia się na podstawie danych i poprawy ich wydajności </a:t>
            </a:r>
            <a:br>
              <a:rPr lang="pl-PL" sz="2400" dirty="0"/>
            </a:br>
            <a:r>
              <a:rPr lang="pl-PL" sz="2400" dirty="0"/>
              <a:t>w czasie bez interwencji człowieka.
ML bierze się stąd, że pytanie brzmi: czy komputer mógłby wyjść poza "to, co wiemy, jak mu pokazać" i samodzielnie nauczyć się, jak wykonać określone zadanie? Czy komputer może nas zaskoczyć? Czy zamiast programistów tworzących reguły przetwarzania danych ręcznie, komputer mógłby automatycznie uczyć się tych reguł, patrząc na dane?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uczenie maszynowe?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67341" y="5578010"/>
            <a:ext cx="5701048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Programowanie klasyczne a trenowanie systemu uczenia maszynowego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FD38B14-3E82-75CA-75EE-DD9391D614CF}"/>
              </a:ext>
            </a:extLst>
          </p:cNvPr>
          <p:cNvSpPr txBox="1"/>
          <p:nvPr/>
        </p:nvSpPr>
        <p:spPr>
          <a:xfrm>
            <a:off x="7960659" y="4542206"/>
            <a:ext cx="573741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Reguły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EE10BB-440B-C57B-0297-69B1F3488D76}"/>
              </a:ext>
            </a:extLst>
          </p:cNvPr>
          <p:cNvSpPr txBox="1"/>
          <p:nvPr/>
        </p:nvSpPr>
        <p:spPr>
          <a:xfrm>
            <a:off x="4067486" y="2413322"/>
            <a:ext cx="609600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Reguły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B3864C6-8094-1BD3-CEC4-3ED521FC988E}"/>
              </a:ext>
            </a:extLst>
          </p:cNvPr>
          <p:cNvSpPr txBox="1"/>
          <p:nvPr/>
        </p:nvSpPr>
        <p:spPr>
          <a:xfrm>
            <a:off x="4073960" y="3362565"/>
            <a:ext cx="59665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Dane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75659DC-493B-4791-BB80-E9146B0CF558}"/>
              </a:ext>
            </a:extLst>
          </p:cNvPr>
          <p:cNvSpPr txBox="1"/>
          <p:nvPr/>
        </p:nvSpPr>
        <p:spPr>
          <a:xfrm>
            <a:off x="3941980" y="4958675"/>
            <a:ext cx="86061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Odpowiedzi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6B2C3D-3E7E-F6E1-39C6-2EBD9049ACC2}"/>
              </a:ext>
            </a:extLst>
          </p:cNvPr>
          <p:cNvSpPr txBox="1"/>
          <p:nvPr/>
        </p:nvSpPr>
        <p:spPr>
          <a:xfrm>
            <a:off x="7740525" y="2918454"/>
            <a:ext cx="86061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Odpowiedzi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84933A-0E3F-8805-E965-AB809AD0B100}"/>
              </a:ext>
            </a:extLst>
          </p:cNvPr>
          <p:cNvSpPr txBox="1"/>
          <p:nvPr/>
        </p:nvSpPr>
        <p:spPr>
          <a:xfrm>
            <a:off x="4103897" y="3977864"/>
            <a:ext cx="566715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Dane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9767DC-27B2-FF34-91E1-3373457DBB7B}"/>
              </a:ext>
            </a:extLst>
          </p:cNvPr>
          <p:cNvSpPr txBox="1"/>
          <p:nvPr/>
        </p:nvSpPr>
        <p:spPr>
          <a:xfrm>
            <a:off x="5325035" y="2918454"/>
            <a:ext cx="187362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/>
              <a:t>Klasyczne programowanie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C7CCE53-D829-0646-13E4-04B6A1BD80B0}"/>
              </a:ext>
            </a:extLst>
          </p:cNvPr>
          <p:cNvSpPr txBox="1"/>
          <p:nvPr/>
        </p:nvSpPr>
        <p:spPr>
          <a:xfrm>
            <a:off x="5420498" y="4542206"/>
            <a:ext cx="1828799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/>
              <a:t>Machine learning</a:t>
            </a: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id="{3F6E49E5-A5C1-3C60-C12C-EFFD65A92878}"/>
              </a:ext>
            </a:extLst>
          </p:cNvPr>
          <p:cNvSpPr txBox="1">
            <a:spLocks/>
          </p:cNvSpPr>
          <p:nvPr/>
        </p:nvSpPr>
        <p:spPr>
          <a:xfrm>
            <a:off x="5463692" y="583654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Chollet</a:t>
            </a:r>
            <a:r>
              <a:rPr lang="pl-PL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Podstawy i założenia teoretyczne ML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Integracja uczenia maszynowego z analizą biznesową (BI) zmieniła proces podejmowania decyzji.
ML zakorzenione jest w matematyce, zwłaszcza statystyce.
Trwa debata: Czy ML jest jej dziedziną, czy częścią statystyki?
Algorytmy uczenia maszynowego często działają poza tradycyjnymi granicami matematycznymi.
Uczenie maszynowe niezbędne w analizie biznesowej do wstępnego przetwarzania danych, eksploracji i stosowania szczegółowych informacji.
ML usprawnia podejmowanie decyzji w organizacjach.
Integracja uczenia maszynowego z przepływami pracy analizy biznesowej w celu uzyskania praktycznych informacji.
Połączenie matematyki i praktyki w ML w celu uzyskania skutecznej analizy biznesowej.
Strategie optymalizacji algorytmów uczenia maszynowego dla rzeczywistych aplikacji BI.
Znaczenie wykorzystania wyników uczenia maszynowego w podejmowaniu decyzji.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</a:t>
            </a:r>
            <a:r>
              <a:rPr lang="en-US" dirty="0" err="1"/>
              <a:t>i</a:t>
            </a:r>
            <a:r>
              <a:rPr lang="en-US" dirty="0"/>
              <a:t> ML w SC</a:t>
            </a:r>
            <a:endParaRPr lang="pl-PL" dirty="0"/>
          </a:p>
        </p:txBody>
      </p:sp>
      <p:pic>
        <p:nvPicPr>
          <p:cNvPr id="6" name="image15.png" descr="A chart of different types of software&#10;&#10;Description automatically generated with medium confidenc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574" y="1636934"/>
            <a:ext cx="7012511" cy="4384925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138616" y="5655873"/>
            <a:ext cx="6096000" cy="56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Architektura analizy biznesowej firmy Microsoft.
Źródło: https://www.scnsoft.com/services/business-intelligence/microsoft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</a:t>
            </a:r>
            <a:r>
              <a:rPr lang="en-US" dirty="0" err="1"/>
              <a:t>i</a:t>
            </a:r>
            <a:r>
              <a:rPr lang="en-US" dirty="0"/>
              <a:t> ML w SC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sz="1800" dirty="0"/>
              <a:t>Business </a:t>
            </a:r>
            <a:r>
              <a:rPr lang="pl-PL" sz="1800" dirty="0" err="1"/>
              <a:t>intelligence</a:t>
            </a:r>
            <a:r>
              <a:rPr lang="pl-PL" sz="1800" dirty="0"/>
              <a:t> (BI) w łańcuchach dostaw (S.C.) polega na wyciąganiu wniosków na temat obserwowanych procesów na podstawie modelowania danych.
Włączenie matematyki: BI opiera się w dużej mierze na statystyce, ale wykorzystuje również badania operacyjne, algebrę liniową, logikę rozmytą, optymalizację numeryczną, metaheurystykę itp.
Nowe technologie: Nowe przełomowe technologie, takie jak uczenie maszynowe, sztuczna inteligencja, cyfrowe bliźniaki, inteligentność, żywe laboratoria itp., zyskują na znaczeniu w analizie danych </a:t>
            </a:r>
            <a:br>
              <a:rPr lang="pl-PL" sz="1800" dirty="0"/>
            </a:br>
            <a:r>
              <a:rPr lang="pl-PL" sz="1800" dirty="0"/>
              <a:t>i dostarczaniu wniosków.
Brak ścisłych procedur: Przepływy pracy BI i ML nie mają ścisłej organizacji, ale opierają się na skutecznych wytycznych z praktyki i literatury.
Zróżnicowane procedury: Procedury BI różnią się w zależności od używanego oprogramowania. Na przykład pakiet Business </a:t>
            </a:r>
            <a:r>
              <a:rPr lang="pl-PL" sz="1800" dirty="0" err="1"/>
              <a:t>Intelligence</a:t>
            </a:r>
            <a:r>
              <a:rPr lang="pl-PL" sz="1800" dirty="0"/>
              <a:t> firmy Microsoft oferuje narzędzia do pozyskiwania, przechowywania, integracji, zarządzania, przetwarzania, raportowania, udostępniania i nauki o danych.
Oferowane narzędzia: Pakiet analizy biznesowej firmy Microsoft zawiera narzędzia do różnych zadań, </a:t>
            </a:r>
            <a:br>
              <a:rPr lang="pl-PL" sz="1800" dirty="0"/>
            </a:br>
            <a:r>
              <a:rPr lang="pl-PL" sz="1800" dirty="0"/>
              <a:t>w tym pozyskiwania danych, przechowywania, integracji, zarządzania, przetwarzania, raportowania, udostępniania i nauki o danych.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</a:t>
            </a:r>
            <a:r>
              <a:rPr lang="en-US" dirty="0" err="1"/>
              <a:t>i</a:t>
            </a:r>
            <a:r>
              <a:rPr lang="en-US" dirty="0"/>
              <a:t> ML w SC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03267" y="3127766"/>
            <a:ext cx="282814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Etapy analizy danych ML w R</a:t>
            </a:r>
            <a:endParaRPr lang="en-GB" sz="120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3.png" descr="A diagram of a model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09595" y="1481668"/>
            <a:ext cx="5972810" cy="1687195"/>
          </a:xfrm>
          <a:prstGeom prst="rect">
            <a:avLst/>
          </a:prstGeom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3583458"/>
            <a:ext cx="10515600" cy="2529018"/>
          </a:xfrm>
        </p:spPr>
        <p:txBody>
          <a:bodyPr>
            <a:normAutofit/>
          </a:bodyPr>
          <a:lstStyle/>
          <a:p>
            <a:pPr algn="just"/>
            <a:r>
              <a:rPr lang="pl-PL" sz="1800" dirty="0"/>
              <a:t>Procedury uczenia maszynowego są stosowane głównie na poziomie nauki o danych przy użyciu narzędzi, takich jak usługi </a:t>
            </a:r>
            <a:r>
              <a:rPr lang="pl-PL" sz="1800" dirty="0" err="1"/>
              <a:t>Azure</a:t>
            </a:r>
            <a:r>
              <a:rPr lang="pl-PL" sz="1800" dirty="0"/>
              <a:t> ML, ML Studio i R Server dla usługi HDInsight.
Błędne przekonanie: Istnieje powszechne błędne przekonanie, że tworzenie algorytmów uczenia maszynowego pochłania większość czasu i wysiłku.
Sprawdzenie rzeczywistości: W rzeczywistości większość czasu spędza się na zadaniach związanych z przetwarzaniem danych i wstępnym przetwarzaniem, a nie na procesie modelowania.
Role uzupełniające: Wizualizacja i modelowanie pełnią różne, ale uzupełniające się role w analizie danych.</a:t>
            </a:r>
            <a:endParaRPr lang="en-GB" sz="1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834F175-869C-DBC4-BD56-B150A5AB3DEB}"/>
              </a:ext>
            </a:extLst>
          </p:cNvPr>
          <p:cNvSpPr txBox="1"/>
          <p:nvPr/>
        </p:nvSpPr>
        <p:spPr>
          <a:xfrm>
            <a:off x="3904306" y="2063655"/>
            <a:ext cx="614195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Import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DFD1449-B3DB-7A35-E228-B0BC00516C3C}"/>
              </a:ext>
            </a:extLst>
          </p:cNvPr>
          <p:cNvSpPr txBox="1"/>
          <p:nvPr/>
        </p:nvSpPr>
        <p:spPr>
          <a:xfrm>
            <a:off x="5168155" y="2754268"/>
            <a:ext cx="927845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Rozumienie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47F122A-15EF-62D5-482F-A5A464610004}"/>
              </a:ext>
            </a:extLst>
          </p:cNvPr>
          <p:cNvSpPr txBox="1"/>
          <p:nvPr/>
        </p:nvSpPr>
        <p:spPr>
          <a:xfrm>
            <a:off x="4647338" y="1994142"/>
            <a:ext cx="665874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Porządkowanie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138F610-0252-B1B9-C4C1-81D698D92907}"/>
              </a:ext>
            </a:extLst>
          </p:cNvPr>
          <p:cNvSpPr txBox="1"/>
          <p:nvPr/>
        </p:nvSpPr>
        <p:spPr>
          <a:xfrm>
            <a:off x="5450830" y="2068171"/>
            <a:ext cx="1066511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Transformacja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0B59D54-71ED-F44E-E03F-9FB01688E0E0}"/>
              </a:ext>
            </a:extLst>
          </p:cNvPr>
          <p:cNvSpPr txBox="1"/>
          <p:nvPr/>
        </p:nvSpPr>
        <p:spPr>
          <a:xfrm>
            <a:off x="6302768" y="1619812"/>
            <a:ext cx="889215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Wizualizacja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075E079-FB1C-ABFE-0A6E-E4CA98319ADD}"/>
              </a:ext>
            </a:extLst>
          </p:cNvPr>
          <p:cNvSpPr txBox="1"/>
          <p:nvPr/>
        </p:nvSpPr>
        <p:spPr>
          <a:xfrm>
            <a:off x="7449670" y="2063655"/>
            <a:ext cx="999108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Komunikacja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EC826F-DB10-4A75-F4F2-4637408929CF}"/>
              </a:ext>
            </a:extLst>
          </p:cNvPr>
          <p:cNvSpPr txBox="1"/>
          <p:nvPr/>
        </p:nvSpPr>
        <p:spPr>
          <a:xfrm>
            <a:off x="6302768" y="2441669"/>
            <a:ext cx="60902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Model</a:t>
            </a:r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04ECE28F-7C33-328E-0C41-2CFEFF054E38}"/>
              </a:ext>
            </a:extLst>
          </p:cNvPr>
          <p:cNvSpPr txBox="1">
            <a:spLocks/>
          </p:cNvSpPr>
          <p:nvPr/>
        </p:nvSpPr>
        <p:spPr>
          <a:xfrm>
            <a:off x="5390868" y="3362717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Źródło: </a:t>
            </a:r>
            <a:r>
              <a:rPr lang="pl-PL" dirty="0" err="1"/>
              <a:t>Wickham</a:t>
            </a:r>
            <a:r>
              <a:rPr lang="pl-PL" dirty="0"/>
              <a:t> i in. (2023)</a:t>
            </a:r>
          </a:p>
        </p:txBody>
      </p:sp>
    </p:spTree>
    <p:extLst>
      <p:ext uri="{BB962C8B-B14F-4D97-AF65-F5344CB8AC3E}">
        <p14:creationId xmlns:p14="http://schemas.microsoft.com/office/powerpoint/2010/main" val="123042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</a:t>
            </a:r>
            <a:r>
              <a:rPr lang="en-US" dirty="0" err="1"/>
              <a:t>i</a:t>
            </a:r>
            <a:r>
              <a:rPr lang="en-US" dirty="0"/>
              <a:t> ML w SC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/>
              <a:t>Wizualizacja: Oferuje spostrzeżenia, które mogą wymykać się sformalizowanym podejściom, </a:t>
            </a:r>
            <a:br>
              <a:rPr lang="pl-PL" sz="1800" dirty="0"/>
            </a:br>
            <a:r>
              <a:rPr lang="pl-PL" sz="1800" dirty="0"/>
              <a:t>i skłania do nowych zapytań.
Modelowanie: Zapewnia ramy matematyczne do odpowiadania na precyzyjnie sformułowane pytania i obsługi dużych zbiorów danych.
Synergia: Synergia między wizualizacją a modelowaniem usprawnia proces analizy danych, prowadząc do bardziej kompleksowych spostrzeżeń.
Ważny krok: Komunikacja ma kluczowe znaczenie dla sukcesu analizy danych.
Podejmowanie decyzji: Niezbędne jest dostarczanie informacji decydentom w jasny i spójny sposób.
Zapewnienie wartości: Skuteczna komunikacja zapewnia, że wnioski płynące z analizy danych przyczyniają się do świadomego podejmowania decyzji i sukcesu organizacji.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88013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ADB2DA39-7549-452E-BD42-B87F87F5D4ED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1414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Motyw pakietu Office</vt:lpstr>
      <vt:lpstr>Business Intelligence</vt:lpstr>
      <vt:lpstr>Agenda</vt:lpstr>
      <vt:lpstr>Co to jest uczenie maszynowe?</vt:lpstr>
      <vt:lpstr>Co to jest uczenie maszynowe?</vt:lpstr>
      <vt:lpstr>Podstawy i założenia teoretyczne ML</vt:lpstr>
      <vt:lpstr>Business Intelligence i ML w SC</vt:lpstr>
      <vt:lpstr>Business Intelligence i ML w SC</vt:lpstr>
      <vt:lpstr>Business Intelligence i ML w SC</vt:lpstr>
      <vt:lpstr>Business Intelligence i ML w SC</vt:lpstr>
      <vt:lpstr>Potok danych i wiedzy ML</vt:lpstr>
      <vt:lpstr>Potok danych i wiedzy ML</vt:lpstr>
      <vt:lpstr>Potok danych i wiedzy ML</vt:lpstr>
      <vt:lpstr>Potok danych i wiedzy ML</vt:lpstr>
      <vt:lpstr>Dane biznesowe ML i SC</vt:lpstr>
      <vt:lpstr>ML dla problemu biznesowego SC</vt:lpstr>
      <vt:lpstr>Streszczenie</vt:lpstr>
      <vt:lpstr>Streszczenie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42</cp:revision>
  <dcterms:created xsi:type="dcterms:W3CDTF">2023-07-06T12:09:08Z</dcterms:created>
  <dcterms:modified xsi:type="dcterms:W3CDTF">2025-10-16T07:06:15Z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