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33" r:id="rId24"/>
    <p:sldId id="330" r:id="rId25"/>
    <p:sldId id="331" r:id="rId26"/>
    <p:sldId id="329" r:id="rId27"/>
    <p:sldId id="332" r:id="rId28"/>
    <p:sldId id="266" r:id="rId29"/>
    <p:sldId id="335" r:id="rId30"/>
    <p:sldId id="263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81" d="100"/>
          <a:sy n="81" d="100"/>
        </p:scale>
        <p:origin x="5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E323BD-73AB-0E91-C74A-C8783E99695C}"/>
              </a:ext>
            </a:extLst>
          </p:cNvPr>
          <p:cNvSpPr txBox="1"/>
          <p:nvPr userDrawn="1"/>
        </p:nvSpPr>
        <p:spPr>
          <a:xfrm>
            <a:off x="8283787" y="6200486"/>
            <a:ext cx="3252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5" name="Obraz 8">
            <a:extLst>
              <a:ext uri="{FF2B5EF4-FFF2-40B4-BE49-F238E27FC236}">
                <a16:creationId xmlns:a16="http://schemas.microsoft.com/office/drawing/2014/main" id="{5A39B3F9-59CA-64CE-1DA9-75F63B2BBCA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088380"/>
            <a:ext cx="720725" cy="769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7223" y="429442"/>
            <a:ext cx="4967366" cy="175256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pl-PL" dirty="0"/>
              <a:t>Poslovna </a:t>
            </a:r>
            <a:r>
              <a:rPr lang="pl-PL" dirty="0" err="1"/>
              <a:t>inteligencija</a:t>
            </a:r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997223" y="2635605"/>
            <a:ext cx="4967366" cy="18611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Etika </a:t>
            </a:r>
            <a:r>
              <a:rPr lang="pl-PL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podataka</a:t>
            </a: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pl-PL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bezbednost</a:t>
            </a: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informacija</a:t>
            </a:r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925440" y="4699096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103112-BDD7-197D-C076-0B7B406C3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116" y="6037065"/>
            <a:ext cx="3884235" cy="82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41D1A-8A00-94B9-B9F4-C1FFBC8AA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Rizik/pretnje/ranjivost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8F45D-D977-E965-0768-F8C2FE756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/>
              <a:t>U </a:t>
            </a:r>
            <a:r>
              <a:rPr lang="en-US" sz="2000" dirty="0" err="1"/>
              <a:t>informacionoj</a:t>
            </a:r>
            <a:r>
              <a:rPr lang="en-US" sz="2000" dirty="0"/>
              <a:t> </a:t>
            </a:r>
            <a:r>
              <a:rPr lang="en-US" sz="2000" dirty="0" err="1"/>
              <a:t>bezbednosti</a:t>
            </a:r>
            <a:r>
              <a:rPr lang="en-US" sz="2000" dirty="0"/>
              <a:t>, </a:t>
            </a:r>
            <a:r>
              <a:rPr lang="en-US" sz="2000" dirty="0" err="1"/>
              <a:t>koncepti</a:t>
            </a:r>
            <a:r>
              <a:rPr lang="en-US" sz="2000" dirty="0"/>
              <a:t> </a:t>
            </a:r>
            <a:r>
              <a:rPr lang="en-US" sz="2000" dirty="0" err="1"/>
              <a:t>rizika</a:t>
            </a:r>
            <a:r>
              <a:rPr lang="en-US" sz="2000" dirty="0"/>
              <a:t>, </a:t>
            </a:r>
            <a:r>
              <a:rPr lang="en-US" sz="2000" dirty="0" err="1"/>
              <a:t>pretnje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ranjivosti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ključni</a:t>
            </a:r>
            <a:r>
              <a:rPr lang="en-US" sz="2000" dirty="0"/>
              <a:t> za </a:t>
            </a:r>
            <a:r>
              <a:rPr lang="en-US" sz="2000" dirty="0" err="1"/>
              <a:t>razumevanje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bezbednošću</a:t>
            </a:r>
            <a:r>
              <a:rPr lang="en-US" sz="2000" dirty="0"/>
              <a:t>. </a:t>
            </a:r>
            <a:endParaRPr lang="hr-HR" sz="2000" dirty="0"/>
          </a:p>
          <a:p>
            <a:pPr algn="just"/>
            <a:r>
              <a:rPr lang="it-IT" sz="2000" b="1" dirty="0">
                <a:solidFill>
                  <a:srgbClr val="1065AB"/>
                </a:solidFill>
              </a:rPr>
              <a:t>Rizik </a:t>
            </a:r>
            <a:r>
              <a:rPr lang="it-IT" sz="2000" dirty="0"/>
              <a:t>je verovatnoća da će se nešto loše desiti imovini</a:t>
            </a:r>
            <a:r>
              <a:rPr lang="en-US" sz="2000" dirty="0"/>
              <a:t>. </a:t>
            </a:r>
            <a:endParaRPr lang="hr-HR" sz="2000" dirty="0"/>
          </a:p>
          <a:p>
            <a:pPr lvl="1" algn="just"/>
            <a:r>
              <a:rPr lang="en-US" sz="1600" dirty="0"/>
              <a:t>U </a:t>
            </a:r>
            <a:r>
              <a:rPr lang="en-US" sz="1600" dirty="0" err="1"/>
              <a:t>informacionoj</a:t>
            </a:r>
            <a:r>
              <a:rPr lang="en-US" sz="1600" dirty="0"/>
              <a:t> </a:t>
            </a:r>
            <a:r>
              <a:rPr lang="en-US" sz="1600" dirty="0" err="1"/>
              <a:t>bezbednosti</a:t>
            </a:r>
            <a:r>
              <a:rPr lang="en-US" sz="1600" dirty="0"/>
              <a:t>, </a:t>
            </a:r>
            <a:r>
              <a:rPr lang="en-US" sz="1600" dirty="0" err="1"/>
              <a:t>rizik</a:t>
            </a:r>
            <a:r>
              <a:rPr lang="en-US" sz="1600" dirty="0"/>
              <a:t> je </a:t>
            </a:r>
            <a:r>
              <a:rPr lang="en-US" sz="1600" dirty="0" err="1"/>
              <a:t>verovatnoća</a:t>
            </a:r>
            <a:r>
              <a:rPr lang="en-US" sz="1600" dirty="0"/>
              <a:t> </a:t>
            </a:r>
            <a:r>
              <a:rPr lang="en-US" sz="1600" dirty="0" err="1"/>
              <a:t>štetnog</a:t>
            </a:r>
            <a:r>
              <a:rPr lang="en-US" sz="1600" dirty="0"/>
              <a:t> </a:t>
            </a:r>
            <a:r>
              <a:rPr lang="en-US" sz="1600" dirty="0" err="1"/>
              <a:t>događaja</a:t>
            </a:r>
            <a:r>
              <a:rPr lang="en-US" sz="1600" dirty="0"/>
              <a:t> koji </a:t>
            </a:r>
            <a:r>
              <a:rPr lang="en-US" sz="1600" dirty="0" err="1"/>
              <a:t>utiče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poverljivost</a:t>
            </a:r>
            <a:r>
              <a:rPr lang="en-US" sz="1600" dirty="0"/>
              <a:t>, </a:t>
            </a:r>
            <a:r>
              <a:rPr lang="en-US" sz="1600" dirty="0" err="1"/>
              <a:t>integritet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dostupnost</a:t>
            </a:r>
            <a:r>
              <a:rPr lang="en-US" sz="1600" dirty="0"/>
              <a:t> </a:t>
            </a:r>
            <a:r>
              <a:rPr lang="en-US" sz="1600" dirty="0" err="1"/>
              <a:t>informacija</a:t>
            </a:r>
            <a:r>
              <a:rPr lang="en-US" sz="1600" dirty="0"/>
              <a:t>. </a:t>
            </a:r>
            <a:endParaRPr lang="hr-HR" sz="1600" dirty="0"/>
          </a:p>
          <a:p>
            <a:pPr lvl="1" algn="just"/>
            <a:r>
              <a:rPr lang="en-US" sz="1600" dirty="0"/>
              <a:t>Na primer, </a:t>
            </a:r>
            <a:r>
              <a:rPr lang="en-US" sz="1600" dirty="0" err="1"/>
              <a:t>kompanija</a:t>
            </a:r>
            <a:r>
              <a:rPr lang="en-US" sz="1600" dirty="0"/>
              <a:t>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proceniti</a:t>
            </a:r>
            <a:r>
              <a:rPr lang="en-US" sz="1600" dirty="0"/>
              <a:t> </a:t>
            </a:r>
            <a:r>
              <a:rPr lang="en-US" sz="1600" dirty="0" err="1"/>
              <a:t>rizik</a:t>
            </a:r>
            <a:r>
              <a:rPr lang="en-US" sz="1600" dirty="0"/>
              <a:t> od </a:t>
            </a:r>
            <a:r>
              <a:rPr lang="en-US" sz="1600" dirty="0" err="1"/>
              <a:t>sajber</a:t>
            </a:r>
            <a:r>
              <a:rPr lang="en-US" sz="1600" dirty="0"/>
              <a:t> </a:t>
            </a:r>
            <a:r>
              <a:rPr lang="en-US" sz="1600" dirty="0" err="1"/>
              <a:t>napada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svoju</a:t>
            </a:r>
            <a:r>
              <a:rPr lang="en-US" sz="1600" dirty="0"/>
              <a:t> </a:t>
            </a:r>
            <a:r>
              <a:rPr lang="en-US" sz="1600" dirty="0" err="1"/>
              <a:t>mrežu</a:t>
            </a:r>
            <a:r>
              <a:rPr lang="en-US" sz="1600" dirty="0"/>
              <a:t> </a:t>
            </a:r>
            <a:r>
              <a:rPr lang="en-US" sz="1600" dirty="0" err="1"/>
              <a:t>uzimajući</a:t>
            </a:r>
            <a:r>
              <a:rPr lang="en-US" sz="1600" dirty="0"/>
              <a:t> u </a:t>
            </a:r>
            <a:r>
              <a:rPr lang="en-US" sz="1600" dirty="0" err="1"/>
              <a:t>obzir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verovatnoću</a:t>
            </a:r>
            <a:r>
              <a:rPr lang="en-US" sz="1600" dirty="0"/>
              <a:t> </a:t>
            </a:r>
            <a:r>
              <a:rPr lang="en-US" sz="1600" dirty="0" err="1"/>
              <a:t>takvog</a:t>
            </a:r>
            <a:r>
              <a:rPr lang="en-US" sz="1600" dirty="0"/>
              <a:t> </a:t>
            </a:r>
            <a:r>
              <a:rPr lang="en-US" sz="1600" dirty="0" err="1"/>
              <a:t>napada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potencijalnu</a:t>
            </a:r>
            <a:r>
              <a:rPr lang="en-US" sz="1600" dirty="0"/>
              <a:t> </a:t>
            </a:r>
            <a:r>
              <a:rPr lang="en-US" sz="1600" dirty="0" err="1"/>
              <a:t>štetu</a:t>
            </a:r>
            <a:r>
              <a:rPr lang="en-US" sz="1600" dirty="0"/>
              <a:t> </a:t>
            </a:r>
            <a:r>
              <a:rPr lang="en-US" sz="1600" dirty="0" err="1"/>
              <a:t>koju</a:t>
            </a:r>
            <a:r>
              <a:rPr lang="en-US" sz="1600" dirty="0"/>
              <a:t> bi </a:t>
            </a:r>
            <a:r>
              <a:rPr lang="en-US" sz="1600" dirty="0" err="1"/>
              <a:t>mogao</a:t>
            </a:r>
            <a:r>
              <a:rPr lang="en-US" sz="1600" dirty="0"/>
              <a:t> da </a:t>
            </a:r>
            <a:r>
              <a:rPr lang="en-US" sz="1600" dirty="0" err="1"/>
              <a:t>prouzrokuje</a:t>
            </a:r>
            <a:r>
              <a:rPr lang="en-US" sz="1600" dirty="0"/>
              <a:t>. </a:t>
            </a:r>
            <a:endParaRPr lang="hr-HR" sz="1600" dirty="0"/>
          </a:p>
          <a:p>
            <a:pPr algn="just"/>
            <a:r>
              <a:rPr lang="hr-HR" sz="2000" b="1" dirty="0">
                <a:solidFill>
                  <a:srgbClr val="1065AB"/>
                </a:solidFill>
              </a:rPr>
              <a:t>Pretnja </a:t>
            </a:r>
            <a:r>
              <a:rPr lang="en-US" sz="2000" dirty="0"/>
              <a:t>je </a:t>
            </a:r>
            <a:r>
              <a:rPr lang="en-US" sz="2000" dirty="0" err="1"/>
              <a:t>svaka</a:t>
            </a:r>
            <a:r>
              <a:rPr lang="en-US" sz="2000" dirty="0"/>
              <a:t> </a:t>
            </a:r>
            <a:r>
              <a:rPr lang="en-US" sz="2000" dirty="0" err="1"/>
              <a:t>radnja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</a:t>
            </a:r>
            <a:r>
              <a:rPr lang="en-US" sz="2000" dirty="0" err="1"/>
              <a:t>ima</a:t>
            </a:r>
            <a:r>
              <a:rPr lang="en-US" sz="2000" dirty="0"/>
              <a:t> </a:t>
            </a:r>
            <a:r>
              <a:rPr lang="en-US" sz="2000" dirty="0" err="1"/>
              <a:t>potencijal</a:t>
            </a:r>
            <a:r>
              <a:rPr lang="en-US" sz="2000" dirty="0"/>
              <a:t> da </a:t>
            </a:r>
            <a:r>
              <a:rPr lang="en-US" sz="2000" dirty="0" err="1"/>
              <a:t>prouzrokuje</a:t>
            </a:r>
            <a:r>
              <a:rPr lang="en-US" sz="2000" dirty="0"/>
              <a:t> </a:t>
            </a:r>
            <a:r>
              <a:rPr lang="en-US" sz="2000" dirty="0" err="1"/>
              <a:t>štetu</a:t>
            </a:r>
            <a:r>
              <a:rPr lang="en-US" sz="2000" dirty="0"/>
              <a:t> </a:t>
            </a:r>
            <a:r>
              <a:rPr lang="en-US" sz="2000" dirty="0" err="1"/>
              <a:t>informacionim</a:t>
            </a:r>
            <a:r>
              <a:rPr lang="en-US" sz="2000" dirty="0"/>
              <a:t> </a:t>
            </a:r>
            <a:r>
              <a:rPr lang="en-US" sz="2000" dirty="0" err="1"/>
              <a:t>sistemima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podacima</a:t>
            </a:r>
            <a:r>
              <a:rPr lang="en-US" sz="2000" dirty="0"/>
              <a:t>.</a:t>
            </a:r>
            <a:endParaRPr lang="hr-HR" sz="2000" dirty="0"/>
          </a:p>
          <a:p>
            <a:pPr lvl="1" algn="just"/>
            <a:r>
              <a:rPr lang="en-US" sz="1600" dirty="0" err="1"/>
              <a:t>Pretnje</a:t>
            </a:r>
            <a:r>
              <a:rPr lang="en-US" sz="1600" dirty="0"/>
              <a:t> </a:t>
            </a:r>
            <a:r>
              <a:rPr lang="en-US" sz="1600" dirty="0" err="1"/>
              <a:t>mogu</a:t>
            </a:r>
            <a:r>
              <a:rPr lang="en-US" sz="1600" dirty="0"/>
              <a:t> </a:t>
            </a:r>
            <a:r>
              <a:rPr lang="en-US" sz="1600" dirty="0" err="1"/>
              <a:t>biti</a:t>
            </a:r>
            <a:r>
              <a:rPr lang="en-US" sz="1600" dirty="0"/>
              <a:t> </a:t>
            </a:r>
            <a:r>
              <a:rPr lang="en-US" sz="1600" dirty="0" err="1"/>
              <a:t>namerne</a:t>
            </a:r>
            <a:r>
              <a:rPr lang="en-US" sz="1600" dirty="0"/>
              <a:t>, </a:t>
            </a:r>
            <a:r>
              <a:rPr lang="en-US" sz="1600" dirty="0" err="1"/>
              <a:t>poput</a:t>
            </a:r>
            <a:r>
              <a:rPr lang="en-US" sz="1600" dirty="0"/>
              <a:t> </a:t>
            </a:r>
            <a:r>
              <a:rPr lang="en-US" sz="1600" dirty="0" err="1"/>
              <a:t>sajber</a:t>
            </a:r>
            <a:r>
              <a:rPr lang="en-US" sz="1600" dirty="0"/>
              <a:t> </a:t>
            </a:r>
            <a:r>
              <a:rPr lang="en-US" sz="1600" dirty="0" err="1"/>
              <a:t>napada</a:t>
            </a:r>
            <a:r>
              <a:rPr lang="en-US" sz="1600" dirty="0"/>
              <a:t> </a:t>
            </a:r>
            <a:r>
              <a:rPr lang="en-US" sz="1600" dirty="0" err="1"/>
              <a:t>hakera</a:t>
            </a:r>
            <a:r>
              <a:rPr lang="en-US" sz="1600" dirty="0"/>
              <a:t>,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nenamerne</a:t>
            </a:r>
            <a:r>
              <a:rPr lang="en-US" sz="1600" dirty="0"/>
              <a:t>, </a:t>
            </a:r>
            <a:r>
              <a:rPr lang="en-US" sz="1600" dirty="0" err="1"/>
              <a:t>poput</a:t>
            </a:r>
            <a:r>
              <a:rPr lang="en-US" sz="1600" dirty="0"/>
              <a:t> </a:t>
            </a:r>
            <a:r>
              <a:rPr lang="en-US" sz="1600" dirty="0" err="1"/>
              <a:t>prirodnih</a:t>
            </a:r>
            <a:r>
              <a:rPr lang="en-US" sz="1600" dirty="0"/>
              <a:t> </a:t>
            </a:r>
            <a:r>
              <a:rPr lang="en-US" sz="1600" dirty="0" err="1"/>
              <a:t>katastrofa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ljudskih</a:t>
            </a:r>
            <a:r>
              <a:rPr lang="en-US" sz="1600" dirty="0"/>
              <a:t> </a:t>
            </a:r>
            <a:r>
              <a:rPr lang="en-US" sz="1600" dirty="0" err="1"/>
              <a:t>grešaka</a:t>
            </a:r>
            <a:r>
              <a:rPr lang="en-US" sz="1600" dirty="0"/>
              <a:t>. </a:t>
            </a:r>
            <a:endParaRPr lang="hr-HR" sz="1600" dirty="0"/>
          </a:p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Ranjivost</a:t>
            </a:r>
            <a:r>
              <a:rPr lang="en-US" sz="2000" dirty="0"/>
              <a:t> se </a:t>
            </a:r>
            <a:r>
              <a:rPr lang="en-US" sz="2000" dirty="0" err="1"/>
              <a:t>odnosi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slabosti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praznine</a:t>
            </a:r>
            <a:r>
              <a:rPr lang="en-US" sz="2000" dirty="0"/>
              <a:t> u </a:t>
            </a:r>
            <a:r>
              <a:rPr lang="en-US" sz="2000" dirty="0" err="1"/>
              <a:t>odbrani</a:t>
            </a:r>
            <a:r>
              <a:rPr lang="en-US" sz="2000" dirty="0"/>
              <a:t> </a:t>
            </a:r>
            <a:r>
              <a:rPr lang="en-US" sz="2000" dirty="0" err="1"/>
              <a:t>sistema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pretnje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iskoristiti</a:t>
            </a:r>
            <a:r>
              <a:rPr lang="en-US" sz="2000" dirty="0"/>
              <a:t> da </a:t>
            </a:r>
            <a:r>
              <a:rPr lang="en-US" sz="2000" dirty="0" err="1"/>
              <a:t>nanesu</a:t>
            </a:r>
            <a:r>
              <a:rPr lang="en-US" sz="2000" dirty="0"/>
              <a:t> </a:t>
            </a:r>
            <a:r>
              <a:rPr lang="en-US" sz="2000" dirty="0" err="1"/>
              <a:t>štetu</a:t>
            </a:r>
            <a:r>
              <a:rPr lang="en-US" sz="2000" dirty="0"/>
              <a:t>. </a:t>
            </a:r>
            <a:endParaRPr lang="hr-HR" sz="2000" dirty="0"/>
          </a:p>
          <a:p>
            <a:pPr lvl="1" algn="just"/>
            <a:r>
              <a:rPr lang="en-US" sz="1600" dirty="0"/>
              <a:t>To </a:t>
            </a:r>
            <a:r>
              <a:rPr lang="en-US" sz="1600" dirty="0" err="1"/>
              <a:t>mogu</a:t>
            </a:r>
            <a:r>
              <a:rPr lang="en-US" sz="1600" dirty="0"/>
              <a:t> </a:t>
            </a:r>
            <a:r>
              <a:rPr lang="en-US" sz="1600" dirty="0" err="1"/>
              <a:t>biti</a:t>
            </a:r>
            <a:r>
              <a:rPr lang="en-US" sz="1600" dirty="0"/>
              <a:t> </a:t>
            </a:r>
            <a:r>
              <a:rPr lang="en-US" sz="1600" dirty="0" err="1"/>
              <a:t>nedostaci</a:t>
            </a:r>
            <a:r>
              <a:rPr lang="en-US" sz="1600" dirty="0"/>
              <a:t> u </a:t>
            </a:r>
            <a:r>
              <a:rPr lang="en-US" sz="1600" dirty="0" err="1"/>
              <a:t>softveru</a:t>
            </a:r>
            <a:r>
              <a:rPr lang="en-US" sz="1600" dirty="0"/>
              <a:t>, </a:t>
            </a:r>
            <a:r>
              <a:rPr lang="en-US" sz="1600" dirty="0" err="1"/>
              <a:t>hardveru</a:t>
            </a:r>
            <a:r>
              <a:rPr lang="en-US" sz="1600" dirty="0"/>
              <a:t>, </a:t>
            </a:r>
            <a:r>
              <a:rPr lang="en-US" sz="1600" dirty="0" err="1"/>
              <a:t>organizacionim</a:t>
            </a:r>
            <a:r>
              <a:rPr lang="en-US" sz="1600" dirty="0"/>
              <a:t> </a:t>
            </a:r>
            <a:r>
              <a:rPr lang="en-US" sz="1600" dirty="0" err="1"/>
              <a:t>procesima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ljudskom</a:t>
            </a:r>
            <a:r>
              <a:rPr lang="en-US" sz="1600" dirty="0"/>
              <a:t> </a:t>
            </a:r>
            <a:r>
              <a:rPr lang="en-US" sz="1600" dirty="0" err="1"/>
              <a:t>ponašanju</a:t>
            </a:r>
            <a:r>
              <a:rPr lang="pl-PL" sz="1600" dirty="0"/>
              <a:t>.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4365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71A16-0A1D-6712-274A-96D58B91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Kršenje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D1900-C66E-9A94-B37A-311911B36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/>
              <a:t>Prema </a:t>
            </a:r>
            <a:r>
              <a:rPr lang="en-US" sz="2000" dirty="0" err="1"/>
              <a:t>Fortinetu</a:t>
            </a:r>
            <a:r>
              <a:rPr lang="en-US" sz="2000" dirty="0"/>
              <a:t> (n.d.), </a:t>
            </a:r>
            <a:r>
              <a:rPr lang="en-US" sz="2000" b="1" dirty="0" err="1">
                <a:solidFill>
                  <a:srgbClr val="1065AB"/>
                </a:solidFill>
              </a:rPr>
              <a:t>kršenje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bezbednosti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podataka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pl-PL" sz="2000" dirty="0"/>
              <a:t>„</a:t>
            </a:r>
            <a:r>
              <a:rPr lang="en-US" sz="2000" dirty="0"/>
              <a:t>je </a:t>
            </a:r>
            <a:r>
              <a:rPr lang="en-US" sz="2000" dirty="0" err="1"/>
              <a:t>događaj</a:t>
            </a:r>
            <a:r>
              <a:rPr lang="en-US" sz="2000" dirty="0"/>
              <a:t> koji </a:t>
            </a:r>
            <a:r>
              <a:rPr lang="en-US" sz="2000" dirty="0" err="1"/>
              <a:t>dovodi</a:t>
            </a:r>
            <a:r>
              <a:rPr lang="en-US" sz="2000" dirty="0"/>
              <a:t> do toga da </a:t>
            </a:r>
            <a:r>
              <a:rPr lang="en-US" sz="2000" dirty="0" err="1"/>
              <a:t>poverljive</a:t>
            </a:r>
            <a:r>
              <a:rPr lang="en-US" sz="2000" dirty="0"/>
              <a:t>, </a:t>
            </a:r>
            <a:r>
              <a:rPr lang="en-US" sz="2000" dirty="0" err="1"/>
              <a:t>privatne</a:t>
            </a:r>
            <a:r>
              <a:rPr lang="en-US" sz="2000" dirty="0"/>
              <a:t>, </a:t>
            </a:r>
            <a:r>
              <a:rPr lang="en-US" sz="2000" dirty="0" err="1"/>
              <a:t>zaštićene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osetljive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 </a:t>
            </a:r>
            <a:r>
              <a:rPr lang="en-US" sz="2000" dirty="0" err="1"/>
              <a:t>budu</a:t>
            </a:r>
            <a:r>
              <a:rPr lang="en-US" sz="2000" dirty="0"/>
              <a:t> </a:t>
            </a:r>
            <a:r>
              <a:rPr lang="en-US" sz="2000" dirty="0" err="1"/>
              <a:t>izložene</a:t>
            </a:r>
            <a:r>
              <a:rPr lang="en-US" sz="2000" dirty="0"/>
              <a:t> </a:t>
            </a:r>
            <a:r>
              <a:rPr lang="en-US" sz="2000" dirty="0" err="1"/>
              <a:t>osobi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</a:t>
            </a:r>
            <a:r>
              <a:rPr lang="en-US" sz="2000" dirty="0" err="1"/>
              <a:t>nije</a:t>
            </a:r>
            <a:r>
              <a:rPr lang="en-US" sz="2000" dirty="0"/>
              <a:t> </a:t>
            </a:r>
            <a:r>
              <a:rPr lang="en-US" sz="2000" dirty="0" err="1"/>
              <a:t>ovlašćena</a:t>
            </a:r>
            <a:r>
              <a:rPr lang="en-US" sz="2000" dirty="0"/>
              <a:t> da </a:t>
            </a:r>
            <a:r>
              <a:rPr lang="en-US" sz="2000" dirty="0" err="1"/>
              <a:t>im</a:t>
            </a:r>
            <a:r>
              <a:rPr lang="en-US" sz="2000" dirty="0"/>
              <a:t> </a:t>
            </a:r>
            <a:r>
              <a:rPr lang="en-US" sz="2000" dirty="0" err="1"/>
              <a:t>pristupi</a:t>
            </a:r>
            <a:r>
              <a:rPr lang="pl-PL" sz="2000" dirty="0"/>
              <a:t>”</a:t>
            </a:r>
            <a:r>
              <a:rPr lang="en-US" sz="2000" dirty="0"/>
              <a:t>. </a:t>
            </a:r>
            <a:endParaRPr lang="hr-HR" sz="2000" dirty="0"/>
          </a:p>
          <a:p>
            <a:pPr algn="just"/>
            <a:r>
              <a:rPr lang="en-US" sz="2000" dirty="0"/>
              <a:t>Do </a:t>
            </a:r>
            <a:r>
              <a:rPr lang="en-US" sz="2000" dirty="0" err="1"/>
              <a:t>ovih</a:t>
            </a:r>
            <a:r>
              <a:rPr lang="en-US" sz="2000" dirty="0"/>
              <a:t> </a:t>
            </a:r>
            <a:r>
              <a:rPr lang="en-US" sz="2000" dirty="0" err="1"/>
              <a:t>propusta</a:t>
            </a:r>
            <a:r>
              <a:rPr lang="en-US" sz="2000" dirty="0"/>
              <a:t>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doći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različite</a:t>
            </a:r>
            <a:r>
              <a:rPr lang="en-US" sz="2000" dirty="0"/>
              <a:t> </a:t>
            </a:r>
            <a:r>
              <a:rPr lang="en-US" sz="2000" dirty="0" err="1"/>
              <a:t>načine</a:t>
            </a:r>
            <a:r>
              <a:rPr lang="en-US" sz="2000" dirty="0"/>
              <a:t> (Kaspersky, </a:t>
            </a:r>
            <a:r>
              <a:rPr lang="en-US" sz="2000" dirty="0" err="1"/>
              <a:t>n.d.a</a:t>
            </a:r>
            <a:r>
              <a:rPr lang="en-US" sz="2000" dirty="0"/>
              <a:t>):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sz="1600" b="1" dirty="0" err="1">
                <a:solidFill>
                  <a:srgbClr val="1065AB"/>
                </a:solidFill>
              </a:rPr>
              <a:t>Slučajni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b="1" dirty="0" err="1">
                <a:solidFill>
                  <a:srgbClr val="1065AB"/>
                </a:solidFill>
              </a:rPr>
              <a:t>insajder</a:t>
            </a:r>
            <a:r>
              <a:rPr lang="en-US" sz="1600" dirty="0"/>
              <a:t>: </a:t>
            </a:r>
            <a:r>
              <a:rPr lang="en-US" sz="1600" dirty="0" err="1"/>
              <a:t>Zaposleni</a:t>
            </a:r>
            <a:r>
              <a:rPr lang="en-US" sz="1600" dirty="0"/>
              <a:t> </a:t>
            </a:r>
            <a:r>
              <a:rPr lang="en-US" sz="1600" dirty="0" err="1"/>
              <a:t>nenamerno</a:t>
            </a:r>
            <a:r>
              <a:rPr lang="en-US" sz="1600" dirty="0"/>
              <a:t> </a:t>
            </a:r>
            <a:r>
              <a:rPr lang="en-US" sz="1600" dirty="0" err="1"/>
              <a:t>pristupa</a:t>
            </a:r>
            <a:r>
              <a:rPr lang="en-US" sz="1600" dirty="0"/>
              <a:t> </a:t>
            </a:r>
            <a:r>
              <a:rPr lang="en-US" sz="1600" dirty="0" err="1"/>
              <a:t>osetljivim</a:t>
            </a:r>
            <a:r>
              <a:rPr lang="en-US" sz="1600" dirty="0"/>
              <a:t> </a:t>
            </a:r>
            <a:r>
              <a:rPr lang="en-US" sz="1600" dirty="0" err="1"/>
              <a:t>informacijama</a:t>
            </a:r>
            <a:r>
              <a:rPr lang="en-US" sz="1600" dirty="0"/>
              <a:t> bez </a:t>
            </a:r>
            <a:r>
              <a:rPr lang="en-US" sz="1600" dirty="0" err="1"/>
              <a:t>odgovarajućeg</a:t>
            </a:r>
            <a:r>
              <a:rPr lang="en-US" sz="1600" dirty="0"/>
              <a:t> </a:t>
            </a:r>
            <a:r>
              <a:rPr lang="en-US" sz="1600" dirty="0" err="1"/>
              <a:t>ovlašćenja</a:t>
            </a:r>
            <a:r>
              <a:rPr lang="en-US" sz="1600" dirty="0"/>
              <a:t>. Na primer, </a:t>
            </a:r>
            <a:r>
              <a:rPr lang="en-US" sz="1600" dirty="0" err="1"/>
              <a:t>korišćenje</a:t>
            </a:r>
            <a:r>
              <a:rPr lang="en-US" sz="1600" dirty="0"/>
              <a:t> </a:t>
            </a:r>
            <a:r>
              <a:rPr lang="en-US" sz="1600" dirty="0" err="1"/>
              <a:t>računara</a:t>
            </a:r>
            <a:r>
              <a:rPr lang="en-US" sz="1600" dirty="0"/>
              <a:t> </a:t>
            </a:r>
            <a:r>
              <a:rPr lang="en-US" sz="1600" dirty="0" err="1"/>
              <a:t>kolege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pregled</a:t>
            </a:r>
            <a:r>
              <a:rPr lang="en-US" sz="1600" dirty="0"/>
              <a:t> </a:t>
            </a:r>
            <a:r>
              <a:rPr lang="en-US" sz="1600" dirty="0" err="1"/>
              <a:t>poverljivih</a:t>
            </a:r>
            <a:r>
              <a:rPr lang="en-US" sz="1600" dirty="0"/>
              <a:t> </a:t>
            </a:r>
            <a:r>
              <a:rPr lang="en-US" sz="1600" dirty="0" err="1"/>
              <a:t>datoteka</a:t>
            </a:r>
            <a:r>
              <a:rPr lang="en-US" sz="1600" dirty="0"/>
              <a:t>.</a:t>
            </a:r>
            <a:endParaRPr lang="hr-HR" sz="1600" dirty="0"/>
          </a:p>
          <a:p>
            <a:pPr marL="914400" lvl="1" indent="-457200" algn="just">
              <a:buFont typeface="+mj-lt"/>
              <a:buAutoNum type="arabicPeriod"/>
            </a:pPr>
            <a:r>
              <a:rPr lang="en-US" sz="1600" b="1" dirty="0" err="1">
                <a:solidFill>
                  <a:srgbClr val="1065AB"/>
                </a:solidFill>
              </a:rPr>
              <a:t>Zlonamerni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b="1" dirty="0" err="1">
                <a:solidFill>
                  <a:srgbClr val="1065AB"/>
                </a:solidFill>
              </a:rPr>
              <a:t>insajder</a:t>
            </a:r>
            <a:r>
              <a:rPr lang="en-US" sz="1600" dirty="0"/>
              <a:t>: Osoba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ovlašćenim</a:t>
            </a:r>
            <a:r>
              <a:rPr lang="en-US" sz="1600" dirty="0"/>
              <a:t> </a:t>
            </a:r>
            <a:r>
              <a:rPr lang="en-US" sz="1600" dirty="0" err="1"/>
              <a:t>pristupom</a:t>
            </a:r>
            <a:r>
              <a:rPr lang="en-US" sz="1600" dirty="0"/>
              <a:t> </a:t>
            </a:r>
            <a:r>
              <a:rPr lang="en-US" sz="1600" dirty="0" err="1"/>
              <a:t>namerno</a:t>
            </a:r>
            <a:r>
              <a:rPr lang="en-US" sz="1600" dirty="0"/>
              <a:t> </a:t>
            </a:r>
            <a:r>
              <a:rPr lang="en-US" sz="1600" dirty="0" err="1"/>
              <a:t>zloupotrebljava</a:t>
            </a:r>
            <a:r>
              <a:rPr lang="en-US" sz="1600" dirty="0"/>
              <a:t> </a:t>
            </a:r>
            <a:r>
              <a:rPr lang="en-US" sz="1600" dirty="0" err="1"/>
              <a:t>podatke</a:t>
            </a:r>
            <a:r>
              <a:rPr lang="en-US" sz="1600" dirty="0"/>
              <a:t> u </a:t>
            </a:r>
            <a:r>
              <a:rPr lang="en-US" sz="1600" dirty="0" err="1"/>
              <a:t>štetne</a:t>
            </a:r>
            <a:r>
              <a:rPr lang="en-US" sz="1600" dirty="0"/>
              <a:t> </a:t>
            </a:r>
            <a:r>
              <a:rPr lang="en-US" sz="1600" dirty="0" err="1"/>
              <a:t>svrhe</a:t>
            </a:r>
            <a:r>
              <a:rPr lang="en-US" sz="1600" dirty="0"/>
              <a:t>. To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uključivati</a:t>
            </a:r>
            <a:r>
              <a:rPr lang="en-US" sz="1600" dirty="0"/>
              <a:t> </a:t>
            </a:r>
            <a:r>
              <a:rPr lang="en-US" sz="1600" dirty="0" err="1"/>
              <a:t>krađu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curenje</a:t>
            </a:r>
            <a:r>
              <a:rPr lang="en-US" sz="1600" dirty="0"/>
              <a:t> </a:t>
            </a:r>
            <a:r>
              <a:rPr lang="en-US" sz="1600" dirty="0" err="1"/>
              <a:t>osetljivih</a:t>
            </a:r>
            <a:r>
              <a:rPr lang="en-US" sz="1600" dirty="0"/>
              <a:t> </a:t>
            </a:r>
            <a:r>
              <a:rPr lang="en-US" sz="1600" dirty="0" err="1"/>
              <a:t>informacija</a:t>
            </a:r>
            <a:r>
              <a:rPr lang="en-US" sz="1600" dirty="0"/>
              <a:t>.</a:t>
            </a:r>
            <a:endParaRPr lang="hr-HR" sz="1600" dirty="0"/>
          </a:p>
          <a:p>
            <a:pPr marL="914400" lvl="1" indent="-457200" algn="just">
              <a:buFont typeface="+mj-lt"/>
              <a:buAutoNum type="arabicPeriod"/>
            </a:pPr>
            <a:r>
              <a:rPr lang="en-US" sz="1600" b="1" dirty="0" err="1">
                <a:solidFill>
                  <a:srgbClr val="1065AB"/>
                </a:solidFill>
              </a:rPr>
              <a:t>Izgubljeni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b="1" dirty="0" err="1">
                <a:solidFill>
                  <a:srgbClr val="1065AB"/>
                </a:solidFill>
              </a:rPr>
              <a:t>ili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b="1" dirty="0" err="1">
                <a:solidFill>
                  <a:srgbClr val="1065AB"/>
                </a:solidFill>
              </a:rPr>
              <a:t>ukradeni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b="1" dirty="0" err="1">
                <a:solidFill>
                  <a:srgbClr val="1065AB"/>
                </a:solidFill>
              </a:rPr>
              <a:t>uređaji</a:t>
            </a:r>
            <a:r>
              <a:rPr lang="en-US" sz="1600" dirty="0"/>
              <a:t>: </a:t>
            </a:r>
            <a:r>
              <a:rPr lang="en-US" sz="1600" dirty="0" err="1"/>
              <a:t>Nešifrovani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neobezbeđeni</a:t>
            </a:r>
            <a:r>
              <a:rPr lang="en-US" sz="1600" dirty="0"/>
              <a:t> </a:t>
            </a:r>
            <a:r>
              <a:rPr lang="en-US" sz="1600" dirty="0" err="1"/>
              <a:t>uređaji</a:t>
            </a:r>
            <a:r>
              <a:rPr lang="en-US" sz="1600" dirty="0"/>
              <a:t> </a:t>
            </a:r>
            <a:r>
              <a:rPr lang="en-US" sz="1600" dirty="0" err="1"/>
              <a:t>poput</a:t>
            </a:r>
            <a:r>
              <a:rPr lang="en-US" sz="1600" dirty="0"/>
              <a:t> </a:t>
            </a:r>
            <a:r>
              <a:rPr lang="en-US" sz="1600" dirty="0" err="1"/>
              <a:t>laptopova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eksternih</a:t>
            </a:r>
            <a:r>
              <a:rPr lang="en-US" sz="1600" dirty="0"/>
              <a:t> </a:t>
            </a:r>
            <a:r>
              <a:rPr lang="en-US" sz="1600" dirty="0" err="1"/>
              <a:t>diskova</a:t>
            </a:r>
            <a:r>
              <a:rPr lang="en-US" sz="1600" dirty="0"/>
              <a:t> koji </a:t>
            </a:r>
            <a:r>
              <a:rPr lang="en-US" sz="1600" dirty="0" err="1"/>
              <a:t>sadrže</a:t>
            </a:r>
            <a:r>
              <a:rPr lang="en-US" sz="1600" dirty="0"/>
              <a:t> </a:t>
            </a:r>
            <a:r>
              <a:rPr lang="en-US" sz="1600" dirty="0" err="1"/>
              <a:t>osetljive</a:t>
            </a:r>
            <a:r>
              <a:rPr lang="en-US" sz="1600" dirty="0"/>
              <a:t> </a:t>
            </a:r>
            <a:r>
              <a:rPr lang="en-US" sz="1600" dirty="0" err="1"/>
              <a:t>podatke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izgubljeni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ukradeni</a:t>
            </a:r>
            <a:r>
              <a:rPr lang="en-US" sz="1600" dirty="0"/>
              <a:t>, </a:t>
            </a:r>
            <a:r>
              <a:rPr lang="en-US" sz="1600" dirty="0" err="1"/>
              <a:t>što</a:t>
            </a:r>
            <a:r>
              <a:rPr lang="en-US" sz="1600" dirty="0"/>
              <a:t> </a:t>
            </a:r>
            <a:r>
              <a:rPr lang="en-US" sz="1600" dirty="0" err="1"/>
              <a:t>informacije</a:t>
            </a:r>
            <a:r>
              <a:rPr lang="en-US" sz="1600" dirty="0"/>
              <a:t> </a:t>
            </a:r>
            <a:r>
              <a:rPr lang="en-US" sz="1600" dirty="0" err="1"/>
              <a:t>čini</a:t>
            </a:r>
            <a:r>
              <a:rPr lang="en-US" sz="1600" dirty="0"/>
              <a:t> </a:t>
            </a:r>
            <a:r>
              <a:rPr lang="en-US" sz="1600" dirty="0" err="1"/>
              <a:t>ranjivim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neovlašćeni</a:t>
            </a:r>
            <a:r>
              <a:rPr lang="en-US" sz="1600" dirty="0"/>
              <a:t> </a:t>
            </a:r>
            <a:r>
              <a:rPr lang="en-US" sz="1600" dirty="0" err="1"/>
              <a:t>pristup</a:t>
            </a:r>
            <a:r>
              <a:rPr lang="en-US" sz="1600" dirty="0"/>
              <a:t>.</a:t>
            </a:r>
            <a:endParaRPr lang="hr-HR" sz="1600" dirty="0"/>
          </a:p>
          <a:p>
            <a:pPr marL="914400" lvl="1" indent="-457200" algn="just">
              <a:buFont typeface="+mj-lt"/>
              <a:buAutoNum type="arabicPeriod"/>
            </a:pPr>
            <a:r>
              <a:rPr lang="en-US" sz="1600" b="1" dirty="0" err="1">
                <a:solidFill>
                  <a:srgbClr val="1065AB"/>
                </a:solidFill>
              </a:rPr>
              <a:t>Zlonamerni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b="1" dirty="0" err="1">
                <a:solidFill>
                  <a:srgbClr val="1065AB"/>
                </a:solidFill>
              </a:rPr>
              <a:t>spoljni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b="1" dirty="0" err="1">
                <a:solidFill>
                  <a:srgbClr val="1065AB"/>
                </a:solidFill>
              </a:rPr>
              <a:t>kriminalci</a:t>
            </a:r>
            <a:r>
              <a:rPr lang="en-US" sz="1600" dirty="0"/>
              <a:t>: </a:t>
            </a:r>
            <a:r>
              <a:rPr lang="en-US" sz="1600" dirty="0" err="1"/>
              <a:t>Hakeri</a:t>
            </a:r>
            <a:r>
              <a:rPr lang="en-US" sz="1600" dirty="0"/>
              <a:t> </a:t>
            </a:r>
            <a:r>
              <a:rPr lang="en-US" sz="1600" dirty="0" err="1"/>
              <a:t>koriste</a:t>
            </a:r>
            <a:r>
              <a:rPr lang="en-US" sz="1600" dirty="0"/>
              <a:t> </a:t>
            </a:r>
            <a:r>
              <a:rPr lang="en-US" sz="1600" dirty="0" err="1"/>
              <a:t>razne</a:t>
            </a:r>
            <a:r>
              <a:rPr lang="en-US" sz="1600" dirty="0"/>
              <a:t> </a:t>
            </a:r>
            <a:r>
              <a:rPr lang="en-US" sz="1600" dirty="0" err="1"/>
              <a:t>metode</a:t>
            </a:r>
            <a:r>
              <a:rPr lang="en-US" sz="1600" dirty="0"/>
              <a:t> za </a:t>
            </a:r>
            <a:r>
              <a:rPr lang="en-US" sz="1600" dirty="0" err="1"/>
              <a:t>provalu</a:t>
            </a:r>
            <a:r>
              <a:rPr lang="en-US" sz="1600" dirty="0"/>
              <a:t> u </a:t>
            </a:r>
            <a:r>
              <a:rPr lang="en-US" sz="1600" dirty="0" err="1"/>
              <a:t>sisteme</a:t>
            </a:r>
            <a:r>
              <a:rPr lang="en-US" sz="1600" dirty="0"/>
              <a:t>, </a:t>
            </a:r>
            <a:r>
              <a:rPr lang="en-US" sz="1600" dirty="0" err="1"/>
              <a:t>uključujući</a:t>
            </a:r>
            <a:r>
              <a:rPr lang="en-US" sz="1600" dirty="0"/>
              <a:t> </a:t>
            </a:r>
            <a:r>
              <a:rPr lang="en-US" sz="1600" dirty="0" err="1"/>
              <a:t>fišing</a:t>
            </a:r>
            <a:r>
              <a:rPr lang="en-US" sz="1600" dirty="0"/>
              <a:t> </a:t>
            </a:r>
            <a:r>
              <a:rPr lang="en-US" sz="1600" dirty="0" err="1"/>
              <a:t>napade</a:t>
            </a:r>
            <a:r>
              <a:rPr lang="en-US" sz="1600" dirty="0"/>
              <a:t>, </a:t>
            </a:r>
            <a:r>
              <a:rPr lang="en-US" sz="1600" dirty="0" err="1"/>
              <a:t>napade</a:t>
            </a:r>
            <a:r>
              <a:rPr lang="en-US" sz="1600" dirty="0"/>
              <a:t> </a:t>
            </a:r>
            <a:r>
              <a:rPr lang="en-US" sz="1600" dirty="0" err="1"/>
              <a:t>grubom</a:t>
            </a:r>
            <a:r>
              <a:rPr lang="en-US" sz="1600" dirty="0"/>
              <a:t> </a:t>
            </a:r>
            <a:r>
              <a:rPr lang="en-US" sz="1600" dirty="0" err="1"/>
              <a:t>silom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zlonamerni</a:t>
            </a:r>
            <a:r>
              <a:rPr lang="en-US" sz="1600" dirty="0"/>
              <a:t> </a:t>
            </a:r>
            <a:r>
              <a:rPr lang="en-US" sz="1600" dirty="0" err="1"/>
              <a:t>softver</a:t>
            </a:r>
            <a:r>
              <a:rPr lang="en-US" sz="1600" dirty="0"/>
              <a:t>. Ovi </a:t>
            </a:r>
            <a:r>
              <a:rPr lang="en-US" sz="1600" dirty="0" err="1"/>
              <a:t>sajber</a:t>
            </a:r>
            <a:r>
              <a:rPr lang="en-US" sz="1600" dirty="0"/>
              <a:t> </a:t>
            </a:r>
            <a:r>
              <a:rPr lang="en-US" sz="1600" dirty="0" err="1"/>
              <a:t>kriminalci</a:t>
            </a:r>
            <a:r>
              <a:rPr lang="en-US" sz="1600" dirty="0"/>
              <a:t> </a:t>
            </a:r>
            <a:r>
              <a:rPr lang="en-US" sz="1600" dirty="0" err="1"/>
              <a:t>iskorišćavaju</a:t>
            </a:r>
            <a:r>
              <a:rPr lang="en-US" sz="1600" dirty="0"/>
              <a:t> </a:t>
            </a:r>
            <a:r>
              <a:rPr lang="en-US" sz="1600" dirty="0" err="1"/>
              <a:t>ranjivosti</a:t>
            </a:r>
            <a:r>
              <a:rPr lang="en-US" sz="1600" dirty="0"/>
              <a:t> u </a:t>
            </a:r>
            <a:r>
              <a:rPr lang="en-US" sz="1600" dirty="0" err="1"/>
              <a:t>softveru</a:t>
            </a:r>
            <a:r>
              <a:rPr lang="en-US" sz="1600" dirty="0"/>
              <a:t>, </a:t>
            </a:r>
            <a:r>
              <a:rPr lang="en-US" sz="1600" dirty="0" err="1"/>
              <a:t>mrežama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ponašanju</a:t>
            </a:r>
            <a:r>
              <a:rPr lang="en-US" sz="1600" dirty="0"/>
              <a:t> </a:t>
            </a:r>
            <a:r>
              <a:rPr lang="en-US" sz="1600" dirty="0" err="1"/>
              <a:t>korisnika</a:t>
            </a:r>
            <a:r>
              <a:rPr lang="en-US" sz="1600" dirty="0"/>
              <a:t> </a:t>
            </a:r>
            <a:r>
              <a:rPr lang="en-US" sz="1600" dirty="0" err="1"/>
              <a:t>kako</a:t>
            </a:r>
            <a:r>
              <a:rPr lang="en-US" sz="1600" dirty="0"/>
              <a:t> bi </a:t>
            </a:r>
            <a:r>
              <a:rPr lang="en-US" sz="1600" dirty="0" err="1"/>
              <a:t>dobili</a:t>
            </a:r>
            <a:r>
              <a:rPr lang="en-US" sz="1600" dirty="0"/>
              <a:t> </a:t>
            </a:r>
            <a:r>
              <a:rPr lang="en-US" sz="1600" dirty="0" err="1"/>
              <a:t>pristup</a:t>
            </a:r>
            <a:r>
              <a:rPr lang="en-US" sz="1600" dirty="0"/>
              <a:t> </a:t>
            </a:r>
            <a:r>
              <a:rPr lang="en-US" sz="1600" dirty="0" err="1"/>
              <a:t>osetljivim</a:t>
            </a:r>
            <a:r>
              <a:rPr lang="en-US" sz="1600" dirty="0"/>
              <a:t> </a:t>
            </a:r>
            <a:r>
              <a:rPr lang="en-US" sz="1600" dirty="0" err="1"/>
              <a:t>podacima</a:t>
            </a:r>
            <a:r>
              <a:rPr lang="en-US" sz="1600" dirty="0"/>
              <a:t>.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14619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73426-124A-64B2-586E-43BFCDF7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Kršenje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43703-1FD9-8A87-E7A2-232C3D4A4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/>
              <a:t>Prema </a:t>
            </a:r>
            <a:r>
              <a:rPr lang="en-US" sz="2000" dirty="0" err="1"/>
              <a:t>kompaniji</a:t>
            </a:r>
            <a:r>
              <a:rPr lang="en-US" sz="2000" dirty="0"/>
              <a:t> Kasperski (</a:t>
            </a:r>
            <a:r>
              <a:rPr lang="en-US" sz="2000" dirty="0" err="1"/>
              <a:t>n.d.a</a:t>
            </a:r>
            <a:r>
              <a:rPr lang="en-US" sz="2000" dirty="0"/>
              <a:t>), </a:t>
            </a:r>
            <a:r>
              <a:rPr lang="en-US" sz="2000" dirty="0" err="1"/>
              <a:t>uobičajene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se </a:t>
            </a:r>
            <a:r>
              <a:rPr lang="en-US" sz="2000" dirty="0" err="1"/>
              <a:t>koriste</a:t>
            </a:r>
            <a:r>
              <a:rPr lang="en-US" sz="2000" dirty="0"/>
              <a:t> u </a:t>
            </a:r>
            <a:r>
              <a:rPr lang="en-US" sz="2000" dirty="0" err="1"/>
              <a:t>kršenju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uključuju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fišing</a:t>
            </a:r>
            <a:r>
              <a:rPr lang="en-US" sz="2000" dirty="0"/>
              <a:t>, </a:t>
            </a:r>
            <a:r>
              <a:rPr lang="en-US" sz="2000" dirty="0" err="1"/>
              <a:t>gde</a:t>
            </a:r>
            <a:r>
              <a:rPr lang="en-US" sz="2000" dirty="0"/>
              <a:t> se </a:t>
            </a:r>
            <a:r>
              <a:rPr lang="en-US" sz="2000" dirty="0" err="1"/>
              <a:t>sajber</a:t>
            </a:r>
            <a:r>
              <a:rPr lang="en-US" sz="2000" dirty="0"/>
              <a:t> </a:t>
            </a:r>
            <a:r>
              <a:rPr lang="en-US" sz="2000" dirty="0" err="1"/>
              <a:t>kriminalci</a:t>
            </a:r>
            <a:r>
              <a:rPr lang="en-US" sz="2000" dirty="0"/>
              <a:t> </a:t>
            </a:r>
            <a:r>
              <a:rPr lang="en-US" sz="2000" dirty="0" err="1"/>
              <a:t>predstavljaju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pouzdani</a:t>
            </a:r>
            <a:r>
              <a:rPr lang="en-US" sz="2000" dirty="0"/>
              <a:t> </a:t>
            </a:r>
            <a:r>
              <a:rPr lang="en-US" sz="2000" dirty="0" err="1"/>
              <a:t>entiteti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bi </a:t>
            </a:r>
            <a:r>
              <a:rPr lang="en-US" sz="2000" dirty="0" err="1"/>
              <a:t>prevarili</a:t>
            </a:r>
            <a:r>
              <a:rPr lang="en-US" sz="2000" dirty="0"/>
              <a:t> </a:t>
            </a:r>
            <a:r>
              <a:rPr lang="en-US" sz="2000" dirty="0" err="1"/>
              <a:t>pojedince</a:t>
            </a:r>
            <a:r>
              <a:rPr lang="en-US" sz="2000" dirty="0"/>
              <a:t> da </a:t>
            </a:r>
            <a:r>
              <a:rPr lang="en-US" sz="2000" dirty="0" err="1"/>
              <a:t>otkriju</a:t>
            </a:r>
            <a:r>
              <a:rPr lang="en-US" sz="2000" dirty="0"/>
              <a:t> </a:t>
            </a:r>
            <a:r>
              <a:rPr lang="en-US" sz="2000" dirty="0" err="1"/>
              <a:t>osetljive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. </a:t>
            </a:r>
            <a:endParaRPr lang="hr-HR" sz="2000" dirty="0"/>
          </a:p>
          <a:p>
            <a:pPr algn="just"/>
            <a:r>
              <a:rPr lang="en-US" sz="2000" dirty="0"/>
              <a:t>Druga </a:t>
            </a:r>
            <a:r>
              <a:rPr lang="en-US" sz="2000" dirty="0" err="1"/>
              <a:t>metoda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napadi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grubom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silom</a:t>
            </a:r>
            <a:r>
              <a:rPr lang="en-US" sz="2000" dirty="0"/>
              <a:t>, </a:t>
            </a:r>
            <a:r>
              <a:rPr lang="en-US" sz="2000" dirty="0" err="1"/>
              <a:t>gde</a:t>
            </a:r>
            <a:r>
              <a:rPr lang="en-US" sz="2000" dirty="0"/>
              <a:t> </a:t>
            </a:r>
            <a:r>
              <a:rPr lang="en-US" sz="2000" dirty="0" err="1"/>
              <a:t>hakeri</a:t>
            </a:r>
            <a:r>
              <a:rPr lang="en-US" sz="2000" dirty="0"/>
              <a:t> </a:t>
            </a:r>
            <a:r>
              <a:rPr lang="en-US" sz="2000" dirty="0" err="1"/>
              <a:t>koriste</a:t>
            </a:r>
            <a:r>
              <a:rPr lang="en-US" sz="2000" dirty="0"/>
              <a:t> </a:t>
            </a:r>
            <a:r>
              <a:rPr lang="en-US" sz="2000" dirty="0" err="1"/>
              <a:t>softver</a:t>
            </a:r>
            <a:r>
              <a:rPr lang="en-US" sz="2000" dirty="0"/>
              <a:t> za </a:t>
            </a:r>
            <a:r>
              <a:rPr lang="en-US" sz="2000" dirty="0" err="1"/>
              <a:t>višestruko</a:t>
            </a:r>
            <a:r>
              <a:rPr lang="en-US" sz="2000" dirty="0"/>
              <a:t> </a:t>
            </a:r>
            <a:r>
              <a:rPr lang="en-US" sz="2000" dirty="0" err="1"/>
              <a:t>pogađanje</a:t>
            </a:r>
            <a:r>
              <a:rPr lang="en-US" sz="2000" dirty="0"/>
              <a:t> </a:t>
            </a:r>
            <a:r>
              <a:rPr lang="en-US" sz="2000" dirty="0" err="1"/>
              <a:t>lozinki</a:t>
            </a:r>
            <a:r>
              <a:rPr lang="en-US" sz="2000" dirty="0"/>
              <a:t>, </a:t>
            </a:r>
            <a:r>
              <a:rPr lang="en-US" sz="2000" dirty="0" err="1"/>
              <a:t>iskorišćavajući</a:t>
            </a:r>
            <a:r>
              <a:rPr lang="en-US" sz="2000" dirty="0"/>
              <a:t> </a:t>
            </a:r>
            <a:r>
              <a:rPr lang="en-US" sz="2000" dirty="0" err="1"/>
              <a:t>slabe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ponovo</a:t>
            </a:r>
            <a:r>
              <a:rPr lang="en-US" sz="2000" dirty="0"/>
              <a:t> </a:t>
            </a:r>
            <a:r>
              <a:rPr lang="en-US" sz="2000" dirty="0" err="1"/>
              <a:t>korišćene</a:t>
            </a:r>
            <a:r>
              <a:rPr lang="en-US" sz="2000" dirty="0"/>
              <a:t> </a:t>
            </a:r>
            <a:r>
              <a:rPr lang="en-US" sz="2000" dirty="0" err="1"/>
              <a:t>akreditive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bi </a:t>
            </a:r>
            <a:r>
              <a:rPr lang="en-US" sz="2000" dirty="0" err="1"/>
              <a:t>dobili</a:t>
            </a:r>
            <a:r>
              <a:rPr lang="en-US" sz="2000" dirty="0"/>
              <a:t> </a:t>
            </a:r>
            <a:r>
              <a:rPr lang="en-US" sz="2000" dirty="0" err="1"/>
              <a:t>neovlašćeni</a:t>
            </a:r>
            <a:r>
              <a:rPr lang="en-US" sz="2000" dirty="0"/>
              <a:t> </a:t>
            </a:r>
            <a:r>
              <a:rPr lang="en-US" sz="2000" dirty="0" err="1"/>
              <a:t>pristup</a:t>
            </a:r>
            <a:r>
              <a:rPr lang="en-US" sz="2000" dirty="0"/>
              <a:t> </a:t>
            </a:r>
            <a:r>
              <a:rPr lang="en-US" sz="2000" dirty="0" err="1"/>
              <a:t>nalozima</a:t>
            </a:r>
            <a:r>
              <a:rPr lang="en-US" sz="2000" dirty="0"/>
              <a:t>. </a:t>
            </a:r>
            <a:endParaRPr lang="hr-HR" sz="2000" dirty="0"/>
          </a:p>
          <a:p>
            <a:pPr algn="just"/>
            <a:r>
              <a:rPr lang="en-US" sz="2000" dirty="0"/>
              <a:t>Pored toga, </a:t>
            </a:r>
            <a:r>
              <a:rPr lang="en-US" sz="2000" b="1" dirty="0" err="1">
                <a:solidFill>
                  <a:srgbClr val="1065AB"/>
                </a:solidFill>
              </a:rPr>
              <a:t>zlonamerni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softver</a:t>
            </a:r>
            <a:r>
              <a:rPr lang="en-US" sz="2000" dirty="0"/>
              <a:t>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špijunski</a:t>
            </a:r>
            <a:r>
              <a:rPr lang="en-US" sz="2000" dirty="0"/>
              <a:t> </a:t>
            </a:r>
            <a:r>
              <a:rPr lang="en-US" sz="2000" dirty="0" err="1"/>
              <a:t>softver</a:t>
            </a:r>
            <a:r>
              <a:rPr lang="en-US" sz="2000" dirty="0"/>
              <a:t>, </a:t>
            </a:r>
            <a:r>
              <a:rPr lang="en-US" sz="2000" dirty="0" err="1"/>
              <a:t>koristi</a:t>
            </a:r>
            <a:r>
              <a:rPr lang="en-US" sz="2000" dirty="0"/>
              <a:t> se za </a:t>
            </a:r>
            <a:r>
              <a:rPr lang="en-US" sz="2000" dirty="0" err="1"/>
              <a:t>infiltriranje</a:t>
            </a:r>
            <a:r>
              <a:rPr lang="en-US" sz="2000" dirty="0"/>
              <a:t> u </a:t>
            </a:r>
            <a:r>
              <a:rPr lang="en-US" sz="2000" dirty="0" err="1"/>
              <a:t>sisteme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krađu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bez </a:t>
            </a:r>
            <a:r>
              <a:rPr lang="en-US" sz="2000" dirty="0" err="1"/>
              <a:t>otkrivanja</a:t>
            </a:r>
            <a:r>
              <a:rPr lang="en-US" sz="2000" dirty="0"/>
              <a:t>. </a:t>
            </a:r>
            <a:endParaRPr lang="hr-HR" sz="2000" dirty="0"/>
          </a:p>
          <a:p>
            <a:pPr algn="just"/>
            <a:endParaRPr lang="hr-HR" sz="2000" b="1" dirty="0">
              <a:solidFill>
                <a:srgbClr val="1065AB"/>
              </a:solidFill>
            </a:endParaRPr>
          </a:p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Ljudska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greška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je </a:t>
            </a:r>
            <a:r>
              <a:rPr lang="en-US" sz="2000" dirty="0" err="1"/>
              <a:t>uzrok</a:t>
            </a:r>
            <a:r>
              <a:rPr lang="en-US" sz="2000" dirty="0"/>
              <a:t> 95% </a:t>
            </a:r>
            <a:r>
              <a:rPr lang="en-US" sz="2000" dirty="0" err="1"/>
              <a:t>svih</a:t>
            </a:r>
            <a:r>
              <a:rPr lang="en-US" sz="2000" dirty="0"/>
              <a:t> </a:t>
            </a:r>
            <a:r>
              <a:rPr lang="en-US" sz="2000" dirty="0" err="1"/>
              <a:t>kršenja</a:t>
            </a:r>
            <a:r>
              <a:rPr lang="en-US" sz="2000" dirty="0"/>
              <a:t> </a:t>
            </a:r>
            <a:r>
              <a:rPr lang="en-US" sz="2000" dirty="0" err="1"/>
              <a:t>bezbednosti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(</a:t>
            </a:r>
            <a:r>
              <a:rPr lang="en-US" sz="2000" dirty="0" err="1"/>
              <a:t>Cybernews</a:t>
            </a:r>
            <a:r>
              <a:rPr lang="en-US" sz="2000" dirty="0"/>
              <a:t>, 2022).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788797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942F-9B50-29BA-7235-803FF8A66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Povrede podataka - primeri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6E657-0326-ED46-6B41-A3C424FA4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rgbClr val="1065AB"/>
                </a:solidFill>
              </a:rPr>
              <a:t>Jahu (2013-2014): </a:t>
            </a:r>
            <a:r>
              <a:rPr lang="en-US" sz="2000" dirty="0" err="1"/>
              <a:t>jedno</a:t>
            </a:r>
            <a:r>
              <a:rPr lang="en-US" sz="2000" dirty="0"/>
              <a:t> od </a:t>
            </a:r>
            <a:r>
              <a:rPr lang="en-US" sz="2000" dirty="0" err="1"/>
              <a:t>najvećih</a:t>
            </a:r>
            <a:r>
              <a:rPr lang="en-US" sz="2000" dirty="0"/>
              <a:t> </a:t>
            </a:r>
            <a:r>
              <a:rPr lang="en-US" sz="2000" dirty="0" err="1"/>
              <a:t>kršenja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u </a:t>
            </a:r>
            <a:r>
              <a:rPr lang="en-US" sz="2000" dirty="0" err="1"/>
              <a:t>istoriji</a:t>
            </a:r>
            <a:r>
              <a:rPr lang="en-US" sz="2000" dirty="0"/>
              <a:t>,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svih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1065AB"/>
                </a:solidFill>
              </a:rPr>
              <a:t>tri </a:t>
            </a:r>
            <a:r>
              <a:rPr lang="en-US" sz="2000" b="1" dirty="0" err="1">
                <a:solidFill>
                  <a:srgbClr val="1065AB"/>
                </a:solidFill>
              </a:rPr>
              <a:t>milijarde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korisničkih</a:t>
            </a:r>
            <a:r>
              <a:rPr lang="en-US" sz="2000" dirty="0"/>
              <a:t> </a:t>
            </a:r>
            <a:r>
              <a:rPr lang="en-US" sz="2000" dirty="0" err="1"/>
              <a:t>naloga</a:t>
            </a:r>
            <a:r>
              <a:rPr lang="en-US" sz="2000" dirty="0"/>
              <a:t> </a:t>
            </a:r>
            <a:r>
              <a:rPr lang="en-US" sz="2000" dirty="0" err="1"/>
              <a:t>ugroženih</a:t>
            </a:r>
            <a:r>
              <a:rPr lang="en-US" sz="2000" dirty="0"/>
              <a:t> 2013. </a:t>
            </a:r>
            <a:r>
              <a:rPr lang="en-US" sz="2000" dirty="0" err="1"/>
              <a:t>godine</a:t>
            </a:r>
            <a:r>
              <a:rPr lang="en-US" sz="2000" dirty="0"/>
              <a:t>. Ovo </a:t>
            </a:r>
            <a:r>
              <a:rPr lang="en-US" sz="2000" dirty="0" err="1"/>
              <a:t>kršenje</a:t>
            </a:r>
            <a:r>
              <a:rPr lang="en-US" sz="2000" dirty="0"/>
              <a:t> je </a:t>
            </a:r>
            <a:r>
              <a:rPr lang="en-US" sz="2000" dirty="0" err="1"/>
              <a:t>otkrilo</a:t>
            </a:r>
            <a:r>
              <a:rPr lang="en-US" sz="2000" dirty="0"/>
              <a:t> </a:t>
            </a:r>
            <a:r>
              <a:rPr lang="en-US" sz="2000" dirty="0" err="1"/>
              <a:t>imena</a:t>
            </a:r>
            <a:r>
              <a:rPr lang="en-US" sz="2000" dirty="0"/>
              <a:t>, </a:t>
            </a:r>
            <a:r>
              <a:rPr lang="en-US" sz="2000" dirty="0" err="1"/>
              <a:t>imejl</a:t>
            </a:r>
            <a:r>
              <a:rPr lang="en-US" sz="2000" dirty="0"/>
              <a:t> </a:t>
            </a:r>
            <a:r>
              <a:rPr lang="en-US" sz="2000" dirty="0" err="1"/>
              <a:t>adrese</a:t>
            </a:r>
            <a:r>
              <a:rPr lang="en-US" sz="2000" dirty="0"/>
              <a:t>, </a:t>
            </a:r>
            <a:r>
              <a:rPr lang="en-US" sz="2000" dirty="0" err="1"/>
              <a:t>datume</a:t>
            </a:r>
            <a:r>
              <a:rPr lang="en-US" sz="2000" dirty="0"/>
              <a:t> </a:t>
            </a:r>
            <a:r>
              <a:rPr lang="en-US" sz="2000" dirty="0" err="1"/>
              <a:t>rođenja</a:t>
            </a:r>
            <a:r>
              <a:rPr lang="en-US" sz="2000" dirty="0"/>
              <a:t>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bezbednosna</a:t>
            </a:r>
            <a:r>
              <a:rPr lang="en-US" sz="2000" dirty="0"/>
              <a:t> </a:t>
            </a:r>
            <a:r>
              <a:rPr lang="en-US" sz="2000" dirty="0" err="1"/>
              <a:t>pitanja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odgovore</a:t>
            </a:r>
            <a:r>
              <a:rPr lang="en-US" sz="2000" dirty="0"/>
              <a:t>. </a:t>
            </a:r>
            <a:endParaRPr lang="hr-HR" sz="2000" dirty="0"/>
          </a:p>
          <a:p>
            <a:pPr algn="just"/>
            <a:r>
              <a:rPr lang="en-US" sz="2000" b="1" dirty="0">
                <a:solidFill>
                  <a:srgbClr val="1065AB"/>
                </a:solidFill>
              </a:rPr>
              <a:t>Marriott International (2018): </a:t>
            </a:r>
            <a:r>
              <a:rPr lang="en-US" sz="2000" dirty="0"/>
              <a:t>Marriott je </a:t>
            </a:r>
            <a:r>
              <a:rPr lang="en-US" sz="2000" dirty="0" err="1"/>
              <a:t>objavio</a:t>
            </a:r>
            <a:r>
              <a:rPr lang="en-US" sz="2000" dirty="0"/>
              <a:t> da je </a:t>
            </a:r>
            <a:r>
              <a:rPr lang="en-US" sz="2000" dirty="0" err="1"/>
              <a:t>došlo</a:t>
            </a:r>
            <a:r>
              <a:rPr lang="en-US" sz="2000" dirty="0"/>
              <a:t> do </a:t>
            </a:r>
            <a:r>
              <a:rPr lang="en-US" sz="2000" dirty="0" err="1"/>
              <a:t>kršenja</a:t>
            </a:r>
            <a:r>
              <a:rPr lang="en-US" sz="2000" dirty="0"/>
              <a:t> </a:t>
            </a:r>
            <a:r>
              <a:rPr lang="en-US" sz="2000" dirty="0" err="1"/>
              <a:t>sistema</a:t>
            </a:r>
            <a:r>
              <a:rPr lang="en-US" sz="2000" dirty="0"/>
              <a:t>,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pogodilo</a:t>
            </a:r>
            <a:r>
              <a:rPr lang="en-US" sz="2000" dirty="0"/>
              <a:t> </a:t>
            </a:r>
            <a:r>
              <a:rPr lang="en-US" sz="2000" dirty="0" err="1"/>
              <a:t>približno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1065AB"/>
                </a:solidFill>
              </a:rPr>
              <a:t>500 </a:t>
            </a:r>
            <a:r>
              <a:rPr lang="en-US" sz="2000" b="1" dirty="0" err="1">
                <a:solidFill>
                  <a:srgbClr val="1065AB"/>
                </a:solidFill>
              </a:rPr>
              <a:t>miliona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gostiju</a:t>
            </a:r>
            <a:r>
              <a:rPr lang="en-US" sz="2000" dirty="0"/>
              <a:t>. </a:t>
            </a:r>
            <a:r>
              <a:rPr lang="en-US" sz="2000" dirty="0" err="1"/>
              <a:t>Hakeri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imali</a:t>
            </a:r>
            <a:r>
              <a:rPr lang="en-US" sz="2000" dirty="0"/>
              <a:t> </a:t>
            </a:r>
            <a:r>
              <a:rPr lang="en-US" sz="2000" dirty="0" err="1"/>
              <a:t>pristup</a:t>
            </a:r>
            <a:r>
              <a:rPr lang="en-US" sz="2000" dirty="0"/>
              <a:t> </a:t>
            </a:r>
            <a:r>
              <a:rPr lang="en-US" sz="2000" dirty="0" err="1"/>
              <a:t>bazi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o </a:t>
            </a:r>
            <a:r>
              <a:rPr lang="en-US" sz="2000" dirty="0" err="1"/>
              <a:t>rezervacijama</a:t>
            </a:r>
            <a:r>
              <a:rPr lang="en-US" sz="2000" dirty="0"/>
              <a:t> </a:t>
            </a:r>
            <a:r>
              <a:rPr lang="en-US" sz="2000" dirty="0" err="1"/>
              <a:t>gostiju</a:t>
            </a:r>
            <a:r>
              <a:rPr lang="en-US" sz="2000" dirty="0"/>
              <a:t> Starwood-a, </a:t>
            </a:r>
            <a:r>
              <a:rPr lang="en-US" sz="2000" dirty="0" err="1"/>
              <a:t>otkrivajući</a:t>
            </a:r>
            <a:r>
              <a:rPr lang="en-US" sz="2000" dirty="0"/>
              <a:t> </a:t>
            </a:r>
            <a:r>
              <a:rPr lang="en-US" sz="2000" dirty="0" err="1"/>
              <a:t>lične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imena</a:t>
            </a:r>
            <a:r>
              <a:rPr lang="en-US" sz="2000" dirty="0"/>
              <a:t>, </a:t>
            </a:r>
            <a:r>
              <a:rPr lang="en-US" sz="2000" dirty="0" err="1"/>
              <a:t>adrese</a:t>
            </a:r>
            <a:r>
              <a:rPr lang="en-US" sz="2000" dirty="0"/>
              <a:t>, </a:t>
            </a:r>
            <a:r>
              <a:rPr lang="en-US" sz="2000" dirty="0" err="1"/>
              <a:t>brojevi</a:t>
            </a:r>
            <a:r>
              <a:rPr lang="en-US" sz="2000" dirty="0"/>
              <a:t> </a:t>
            </a:r>
            <a:r>
              <a:rPr lang="en-US" sz="2000" dirty="0" err="1"/>
              <a:t>telefona</a:t>
            </a:r>
            <a:r>
              <a:rPr lang="en-US" sz="2000" dirty="0"/>
              <a:t>, </a:t>
            </a:r>
            <a:r>
              <a:rPr lang="en-US" sz="2000" dirty="0" err="1"/>
              <a:t>imejl</a:t>
            </a:r>
            <a:r>
              <a:rPr lang="en-US" sz="2000" dirty="0"/>
              <a:t> </a:t>
            </a:r>
            <a:r>
              <a:rPr lang="en-US" sz="2000" dirty="0" err="1"/>
              <a:t>adrese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brojevi</a:t>
            </a:r>
            <a:r>
              <a:rPr lang="en-US" sz="2000" dirty="0"/>
              <a:t> </a:t>
            </a:r>
            <a:r>
              <a:rPr lang="en-US" sz="2000" dirty="0" err="1"/>
              <a:t>pasoša</a:t>
            </a:r>
            <a:r>
              <a:rPr lang="en-US" sz="2000" dirty="0"/>
              <a:t>. </a:t>
            </a:r>
            <a:endParaRPr lang="hr-HR" sz="2000" dirty="0"/>
          </a:p>
          <a:p>
            <a:pPr algn="just"/>
            <a:r>
              <a:rPr lang="pl-PL" sz="2000" b="1" dirty="0" err="1">
                <a:solidFill>
                  <a:srgbClr val="1065AB"/>
                </a:solidFill>
              </a:rPr>
              <a:t>Pronalazač</a:t>
            </a:r>
            <a:r>
              <a:rPr lang="pl-PL" sz="2000" b="1" dirty="0">
                <a:solidFill>
                  <a:srgbClr val="1065AB"/>
                </a:solidFill>
              </a:rPr>
              <a:t> </a:t>
            </a:r>
            <a:r>
              <a:rPr lang="pl-PL" sz="2000" b="1" dirty="0" err="1">
                <a:solidFill>
                  <a:srgbClr val="1065AB"/>
                </a:solidFill>
              </a:rPr>
              <a:t>prijatelja</a:t>
            </a:r>
            <a:r>
              <a:rPr lang="pl-PL" sz="2000" b="1" dirty="0">
                <a:solidFill>
                  <a:srgbClr val="1065AB"/>
                </a:solidFill>
              </a:rPr>
              <a:t> za </a:t>
            </a:r>
            <a:r>
              <a:rPr lang="pl-PL" sz="2000" b="1" dirty="0" err="1">
                <a:solidFill>
                  <a:srgbClr val="1065AB"/>
                </a:solidFill>
              </a:rPr>
              <a:t>odrasle</a:t>
            </a:r>
            <a:r>
              <a:rPr lang="pl-PL" sz="2000" b="1" dirty="0">
                <a:solidFill>
                  <a:srgbClr val="1065AB"/>
                </a:solidFill>
              </a:rPr>
              <a:t> (2016</a:t>
            </a:r>
            <a:r>
              <a:rPr lang="en-US" sz="2000" b="1" dirty="0">
                <a:solidFill>
                  <a:srgbClr val="1065AB"/>
                </a:solidFill>
              </a:rPr>
              <a:t>): </a:t>
            </a:r>
            <a:r>
              <a:rPr lang="en-US" sz="2000" dirty="0" err="1"/>
              <a:t>Proboj</a:t>
            </a:r>
            <a:r>
              <a:rPr lang="en-US" sz="2000" dirty="0"/>
              <a:t> u Adult Friend Finder </a:t>
            </a:r>
            <a:r>
              <a:rPr lang="en-US" sz="2000" dirty="0" err="1"/>
              <a:t>otkrio</a:t>
            </a:r>
            <a:r>
              <a:rPr lang="en-US" sz="2000" dirty="0"/>
              <a:t> je </a:t>
            </a:r>
            <a:r>
              <a:rPr lang="en-US" sz="2000" dirty="0" err="1"/>
              <a:t>lične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1065AB"/>
                </a:solidFill>
              </a:rPr>
              <a:t>412 </a:t>
            </a:r>
            <a:r>
              <a:rPr lang="en-US" sz="2000" b="1" dirty="0" err="1">
                <a:solidFill>
                  <a:srgbClr val="1065AB"/>
                </a:solidFill>
              </a:rPr>
              <a:t>miliona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naloga</a:t>
            </a:r>
            <a:r>
              <a:rPr lang="en-US" sz="2000" dirty="0"/>
              <a:t>, </a:t>
            </a:r>
            <a:r>
              <a:rPr lang="en-US" sz="2000" dirty="0" err="1"/>
              <a:t>uključujući</a:t>
            </a:r>
            <a:r>
              <a:rPr lang="en-US" sz="2000" dirty="0"/>
              <a:t> </a:t>
            </a:r>
            <a:r>
              <a:rPr lang="en-US" sz="2000" dirty="0" err="1"/>
              <a:t>imena</a:t>
            </a:r>
            <a:r>
              <a:rPr lang="en-US" sz="2000" dirty="0"/>
              <a:t>, </a:t>
            </a:r>
            <a:r>
              <a:rPr lang="en-US" sz="2000" dirty="0" err="1"/>
              <a:t>imejl</a:t>
            </a:r>
            <a:r>
              <a:rPr lang="en-US" sz="2000" dirty="0"/>
              <a:t> </a:t>
            </a:r>
            <a:r>
              <a:rPr lang="en-US" sz="2000" dirty="0" err="1"/>
              <a:t>adrese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lozinke</a:t>
            </a:r>
            <a:r>
              <a:rPr lang="en-US" sz="2000" dirty="0"/>
              <a:t>, od </a:t>
            </a:r>
            <a:r>
              <a:rPr lang="en-US" sz="2000" dirty="0" err="1"/>
              <a:t>kojih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mnogi</a:t>
            </a:r>
            <a:r>
              <a:rPr lang="en-US" sz="2000" dirty="0"/>
              <a:t> </a:t>
            </a:r>
            <a:r>
              <a:rPr lang="en-US" sz="2000" dirty="0" err="1"/>
              <a:t>bili</a:t>
            </a:r>
            <a:r>
              <a:rPr lang="en-US" sz="2000" dirty="0"/>
              <a:t> </a:t>
            </a:r>
            <a:r>
              <a:rPr lang="en-US" sz="2000" dirty="0" err="1"/>
              <a:t>loše</a:t>
            </a:r>
            <a:r>
              <a:rPr lang="en-US" sz="2000" dirty="0"/>
              <a:t> </a:t>
            </a:r>
            <a:r>
              <a:rPr lang="en-US" sz="2000" dirty="0" err="1"/>
              <a:t>šifrovani</a:t>
            </a:r>
            <a:r>
              <a:rPr lang="en-US" sz="2000" dirty="0"/>
              <a:t>. </a:t>
            </a:r>
            <a:endParaRPr lang="hr-HR" sz="2000" dirty="0"/>
          </a:p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Majspejs</a:t>
            </a:r>
            <a:r>
              <a:rPr lang="en-US" sz="2000" b="1" dirty="0">
                <a:solidFill>
                  <a:srgbClr val="1065AB"/>
                </a:solidFill>
              </a:rPr>
              <a:t> (2013): </a:t>
            </a:r>
            <a:r>
              <a:rPr lang="en-US" sz="2000" dirty="0" err="1"/>
              <a:t>Proboj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Majspejsu</a:t>
            </a:r>
            <a:r>
              <a:rPr lang="en-US" sz="2000" dirty="0"/>
              <a:t>, koji se </a:t>
            </a:r>
            <a:r>
              <a:rPr lang="en-US" sz="2000" dirty="0" err="1"/>
              <a:t>dogodio</a:t>
            </a:r>
            <a:r>
              <a:rPr lang="en-US" sz="2000" dirty="0"/>
              <a:t> 2013. </a:t>
            </a:r>
            <a:r>
              <a:rPr lang="en-US" sz="2000" dirty="0" err="1"/>
              <a:t>godine</a:t>
            </a:r>
            <a:r>
              <a:rPr lang="en-US" sz="2000" dirty="0"/>
              <a:t>, </a:t>
            </a:r>
            <a:r>
              <a:rPr lang="en-US" sz="2000" dirty="0" err="1"/>
              <a:t>rezultirao</a:t>
            </a:r>
            <a:r>
              <a:rPr lang="en-US" sz="2000" dirty="0"/>
              <a:t> je </a:t>
            </a:r>
            <a:r>
              <a:rPr lang="en-US" sz="2000" dirty="0" err="1"/>
              <a:t>otkrivanjem</a:t>
            </a:r>
            <a:r>
              <a:rPr lang="en-US" sz="2000" dirty="0"/>
              <a:t> </a:t>
            </a:r>
            <a:r>
              <a:rPr lang="en-US" sz="2000" dirty="0" err="1"/>
              <a:t>preko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1065AB"/>
                </a:solidFill>
              </a:rPr>
              <a:t>360 </a:t>
            </a:r>
            <a:r>
              <a:rPr lang="en-US" sz="2000" b="1" dirty="0" err="1">
                <a:solidFill>
                  <a:srgbClr val="1065AB"/>
                </a:solidFill>
              </a:rPr>
              <a:t>miliona</a:t>
            </a:r>
            <a:r>
              <a:rPr lang="en-US" sz="2000" dirty="0"/>
              <a:t> </a:t>
            </a:r>
            <a:r>
              <a:rPr lang="en-US" sz="2000" dirty="0" err="1"/>
              <a:t>korisničkih</a:t>
            </a:r>
            <a:r>
              <a:rPr lang="en-US" sz="2000" dirty="0"/>
              <a:t> </a:t>
            </a:r>
            <a:r>
              <a:rPr lang="en-US" sz="2000" dirty="0" err="1"/>
              <a:t>naloga</a:t>
            </a:r>
            <a:r>
              <a:rPr lang="en-US" sz="2000" dirty="0"/>
              <a:t>. </a:t>
            </a:r>
            <a:r>
              <a:rPr lang="en-US" sz="2000" dirty="0" err="1"/>
              <a:t>Podaci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uključivali</a:t>
            </a:r>
            <a:r>
              <a:rPr lang="en-US" sz="2000" dirty="0"/>
              <a:t> </a:t>
            </a:r>
            <a:r>
              <a:rPr lang="en-US" sz="2000" dirty="0" err="1"/>
              <a:t>imena</a:t>
            </a:r>
            <a:r>
              <a:rPr lang="en-US" sz="2000" dirty="0"/>
              <a:t>, </a:t>
            </a:r>
            <a:r>
              <a:rPr lang="en-US" sz="2000" dirty="0" err="1"/>
              <a:t>imejl</a:t>
            </a:r>
            <a:r>
              <a:rPr lang="en-US" sz="2000" dirty="0"/>
              <a:t> </a:t>
            </a:r>
            <a:r>
              <a:rPr lang="en-US" sz="2000" dirty="0" err="1"/>
              <a:t>adrese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lozinke</a:t>
            </a:r>
            <a:r>
              <a:rPr lang="en-US" sz="2000" dirty="0"/>
              <a:t>.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84867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942F-9B50-29BA-7235-803FF8A66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Povrede podataka - primeri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6E657-0326-ED46-6B41-A3C424FA4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rgbClr val="1065AB"/>
                </a:solidFill>
              </a:rPr>
              <a:t>LinkedIn (2021): </a:t>
            </a:r>
            <a:r>
              <a:rPr lang="en-US" sz="2000" dirty="0"/>
              <a:t>U 2021. </a:t>
            </a:r>
            <a:r>
              <a:rPr lang="en-US" sz="2000" dirty="0" err="1"/>
              <a:t>godini</a:t>
            </a:r>
            <a:r>
              <a:rPr lang="en-US" sz="2000" dirty="0"/>
              <a:t>, </a:t>
            </a:r>
            <a:r>
              <a:rPr lang="en-US" sz="2000" dirty="0" err="1"/>
              <a:t>lični</a:t>
            </a:r>
            <a:r>
              <a:rPr lang="en-US" sz="2000" dirty="0"/>
              <a:t> </a:t>
            </a:r>
            <a:r>
              <a:rPr lang="en-US" sz="2000" dirty="0" err="1"/>
              <a:t>podaci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1065AB"/>
                </a:solidFill>
              </a:rPr>
              <a:t>700 </a:t>
            </a:r>
            <a:r>
              <a:rPr lang="en-US" sz="2000" b="1" dirty="0" err="1">
                <a:solidFill>
                  <a:srgbClr val="1065AB"/>
                </a:solidFill>
              </a:rPr>
              <a:t>miliona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korisnika</a:t>
            </a:r>
            <a:r>
              <a:rPr lang="en-US" sz="2000" dirty="0"/>
              <a:t> LinkedIn-a </a:t>
            </a:r>
            <a:r>
              <a:rPr lang="en-US" sz="2000" dirty="0" err="1"/>
              <a:t>objavljeni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forumu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mračnom</a:t>
            </a:r>
            <a:r>
              <a:rPr lang="en-US" sz="2000" dirty="0"/>
              <a:t> </a:t>
            </a:r>
            <a:r>
              <a:rPr lang="en-US" sz="2000" dirty="0" err="1"/>
              <a:t>vebu</a:t>
            </a:r>
            <a:r>
              <a:rPr lang="en-US" sz="2000" dirty="0"/>
              <a:t>. </a:t>
            </a:r>
            <a:endParaRPr lang="hr-HR" sz="2000" dirty="0"/>
          </a:p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Ekvifaks</a:t>
            </a:r>
            <a:r>
              <a:rPr lang="en-US" sz="2000" b="1" dirty="0">
                <a:solidFill>
                  <a:srgbClr val="1065AB"/>
                </a:solidFill>
              </a:rPr>
              <a:t> (2017): </a:t>
            </a:r>
            <a:r>
              <a:rPr lang="en-US" sz="2000" dirty="0" err="1"/>
              <a:t>Ovaj</a:t>
            </a:r>
            <a:r>
              <a:rPr lang="en-US" sz="2000" dirty="0"/>
              <a:t> </a:t>
            </a:r>
            <a:r>
              <a:rPr lang="en-US" sz="2000" dirty="0" err="1"/>
              <a:t>prodor</a:t>
            </a:r>
            <a:r>
              <a:rPr lang="en-US" sz="2000" dirty="0"/>
              <a:t> je </a:t>
            </a:r>
            <a:r>
              <a:rPr lang="en-US" sz="2000" dirty="0" err="1"/>
              <a:t>otkrio</a:t>
            </a:r>
            <a:r>
              <a:rPr lang="en-US" sz="2000" dirty="0"/>
              <a:t> </a:t>
            </a:r>
            <a:r>
              <a:rPr lang="en-US" sz="2000" dirty="0" err="1"/>
              <a:t>lične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skoro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1065AB"/>
                </a:solidFill>
              </a:rPr>
              <a:t>148 </a:t>
            </a:r>
            <a:r>
              <a:rPr lang="en-US" sz="2000" b="1" dirty="0" err="1">
                <a:solidFill>
                  <a:srgbClr val="1065AB"/>
                </a:solidFill>
              </a:rPr>
              <a:t>miliona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Amerikanaca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1065AB"/>
                </a:solidFill>
              </a:rPr>
              <a:t>15,2 </a:t>
            </a:r>
            <a:r>
              <a:rPr lang="en-US" sz="2000" b="1" dirty="0" err="1">
                <a:solidFill>
                  <a:srgbClr val="1065AB"/>
                </a:solidFill>
              </a:rPr>
              <a:t>miliona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Britanaca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1065AB"/>
                </a:solidFill>
              </a:rPr>
              <a:t>19.000</a:t>
            </a:r>
            <a:r>
              <a:rPr lang="en-US" sz="2000" dirty="0"/>
              <a:t> </a:t>
            </a:r>
            <a:r>
              <a:rPr lang="en-US" sz="2000" dirty="0" err="1"/>
              <a:t>Kanađana</a:t>
            </a:r>
            <a:r>
              <a:rPr lang="en-US" sz="2000" dirty="0"/>
              <a:t>. </a:t>
            </a:r>
            <a:r>
              <a:rPr lang="en-US" sz="2000" dirty="0" err="1"/>
              <a:t>Ukradeni</a:t>
            </a:r>
            <a:r>
              <a:rPr lang="en-US" sz="2000" dirty="0"/>
              <a:t> </a:t>
            </a:r>
            <a:r>
              <a:rPr lang="en-US" sz="2000" dirty="0" err="1"/>
              <a:t>podaci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uključivali</a:t>
            </a:r>
            <a:r>
              <a:rPr lang="en-US" sz="2000" dirty="0"/>
              <a:t> </a:t>
            </a:r>
            <a:r>
              <a:rPr lang="en-US" sz="2000" dirty="0" err="1"/>
              <a:t>brojeve</a:t>
            </a:r>
            <a:r>
              <a:rPr lang="en-US" sz="2000" dirty="0"/>
              <a:t> </a:t>
            </a:r>
            <a:r>
              <a:rPr lang="en-US" sz="2000" dirty="0" err="1"/>
              <a:t>socijalnog</a:t>
            </a:r>
            <a:r>
              <a:rPr lang="en-US" sz="2000" dirty="0"/>
              <a:t> </a:t>
            </a:r>
            <a:r>
              <a:rPr lang="en-US" sz="2000" dirty="0" err="1"/>
              <a:t>osiguranja</a:t>
            </a:r>
            <a:r>
              <a:rPr lang="en-US" sz="2000" dirty="0"/>
              <a:t>, </a:t>
            </a:r>
            <a:r>
              <a:rPr lang="en-US" sz="2000" dirty="0" err="1"/>
              <a:t>datume</a:t>
            </a:r>
            <a:r>
              <a:rPr lang="en-US" sz="2000" dirty="0"/>
              <a:t> </a:t>
            </a:r>
            <a:r>
              <a:rPr lang="en-US" sz="2000" dirty="0" err="1"/>
              <a:t>rođenja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adrese</a:t>
            </a:r>
            <a:r>
              <a:rPr lang="en-US" sz="2000" dirty="0"/>
              <a:t>,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dovelo</a:t>
            </a:r>
            <a:r>
              <a:rPr lang="en-US" sz="2000" dirty="0"/>
              <a:t> do </a:t>
            </a:r>
            <a:r>
              <a:rPr lang="en-US" sz="2000" dirty="0" err="1"/>
              <a:t>procenjenih</a:t>
            </a:r>
            <a:r>
              <a:rPr lang="en-US" sz="2000" dirty="0"/>
              <a:t> </a:t>
            </a:r>
            <a:r>
              <a:rPr lang="en-US" sz="2000" dirty="0" err="1"/>
              <a:t>troškova</a:t>
            </a:r>
            <a:r>
              <a:rPr lang="en-US" sz="2000" dirty="0"/>
              <a:t> od 1,7 </a:t>
            </a:r>
            <a:r>
              <a:rPr lang="en-US" sz="2000" dirty="0" err="1"/>
              <a:t>milijardi</a:t>
            </a:r>
            <a:r>
              <a:rPr lang="en-US" sz="2000" dirty="0"/>
              <a:t> </a:t>
            </a:r>
            <a:r>
              <a:rPr lang="en-US" sz="2000" dirty="0" err="1"/>
              <a:t>dolara</a:t>
            </a:r>
            <a:r>
              <a:rPr lang="en-US" sz="2000" dirty="0"/>
              <a:t> za Equifax.</a:t>
            </a:r>
          </a:p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eBa</a:t>
            </a:r>
            <a:r>
              <a:rPr lang="pl-PL" sz="2000" b="1" dirty="0">
                <a:solidFill>
                  <a:srgbClr val="1065AB"/>
                </a:solidFill>
              </a:rPr>
              <a:t>y</a:t>
            </a:r>
            <a:r>
              <a:rPr lang="en-US" sz="2000" b="1" dirty="0">
                <a:solidFill>
                  <a:srgbClr val="1065AB"/>
                </a:solidFill>
              </a:rPr>
              <a:t> (2014): </a:t>
            </a:r>
            <a:r>
              <a:rPr lang="en-US" sz="2000" dirty="0"/>
              <a:t>eBay je </a:t>
            </a:r>
            <a:r>
              <a:rPr lang="en-US" sz="2000" dirty="0" err="1"/>
              <a:t>otkrio</a:t>
            </a:r>
            <a:r>
              <a:rPr lang="en-US" sz="2000" dirty="0"/>
              <a:t> </a:t>
            </a:r>
            <a:r>
              <a:rPr lang="en-US" sz="2000" dirty="0" err="1"/>
              <a:t>kršenje</a:t>
            </a:r>
            <a:r>
              <a:rPr lang="en-US" sz="2000" dirty="0"/>
              <a:t> </a:t>
            </a:r>
            <a:r>
              <a:rPr lang="en-US" sz="2000" dirty="0" err="1"/>
              <a:t>sistema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je </a:t>
            </a:r>
            <a:r>
              <a:rPr lang="en-US" sz="2000" dirty="0" err="1"/>
              <a:t>pogodilo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1065AB"/>
                </a:solidFill>
              </a:rPr>
              <a:t>145 </a:t>
            </a:r>
            <a:r>
              <a:rPr lang="en-US" sz="2000" b="1" dirty="0" err="1">
                <a:solidFill>
                  <a:srgbClr val="1065AB"/>
                </a:solidFill>
              </a:rPr>
              <a:t>miliona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korisnika</a:t>
            </a:r>
            <a:r>
              <a:rPr lang="en-US" sz="2000" dirty="0"/>
              <a:t>. </a:t>
            </a:r>
            <a:r>
              <a:rPr lang="en-US" sz="2000" dirty="0" err="1"/>
              <a:t>Napad</a:t>
            </a:r>
            <a:r>
              <a:rPr lang="en-US" sz="2000" dirty="0"/>
              <a:t> je </a:t>
            </a:r>
            <a:r>
              <a:rPr lang="en-US" sz="2000" dirty="0" err="1"/>
              <a:t>potekao</a:t>
            </a:r>
            <a:r>
              <a:rPr lang="en-US" sz="2000" dirty="0"/>
              <a:t> od </a:t>
            </a:r>
            <a:r>
              <a:rPr lang="en-US" sz="2000" dirty="0" err="1"/>
              <a:t>ugroženih</a:t>
            </a:r>
            <a:r>
              <a:rPr lang="en-US" sz="2000" dirty="0"/>
              <a:t> </a:t>
            </a:r>
            <a:r>
              <a:rPr lang="en-US" sz="2000" dirty="0" err="1"/>
              <a:t>pristupnih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zaposlenih</a:t>
            </a:r>
            <a:r>
              <a:rPr lang="en-US" sz="2000" dirty="0"/>
              <a:t>,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dovelo</a:t>
            </a:r>
            <a:r>
              <a:rPr lang="en-US" sz="2000" dirty="0"/>
              <a:t> do </a:t>
            </a:r>
            <a:r>
              <a:rPr lang="en-US" sz="2000" dirty="0" err="1"/>
              <a:t>otkrivanja</a:t>
            </a:r>
            <a:r>
              <a:rPr lang="en-US" sz="2000" dirty="0"/>
              <a:t> </a:t>
            </a:r>
            <a:r>
              <a:rPr lang="en-US" sz="2000" dirty="0" err="1"/>
              <a:t>imena</a:t>
            </a:r>
            <a:r>
              <a:rPr lang="en-US" sz="2000" dirty="0"/>
              <a:t>, </a:t>
            </a:r>
            <a:r>
              <a:rPr lang="en-US" sz="2000" dirty="0" err="1"/>
              <a:t>imejl</a:t>
            </a:r>
            <a:r>
              <a:rPr lang="en-US" sz="2000" dirty="0"/>
              <a:t> </a:t>
            </a:r>
            <a:r>
              <a:rPr lang="en-US" sz="2000" dirty="0" err="1"/>
              <a:t>adresa</a:t>
            </a:r>
            <a:r>
              <a:rPr lang="en-US" sz="2000" dirty="0"/>
              <a:t>, </a:t>
            </a:r>
            <a:r>
              <a:rPr lang="en-US" sz="2000" dirty="0" err="1"/>
              <a:t>fizičkih</a:t>
            </a:r>
            <a:r>
              <a:rPr lang="en-US" sz="2000" dirty="0"/>
              <a:t> </a:t>
            </a:r>
            <a:r>
              <a:rPr lang="en-US" sz="2000" dirty="0" err="1"/>
              <a:t>adresa</a:t>
            </a:r>
            <a:r>
              <a:rPr lang="en-US" sz="2000" dirty="0"/>
              <a:t>, </a:t>
            </a:r>
            <a:r>
              <a:rPr lang="en-US" sz="2000" dirty="0" err="1"/>
              <a:t>brojeva</a:t>
            </a:r>
            <a:r>
              <a:rPr lang="en-US" sz="2000" dirty="0"/>
              <a:t> </a:t>
            </a:r>
            <a:r>
              <a:rPr lang="en-US" sz="2000" dirty="0" err="1"/>
              <a:t>telefona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šifrovanih</a:t>
            </a:r>
            <a:r>
              <a:rPr lang="en-US" sz="2000" dirty="0"/>
              <a:t> </a:t>
            </a:r>
            <a:r>
              <a:rPr lang="en-US" sz="2000" dirty="0" err="1"/>
              <a:t>lozinki</a:t>
            </a:r>
            <a:r>
              <a:rPr lang="en-US" sz="2000" dirty="0"/>
              <a:t>. </a:t>
            </a:r>
            <a:endParaRPr lang="hr-HR" sz="2000" dirty="0"/>
          </a:p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Cilj</a:t>
            </a:r>
            <a:r>
              <a:rPr lang="en-US" sz="2000" b="1" dirty="0">
                <a:solidFill>
                  <a:srgbClr val="1065AB"/>
                </a:solidFill>
              </a:rPr>
              <a:t> (2013): </a:t>
            </a:r>
            <a:r>
              <a:rPr lang="en-US" sz="2000" dirty="0" err="1"/>
              <a:t>Kršenje</a:t>
            </a:r>
            <a:r>
              <a:rPr lang="en-US" sz="2000" dirty="0"/>
              <a:t> </a:t>
            </a:r>
            <a:r>
              <a:rPr lang="en-US" sz="2000" dirty="0" err="1"/>
              <a:t>bezbednosti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je </a:t>
            </a:r>
            <a:r>
              <a:rPr lang="en-US" sz="2000" dirty="0" err="1"/>
              <a:t>pogodilo</a:t>
            </a:r>
            <a:r>
              <a:rPr lang="en-US" sz="2000" dirty="0"/>
              <a:t> </a:t>
            </a:r>
            <a:r>
              <a:rPr lang="en-US" sz="2000" dirty="0" err="1"/>
              <a:t>preko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1065AB"/>
                </a:solidFill>
              </a:rPr>
              <a:t>41 </a:t>
            </a:r>
            <a:r>
              <a:rPr lang="en-US" sz="2000" b="1" dirty="0" err="1">
                <a:solidFill>
                  <a:srgbClr val="1065AB"/>
                </a:solidFill>
              </a:rPr>
              <a:t>milion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računa</a:t>
            </a:r>
            <a:r>
              <a:rPr lang="en-US" sz="2000" dirty="0"/>
              <a:t> </a:t>
            </a:r>
            <a:r>
              <a:rPr lang="en-US" sz="2000" dirty="0" err="1"/>
              <a:t>platnih</a:t>
            </a:r>
            <a:r>
              <a:rPr lang="en-US" sz="2000" dirty="0"/>
              <a:t> </a:t>
            </a:r>
            <a:r>
              <a:rPr lang="en-US" sz="2000" dirty="0" err="1"/>
              <a:t>kartica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kontakt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od </a:t>
            </a:r>
            <a:r>
              <a:rPr lang="en-US" sz="2000" b="1" dirty="0">
                <a:solidFill>
                  <a:srgbClr val="1065AB"/>
                </a:solidFill>
              </a:rPr>
              <a:t>60 </a:t>
            </a:r>
            <a:r>
              <a:rPr lang="en-US" sz="2000" b="1" dirty="0" err="1">
                <a:solidFill>
                  <a:srgbClr val="1065AB"/>
                </a:solidFill>
              </a:rPr>
              <a:t>miliona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kupaca</a:t>
            </a:r>
            <a:r>
              <a:rPr lang="en-US" sz="2000" dirty="0"/>
              <a:t>. Target se </a:t>
            </a:r>
            <a:r>
              <a:rPr lang="en-US" sz="2000" dirty="0" err="1"/>
              <a:t>suočio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značajnim</a:t>
            </a:r>
            <a:r>
              <a:rPr lang="en-US" sz="2000" dirty="0"/>
              <a:t> </a:t>
            </a:r>
            <a:r>
              <a:rPr lang="en-US" sz="2000" dirty="0" err="1"/>
              <a:t>sudskim</a:t>
            </a:r>
            <a:r>
              <a:rPr lang="en-US" sz="2000" dirty="0"/>
              <a:t> </a:t>
            </a:r>
            <a:r>
              <a:rPr lang="en-US" sz="2000" dirty="0" err="1"/>
              <a:t>troškovima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troškovima</a:t>
            </a:r>
            <a:r>
              <a:rPr lang="en-US" sz="2000" dirty="0"/>
              <a:t> </a:t>
            </a:r>
            <a:r>
              <a:rPr lang="en-US" sz="2000" dirty="0" err="1"/>
              <a:t>poravnanja</a:t>
            </a:r>
            <a:r>
              <a:rPr lang="en-US" sz="2000" dirty="0"/>
              <a:t>, </a:t>
            </a:r>
            <a:r>
              <a:rPr lang="en-US" sz="2000" dirty="0" err="1"/>
              <a:t>uključujući</a:t>
            </a:r>
            <a:r>
              <a:rPr lang="en-US" sz="2000" dirty="0"/>
              <a:t> </a:t>
            </a:r>
            <a:r>
              <a:rPr lang="en-US" sz="2000" dirty="0" err="1"/>
              <a:t>kolektivnu</a:t>
            </a:r>
            <a:r>
              <a:rPr lang="en-US" sz="2000" dirty="0"/>
              <a:t> </a:t>
            </a:r>
            <a:r>
              <a:rPr lang="en-US" sz="2000" dirty="0" err="1"/>
              <a:t>tužbu</a:t>
            </a:r>
            <a:r>
              <a:rPr lang="en-US" sz="2000" dirty="0"/>
              <a:t> od 10 </a:t>
            </a:r>
            <a:r>
              <a:rPr lang="en-US" sz="2000" dirty="0" err="1"/>
              <a:t>miliona</a:t>
            </a:r>
            <a:r>
              <a:rPr lang="en-US" sz="2000" dirty="0"/>
              <a:t> </a:t>
            </a:r>
            <a:r>
              <a:rPr lang="en-US" sz="2000" dirty="0" err="1"/>
              <a:t>dolara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višedržavno</a:t>
            </a:r>
            <a:r>
              <a:rPr lang="en-US" sz="2000" dirty="0"/>
              <a:t> </a:t>
            </a:r>
            <a:r>
              <a:rPr lang="en-US" sz="2000" dirty="0" err="1"/>
              <a:t>poravnanje</a:t>
            </a:r>
            <a:r>
              <a:rPr lang="en-US" sz="2000" dirty="0"/>
              <a:t> od 18,5 </a:t>
            </a:r>
            <a:r>
              <a:rPr lang="en-US" sz="2000" dirty="0" err="1"/>
              <a:t>miliona</a:t>
            </a:r>
            <a:r>
              <a:rPr lang="en-US" sz="2000" dirty="0"/>
              <a:t> </a:t>
            </a:r>
            <a:r>
              <a:rPr lang="en-US" sz="2000" dirty="0" err="1"/>
              <a:t>dolara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2290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7EC1B-007A-58B1-2C58-2EBB998BD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Pretnje informacionoj bezbednosti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C1240-C667-ABDC-825A-0500058DC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err="1"/>
              <a:t>Bezbednosna</a:t>
            </a:r>
            <a:r>
              <a:rPr lang="en-US" sz="2000" dirty="0"/>
              <a:t> </a:t>
            </a:r>
            <a:r>
              <a:rPr lang="en-US" sz="2000" dirty="0" err="1"/>
              <a:t>pretnja</a:t>
            </a:r>
            <a:r>
              <a:rPr lang="en-US" sz="2000" dirty="0"/>
              <a:t> je </a:t>
            </a:r>
            <a:r>
              <a:rPr lang="en-US" sz="2000" b="1" dirty="0" err="1">
                <a:solidFill>
                  <a:srgbClr val="1065AB"/>
                </a:solidFill>
              </a:rPr>
              <a:t>zlonamerni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čin</a:t>
            </a:r>
            <a:r>
              <a:rPr lang="en-US" sz="2000" b="1" dirty="0">
                <a:solidFill>
                  <a:srgbClr val="1065AB"/>
                </a:solidFill>
              </a:rPr>
              <a:t> koji </a:t>
            </a:r>
            <a:r>
              <a:rPr lang="en-US" sz="2000" dirty="0" err="1"/>
              <a:t>pokušava</a:t>
            </a:r>
            <a:r>
              <a:rPr lang="en-US" sz="2000" dirty="0"/>
              <a:t> da </a:t>
            </a:r>
            <a:r>
              <a:rPr lang="en-US" sz="2000" dirty="0" err="1"/>
              <a:t>ošteti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ukrade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, </a:t>
            </a:r>
            <a:r>
              <a:rPr lang="en-US" sz="2000" dirty="0" err="1"/>
              <a:t>ugrozi</a:t>
            </a:r>
            <a:r>
              <a:rPr lang="en-US" sz="2000" dirty="0"/>
              <a:t> </a:t>
            </a:r>
            <a:r>
              <a:rPr lang="en-US" sz="2000" dirty="0" err="1"/>
              <a:t>sisteme</a:t>
            </a:r>
            <a:r>
              <a:rPr lang="en-US" sz="2000" dirty="0"/>
              <a:t> </a:t>
            </a:r>
            <a:r>
              <a:rPr lang="en-US" sz="2000" dirty="0" err="1"/>
              <a:t>organizacije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ugrozi</a:t>
            </a:r>
            <a:r>
              <a:rPr lang="en-US" sz="2000" dirty="0"/>
              <a:t> </a:t>
            </a:r>
            <a:r>
              <a:rPr lang="en-US" sz="2000" dirty="0" err="1"/>
              <a:t>kompaniju</a:t>
            </a:r>
            <a:r>
              <a:rPr lang="en-US" sz="2000" dirty="0"/>
              <a:t> u </a:t>
            </a:r>
            <a:r>
              <a:rPr lang="en-US" sz="2000" dirty="0" err="1"/>
              <a:t>celini</a:t>
            </a:r>
            <a:r>
              <a:rPr lang="pl-PL" sz="2000" dirty="0"/>
              <a:t>.</a:t>
            </a:r>
            <a:endParaRPr lang="hr-HR" sz="2000" dirty="0"/>
          </a:p>
          <a:p>
            <a:pPr algn="just"/>
            <a:r>
              <a:rPr lang="hr-HR" sz="2000" b="1" dirty="0">
                <a:solidFill>
                  <a:srgbClr val="1065AB"/>
                </a:solidFill>
              </a:rPr>
              <a:t>Zlonamerni softver</a:t>
            </a:r>
            <a:r>
              <a:rPr lang="hr-HR" sz="2000" dirty="0"/>
              <a:t> (zlonamerni softver) - dizajniran da infiltrira, ošteti ili onesposobi računare i mreže</a:t>
            </a:r>
            <a:r>
              <a:rPr lang="pl-PL" sz="2000" dirty="0"/>
              <a:t>.</a:t>
            </a:r>
            <a:endParaRPr lang="hr-HR" sz="2000" dirty="0"/>
          </a:p>
          <a:p>
            <a:pPr lvl="1" algn="just"/>
            <a:r>
              <a:rPr lang="hr-HR" sz="1600" b="1" dirty="0">
                <a:solidFill>
                  <a:srgbClr val="1065AB"/>
                </a:solidFill>
              </a:rPr>
              <a:t>Virus</a:t>
            </a:r>
            <a:r>
              <a:rPr lang="hr-HR" sz="1600" dirty="0"/>
              <a:t> - </a:t>
            </a:r>
            <a:r>
              <a:rPr lang="en-US" sz="1600" dirty="0" err="1"/>
              <a:t>vrsta</a:t>
            </a:r>
            <a:r>
              <a:rPr lang="en-US" sz="1600" dirty="0"/>
              <a:t> </a:t>
            </a:r>
            <a:r>
              <a:rPr lang="en-US" sz="1600" dirty="0" err="1"/>
              <a:t>zlonamernog</a:t>
            </a:r>
            <a:r>
              <a:rPr lang="en-US" sz="1600" dirty="0"/>
              <a:t> </a:t>
            </a:r>
            <a:r>
              <a:rPr lang="en-US" sz="1600" dirty="0" err="1"/>
              <a:t>softvera</a:t>
            </a:r>
            <a:r>
              <a:rPr lang="en-US" sz="1600" dirty="0"/>
              <a:t> koji se </a:t>
            </a:r>
            <a:r>
              <a:rPr lang="en-US" sz="1600" dirty="0" err="1"/>
              <a:t>prikači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legitiman</a:t>
            </a:r>
            <a:r>
              <a:rPr lang="en-US" sz="1600" dirty="0"/>
              <a:t> program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datoteku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širi</a:t>
            </a:r>
            <a:r>
              <a:rPr lang="en-US" sz="1600" dirty="0"/>
              <a:t> se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druge</a:t>
            </a:r>
            <a:r>
              <a:rPr lang="en-US" sz="1600" dirty="0"/>
              <a:t> </a:t>
            </a:r>
            <a:r>
              <a:rPr lang="en-US" sz="1600" dirty="0" err="1"/>
              <a:t>programe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datoteke</a:t>
            </a:r>
            <a:r>
              <a:rPr lang="en-US" sz="1600" dirty="0"/>
              <a:t> </a:t>
            </a:r>
            <a:r>
              <a:rPr lang="en-US" sz="1600" dirty="0" err="1"/>
              <a:t>kada</a:t>
            </a:r>
            <a:r>
              <a:rPr lang="en-US" sz="1600" dirty="0"/>
              <a:t> se </a:t>
            </a:r>
            <a:r>
              <a:rPr lang="en-US" sz="1600" dirty="0" err="1"/>
              <a:t>zaraženi</a:t>
            </a:r>
            <a:r>
              <a:rPr lang="en-US" sz="1600" dirty="0"/>
              <a:t> </a:t>
            </a:r>
            <a:r>
              <a:rPr lang="en-US" sz="1600" dirty="0" err="1"/>
              <a:t>softver</a:t>
            </a:r>
            <a:r>
              <a:rPr lang="en-US" sz="1600" dirty="0"/>
              <a:t> </a:t>
            </a:r>
            <a:r>
              <a:rPr lang="en-US" sz="1600" dirty="0" err="1"/>
              <a:t>pokrene</a:t>
            </a:r>
            <a:r>
              <a:rPr lang="pl-PL" sz="1600" dirty="0"/>
              <a:t>,</a:t>
            </a:r>
            <a:endParaRPr lang="hr-HR" sz="1600" dirty="0"/>
          </a:p>
          <a:p>
            <a:pPr lvl="1" algn="just"/>
            <a:r>
              <a:rPr lang="hr-HR" sz="1600" b="1" dirty="0">
                <a:solidFill>
                  <a:srgbClr val="1065AB"/>
                </a:solidFill>
              </a:rPr>
              <a:t>Crvi</a:t>
            </a:r>
            <a:r>
              <a:rPr lang="hr-HR" sz="1600" dirty="0"/>
              <a:t> - </a:t>
            </a:r>
            <a:r>
              <a:rPr lang="en-US" sz="1600" dirty="0" err="1"/>
              <a:t>samostalni</a:t>
            </a:r>
            <a:r>
              <a:rPr lang="en-US" sz="1600" dirty="0"/>
              <a:t> </a:t>
            </a:r>
            <a:r>
              <a:rPr lang="en-US" sz="1600" dirty="0" err="1"/>
              <a:t>zlonamerni</a:t>
            </a:r>
            <a:r>
              <a:rPr lang="en-US" sz="1600" dirty="0"/>
              <a:t> </a:t>
            </a:r>
            <a:r>
              <a:rPr lang="en-US" sz="1600" dirty="0" err="1"/>
              <a:t>softver</a:t>
            </a:r>
            <a:r>
              <a:rPr lang="en-US" sz="1600" dirty="0"/>
              <a:t> koji se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samoreplicirati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širiti</a:t>
            </a:r>
            <a:r>
              <a:rPr lang="en-US" sz="1600" dirty="0"/>
              <a:t> </a:t>
            </a:r>
            <a:r>
              <a:rPr lang="en-US" sz="1600" dirty="0" err="1"/>
              <a:t>nezavisno</a:t>
            </a:r>
            <a:r>
              <a:rPr lang="en-US" sz="1600" dirty="0"/>
              <a:t> </a:t>
            </a:r>
            <a:r>
              <a:rPr lang="en-US" sz="1600" dirty="0" err="1"/>
              <a:t>preko</a:t>
            </a:r>
            <a:r>
              <a:rPr lang="en-US" sz="1600" dirty="0"/>
              <a:t> </a:t>
            </a:r>
            <a:r>
              <a:rPr lang="en-US" sz="1600" dirty="0" err="1"/>
              <a:t>mreža</a:t>
            </a:r>
            <a:r>
              <a:rPr lang="en-US" sz="1600" dirty="0"/>
              <a:t> bez </a:t>
            </a:r>
            <a:r>
              <a:rPr lang="en-US" sz="1600" dirty="0" err="1"/>
              <a:t>potrebe</a:t>
            </a:r>
            <a:r>
              <a:rPr lang="en-US" sz="1600" dirty="0"/>
              <a:t> za </a:t>
            </a:r>
            <a:r>
              <a:rPr lang="en-US" sz="1600" dirty="0" err="1"/>
              <a:t>povezivanjem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glavnim</a:t>
            </a:r>
            <a:r>
              <a:rPr lang="en-US" sz="1600" dirty="0"/>
              <a:t> </a:t>
            </a:r>
            <a:r>
              <a:rPr lang="en-US" sz="1600" dirty="0" err="1"/>
              <a:t>programom</a:t>
            </a:r>
            <a:r>
              <a:rPr lang="pl-PL" sz="1600" dirty="0"/>
              <a:t>,</a:t>
            </a:r>
            <a:endParaRPr lang="hr-HR" sz="1600" dirty="0"/>
          </a:p>
          <a:p>
            <a:pPr lvl="1" algn="just"/>
            <a:r>
              <a:rPr lang="hr-HR" sz="1600" b="1" dirty="0">
                <a:solidFill>
                  <a:srgbClr val="1065AB"/>
                </a:solidFill>
              </a:rPr>
              <a:t>Trojanac</a:t>
            </a:r>
            <a:r>
              <a:rPr lang="hr-HR" sz="1600" dirty="0"/>
              <a:t> - </a:t>
            </a:r>
            <a:r>
              <a:rPr lang="nb-NO" sz="1600" dirty="0"/>
              <a:t>zlonamerni softver prikriven kao legitiman softver</a:t>
            </a:r>
            <a:r>
              <a:rPr lang="pl-PL" sz="1600" dirty="0"/>
              <a:t>,</a:t>
            </a:r>
            <a:endParaRPr lang="hr-HR" sz="1600" dirty="0"/>
          </a:p>
          <a:p>
            <a:pPr lvl="1" algn="just"/>
            <a:r>
              <a:rPr lang="hr-HR" sz="1600" b="1" dirty="0">
                <a:solidFill>
                  <a:srgbClr val="1065AB"/>
                </a:solidFill>
              </a:rPr>
              <a:t>Ransomver</a:t>
            </a:r>
            <a:r>
              <a:rPr lang="hr-HR" sz="1600" dirty="0"/>
              <a:t> - </a:t>
            </a:r>
            <a:r>
              <a:rPr lang="en-US" sz="1600" dirty="0" err="1"/>
              <a:t>vrsta</a:t>
            </a:r>
            <a:r>
              <a:rPr lang="en-US" sz="1600" dirty="0"/>
              <a:t> </a:t>
            </a:r>
            <a:r>
              <a:rPr lang="en-US" sz="1600" dirty="0" err="1"/>
              <a:t>zlonamernog</a:t>
            </a:r>
            <a:r>
              <a:rPr lang="en-US" sz="1600" dirty="0"/>
              <a:t> </a:t>
            </a:r>
            <a:r>
              <a:rPr lang="en-US" sz="1600" dirty="0" err="1"/>
              <a:t>softvera</a:t>
            </a:r>
            <a:r>
              <a:rPr lang="en-US" sz="1600" dirty="0"/>
              <a:t> koji </a:t>
            </a:r>
            <a:r>
              <a:rPr lang="en-US" sz="1600" dirty="0" err="1"/>
              <a:t>šifruje</a:t>
            </a:r>
            <a:r>
              <a:rPr lang="en-US" sz="1600" dirty="0"/>
              <a:t> </a:t>
            </a:r>
            <a:r>
              <a:rPr lang="en-US" sz="1600" dirty="0" err="1"/>
              <a:t>podatke</a:t>
            </a:r>
            <a:r>
              <a:rPr lang="en-US" sz="1600" dirty="0"/>
              <a:t> </a:t>
            </a:r>
            <a:r>
              <a:rPr lang="en-US" sz="1600" dirty="0" err="1"/>
              <a:t>žrtve</a:t>
            </a:r>
            <a:r>
              <a:rPr lang="en-US" sz="1600" dirty="0"/>
              <a:t>, </a:t>
            </a:r>
            <a:r>
              <a:rPr lang="en-US" sz="1600" dirty="0" err="1"/>
              <a:t>čineći</a:t>
            </a:r>
            <a:r>
              <a:rPr lang="en-US" sz="1600" dirty="0"/>
              <a:t> </a:t>
            </a:r>
            <a:r>
              <a:rPr lang="en-US" sz="1600" dirty="0" err="1"/>
              <a:t>ih</a:t>
            </a:r>
            <a:r>
              <a:rPr lang="en-US" sz="1600" dirty="0"/>
              <a:t> </a:t>
            </a:r>
            <a:r>
              <a:rPr lang="en-US" sz="1600" dirty="0" err="1"/>
              <a:t>nedostupnim</a:t>
            </a:r>
            <a:r>
              <a:rPr lang="en-US" sz="1600" dirty="0"/>
              <a:t> </a:t>
            </a:r>
            <a:r>
              <a:rPr lang="en-US" sz="1600" dirty="0" err="1"/>
              <a:t>dok</a:t>
            </a:r>
            <a:r>
              <a:rPr lang="en-US" sz="1600" dirty="0"/>
              <a:t> se </a:t>
            </a:r>
            <a:r>
              <a:rPr lang="en-US" sz="1600" dirty="0" err="1"/>
              <a:t>napadaču</a:t>
            </a:r>
            <a:r>
              <a:rPr lang="en-US" sz="1600" dirty="0"/>
              <a:t> ne </a:t>
            </a:r>
            <a:r>
              <a:rPr lang="en-US" sz="1600" dirty="0" err="1"/>
              <a:t>plati</a:t>
            </a:r>
            <a:r>
              <a:rPr lang="en-US" sz="1600" dirty="0"/>
              <a:t> </a:t>
            </a:r>
            <a:r>
              <a:rPr lang="en-US" sz="1600" dirty="0" err="1"/>
              <a:t>otkupnina</a:t>
            </a:r>
            <a:r>
              <a:rPr lang="pl-PL" sz="1600" dirty="0"/>
              <a:t>,</a:t>
            </a:r>
            <a:endParaRPr lang="hr-HR" sz="1600" dirty="0"/>
          </a:p>
          <a:p>
            <a:pPr lvl="1" algn="just"/>
            <a:r>
              <a:rPr lang="hr-HR" sz="1600" b="1" dirty="0">
                <a:solidFill>
                  <a:srgbClr val="1065AB"/>
                </a:solidFill>
              </a:rPr>
              <a:t>Špijunski softver</a:t>
            </a:r>
            <a:r>
              <a:rPr lang="hr-HR" sz="1600" dirty="0"/>
              <a:t> - </a:t>
            </a:r>
            <a:r>
              <a:rPr lang="en-US" sz="1600" dirty="0" err="1"/>
              <a:t>zlonamerni</a:t>
            </a:r>
            <a:r>
              <a:rPr lang="en-US" sz="1600" dirty="0"/>
              <a:t> </a:t>
            </a:r>
            <a:r>
              <a:rPr lang="en-US" sz="1600" dirty="0" err="1"/>
              <a:t>softver</a:t>
            </a:r>
            <a:r>
              <a:rPr lang="en-US" sz="1600" dirty="0"/>
              <a:t> </a:t>
            </a:r>
            <a:r>
              <a:rPr lang="en-US" sz="1600" dirty="0" err="1"/>
              <a:t>dizajniran</a:t>
            </a:r>
            <a:r>
              <a:rPr lang="en-US" sz="1600" dirty="0"/>
              <a:t> da </a:t>
            </a:r>
            <a:r>
              <a:rPr lang="en-US" sz="1600" dirty="0" err="1"/>
              <a:t>prikuplja</a:t>
            </a:r>
            <a:r>
              <a:rPr lang="en-US" sz="1600" dirty="0"/>
              <a:t> </a:t>
            </a:r>
            <a:r>
              <a:rPr lang="en-US" sz="1600" dirty="0" err="1"/>
              <a:t>informacije</a:t>
            </a:r>
            <a:r>
              <a:rPr lang="en-US" sz="1600" dirty="0"/>
              <a:t> o </a:t>
            </a:r>
            <a:r>
              <a:rPr lang="en-US" sz="1600" dirty="0" err="1"/>
              <a:t>osobi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organizaciji</a:t>
            </a:r>
            <a:r>
              <a:rPr lang="en-US" sz="1600" dirty="0"/>
              <a:t> bez </a:t>
            </a:r>
            <a:r>
              <a:rPr lang="en-US" sz="1600" dirty="0" err="1"/>
              <a:t>njihovog</a:t>
            </a:r>
            <a:r>
              <a:rPr lang="en-US" sz="1600" dirty="0"/>
              <a:t> </a:t>
            </a:r>
            <a:r>
              <a:rPr lang="en-US" sz="1600" dirty="0" err="1"/>
              <a:t>znanja</a:t>
            </a:r>
            <a:r>
              <a:rPr lang="pl-PL" sz="1600" dirty="0"/>
              <a:t>.</a:t>
            </a:r>
            <a:endParaRPr lang="hr-HR" sz="1600" dirty="0"/>
          </a:p>
          <a:p>
            <a:pPr marL="457200" lvl="1" indent="0">
              <a:buNone/>
            </a:pPr>
            <a:endParaRPr lang="hr-HR" sz="1600" dirty="0"/>
          </a:p>
        </p:txBody>
      </p:sp>
      <p:pic>
        <p:nvPicPr>
          <p:cNvPr id="4" name="Picture 2" descr="Malware Detection in the Cloud Computing Era - Aquasec">
            <a:extLst>
              <a:ext uri="{FF2B5EF4-FFF2-40B4-BE49-F238E27FC236}">
                <a16:creationId xmlns:a16="http://schemas.microsoft.com/office/drawing/2014/main" id="{1875556E-F931-3969-A675-0EFA4F7CD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015" y="0"/>
            <a:ext cx="2925985" cy="173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460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C774-790D-BA33-71AC-599D7555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Fišing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C2728-7BAA-218E-809F-082640481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err="1"/>
              <a:t>Fišing</a:t>
            </a:r>
            <a:r>
              <a:rPr lang="en-US" sz="2000" dirty="0"/>
              <a:t> </a:t>
            </a:r>
            <a:r>
              <a:rPr lang="en-US" sz="2000" dirty="0" err="1"/>
              <a:t>napadi</a:t>
            </a:r>
            <a:r>
              <a:rPr lang="en-US" sz="2000" dirty="0"/>
              <a:t> </a:t>
            </a:r>
            <a:r>
              <a:rPr lang="en-US" sz="2000" dirty="0" err="1"/>
              <a:t>uključuju</a:t>
            </a:r>
            <a:r>
              <a:rPr lang="en-US" sz="2000" dirty="0"/>
              <a:t> </a:t>
            </a:r>
            <a:r>
              <a:rPr lang="en-US" sz="2000" dirty="0" err="1"/>
              <a:t>lažne</a:t>
            </a:r>
            <a:r>
              <a:rPr lang="en-US" sz="2000" dirty="0"/>
              <a:t> </a:t>
            </a:r>
            <a:r>
              <a:rPr lang="en-US" sz="2000" dirty="0" err="1"/>
              <a:t>imejlove</a:t>
            </a:r>
            <a:r>
              <a:rPr lang="en-US" sz="2000" dirty="0"/>
              <a:t>, SMS </a:t>
            </a:r>
            <a:r>
              <a:rPr lang="en-US" sz="2000" dirty="0" err="1"/>
              <a:t>poruke</a:t>
            </a:r>
            <a:r>
              <a:rPr lang="en-US" sz="2000" dirty="0"/>
              <a:t>, </a:t>
            </a:r>
            <a:r>
              <a:rPr lang="en-US" sz="2000" dirty="0" err="1"/>
              <a:t>pozive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veb</a:t>
            </a:r>
            <a:r>
              <a:rPr lang="en-US" sz="2000" dirty="0"/>
              <a:t> </a:t>
            </a:r>
            <a:r>
              <a:rPr lang="en-US" sz="2000" dirty="0" err="1"/>
              <a:t>stranice</a:t>
            </a:r>
            <a:r>
              <a:rPr lang="en-US" sz="2000" dirty="0"/>
              <a:t> </a:t>
            </a:r>
            <a:r>
              <a:rPr lang="en-US" sz="2000" dirty="0" err="1"/>
              <a:t>osmišljene</a:t>
            </a:r>
            <a:r>
              <a:rPr lang="en-US" sz="2000" dirty="0"/>
              <a:t> da </a:t>
            </a:r>
            <a:r>
              <a:rPr lang="en-US" sz="2000" b="1" dirty="0" err="1">
                <a:solidFill>
                  <a:srgbClr val="1065AB"/>
                </a:solidFill>
              </a:rPr>
              <a:t>prevare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pojedince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da </a:t>
            </a:r>
            <a:r>
              <a:rPr lang="en-US" sz="2000" dirty="0" err="1"/>
              <a:t>otkriju</a:t>
            </a:r>
            <a:r>
              <a:rPr lang="en-US" sz="2000" dirty="0"/>
              <a:t> </a:t>
            </a:r>
            <a:r>
              <a:rPr lang="en-US" sz="2000" dirty="0" err="1"/>
              <a:t>lične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preuzmu</a:t>
            </a:r>
            <a:r>
              <a:rPr lang="en-US" sz="2000" dirty="0"/>
              <a:t> </a:t>
            </a:r>
            <a:r>
              <a:rPr lang="en-US" sz="2000" dirty="0" err="1"/>
              <a:t>zlonamerni</a:t>
            </a:r>
            <a:r>
              <a:rPr lang="en-US" sz="2000" dirty="0"/>
              <a:t> </a:t>
            </a:r>
            <a:r>
              <a:rPr lang="en-US" sz="2000" dirty="0" err="1"/>
              <a:t>softver</a:t>
            </a:r>
            <a:r>
              <a:rPr lang="pl-PL" sz="2000" dirty="0"/>
              <a:t>.</a:t>
            </a:r>
            <a:endParaRPr lang="hr-HR" sz="2000" dirty="0"/>
          </a:p>
          <a:p>
            <a:pPr algn="just"/>
            <a:r>
              <a:rPr lang="en-US" sz="2000" dirty="0"/>
              <a:t>Da bi se </a:t>
            </a:r>
            <a:r>
              <a:rPr lang="en-US" sz="2000" dirty="0" err="1"/>
              <a:t>borile</a:t>
            </a:r>
            <a:r>
              <a:rPr lang="en-US" sz="2000" dirty="0"/>
              <a:t> </a:t>
            </a:r>
            <a:r>
              <a:rPr lang="en-US" sz="2000" dirty="0" err="1"/>
              <a:t>protiv</a:t>
            </a:r>
            <a:r>
              <a:rPr lang="en-US" sz="2000" dirty="0"/>
              <a:t> </a:t>
            </a:r>
            <a:r>
              <a:rPr lang="en-US" sz="2000" dirty="0" err="1"/>
              <a:t>fišinga</a:t>
            </a:r>
            <a:r>
              <a:rPr lang="en-US" sz="2000" dirty="0"/>
              <a:t>, </a:t>
            </a:r>
            <a:r>
              <a:rPr lang="en-US" sz="2000" dirty="0" err="1"/>
              <a:t>organizacije</a:t>
            </a:r>
            <a:r>
              <a:rPr lang="en-US" sz="2000" dirty="0"/>
              <a:t> </a:t>
            </a:r>
            <a:r>
              <a:rPr lang="en-US" sz="2000" dirty="0" err="1"/>
              <a:t>moraju</a:t>
            </a:r>
            <a:r>
              <a:rPr lang="en-US" sz="2000" dirty="0"/>
              <a:t> da </a:t>
            </a:r>
            <a:r>
              <a:rPr lang="en-US" sz="2000" dirty="0" err="1"/>
              <a:t>koriste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napredne</a:t>
            </a:r>
            <a:r>
              <a:rPr lang="en-US" sz="2000" b="1" dirty="0">
                <a:solidFill>
                  <a:srgbClr val="1065AB"/>
                </a:solidFill>
              </a:rPr>
              <a:t> alate za </a:t>
            </a:r>
            <a:r>
              <a:rPr lang="en-US" sz="2000" b="1" dirty="0" err="1">
                <a:solidFill>
                  <a:srgbClr val="1065AB"/>
                </a:solidFill>
              </a:rPr>
              <a:t>otkrivanje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pretnji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da </a:t>
            </a:r>
            <a:r>
              <a:rPr lang="en-US" sz="2000" dirty="0" err="1"/>
              <a:t>obezbede</a:t>
            </a:r>
            <a:r>
              <a:rPr lang="en-US" sz="2000" dirty="0"/>
              <a:t> </a:t>
            </a:r>
            <a:r>
              <a:rPr lang="en-US" sz="2000" dirty="0" err="1"/>
              <a:t>snažnu</a:t>
            </a:r>
            <a:r>
              <a:rPr lang="en-US" sz="2000" dirty="0"/>
              <a:t> </a:t>
            </a:r>
            <a:r>
              <a:rPr lang="en-US" sz="2000" dirty="0" err="1"/>
              <a:t>obuku</a:t>
            </a:r>
            <a:r>
              <a:rPr lang="en-US" sz="2000" dirty="0"/>
              <a:t> </a:t>
            </a:r>
            <a:r>
              <a:rPr lang="en-US" sz="2000" dirty="0" err="1"/>
              <a:t>zaposlenih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bi </a:t>
            </a:r>
            <a:r>
              <a:rPr lang="en-US" sz="2000" dirty="0" err="1"/>
              <a:t>efikasno</a:t>
            </a:r>
            <a:r>
              <a:rPr lang="en-US" sz="2000" dirty="0"/>
              <a:t> </a:t>
            </a:r>
            <a:r>
              <a:rPr lang="en-US" sz="2000" dirty="0" err="1"/>
              <a:t>prepoznali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reagovali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ove</a:t>
            </a:r>
            <a:r>
              <a:rPr lang="en-US" sz="2000" dirty="0"/>
              <a:t> </a:t>
            </a:r>
            <a:r>
              <a:rPr lang="en-US" sz="2000" dirty="0" err="1"/>
              <a:t>prevare</a:t>
            </a:r>
            <a:r>
              <a:rPr lang="pl-PL" sz="2000" dirty="0"/>
              <a:t>.</a:t>
            </a:r>
            <a:endParaRPr lang="hr-HR" sz="2000" dirty="0"/>
          </a:p>
          <a:p>
            <a:pPr algn="just"/>
            <a:r>
              <a:rPr lang="en-US" sz="2000" dirty="0" err="1"/>
              <a:t>Fišing</a:t>
            </a:r>
            <a:r>
              <a:rPr lang="en-US" sz="2000" dirty="0"/>
              <a:t> je </a:t>
            </a:r>
            <a:r>
              <a:rPr lang="en-US" sz="2000" dirty="0" err="1"/>
              <a:t>vodeći</a:t>
            </a:r>
            <a:r>
              <a:rPr lang="en-US" sz="2000" dirty="0"/>
              <a:t> </a:t>
            </a:r>
            <a:r>
              <a:rPr lang="en-US" sz="2000" dirty="0" err="1"/>
              <a:t>uzrok</a:t>
            </a:r>
            <a:r>
              <a:rPr lang="en-US" sz="2000" dirty="0"/>
              <a:t> </a:t>
            </a:r>
            <a:r>
              <a:rPr lang="en-US" sz="2000" dirty="0" err="1"/>
              <a:t>kršenja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, </a:t>
            </a:r>
            <a:r>
              <a:rPr lang="en-US" sz="2000" dirty="0" err="1"/>
              <a:t>čini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1065AB"/>
                </a:solidFill>
              </a:rPr>
              <a:t>16%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košta</a:t>
            </a:r>
            <a:r>
              <a:rPr lang="en-US" sz="2000" dirty="0"/>
              <a:t> </a:t>
            </a:r>
            <a:r>
              <a:rPr lang="en-US" sz="2000" dirty="0" err="1"/>
              <a:t>organizacije</a:t>
            </a:r>
            <a:r>
              <a:rPr lang="en-US" sz="2000" dirty="0"/>
              <a:t> u </a:t>
            </a:r>
            <a:r>
              <a:rPr lang="en-US" sz="2000" dirty="0" err="1"/>
              <a:t>proseku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1065AB"/>
                </a:solidFill>
              </a:rPr>
              <a:t>4,76 </a:t>
            </a:r>
            <a:r>
              <a:rPr lang="en-US" sz="2000" b="1" dirty="0" err="1">
                <a:solidFill>
                  <a:srgbClr val="1065AB"/>
                </a:solidFill>
              </a:rPr>
              <a:t>miliona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dolara</a:t>
            </a:r>
            <a:r>
              <a:rPr lang="en-US" sz="2000" b="1" dirty="0">
                <a:solidFill>
                  <a:srgbClr val="1065AB"/>
                </a:solidFill>
              </a:rPr>
              <a:t> po </a:t>
            </a:r>
            <a:r>
              <a:rPr lang="en-US" sz="2000" b="1" dirty="0" err="1">
                <a:solidFill>
                  <a:srgbClr val="1065AB"/>
                </a:solidFill>
              </a:rPr>
              <a:t>kršenju</a:t>
            </a:r>
            <a:r>
              <a:rPr lang="pl-PL" sz="2000" dirty="0"/>
              <a:t> </a:t>
            </a:r>
            <a:r>
              <a:rPr lang="hr-HR" sz="2000" dirty="0"/>
              <a:t>(Kosinski, 2024).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43234D9-71B5-A05D-044F-3CEBB108E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435" y="4048125"/>
            <a:ext cx="38004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35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B4095-1468-9B54-962D-629980AE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Vrste fišinga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BB0CA-355F-B51A-F599-BE95DBE4B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Fišing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putem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imejla</a:t>
            </a:r>
            <a:r>
              <a:rPr lang="en-US" sz="2000" dirty="0"/>
              <a:t>: </a:t>
            </a:r>
            <a:r>
              <a:rPr lang="en-US" sz="2000" dirty="0" err="1"/>
              <a:t>korišćenje</a:t>
            </a:r>
            <a:r>
              <a:rPr lang="en-US" sz="2000" dirty="0"/>
              <a:t> </a:t>
            </a:r>
            <a:r>
              <a:rPr lang="en-US" sz="2000" dirty="0" err="1"/>
              <a:t>imejla</a:t>
            </a:r>
            <a:r>
              <a:rPr lang="en-US" sz="2000" dirty="0"/>
              <a:t> za </a:t>
            </a:r>
            <a:r>
              <a:rPr lang="en-US" sz="2000" dirty="0" err="1"/>
              <a:t>krađu</a:t>
            </a:r>
            <a:r>
              <a:rPr lang="en-US" sz="2000" dirty="0"/>
              <a:t> </a:t>
            </a:r>
            <a:r>
              <a:rPr lang="en-US" sz="2000" dirty="0" err="1"/>
              <a:t>osetljivih</a:t>
            </a:r>
            <a:r>
              <a:rPr lang="en-US" sz="2000" dirty="0"/>
              <a:t> </a:t>
            </a:r>
            <a:r>
              <a:rPr lang="en-US" sz="2000" dirty="0" err="1"/>
              <a:t>informacija</a:t>
            </a:r>
            <a:r>
              <a:rPr lang="en-US" sz="2000" dirty="0"/>
              <a:t>. </a:t>
            </a:r>
            <a:r>
              <a:rPr lang="en-US" sz="2000" dirty="0" err="1"/>
              <a:t>Napadači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ciljati</a:t>
            </a:r>
            <a:r>
              <a:rPr lang="en-US" sz="2000" dirty="0"/>
              <a:t> </a:t>
            </a:r>
            <a:r>
              <a:rPr lang="en-US" sz="2000" dirty="0" err="1"/>
              <a:t>veliku</a:t>
            </a:r>
            <a:r>
              <a:rPr lang="en-US" sz="2000" dirty="0"/>
              <a:t> </a:t>
            </a:r>
            <a:r>
              <a:rPr lang="en-US" sz="2000" dirty="0" err="1"/>
              <a:t>publiku</a:t>
            </a:r>
            <a:r>
              <a:rPr lang="en-US" sz="2000" dirty="0"/>
              <a:t> </a:t>
            </a:r>
            <a:r>
              <a:rPr lang="en-US" sz="2000" dirty="0" err="1"/>
              <a:t>preuzimajući</a:t>
            </a:r>
            <a:r>
              <a:rPr lang="en-US" sz="2000" dirty="0"/>
              <a:t> </a:t>
            </a:r>
            <a:r>
              <a:rPr lang="en-US" sz="2000" dirty="0" err="1"/>
              <a:t>identitet</a:t>
            </a:r>
            <a:r>
              <a:rPr lang="en-US" sz="2000" dirty="0"/>
              <a:t> </a:t>
            </a:r>
            <a:r>
              <a:rPr lang="en-US" sz="2000" dirty="0" err="1"/>
              <a:t>renomiranih</a:t>
            </a:r>
            <a:r>
              <a:rPr lang="en-US" sz="2000" dirty="0"/>
              <a:t> </a:t>
            </a:r>
            <a:r>
              <a:rPr lang="en-US" sz="2000" dirty="0" err="1"/>
              <a:t>organizacija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Fišing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putem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koplja</a:t>
            </a:r>
            <a:r>
              <a:rPr lang="en-US" sz="2000" dirty="0"/>
              <a:t>: </a:t>
            </a:r>
            <a:r>
              <a:rPr lang="en-US" sz="2000" dirty="0" err="1"/>
              <a:t>slanje</a:t>
            </a:r>
            <a:r>
              <a:rPr lang="en-US" sz="2000" dirty="0"/>
              <a:t> </a:t>
            </a:r>
            <a:r>
              <a:rPr lang="en-US" sz="2000" dirty="0" err="1"/>
              <a:t>personalizovanih</a:t>
            </a:r>
            <a:r>
              <a:rPr lang="en-US" sz="2000" dirty="0"/>
              <a:t> </a:t>
            </a:r>
            <a:r>
              <a:rPr lang="en-US" sz="2000" dirty="0" err="1"/>
              <a:t>imejlova</a:t>
            </a:r>
            <a:r>
              <a:rPr lang="en-US" sz="2000" dirty="0"/>
              <a:t>, </a:t>
            </a:r>
            <a:r>
              <a:rPr lang="en-US" sz="2000" dirty="0" err="1"/>
              <a:t>poruka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telefonskih</a:t>
            </a:r>
            <a:r>
              <a:rPr lang="en-US" sz="2000" dirty="0"/>
              <a:t> </a:t>
            </a:r>
            <a:r>
              <a:rPr lang="en-US" sz="2000" dirty="0" err="1"/>
              <a:t>poziva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namerom</a:t>
            </a:r>
            <a:r>
              <a:rPr lang="en-US" sz="2000" dirty="0"/>
              <a:t> da se </a:t>
            </a:r>
            <a:r>
              <a:rPr lang="en-US" sz="2000" dirty="0" err="1"/>
              <a:t>dobije</a:t>
            </a:r>
            <a:r>
              <a:rPr lang="en-US" sz="2000" dirty="0"/>
              <a:t> </a:t>
            </a:r>
            <a:r>
              <a:rPr lang="en-US" sz="2000" dirty="0" err="1"/>
              <a:t>pristup</a:t>
            </a:r>
            <a:r>
              <a:rPr lang="en-US" sz="2000" dirty="0"/>
              <a:t> </a:t>
            </a:r>
            <a:r>
              <a:rPr lang="en-US" sz="2000" dirty="0" err="1"/>
              <a:t>računarskim</a:t>
            </a:r>
            <a:r>
              <a:rPr lang="en-US" sz="2000" dirty="0"/>
              <a:t> </a:t>
            </a:r>
            <a:r>
              <a:rPr lang="en-US" sz="2000" dirty="0" err="1"/>
              <a:t>sistemima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osetljivim</a:t>
            </a:r>
            <a:r>
              <a:rPr lang="en-US" sz="2000" dirty="0"/>
              <a:t> </a:t>
            </a:r>
            <a:r>
              <a:rPr lang="en-US" sz="2000" dirty="0" err="1"/>
              <a:t>informacijama</a:t>
            </a:r>
            <a:r>
              <a:rPr lang="en-US" sz="2000" dirty="0"/>
              <a:t>. Kada </a:t>
            </a:r>
            <a:r>
              <a:rPr lang="en-US" sz="2000" dirty="0" err="1"/>
              <a:t>koriste</a:t>
            </a:r>
            <a:r>
              <a:rPr lang="en-US" sz="2000" dirty="0"/>
              <a:t> </a:t>
            </a:r>
            <a:r>
              <a:rPr lang="en-US" sz="2000" dirty="0" err="1"/>
              <a:t>ovu</a:t>
            </a:r>
            <a:r>
              <a:rPr lang="en-US" sz="2000" dirty="0"/>
              <a:t> </a:t>
            </a:r>
            <a:r>
              <a:rPr lang="en-US" sz="2000" dirty="0" err="1"/>
              <a:t>tehniku</a:t>
            </a:r>
            <a:r>
              <a:rPr lang="en-US" sz="2000" dirty="0"/>
              <a:t>, </a:t>
            </a:r>
            <a:r>
              <a:rPr lang="en-US" sz="2000" dirty="0" err="1"/>
              <a:t>napadači</a:t>
            </a:r>
            <a:r>
              <a:rPr lang="en-US" sz="2000" dirty="0"/>
              <a:t> </a:t>
            </a:r>
            <a:r>
              <a:rPr lang="en-US" sz="2000" dirty="0" err="1"/>
              <a:t>obično</a:t>
            </a:r>
            <a:r>
              <a:rPr lang="en-US" sz="2000" dirty="0"/>
              <a:t> </a:t>
            </a:r>
            <a:r>
              <a:rPr lang="en-US" sz="2000" dirty="0" err="1"/>
              <a:t>koriste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otvorenih</a:t>
            </a:r>
            <a:r>
              <a:rPr lang="en-US" sz="2000" dirty="0"/>
              <a:t> </a:t>
            </a:r>
            <a:r>
              <a:rPr lang="en-US" sz="2000" dirty="0" err="1"/>
              <a:t>baza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, </a:t>
            </a:r>
            <a:r>
              <a:rPr lang="en-US" sz="2000" dirty="0" err="1"/>
              <a:t>društvenih</a:t>
            </a:r>
            <a:r>
              <a:rPr lang="en-US" sz="2000" dirty="0"/>
              <a:t> </a:t>
            </a:r>
            <a:r>
              <a:rPr lang="en-US" sz="2000" dirty="0" err="1"/>
              <a:t>medija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prošlih</a:t>
            </a:r>
            <a:r>
              <a:rPr lang="en-US" sz="2000" dirty="0"/>
              <a:t> </a:t>
            </a:r>
            <a:r>
              <a:rPr lang="en-US" sz="2000" dirty="0" err="1"/>
              <a:t>provala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bi </a:t>
            </a:r>
            <a:r>
              <a:rPr lang="en-US" sz="2000" dirty="0" err="1"/>
              <a:t>ojačali</a:t>
            </a:r>
            <a:r>
              <a:rPr lang="en-US" sz="2000" dirty="0"/>
              <a:t> </a:t>
            </a:r>
            <a:r>
              <a:rPr lang="en-US" sz="2000" dirty="0" err="1"/>
              <a:t>svoj</a:t>
            </a:r>
            <a:r>
              <a:rPr lang="en-US" sz="2000" dirty="0"/>
              <a:t> </a:t>
            </a:r>
            <a:r>
              <a:rPr lang="en-US" sz="2000" dirty="0" err="1"/>
              <a:t>legitimitet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Kitolov</a:t>
            </a:r>
            <a:r>
              <a:rPr lang="en-US" sz="2000" dirty="0"/>
              <a:t>: </a:t>
            </a:r>
            <a:r>
              <a:rPr lang="en-US" sz="2000" dirty="0" err="1"/>
              <a:t>Fokusira</a:t>
            </a:r>
            <a:r>
              <a:rPr lang="en-US" sz="2000" dirty="0"/>
              <a:t> se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visokorangirane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viši</a:t>
            </a:r>
            <a:r>
              <a:rPr lang="en-US" sz="2000" dirty="0"/>
              <a:t> </a:t>
            </a:r>
            <a:r>
              <a:rPr lang="en-US" sz="2000" dirty="0" err="1"/>
              <a:t>službenike</a:t>
            </a:r>
            <a:r>
              <a:rPr lang="en-US" sz="2000" dirty="0"/>
              <a:t>, </a:t>
            </a:r>
            <a:r>
              <a:rPr lang="en-US" sz="2000" dirty="0" err="1"/>
              <a:t>uključujući</a:t>
            </a:r>
            <a:r>
              <a:rPr lang="en-US" sz="2000" dirty="0"/>
              <a:t> </a:t>
            </a:r>
            <a:r>
              <a:rPr lang="en-US" sz="2000" dirty="0" err="1"/>
              <a:t>finansijske</a:t>
            </a:r>
            <a:r>
              <a:rPr lang="en-US" sz="2000" dirty="0"/>
              <a:t> </a:t>
            </a:r>
            <a:r>
              <a:rPr lang="en-US" sz="2000" dirty="0" err="1"/>
              <a:t>službenike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izvršne</a:t>
            </a:r>
            <a:r>
              <a:rPr lang="en-US" sz="2000" dirty="0"/>
              <a:t> </a:t>
            </a:r>
            <a:r>
              <a:rPr lang="en-US" sz="2000" dirty="0" err="1"/>
              <a:t>direktore</a:t>
            </a:r>
            <a:r>
              <a:rPr lang="en-US" sz="2000" dirty="0"/>
              <a:t>. </a:t>
            </a:r>
            <a:r>
              <a:rPr lang="en-US" sz="2000" dirty="0" err="1"/>
              <a:t>Napadači</a:t>
            </a:r>
            <a:r>
              <a:rPr lang="en-US" sz="2000" dirty="0"/>
              <a:t> </a:t>
            </a:r>
            <a:r>
              <a:rPr lang="en-US" sz="2000" dirty="0" err="1"/>
              <a:t>kreiraju</a:t>
            </a:r>
            <a:r>
              <a:rPr lang="en-US" sz="2000" dirty="0"/>
              <a:t> </a:t>
            </a:r>
            <a:r>
              <a:rPr lang="en-US" sz="2000" dirty="0" err="1"/>
              <a:t>veoma</a:t>
            </a:r>
            <a:r>
              <a:rPr lang="en-US" sz="2000" dirty="0"/>
              <a:t> </a:t>
            </a:r>
            <a:r>
              <a:rPr lang="en-US" sz="2000" dirty="0" err="1"/>
              <a:t>ubedljive</a:t>
            </a:r>
            <a:r>
              <a:rPr lang="en-US" sz="2000" dirty="0"/>
              <a:t>, </a:t>
            </a:r>
            <a:r>
              <a:rPr lang="en-US" sz="2000" dirty="0" err="1"/>
              <a:t>visoko</a:t>
            </a:r>
            <a:r>
              <a:rPr lang="en-US" sz="2000" dirty="0"/>
              <a:t> </a:t>
            </a:r>
            <a:r>
              <a:rPr lang="en-US" sz="2000" dirty="0" err="1"/>
              <a:t>prilagođene</a:t>
            </a:r>
            <a:r>
              <a:rPr lang="en-US" sz="2000" dirty="0"/>
              <a:t> </a:t>
            </a:r>
            <a:r>
              <a:rPr lang="en-US" sz="2000" dirty="0" err="1"/>
              <a:t>komunikacije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bi </a:t>
            </a:r>
            <a:r>
              <a:rPr lang="en-US" sz="2000" dirty="0" err="1"/>
              <a:t>dobili</a:t>
            </a:r>
            <a:r>
              <a:rPr lang="en-US" sz="2000" dirty="0"/>
              <a:t> </a:t>
            </a:r>
            <a:r>
              <a:rPr lang="en-US" sz="2000" dirty="0" err="1"/>
              <a:t>osetljive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 od </a:t>
            </a:r>
            <a:r>
              <a:rPr lang="en-US" sz="2000" dirty="0" err="1"/>
              <a:t>preduzeća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Višing</a:t>
            </a:r>
            <a:r>
              <a:rPr lang="en-US" sz="2000" dirty="0"/>
              <a:t>: </a:t>
            </a:r>
            <a:r>
              <a:rPr lang="en-US" sz="2000" dirty="0" err="1"/>
              <a:t>telefoniranje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ostavljanje</a:t>
            </a:r>
            <a:r>
              <a:rPr lang="en-US" sz="2000" dirty="0"/>
              <a:t> </a:t>
            </a:r>
            <a:r>
              <a:rPr lang="en-US" sz="2000" dirty="0" err="1"/>
              <a:t>glasovnih</a:t>
            </a:r>
            <a:r>
              <a:rPr lang="en-US" sz="2000" dirty="0"/>
              <a:t> </a:t>
            </a:r>
            <a:r>
              <a:rPr lang="en-US" sz="2000" dirty="0" err="1"/>
              <a:t>poruka</a:t>
            </a:r>
            <a:r>
              <a:rPr lang="en-US" sz="2000" dirty="0"/>
              <a:t> pod </a:t>
            </a:r>
            <a:r>
              <a:rPr lang="en-US" sz="2000" dirty="0" err="1"/>
              <a:t>maskom</a:t>
            </a:r>
            <a:r>
              <a:rPr lang="en-US" sz="2000" dirty="0"/>
              <a:t> </a:t>
            </a:r>
            <a:r>
              <a:rPr lang="en-US" sz="2000" dirty="0" err="1"/>
              <a:t>pouzdanog</a:t>
            </a:r>
            <a:r>
              <a:rPr lang="en-US" sz="2000" dirty="0"/>
              <a:t> </a:t>
            </a:r>
            <a:r>
              <a:rPr lang="en-US" sz="2000" dirty="0" err="1"/>
              <a:t>izvora</a:t>
            </a:r>
            <a:r>
              <a:rPr lang="en-US" sz="2000" dirty="0"/>
              <a:t>. </a:t>
            </a:r>
            <a:r>
              <a:rPr lang="en-US" sz="2000" dirty="0" err="1"/>
              <a:t>Cilj</a:t>
            </a:r>
            <a:r>
              <a:rPr lang="en-US" sz="2000" dirty="0"/>
              <a:t> je da se </a:t>
            </a:r>
            <a:r>
              <a:rPr lang="en-US" sz="2000" dirty="0" err="1"/>
              <a:t>dođe</a:t>
            </a:r>
            <a:r>
              <a:rPr lang="en-US" sz="2000" dirty="0"/>
              <a:t> do </a:t>
            </a:r>
            <a:r>
              <a:rPr lang="en-US" sz="2000" dirty="0" err="1"/>
              <a:t>bankovnih</a:t>
            </a:r>
            <a:r>
              <a:rPr lang="en-US" sz="2000" dirty="0"/>
              <a:t> </a:t>
            </a:r>
            <a:r>
              <a:rPr lang="en-US" sz="2000" dirty="0" err="1"/>
              <a:t>računa</a:t>
            </a:r>
            <a:r>
              <a:rPr lang="en-US" sz="2000" dirty="0"/>
              <a:t>, </a:t>
            </a:r>
            <a:r>
              <a:rPr lang="en-US" sz="2000" dirty="0" err="1"/>
              <a:t>iskoristi</a:t>
            </a:r>
            <a:r>
              <a:rPr lang="en-US" sz="2000" dirty="0"/>
              <a:t> </a:t>
            </a:r>
            <a:r>
              <a:rPr lang="en-US" sz="2000" dirty="0" err="1"/>
              <a:t>lični</a:t>
            </a:r>
            <a:r>
              <a:rPr lang="en-US" sz="2000" dirty="0"/>
              <a:t> </a:t>
            </a:r>
            <a:r>
              <a:rPr lang="en-US" sz="2000" dirty="0" err="1"/>
              <a:t>podaci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ukrade</a:t>
            </a:r>
            <a:r>
              <a:rPr lang="en-US" sz="2000" dirty="0"/>
              <a:t> </a:t>
            </a:r>
            <a:r>
              <a:rPr lang="en-US" sz="2000" dirty="0" err="1"/>
              <a:t>novac</a:t>
            </a:r>
            <a:r>
              <a:rPr lang="en-US" sz="2000" dirty="0"/>
              <a:t>.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736126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C615-1D4F-C4E0-1E03-BD2AFEB8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Fišing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F4EC6-91EA-A58A-5628-D366E5518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rgbClr val="1065AB"/>
                </a:solidFill>
              </a:rPr>
              <a:t>96% </a:t>
            </a:r>
            <a:r>
              <a:rPr lang="en-US" sz="2000" dirty="0" err="1"/>
              <a:t>fišing</a:t>
            </a:r>
            <a:r>
              <a:rPr lang="en-US" sz="2000" dirty="0"/>
              <a:t> </a:t>
            </a:r>
            <a:r>
              <a:rPr lang="en-US" sz="2000" dirty="0" err="1"/>
              <a:t>napada</a:t>
            </a:r>
            <a:r>
              <a:rPr lang="en-US" sz="2000" dirty="0"/>
              <a:t> se </a:t>
            </a:r>
            <a:r>
              <a:rPr lang="en-US" sz="2000" dirty="0" err="1"/>
              <a:t>vrši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putem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imejla</a:t>
            </a:r>
            <a:r>
              <a:rPr lang="pl-PL" sz="2000" dirty="0"/>
              <a:t>,</a:t>
            </a:r>
            <a:endParaRPr lang="hr-HR" sz="2000" b="1" dirty="0">
              <a:solidFill>
                <a:srgbClr val="1065AB"/>
              </a:solidFill>
            </a:endParaRPr>
          </a:p>
          <a:p>
            <a:pPr algn="just"/>
            <a:r>
              <a:rPr lang="en-US" sz="2000" b="1" dirty="0">
                <a:solidFill>
                  <a:srgbClr val="1065AB"/>
                </a:solidFill>
              </a:rPr>
              <a:t>90% </a:t>
            </a:r>
            <a:r>
              <a:rPr lang="en-US" sz="2000" b="1" dirty="0" err="1">
                <a:solidFill>
                  <a:srgbClr val="1065AB"/>
                </a:solidFill>
              </a:rPr>
              <a:t>curenja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podataka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je </a:t>
            </a:r>
            <a:r>
              <a:rPr lang="en-US" sz="2000" dirty="0" err="1"/>
              <a:t>rezultat</a:t>
            </a:r>
            <a:r>
              <a:rPr lang="en-US" sz="2000" dirty="0"/>
              <a:t> </a:t>
            </a:r>
            <a:r>
              <a:rPr lang="en-US" sz="2000" dirty="0" err="1"/>
              <a:t>fišing</a:t>
            </a:r>
            <a:r>
              <a:rPr lang="en-US" sz="2000" dirty="0"/>
              <a:t> </a:t>
            </a:r>
            <a:r>
              <a:rPr lang="en-US" sz="2000" dirty="0" err="1"/>
              <a:t>napada</a:t>
            </a:r>
            <a:r>
              <a:rPr lang="pl-PL" sz="2000" dirty="0"/>
              <a:t>,</a:t>
            </a:r>
            <a:endParaRPr lang="hr-HR" sz="2000" dirty="0"/>
          </a:p>
          <a:p>
            <a:pPr algn="just"/>
            <a:r>
              <a:rPr lang="pl-PL" sz="2000" dirty="0" err="1"/>
              <a:t>Starosna</a:t>
            </a:r>
            <a:r>
              <a:rPr lang="pl-PL" sz="2000" dirty="0"/>
              <a:t> grupa koja </a:t>
            </a:r>
            <a:r>
              <a:rPr lang="pl-PL" sz="2000" dirty="0" err="1"/>
              <a:t>se</a:t>
            </a:r>
            <a:r>
              <a:rPr lang="pl-PL" sz="2000" dirty="0"/>
              <a:t> </a:t>
            </a:r>
            <a:r>
              <a:rPr lang="pl-PL" sz="2000" dirty="0" err="1"/>
              <a:t>najčešće</a:t>
            </a:r>
            <a:r>
              <a:rPr lang="pl-PL" sz="2000" dirty="0"/>
              <a:t> „</a:t>
            </a:r>
            <a:r>
              <a:rPr lang="pl-PL" sz="2000" dirty="0" err="1"/>
              <a:t>hvata</a:t>
            </a:r>
            <a:r>
              <a:rPr lang="pl-PL" sz="2000" dirty="0"/>
              <a:t>“ je od </a:t>
            </a:r>
            <a:r>
              <a:rPr lang="pl-PL" sz="2000" b="1" dirty="0">
                <a:solidFill>
                  <a:srgbClr val="1065AB"/>
                </a:solidFill>
              </a:rPr>
              <a:t>18 do 24 </a:t>
            </a:r>
            <a:r>
              <a:rPr lang="pl-PL" sz="2000" b="1" dirty="0" err="1">
                <a:solidFill>
                  <a:srgbClr val="1065AB"/>
                </a:solidFill>
              </a:rPr>
              <a:t>godine</a:t>
            </a:r>
            <a:r>
              <a:rPr lang="pl-PL" sz="2000" b="1" dirty="0">
                <a:solidFill>
                  <a:srgbClr val="1065AB"/>
                </a:solidFill>
              </a:rPr>
              <a:t>,</a:t>
            </a:r>
            <a:endParaRPr lang="hr-HR" sz="2000" b="1" dirty="0">
              <a:solidFill>
                <a:srgbClr val="1065AB"/>
              </a:solidFill>
            </a:endParaRPr>
          </a:p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Najkorišćenije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metode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fišinga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:</a:t>
            </a:r>
            <a:endParaRPr lang="hr-HR" sz="2000" dirty="0"/>
          </a:p>
          <a:p>
            <a:pPr lvl="1" algn="just"/>
            <a:r>
              <a:rPr lang="en-US" sz="1600" b="1" dirty="0" err="1">
                <a:solidFill>
                  <a:srgbClr val="1065AB"/>
                </a:solidFill>
              </a:rPr>
              <a:t>jednostavan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b="1" dirty="0" err="1">
                <a:solidFill>
                  <a:srgbClr val="1065AB"/>
                </a:solidFill>
              </a:rPr>
              <a:t>zahtev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dirty="0" err="1"/>
              <a:t>korisniku</a:t>
            </a:r>
            <a:r>
              <a:rPr lang="en-US" sz="1600" dirty="0"/>
              <a:t> da (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en-US" sz="1600" dirty="0" err="1"/>
              <a:t>odgovor</a:t>
            </a:r>
            <a:r>
              <a:rPr lang="en-US" sz="1600" dirty="0"/>
              <a:t>) </a:t>
            </a:r>
            <a:r>
              <a:rPr lang="en-US" sz="1600" dirty="0" err="1"/>
              <a:t>pošalje</a:t>
            </a:r>
            <a:r>
              <a:rPr lang="en-US" sz="1600" dirty="0"/>
              <a:t> </a:t>
            </a:r>
            <a:r>
              <a:rPr lang="en-US" sz="1600" dirty="0" err="1"/>
              <a:t>svoje</a:t>
            </a:r>
            <a:r>
              <a:rPr lang="en-US" sz="1600" dirty="0"/>
              <a:t> </a:t>
            </a:r>
            <a:r>
              <a:rPr lang="en-US" sz="1600" dirty="0" err="1"/>
              <a:t>osetljive</a:t>
            </a:r>
            <a:r>
              <a:rPr lang="en-US" sz="1600" dirty="0"/>
              <a:t> </a:t>
            </a:r>
            <a:r>
              <a:rPr lang="en-US" sz="1600" dirty="0" err="1"/>
              <a:t>podatke</a:t>
            </a:r>
            <a:r>
              <a:rPr lang="en-US" sz="1600" dirty="0"/>
              <a:t> </a:t>
            </a:r>
            <a:r>
              <a:rPr lang="en-US" sz="1600" dirty="0" err="1"/>
              <a:t>putem</a:t>
            </a:r>
            <a:r>
              <a:rPr lang="en-US" sz="1600" dirty="0"/>
              <a:t> e-</a:t>
            </a:r>
            <a:r>
              <a:rPr lang="en-US" sz="1600" dirty="0" err="1"/>
              <a:t>pošte</a:t>
            </a:r>
            <a:r>
              <a:rPr lang="en-US" sz="1600" dirty="0"/>
              <a:t>, </a:t>
            </a:r>
            <a:r>
              <a:rPr lang="en-US" sz="1600" dirty="0" err="1"/>
              <a:t>pošiljalac</a:t>
            </a:r>
            <a:r>
              <a:rPr lang="en-US" sz="1600" dirty="0"/>
              <a:t> se </a:t>
            </a:r>
            <a:r>
              <a:rPr lang="en-US" sz="1600" dirty="0" err="1"/>
              <a:t>lažno</a:t>
            </a:r>
            <a:r>
              <a:rPr lang="en-US" sz="1600" dirty="0"/>
              <a:t> </a:t>
            </a:r>
            <a:r>
              <a:rPr lang="en-US" sz="1600" dirty="0" err="1"/>
              <a:t>predstavlja</a:t>
            </a:r>
            <a:r>
              <a:rPr lang="en-US" sz="1600" dirty="0"/>
              <a:t> </a:t>
            </a:r>
            <a:r>
              <a:rPr lang="en-US" sz="1600" dirty="0" err="1"/>
              <a:t>kao</a:t>
            </a:r>
            <a:r>
              <a:rPr lang="en-US" sz="1600" dirty="0"/>
              <a:t>, </a:t>
            </a:r>
            <a:r>
              <a:rPr lang="en-US" sz="1600" dirty="0" err="1"/>
              <a:t>na</a:t>
            </a:r>
            <a:r>
              <a:rPr lang="en-US" sz="1600" dirty="0"/>
              <a:t> primer, administrator </a:t>
            </a:r>
            <a:r>
              <a:rPr lang="en-US" sz="1600" dirty="0" err="1"/>
              <a:t>veb</a:t>
            </a:r>
            <a:r>
              <a:rPr lang="en-US" sz="1600" dirty="0"/>
              <a:t> </a:t>
            </a:r>
            <a:r>
              <a:rPr lang="en-US" sz="1600" dirty="0" err="1"/>
              <a:t>servisa</a:t>
            </a:r>
            <a:r>
              <a:rPr lang="en-US" sz="1600" dirty="0"/>
              <a:t> </a:t>
            </a:r>
            <a:r>
              <a:rPr lang="en-US" sz="1600" dirty="0" err="1"/>
              <a:t>kome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ovi</a:t>
            </a:r>
            <a:r>
              <a:rPr lang="en-US" sz="1600" dirty="0"/>
              <a:t> </a:t>
            </a:r>
            <a:r>
              <a:rPr lang="en-US" sz="1600" dirty="0" err="1"/>
              <a:t>podaci</a:t>
            </a:r>
            <a:r>
              <a:rPr lang="en-US" sz="1600" dirty="0"/>
              <a:t> </a:t>
            </a:r>
            <a:r>
              <a:rPr lang="en-US" sz="1600" dirty="0" err="1"/>
              <a:t>potrebni</a:t>
            </a:r>
            <a:r>
              <a:rPr lang="en-US" sz="1600" dirty="0"/>
              <a:t> za </a:t>
            </a:r>
            <a:r>
              <a:rPr lang="en-US" sz="1600" dirty="0" err="1"/>
              <a:t>verifikaciju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, </a:t>
            </a:r>
            <a:r>
              <a:rPr lang="en-US" sz="1600" dirty="0" err="1"/>
              <a:t>nadogradnju</a:t>
            </a:r>
            <a:r>
              <a:rPr lang="en-US" sz="1600" dirty="0"/>
              <a:t> </a:t>
            </a:r>
            <a:r>
              <a:rPr lang="en-US" sz="1600" dirty="0" err="1"/>
              <a:t>sistema</a:t>
            </a:r>
            <a:r>
              <a:rPr lang="en-US" sz="1600" dirty="0"/>
              <a:t> </a:t>
            </a:r>
            <a:r>
              <a:rPr lang="en-US" sz="1600" dirty="0" err="1"/>
              <a:t>itd</a:t>
            </a:r>
            <a:r>
              <a:rPr lang="en-US" sz="1600" dirty="0"/>
              <a:t>.</a:t>
            </a:r>
            <a:endParaRPr lang="hr-HR" sz="1600" dirty="0"/>
          </a:p>
          <a:p>
            <a:pPr lvl="1" algn="just"/>
            <a:r>
              <a:rPr lang="en-US" sz="1600" b="1" dirty="0" err="1">
                <a:solidFill>
                  <a:srgbClr val="1065AB"/>
                </a:solidFill>
              </a:rPr>
              <a:t>zlonamerni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b="1" dirty="0" err="1">
                <a:solidFill>
                  <a:srgbClr val="1065AB"/>
                </a:solidFill>
              </a:rPr>
              <a:t>linkovi</a:t>
            </a:r>
            <a:r>
              <a:rPr lang="en-US" sz="1600" dirty="0"/>
              <a:t>, </a:t>
            </a:r>
            <a:r>
              <a:rPr lang="en-US" sz="1600" dirty="0" err="1"/>
              <a:t>često</a:t>
            </a:r>
            <a:r>
              <a:rPr lang="en-US" sz="1600" dirty="0"/>
              <a:t> </a:t>
            </a:r>
            <a:r>
              <a:rPr lang="en-US" sz="1600" dirty="0" err="1"/>
              <a:t>dobijeni</a:t>
            </a:r>
            <a:r>
              <a:rPr lang="en-US" sz="1600" dirty="0"/>
              <a:t> u </a:t>
            </a:r>
            <a:r>
              <a:rPr lang="en-US" sz="1600" dirty="0" err="1"/>
              <a:t>imejl</a:t>
            </a:r>
            <a:r>
              <a:rPr lang="en-US" sz="1600" dirty="0"/>
              <a:t> </a:t>
            </a:r>
            <a:r>
              <a:rPr lang="en-US" sz="1600" dirty="0" err="1"/>
              <a:t>poruci</a:t>
            </a:r>
            <a:r>
              <a:rPr lang="en-US" sz="1600" dirty="0"/>
              <a:t>, koji </a:t>
            </a:r>
            <a:r>
              <a:rPr lang="en-US" sz="1600" dirty="0" err="1"/>
              <a:t>vode</a:t>
            </a:r>
            <a:r>
              <a:rPr lang="en-US" sz="1600" dirty="0"/>
              <a:t> </a:t>
            </a:r>
            <a:r>
              <a:rPr lang="en-US" sz="1600" dirty="0" err="1"/>
              <a:t>korisnika</a:t>
            </a:r>
            <a:r>
              <a:rPr lang="en-US" sz="1600" dirty="0"/>
              <a:t> do </a:t>
            </a:r>
            <a:r>
              <a:rPr lang="en-US" sz="1600" dirty="0" err="1"/>
              <a:t>zlonamerne</a:t>
            </a:r>
            <a:r>
              <a:rPr lang="en-US" sz="1600" dirty="0"/>
              <a:t> </a:t>
            </a:r>
            <a:r>
              <a:rPr lang="en-US" sz="1600" dirty="0" err="1"/>
              <a:t>veb</a:t>
            </a:r>
            <a:r>
              <a:rPr lang="en-US" sz="1600" dirty="0"/>
              <a:t> </a:t>
            </a:r>
            <a:r>
              <a:rPr lang="en-US" sz="1600" dirty="0" err="1"/>
              <a:t>stranice</a:t>
            </a:r>
            <a:r>
              <a:rPr lang="en-US" sz="1600" dirty="0"/>
              <a:t>. </a:t>
            </a:r>
            <a:r>
              <a:rPr lang="en-US" sz="1600" dirty="0" err="1"/>
              <a:t>Zlonamerni</a:t>
            </a:r>
            <a:r>
              <a:rPr lang="en-US" sz="1600" dirty="0"/>
              <a:t> link se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razlikovati</a:t>
            </a:r>
            <a:r>
              <a:rPr lang="en-US" sz="1600" dirty="0"/>
              <a:t> od </a:t>
            </a:r>
            <a:r>
              <a:rPr lang="en-US" sz="1600" dirty="0" err="1"/>
              <a:t>legitimnog</a:t>
            </a:r>
            <a:r>
              <a:rPr lang="en-US" sz="1600" dirty="0"/>
              <a:t> </a:t>
            </a:r>
            <a:r>
              <a:rPr lang="en-US" sz="1600" dirty="0" err="1"/>
              <a:t>samo</a:t>
            </a:r>
            <a:r>
              <a:rPr lang="en-US" sz="1600" dirty="0"/>
              <a:t> po </a:t>
            </a:r>
            <a:r>
              <a:rPr lang="en-US" sz="1600" dirty="0" err="1"/>
              <a:t>jednom</a:t>
            </a:r>
            <a:r>
              <a:rPr lang="en-US" sz="1600" dirty="0"/>
              <a:t> </a:t>
            </a:r>
            <a:r>
              <a:rPr lang="en-US" sz="1600" dirty="0" err="1"/>
              <a:t>slovu</a:t>
            </a:r>
            <a:r>
              <a:rPr lang="en-US" sz="1600" dirty="0"/>
              <a:t>. (</a:t>
            </a:r>
            <a:r>
              <a:rPr lang="en-US" sz="1600" dirty="0" err="1"/>
              <a:t>npr</a:t>
            </a:r>
            <a:r>
              <a:rPr lang="en-US" sz="1600" dirty="0"/>
              <a:t>. cert[.]</a:t>
            </a:r>
            <a:r>
              <a:rPr lang="en-US" sz="1600" dirty="0" err="1"/>
              <a:t>hr</a:t>
            </a:r>
            <a:r>
              <a:rPr lang="en-US" sz="1600" dirty="0"/>
              <a:t> ≠ </a:t>
            </a:r>
            <a:r>
              <a:rPr lang="en-US" sz="1600" dirty="0" err="1"/>
              <a:t>certt</a:t>
            </a:r>
            <a:r>
              <a:rPr lang="en-US" sz="1600" dirty="0"/>
              <a:t>[.]</a:t>
            </a:r>
            <a:r>
              <a:rPr lang="en-US" sz="1600" dirty="0" err="1"/>
              <a:t>hr</a:t>
            </a:r>
            <a:r>
              <a:rPr lang="en-US" sz="1600" dirty="0"/>
              <a:t>)</a:t>
            </a:r>
            <a:r>
              <a:rPr lang="pl-PL" sz="1600" dirty="0"/>
              <a:t>.</a:t>
            </a:r>
            <a:endParaRPr lang="hr-HR" sz="1600" dirty="0"/>
          </a:p>
          <a:p>
            <a:pPr lvl="1" algn="just"/>
            <a:r>
              <a:rPr lang="en-US" sz="1600" b="1" dirty="0" err="1">
                <a:solidFill>
                  <a:srgbClr val="1065AB"/>
                </a:solidFill>
              </a:rPr>
              <a:t>zlonamerna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b="1" dirty="0" err="1">
                <a:solidFill>
                  <a:srgbClr val="1065AB"/>
                </a:solidFill>
              </a:rPr>
              <a:t>veb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b="1" dirty="0" err="1">
                <a:solidFill>
                  <a:srgbClr val="1065AB"/>
                </a:solidFill>
              </a:rPr>
              <a:t>stranica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dirty="0"/>
              <a:t>-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izgledati</a:t>
            </a:r>
            <a:r>
              <a:rPr lang="en-US" sz="1600" dirty="0"/>
              <a:t> 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en-US" sz="1600" dirty="0" err="1"/>
              <a:t>legitimna</a:t>
            </a:r>
            <a:r>
              <a:rPr lang="en-US" sz="1600" dirty="0"/>
              <a:t> </a:t>
            </a:r>
            <a:r>
              <a:rPr lang="en-US" sz="1600" dirty="0" err="1"/>
              <a:t>veb</a:t>
            </a:r>
            <a:r>
              <a:rPr lang="en-US" sz="1600" dirty="0"/>
              <a:t> </a:t>
            </a:r>
            <a:r>
              <a:rPr lang="en-US" sz="1600" dirty="0" err="1"/>
              <a:t>stranica</a:t>
            </a:r>
            <a:r>
              <a:rPr lang="en-US" sz="1600" dirty="0"/>
              <a:t> (</a:t>
            </a:r>
            <a:r>
              <a:rPr lang="en-US" sz="1600" dirty="0" err="1"/>
              <a:t>npr</a:t>
            </a:r>
            <a:r>
              <a:rPr lang="en-US" sz="1600" dirty="0"/>
              <a:t>. </a:t>
            </a:r>
            <a:r>
              <a:rPr lang="en-US" sz="1600" dirty="0" err="1"/>
              <a:t>banke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onlajn</a:t>
            </a:r>
            <a:r>
              <a:rPr lang="en-US" sz="1600" dirty="0"/>
              <a:t> </a:t>
            </a:r>
            <a:r>
              <a:rPr lang="en-US" sz="1600" dirty="0" err="1"/>
              <a:t>prodavnice</a:t>
            </a:r>
            <a:r>
              <a:rPr lang="en-US" sz="1600" dirty="0"/>
              <a:t>), </a:t>
            </a:r>
            <a:r>
              <a:rPr lang="en-US" sz="1600" dirty="0" err="1"/>
              <a:t>ali</a:t>
            </a:r>
            <a:r>
              <a:rPr lang="en-US" sz="1600" dirty="0"/>
              <a:t> </a:t>
            </a:r>
            <a:r>
              <a:rPr lang="en-US" sz="1600" dirty="0" err="1"/>
              <a:t>služi</a:t>
            </a:r>
            <a:r>
              <a:rPr lang="en-US" sz="1600" dirty="0"/>
              <a:t> za </a:t>
            </a:r>
            <a:r>
              <a:rPr lang="en-US" sz="1600" dirty="0" err="1"/>
              <a:t>prikupljanje</a:t>
            </a:r>
            <a:r>
              <a:rPr lang="en-US" sz="1600" dirty="0"/>
              <a:t> </a:t>
            </a:r>
            <a:r>
              <a:rPr lang="en-US" sz="1600" dirty="0" err="1"/>
              <a:t>ličnih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, </a:t>
            </a:r>
            <a:r>
              <a:rPr lang="en-US" sz="1600" dirty="0" err="1"/>
              <a:t>sticanje</a:t>
            </a:r>
            <a:r>
              <a:rPr lang="en-US" sz="1600" dirty="0"/>
              <a:t> </a:t>
            </a:r>
            <a:r>
              <a:rPr lang="en-US" sz="1600" dirty="0" err="1"/>
              <a:t>finansijske</a:t>
            </a:r>
            <a:r>
              <a:rPr lang="en-US" sz="1600" dirty="0"/>
              <a:t> </a:t>
            </a:r>
            <a:r>
              <a:rPr lang="en-US" sz="1600" dirty="0" err="1"/>
              <a:t>koristi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neku</a:t>
            </a:r>
            <a:r>
              <a:rPr lang="en-US" sz="1600" dirty="0"/>
              <a:t> </a:t>
            </a:r>
            <a:r>
              <a:rPr lang="en-US" sz="1600" dirty="0" err="1"/>
              <a:t>drugu</a:t>
            </a:r>
            <a:r>
              <a:rPr lang="en-US" sz="1600" dirty="0"/>
              <a:t> </a:t>
            </a:r>
            <a:r>
              <a:rPr lang="en-US" sz="1600" dirty="0" err="1"/>
              <a:t>zlonamernu</a:t>
            </a:r>
            <a:r>
              <a:rPr lang="en-US" sz="1600" dirty="0"/>
              <a:t> </a:t>
            </a:r>
            <a:r>
              <a:rPr lang="en-US" sz="1600" dirty="0" err="1"/>
              <a:t>radnju</a:t>
            </a:r>
            <a:r>
              <a:rPr lang="pl-PL" sz="1600" dirty="0"/>
              <a:t>.</a:t>
            </a:r>
            <a:endParaRPr lang="hr-HR" sz="1600" dirty="0"/>
          </a:p>
          <a:p>
            <a:pPr lvl="1" algn="just"/>
            <a:r>
              <a:rPr lang="en-US" sz="1600" b="1" dirty="0" err="1">
                <a:solidFill>
                  <a:srgbClr val="1065AB"/>
                </a:solidFill>
              </a:rPr>
              <a:t>zlonamerni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b="1" dirty="0" err="1">
                <a:solidFill>
                  <a:srgbClr val="1065AB"/>
                </a:solidFill>
              </a:rPr>
              <a:t>iskačući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b="1" dirty="0" err="1">
                <a:solidFill>
                  <a:srgbClr val="1065AB"/>
                </a:solidFill>
              </a:rPr>
              <a:t>prozor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legitimnim</a:t>
            </a:r>
            <a:r>
              <a:rPr lang="en-US" sz="1600" dirty="0"/>
              <a:t> </a:t>
            </a:r>
            <a:r>
              <a:rPr lang="en-US" sz="1600" dirty="0" err="1"/>
              <a:t>veb-sajtovima</a:t>
            </a:r>
            <a:r>
              <a:rPr lang="en-US" sz="1600" dirty="0"/>
              <a:t> („</a:t>
            </a:r>
            <a:r>
              <a:rPr lang="en-US" sz="1600" dirty="0" err="1"/>
              <a:t>iskačući</a:t>
            </a:r>
            <a:r>
              <a:rPr lang="en-US" sz="1600" dirty="0"/>
              <a:t> </a:t>
            </a:r>
            <a:r>
              <a:rPr lang="en-US" sz="1600" dirty="0" err="1"/>
              <a:t>prozor</a:t>
            </a:r>
            <a:r>
              <a:rPr lang="en-US" sz="1600" dirty="0"/>
              <a:t>“ </a:t>
            </a:r>
            <a:r>
              <a:rPr lang="en-US" sz="1600" dirty="0" err="1"/>
              <a:t>zlonamernog</a:t>
            </a:r>
            <a:r>
              <a:rPr lang="en-US" sz="1600" dirty="0"/>
              <a:t> </a:t>
            </a:r>
            <a:r>
              <a:rPr lang="en-US" sz="1600" dirty="0" err="1"/>
              <a:t>iskačućeg</a:t>
            </a:r>
            <a:r>
              <a:rPr lang="en-US" sz="1600" dirty="0"/>
              <a:t> </a:t>
            </a:r>
            <a:r>
              <a:rPr lang="en-US" sz="1600" dirty="0" err="1"/>
              <a:t>prozora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poljima</a:t>
            </a:r>
            <a:r>
              <a:rPr lang="en-US" sz="1600" dirty="0"/>
              <a:t> za </a:t>
            </a:r>
            <a:r>
              <a:rPr lang="en-US" sz="1600" dirty="0" err="1"/>
              <a:t>unos</a:t>
            </a:r>
            <a:r>
              <a:rPr lang="en-US" sz="1600" dirty="0"/>
              <a:t> </a:t>
            </a:r>
            <a:r>
              <a:rPr lang="en-US" sz="1600" dirty="0" err="1"/>
              <a:t>poverljivih</a:t>
            </a:r>
            <a:r>
              <a:rPr lang="en-US" sz="1600" dirty="0"/>
              <a:t> </a:t>
            </a:r>
            <a:r>
              <a:rPr lang="en-US" sz="1600" dirty="0" err="1"/>
              <a:t>podataka.zlonamerni</a:t>
            </a:r>
            <a:r>
              <a:rPr lang="en-US" sz="1600" dirty="0"/>
              <a:t> </a:t>
            </a:r>
            <a:r>
              <a:rPr lang="en-US" sz="1600" dirty="0" err="1"/>
              <a:t>iskačući</a:t>
            </a:r>
            <a:r>
              <a:rPr lang="en-US" sz="1600" dirty="0"/>
              <a:t> </a:t>
            </a:r>
            <a:r>
              <a:rPr lang="en-US" sz="1600" dirty="0" err="1"/>
              <a:t>prozor</a:t>
            </a:r>
            <a:r>
              <a:rPr lang="en-US" sz="1600" dirty="0"/>
              <a:t>).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948587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8F10-A33D-03D4-2580-6E2AC4854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Fišing - primeri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4C1D34E-7E30-CBC9-F53E-57CA0F48B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756" y="1710026"/>
            <a:ext cx="9210488" cy="358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7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Dnevni</a:t>
            </a:r>
            <a:r>
              <a:rPr lang="pl-PL" dirty="0"/>
              <a:t> red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-HR" sz="2000" dirty="0"/>
              <a:t>Značaj etike podataka</a:t>
            </a:r>
          </a:p>
          <a:p>
            <a:r>
              <a:rPr lang="hr-HR" sz="2000" dirty="0"/>
              <a:t>Osnove informacione bezbednosti,</a:t>
            </a:r>
          </a:p>
          <a:p>
            <a:r>
              <a:rPr lang="hr-HR" sz="2000" dirty="0"/>
              <a:t>Kršenje podataka,</a:t>
            </a:r>
          </a:p>
          <a:p>
            <a:r>
              <a:rPr lang="hr-HR" sz="2000" dirty="0"/>
              <a:t>Pretnje informacionoj bezbednosti,</a:t>
            </a:r>
          </a:p>
          <a:p>
            <a:r>
              <a:rPr lang="hr-HR" sz="2000" dirty="0"/>
              <a:t>Preporuke za bezbednost informacija.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FB4E7-7EAC-8E1D-1AB5-390CB5931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2EEA8-67FB-1FD8-9F22-A09A129E8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Fišing - primeri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2482500-08E0-C336-34D9-29C792183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891" y="1315915"/>
            <a:ext cx="4203843" cy="54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25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D146-8B9F-0052-E712-3EAF2481E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Druge vrste pretnji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7FF13-9EBF-B69E-A415-885937AFC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Insajderske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pretnje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bezbednosni</a:t>
            </a:r>
            <a:r>
              <a:rPr lang="en-US" sz="2000" dirty="0"/>
              <a:t> </a:t>
            </a:r>
            <a:r>
              <a:rPr lang="en-US" sz="2000" dirty="0" err="1"/>
              <a:t>rizici</a:t>
            </a:r>
            <a:r>
              <a:rPr lang="en-US" sz="2000" dirty="0"/>
              <a:t> koji </a:t>
            </a:r>
            <a:r>
              <a:rPr lang="en-US" sz="2000" dirty="0" err="1"/>
              <a:t>potiču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same </a:t>
            </a:r>
            <a:r>
              <a:rPr lang="en-US" sz="2000" dirty="0" err="1"/>
              <a:t>organizacije</a:t>
            </a:r>
            <a:r>
              <a:rPr lang="en-US" sz="2000" dirty="0"/>
              <a:t>. </a:t>
            </a:r>
            <a:endParaRPr lang="hr-HR" sz="2000" dirty="0"/>
          </a:p>
          <a:p>
            <a:pPr lvl="1" algn="just"/>
            <a:r>
              <a:rPr lang="en-US" sz="1600" dirty="0"/>
              <a:t>To </a:t>
            </a:r>
            <a:r>
              <a:rPr lang="en-US" sz="1600" dirty="0" err="1"/>
              <a:t>mogu</a:t>
            </a:r>
            <a:r>
              <a:rPr lang="en-US" sz="1600" dirty="0"/>
              <a:t> </a:t>
            </a:r>
            <a:r>
              <a:rPr lang="en-US" sz="1600" dirty="0" err="1"/>
              <a:t>biti</a:t>
            </a:r>
            <a:r>
              <a:rPr lang="en-US" sz="1600" dirty="0"/>
              <a:t> </a:t>
            </a:r>
            <a:r>
              <a:rPr lang="en-US" sz="1600" dirty="0" err="1"/>
              <a:t>zaposleni</a:t>
            </a:r>
            <a:r>
              <a:rPr lang="en-US" sz="1600" dirty="0"/>
              <a:t>, </a:t>
            </a:r>
            <a:r>
              <a:rPr lang="en-US" sz="1600" dirty="0" err="1"/>
              <a:t>izvođači</a:t>
            </a:r>
            <a:r>
              <a:rPr lang="en-US" sz="1600" dirty="0"/>
              <a:t> </a:t>
            </a:r>
            <a:r>
              <a:rPr lang="en-US" sz="1600" dirty="0" err="1"/>
              <a:t>radova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poslovni</a:t>
            </a:r>
            <a:r>
              <a:rPr lang="en-US" sz="1600" dirty="0"/>
              <a:t> </a:t>
            </a:r>
            <a:r>
              <a:rPr lang="en-US" sz="1600" dirty="0" err="1"/>
              <a:t>partneri</a:t>
            </a:r>
            <a:r>
              <a:rPr lang="en-US" sz="1600" dirty="0"/>
              <a:t> koji </a:t>
            </a:r>
            <a:r>
              <a:rPr lang="en-US" sz="1600" dirty="0" err="1"/>
              <a:t>imaju</a:t>
            </a:r>
            <a:r>
              <a:rPr lang="en-US" sz="1600" dirty="0"/>
              <a:t> </a:t>
            </a:r>
            <a:r>
              <a:rPr lang="en-US" sz="1600" dirty="0" err="1"/>
              <a:t>pristup</a:t>
            </a:r>
            <a:r>
              <a:rPr lang="en-US" sz="1600" dirty="0"/>
              <a:t> </a:t>
            </a:r>
            <a:r>
              <a:rPr lang="en-US" sz="1600" dirty="0" err="1"/>
              <a:t>sistemima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podacima</a:t>
            </a:r>
            <a:r>
              <a:rPr lang="en-US" sz="1600" dirty="0"/>
              <a:t> </a:t>
            </a:r>
            <a:r>
              <a:rPr lang="en-US" sz="1600" dirty="0" err="1"/>
              <a:t>organizacije</a:t>
            </a:r>
            <a:r>
              <a:rPr lang="en-US" sz="1600" dirty="0"/>
              <a:t>. </a:t>
            </a:r>
            <a:endParaRPr lang="hr-HR" sz="1600" dirty="0"/>
          </a:p>
          <a:p>
            <a:pPr lvl="1" algn="just"/>
            <a:r>
              <a:rPr lang="en-US" sz="1600" dirty="0"/>
              <a:t>Ove </a:t>
            </a:r>
            <a:r>
              <a:rPr lang="en-US" sz="1600" dirty="0" err="1"/>
              <a:t>pretnje</a:t>
            </a:r>
            <a:r>
              <a:rPr lang="en-US" sz="1600" dirty="0"/>
              <a:t> </a:t>
            </a:r>
            <a:r>
              <a:rPr lang="en-US" sz="1600" dirty="0" err="1"/>
              <a:t>mogu</a:t>
            </a:r>
            <a:r>
              <a:rPr lang="en-US" sz="1600" dirty="0"/>
              <a:t> </a:t>
            </a:r>
            <a:r>
              <a:rPr lang="en-US" sz="1600" dirty="0" err="1"/>
              <a:t>biti</a:t>
            </a:r>
            <a:r>
              <a:rPr lang="en-US" sz="1600" dirty="0"/>
              <a:t> </a:t>
            </a:r>
            <a:r>
              <a:rPr lang="en-US" sz="1600" dirty="0" err="1"/>
              <a:t>posebno</a:t>
            </a:r>
            <a:r>
              <a:rPr lang="en-US" sz="1600" dirty="0"/>
              <a:t> </a:t>
            </a:r>
            <a:r>
              <a:rPr lang="en-US" sz="1600" dirty="0" err="1"/>
              <a:t>opasne</a:t>
            </a:r>
            <a:r>
              <a:rPr lang="en-US" sz="1600" dirty="0"/>
              <a:t> </a:t>
            </a:r>
            <a:r>
              <a:rPr lang="en-US" sz="1600" dirty="0" err="1"/>
              <a:t>jer</a:t>
            </a:r>
            <a:r>
              <a:rPr lang="en-US" sz="1600" dirty="0"/>
              <a:t> </a:t>
            </a:r>
            <a:r>
              <a:rPr lang="en-US" sz="1600" dirty="0" err="1"/>
              <a:t>insajderi</a:t>
            </a:r>
            <a:r>
              <a:rPr lang="en-US" sz="1600" dirty="0"/>
              <a:t> </a:t>
            </a:r>
            <a:r>
              <a:rPr lang="en-US" sz="1600" dirty="0" err="1"/>
              <a:t>često</a:t>
            </a:r>
            <a:r>
              <a:rPr lang="en-US" sz="1600" dirty="0"/>
              <a:t> </a:t>
            </a:r>
            <a:r>
              <a:rPr lang="en-US" sz="1600" dirty="0" err="1"/>
              <a:t>imaju</a:t>
            </a:r>
            <a:r>
              <a:rPr lang="en-US" sz="1600" dirty="0"/>
              <a:t> </a:t>
            </a:r>
            <a:r>
              <a:rPr lang="en-US" sz="1600" dirty="0" err="1"/>
              <a:t>legitiman</a:t>
            </a:r>
            <a:r>
              <a:rPr lang="en-US" sz="1600" dirty="0"/>
              <a:t> </a:t>
            </a:r>
            <a:r>
              <a:rPr lang="en-US" sz="1600" dirty="0" err="1"/>
              <a:t>pristup</a:t>
            </a:r>
            <a:r>
              <a:rPr lang="en-US" sz="1600" dirty="0"/>
              <a:t> </a:t>
            </a:r>
            <a:r>
              <a:rPr lang="en-US" sz="1600" dirty="0" err="1"/>
              <a:t>osetljivim</a:t>
            </a:r>
            <a:r>
              <a:rPr lang="en-US" sz="1600" dirty="0"/>
              <a:t> </a:t>
            </a:r>
            <a:r>
              <a:rPr lang="en-US" sz="1600" dirty="0" err="1"/>
              <a:t>informacijama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sistemima</a:t>
            </a:r>
            <a:r>
              <a:rPr lang="en-US" sz="1600" dirty="0"/>
              <a:t>, </a:t>
            </a:r>
            <a:r>
              <a:rPr lang="en-US" sz="1600" dirty="0" err="1"/>
              <a:t>što</a:t>
            </a:r>
            <a:r>
              <a:rPr lang="en-US" sz="1600" dirty="0"/>
              <a:t> </a:t>
            </a:r>
            <a:r>
              <a:rPr lang="en-US" sz="1600" dirty="0" err="1"/>
              <a:t>otežava</a:t>
            </a:r>
            <a:r>
              <a:rPr lang="en-US" sz="1600" dirty="0"/>
              <a:t> </a:t>
            </a:r>
            <a:r>
              <a:rPr lang="en-US" sz="1600" dirty="0" err="1"/>
              <a:t>otkrivanje</a:t>
            </a:r>
            <a:r>
              <a:rPr lang="en-US" sz="1600" dirty="0"/>
              <a:t> </a:t>
            </a:r>
            <a:r>
              <a:rPr lang="en-US" sz="1600" dirty="0" err="1"/>
              <a:t>njihovih</a:t>
            </a:r>
            <a:r>
              <a:rPr lang="en-US" sz="1600" dirty="0"/>
              <a:t> </a:t>
            </a:r>
            <a:r>
              <a:rPr lang="en-US" sz="1600" dirty="0" err="1"/>
              <a:t>zlonamernih</a:t>
            </a:r>
            <a:r>
              <a:rPr lang="en-US" sz="1600" dirty="0"/>
              <a:t> </a:t>
            </a:r>
            <a:r>
              <a:rPr lang="en-US" sz="1600" dirty="0" err="1"/>
              <a:t>aktivnosti</a:t>
            </a:r>
            <a:r>
              <a:rPr lang="pl-PL" sz="1600" dirty="0"/>
              <a:t>.</a:t>
            </a:r>
            <a:r>
              <a:rPr lang="en-US" sz="1600" dirty="0"/>
              <a:t> </a:t>
            </a:r>
            <a:endParaRPr lang="hr-HR" sz="1600" dirty="0"/>
          </a:p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Distribuirani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napadi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uskraćivanja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usluge</a:t>
            </a:r>
            <a:r>
              <a:rPr lang="en-US" sz="2000" b="1" dirty="0">
                <a:solidFill>
                  <a:srgbClr val="1065AB"/>
                </a:solidFill>
              </a:rPr>
              <a:t> (DDoS)</a:t>
            </a:r>
            <a:r>
              <a:rPr lang="pl-PL" sz="2000" b="1" dirty="0">
                <a:solidFill>
                  <a:srgbClr val="1065AB"/>
                </a:solidFill>
              </a:rPr>
              <a:t>,</a:t>
            </a:r>
            <a:endParaRPr lang="hr-HR" sz="2000" dirty="0"/>
          </a:p>
          <a:p>
            <a:pPr lvl="1" algn="just"/>
            <a:r>
              <a:rPr lang="en-US" sz="1600" dirty="0" err="1"/>
              <a:t>Cilj</a:t>
            </a:r>
            <a:r>
              <a:rPr lang="en-US" sz="1600" dirty="0"/>
              <a:t> </a:t>
            </a:r>
            <a:r>
              <a:rPr lang="en-US" sz="1600" dirty="0" err="1"/>
              <a:t>im</a:t>
            </a:r>
            <a:r>
              <a:rPr lang="en-US" sz="1600" dirty="0"/>
              <a:t> je da </a:t>
            </a:r>
            <a:r>
              <a:rPr lang="en-US" sz="1600" dirty="0" err="1"/>
              <a:t>poremete</a:t>
            </a:r>
            <a:r>
              <a:rPr lang="en-US" sz="1600" dirty="0"/>
              <a:t> </a:t>
            </a:r>
            <a:r>
              <a:rPr lang="en-US" sz="1600" dirty="0" err="1"/>
              <a:t>normalan</a:t>
            </a:r>
            <a:r>
              <a:rPr lang="en-US" sz="1600" dirty="0"/>
              <a:t> </a:t>
            </a:r>
            <a:r>
              <a:rPr lang="en-US" sz="1600" dirty="0" err="1"/>
              <a:t>saobraćaj</a:t>
            </a:r>
            <a:r>
              <a:rPr lang="en-US" sz="1600" dirty="0"/>
              <a:t> </a:t>
            </a:r>
            <a:r>
              <a:rPr lang="en-US" sz="1600" dirty="0" err="1"/>
              <a:t>ciljanog</a:t>
            </a:r>
            <a:r>
              <a:rPr lang="en-US" sz="1600" dirty="0"/>
              <a:t> </a:t>
            </a:r>
            <a:r>
              <a:rPr lang="en-US" sz="1600" dirty="0" err="1"/>
              <a:t>servera</a:t>
            </a:r>
            <a:r>
              <a:rPr lang="en-US" sz="1600" dirty="0"/>
              <a:t>, </a:t>
            </a:r>
            <a:r>
              <a:rPr lang="en-US" sz="1600" dirty="0" err="1"/>
              <a:t>usluge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mreže</a:t>
            </a:r>
            <a:r>
              <a:rPr lang="en-US" sz="1600" dirty="0"/>
              <a:t> </a:t>
            </a:r>
            <a:r>
              <a:rPr lang="en-US" sz="1600" dirty="0" err="1"/>
              <a:t>tako</a:t>
            </a:r>
            <a:r>
              <a:rPr lang="en-US" sz="1600" dirty="0"/>
              <a:t> </a:t>
            </a:r>
            <a:r>
              <a:rPr lang="en-US" sz="1600" dirty="0" err="1"/>
              <a:t>što</a:t>
            </a:r>
            <a:r>
              <a:rPr lang="en-US" sz="1600" dirty="0"/>
              <a:t> </a:t>
            </a:r>
            <a:r>
              <a:rPr lang="en-US" sz="1600" dirty="0" err="1"/>
              <a:t>će</a:t>
            </a:r>
            <a:r>
              <a:rPr lang="en-US" sz="1600" dirty="0"/>
              <a:t> ga </a:t>
            </a:r>
            <a:r>
              <a:rPr lang="en-US" sz="1600" dirty="0" err="1"/>
              <a:t>preplaviti</a:t>
            </a:r>
            <a:r>
              <a:rPr lang="en-US" sz="1600" dirty="0"/>
              <a:t> </a:t>
            </a:r>
            <a:r>
              <a:rPr lang="en-US" sz="1600" dirty="0" err="1"/>
              <a:t>poplavom</a:t>
            </a:r>
            <a:r>
              <a:rPr lang="en-US" sz="1600" dirty="0"/>
              <a:t> internet </a:t>
            </a:r>
            <a:r>
              <a:rPr lang="en-US" sz="1600" dirty="0" err="1"/>
              <a:t>saobraćaja</a:t>
            </a:r>
            <a:r>
              <a:rPr lang="en-US" sz="1600" dirty="0"/>
              <a:t>. </a:t>
            </a:r>
            <a:endParaRPr lang="hr-HR" sz="1600" dirty="0"/>
          </a:p>
          <a:p>
            <a:pPr lvl="1" algn="just"/>
            <a:r>
              <a:rPr lang="en-US" sz="1600" dirty="0"/>
              <a:t>Ovo se </a:t>
            </a:r>
            <a:r>
              <a:rPr lang="en-US" sz="1600" dirty="0" err="1"/>
              <a:t>postiže</a:t>
            </a:r>
            <a:r>
              <a:rPr lang="en-US" sz="1600" dirty="0"/>
              <a:t> </a:t>
            </a:r>
            <a:r>
              <a:rPr lang="en-US" sz="1600" dirty="0" err="1"/>
              <a:t>korišćenjem</a:t>
            </a:r>
            <a:r>
              <a:rPr lang="en-US" sz="1600" dirty="0"/>
              <a:t> </a:t>
            </a:r>
            <a:r>
              <a:rPr lang="en-US" sz="1600" dirty="0" err="1"/>
              <a:t>više</a:t>
            </a:r>
            <a:r>
              <a:rPr lang="en-US" sz="1600" dirty="0"/>
              <a:t> </a:t>
            </a:r>
            <a:r>
              <a:rPr lang="en-US" sz="1600" dirty="0" err="1"/>
              <a:t>kompromitovanih</a:t>
            </a:r>
            <a:r>
              <a:rPr lang="en-US" sz="1600" dirty="0"/>
              <a:t> </a:t>
            </a:r>
            <a:r>
              <a:rPr lang="en-US" sz="1600" dirty="0" err="1"/>
              <a:t>računarskih</a:t>
            </a:r>
            <a:r>
              <a:rPr lang="en-US" sz="1600" dirty="0"/>
              <a:t> </a:t>
            </a:r>
            <a:r>
              <a:rPr lang="en-US" sz="1600" dirty="0" err="1"/>
              <a:t>sistema</a:t>
            </a:r>
            <a:r>
              <a:rPr lang="en-US" sz="1600" dirty="0"/>
              <a:t> 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en-US" sz="1600" dirty="0" err="1"/>
              <a:t>izvora</a:t>
            </a:r>
            <a:r>
              <a:rPr lang="en-US" sz="1600" dirty="0"/>
              <a:t> </a:t>
            </a:r>
            <a:r>
              <a:rPr lang="en-US" sz="1600" dirty="0" err="1"/>
              <a:t>napadačkog</a:t>
            </a:r>
            <a:r>
              <a:rPr lang="en-US" sz="1600" dirty="0"/>
              <a:t> </a:t>
            </a:r>
            <a:r>
              <a:rPr lang="en-US" sz="1600" dirty="0" err="1"/>
              <a:t>saobraćaja</a:t>
            </a:r>
            <a:r>
              <a:rPr lang="en-US" sz="1600" dirty="0"/>
              <a:t>. </a:t>
            </a:r>
            <a:endParaRPr lang="hr-HR" sz="1600" dirty="0"/>
          </a:p>
          <a:p>
            <a:pPr lvl="1" algn="just"/>
            <a:r>
              <a:rPr lang="en-US" sz="1600" dirty="0"/>
              <a:t>Kada </a:t>
            </a:r>
            <a:r>
              <a:rPr lang="en-US" sz="1600" dirty="0" err="1"/>
              <a:t>ovi</a:t>
            </a:r>
            <a:r>
              <a:rPr lang="en-US" sz="1600" dirty="0"/>
              <a:t> </a:t>
            </a:r>
            <a:r>
              <a:rPr lang="en-US" sz="1600" dirty="0" err="1"/>
              <a:t>uređaji</a:t>
            </a:r>
            <a:r>
              <a:rPr lang="en-US" sz="1600" dirty="0"/>
              <a:t>, </a:t>
            </a:r>
            <a:r>
              <a:rPr lang="en-US" sz="1600" dirty="0" err="1"/>
              <a:t>često</a:t>
            </a:r>
            <a:r>
              <a:rPr lang="en-US" sz="1600" dirty="0"/>
              <a:t> </a:t>
            </a:r>
            <a:r>
              <a:rPr lang="en-US" sz="1600" dirty="0" err="1"/>
              <a:t>distribuirani</a:t>
            </a:r>
            <a:r>
              <a:rPr lang="en-US" sz="1600" dirty="0"/>
              <a:t> </a:t>
            </a:r>
            <a:r>
              <a:rPr lang="en-US" sz="1600" dirty="0" err="1"/>
              <a:t>globalno</a:t>
            </a:r>
            <a:r>
              <a:rPr lang="en-US" sz="1600" dirty="0"/>
              <a:t>, </a:t>
            </a:r>
            <a:r>
              <a:rPr lang="en-US" sz="1600" dirty="0" err="1"/>
              <a:t>istovremeno</a:t>
            </a:r>
            <a:r>
              <a:rPr lang="en-US" sz="1600" dirty="0"/>
              <a:t> </a:t>
            </a:r>
            <a:r>
              <a:rPr lang="en-US" sz="1600" dirty="0" err="1"/>
              <a:t>šalju</a:t>
            </a:r>
            <a:r>
              <a:rPr lang="en-US" sz="1600" dirty="0"/>
              <a:t> </a:t>
            </a:r>
            <a:r>
              <a:rPr lang="en-US" sz="1600" dirty="0" err="1"/>
              <a:t>brojne</a:t>
            </a:r>
            <a:r>
              <a:rPr lang="en-US" sz="1600" dirty="0"/>
              <a:t> </a:t>
            </a:r>
            <a:r>
              <a:rPr lang="en-US" sz="1600" dirty="0" err="1"/>
              <a:t>zahteve</a:t>
            </a:r>
            <a:r>
              <a:rPr lang="en-US" sz="1600" dirty="0"/>
              <a:t> </a:t>
            </a:r>
            <a:r>
              <a:rPr lang="en-US" sz="1600" dirty="0" err="1"/>
              <a:t>cilju</a:t>
            </a:r>
            <a:r>
              <a:rPr lang="en-US" sz="1600" dirty="0"/>
              <a:t>, oni </a:t>
            </a:r>
            <a:r>
              <a:rPr lang="en-US" sz="1600" dirty="0" err="1"/>
              <a:t>troše</a:t>
            </a:r>
            <a:r>
              <a:rPr lang="en-US" sz="1600" dirty="0"/>
              <a:t> </a:t>
            </a:r>
            <a:r>
              <a:rPr lang="en-US" sz="1600" dirty="0" err="1"/>
              <a:t>njegov</a:t>
            </a:r>
            <a:r>
              <a:rPr lang="en-US" sz="1600" dirty="0"/>
              <a:t> </a:t>
            </a:r>
            <a:r>
              <a:rPr lang="en-US" sz="1600" dirty="0" err="1"/>
              <a:t>raspoloživi</a:t>
            </a:r>
            <a:r>
              <a:rPr lang="en-US" sz="1600" dirty="0"/>
              <a:t> </a:t>
            </a:r>
            <a:r>
              <a:rPr lang="en-US" sz="1600" dirty="0" err="1"/>
              <a:t>propusni</a:t>
            </a:r>
            <a:r>
              <a:rPr lang="en-US" sz="1600" dirty="0"/>
              <a:t> </a:t>
            </a:r>
            <a:r>
              <a:rPr lang="en-US" sz="1600" dirty="0" err="1"/>
              <a:t>opseg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resurse</a:t>
            </a:r>
            <a:r>
              <a:rPr lang="en-US" sz="1600" dirty="0"/>
              <a:t>, </a:t>
            </a:r>
            <a:r>
              <a:rPr lang="en-US" sz="1600" dirty="0" err="1"/>
              <a:t>što</a:t>
            </a:r>
            <a:r>
              <a:rPr lang="en-US" sz="1600" dirty="0"/>
              <a:t> </a:t>
            </a:r>
            <a:r>
              <a:rPr lang="en-US" sz="1600" dirty="0" err="1"/>
              <a:t>dovodi</a:t>
            </a:r>
            <a:r>
              <a:rPr lang="en-US" sz="1600" dirty="0"/>
              <a:t> do </a:t>
            </a:r>
            <a:r>
              <a:rPr lang="en-US" sz="1600" dirty="0" err="1"/>
              <a:t>prekida</a:t>
            </a:r>
            <a:r>
              <a:rPr lang="en-US" sz="1600" dirty="0"/>
              <a:t> </a:t>
            </a:r>
            <a:r>
              <a:rPr lang="en-US" sz="1600" dirty="0" err="1"/>
              <a:t>usluge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sprečava</a:t>
            </a:r>
            <a:r>
              <a:rPr lang="en-US" sz="1600" dirty="0"/>
              <a:t> </a:t>
            </a:r>
            <a:r>
              <a:rPr lang="en-US" sz="1600" dirty="0" err="1"/>
              <a:t>legitimne</a:t>
            </a:r>
            <a:r>
              <a:rPr lang="en-US" sz="1600" dirty="0"/>
              <a:t> </a:t>
            </a:r>
            <a:r>
              <a:rPr lang="en-US" sz="1600" dirty="0" err="1"/>
              <a:t>korisnike</a:t>
            </a:r>
            <a:r>
              <a:rPr lang="en-US" sz="1600" dirty="0"/>
              <a:t> da </a:t>
            </a:r>
            <a:r>
              <a:rPr lang="en-US" sz="1600" dirty="0" err="1"/>
              <a:t>pristupe</a:t>
            </a:r>
            <a:r>
              <a:rPr lang="en-US" sz="1600" dirty="0"/>
              <a:t> </a:t>
            </a:r>
            <a:r>
              <a:rPr lang="en-US" sz="1600" dirty="0" err="1"/>
              <a:t>usluzi</a:t>
            </a:r>
            <a:r>
              <a:rPr lang="pl-PL" sz="1600" dirty="0"/>
              <a:t>.</a:t>
            </a:r>
            <a:endParaRPr lang="hr-HR" sz="1600" dirty="0"/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700990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D38E-C6F9-281C-E40A-2A62F1C77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Beli hakeri naspram crnih hakera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DE3A2-EC15-2D6E-895C-0C796E634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err="1"/>
              <a:t>Bezbednosne</a:t>
            </a:r>
            <a:r>
              <a:rPr lang="en-US" sz="2000" dirty="0"/>
              <a:t> </a:t>
            </a:r>
            <a:r>
              <a:rPr lang="en-US" sz="2000" dirty="0" err="1"/>
              <a:t>pretnje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internetu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usko</a:t>
            </a:r>
            <a:r>
              <a:rPr lang="en-US" sz="2000" dirty="0"/>
              <a:t> </a:t>
            </a:r>
            <a:r>
              <a:rPr lang="en-US" sz="2000" dirty="0" err="1"/>
              <a:t>povezane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delovanjem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1065AB"/>
                </a:solidFill>
                <a:cs typeface="Times New Roman" panose="02020603050405020304" pitchFamily="18" charset="0"/>
              </a:rPr>
              <a:t>hakera</a:t>
            </a:r>
            <a:r>
              <a:rPr lang="en-US" sz="2000" dirty="0"/>
              <a:t>, koji </a:t>
            </a:r>
            <a:r>
              <a:rPr lang="en-US" sz="2000" dirty="0" err="1"/>
              <a:t>iskorišćavaju</a:t>
            </a:r>
            <a:r>
              <a:rPr lang="en-US" sz="2000" dirty="0"/>
              <a:t> </a:t>
            </a:r>
            <a:r>
              <a:rPr lang="en-US" sz="2000" dirty="0" err="1"/>
              <a:t>ranjivosti</a:t>
            </a:r>
            <a:r>
              <a:rPr lang="en-US" sz="2000" dirty="0"/>
              <a:t> u </a:t>
            </a:r>
            <a:r>
              <a:rPr lang="en-US" sz="2000" dirty="0" err="1"/>
              <a:t>sistemima</a:t>
            </a:r>
            <a:r>
              <a:rPr lang="en-US" sz="2000" dirty="0"/>
              <a:t> za </a:t>
            </a:r>
            <a:r>
              <a:rPr lang="en-US" sz="2000" dirty="0" err="1"/>
              <a:t>razne</a:t>
            </a:r>
            <a:r>
              <a:rPr lang="en-US" sz="2000" dirty="0"/>
              <a:t> </a:t>
            </a:r>
            <a:r>
              <a:rPr lang="en-US" sz="2000" dirty="0" err="1"/>
              <a:t>zlonamerne</a:t>
            </a:r>
            <a:r>
              <a:rPr lang="en-US" sz="2000" dirty="0"/>
              <a:t> </a:t>
            </a:r>
            <a:r>
              <a:rPr lang="en-US" sz="2000" dirty="0" err="1"/>
              <a:t>svrhe</a:t>
            </a:r>
            <a:r>
              <a:rPr lang="pl-PL" sz="2000" dirty="0"/>
              <a:t>.</a:t>
            </a:r>
            <a:endParaRPr lang="hr-HR" sz="2000" dirty="0"/>
          </a:p>
          <a:p>
            <a:pPr algn="just"/>
            <a:endParaRPr lang="hr-HR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Dve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osnovne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kategorije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en-US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white hat</a:t>
            </a:r>
            <a:r>
              <a:rPr lang="pl-PL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”</a:t>
            </a:r>
            <a:r>
              <a:rPr lang="en-US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1065AB"/>
                </a:solidFill>
                <a:cs typeface="Times New Roman" panose="02020603050405020304" pitchFamily="18" charset="0"/>
              </a:rPr>
              <a:t>hakeri</a:t>
            </a:r>
            <a:r>
              <a:rPr lang="en-US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en-US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black hat</a:t>
            </a:r>
            <a:r>
              <a:rPr lang="pl-PL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”</a:t>
            </a:r>
            <a:r>
              <a:rPr lang="en-US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1065AB"/>
                </a:solidFill>
                <a:cs typeface="Times New Roman" panose="02020603050405020304" pitchFamily="18" charset="0"/>
              </a:rPr>
              <a:t>hakeri</a:t>
            </a:r>
            <a:r>
              <a:rPr lang="pl-PL" sz="2000" dirty="0"/>
              <a:t>.</a:t>
            </a:r>
            <a:endParaRPr lang="hr-HR" sz="2000" b="1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solidFill>
                  <a:srgbClr val="1065AB"/>
                </a:solidFill>
              </a:rPr>
              <a:t>Beli </a:t>
            </a:r>
            <a:r>
              <a:rPr lang="en-US" sz="2000" b="1" dirty="0" err="1">
                <a:solidFill>
                  <a:srgbClr val="1065AB"/>
                </a:solidFill>
              </a:rPr>
              <a:t>hakeri</a:t>
            </a:r>
            <a:r>
              <a:rPr lang="en-US" sz="2000" dirty="0"/>
              <a:t>, </a:t>
            </a:r>
            <a:r>
              <a:rPr lang="en-US" sz="2000" dirty="0" err="1"/>
              <a:t>poznati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etički</a:t>
            </a:r>
            <a:r>
              <a:rPr lang="en-US" sz="2000" dirty="0"/>
              <a:t> </a:t>
            </a:r>
            <a:r>
              <a:rPr lang="en-US" sz="2000" dirty="0" err="1"/>
              <a:t>hakeri</a:t>
            </a:r>
            <a:r>
              <a:rPr lang="en-US" sz="2000" dirty="0"/>
              <a:t>, </a:t>
            </a:r>
            <a:r>
              <a:rPr lang="en-US" sz="2000" dirty="0" err="1"/>
              <a:t>koriste</a:t>
            </a:r>
            <a:r>
              <a:rPr lang="en-US" sz="2000" dirty="0"/>
              <a:t> </a:t>
            </a:r>
            <a:r>
              <a:rPr lang="en-US" sz="2000" dirty="0" err="1"/>
              <a:t>svoje</a:t>
            </a:r>
            <a:r>
              <a:rPr lang="en-US" sz="2000" dirty="0"/>
              <a:t> </a:t>
            </a:r>
            <a:r>
              <a:rPr lang="en-US" sz="2000" dirty="0" err="1"/>
              <a:t>veštine</a:t>
            </a:r>
            <a:r>
              <a:rPr lang="en-US" sz="2000" dirty="0"/>
              <a:t> u </a:t>
            </a:r>
            <a:r>
              <a:rPr lang="en-US" sz="2000" dirty="0" err="1"/>
              <a:t>odbrambene</a:t>
            </a:r>
            <a:r>
              <a:rPr lang="en-US" sz="2000" dirty="0"/>
              <a:t> </a:t>
            </a:r>
            <a:r>
              <a:rPr lang="en-US" sz="2000" dirty="0" err="1"/>
              <a:t>svrhe</a:t>
            </a:r>
            <a:r>
              <a:rPr lang="en-US" sz="2000" dirty="0"/>
              <a:t>. </a:t>
            </a:r>
            <a:endParaRPr lang="hr-HR" sz="2000" dirty="0"/>
          </a:p>
          <a:p>
            <a:pPr lvl="1" algn="just"/>
            <a:r>
              <a:rPr lang="en-US" sz="1800" dirty="0"/>
              <a:t>Oni </a:t>
            </a:r>
            <a:r>
              <a:rPr lang="en-US" sz="1800" dirty="0" err="1"/>
              <a:t>rade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zaštiti</a:t>
            </a:r>
            <a:r>
              <a:rPr lang="en-US" sz="1800" dirty="0"/>
              <a:t> </a:t>
            </a:r>
            <a:r>
              <a:rPr lang="en-US" sz="1800" dirty="0" err="1"/>
              <a:t>organizacija</a:t>
            </a:r>
            <a:r>
              <a:rPr lang="en-US" sz="1800" dirty="0"/>
              <a:t> od </a:t>
            </a:r>
            <a:r>
              <a:rPr lang="en-US" sz="1800" dirty="0" err="1"/>
              <a:t>sajber</a:t>
            </a:r>
            <a:r>
              <a:rPr lang="en-US" sz="1800" dirty="0"/>
              <a:t> </a:t>
            </a:r>
            <a:r>
              <a:rPr lang="en-US" sz="1800" dirty="0" err="1"/>
              <a:t>pretnji</a:t>
            </a:r>
            <a:r>
              <a:rPr lang="en-US" sz="1800" dirty="0"/>
              <a:t> </a:t>
            </a:r>
            <a:r>
              <a:rPr lang="en-US" sz="1800" dirty="0" err="1"/>
              <a:t>identifikovanjem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otklanjanjem</a:t>
            </a:r>
            <a:r>
              <a:rPr lang="en-US" sz="1800" dirty="0"/>
              <a:t> </a:t>
            </a:r>
            <a:r>
              <a:rPr lang="en-US" sz="1800" dirty="0" err="1"/>
              <a:t>bezbednosnih</a:t>
            </a:r>
            <a:r>
              <a:rPr lang="en-US" sz="1800" dirty="0"/>
              <a:t> </a:t>
            </a:r>
            <a:r>
              <a:rPr lang="en-US" sz="1800" dirty="0" err="1"/>
              <a:t>ranjivosti</a:t>
            </a:r>
            <a:r>
              <a:rPr lang="en-US" sz="1800" dirty="0"/>
              <a:t> pre </a:t>
            </a:r>
            <a:r>
              <a:rPr lang="en-US" sz="1800" dirty="0" err="1"/>
              <a:t>nego</a:t>
            </a:r>
            <a:r>
              <a:rPr lang="en-US" sz="1800" dirty="0"/>
              <a:t> </a:t>
            </a:r>
            <a:r>
              <a:rPr lang="en-US" sz="1800" dirty="0" err="1"/>
              <a:t>što</a:t>
            </a:r>
            <a:r>
              <a:rPr lang="en-US" sz="1800" dirty="0"/>
              <a:t> </a:t>
            </a:r>
            <a:r>
              <a:rPr lang="en-US" sz="1800" dirty="0" err="1"/>
              <a:t>ih</a:t>
            </a:r>
            <a:r>
              <a:rPr lang="en-US" sz="1800" dirty="0"/>
              <a:t> </a:t>
            </a:r>
            <a:r>
              <a:rPr lang="en-US" sz="1800" dirty="0" err="1"/>
              <a:t>zlonamerni</a:t>
            </a:r>
            <a:r>
              <a:rPr lang="en-US" sz="1800" dirty="0"/>
              <a:t> </a:t>
            </a:r>
            <a:r>
              <a:rPr lang="en-US" sz="1800" dirty="0" err="1"/>
              <a:t>hakeri</a:t>
            </a:r>
            <a:r>
              <a:rPr lang="en-US" sz="1800" dirty="0"/>
              <a:t> </a:t>
            </a:r>
            <a:r>
              <a:rPr lang="en-US" sz="1800" dirty="0" err="1"/>
              <a:t>mogu</a:t>
            </a:r>
            <a:r>
              <a:rPr lang="en-US" sz="1800" dirty="0"/>
              <a:t> </a:t>
            </a:r>
            <a:r>
              <a:rPr lang="en-US" sz="1800" dirty="0" err="1"/>
              <a:t>iskoristiti</a:t>
            </a:r>
            <a:r>
              <a:rPr lang="en-US" sz="1800" dirty="0"/>
              <a:t>. </a:t>
            </a:r>
            <a:endParaRPr lang="hr-HR" sz="1800" dirty="0"/>
          </a:p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Crni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hakeri</a:t>
            </a:r>
            <a:r>
              <a:rPr lang="en-US" sz="2000" dirty="0"/>
              <a:t>, </a:t>
            </a:r>
            <a:r>
              <a:rPr lang="en-US" sz="2000" dirty="0" err="1"/>
              <a:t>nasuprot</a:t>
            </a:r>
            <a:r>
              <a:rPr lang="en-US" sz="2000" dirty="0"/>
              <a:t> tome, </a:t>
            </a:r>
            <a:r>
              <a:rPr lang="en-US" sz="2000" dirty="0" err="1"/>
              <a:t>bave</a:t>
            </a:r>
            <a:r>
              <a:rPr lang="en-US" sz="2000" dirty="0"/>
              <a:t> se </a:t>
            </a:r>
            <a:r>
              <a:rPr lang="en-US" sz="2000" dirty="0" err="1"/>
              <a:t>ilegalnim</a:t>
            </a:r>
            <a:r>
              <a:rPr lang="en-US" sz="2000" dirty="0"/>
              <a:t> </a:t>
            </a:r>
            <a:r>
              <a:rPr lang="en-US" sz="2000" dirty="0" err="1"/>
              <a:t>aktivnostima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zlonamernom</a:t>
            </a:r>
            <a:r>
              <a:rPr lang="en-US" sz="2000" dirty="0"/>
              <a:t> </a:t>
            </a:r>
            <a:r>
              <a:rPr lang="en-US" sz="2000" dirty="0" err="1"/>
              <a:t>namerom</a:t>
            </a:r>
            <a:r>
              <a:rPr lang="en-US" sz="2000" dirty="0"/>
              <a:t>. </a:t>
            </a:r>
            <a:endParaRPr lang="hr-HR" sz="2000" dirty="0"/>
          </a:p>
          <a:p>
            <a:pPr lvl="1" algn="just"/>
            <a:r>
              <a:rPr lang="en-US" sz="1800" dirty="0"/>
              <a:t>Oni </a:t>
            </a:r>
            <a:r>
              <a:rPr lang="en-US" sz="1800" dirty="0" err="1"/>
              <a:t>iskorišćavaju</a:t>
            </a:r>
            <a:r>
              <a:rPr lang="en-US" sz="1800" dirty="0"/>
              <a:t> </a:t>
            </a:r>
            <a:r>
              <a:rPr lang="en-US" sz="1800" dirty="0" err="1"/>
              <a:t>bezbednosne</a:t>
            </a:r>
            <a:r>
              <a:rPr lang="en-US" sz="1800" dirty="0"/>
              <a:t> </a:t>
            </a:r>
            <a:r>
              <a:rPr lang="en-US" sz="1800" dirty="0" err="1"/>
              <a:t>ranjivosti</a:t>
            </a:r>
            <a:r>
              <a:rPr lang="en-US" sz="1800" dirty="0"/>
              <a:t> za </a:t>
            </a:r>
            <a:r>
              <a:rPr lang="en-US" sz="1800" dirty="0" err="1"/>
              <a:t>ličnu</a:t>
            </a:r>
            <a:r>
              <a:rPr lang="en-US" sz="1800" dirty="0"/>
              <a:t> </a:t>
            </a:r>
            <a:r>
              <a:rPr lang="en-US" sz="1800" dirty="0" err="1"/>
              <a:t>korist</a:t>
            </a:r>
            <a:r>
              <a:rPr lang="en-US" sz="1800" dirty="0"/>
              <a:t>, </a:t>
            </a:r>
            <a:r>
              <a:rPr lang="en-US" sz="1800" dirty="0" err="1"/>
              <a:t>što</a:t>
            </a:r>
            <a:r>
              <a:rPr lang="en-US" sz="1800" dirty="0"/>
              <a:t> 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uključivati</a:t>
            </a:r>
            <a:r>
              <a:rPr lang="en-US" sz="1800" dirty="0"/>
              <a:t> </a:t>
            </a:r>
            <a:r>
              <a:rPr lang="en-US" sz="1800" dirty="0" err="1"/>
              <a:t>krađu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, </a:t>
            </a:r>
            <a:r>
              <a:rPr lang="en-US" sz="1800" dirty="0" err="1"/>
              <a:t>širenje</a:t>
            </a:r>
            <a:r>
              <a:rPr lang="en-US" sz="1800" dirty="0"/>
              <a:t> </a:t>
            </a:r>
            <a:r>
              <a:rPr lang="en-US" sz="1800" dirty="0" err="1"/>
              <a:t>zlonamernog</a:t>
            </a:r>
            <a:r>
              <a:rPr lang="en-US" sz="1800" dirty="0"/>
              <a:t> </a:t>
            </a:r>
            <a:r>
              <a:rPr lang="en-US" sz="1800" dirty="0" err="1"/>
              <a:t>softvera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izazivanje</a:t>
            </a:r>
            <a:r>
              <a:rPr lang="en-US" sz="1800" dirty="0"/>
              <a:t> </a:t>
            </a:r>
            <a:r>
              <a:rPr lang="en-US" sz="1800" dirty="0" err="1"/>
              <a:t>prekida</a:t>
            </a:r>
            <a:r>
              <a:rPr lang="en-US" sz="1800" dirty="0"/>
              <a:t> u </a:t>
            </a:r>
            <a:r>
              <a:rPr lang="en-US" sz="1800" dirty="0" err="1"/>
              <a:t>radu</a:t>
            </a:r>
            <a:r>
              <a:rPr lang="en-US" sz="1800" dirty="0"/>
              <a:t>.</a:t>
            </a:r>
            <a:endParaRPr lang="hr-HR" sz="1800" dirty="0"/>
          </a:p>
        </p:txBody>
      </p:sp>
      <p:pic>
        <p:nvPicPr>
          <p:cNvPr id="1026" name="Picture 2" descr="White Hat, Black Hat. The word hack (the root of the word… | by Guy  Perelmuter | Medium">
            <a:extLst>
              <a:ext uri="{FF2B5EF4-FFF2-40B4-BE49-F238E27FC236}">
                <a16:creationId xmlns:a16="http://schemas.microsoft.com/office/drawing/2014/main" id="{9F95D3FC-1EC1-9A0C-B877-9A6C59E98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297" y="0"/>
            <a:ext cx="2904703" cy="15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122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0BE32-4BA2-D3A8-2CA4-CA6BFD1B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Vreme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hakeru</a:t>
            </a:r>
            <a:r>
              <a:rPr lang="en-US" dirty="0"/>
              <a:t> da </a:t>
            </a:r>
            <a:r>
              <a:rPr lang="en-US" dirty="0" err="1"/>
              <a:t>grubom</a:t>
            </a:r>
            <a:r>
              <a:rPr lang="en-US" dirty="0"/>
              <a:t> </a:t>
            </a:r>
            <a:r>
              <a:rPr lang="en-US" dirty="0" err="1"/>
              <a:t>silom</a:t>
            </a:r>
            <a:r>
              <a:rPr lang="en-US" dirty="0"/>
              <a:t> </a:t>
            </a:r>
            <a:r>
              <a:rPr lang="en-US" dirty="0" err="1"/>
              <a:t>probije</a:t>
            </a:r>
            <a:r>
              <a:rPr lang="en-US" dirty="0"/>
              <a:t> </a:t>
            </a:r>
            <a:r>
              <a:rPr lang="en-US" dirty="0" err="1"/>
              <a:t>lozinku</a:t>
            </a:r>
            <a:r>
              <a:rPr lang="en-US" dirty="0"/>
              <a:t> u 2024. </a:t>
            </a:r>
            <a:r>
              <a:rPr lang="en-US" dirty="0" err="1"/>
              <a:t>godini</a:t>
            </a:r>
            <a:endParaRPr lang="hr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1F541B-AD3E-7518-3A89-ECC5097F31D0}"/>
              </a:ext>
            </a:extLst>
          </p:cNvPr>
          <p:cNvSpPr txBox="1"/>
          <p:nvPr/>
        </p:nvSpPr>
        <p:spPr>
          <a:xfrm>
            <a:off x="719091" y="6168972"/>
            <a:ext cx="5868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bg1">
                    <a:lumMod val="50000"/>
                  </a:schemeClr>
                </a:solidFill>
              </a:rPr>
              <a:t>Izvor: https://www.hivesystems.com/blog/are-your-passwords-in-the-green?utm_source=tabletext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84415DD-8E31-012C-7AC5-5D7E9F9AF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045" y="1638300"/>
            <a:ext cx="8739541" cy="383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08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5EC8-C11E-E668-BDD4-F1D70082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Preporuke za bezbednost informacija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064FD-5D6E-5146-7209-6DE172744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Koristite</a:t>
            </a:r>
            <a:r>
              <a:rPr lang="en-US" sz="2000" b="1" dirty="0">
                <a:solidFill>
                  <a:srgbClr val="1065AB"/>
                </a:solidFill>
              </a:rPr>
              <a:t> jake </a:t>
            </a:r>
            <a:r>
              <a:rPr lang="en-US" sz="2000" b="1" dirty="0" err="1">
                <a:solidFill>
                  <a:srgbClr val="1065AB"/>
                </a:solidFill>
              </a:rPr>
              <a:t>lozinke</a:t>
            </a:r>
            <a:endParaRPr lang="hr-HR" sz="2000" b="1" dirty="0">
              <a:solidFill>
                <a:srgbClr val="1065AB"/>
              </a:solidFill>
            </a:endParaRPr>
          </a:p>
          <a:p>
            <a:r>
              <a:rPr lang="en-US" sz="2000" dirty="0"/>
              <a:t>Ako je </a:t>
            </a:r>
            <a:r>
              <a:rPr lang="en-US" sz="2000" dirty="0" err="1"/>
              <a:t>moguće</a:t>
            </a:r>
            <a:r>
              <a:rPr lang="en-US" sz="2000" dirty="0"/>
              <a:t>, </a:t>
            </a:r>
            <a:r>
              <a:rPr lang="en-US" sz="2000" b="1" dirty="0" err="1">
                <a:solidFill>
                  <a:srgbClr val="1065AB"/>
                </a:solidFill>
              </a:rPr>
              <a:t>omogućite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višefaktorsku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autentifikaciju</a:t>
            </a:r>
            <a:r>
              <a:rPr lang="en-US" sz="2000" b="1" dirty="0">
                <a:solidFill>
                  <a:srgbClr val="1065AB"/>
                </a:solidFill>
              </a:rPr>
              <a:t> (MFA)</a:t>
            </a:r>
            <a:endParaRPr lang="hr-HR" sz="2000" b="1" dirty="0">
              <a:solidFill>
                <a:srgbClr val="1065AB"/>
              </a:solidFill>
            </a:endParaRPr>
          </a:p>
          <a:p>
            <a:r>
              <a:rPr lang="en-US" sz="2000" dirty="0" err="1"/>
              <a:t>Održavajte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softver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ažuriranim</a:t>
            </a:r>
            <a:endParaRPr lang="pl-PL" sz="2000" b="1" dirty="0">
              <a:solidFill>
                <a:srgbClr val="1065AB"/>
              </a:solidFill>
            </a:endParaRPr>
          </a:p>
          <a:p>
            <a:r>
              <a:rPr lang="en-US" sz="2000" dirty="0" err="1"/>
              <a:t>Budite</a:t>
            </a:r>
            <a:r>
              <a:rPr lang="en-US" sz="2000" dirty="0"/>
              <a:t> </a:t>
            </a:r>
            <a:r>
              <a:rPr lang="en-US" sz="2000" dirty="0" err="1"/>
              <a:t>svesni</a:t>
            </a:r>
            <a:r>
              <a:rPr lang="pl-PL" sz="2000" dirty="0"/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fišing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prevara</a:t>
            </a:r>
            <a:endParaRPr lang="hr-HR" sz="2000" b="1" dirty="0">
              <a:solidFill>
                <a:srgbClr val="1065AB"/>
              </a:solidFill>
            </a:endParaRPr>
          </a:p>
          <a:p>
            <a:r>
              <a:rPr lang="en-US" sz="2000" dirty="0" err="1"/>
              <a:t>Koristite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bezbedne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veze</a:t>
            </a:r>
            <a:endParaRPr lang="hr-HR" sz="2000" b="1" dirty="0">
              <a:solidFill>
                <a:srgbClr val="1065AB"/>
              </a:solidFill>
            </a:endParaRPr>
          </a:p>
          <a:p>
            <a:r>
              <a:rPr lang="en-US" sz="2000" dirty="0" err="1"/>
              <a:t>Redovno</a:t>
            </a:r>
            <a:r>
              <a:rPr lang="en-US" sz="2000" dirty="0"/>
              <a:t> </a:t>
            </a:r>
            <a:r>
              <a:rPr lang="en-US" sz="2000" dirty="0" err="1"/>
              <a:t>pravite</a:t>
            </a:r>
            <a:r>
              <a:rPr lang="pl-PL" sz="2000" dirty="0"/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rezervne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kopije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podataka</a:t>
            </a:r>
            <a:r>
              <a:rPr lang="pl-PL" sz="2000" b="1" dirty="0">
                <a:solidFill>
                  <a:srgbClr val="1065AB"/>
                </a:solidFill>
              </a:rPr>
              <a:t> </a:t>
            </a:r>
          </a:p>
          <a:p>
            <a:r>
              <a:rPr lang="en-US" sz="2000" dirty="0" err="1"/>
              <a:t>Instalirajte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antivirusni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softver</a:t>
            </a:r>
            <a:endParaRPr lang="hr-HR" sz="2000" b="1" dirty="0">
              <a:solidFill>
                <a:srgbClr val="1065AB"/>
              </a:solidFill>
            </a:endParaRPr>
          </a:p>
          <a:p>
            <a:r>
              <a:rPr lang="en-US" sz="2000" dirty="0" err="1"/>
              <a:t>Redovno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pratite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naloge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394391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Rezime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eri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digitalne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transformacije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etičko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rukovanje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bezbednost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postali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glavni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problemi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pojedince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organizacije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Pošto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ogromne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količine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ličnih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osetljivih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prikupljaju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obrađuju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svakodnevno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veoma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važno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osigurati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da se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ovim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podacima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upravlja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odgovorno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bezbedno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Etički izazovi u praksi rada sa podacima nisu jednostavni i često nemaju jasna rešenja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Bezbednost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informacija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sada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neophodna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kredibilitet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integritet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organizacije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digitalnom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dobu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Dvadeset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prvi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vek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je bio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svedok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nekih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najozbiljnijih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kršenja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ističe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ranjivosti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digitalnim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sistemima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kritičnu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potrebu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robusnim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bezbednosnim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merama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Bezbednosna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pretnja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zlonamerni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čin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pokušava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ošteti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ukrade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podatke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ugrozi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sisteme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organizacije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ugrozi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kompaniju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celini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Razumevanjem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etičkih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implikacija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rukovanja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podacima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prepoznavanjem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postojećih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bezbednosnih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pretnji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pojedinci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organizacije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razviti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efikasne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strategije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zaštitu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osetljivih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informacija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8268" y="1112363"/>
            <a:ext cx="9144000" cy="4883084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pl-PL" sz="4000" dirty="0"/>
              <a:t>Aut</a:t>
            </a:r>
            <a:r>
              <a:rPr lang="en-US" sz="4000" dirty="0" err="1"/>
              <a:t>ori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en-US" sz="4000" dirty="0" err="1"/>
              <a:t>Finalna</a:t>
            </a:r>
            <a:r>
              <a:rPr lang="en-US" sz="4000" dirty="0"/>
              <a:t> </a:t>
            </a:r>
            <a:r>
              <a:rPr lang="en-US" sz="4000" dirty="0" err="1"/>
              <a:t>verzija</a:t>
            </a:r>
            <a:r>
              <a:rPr lang="pl-PL" sz="4000" dirty="0"/>
              <a:t>: </a:t>
            </a:r>
            <a:r>
              <a:rPr lang="en-US" sz="4000" dirty="0" err="1"/>
              <a:t>jun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Hvala</a:t>
            </a:r>
            <a:r>
              <a:rPr lang="pl-PL" dirty="0"/>
              <a:t> </a:t>
            </a:r>
            <a:r>
              <a:rPr lang="pl-PL" dirty="0" err="1"/>
              <a:t>vam</a:t>
            </a:r>
            <a:r>
              <a:rPr lang="pl-PL" dirty="0"/>
              <a:t> na </a:t>
            </a:r>
            <a:r>
              <a:rPr lang="pl-PL" dirty="0" err="1"/>
              <a:t>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Etika </a:t>
            </a:r>
            <a:r>
              <a:rPr lang="pl-PL" dirty="0" err="1"/>
              <a:t>podataka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800" dirty="0"/>
              <a:t>U </a:t>
            </a:r>
            <a:r>
              <a:rPr lang="en-US" sz="1800" dirty="0" err="1"/>
              <a:t>eri</a:t>
            </a:r>
            <a:r>
              <a:rPr lang="en-US" sz="1800" dirty="0"/>
              <a:t> </a:t>
            </a:r>
            <a:r>
              <a:rPr lang="en-US" sz="1800" dirty="0" err="1"/>
              <a:t>digitalne</a:t>
            </a:r>
            <a:r>
              <a:rPr lang="en-US" sz="1800" dirty="0"/>
              <a:t> </a:t>
            </a:r>
            <a:r>
              <a:rPr lang="en-US" sz="1800" dirty="0" err="1"/>
              <a:t>transformacije</a:t>
            </a:r>
            <a:r>
              <a:rPr lang="en-US" sz="1800" dirty="0"/>
              <a:t>, </a:t>
            </a:r>
            <a:r>
              <a:rPr lang="en-US" sz="1800" dirty="0" err="1"/>
              <a:t>etičko</a:t>
            </a:r>
            <a:r>
              <a:rPr lang="en-US" sz="1800" dirty="0"/>
              <a:t> </a:t>
            </a:r>
            <a:r>
              <a:rPr lang="en-US" sz="1800" dirty="0" err="1"/>
              <a:t>rukovanje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bezbednost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postali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1065AB"/>
                </a:solidFill>
              </a:rPr>
              <a:t>glavni</a:t>
            </a:r>
            <a:r>
              <a:rPr lang="en-US" sz="1800" b="1" dirty="0">
                <a:solidFill>
                  <a:srgbClr val="1065AB"/>
                </a:solidFill>
              </a:rPr>
              <a:t> </a:t>
            </a:r>
            <a:r>
              <a:rPr lang="en-US" sz="1800" b="1" dirty="0" err="1">
                <a:solidFill>
                  <a:srgbClr val="1065AB"/>
                </a:solidFill>
              </a:rPr>
              <a:t>problemi</a:t>
            </a:r>
            <a:r>
              <a:rPr lang="en-US" sz="1800" b="1" dirty="0">
                <a:solidFill>
                  <a:srgbClr val="1065AB"/>
                </a:solidFill>
              </a:rPr>
              <a:t> </a:t>
            </a:r>
            <a:r>
              <a:rPr lang="en-US" sz="1800" dirty="0"/>
              <a:t>za </a:t>
            </a:r>
            <a:r>
              <a:rPr lang="en-US" sz="1800" dirty="0" err="1"/>
              <a:t>pojedince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organizacije</a:t>
            </a:r>
            <a:r>
              <a:rPr lang="pl-PL" sz="1800" dirty="0"/>
              <a:t>.</a:t>
            </a:r>
            <a:endParaRPr lang="hr-HR" sz="1800" dirty="0"/>
          </a:p>
          <a:p>
            <a:pPr algn="just"/>
            <a:r>
              <a:rPr lang="en-US" sz="1800" dirty="0" err="1"/>
              <a:t>Pošto</a:t>
            </a:r>
            <a:r>
              <a:rPr lang="en-US" sz="1800" dirty="0"/>
              <a:t> se </a:t>
            </a:r>
            <a:r>
              <a:rPr lang="en-US" sz="1800" dirty="0" err="1"/>
              <a:t>ogromne</a:t>
            </a:r>
            <a:r>
              <a:rPr lang="en-US" sz="1800" dirty="0"/>
              <a:t> </a:t>
            </a:r>
            <a:r>
              <a:rPr lang="en-US" sz="1800" dirty="0" err="1"/>
              <a:t>količine</a:t>
            </a:r>
            <a:r>
              <a:rPr lang="en-US" sz="1800" dirty="0"/>
              <a:t> </a:t>
            </a:r>
            <a:r>
              <a:rPr lang="en-US" sz="1800" dirty="0" err="1"/>
              <a:t>ličnih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osetljivih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prikupljaju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obrađuju</a:t>
            </a:r>
            <a:r>
              <a:rPr lang="en-US" sz="1800" dirty="0"/>
              <a:t> </a:t>
            </a:r>
            <a:r>
              <a:rPr lang="en-US" sz="1800" dirty="0" err="1"/>
              <a:t>svakodnevno</a:t>
            </a:r>
            <a:r>
              <a:rPr lang="en-US" sz="1800" dirty="0"/>
              <a:t>, </a:t>
            </a:r>
            <a:r>
              <a:rPr lang="en-US" sz="1800" dirty="0" err="1"/>
              <a:t>veoma</a:t>
            </a:r>
            <a:r>
              <a:rPr lang="en-US" sz="1800" dirty="0"/>
              <a:t> je </a:t>
            </a:r>
            <a:r>
              <a:rPr lang="en-US" sz="1800" dirty="0" err="1"/>
              <a:t>važno</a:t>
            </a:r>
            <a:r>
              <a:rPr lang="en-US" sz="1800" dirty="0"/>
              <a:t> </a:t>
            </a:r>
            <a:r>
              <a:rPr lang="en-US" sz="1800" dirty="0" err="1"/>
              <a:t>osigurati</a:t>
            </a:r>
            <a:r>
              <a:rPr lang="en-US" sz="1800" dirty="0"/>
              <a:t> da se </a:t>
            </a:r>
            <a:r>
              <a:rPr lang="en-US" sz="1800" dirty="0" err="1"/>
              <a:t>ovim</a:t>
            </a:r>
            <a:r>
              <a:rPr lang="en-US" sz="1800" dirty="0"/>
              <a:t> </a:t>
            </a:r>
            <a:r>
              <a:rPr lang="en-US" sz="1800" dirty="0" err="1"/>
              <a:t>podacima</a:t>
            </a:r>
            <a:r>
              <a:rPr lang="en-US" sz="1800" dirty="0"/>
              <a:t> </a:t>
            </a:r>
            <a:r>
              <a:rPr lang="en-US" sz="1800" dirty="0" err="1"/>
              <a:t>upravlja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1065AB"/>
                </a:solidFill>
              </a:rPr>
              <a:t>odgovorno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1065AB"/>
                </a:solidFill>
              </a:rPr>
              <a:t>bezbedno</a:t>
            </a:r>
            <a:r>
              <a:rPr lang="pl-PL" sz="1800" b="1" dirty="0">
                <a:solidFill>
                  <a:srgbClr val="1065AB"/>
                </a:solidFill>
              </a:rPr>
              <a:t>.</a:t>
            </a:r>
            <a:endParaRPr lang="hr-HR" sz="1800" dirty="0"/>
          </a:p>
          <a:p>
            <a:pPr algn="just"/>
            <a:r>
              <a:rPr lang="en-US" sz="1800" b="1" dirty="0">
                <a:solidFill>
                  <a:srgbClr val="1065AB"/>
                </a:solidFill>
              </a:rPr>
              <a:t>Etika </a:t>
            </a:r>
            <a:r>
              <a:rPr lang="en-US" sz="1800" b="1" dirty="0" err="1">
                <a:solidFill>
                  <a:srgbClr val="1065AB"/>
                </a:solidFill>
              </a:rPr>
              <a:t>podataka</a:t>
            </a:r>
            <a:r>
              <a:rPr lang="en-US" sz="1800" b="1" dirty="0">
                <a:solidFill>
                  <a:srgbClr val="1065AB"/>
                </a:solidFill>
              </a:rPr>
              <a:t> </a:t>
            </a:r>
            <a:r>
              <a:rPr lang="en-US" sz="1800" dirty="0" err="1"/>
              <a:t>odnosi</a:t>
            </a:r>
            <a:r>
              <a:rPr lang="en-US" sz="1800" dirty="0"/>
              <a:t> se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moralne</a:t>
            </a:r>
            <a:r>
              <a:rPr lang="en-US" sz="1800" dirty="0"/>
              <a:t> </a:t>
            </a:r>
            <a:r>
              <a:rPr lang="en-US" sz="1800" dirty="0" err="1"/>
              <a:t>principe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prakse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</a:t>
            </a:r>
            <a:r>
              <a:rPr lang="en-US" sz="1800" dirty="0" err="1"/>
              <a:t>vode</a:t>
            </a:r>
            <a:r>
              <a:rPr lang="en-US" sz="1800" dirty="0"/>
              <a:t> </a:t>
            </a:r>
            <a:r>
              <a:rPr lang="en-US" sz="1800" dirty="0" err="1"/>
              <a:t>prikupljanje</a:t>
            </a:r>
            <a:r>
              <a:rPr lang="en-US" sz="1800" dirty="0"/>
              <a:t>, </a:t>
            </a:r>
            <a:r>
              <a:rPr lang="en-US" sz="1800" dirty="0" err="1"/>
              <a:t>obradu</a:t>
            </a:r>
            <a:r>
              <a:rPr lang="en-US" sz="1800" dirty="0"/>
              <a:t>, </a:t>
            </a:r>
            <a:r>
              <a:rPr lang="en-US" sz="1800" dirty="0" err="1"/>
              <a:t>deljenje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korišćenje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kako</a:t>
            </a:r>
            <a:r>
              <a:rPr lang="en-US" sz="1800" dirty="0"/>
              <a:t> bi se </a:t>
            </a:r>
            <a:r>
              <a:rPr lang="en-US" sz="1800" dirty="0" err="1"/>
              <a:t>osiguralo</a:t>
            </a:r>
            <a:r>
              <a:rPr lang="en-US" sz="1800" dirty="0"/>
              <a:t> </a:t>
            </a:r>
            <a:r>
              <a:rPr lang="en-US" sz="1800" dirty="0" err="1"/>
              <a:t>poštovanje</a:t>
            </a:r>
            <a:r>
              <a:rPr lang="en-US" sz="1800" dirty="0"/>
              <a:t> </a:t>
            </a:r>
            <a:r>
              <a:rPr lang="en-US" sz="1800" dirty="0" err="1"/>
              <a:t>prava</a:t>
            </a:r>
            <a:r>
              <a:rPr lang="en-US" sz="1800" dirty="0"/>
              <a:t> </a:t>
            </a:r>
            <a:r>
              <a:rPr lang="en-US" sz="1800" dirty="0" err="1"/>
              <a:t>pojedinaca</a:t>
            </a:r>
            <a:r>
              <a:rPr lang="en-US" sz="1800" dirty="0"/>
              <a:t>, </a:t>
            </a:r>
            <a:r>
              <a:rPr lang="en-US" sz="1800" dirty="0" err="1"/>
              <a:t>društvena</a:t>
            </a:r>
            <a:r>
              <a:rPr lang="en-US" sz="1800" dirty="0"/>
              <a:t> </a:t>
            </a:r>
            <a:r>
              <a:rPr lang="en-US" sz="1800" dirty="0" err="1"/>
              <a:t>dobrobit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poverenje</a:t>
            </a:r>
            <a:r>
              <a:rPr lang="en-US" sz="1800" dirty="0"/>
              <a:t>. </a:t>
            </a:r>
            <a:endParaRPr lang="hr-HR" sz="1800" dirty="0"/>
          </a:p>
          <a:p>
            <a:pPr algn="just"/>
            <a:r>
              <a:rPr lang="en-US" sz="1800" dirty="0" err="1"/>
              <a:t>Obuhvata</a:t>
            </a:r>
            <a:r>
              <a:rPr lang="en-US" sz="1800" dirty="0"/>
              <a:t> </a:t>
            </a:r>
            <a:r>
              <a:rPr lang="en-US" sz="1800" dirty="0" err="1"/>
              <a:t>transparentnost</a:t>
            </a:r>
            <a:r>
              <a:rPr lang="en-US" sz="1800" dirty="0"/>
              <a:t>, </a:t>
            </a:r>
            <a:r>
              <a:rPr lang="en-US" sz="1800" dirty="0" err="1"/>
              <a:t>odgovornost</a:t>
            </a:r>
            <a:r>
              <a:rPr lang="en-US" sz="1800" dirty="0"/>
              <a:t>, </a:t>
            </a:r>
            <a:r>
              <a:rPr lang="en-US" sz="1800" dirty="0" err="1"/>
              <a:t>pravičnost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privatnost</a:t>
            </a:r>
            <a:r>
              <a:rPr lang="en-US" sz="1800" dirty="0"/>
              <a:t>, </a:t>
            </a:r>
            <a:r>
              <a:rPr lang="en-US" sz="1800" dirty="0" err="1"/>
              <a:t>osiguravajući</a:t>
            </a:r>
            <a:r>
              <a:rPr lang="en-US" sz="1800" dirty="0"/>
              <a:t> da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prakse</a:t>
            </a:r>
            <a:r>
              <a:rPr lang="en-US" sz="1800" dirty="0"/>
              <a:t> </a:t>
            </a:r>
            <a:r>
              <a:rPr lang="en-US" sz="1800" dirty="0" err="1"/>
              <a:t>obrade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usklađene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1065AB"/>
                </a:solidFill>
              </a:rPr>
              <a:t>etičkim</a:t>
            </a:r>
            <a:r>
              <a:rPr lang="en-US" sz="1800" b="1" dirty="0">
                <a:solidFill>
                  <a:srgbClr val="1065AB"/>
                </a:solidFill>
              </a:rPr>
              <a:t> </a:t>
            </a:r>
            <a:r>
              <a:rPr lang="en-US" sz="1800" b="1" dirty="0" err="1">
                <a:solidFill>
                  <a:srgbClr val="1065AB"/>
                </a:solidFill>
              </a:rPr>
              <a:t>standardima</a:t>
            </a:r>
            <a:r>
              <a:rPr lang="en-US" sz="1800" b="1" dirty="0">
                <a:solidFill>
                  <a:srgbClr val="1065AB"/>
                </a:solidFill>
              </a:rPr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1065AB"/>
                </a:solidFill>
              </a:rPr>
              <a:t>pravnim</a:t>
            </a:r>
            <a:r>
              <a:rPr lang="en-US" sz="1800" b="1" dirty="0">
                <a:solidFill>
                  <a:srgbClr val="1065AB"/>
                </a:solidFill>
              </a:rPr>
              <a:t> </a:t>
            </a:r>
            <a:r>
              <a:rPr lang="en-US" sz="1800" b="1" dirty="0" err="1">
                <a:solidFill>
                  <a:srgbClr val="1065AB"/>
                </a:solidFill>
              </a:rPr>
              <a:t>okvirima</a:t>
            </a:r>
            <a:r>
              <a:rPr lang="en-US" sz="1800" b="1" dirty="0">
                <a:solidFill>
                  <a:srgbClr val="1065AB"/>
                </a:solidFill>
              </a:rPr>
              <a:t> </a:t>
            </a:r>
            <a:r>
              <a:rPr lang="en-US" sz="1800" dirty="0" err="1"/>
              <a:t>kako</a:t>
            </a:r>
            <a:r>
              <a:rPr lang="en-US" sz="1800" dirty="0"/>
              <a:t> bi se </a:t>
            </a:r>
            <a:r>
              <a:rPr lang="en-US" sz="1800" dirty="0" err="1"/>
              <a:t>sprečila</a:t>
            </a:r>
            <a:r>
              <a:rPr lang="en-US" sz="1800" dirty="0"/>
              <a:t> </a:t>
            </a:r>
            <a:r>
              <a:rPr lang="en-US" sz="1800" dirty="0" err="1"/>
              <a:t>šteta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promovisale</a:t>
            </a:r>
            <a:r>
              <a:rPr lang="en-US" sz="1800" dirty="0"/>
              <a:t> </a:t>
            </a:r>
            <a:r>
              <a:rPr lang="en-US" sz="1800" dirty="0" err="1"/>
              <a:t>odgovorne</a:t>
            </a:r>
            <a:r>
              <a:rPr lang="en-US" sz="1800" dirty="0"/>
              <a:t> </a:t>
            </a:r>
            <a:r>
              <a:rPr lang="en-US" sz="1800" dirty="0" err="1"/>
              <a:t>inovacije</a:t>
            </a:r>
            <a:r>
              <a:rPr lang="pl-PL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C2CF-9034-090C-5874-36DB090C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5C etike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A15B3-B845-2B46-D184-E46019FFF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7819" cy="4351338"/>
          </a:xfrm>
        </p:spPr>
        <p:txBody>
          <a:bodyPr>
            <a:normAutofit/>
          </a:bodyPr>
          <a:lstStyle/>
          <a:p>
            <a:r>
              <a:rPr lang="hr-HR" sz="2000" dirty="0"/>
              <a:t>Principi etičkog rukovanja podacima : </a:t>
            </a:r>
          </a:p>
          <a:p>
            <a:pPr lvl="1" algn="just"/>
            <a:r>
              <a:rPr lang="en-US" sz="1600" b="1" dirty="0" err="1">
                <a:solidFill>
                  <a:srgbClr val="1065AB"/>
                </a:solidFill>
              </a:rPr>
              <a:t>Saglasnost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dirty="0"/>
              <a:t>: </a:t>
            </a:r>
            <a:r>
              <a:rPr lang="en-US" sz="1600" dirty="0" err="1"/>
              <a:t>Pribavite</a:t>
            </a:r>
            <a:r>
              <a:rPr lang="en-US" sz="1600" dirty="0"/>
              <a:t> </a:t>
            </a:r>
            <a:r>
              <a:rPr lang="en-US" sz="1600" dirty="0" err="1"/>
              <a:t>informisani</a:t>
            </a:r>
            <a:r>
              <a:rPr lang="en-US" sz="1600" dirty="0"/>
              <a:t>, </a:t>
            </a:r>
            <a:r>
              <a:rPr lang="en-US" sz="1600" dirty="0" err="1"/>
              <a:t>dobrovoljni</a:t>
            </a:r>
            <a:r>
              <a:rPr lang="en-US" sz="1600" dirty="0"/>
              <a:t> </a:t>
            </a:r>
            <a:r>
              <a:rPr lang="en-US" sz="1600" dirty="0" err="1"/>
              <a:t>pristanak</a:t>
            </a:r>
            <a:r>
              <a:rPr lang="en-US" sz="1600" dirty="0"/>
              <a:t> </a:t>
            </a:r>
            <a:r>
              <a:rPr lang="en-US" sz="1600" dirty="0" err="1"/>
              <a:t>pojedinaca</a:t>
            </a:r>
            <a:r>
              <a:rPr lang="en-US" sz="1600" dirty="0"/>
              <a:t> pre </a:t>
            </a:r>
            <a:r>
              <a:rPr lang="en-US" sz="1600" dirty="0" err="1"/>
              <a:t>prikupljanja</a:t>
            </a:r>
            <a:r>
              <a:rPr lang="en-US" sz="1600" dirty="0"/>
              <a:t> </a:t>
            </a:r>
            <a:r>
              <a:rPr lang="en-US" sz="1600" dirty="0" err="1"/>
              <a:t>njihovih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, </a:t>
            </a:r>
            <a:r>
              <a:rPr lang="en-US" sz="1600" dirty="0" err="1"/>
              <a:t>osiguravajući</a:t>
            </a:r>
            <a:r>
              <a:rPr lang="en-US" sz="1600" dirty="0"/>
              <a:t> </a:t>
            </a:r>
            <a:r>
              <a:rPr lang="en-US" sz="1600" dirty="0" err="1"/>
              <a:t>transparentnost</a:t>
            </a:r>
            <a:r>
              <a:rPr lang="en-US" sz="1600" dirty="0"/>
              <a:t> u </a:t>
            </a:r>
            <a:r>
              <a:rPr lang="en-US" sz="1600" dirty="0" err="1"/>
              <a:t>korišćenju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.</a:t>
            </a:r>
          </a:p>
          <a:p>
            <a:pPr lvl="1" algn="just"/>
            <a:r>
              <a:rPr lang="en-US" sz="1600" b="1" dirty="0" err="1">
                <a:solidFill>
                  <a:srgbClr val="1065AB"/>
                </a:solidFill>
              </a:rPr>
              <a:t>Kolekcija</a:t>
            </a:r>
            <a:r>
              <a:rPr lang="en-US" sz="1600" dirty="0"/>
              <a:t>: </a:t>
            </a:r>
            <a:r>
              <a:rPr lang="en-US" sz="1600" dirty="0" err="1"/>
              <a:t>Prikupljajte</a:t>
            </a:r>
            <a:r>
              <a:rPr lang="en-US" sz="1600" dirty="0"/>
              <a:t> </a:t>
            </a:r>
            <a:r>
              <a:rPr lang="en-US" sz="1600" dirty="0" err="1"/>
              <a:t>samo</a:t>
            </a:r>
            <a:r>
              <a:rPr lang="en-US" sz="1600" dirty="0"/>
              <a:t> </a:t>
            </a:r>
            <a:r>
              <a:rPr lang="en-US" sz="1600" dirty="0" err="1"/>
              <a:t>podatke</a:t>
            </a:r>
            <a:r>
              <a:rPr lang="en-US" sz="1600" dirty="0"/>
              <a:t> koji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neophodni</a:t>
            </a:r>
            <a:r>
              <a:rPr lang="en-US" sz="1600" dirty="0"/>
              <a:t> za </a:t>
            </a:r>
            <a:r>
              <a:rPr lang="en-US" sz="1600" dirty="0" err="1"/>
              <a:t>određene</a:t>
            </a:r>
            <a:r>
              <a:rPr lang="en-US" sz="1600" dirty="0"/>
              <a:t> </a:t>
            </a:r>
            <a:r>
              <a:rPr lang="en-US" sz="1600" dirty="0" err="1"/>
              <a:t>svrhe</a:t>
            </a:r>
            <a:r>
              <a:rPr lang="en-US" sz="1600" dirty="0"/>
              <a:t>, </a:t>
            </a:r>
            <a:r>
              <a:rPr lang="en-US" sz="1600" dirty="0" err="1"/>
              <a:t>izbegavajući</a:t>
            </a:r>
            <a:r>
              <a:rPr lang="en-US" sz="1600" dirty="0"/>
              <a:t> </a:t>
            </a:r>
            <a:r>
              <a:rPr lang="en-US" sz="1600" dirty="0" err="1"/>
              <a:t>prekomerno</a:t>
            </a:r>
            <a:r>
              <a:rPr lang="en-US" sz="1600" dirty="0"/>
              <a:t> </a:t>
            </a:r>
            <a:r>
              <a:rPr lang="en-US" sz="1600" dirty="0" err="1"/>
              <a:t>prikupljanje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.</a:t>
            </a:r>
          </a:p>
          <a:p>
            <a:pPr lvl="1" algn="just"/>
            <a:r>
              <a:rPr lang="en-US" sz="1600" b="1" dirty="0" err="1">
                <a:solidFill>
                  <a:srgbClr val="1065AB"/>
                </a:solidFill>
              </a:rPr>
              <a:t>Kontrola</a:t>
            </a:r>
            <a:r>
              <a:rPr lang="en-US" sz="1600" dirty="0"/>
              <a:t>: Omogućite </a:t>
            </a:r>
            <a:r>
              <a:rPr lang="en-US" sz="1600" dirty="0" err="1"/>
              <a:t>pojedincima</a:t>
            </a:r>
            <a:r>
              <a:rPr lang="en-US" sz="1600" dirty="0"/>
              <a:t> </a:t>
            </a:r>
            <a:r>
              <a:rPr lang="en-US" sz="1600" dirty="0" err="1"/>
              <a:t>pristup</a:t>
            </a:r>
            <a:r>
              <a:rPr lang="en-US" sz="1600" dirty="0"/>
              <a:t>, </a:t>
            </a:r>
            <a:r>
              <a:rPr lang="en-US" sz="1600" dirty="0" err="1"/>
              <a:t>pregled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ažuriranje</a:t>
            </a:r>
            <a:r>
              <a:rPr lang="en-US" sz="1600" dirty="0"/>
              <a:t> </a:t>
            </a:r>
            <a:r>
              <a:rPr lang="en-US" sz="1600" dirty="0" err="1"/>
              <a:t>svojih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, </a:t>
            </a:r>
            <a:r>
              <a:rPr lang="en-US" sz="1600" dirty="0" err="1"/>
              <a:t>osiguravajući</a:t>
            </a:r>
            <a:r>
              <a:rPr lang="en-US" sz="1600" dirty="0"/>
              <a:t> da </a:t>
            </a:r>
            <a:r>
              <a:rPr lang="en-US" sz="1600" dirty="0" err="1"/>
              <a:t>imaju</a:t>
            </a:r>
            <a:r>
              <a:rPr lang="en-US" sz="1600" dirty="0"/>
              <a:t> </a:t>
            </a:r>
            <a:r>
              <a:rPr lang="en-US" sz="1600" dirty="0" err="1"/>
              <a:t>kontrolu</a:t>
            </a:r>
            <a:r>
              <a:rPr lang="en-US" sz="1600" dirty="0"/>
              <a:t> </a:t>
            </a:r>
            <a:r>
              <a:rPr lang="en-US" sz="1600" dirty="0" err="1"/>
              <a:t>nad</a:t>
            </a:r>
            <a:r>
              <a:rPr lang="en-US" sz="1600" dirty="0"/>
              <a:t> </a:t>
            </a:r>
            <a:r>
              <a:rPr lang="en-US" sz="1600" dirty="0" err="1"/>
              <a:t>njihovom</a:t>
            </a:r>
            <a:r>
              <a:rPr lang="en-US" sz="1600" dirty="0"/>
              <a:t> </a:t>
            </a:r>
            <a:r>
              <a:rPr lang="en-US" sz="1600" dirty="0" err="1"/>
              <a:t>upotrebom</a:t>
            </a:r>
            <a:r>
              <a:rPr lang="en-US" sz="1600" dirty="0"/>
              <a:t>.</a:t>
            </a:r>
          </a:p>
          <a:p>
            <a:pPr lvl="1" algn="just"/>
            <a:r>
              <a:rPr lang="en-US" sz="1600" b="1" dirty="0" err="1">
                <a:solidFill>
                  <a:srgbClr val="1065AB"/>
                </a:solidFill>
              </a:rPr>
              <a:t>Poverljivost</a:t>
            </a:r>
            <a:r>
              <a:rPr lang="en-US" sz="1600" dirty="0"/>
              <a:t>: </a:t>
            </a:r>
            <a:r>
              <a:rPr lang="en-US" sz="1600" dirty="0" err="1"/>
              <a:t>Zaštitite</a:t>
            </a:r>
            <a:r>
              <a:rPr lang="en-US" sz="1600" dirty="0"/>
              <a:t> </a:t>
            </a:r>
            <a:r>
              <a:rPr lang="en-US" sz="1600" dirty="0" err="1"/>
              <a:t>podatke</a:t>
            </a:r>
            <a:r>
              <a:rPr lang="en-US" sz="1600" dirty="0"/>
              <a:t> od </a:t>
            </a:r>
            <a:r>
              <a:rPr lang="en-US" sz="1600" dirty="0" err="1"/>
              <a:t>neovlašćenog</a:t>
            </a:r>
            <a:r>
              <a:rPr lang="en-US" sz="1600" dirty="0"/>
              <a:t> </a:t>
            </a:r>
            <a:r>
              <a:rPr lang="en-US" sz="1600" dirty="0" err="1"/>
              <a:t>pristupa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provala</a:t>
            </a:r>
            <a:r>
              <a:rPr lang="en-US" sz="1600" dirty="0"/>
              <a:t> </a:t>
            </a:r>
            <a:r>
              <a:rPr lang="en-US" sz="1600" dirty="0" err="1"/>
              <a:t>robusnim</a:t>
            </a:r>
            <a:r>
              <a:rPr lang="en-US" sz="1600" dirty="0"/>
              <a:t> </a:t>
            </a:r>
            <a:r>
              <a:rPr lang="en-US" sz="1600" dirty="0" err="1"/>
              <a:t>bezbednosnim</a:t>
            </a:r>
            <a:r>
              <a:rPr lang="en-US" sz="1600" dirty="0"/>
              <a:t> </a:t>
            </a:r>
            <a:r>
              <a:rPr lang="en-US" sz="1600" dirty="0" err="1"/>
              <a:t>merama</a:t>
            </a:r>
            <a:r>
              <a:rPr lang="en-US" sz="1600" dirty="0"/>
              <a:t>.</a:t>
            </a:r>
          </a:p>
          <a:p>
            <a:pPr lvl="1" algn="just"/>
            <a:r>
              <a:rPr lang="en-US" sz="1600" b="1" dirty="0" err="1">
                <a:solidFill>
                  <a:srgbClr val="1065AB"/>
                </a:solidFill>
              </a:rPr>
              <a:t>Usklađenost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b="1" dirty="0" err="1">
                <a:solidFill>
                  <a:srgbClr val="1065AB"/>
                </a:solidFill>
              </a:rPr>
              <a:t>sa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b="1" dirty="0" err="1">
                <a:solidFill>
                  <a:srgbClr val="1065AB"/>
                </a:solidFill>
              </a:rPr>
              <a:t>propisima</a:t>
            </a:r>
            <a:r>
              <a:rPr lang="en-US" sz="1600" dirty="0"/>
              <a:t>: </a:t>
            </a:r>
            <a:r>
              <a:rPr lang="en-US" sz="1600" dirty="0" err="1"/>
              <a:t>Pridržavajte</a:t>
            </a:r>
            <a:r>
              <a:rPr lang="en-US" sz="1600" dirty="0"/>
              <a:t> se </a:t>
            </a:r>
            <a:r>
              <a:rPr lang="en-US" sz="1600" dirty="0" err="1"/>
              <a:t>zakonskih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regulatornih</a:t>
            </a:r>
            <a:r>
              <a:rPr lang="en-US" sz="1600" dirty="0"/>
              <a:t> </a:t>
            </a:r>
            <a:r>
              <a:rPr lang="en-US" sz="1600" dirty="0" err="1"/>
              <a:t>zahteva</a:t>
            </a:r>
            <a:r>
              <a:rPr lang="en-US" sz="1600" dirty="0"/>
              <a:t>, </a:t>
            </a:r>
            <a:r>
              <a:rPr lang="en-US" sz="1600" dirty="0" err="1"/>
              <a:t>sprovodeći</a:t>
            </a:r>
            <a:r>
              <a:rPr lang="en-US" sz="1600" dirty="0"/>
              <a:t> </a:t>
            </a:r>
            <a:r>
              <a:rPr lang="en-US" sz="1600" dirty="0" err="1"/>
              <a:t>redovne</a:t>
            </a:r>
            <a:r>
              <a:rPr lang="en-US" sz="1600" dirty="0"/>
              <a:t> </a:t>
            </a:r>
            <a:r>
              <a:rPr lang="en-US" sz="1600" dirty="0" err="1"/>
              <a:t>revizije</a:t>
            </a:r>
            <a:r>
              <a:rPr lang="en-US" sz="1600" dirty="0"/>
              <a:t> </a:t>
            </a:r>
            <a:r>
              <a:rPr lang="en-US" sz="1600" dirty="0" err="1"/>
              <a:t>kako</a:t>
            </a:r>
            <a:r>
              <a:rPr lang="en-US" sz="1600" dirty="0"/>
              <a:t> </a:t>
            </a:r>
            <a:r>
              <a:rPr lang="en-US" sz="1600" dirty="0" err="1"/>
              <a:t>biste</a:t>
            </a:r>
            <a:r>
              <a:rPr lang="en-US" sz="1600" dirty="0"/>
              <a:t> </a:t>
            </a:r>
            <a:r>
              <a:rPr lang="en-US" sz="1600" dirty="0" err="1"/>
              <a:t>osigurali</a:t>
            </a:r>
            <a:r>
              <a:rPr lang="en-US" sz="1600" dirty="0"/>
              <a:t> </a:t>
            </a:r>
            <a:r>
              <a:rPr lang="en-US" sz="1600" dirty="0" err="1"/>
              <a:t>kontinuiranu</a:t>
            </a:r>
            <a:r>
              <a:rPr lang="en-US" sz="1600" dirty="0"/>
              <a:t> </a:t>
            </a:r>
            <a:r>
              <a:rPr lang="en-US" sz="1600" dirty="0" err="1"/>
              <a:t>usklađenost</a:t>
            </a:r>
            <a:r>
              <a:rPr lang="en-US" sz="1600" dirty="0"/>
              <a:t>.</a:t>
            </a:r>
          </a:p>
          <a:p>
            <a:pPr lvl="1"/>
            <a:endParaRPr lang="hr-HR" sz="16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825E74C-6E7C-F228-8D72-962350221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942" y="1618191"/>
            <a:ext cx="4344158" cy="362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1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C2CF-9034-090C-5874-36DB090C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Osnovni principi etike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A15B3-B845-2B46-D184-E46019FFF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Vlasništvo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naglašava</a:t>
            </a:r>
            <a:r>
              <a:rPr lang="en-US" sz="2000" dirty="0"/>
              <a:t> da </a:t>
            </a:r>
            <a:r>
              <a:rPr lang="en-US" sz="2000" dirty="0" err="1"/>
              <a:t>pojedinci</a:t>
            </a:r>
            <a:r>
              <a:rPr lang="en-US" sz="2000" dirty="0"/>
              <a:t> </a:t>
            </a:r>
            <a:r>
              <a:rPr lang="en-US" sz="2000" dirty="0" err="1"/>
              <a:t>zadržavaju</a:t>
            </a:r>
            <a:r>
              <a:rPr lang="en-US" sz="2000" dirty="0"/>
              <a:t> </a:t>
            </a:r>
            <a:r>
              <a:rPr lang="en-US" sz="2000" dirty="0" err="1"/>
              <a:t>vlasništvo</a:t>
            </a:r>
            <a:r>
              <a:rPr lang="en-US" sz="2000" dirty="0"/>
              <a:t> </a:t>
            </a:r>
            <a:r>
              <a:rPr lang="en-US" sz="2000" dirty="0" err="1"/>
              <a:t>nad</a:t>
            </a:r>
            <a:r>
              <a:rPr lang="en-US" sz="2000" dirty="0"/>
              <a:t> </a:t>
            </a:r>
            <a:r>
              <a:rPr lang="en-US" sz="2000" dirty="0" err="1"/>
              <a:t>svojim</a:t>
            </a:r>
            <a:r>
              <a:rPr lang="en-US" sz="2000" dirty="0"/>
              <a:t> </a:t>
            </a:r>
            <a:r>
              <a:rPr lang="en-US" sz="2000" dirty="0" err="1"/>
              <a:t>ličnim</a:t>
            </a:r>
            <a:r>
              <a:rPr lang="en-US" sz="2000" dirty="0"/>
              <a:t> </a:t>
            </a:r>
            <a:r>
              <a:rPr lang="en-US" sz="2000" dirty="0" err="1"/>
              <a:t>podacima</a:t>
            </a:r>
            <a:r>
              <a:rPr lang="en-US" sz="2000" dirty="0"/>
              <a:t>. </a:t>
            </a:r>
            <a:r>
              <a:rPr lang="en-US" sz="2000" dirty="0" err="1"/>
              <a:t>Nezakonito</a:t>
            </a:r>
            <a:r>
              <a:rPr lang="en-US" sz="2000" dirty="0"/>
              <a:t> je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neetično</a:t>
            </a:r>
            <a:r>
              <a:rPr lang="en-US" sz="2000" dirty="0"/>
              <a:t> </a:t>
            </a:r>
            <a:r>
              <a:rPr lang="en-US" sz="2000" dirty="0" err="1"/>
              <a:t>prikupljati</a:t>
            </a:r>
            <a:r>
              <a:rPr lang="en-US" sz="2000" dirty="0"/>
              <a:t> </a:t>
            </a:r>
            <a:r>
              <a:rPr lang="en-US" sz="2000" dirty="0" err="1"/>
              <a:t>lične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bez </a:t>
            </a:r>
            <a:r>
              <a:rPr lang="en-US" sz="2000" dirty="0" err="1"/>
              <a:t>izričite</a:t>
            </a:r>
            <a:r>
              <a:rPr lang="en-US" sz="2000" dirty="0"/>
              <a:t> </a:t>
            </a:r>
            <a:r>
              <a:rPr lang="en-US" sz="2000" dirty="0" err="1"/>
              <a:t>saglasnosti</a:t>
            </a:r>
            <a:r>
              <a:rPr lang="en-US" sz="2000" dirty="0"/>
              <a:t>. </a:t>
            </a:r>
            <a:r>
              <a:rPr lang="en-US" sz="2000" dirty="0" err="1"/>
              <a:t>Kompanije</a:t>
            </a:r>
            <a:r>
              <a:rPr lang="en-US" sz="2000" dirty="0"/>
              <a:t> </a:t>
            </a:r>
            <a:r>
              <a:rPr lang="en-US" sz="2000" dirty="0" err="1"/>
              <a:t>moraju</a:t>
            </a:r>
            <a:r>
              <a:rPr lang="en-US" sz="2000" dirty="0"/>
              <a:t> </a:t>
            </a:r>
            <a:r>
              <a:rPr lang="en-US" sz="2000" dirty="0" err="1"/>
              <a:t>dobiti</a:t>
            </a:r>
            <a:r>
              <a:rPr lang="en-US" sz="2000" dirty="0"/>
              <a:t> </a:t>
            </a:r>
            <a:r>
              <a:rPr lang="en-US" sz="2000" dirty="0" err="1"/>
              <a:t>saglasnost</a:t>
            </a:r>
            <a:r>
              <a:rPr lang="en-US" sz="2000" dirty="0"/>
              <a:t> </a:t>
            </a:r>
            <a:r>
              <a:rPr lang="en-US" sz="2000" dirty="0" err="1"/>
              <a:t>putem</a:t>
            </a:r>
            <a:r>
              <a:rPr lang="en-US" sz="2000" dirty="0"/>
              <a:t> </a:t>
            </a:r>
            <a:r>
              <a:rPr lang="en-US" sz="2000" dirty="0" err="1"/>
              <a:t>jasnih</a:t>
            </a:r>
            <a:r>
              <a:rPr lang="en-US" sz="2000" dirty="0"/>
              <a:t> </a:t>
            </a:r>
            <a:r>
              <a:rPr lang="en-US" sz="2000" dirty="0" err="1"/>
              <a:t>sporazuma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politika</a:t>
            </a:r>
            <a:r>
              <a:rPr lang="en-US" sz="2000" dirty="0"/>
              <a:t> </a:t>
            </a:r>
            <a:r>
              <a:rPr lang="en-US" sz="2000" dirty="0" err="1"/>
              <a:t>digitalne</a:t>
            </a:r>
            <a:r>
              <a:rPr lang="en-US" sz="2000" dirty="0"/>
              <a:t> </a:t>
            </a:r>
            <a:r>
              <a:rPr lang="en-US" sz="2000" dirty="0" err="1"/>
              <a:t>privatnosti</a:t>
            </a:r>
            <a:r>
              <a:rPr lang="en-US" sz="2000" dirty="0"/>
              <a:t>, </a:t>
            </a:r>
            <a:r>
              <a:rPr lang="en-US" sz="2000" dirty="0" err="1"/>
              <a:t>osiguravajući</a:t>
            </a:r>
            <a:r>
              <a:rPr lang="en-US" sz="2000" dirty="0"/>
              <a:t> da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korisnici</a:t>
            </a:r>
            <a:r>
              <a:rPr lang="en-US" sz="2000" dirty="0"/>
              <a:t> </a:t>
            </a:r>
            <a:r>
              <a:rPr lang="en-US" sz="2000" dirty="0" err="1"/>
              <a:t>upoznati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da se </a:t>
            </a:r>
            <a:r>
              <a:rPr lang="en-US" sz="2000" dirty="0" err="1"/>
              <a:t>slažu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praksama</a:t>
            </a:r>
            <a:r>
              <a:rPr lang="en-US" sz="2000" dirty="0"/>
              <a:t> </a:t>
            </a:r>
            <a:r>
              <a:rPr lang="en-US" sz="2000" dirty="0" err="1"/>
              <a:t>prikupljanja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Transparentnost</a:t>
            </a:r>
            <a:r>
              <a:rPr lang="en-US" sz="2000" dirty="0"/>
              <a:t> </a:t>
            </a:r>
            <a:r>
              <a:rPr lang="en-US" sz="2000" dirty="0" err="1"/>
              <a:t>podrazumeva</a:t>
            </a:r>
            <a:r>
              <a:rPr lang="en-US" sz="2000" dirty="0"/>
              <a:t> </a:t>
            </a:r>
            <a:r>
              <a:rPr lang="en-US" sz="2000" dirty="0" err="1"/>
              <a:t>jasnu</a:t>
            </a:r>
            <a:r>
              <a:rPr lang="en-US" sz="2000" dirty="0"/>
              <a:t> </a:t>
            </a:r>
            <a:r>
              <a:rPr lang="en-US" sz="2000" dirty="0" err="1"/>
              <a:t>komunikaciju</a:t>
            </a:r>
            <a:r>
              <a:rPr lang="en-US" sz="2000" dirty="0"/>
              <a:t> o tome </a:t>
            </a:r>
            <a:r>
              <a:rPr lang="en-US" sz="2000" dirty="0" err="1"/>
              <a:t>kako</a:t>
            </a:r>
            <a:r>
              <a:rPr lang="en-US" sz="2000" dirty="0"/>
              <a:t> </a:t>
            </a:r>
            <a:r>
              <a:rPr lang="en-US" sz="2000" dirty="0" err="1"/>
              <a:t>će</a:t>
            </a:r>
            <a:r>
              <a:rPr lang="en-US" sz="2000" dirty="0"/>
              <a:t> se </a:t>
            </a:r>
            <a:r>
              <a:rPr lang="en-US" sz="2000" dirty="0" err="1"/>
              <a:t>podaci</a:t>
            </a:r>
            <a:r>
              <a:rPr lang="en-US" sz="2000" dirty="0"/>
              <a:t> </a:t>
            </a:r>
            <a:r>
              <a:rPr lang="en-US" sz="2000" dirty="0" err="1"/>
              <a:t>prikupljati</a:t>
            </a:r>
            <a:r>
              <a:rPr lang="en-US" sz="2000" dirty="0"/>
              <a:t>, </a:t>
            </a:r>
            <a:r>
              <a:rPr lang="en-US" sz="2000" dirty="0" err="1"/>
              <a:t>čuvati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koristiti</a:t>
            </a:r>
            <a:r>
              <a:rPr lang="en-US" sz="2000" dirty="0"/>
              <a:t>. </a:t>
            </a:r>
            <a:r>
              <a:rPr lang="en-US" sz="2000" dirty="0" err="1"/>
              <a:t>Preduzeća</a:t>
            </a:r>
            <a:r>
              <a:rPr lang="en-US" sz="2000" dirty="0"/>
              <a:t> </a:t>
            </a:r>
            <a:r>
              <a:rPr lang="en-US" sz="2000" dirty="0" err="1"/>
              <a:t>moraju</a:t>
            </a:r>
            <a:r>
              <a:rPr lang="en-US" sz="2000" dirty="0"/>
              <a:t> </a:t>
            </a:r>
            <a:r>
              <a:rPr lang="en-US" sz="2000" dirty="0" err="1"/>
              <a:t>obavestiti</a:t>
            </a:r>
            <a:r>
              <a:rPr lang="en-US" sz="2000" dirty="0"/>
              <a:t> </a:t>
            </a:r>
            <a:r>
              <a:rPr lang="en-US" sz="2000" dirty="0" err="1"/>
              <a:t>pojedince</a:t>
            </a:r>
            <a:r>
              <a:rPr lang="en-US" sz="2000" dirty="0"/>
              <a:t> o </a:t>
            </a:r>
            <a:r>
              <a:rPr lang="en-US" sz="2000" dirty="0" err="1"/>
              <a:t>metodama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svrhama</a:t>
            </a:r>
            <a:r>
              <a:rPr lang="en-US" sz="2000" dirty="0"/>
              <a:t> </a:t>
            </a:r>
            <a:r>
              <a:rPr lang="en-US" sz="2000" dirty="0" err="1"/>
              <a:t>prikupljanja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 Ova </a:t>
            </a:r>
            <a:r>
              <a:rPr lang="en-US" sz="2000" dirty="0" err="1"/>
              <a:t>transparentnost</a:t>
            </a:r>
            <a:r>
              <a:rPr lang="en-US" sz="2000" dirty="0"/>
              <a:t> </a:t>
            </a:r>
            <a:r>
              <a:rPr lang="en-US" sz="2000" dirty="0" err="1"/>
              <a:t>gradi</a:t>
            </a:r>
            <a:r>
              <a:rPr lang="en-US" sz="2000" dirty="0"/>
              <a:t> </a:t>
            </a:r>
            <a:r>
              <a:rPr lang="en-US" sz="2000" dirty="0" err="1"/>
              <a:t>poverenje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omogućava</a:t>
            </a:r>
            <a:r>
              <a:rPr lang="en-US" sz="2000" dirty="0"/>
              <a:t> </a:t>
            </a:r>
            <a:r>
              <a:rPr lang="en-US" sz="2000" dirty="0" err="1"/>
              <a:t>korisnicima</a:t>
            </a:r>
            <a:r>
              <a:rPr lang="en-US" sz="2000" dirty="0"/>
              <a:t> da </a:t>
            </a:r>
            <a:r>
              <a:rPr lang="en-US" sz="2000" dirty="0" err="1"/>
              <a:t>donose</a:t>
            </a:r>
            <a:r>
              <a:rPr lang="en-US" sz="2000" dirty="0"/>
              <a:t> </a:t>
            </a:r>
            <a:r>
              <a:rPr lang="en-US" sz="2000" dirty="0" err="1"/>
              <a:t>informisane</a:t>
            </a:r>
            <a:r>
              <a:rPr lang="en-US" sz="2000" dirty="0"/>
              <a:t> </a:t>
            </a:r>
            <a:r>
              <a:rPr lang="en-US" sz="2000" dirty="0" err="1"/>
              <a:t>odluke</a:t>
            </a:r>
            <a:r>
              <a:rPr lang="en-US" sz="2000" dirty="0"/>
              <a:t> o </a:t>
            </a:r>
            <a:r>
              <a:rPr lang="en-US" sz="2000" dirty="0" err="1"/>
              <a:t>svojim</a:t>
            </a:r>
            <a:r>
              <a:rPr lang="en-US" sz="2000" dirty="0"/>
              <a:t> </a:t>
            </a:r>
            <a:r>
              <a:rPr lang="en-US" sz="2000" dirty="0" err="1"/>
              <a:t>podacima</a:t>
            </a:r>
            <a:r>
              <a:rPr lang="en-US" sz="2000" dirty="0"/>
              <a:t>. </a:t>
            </a:r>
            <a:r>
              <a:rPr lang="en-US" sz="2000" dirty="0" err="1"/>
              <a:t>Obmanjujuće</a:t>
            </a:r>
            <a:r>
              <a:rPr lang="en-US" sz="2000" dirty="0"/>
              <a:t> </a:t>
            </a:r>
            <a:r>
              <a:rPr lang="en-US" sz="2000" dirty="0" err="1"/>
              <a:t>prakse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uskraćivanje</a:t>
            </a:r>
            <a:r>
              <a:rPr lang="en-US" sz="2000" dirty="0"/>
              <a:t> </a:t>
            </a:r>
            <a:r>
              <a:rPr lang="en-US" sz="2000" dirty="0" err="1"/>
              <a:t>informacija</a:t>
            </a:r>
            <a:r>
              <a:rPr lang="en-US" sz="2000" dirty="0"/>
              <a:t> o </a:t>
            </a:r>
            <a:r>
              <a:rPr lang="en-US" sz="2000" dirty="0" err="1"/>
              <a:t>korišćenju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neetičke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nezakonite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Privatnost</a:t>
            </a:r>
            <a:r>
              <a:rPr lang="en-US" sz="2000" dirty="0"/>
              <a:t> se </a:t>
            </a:r>
            <a:r>
              <a:rPr lang="en-US" sz="2000" dirty="0" err="1"/>
              <a:t>fokusira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odgovornost</a:t>
            </a:r>
            <a:r>
              <a:rPr lang="en-US" sz="2000" dirty="0"/>
              <a:t> </a:t>
            </a:r>
            <a:r>
              <a:rPr lang="en-US" sz="2000" dirty="0" err="1"/>
              <a:t>preduzeća</a:t>
            </a:r>
            <a:r>
              <a:rPr lang="en-US" sz="2000" dirty="0"/>
              <a:t> da </a:t>
            </a:r>
            <a:r>
              <a:rPr lang="en-US" sz="2000" dirty="0" err="1"/>
              <a:t>zaštite</a:t>
            </a:r>
            <a:r>
              <a:rPr lang="en-US" sz="2000" dirty="0"/>
              <a:t> </a:t>
            </a:r>
            <a:r>
              <a:rPr lang="en-US" sz="2000" dirty="0" err="1"/>
              <a:t>privatnost</a:t>
            </a:r>
            <a:r>
              <a:rPr lang="en-US" sz="2000" dirty="0"/>
              <a:t> </a:t>
            </a:r>
            <a:r>
              <a:rPr lang="en-US" sz="2000" dirty="0" err="1"/>
              <a:t>ličnih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 </a:t>
            </a:r>
            <a:r>
              <a:rPr lang="en-US" sz="2000" dirty="0" err="1"/>
              <a:t>Čak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uz</a:t>
            </a:r>
            <a:r>
              <a:rPr lang="en-US" sz="2000" dirty="0"/>
              <a:t> </a:t>
            </a:r>
            <a:r>
              <a:rPr lang="en-US" sz="2000" dirty="0" err="1"/>
              <a:t>saglasnost</a:t>
            </a:r>
            <a:r>
              <a:rPr lang="en-US" sz="2000" dirty="0"/>
              <a:t>, </a:t>
            </a:r>
            <a:r>
              <a:rPr lang="en-US" sz="2000" dirty="0" err="1"/>
              <a:t>lični</a:t>
            </a:r>
            <a:r>
              <a:rPr lang="en-US" sz="2000" dirty="0"/>
              <a:t> </a:t>
            </a:r>
            <a:r>
              <a:rPr lang="en-US" sz="2000" dirty="0" err="1"/>
              <a:t>podaci</a:t>
            </a:r>
            <a:r>
              <a:rPr lang="en-US" sz="2000" dirty="0"/>
              <a:t> ne bi </a:t>
            </a:r>
            <a:r>
              <a:rPr lang="en-US" sz="2000" dirty="0" err="1"/>
              <a:t>trebalo</a:t>
            </a:r>
            <a:r>
              <a:rPr lang="en-US" sz="2000" dirty="0"/>
              <a:t> da </a:t>
            </a:r>
            <a:r>
              <a:rPr lang="en-US" sz="2000" dirty="0" err="1"/>
              <a:t>budu</a:t>
            </a:r>
            <a:r>
              <a:rPr lang="en-US" sz="2000" dirty="0"/>
              <a:t> </a:t>
            </a:r>
            <a:r>
              <a:rPr lang="en-US" sz="2000" dirty="0" err="1"/>
              <a:t>javno</a:t>
            </a:r>
            <a:r>
              <a:rPr lang="en-US" sz="2000" dirty="0"/>
              <a:t> </a:t>
            </a:r>
            <a:r>
              <a:rPr lang="en-US" sz="2000" dirty="0" err="1"/>
              <a:t>dostupni</a:t>
            </a:r>
            <a:r>
              <a:rPr lang="en-US" sz="2000" dirty="0"/>
              <a:t> bez </a:t>
            </a:r>
            <a:r>
              <a:rPr lang="en-US" sz="2000" dirty="0" err="1"/>
              <a:t>izričite</a:t>
            </a:r>
            <a:r>
              <a:rPr lang="en-US" sz="2000" dirty="0"/>
              <a:t> </a:t>
            </a:r>
            <a:r>
              <a:rPr lang="en-US" sz="2000" dirty="0" err="1"/>
              <a:t>dozvole</a:t>
            </a:r>
            <a:r>
              <a:rPr lang="en-US" sz="2000" dirty="0"/>
              <a:t> </a:t>
            </a:r>
            <a:r>
              <a:rPr lang="en-US" sz="2000" dirty="0" err="1"/>
              <a:t>pojedinca</a:t>
            </a:r>
            <a:r>
              <a:rPr lang="en-US" sz="2000" dirty="0"/>
              <a:t>. </a:t>
            </a:r>
            <a:r>
              <a:rPr lang="en-US" sz="2000" dirty="0" err="1"/>
              <a:t>Kompanije</a:t>
            </a:r>
            <a:r>
              <a:rPr lang="en-US" sz="2000" dirty="0"/>
              <a:t> </a:t>
            </a:r>
            <a:r>
              <a:rPr lang="en-US" sz="2000" dirty="0" err="1"/>
              <a:t>moraju</a:t>
            </a:r>
            <a:r>
              <a:rPr lang="en-US" sz="2000" dirty="0"/>
              <a:t> da </a:t>
            </a:r>
            <a:r>
              <a:rPr lang="en-US" sz="2000" dirty="0" err="1"/>
              <a:t>primene</a:t>
            </a:r>
            <a:r>
              <a:rPr lang="en-US" sz="2000" dirty="0"/>
              <a:t> </a:t>
            </a:r>
            <a:r>
              <a:rPr lang="en-US" sz="2000" dirty="0" err="1"/>
              <a:t>robusne</a:t>
            </a:r>
            <a:r>
              <a:rPr lang="en-US" sz="2000" dirty="0"/>
              <a:t> </a:t>
            </a:r>
            <a:r>
              <a:rPr lang="en-US" sz="2000" dirty="0" err="1"/>
              <a:t>bezbednosne</a:t>
            </a:r>
            <a:r>
              <a:rPr lang="en-US" sz="2000" dirty="0"/>
              <a:t> mere </a:t>
            </a:r>
            <a:r>
              <a:rPr lang="en-US" sz="2000" dirty="0" err="1"/>
              <a:t>kako</a:t>
            </a:r>
            <a:r>
              <a:rPr lang="en-US" sz="2000" dirty="0"/>
              <a:t> bi </a:t>
            </a:r>
            <a:r>
              <a:rPr lang="en-US" sz="2000" dirty="0" err="1"/>
              <a:t>zaštitile</a:t>
            </a:r>
            <a:r>
              <a:rPr lang="en-US" sz="2000" dirty="0"/>
              <a:t> </a:t>
            </a:r>
            <a:r>
              <a:rPr lang="en-US" sz="2000" dirty="0" err="1"/>
              <a:t>lične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od </a:t>
            </a:r>
            <a:r>
              <a:rPr lang="en-US" sz="2000" dirty="0" err="1"/>
              <a:t>neovlašćenog</a:t>
            </a:r>
            <a:r>
              <a:rPr lang="en-US" sz="2000" dirty="0"/>
              <a:t> </a:t>
            </a:r>
            <a:r>
              <a:rPr lang="en-US" sz="2000" dirty="0" err="1"/>
              <a:t>pristupa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kršenja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Namera</a:t>
            </a:r>
            <a:r>
              <a:rPr lang="en-US" sz="2000" dirty="0"/>
              <a:t> se </a:t>
            </a:r>
            <a:r>
              <a:rPr lang="en-US" sz="2000" dirty="0" err="1"/>
              <a:t>odnosi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etičke</a:t>
            </a:r>
            <a:r>
              <a:rPr lang="en-US" sz="2000" dirty="0"/>
              <a:t> </a:t>
            </a:r>
            <a:r>
              <a:rPr lang="en-US" sz="2000" dirty="0" err="1"/>
              <a:t>motivacije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stoje</a:t>
            </a:r>
            <a:r>
              <a:rPr lang="en-US" sz="2000" dirty="0"/>
              <a:t> </a:t>
            </a:r>
            <a:r>
              <a:rPr lang="en-US" sz="2000" dirty="0" err="1"/>
              <a:t>iza</a:t>
            </a:r>
            <a:r>
              <a:rPr lang="en-US" sz="2000" dirty="0"/>
              <a:t> </a:t>
            </a:r>
            <a:r>
              <a:rPr lang="en-US" sz="2000" dirty="0" err="1"/>
              <a:t>prikupljanja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korišćenja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 </a:t>
            </a:r>
            <a:r>
              <a:rPr lang="en-US" sz="2000" dirty="0" err="1"/>
              <a:t>Podaci</a:t>
            </a:r>
            <a:r>
              <a:rPr lang="en-US" sz="2000" dirty="0"/>
              <a:t> </a:t>
            </a:r>
            <a:r>
              <a:rPr lang="en-US" sz="2000" dirty="0" err="1"/>
              <a:t>treba</a:t>
            </a:r>
            <a:r>
              <a:rPr lang="en-US" sz="2000" dirty="0"/>
              <a:t> da se </a:t>
            </a:r>
            <a:r>
              <a:rPr lang="en-US" sz="2000" dirty="0" err="1"/>
              <a:t>prikupljaju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koriste</a:t>
            </a:r>
            <a:r>
              <a:rPr lang="en-US" sz="2000" dirty="0"/>
              <a:t> u </a:t>
            </a:r>
            <a:r>
              <a:rPr lang="en-US" sz="2000" dirty="0" err="1"/>
              <a:t>svrhe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korisne</a:t>
            </a:r>
            <a:r>
              <a:rPr lang="en-US" sz="2000" dirty="0"/>
              <a:t>, a ne </a:t>
            </a:r>
            <a:r>
              <a:rPr lang="en-US" sz="2000" dirty="0" err="1"/>
              <a:t>štetne</a:t>
            </a:r>
            <a:r>
              <a:rPr lang="en-US" sz="2000" dirty="0"/>
              <a:t> za </a:t>
            </a:r>
            <a:r>
              <a:rPr lang="en-US" sz="2000" dirty="0" err="1"/>
              <a:t>pojedince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društvo</a:t>
            </a:r>
            <a:r>
              <a:rPr lang="en-US" sz="2000" dirty="0"/>
              <a:t>. </a:t>
            </a:r>
            <a:r>
              <a:rPr lang="en-US" sz="2000" dirty="0" err="1"/>
              <a:t>Etičke</a:t>
            </a:r>
            <a:r>
              <a:rPr lang="en-US" sz="2000" dirty="0"/>
              <a:t> </a:t>
            </a:r>
            <a:r>
              <a:rPr lang="en-US" sz="2000" dirty="0" err="1"/>
              <a:t>prakse</a:t>
            </a:r>
            <a:r>
              <a:rPr lang="en-US" sz="2000" dirty="0"/>
              <a:t> u </a:t>
            </a:r>
            <a:r>
              <a:rPr lang="en-US" sz="2000" dirty="0" err="1"/>
              <a:t>vezi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podacima</a:t>
            </a:r>
            <a:r>
              <a:rPr lang="en-US" sz="2000" dirty="0"/>
              <a:t> </a:t>
            </a:r>
            <a:r>
              <a:rPr lang="en-US" sz="2000" dirty="0" err="1"/>
              <a:t>podrazumevaju</a:t>
            </a:r>
            <a:r>
              <a:rPr lang="en-US" sz="2000" dirty="0"/>
              <a:t> </a:t>
            </a:r>
            <a:r>
              <a:rPr lang="en-US" sz="2000" dirty="0" err="1"/>
              <a:t>korišćenje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za </a:t>
            </a:r>
            <a:r>
              <a:rPr lang="en-US" sz="2000" dirty="0" err="1"/>
              <a:t>poboljšanje</a:t>
            </a:r>
            <a:r>
              <a:rPr lang="en-US" sz="2000" dirty="0"/>
              <a:t> </a:t>
            </a:r>
            <a:r>
              <a:rPr lang="en-US" sz="2000" dirty="0" err="1"/>
              <a:t>korisničkog</a:t>
            </a:r>
            <a:r>
              <a:rPr lang="en-US" sz="2000" dirty="0"/>
              <a:t> </a:t>
            </a:r>
            <a:r>
              <a:rPr lang="en-US" sz="2000" dirty="0" err="1"/>
              <a:t>iskustva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unapređenje</a:t>
            </a:r>
            <a:r>
              <a:rPr lang="en-US" sz="2000" dirty="0"/>
              <a:t> </a:t>
            </a:r>
            <a:r>
              <a:rPr lang="en-US" sz="2000" dirty="0" err="1"/>
              <a:t>usluga</a:t>
            </a:r>
            <a:r>
              <a:rPr lang="en-US" sz="2000" dirty="0"/>
              <a:t> bez </a:t>
            </a:r>
            <a:r>
              <a:rPr lang="en-US" sz="2000" dirty="0" err="1"/>
              <a:t>iskorišćavanja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nanošenja</a:t>
            </a:r>
            <a:r>
              <a:rPr lang="en-US" sz="2000" dirty="0"/>
              <a:t> </a:t>
            </a:r>
            <a:r>
              <a:rPr lang="en-US" sz="2000" dirty="0" err="1"/>
              <a:t>štete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>
                <a:solidFill>
                  <a:srgbClr val="1065AB"/>
                </a:solidFill>
              </a:rPr>
              <a:t>Ishod</a:t>
            </a:r>
            <a:r>
              <a:rPr lang="en-US" sz="2000" dirty="0"/>
              <a:t> </a:t>
            </a:r>
            <a:r>
              <a:rPr lang="en-US" sz="2000" dirty="0" err="1"/>
              <a:t>razmatra</a:t>
            </a:r>
            <a:r>
              <a:rPr lang="en-US" sz="2000" dirty="0"/>
              <a:t> </a:t>
            </a:r>
            <a:r>
              <a:rPr lang="en-US" sz="2000" dirty="0" err="1"/>
              <a:t>šire</a:t>
            </a:r>
            <a:r>
              <a:rPr lang="en-US" sz="2000" dirty="0"/>
              <a:t> </a:t>
            </a:r>
            <a:r>
              <a:rPr lang="en-US" sz="2000" dirty="0" err="1"/>
              <a:t>uticaje</a:t>
            </a:r>
            <a:r>
              <a:rPr lang="en-US" sz="2000" dirty="0"/>
              <a:t> </a:t>
            </a:r>
            <a:r>
              <a:rPr lang="en-US" sz="2000" dirty="0" err="1"/>
              <a:t>korišćenja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pojedince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društvo</a:t>
            </a:r>
            <a:r>
              <a:rPr lang="en-US" sz="2000" dirty="0"/>
              <a:t>. </a:t>
            </a:r>
            <a:r>
              <a:rPr lang="en-US" sz="2000" dirty="0" err="1"/>
              <a:t>Preduzeća</a:t>
            </a:r>
            <a:r>
              <a:rPr lang="en-US" sz="2000" dirty="0"/>
              <a:t> </a:t>
            </a:r>
            <a:r>
              <a:rPr lang="en-US" sz="2000" dirty="0" err="1"/>
              <a:t>moraju</a:t>
            </a:r>
            <a:r>
              <a:rPr lang="en-US" sz="2000" dirty="0"/>
              <a:t> da </a:t>
            </a:r>
            <a:r>
              <a:rPr lang="en-US" sz="2000" dirty="0" err="1"/>
              <a:t>procene</a:t>
            </a:r>
            <a:r>
              <a:rPr lang="en-US" sz="2000" dirty="0"/>
              <a:t> </a:t>
            </a:r>
            <a:r>
              <a:rPr lang="en-US" sz="2000" dirty="0" err="1"/>
              <a:t>potencijalne</a:t>
            </a:r>
            <a:r>
              <a:rPr lang="en-US" sz="2000" dirty="0"/>
              <a:t> </a:t>
            </a:r>
            <a:r>
              <a:rPr lang="en-US" sz="2000" dirty="0" err="1"/>
              <a:t>posledice</a:t>
            </a:r>
            <a:r>
              <a:rPr lang="en-US" sz="2000" dirty="0"/>
              <a:t> </a:t>
            </a:r>
            <a:r>
              <a:rPr lang="en-US" sz="2000" dirty="0" err="1"/>
              <a:t>svojih</a:t>
            </a:r>
            <a:r>
              <a:rPr lang="en-US" sz="2000" dirty="0"/>
              <a:t> </a:t>
            </a:r>
            <a:r>
              <a:rPr lang="en-US" sz="2000" dirty="0" err="1"/>
              <a:t>praksi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podacima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da se </a:t>
            </a:r>
            <a:r>
              <a:rPr lang="en-US" sz="2000" dirty="0" err="1"/>
              <a:t>trude</a:t>
            </a:r>
            <a:r>
              <a:rPr lang="en-US" sz="2000" dirty="0"/>
              <a:t> da </a:t>
            </a:r>
            <a:r>
              <a:rPr lang="en-US" sz="2000" dirty="0" err="1"/>
              <a:t>izbegnu</a:t>
            </a:r>
            <a:r>
              <a:rPr lang="en-US" sz="2000" dirty="0"/>
              <a:t> </a:t>
            </a:r>
            <a:r>
              <a:rPr lang="en-US" sz="2000" dirty="0" err="1"/>
              <a:t>negativne</a:t>
            </a:r>
            <a:r>
              <a:rPr lang="en-US" sz="2000" dirty="0"/>
              <a:t> </a:t>
            </a:r>
            <a:r>
              <a:rPr lang="en-US" sz="2000" dirty="0" err="1"/>
              <a:t>ishode</a:t>
            </a:r>
            <a:r>
              <a:rPr lang="en-US" sz="2000" dirty="0"/>
              <a:t>. </a:t>
            </a:r>
            <a:r>
              <a:rPr lang="en-US" sz="2000" dirty="0" err="1"/>
              <a:t>Ovaj</a:t>
            </a:r>
            <a:r>
              <a:rPr lang="en-US" sz="2000" dirty="0"/>
              <a:t> </a:t>
            </a:r>
            <a:r>
              <a:rPr lang="en-US" sz="2000" dirty="0" err="1"/>
              <a:t>princip</a:t>
            </a:r>
            <a:r>
              <a:rPr lang="en-US" sz="2000" dirty="0"/>
              <a:t> </a:t>
            </a:r>
            <a:r>
              <a:rPr lang="en-US" sz="2000" dirty="0" err="1"/>
              <a:t>naglašava</a:t>
            </a:r>
            <a:r>
              <a:rPr lang="en-US" sz="2000" dirty="0"/>
              <a:t> </a:t>
            </a:r>
            <a:r>
              <a:rPr lang="en-US" sz="2000" dirty="0" err="1"/>
              <a:t>potrebu</a:t>
            </a:r>
            <a:r>
              <a:rPr lang="en-US" sz="2000" dirty="0"/>
              <a:t> za </a:t>
            </a:r>
            <a:r>
              <a:rPr lang="en-US" sz="2000" dirty="0" err="1"/>
              <a:t>etičkim</a:t>
            </a:r>
            <a:r>
              <a:rPr lang="en-US" sz="2000" dirty="0"/>
              <a:t> </a:t>
            </a:r>
            <a:r>
              <a:rPr lang="en-US" sz="2000" dirty="0" err="1"/>
              <a:t>predviđanjem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odgovornošću</a:t>
            </a:r>
            <a:r>
              <a:rPr lang="en-US" sz="2000" dirty="0"/>
              <a:t> u </a:t>
            </a:r>
            <a:r>
              <a:rPr lang="en-US" sz="2000" dirty="0" err="1"/>
              <a:t>donošenju</a:t>
            </a:r>
            <a:r>
              <a:rPr lang="en-US" sz="2000" dirty="0"/>
              <a:t> </a:t>
            </a:r>
            <a:r>
              <a:rPr lang="en-US" sz="2000" dirty="0" err="1"/>
              <a:t>odluka</a:t>
            </a:r>
            <a:r>
              <a:rPr lang="en-US" sz="2000" dirty="0"/>
              <a:t> </a:t>
            </a:r>
            <a:r>
              <a:rPr lang="en-US" sz="2000" dirty="0" err="1"/>
              <a:t>zasnovanih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podacima</a:t>
            </a:r>
            <a:r>
              <a:rPr lang="en-US" sz="2000" dirty="0"/>
              <a:t>.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25497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A2F5D-49C6-D1FF-8780-86ECC938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Bezbednost informacija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DB850-05B7-D684-0DA7-7833FE3A9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Bezbednost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informacija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odnosi</a:t>
            </a:r>
            <a:r>
              <a:rPr lang="en-US" sz="2000" dirty="0"/>
              <a:t> se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sveobuhvatan</a:t>
            </a:r>
            <a:r>
              <a:rPr lang="en-US" sz="2000" dirty="0"/>
              <a:t> </a:t>
            </a:r>
            <a:r>
              <a:rPr lang="en-US" sz="2000" dirty="0" err="1"/>
              <a:t>skup</a:t>
            </a:r>
            <a:r>
              <a:rPr lang="en-US" sz="2000" dirty="0"/>
              <a:t> </a:t>
            </a:r>
            <a:r>
              <a:rPr lang="en-US" sz="2000" dirty="0" err="1"/>
              <a:t>praksi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principa</a:t>
            </a:r>
            <a:r>
              <a:rPr lang="en-US" sz="2000" dirty="0"/>
              <a:t> </a:t>
            </a:r>
            <a:r>
              <a:rPr lang="en-US" sz="2000" dirty="0" err="1"/>
              <a:t>usmerenih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zaštitu</a:t>
            </a:r>
            <a:r>
              <a:rPr lang="en-US" sz="2000" dirty="0"/>
              <a:t> </a:t>
            </a:r>
            <a:r>
              <a:rPr lang="en-US" sz="2000" dirty="0" err="1"/>
              <a:t>informacija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informacionih</a:t>
            </a:r>
            <a:r>
              <a:rPr lang="en-US" sz="2000" dirty="0"/>
              <a:t> </a:t>
            </a:r>
            <a:r>
              <a:rPr lang="en-US" sz="2000" dirty="0" err="1"/>
              <a:t>sistema</a:t>
            </a:r>
            <a:r>
              <a:rPr lang="en-US" sz="2000" dirty="0"/>
              <a:t> od </a:t>
            </a:r>
            <a:r>
              <a:rPr lang="en-US" sz="2000" dirty="0" err="1"/>
              <a:t>neovlašćenog</a:t>
            </a:r>
            <a:r>
              <a:rPr lang="en-US" sz="2000" dirty="0"/>
              <a:t> </a:t>
            </a:r>
            <a:r>
              <a:rPr lang="en-US" sz="2000" dirty="0" err="1"/>
              <a:t>pristupa</a:t>
            </a:r>
            <a:r>
              <a:rPr lang="en-US" sz="2000" dirty="0"/>
              <a:t>, </a:t>
            </a:r>
            <a:r>
              <a:rPr lang="en-US" sz="2000" dirty="0" err="1"/>
              <a:t>upotrebe</a:t>
            </a:r>
            <a:r>
              <a:rPr lang="en-US" sz="2000" dirty="0"/>
              <a:t>, </a:t>
            </a:r>
            <a:r>
              <a:rPr lang="en-US" sz="2000" dirty="0" err="1"/>
              <a:t>otkrivanja</a:t>
            </a:r>
            <a:r>
              <a:rPr lang="en-US" sz="2000" dirty="0"/>
              <a:t>, </a:t>
            </a:r>
            <a:r>
              <a:rPr lang="en-US" sz="2000" dirty="0" err="1"/>
              <a:t>ometanja</a:t>
            </a:r>
            <a:r>
              <a:rPr lang="en-US" sz="2000" dirty="0"/>
              <a:t>, </a:t>
            </a:r>
            <a:r>
              <a:rPr lang="en-US" sz="2000" dirty="0" err="1"/>
              <a:t>modifikacije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uništenja</a:t>
            </a:r>
            <a:r>
              <a:rPr lang="en-US" sz="2000" dirty="0"/>
              <a:t>. </a:t>
            </a:r>
            <a:endParaRPr lang="hr-HR" sz="2000" dirty="0"/>
          </a:p>
          <a:p>
            <a:pPr algn="just"/>
            <a:r>
              <a:rPr lang="en-US" sz="2000" dirty="0" err="1"/>
              <a:t>Obezbeđuje</a:t>
            </a:r>
            <a:r>
              <a:rPr lang="en-US" sz="2000" dirty="0"/>
              <a:t> </a:t>
            </a:r>
            <a:r>
              <a:rPr lang="en-US" sz="2000" dirty="0" err="1"/>
              <a:t>poverljivost</a:t>
            </a:r>
            <a:r>
              <a:rPr lang="en-US" sz="2000" dirty="0"/>
              <a:t>, </a:t>
            </a:r>
            <a:r>
              <a:rPr lang="en-US" sz="2000" dirty="0" err="1"/>
              <a:t>integritet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dostupnost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kroz</a:t>
            </a:r>
            <a:r>
              <a:rPr lang="en-US" sz="2000" dirty="0"/>
              <a:t> </a:t>
            </a:r>
            <a:r>
              <a:rPr lang="en-US" sz="2000" dirty="0" err="1"/>
              <a:t>primenu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zaštitnih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mera</a:t>
            </a:r>
            <a:r>
              <a:rPr lang="en-US" sz="2000" dirty="0"/>
              <a:t>, </a:t>
            </a:r>
            <a:r>
              <a:rPr lang="en-US" sz="2000" dirty="0" err="1"/>
              <a:t>politika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tehnologija</a:t>
            </a:r>
            <a:r>
              <a:rPr lang="en-US" sz="2000" dirty="0"/>
              <a:t>. </a:t>
            </a:r>
            <a:endParaRPr lang="hr-HR" sz="2000" dirty="0"/>
          </a:p>
          <a:p>
            <a:pPr algn="just"/>
            <a:r>
              <a:rPr lang="en-US" sz="2000" dirty="0"/>
              <a:t>Ove mere </a:t>
            </a:r>
            <a:r>
              <a:rPr lang="en-US" sz="2000" dirty="0" err="1"/>
              <a:t>uključuju</a:t>
            </a:r>
            <a:r>
              <a:rPr lang="en-US" sz="2000" dirty="0"/>
              <a:t> </a:t>
            </a:r>
            <a:r>
              <a:rPr lang="en-US" sz="2000" dirty="0" err="1"/>
              <a:t>kontrolu</a:t>
            </a:r>
            <a:r>
              <a:rPr lang="en-US" sz="2000" dirty="0"/>
              <a:t> </a:t>
            </a:r>
            <a:r>
              <a:rPr lang="en-US" sz="2000" dirty="0" err="1"/>
              <a:t>pristupa</a:t>
            </a:r>
            <a:r>
              <a:rPr lang="en-US" sz="2000" dirty="0"/>
              <a:t>, </a:t>
            </a:r>
            <a:r>
              <a:rPr lang="en-US" sz="2000" dirty="0" err="1"/>
              <a:t>šifrovanje</a:t>
            </a:r>
            <a:r>
              <a:rPr lang="en-US" sz="2000" dirty="0"/>
              <a:t>, </a:t>
            </a:r>
            <a:r>
              <a:rPr lang="en-US" sz="2000" dirty="0" err="1"/>
              <a:t>oporavak</a:t>
            </a:r>
            <a:r>
              <a:rPr lang="en-US" sz="2000" dirty="0"/>
              <a:t> od </a:t>
            </a:r>
            <a:r>
              <a:rPr lang="en-US" sz="2000" dirty="0" err="1"/>
              <a:t>katastrofe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usklađenost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zakonskim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regulatornim</a:t>
            </a:r>
            <a:r>
              <a:rPr lang="en-US" sz="2000" dirty="0"/>
              <a:t> </a:t>
            </a:r>
            <a:r>
              <a:rPr lang="en-US" sz="2000" dirty="0" err="1"/>
              <a:t>standardima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bi se </a:t>
            </a:r>
            <a:r>
              <a:rPr lang="en-US" sz="2000" b="1" dirty="0" err="1">
                <a:solidFill>
                  <a:srgbClr val="1065AB"/>
                </a:solidFill>
              </a:rPr>
              <a:t>ublažili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rizici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zaštitili</a:t>
            </a:r>
            <a:r>
              <a:rPr lang="en-US" sz="2000" dirty="0"/>
              <a:t> od </a:t>
            </a:r>
            <a:r>
              <a:rPr lang="en-US" sz="2000" dirty="0" err="1"/>
              <a:t>potencijalnih</a:t>
            </a:r>
            <a:r>
              <a:rPr lang="en-US" sz="2000" dirty="0"/>
              <a:t> </a:t>
            </a:r>
            <a:r>
              <a:rPr lang="en-US" sz="2000" dirty="0" err="1"/>
              <a:t>pretnji</a:t>
            </a:r>
            <a:r>
              <a:rPr lang="pl-PL" sz="2000" dirty="0"/>
              <a:t>.</a:t>
            </a:r>
            <a:r>
              <a:rPr lang="en-US" sz="2000" dirty="0"/>
              <a:t> </a:t>
            </a:r>
            <a:endParaRPr lang="pl-PL" sz="2000" dirty="0"/>
          </a:p>
          <a:p>
            <a:pPr algn="just"/>
            <a:r>
              <a:rPr lang="en-US" sz="2000" dirty="0" err="1"/>
              <a:t>Bezbednost</a:t>
            </a:r>
            <a:r>
              <a:rPr lang="en-US" sz="2000" dirty="0"/>
              <a:t> </a:t>
            </a:r>
            <a:r>
              <a:rPr lang="en-US" sz="2000" dirty="0" err="1"/>
              <a:t>informacija</a:t>
            </a:r>
            <a:r>
              <a:rPr lang="en-US" sz="2000" dirty="0"/>
              <a:t> je </a:t>
            </a:r>
            <a:r>
              <a:rPr lang="en-US" sz="2000" dirty="0" err="1"/>
              <a:t>sada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neophodna</a:t>
            </a:r>
            <a:r>
              <a:rPr lang="en-US" sz="2000" dirty="0"/>
              <a:t> za </a:t>
            </a:r>
            <a:r>
              <a:rPr lang="en-US" sz="2000" dirty="0" err="1"/>
              <a:t>kredibilitet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integritet</a:t>
            </a:r>
            <a:r>
              <a:rPr lang="en-US" sz="2000" dirty="0"/>
              <a:t> </a:t>
            </a:r>
            <a:r>
              <a:rPr lang="en-US" sz="2000" dirty="0" err="1"/>
              <a:t>organizacije</a:t>
            </a:r>
            <a:r>
              <a:rPr lang="en-US" sz="2000" dirty="0"/>
              <a:t> u </a:t>
            </a:r>
            <a:r>
              <a:rPr lang="en-US" sz="2000" dirty="0" err="1"/>
              <a:t>digitalnom</a:t>
            </a:r>
            <a:r>
              <a:rPr lang="en-US" sz="2000" dirty="0"/>
              <a:t> </a:t>
            </a:r>
            <a:r>
              <a:rPr lang="en-US" sz="2000" dirty="0" err="1"/>
              <a:t>dobu</a:t>
            </a:r>
            <a:r>
              <a:rPr lang="pl-PL" sz="2000" dirty="0"/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27087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D22E-E0D8-D0EA-7542-8FC39A8A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Značaj bezbednosti informacija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5719-DE69-68A6-5BA1-521A2D1BB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2000" dirty="0"/>
              <a:t>Bezbednost informacija </a:t>
            </a:r>
            <a:r>
              <a:rPr lang="hr-HR" sz="2000" b="1" dirty="0">
                <a:solidFill>
                  <a:srgbClr val="1065AB"/>
                </a:solidFill>
              </a:rPr>
              <a:t>štiti osetljive podatke </a:t>
            </a:r>
            <a:r>
              <a:rPr lang="hr-HR" sz="2000" dirty="0"/>
              <a:t>od neovlašćenog pristupa, provala i krađe</a:t>
            </a:r>
            <a:r>
              <a:rPr lang="pl-PL" sz="2000" dirty="0"/>
              <a:t>.</a:t>
            </a:r>
            <a:endParaRPr lang="hr-HR" sz="2000" dirty="0"/>
          </a:p>
          <a:p>
            <a:pPr algn="just"/>
            <a:r>
              <a:rPr lang="en-US" sz="2000" dirty="0"/>
              <a:t>Ovo </a:t>
            </a:r>
            <a:r>
              <a:rPr lang="en-US" sz="2000" dirty="0" err="1"/>
              <a:t>uključuje</a:t>
            </a:r>
            <a:r>
              <a:rPr lang="en-US" sz="2000" dirty="0"/>
              <a:t> </a:t>
            </a:r>
            <a:r>
              <a:rPr lang="en-US" sz="2000" dirty="0" err="1"/>
              <a:t>lične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, </a:t>
            </a:r>
            <a:r>
              <a:rPr lang="en-US" sz="2000" dirty="0" err="1"/>
              <a:t>finansijske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, </a:t>
            </a:r>
            <a:r>
              <a:rPr lang="en-US" sz="2000" dirty="0" err="1"/>
              <a:t>intelektualnu</a:t>
            </a:r>
            <a:r>
              <a:rPr lang="en-US" sz="2000" dirty="0"/>
              <a:t> </a:t>
            </a:r>
            <a:r>
              <a:rPr lang="en-US" sz="2000" dirty="0" err="1"/>
              <a:t>svojinu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poverljivu</a:t>
            </a:r>
            <a:r>
              <a:rPr lang="en-US" sz="2000" dirty="0"/>
              <a:t> </a:t>
            </a:r>
            <a:r>
              <a:rPr lang="en-US" sz="2000" dirty="0" err="1"/>
              <a:t>poslovnu</a:t>
            </a:r>
            <a:r>
              <a:rPr lang="en-US" sz="2000" dirty="0"/>
              <a:t> </a:t>
            </a:r>
            <a:r>
              <a:rPr lang="en-US" sz="2000" dirty="0" err="1"/>
              <a:t>komunikaciju</a:t>
            </a:r>
            <a:r>
              <a:rPr lang="en-US" sz="2000" dirty="0"/>
              <a:t>. </a:t>
            </a:r>
            <a:endParaRPr lang="hr-HR" sz="2000" dirty="0"/>
          </a:p>
          <a:p>
            <a:pPr algn="just"/>
            <a:r>
              <a:rPr lang="en-US" sz="2000" dirty="0"/>
              <a:t>Kako </a:t>
            </a:r>
            <a:r>
              <a:rPr lang="en-US" sz="2000" dirty="0" err="1"/>
              <a:t>sajber</a:t>
            </a:r>
            <a:r>
              <a:rPr lang="en-US" sz="2000" dirty="0"/>
              <a:t> </a:t>
            </a:r>
            <a:r>
              <a:rPr lang="en-US" sz="2000" dirty="0" err="1"/>
              <a:t>napadi</a:t>
            </a:r>
            <a:r>
              <a:rPr lang="en-US" sz="2000" dirty="0"/>
              <a:t> </a:t>
            </a:r>
            <a:r>
              <a:rPr lang="en-US" sz="2000" dirty="0" err="1"/>
              <a:t>postaju</a:t>
            </a:r>
            <a:r>
              <a:rPr lang="en-US" sz="2000" dirty="0"/>
              <a:t> </a:t>
            </a:r>
            <a:r>
              <a:rPr lang="en-US" sz="2000" dirty="0" err="1"/>
              <a:t>sofisticiraniji</a:t>
            </a:r>
            <a:r>
              <a:rPr lang="en-US" sz="2000" dirty="0"/>
              <a:t>, </a:t>
            </a:r>
            <a:r>
              <a:rPr lang="en-US" sz="2000" dirty="0" err="1"/>
              <a:t>rizik</a:t>
            </a:r>
            <a:r>
              <a:rPr lang="en-US" sz="2000" dirty="0"/>
              <a:t> od </a:t>
            </a:r>
            <a:r>
              <a:rPr lang="en-US" sz="2000" dirty="0" err="1"/>
              <a:t>kršenja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eskalira</a:t>
            </a:r>
            <a:r>
              <a:rPr lang="en-US" sz="2000" dirty="0"/>
              <a:t>,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potencijalno</a:t>
            </a:r>
            <a:r>
              <a:rPr lang="en-US" sz="2000" dirty="0"/>
              <a:t> </a:t>
            </a:r>
            <a:r>
              <a:rPr lang="en-US" sz="2000" dirty="0" err="1"/>
              <a:t>dovodi</a:t>
            </a:r>
            <a:r>
              <a:rPr lang="en-US" sz="2000" dirty="0"/>
              <a:t> do </a:t>
            </a:r>
            <a:r>
              <a:rPr lang="en-US" sz="2000" dirty="0" err="1"/>
              <a:t>ozbiljnih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finansijskih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gubitaka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štete</a:t>
            </a:r>
            <a:r>
              <a:rPr lang="en-US" sz="2000" b="1" dirty="0">
                <a:solidFill>
                  <a:srgbClr val="1065AB"/>
                </a:solidFill>
              </a:rPr>
              <a:t> po </a:t>
            </a:r>
            <a:r>
              <a:rPr lang="en-US" sz="2000" b="1" dirty="0" err="1">
                <a:solidFill>
                  <a:srgbClr val="1065AB"/>
                </a:solidFill>
              </a:rPr>
              <a:t>reputaciju</a:t>
            </a:r>
            <a:r>
              <a:rPr lang="en-US" sz="2000" dirty="0"/>
              <a:t>. </a:t>
            </a:r>
            <a:endParaRPr lang="hr-HR" sz="2000" dirty="0"/>
          </a:p>
          <a:p>
            <a:pPr algn="just"/>
            <a:r>
              <a:rPr lang="en-US" sz="2000" dirty="0"/>
              <a:t>Na primer, </a:t>
            </a:r>
            <a:r>
              <a:rPr lang="en-US" sz="2000" dirty="0" err="1"/>
              <a:t>kršenje</a:t>
            </a:r>
            <a:r>
              <a:rPr lang="en-US" sz="2000" dirty="0"/>
              <a:t> </a:t>
            </a:r>
            <a:r>
              <a:rPr lang="en-US" sz="2000" dirty="0" err="1"/>
              <a:t>bezbednosti</a:t>
            </a:r>
            <a:r>
              <a:rPr lang="en-US" sz="2000" dirty="0"/>
              <a:t> Equifax-a 2017. </a:t>
            </a:r>
            <a:r>
              <a:rPr lang="en-US" sz="2000" dirty="0" err="1"/>
              <a:t>godine</a:t>
            </a:r>
            <a:r>
              <a:rPr lang="en-US" sz="2000" dirty="0"/>
              <a:t> </a:t>
            </a:r>
            <a:r>
              <a:rPr lang="en-US" sz="2000" dirty="0" err="1"/>
              <a:t>otkrilo</a:t>
            </a:r>
            <a:r>
              <a:rPr lang="en-US" sz="2000" dirty="0"/>
              <a:t> je </a:t>
            </a:r>
            <a:r>
              <a:rPr lang="en-US" sz="2000" dirty="0" err="1"/>
              <a:t>lične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1065AB"/>
                </a:solidFill>
              </a:rPr>
              <a:t>147 </a:t>
            </a:r>
            <a:r>
              <a:rPr lang="en-US" sz="2000" b="1" dirty="0" err="1">
                <a:solidFill>
                  <a:srgbClr val="1065AB"/>
                </a:solidFill>
              </a:rPr>
              <a:t>miliona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ljudi</a:t>
            </a:r>
            <a:r>
              <a:rPr lang="en-US" sz="2000" dirty="0"/>
              <a:t>,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rezultiralo</a:t>
            </a:r>
            <a:r>
              <a:rPr lang="en-US" sz="2000" dirty="0"/>
              <a:t> </a:t>
            </a:r>
            <a:r>
              <a:rPr lang="en-US" sz="2000" dirty="0" err="1"/>
              <a:t>nagodbom</a:t>
            </a:r>
            <a:r>
              <a:rPr lang="en-US" sz="2000" dirty="0"/>
              <a:t> do 425 </a:t>
            </a:r>
            <a:r>
              <a:rPr lang="en-US" sz="2000" dirty="0" err="1"/>
              <a:t>miliona</a:t>
            </a:r>
            <a:r>
              <a:rPr lang="en-US" sz="2000" dirty="0"/>
              <a:t> </a:t>
            </a:r>
            <a:r>
              <a:rPr lang="en-US" sz="2000" dirty="0" err="1"/>
              <a:t>dolara</a:t>
            </a:r>
            <a:r>
              <a:rPr lang="en-US" sz="2000" dirty="0"/>
              <a:t> (</a:t>
            </a:r>
            <a:r>
              <a:rPr lang="en-US" sz="2000" dirty="0" err="1"/>
              <a:t>Federalna</a:t>
            </a:r>
            <a:r>
              <a:rPr lang="en-US" sz="2000" dirty="0"/>
              <a:t> </a:t>
            </a:r>
            <a:r>
              <a:rPr lang="en-US" sz="2000" dirty="0" err="1"/>
              <a:t>trgovinska</a:t>
            </a:r>
            <a:r>
              <a:rPr lang="en-US" sz="2000" dirty="0"/>
              <a:t> </a:t>
            </a:r>
            <a:r>
              <a:rPr lang="en-US" sz="2000" dirty="0" err="1"/>
              <a:t>komisija</a:t>
            </a:r>
            <a:r>
              <a:rPr lang="en-US" sz="2000" dirty="0"/>
              <a:t>, 2022).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833329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D22E-E0D8-D0EA-7542-8FC39A8A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Značaj bezbednosti informacija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5719-DE69-68A6-5BA1-521A2D1BB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Bezbednost informacija je ključna za </a:t>
            </a:r>
            <a:r>
              <a:rPr lang="hr-HR" sz="2000" b="1" dirty="0">
                <a:solidFill>
                  <a:srgbClr val="1065AB"/>
                </a:solidFill>
              </a:rPr>
              <a:t>očuvanje poverenja potrošača</a:t>
            </a:r>
            <a:r>
              <a:rPr lang="en-US" sz="2000" dirty="0"/>
              <a:t>. </a:t>
            </a:r>
            <a:endParaRPr lang="hr-HR" sz="2000" dirty="0"/>
          </a:p>
          <a:p>
            <a:r>
              <a:rPr lang="en-US" sz="2000" dirty="0"/>
              <a:t>U </a:t>
            </a:r>
            <a:r>
              <a:rPr lang="en-US" sz="2000" dirty="0" err="1"/>
              <a:t>doba</a:t>
            </a:r>
            <a:r>
              <a:rPr lang="en-US" sz="2000" dirty="0"/>
              <a:t> </a:t>
            </a:r>
            <a:r>
              <a:rPr lang="en-US" sz="2000" dirty="0" err="1"/>
              <a:t>kada</a:t>
            </a:r>
            <a:r>
              <a:rPr lang="en-US" sz="2000" dirty="0"/>
              <a:t> je </a:t>
            </a:r>
            <a:r>
              <a:rPr lang="en-US" sz="2000" dirty="0" err="1"/>
              <a:t>privatnost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ključna</a:t>
            </a:r>
            <a:r>
              <a:rPr lang="en-US" sz="2000" dirty="0"/>
              <a:t>, </a:t>
            </a:r>
            <a:r>
              <a:rPr lang="en-US" sz="2000" dirty="0" err="1"/>
              <a:t>kupci</a:t>
            </a:r>
            <a:r>
              <a:rPr lang="en-US" sz="2000" dirty="0"/>
              <a:t> </a:t>
            </a:r>
            <a:r>
              <a:rPr lang="en-US" sz="2000" dirty="0" err="1"/>
              <a:t>postaju</a:t>
            </a:r>
            <a:r>
              <a:rPr lang="en-US" sz="2000" dirty="0"/>
              <a:t> </a:t>
            </a:r>
            <a:r>
              <a:rPr lang="en-US" sz="2000" dirty="0" err="1"/>
              <a:t>sve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dirty="0" err="1"/>
              <a:t>zabrinuti</a:t>
            </a:r>
            <a:r>
              <a:rPr lang="en-US" sz="2000" dirty="0"/>
              <a:t> </a:t>
            </a:r>
            <a:r>
              <a:rPr lang="en-US" sz="2000" dirty="0" err="1"/>
              <a:t>zbog</a:t>
            </a:r>
            <a:r>
              <a:rPr lang="en-US" sz="2000" dirty="0"/>
              <a:t> toga </a:t>
            </a:r>
            <a:r>
              <a:rPr lang="en-US" sz="2000" dirty="0" err="1"/>
              <a:t>kako</a:t>
            </a:r>
            <a:r>
              <a:rPr lang="en-US" sz="2000" dirty="0"/>
              <a:t> se </a:t>
            </a:r>
            <a:r>
              <a:rPr lang="en-US" sz="2000" dirty="0" err="1"/>
              <a:t>njihove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 </a:t>
            </a:r>
            <a:r>
              <a:rPr lang="en-US" sz="2000" dirty="0" err="1"/>
              <a:t>rukuju</a:t>
            </a:r>
            <a:r>
              <a:rPr lang="en-US" sz="2000" dirty="0"/>
              <a:t>. </a:t>
            </a:r>
            <a:endParaRPr lang="hr-HR" sz="2000" dirty="0"/>
          </a:p>
          <a:p>
            <a:r>
              <a:rPr lang="en-US" sz="2000" dirty="0"/>
              <a:t>Jaka </a:t>
            </a:r>
            <a:r>
              <a:rPr lang="en-US" sz="2000" dirty="0" err="1"/>
              <a:t>arhitektura</a:t>
            </a:r>
            <a:r>
              <a:rPr lang="en-US" sz="2000" dirty="0"/>
              <a:t> </a:t>
            </a:r>
            <a:r>
              <a:rPr lang="en-US" sz="2000" dirty="0" err="1"/>
              <a:t>informacione</a:t>
            </a:r>
            <a:r>
              <a:rPr lang="en-US" sz="2000" dirty="0"/>
              <a:t> </a:t>
            </a:r>
            <a:r>
              <a:rPr lang="en-US" sz="2000" dirty="0" err="1"/>
              <a:t>bezbednosti</a:t>
            </a:r>
            <a:r>
              <a:rPr lang="en-US" sz="2000" dirty="0"/>
              <a:t> </a:t>
            </a:r>
            <a:r>
              <a:rPr lang="en-US" sz="2000" dirty="0" err="1"/>
              <a:t>osigurava</a:t>
            </a:r>
            <a:r>
              <a:rPr lang="en-US" sz="2000" dirty="0"/>
              <a:t> </a:t>
            </a:r>
            <a:r>
              <a:rPr lang="en-US" sz="2000" dirty="0" err="1"/>
              <a:t>bezbednost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potrošača</a:t>
            </a:r>
            <a:r>
              <a:rPr lang="en-US" sz="2000" dirty="0"/>
              <a:t>,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podstiče</a:t>
            </a:r>
            <a:r>
              <a:rPr lang="en-US" sz="2000" dirty="0"/>
              <a:t> </a:t>
            </a:r>
            <a:r>
              <a:rPr lang="en-US" sz="2000" dirty="0" err="1"/>
              <a:t>lojalnost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poverenje</a:t>
            </a:r>
            <a:r>
              <a:rPr lang="en-US" sz="2000" dirty="0"/>
              <a:t>. </a:t>
            </a:r>
            <a:endParaRPr lang="hr-HR" sz="2000" dirty="0"/>
          </a:p>
          <a:p>
            <a:r>
              <a:rPr lang="en-US" sz="2000" dirty="0"/>
              <a:t>Prema </a:t>
            </a:r>
            <a:r>
              <a:rPr lang="en-US" sz="2000" dirty="0" err="1"/>
              <a:t>istraživanju</a:t>
            </a:r>
            <a:r>
              <a:rPr lang="en-US" sz="2000" dirty="0"/>
              <a:t> </a:t>
            </a:r>
            <a:r>
              <a:rPr lang="en-US" sz="2000" dirty="0" err="1"/>
              <a:t>kompanije</a:t>
            </a:r>
            <a:r>
              <a:rPr lang="en-US" sz="2000" dirty="0"/>
              <a:t> IBM, </a:t>
            </a:r>
            <a:r>
              <a:rPr lang="en-US" sz="2000" b="1" dirty="0">
                <a:solidFill>
                  <a:srgbClr val="1065AB"/>
                </a:solidFill>
              </a:rPr>
              <a:t>75% </a:t>
            </a:r>
            <a:r>
              <a:rPr lang="en-US" sz="2000" dirty="0" err="1"/>
              <a:t>kupaca</a:t>
            </a:r>
            <a:r>
              <a:rPr lang="en-US" sz="2000" dirty="0"/>
              <a:t> ne bi </a:t>
            </a:r>
            <a:r>
              <a:rPr lang="en-US" sz="2000" dirty="0" err="1"/>
              <a:t>kupilo</a:t>
            </a:r>
            <a:r>
              <a:rPr lang="en-US" sz="2000" dirty="0"/>
              <a:t> od </a:t>
            </a:r>
            <a:r>
              <a:rPr lang="en-US" sz="2000" dirty="0" err="1"/>
              <a:t>firme</a:t>
            </a:r>
            <a:r>
              <a:rPr lang="en-US" sz="2000" dirty="0"/>
              <a:t> </a:t>
            </a:r>
            <a:r>
              <a:rPr lang="en-US" sz="2000" dirty="0" err="1"/>
              <a:t>kojoj</a:t>
            </a:r>
            <a:r>
              <a:rPr lang="en-US" sz="2000" dirty="0"/>
              <a:t> ne </a:t>
            </a:r>
            <a:r>
              <a:rPr lang="en-US" sz="2000" dirty="0" err="1"/>
              <a:t>veruju</a:t>
            </a:r>
            <a:r>
              <a:rPr lang="en-US" sz="2000" dirty="0"/>
              <a:t> da </a:t>
            </a:r>
            <a:r>
              <a:rPr lang="en-US" sz="2000" dirty="0" err="1"/>
              <a:t>će</a:t>
            </a:r>
            <a:r>
              <a:rPr lang="en-US" sz="2000" dirty="0"/>
              <a:t> </a:t>
            </a:r>
            <a:r>
              <a:rPr lang="en-US" sz="2000" dirty="0" err="1"/>
              <a:t>sačuvati</a:t>
            </a:r>
            <a:r>
              <a:rPr lang="en-US" sz="2000" dirty="0"/>
              <a:t> </a:t>
            </a:r>
            <a:r>
              <a:rPr lang="en-US" sz="2000" dirty="0" err="1"/>
              <a:t>njihove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(PR Newswire, 2018). </a:t>
            </a:r>
            <a:endParaRPr lang="hr-HR" sz="2000" dirty="0"/>
          </a:p>
          <a:p>
            <a:r>
              <a:rPr lang="en-US" sz="2000" dirty="0" err="1"/>
              <a:t>Stoga</a:t>
            </a:r>
            <a:r>
              <a:rPr lang="en-US" sz="2000" dirty="0"/>
              <a:t> je </a:t>
            </a:r>
            <a:r>
              <a:rPr lang="en-US" sz="2000" dirty="0" err="1"/>
              <a:t>bezbednost</a:t>
            </a:r>
            <a:r>
              <a:rPr lang="en-US" sz="2000" dirty="0"/>
              <a:t> </a:t>
            </a:r>
            <a:r>
              <a:rPr lang="en-US" sz="2000" dirty="0" err="1"/>
              <a:t>informacija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tehnološka</a:t>
            </a:r>
            <a:r>
              <a:rPr lang="en-US" sz="2000" dirty="0"/>
              <a:t> </a:t>
            </a:r>
            <a:r>
              <a:rPr lang="en-US" sz="2000" dirty="0" err="1"/>
              <a:t>potreba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strateški</a:t>
            </a:r>
            <a:r>
              <a:rPr lang="en-US" sz="2000" dirty="0"/>
              <a:t> </a:t>
            </a:r>
            <a:r>
              <a:rPr lang="en-US" sz="2000" dirty="0" err="1"/>
              <a:t>poslovni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imperativ</a:t>
            </a:r>
            <a:r>
              <a:rPr lang="pl-PL" sz="2000" dirty="0"/>
              <a:t>.</a:t>
            </a:r>
            <a:endParaRPr lang="hr-HR" sz="2000" b="1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51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41D1A-8A00-94B9-B9F4-C1FFBC8AA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CIA trijada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8F45D-D977-E965-0768-F8C2FE756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/>
              <a:t>Informacije se smatraju bezbednim ako ispunjavaju tri glavna principa </a:t>
            </a:r>
            <a:r>
              <a:rPr lang="en-US" sz="2000" dirty="0"/>
              <a:t>:</a:t>
            </a:r>
          </a:p>
          <a:p>
            <a:pPr lvl="1" algn="just"/>
            <a:r>
              <a:rPr lang="en-US" sz="1600" b="1" dirty="0" err="1">
                <a:solidFill>
                  <a:srgbClr val="1065AB"/>
                </a:solidFill>
              </a:rPr>
              <a:t>Poverljivost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dirty="0"/>
              <a:t>: </a:t>
            </a:r>
            <a:r>
              <a:rPr lang="en-US" sz="1600" dirty="0" err="1"/>
              <a:t>osetljivim</a:t>
            </a:r>
            <a:r>
              <a:rPr lang="en-US" sz="1600" dirty="0"/>
              <a:t> </a:t>
            </a:r>
            <a:r>
              <a:rPr lang="en-US" sz="1600" dirty="0" err="1"/>
              <a:t>informacijama</a:t>
            </a:r>
            <a:r>
              <a:rPr lang="en-US" sz="1600" dirty="0"/>
              <a:t> </a:t>
            </a:r>
            <a:r>
              <a:rPr lang="en-US" sz="1600" dirty="0" err="1"/>
              <a:t>pristupaju</a:t>
            </a:r>
            <a:r>
              <a:rPr lang="en-US" sz="1600" dirty="0"/>
              <a:t> </a:t>
            </a:r>
            <a:r>
              <a:rPr lang="en-US" sz="1600" dirty="0" err="1"/>
              <a:t>samo</a:t>
            </a:r>
            <a:r>
              <a:rPr lang="en-US" sz="1600" dirty="0"/>
              <a:t> </a:t>
            </a:r>
            <a:r>
              <a:rPr lang="en-US" sz="1600" dirty="0" err="1"/>
              <a:t>ovlašćene</a:t>
            </a:r>
            <a:r>
              <a:rPr lang="en-US" sz="1600" dirty="0"/>
              <a:t> </a:t>
            </a:r>
            <a:r>
              <a:rPr lang="en-US" sz="1600" dirty="0" err="1"/>
              <a:t>osobe</a:t>
            </a:r>
            <a:r>
              <a:rPr lang="pl-PL" sz="1600" dirty="0"/>
              <a:t>,</a:t>
            </a:r>
            <a:endParaRPr lang="en-US" sz="1600" dirty="0"/>
          </a:p>
          <a:p>
            <a:pPr lvl="1" algn="just"/>
            <a:r>
              <a:rPr lang="en-US" sz="1600" b="1" dirty="0" err="1">
                <a:solidFill>
                  <a:srgbClr val="1065AB"/>
                </a:solidFill>
              </a:rPr>
              <a:t>Integritet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dirty="0"/>
              <a:t>: </a:t>
            </a:r>
            <a:r>
              <a:rPr lang="pl-PL" sz="1600" dirty="0" err="1"/>
              <a:t>informacije</a:t>
            </a:r>
            <a:r>
              <a:rPr lang="pl-PL" sz="1600" dirty="0"/>
              <a:t> </a:t>
            </a:r>
            <a:r>
              <a:rPr lang="pl-PL" sz="1600" dirty="0" err="1"/>
              <a:t>mogu</a:t>
            </a:r>
            <a:r>
              <a:rPr lang="pl-PL" sz="1600" dirty="0"/>
              <a:t> </a:t>
            </a:r>
            <a:r>
              <a:rPr lang="pl-PL" sz="1600" dirty="0" err="1"/>
              <a:t>menjati</a:t>
            </a:r>
            <a:r>
              <a:rPr lang="pl-PL" sz="1600" dirty="0"/>
              <a:t> samo oni </a:t>
            </a:r>
            <a:r>
              <a:rPr lang="pl-PL" sz="1600" dirty="0" err="1"/>
              <a:t>koji</a:t>
            </a:r>
            <a:r>
              <a:rPr lang="pl-PL" sz="1600" dirty="0"/>
              <a:t> </a:t>
            </a:r>
            <a:r>
              <a:rPr lang="pl-PL" sz="1600" dirty="0" err="1"/>
              <a:t>imaju</a:t>
            </a:r>
            <a:r>
              <a:rPr lang="pl-PL" sz="1600" dirty="0"/>
              <a:t> </a:t>
            </a:r>
            <a:r>
              <a:rPr lang="pl-PL" sz="1600" dirty="0" err="1"/>
              <a:t>dozvolu</a:t>
            </a:r>
            <a:r>
              <a:rPr lang="pl-PL" sz="1600" dirty="0"/>
              <a:t>,</a:t>
            </a:r>
            <a:endParaRPr lang="en-US" sz="1600" dirty="0"/>
          </a:p>
          <a:p>
            <a:pPr lvl="1" algn="just"/>
            <a:r>
              <a:rPr lang="en-US" sz="1600" b="1" dirty="0" err="1">
                <a:solidFill>
                  <a:srgbClr val="1065AB"/>
                </a:solidFill>
              </a:rPr>
              <a:t>Dostupnost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dirty="0"/>
              <a:t>: </a:t>
            </a:r>
            <a:r>
              <a:rPr lang="en-US" sz="1600" dirty="0" err="1"/>
              <a:t>informacije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resursi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dostupni</a:t>
            </a:r>
            <a:r>
              <a:rPr lang="en-US" sz="1600" dirty="0"/>
              <a:t> </a:t>
            </a:r>
            <a:r>
              <a:rPr lang="en-US" sz="1600" dirty="0" err="1"/>
              <a:t>ovlašćenim</a:t>
            </a:r>
            <a:r>
              <a:rPr lang="en-US" sz="1600" dirty="0"/>
              <a:t> </a:t>
            </a:r>
            <a:r>
              <a:rPr lang="en-US" sz="1600" dirty="0" err="1"/>
              <a:t>korisnicima</a:t>
            </a:r>
            <a:r>
              <a:rPr lang="en-US" sz="1600" dirty="0"/>
              <a:t> </a:t>
            </a:r>
            <a:r>
              <a:rPr lang="en-US" sz="1600" dirty="0" err="1"/>
              <a:t>kad</a:t>
            </a:r>
            <a:r>
              <a:rPr lang="en-US" sz="1600" dirty="0"/>
              <a:t> god je to </a:t>
            </a:r>
            <a:r>
              <a:rPr lang="en-US" sz="1600" dirty="0" err="1"/>
              <a:t>potrebno</a:t>
            </a:r>
            <a:r>
              <a:rPr lang="pl-PL" sz="1600" dirty="0"/>
              <a:t>.</a:t>
            </a:r>
            <a:endParaRPr lang="hr-HR" sz="1600" dirty="0"/>
          </a:p>
          <a:p>
            <a:pPr algn="just"/>
            <a:endParaRPr lang="hr-HR" sz="2000" dirty="0"/>
          </a:p>
          <a:p>
            <a:pPr algn="just"/>
            <a:r>
              <a:rPr lang="en-US" sz="2000" dirty="0"/>
              <a:t>Ti </a:t>
            </a:r>
            <a:r>
              <a:rPr lang="en-US" sz="2000" dirty="0" err="1"/>
              <a:t>principi</a:t>
            </a:r>
            <a:r>
              <a:rPr lang="en-US" sz="2000" dirty="0"/>
              <a:t> se </a:t>
            </a:r>
            <a:r>
              <a:rPr lang="en-US" sz="2000" dirty="0" err="1"/>
              <a:t>često</a:t>
            </a:r>
            <a:r>
              <a:rPr lang="en-US" sz="2000" dirty="0"/>
              <a:t> </a:t>
            </a:r>
            <a:r>
              <a:rPr lang="en-US" sz="2000" dirty="0" err="1"/>
              <a:t>nazivaju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1065AB"/>
                </a:solidFill>
              </a:rPr>
              <a:t>CIA </a:t>
            </a:r>
            <a:r>
              <a:rPr lang="en-US" sz="2000" b="1" dirty="0" err="1">
                <a:solidFill>
                  <a:srgbClr val="1065AB"/>
                </a:solidFill>
              </a:rPr>
              <a:t>trijadom</a:t>
            </a:r>
            <a:r>
              <a:rPr lang="en-US" sz="2000" dirty="0"/>
              <a:t>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prikazano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slici</a:t>
            </a:r>
            <a:r>
              <a:rPr lang="pl-PL" sz="2000" dirty="0"/>
              <a:t>.</a:t>
            </a:r>
            <a:endParaRPr lang="hr-HR" sz="20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3EC9B6E-8B7C-FD8F-9B26-CED56564F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926" y="3989358"/>
            <a:ext cx="3814907" cy="278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4427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86103960ca44d5c9df2a8fb84c24390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f0b528dcbc4ce96b8fc80b5cec964086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025562-7DD6-4989-86C3-5C529C674EFE}"/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purl.org/dc/elements/1.1/"/>
    <ds:schemaRef ds:uri="d9bddfac-6dc9-4958-8f35-4d0da3af229b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a92fe6ce-cc5e-4661-b3e6-d9d5535f70b5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6212</TotalTime>
  <Words>2646</Words>
  <Application>Microsoft Office PowerPoint</Application>
  <PresentationFormat>Panoramiczny</PresentationFormat>
  <Paragraphs>150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1" baseType="lpstr">
      <vt:lpstr>Arial</vt:lpstr>
      <vt:lpstr>Calibri</vt:lpstr>
      <vt:lpstr>Tahoma</vt:lpstr>
      <vt:lpstr>Motyw pakietu Office</vt:lpstr>
      <vt:lpstr>Poslovna inteligencija</vt:lpstr>
      <vt:lpstr>Dnevni red</vt:lpstr>
      <vt:lpstr>Etika podataka</vt:lpstr>
      <vt:lpstr>5C etike podataka</vt:lpstr>
      <vt:lpstr>Osnovni principi etike podataka</vt:lpstr>
      <vt:lpstr>Bezbednost informacija</vt:lpstr>
      <vt:lpstr>Značaj bezbednosti informacija</vt:lpstr>
      <vt:lpstr>Značaj bezbednosti informacija</vt:lpstr>
      <vt:lpstr>CIA trijada</vt:lpstr>
      <vt:lpstr>Rizik/pretnje/ranjivost</vt:lpstr>
      <vt:lpstr>Kršenje podataka</vt:lpstr>
      <vt:lpstr>Kršenje podataka</vt:lpstr>
      <vt:lpstr>Povrede podataka - primeri</vt:lpstr>
      <vt:lpstr>Povrede podataka - primeri</vt:lpstr>
      <vt:lpstr>Pretnje informacionoj bezbednosti</vt:lpstr>
      <vt:lpstr>Fišing</vt:lpstr>
      <vt:lpstr>Vrste fišinga</vt:lpstr>
      <vt:lpstr>Fišing </vt:lpstr>
      <vt:lpstr>Fišing - primeri</vt:lpstr>
      <vt:lpstr>Fišing - primeri</vt:lpstr>
      <vt:lpstr>Druge vrste pretnji</vt:lpstr>
      <vt:lpstr>Beli hakeri naspram crnih hakera</vt:lpstr>
      <vt:lpstr>Vreme potrebno hakeru da grubom silom probije lozinku u 2024. godini</vt:lpstr>
      <vt:lpstr>Preporuke za bezbednost informacija</vt:lpstr>
      <vt:lpstr>Rezime</vt:lpstr>
      <vt:lpstr>Autori:  Dario Šebalj Dejan Mirčetić Michał Adamczak   Finalna verzija: jun 2025</vt:lpstr>
      <vt:lpstr>Hvala vam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Siemieniak</cp:lastModifiedBy>
  <cp:revision>46</cp:revision>
  <dcterms:created xsi:type="dcterms:W3CDTF">2023-07-06T12:09:08Z</dcterms:created>
  <dcterms:modified xsi:type="dcterms:W3CDTF">2025-11-07T09:56:21Z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