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82" r:id="rId4"/>
    <p:sldMasterId id="2147483661" r:id="rId5"/>
    <p:sldMasterId id="2147483688" r:id="rId6"/>
  </p:sldMasterIdLst>
  <p:sldIdLst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8" r:id="rId29"/>
    <p:sldId id="347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8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91C72C-F4F8-4EAD-9ED5-4546DBA96830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D711EB9-B80C-4FF2-A9F4-80109707A1DF}">
      <dgm:prSet phldrT="[besedilo]" custT="1"/>
      <dgm:spPr/>
      <dgm:t>
        <a:bodyPr/>
        <a:lstStyle/>
        <a:p>
          <a:r>
            <a:rPr lang="sl-SI" sz="5400" dirty="0" err="1"/>
            <a:t>Eksperiment</a:t>
          </a:r>
          <a:endParaRPr lang="sl-SI" sz="5400" dirty="0"/>
        </a:p>
      </dgm:t>
    </dgm:pt>
    <dgm:pt modelId="{CB851B12-E3B3-4A85-8816-0C04431116A2}" type="parTrans" cxnId="{E574DB43-5332-4C97-8557-F79F16AAAF2C}">
      <dgm:prSet/>
      <dgm:spPr/>
      <dgm:t>
        <a:bodyPr/>
        <a:lstStyle/>
        <a:p>
          <a:endParaRPr lang="sl-SI" sz="1400"/>
        </a:p>
      </dgm:t>
    </dgm:pt>
    <dgm:pt modelId="{086DC2B8-F2DA-4667-AA15-67D1BB2B3FD6}" type="sibTrans" cxnId="{E574DB43-5332-4C97-8557-F79F16AAAF2C}">
      <dgm:prSet/>
      <dgm:spPr/>
      <dgm:t>
        <a:bodyPr/>
        <a:lstStyle/>
        <a:p>
          <a:endParaRPr lang="sl-SI" sz="1400"/>
        </a:p>
      </dgm:t>
    </dgm:pt>
    <dgm:pt modelId="{0BB48FC0-416E-4C34-ADAB-B122F975D950}">
      <dgm:prSet phldrT="[besedilo]" custT="1"/>
      <dgm:spPr/>
      <dgm:t>
        <a:bodyPr/>
        <a:lstStyle/>
        <a:p>
          <a:r>
            <a:rPr lang="sl-SI" sz="3200" dirty="0"/>
            <a:t>Scenarij1</a:t>
          </a:r>
          <a:endParaRPr lang="sl-SI" sz="3200" baseline="-25000" dirty="0"/>
        </a:p>
      </dgm:t>
    </dgm:pt>
    <dgm:pt modelId="{90A224C5-D2F4-43B7-92AA-E96D05C57F60}" type="parTrans" cxnId="{F8816359-CEDF-4300-B1F7-45F08D5B4772}">
      <dgm:prSet/>
      <dgm:spPr/>
      <dgm:t>
        <a:bodyPr/>
        <a:lstStyle/>
        <a:p>
          <a:endParaRPr lang="sl-SI" sz="1400"/>
        </a:p>
      </dgm:t>
    </dgm:pt>
    <dgm:pt modelId="{74467C3B-A1D8-40E3-9247-98D7A590191D}" type="sibTrans" cxnId="{F8816359-CEDF-4300-B1F7-45F08D5B4772}">
      <dgm:prSet/>
      <dgm:spPr/>
      <dgm:t>
        <a:bodyPr/>
        <a:lstStyle/>
        <a:p>
          <a:endParaRPr lang="sl-SI" sz="1400"/>
        </a:p>
      </dgm:t>
    </dgm:pt>
    <dgm:pt modelId="{D8D3404A-74FB-4A7B-8E99-EEF453452EAE}">
      <dgm:prSet phldrT="[besedilo]" custT="1"/>
      <dgm:spPr/>
      <dgm:t>
        <a:bodyPr/>
        <a:lstStyle/>
        <a:p>
          <a:r>
            <a:rPr lang="sl-SI" sz="3200" dirty="0"/>
            <a:t>Scenarij2</a:t>
          </a:r>
          <a:endParaRPr lang="sl-SI" sz="3200" baseline="-25000" dirty="0"/>
        </a:p>
      </dgm:t>
    </dgm:pt>
    <dgm:pt modelId="{C166AEF5-86C8-4DEA-B895-EBE9A02957B9}" type="parTrans" cxnId="{803BDFEF-7BA1-4AB2-A8FF-F7CE62D274B0}">
      <dgm:prSet/>
      <dgm:spPr/>
      <dgm:t>
        <a:bodyPr/>
        <a:lstStyle/>
        <a:p>
          <a:endParaRPr lang="sl-SI" sz="1400"/>
        </a:p>
      </dgm:t>
    </dgm:pt>
    <dgm:pt modelId="{6D17FBFA-7FF1-41D5-A8D7-FDC19354BF61}" type="sibTrans" cxnId="{803BDFEF-7BA1-4AB2-A8FF-F7CE62D274B0}">
      <dgm:prSet/>
      <dgm:spPr/>
      <dgm:t>
        <a:bodyPr/>
        <a:lstStyle/>
        <a:p>
          <a:endParaRPr lang="sl-SI" sz="1400"/>
        </a:p>
      </dgm:t>
    </dgm:pt>
    <dgm:pt modelId="{AA6DDCAC-86B0-4E9B-BEBB-947B17696E45}">
      <dgm:prSet phldrT="[besedilo]" custT="1"/>
      <dgm:spPr/>
      <dgm:t>
        <a:bodyPr/>
        <a:lstStyle/>
        <a:p>
          <a:r>
            <a:rPr lang="sl-SI" sz="3200" dirty="0"/>
            <a:t>Scenarij3</a:t>
          </a:r>
          <a:endParaRPr lang="sl-SI" sz="3200" baseline="-25000" dirty="0"/>
        </a:p>
      </dgm:t>
    </dgm:pt>
    <dgm:pt modelId="{D70A57B5-4B24-4E03-BD0E-D114DAC9AC79}" type="parTrans" cxnId="{7E253F51-A9A2-46B1-9D8E-B29DCAD2AC17}">
      <dgm:prSet/>
      <dgm:spPr/>
      <dgm:t>
        <a:bodyPr/>
        <a:lstStyle/>
        <a:p>
          <a:endParaRPr lang="sl-SI" sz="1400"/>
        </a:p>
      </dgm:t>
    </dgm:pt>
    <dgm:pt modelId="{521DB4C0-965A-4D8C-A5D7-D35977F7BFDB}" type="sibTrans" cxnId="{7E253F51-A9A2-46B1-9D8E-B29DCAD2AC17}">
      <dgm:prSet/>
      <dgm:spPr/>
      <dgm:t>
        <a:bodyPr/>
        <a:lstStyle/>
        <a:p>
          <a:endParaRPr lang="sl-SI" sz="1400"/>
        </a:p>
      </dgm:t>
    </dgm:pt>
    <dgm:pt modelId="{5D428E60-CC34-4A7A-BD85-015CBDDDABBD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D8CFFC6A-F260-4A74-917B-E4BC13B6466A}" type="parTrans" cxnId="{A46EA23E-844F-4AC7-8712-0CFCAFA6F31F}">
      <dgm:prSet/>
      <dgm:spPr/>
      <dgm:t>
        <a:bodyPr/>
        <a:lstStyle/>
        <a:p>
          <a:endParaRPr lang="sl-SI" sz="1400"/>
        </a:p>
      </dgm:t>
    </dgm:pt>
    <dgm:pt modelId="{D50353AC-2241-4680-8CFA-9DDBF6D359E8}" type="sibTrans" cxnId="{A46EA23E-844F-4AC7-8712-0CFCAFA6F31F}">
      <dgm:prSet/>
      <dgm:spPr/>
      <dgm:t>
        <a:bodyPr/>
        <a:lstStyle/>
        <a:p>
          <a:endParaRPr lang="sl-SI" sz="1400"/>
        </a:p>
      </dgm:t>
    </dgm:pt>
    <dgm:pt modelId="{B5AD6655-A006-45CB-857E-524D56F15D3B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713D1BBE-E638-4368-B44E-61FB7BDF8DEF}" type="parTrans" cxnId="{90EEB820-95CC-4B2C-8432-4524571363DB}">
      <dgm:prSet/>
      <dgm:spPr/>
      <dgm:t>
        <a:bodyPr/>
        <a:lstStyle/>
        <a:p>
          <a:endParaRPr lang="sl-SI" sz="1400"/>
        </a:p>
      </dgm:t>
    </dgm:pt>
    <dgm:pt modelId="{5F85DBF3-335D-4B2E-B3B3-9F45C78F9EFB}" type="sibTrans" cxnId="{90EEB820-95CC-4B2C-8432-4524571363DB}">
      <dgm:prSet/>
      <dgm:spPr/>
      <dgm:t>
        <a:bodyPr/>
        <a:lstStyle/>
        <a:p>
          <a:endParaRPr lang="sl-SI" sz="1400"/>
        </a:p>
      </dgm:t>
    </dgm:pt>
    <dgm:pt modelId="{FB5FF9D4-5E04-454D-9BB6-4B919684E18E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375DC9EC-0141-4FE2-B0EB-DD81BF90102D}" type="parTrans" cxnId="{5932C4AF-A8C2-4AF8-8F83-1FFA2B957FEA}">
      <dgm:prSet/>
      <dgm:spPr/>
      <dgm:t>
        <a:bodyPr/>
        <a:lstStyle/>
        <a:p>
          <a:endParaRPr lang="sl-SI" sz="1400"/>
        </a:p>
      </dgm:t>
    </dgm:pt>
    <dgm:pt modelId="{DC075EBF-1FBE-4ADC-92F1-502577165C30}" type="sibTrans" cxnId="{5932C4AF-A8C2-4AF8-8F83-1FFA2B957FEA}">
      <dgm:prSet/>
      <dgm:spPr/>
      <dgm:t>
        <a:bodyPr/>
        <a:lstStyle/>
        <a:p>
          <a:endParaRPr lang="sl-SI" sz="1400"/>
        </a:p>
      </dgm:t>
    </dgm:pt>
    <dgm:pt modelId="{AF1DABBA-877E-4C5E-BB44-A7B29D5AEAC2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5EE0BAAD-9E7A-486C-BFCE-B5DA050D5525}" type="parTrans" cxnId="{83AF7744-A7CD-48C3-A330-E11716630F68}">
      <dgm:prSet/>
      <dgm:spPr/>
      <dgm:t>
        <a:bodyPr/>
        <a:lstStyle/>
        <a:p>
          <a:endParaRPr lang="sl-SI" sz="1400"/>
        </a:p>
      </dgm:t>
    </dgm:pt>
    <dgm:pt modelId="{DA36D9C1-B81A-4D6F-A950-6B843A44025F}" type="sibTrans" cxnId="{83AF7744-A7CD-48C3-A330-E11716630F68}">
      <dgm:prSet/>
      <dgm:spPr/>
      <dgm:t>
        <a:bodyPr/>
        <a:lstStyle/>
        <a:p>
          <a:endParaRPr lang="sl-SI" sz="1400"/>
        </a:p>
      </dgm:t>
    </dgm:pt>
    <dgm:pt modelId="{6790C5EC-C2B0-423C-A76B-EE2FEDDD944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AEDA980D-E071-402C-A7F7-86D4021A1304}" type="parTrans" cxnId="{0691DA9A-761D-48DD-8F73-7EC57AA9242A}">
      <dgm:prSet/>
      <dgm:spPr/>
      <dgm:t>
        <a:bodyPr/>
        <a:lstStyle/>
        <a:p>
          <a:endParaRPr lang="sl-SI" sz="1400"/>
        </a:p>
      </dgm:t>
    </dgm:pt>
    <dgm:pt modelId="{CFD072B9-BB6A-4DC8-B506-4C334D65A051}" type="sibTrans" cxnId="{0691DA9A-761D-48DD-8F73-7EC57AA9242A}">
      <dgm:prSet/>
      <dgm:spPr/>
      <dgm:t>
        <a:bodyPr/>
        <a:lstStyle/>
        <a:p>
          <a:endParaRPr lang="sl-SI" sz="1400"/>
        </a:p>
      </dgm:t>
    </dgm:pt>
    <dgm:pt modelId="{9AB34E82-71A0-4DEA-A180-B5386326CC99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24A1B4B1-DB32-4760-8364-A16F97D53BEA}" type="parTrans" cxnId="{C5B860C0-F2F9-44B6-9D01-656822369275}">
      <dgm:prSet/>
      <dgm:spPr/>
      <dgm:t>
        <a:bodyPr/>
        <a:lstStyle/>
        <a:p>
          <a:endParaRPr lang="sl-SI" sz="1400"/>
        </a:p>
      </dgm:t>
    </dgm:pt>
    <dgm:pt modelId="{2686FF0E-BC71-4833-9E60-D5AB32F50D55}" type="sibTrans" cxnId="{C5B860C0-F2F9-44B6-9D01-656822369275}">
      <dgm:prSet/>
      <dgm:spPr/>
      <dgm:t>
        <a:bodyPr/>
        <a:lstStyle/>
        <a:p>
          <a:endParaRPr lang="sl-SI" sz="1400"/>
        </a:p>
      </dgm:t>
    </dgm:pt>
    <dgm:pt modelId="{548F9299-4C12-471A-A1D6-24CDDD4AAE5B}">
      <dgm:prSet custT="1"/>
      <dgm:spPr/>
      <dgm:t>
        <a:bodyPr/>
        <a:lstStyle/>
        <a:p>
          <a:r>
            <a:rPr lang="sl-SI" sz="2400" dirty="0"/>
            <a:t>Replika1</a:t>
          </a:r>
        </a:p>
      </dgm:t>
    </dgm:pt>
    <dgm:pt modelId="{B5554E74-91A5-4E74-B07B-083BC88AC727}" type="parTrans" cxnId="{09108068-11AF-4CC1-82AE-B6D525E2445D}">
      <dgm:prSet/>
      <dgm:spPr/>
      <dgm:t>
        <a:bodyPr/>
        <a:lstStyle/>
        <a:p>
          <a:endParaRPr lang="sl-SI" sz="1400"/>
        </a:p>
      </dgm:t>
    </dgm:pt>
    <dgm:pt modelId="{1E4E7C53-4212-44E3-ADB0-48716E001310}" type="sibTrans" cxnId="{09108068-11AF-4CC1-82AE-B6D525E2445D}">
      <dgm:prSet/>
      <dgm:spPr/>
      <dgm:t>
        <a:bodyPr/>
        <a:lstStyle/>
        <a:p>
          <a:endParaRPr lang="sl-SI" sz="1400"/>
        </a:p>
      </dgm:t>
    </dgm:pt>
    <dgm:pt modelId="{2F67F194-DA08-4EBC-A14F-7343E08A145D}">
      <dgm:prSet custT="1"/>
      <dgm:spPr/>
      <dgm:t>
        <a:bodyPr/>
        <a:lstStyle/>
        <a:p>
          <a:r>
            <a:rPr lang="sl-SI" sz="2400" dirty="0"/>
            <a:t>Replika2</a:t>
          </a:r>
        </a:p>
      </dgm:t>
    </dgm:pt>
    <dgm:pt modelId="{FA7F2579-85B1-4525-8B03-3DFB3B1837A2}" type="parTrans" cxnId="{40B9CCFF-A2B5-4D44-B62B-B596F7162D9B}">
      <dgm:prSet/>
      <dgm:spPr/>
      <dgm:t>
        <a:bodyPr/>
        <a:lstStyle/>
        <a:p>
          <a:endParaRPr lang="sl-SI" sz="1400"/>
        </a:p>
      </dgm:t>
    </dgm:pt>
    <dgm:pt modelId="{EF84A624-C3E0-4170-9E4B-FFD6C227D0B8}" type="sibTrans" cxnId="{40B9CCFF-A2B5-4D44-B62B-B596F7162D9B}">
      <dgm:prSet/>
      <dgm:spPr/>
      <dgm:t>
        <a:bodyPr/>
        <a:lstStyle/>
        <a:p>
          <a:endParaRPr lang="sl-SI" sz="1400"/>
        </a:p>
      </dgm:t>
    </dgm:pt>
    <dgm:pt modelId="{53D70EA9-FA99-497F-B343-771C136169BB}">
      <dgm:prSet custT="1"/>
      <dgm:spPr/>
      <dgm:t>
        <a:bodyPr/>
        <a:lstStyle/>
        <a:p>
          <a:r>
            <a:rPr lang="sl-SI" sz="2400" dirty="0"/>
            <a:t>Replika3</a:t>
          </a:r>
        </a:p>
      </dgm:t>
    </dgm:pt>
    <dgm:pt modelId="{9D1F2024-03C0-4B9E-9590-7E7EAD5CB407}" type="parTrans" cxnId="{F2DEB11D-90AF-4C5E-9809-E50F8B255F3B}">
      <dgm:prSet/>
      <dgm:spPr/>
      <dgm:t>
        <a:bodyPr/>
        <a:lstStyle/>
        <a:p>
          <a:endParaRPr lang="sl-SI" sz="1400"/>
        </a:p>
      </dgm:t>
    </dgm:pt>
    <dgm:pt modelId="{60A6F6FE-4877-4CD4-8A17-A7C5C4FD8F90}" type="sibTrans" cxnId="{F2DEB11D-90AF-4C5E-9809-E50F8B255F3B}">
      <dgm:prSet/>
      <dgm:spPr/>
      <dgm:t>
        <a:bodyPr/>
        <a:lstStyle/>
        <a:p>
          <a:endParaRPr lang="sl-SI" sz="1400"/>
        </a:p>
      </dgm:t>
    </dgm:pt>
    <dgm:pt modelId="{67920E3C-0922-439E-9744-6A8A82CC8ED5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54F9B07A-EF16-4F8D-AE44-DD343EF4DC2C}" type="parTrans" cxnId="{867C26A0-3651-48F0-BD33-C4DF3450E695}">
      <dgm:prSet/>
      <dgm:spPr/>
      <dgm:t>
        <a:bodyPr/>
        <a:lstStyle/>
        <a:p>
          <a:endParaRPr lang="sl-SI" sz="1400"/>
        </a:p>
      </dgm:t>
    </dgm:pt>
    <dgm:pt modelId="{468628FE-6088-4ECF-B421-FF2B552D13C9}" type="sibTrans" cxnId="{867C26A0-3651-48F0-BD33-C4DF3450E695}">
      <dgm:prSet/>
      <dgm:spPr/>
      <dgm:t>
        <a:bodyPr/>
        <a:lstStyle/>
        <a:p>
          <a:endParaRPr lang="sl-SI" sz="1400"/>
        </a:p>
      </dgm:t>
    </dgm:pt>
    <dgm:pt modelId="{2D19C465-5F6E-437F-9F1D-5CC913AA85BE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82271702-34A6-4440-A4F6-E99DB312AE66}" type="parTrans" cxnId="{D5D014D5-17B7-4834-97B0-3417435AD22B}">
      <dgm:prSet/>
      <dgm:spPr/>
      <dgm:t>
        <a:bodyPr/>
        <a:lstStyle/>
        <a:p>
          <a:endParaRPr lang="sl-SI" sz="1400"/>
        </a:p>
      </dgm:t>
    </dgm:pt>
    <dgm:pt modelId="{04140BD3-ECEF-4731-A1FC-CD23FB7DDB07}" type="sibTrans" cxnId="{D5D014D5-17B7-4834-97B0-3417435AD22B}">
      <dgm:prSet/>
      <dgm:spPr/>
      <dgm:t>
        <a:bodyPr/>
        <a:lstStyle/>
        <a:p>
          <a:endParaRPr lang="sl-SI" sz="1400"/>
        </a:p>
      </dgm:t>
    </dgm:pt>
    <dgm:pt modelId="{4612FB76-EF81-4BEA-96E5-19A5B897BBCF}">
      <dgm:prSet custT="1"/>
      <dgm:spPr/>
      <dgm:t>
        <a:bodyPr/>
        <a:lstStyle/>
        <a:p>
          <a:r>
            <a:rPr lang="sl-SI" sz="2400" dirty="0"/>
            <a:t>Replika4</a:t>
          </a:r>
        </a:p>
      </dgm:t>
    </dgm:pt>
    <dgm:pt modelId="{693BF326-899E-4D9F-9C7A-6A43AC53A584}" type="parTrans" cxnId="{78026F80-C752-4F66-8BF9-06D70BB5C7F4}">
      <dgm:prSet/>
      <dgm:spPr/>
      <dgm:t>
        <a:bodyPr/>
        <a:lstStyle/>
        <a:p>
          <a:endParaRPr lang="sl-SI" sz="1400"/>
        </a:p>
      </dgm:t>
    </dgm:pt>
    <dgm:pt modelId="{87A27164-E7E9-4E91-BB5D-CB63799F204B}" type="sibTrans" cxnId="{78026F80-C752-4F66-8BF9-06D70BB5C7F4}">
      <dgm:prSet/>
      <dgm:spPr/>
      <dgm:t>
        <a:bodyPr/>
        <a:lstStyle/>
        <a:p>
          <a:endParaRPr lang="sl-SI" sz="1400"/>
        </a:p>
      </dgm:t>
    </dgm:pt>
    <dgm:pt modelId="{6869587B-6961-46AA-BCF0-AC37797E012B}" type="pres">
      <dgm:prSet presAssocID="{DB91C72C-F4F8-4EAD-9ED5-4546DBA96830}" presName="composite" presStyleCnt="0">
        <dgm:presLayoutVars>
          <dgm:chMax val="1"/>
          <dgm:dir/>
          <dgm:resizeHandles val="exact"/>
        </dgm:presLayoutVars>
      </dgm:prSet>
      <dgm:spPr/>
    </dgm:pt>
    <dgm:pt modelId="{D2B90303-BA5F-4B24-AB50-895551F15044}" type="pres">
      <dgm:prSet presAssocID="{ED711EB9-B80C-4FF2-A9F4-80109707A1DF}" presName="roof" presStyleLbl="dkBgShp" presStyleIdx="0" presStyleCnt="2" custLinFactNeighborX="7971" custLinFactNeighborY="-18809"/>
      <dgm:spPr/>
    </dgm:pt>
    <dgm:pt modelId="{BFAF68CE-B844-46FC-87A0-C2568B2A21E2}" type="pres">
      <dgm:prSet presAssocID="{ED711EB9-B80C-4FF2-A9F4-80109707A1DF}" presName="pillars" presStyleCnt="0"/>
      <dgm:spPr/>
    </dgm:pt>
    <dgm:pt modelId="{56D4110A-E9C9-449C-8C39-DA4E64DF16A8}" type="pres">
      <dgm:prSet presAssocID="{ED711EB9-B80C-4FF2-A9F4-80109707A1DF}" presName="pillar1" presStyleLbl="node1" presStyleIdx="0" presStyleCnt="3">
        <dgm:presLayoutVars>
          <dgm:bulletEnabled val="1"/>
        </dgm:presLayoutVars>
      </dgm:prSet>
      <dgm:spPr/>
    </dgm:pt>
    <dgm:pt modelId="{06D8CF57-E113-4B46-8203-CA25F5F9620E}" type="pres">
      <dgm:prSet presAssocID="{D8D3404A-74FB-4A7B-8E99-EEF453452EAE}" presName="pillarX" presStyleLbl="node1" presStyleIdx="1" presStyleCnt="3">
        <dgm:presLayoutVars>
          <dgm:bulletEnabled val="1"/>
        </dgm:presLayoutVars>
      </dgm:prSet>
      <dgm:spPr/>
    </dgm:pt>
    <dgm:pt modelId="{2DC326F3-E237-4053-BC7D-28DA1C4DE233}" type="pres">
      <dgm:prSet presAssocID="{AA6DDCAC-86B0-4E9B-BEBB-947B17696E45}" presName="pillarX" presStyleLbl="node1" presStyleIdx="2" presStyleCnt="3">
        <dgm:presLayoutVars>
          <dgm:bulletEnabled val="1"/>
        </dgm:presLayoutVars>
      </dgm:prSet>
      <dgm:spPr/>
    </dgm:pt>
    <dgm:pt modelId="{67C7F9B2-82E6-4F3E-BC30-3EFE554A5FAC}" type="pres">
      <dgm:prSet presAssocID="{ED711EB9-B80C-4FF2-A9F4-80109707A1DF}" presName="base" presStyleLbl="dkBgShp" presStyleIdx="1" presStyleCnt="2"/>
      <dgm:spPr/>
    </dgm:pt>
  </dgm:ptLst>
  <dgm:cxnLst>
    <dgm:cxn modelId="{D9B67513-8643-4D63-AD94-FAD8E65BC4AA}" type="presOf" srcId="{67920E3C-0922-439E-9744-6A8A82CC8ED5}" destId="{56D4110A-E9C9-449C-8C39-DA4E64DF16A8}" srcOrd="0" destOrd="4" presId="urn:microsoft.com/office/officeart/2005/8/layout/hList3"/>
    <dgm:cxn modelId="{F2DEB11D-90AF-4C5E-9809-E50F8B255F3B}" srcId="{AA6DDCAC-86B0-4E9B-BEBB-947B17696E45}" destId="{53D70EA9-FA99-497F-B343-771C136169BB}" srcOrd="2" destOrd="0" parTransId="{9D1F2024-03C0-4B9E-9590-7E7EAD5CB407}" sibTransId="{60A6F6FE-4877-4CD4-8A17-A7C5C4FD8F90}"/>
    <dgm:cxn modelId="{90EEB820-95CC-4B2C-8432-4524571363DB}" srcId="{0BB48FC0-416E-4C34-ADAB-B122F975D950}" destId="{B5AD6655-A006-45CB-857E-524D56F15D3B}" srcOrd="1" destOrd="0" parTransId="{713D1BBE-E638-4368-B44E-61FB7BDF8DEF}" sibTransId="{5F85DBF3-335D-4B2E-B3B3-9F45C78F9EFB}"/>
    <dgm:cxn modelId="{53E24C2B-A4EA-4F30-A49B-7678F55DB9DF}" type="presOf" srcId="{ED711EB9-B80C-4FF2-A9F4-80109707A1DF}" destId="{D2B90303-BA5F-4B24-AB50-895551F15044}" srcOrd="0" destOrd="0" presId="urn:microsoft.com/office/officeart/2005/8/layout/hList3"/>
    <dgm:cxn modelId="{A46EA23E-844F-4AC7-8712-0CFCAFA6F31F}" srcId="{0BB48FC0-416E-4C34-ADAB-B122F975D950}" destId="{5D428E60-CC34-4A7A-BD85-015CBDDDABBD}" srcOrd="0" destOrd="0" parTransId="{D8CFFC6A-F260-4A74-917B-E4BC13B6466A}" sibTransId="{D50353AC-2241-4680-8CFA-9DDBF6D359E8}"/>
    <dgm:cxn modelId="{B013565E-EEBE-4606-881E-AB27DF152EE6}" type="presOf" srcId="{0BB48FC0-416E-4C34-ADAB-B122F975D950}" destId="{56D4110A-E9C9-449C-8C39-DA4E64DF16A8}" srcOrd="0" destOrd="0" presId="urn:microsoft.com/office/officeart/2005/8/layout/hList3"/>
    <dgm:cxn modelId="{DC22B441-7349-4336-835E-59E65B6E3B8D}" type="presOf" srcId="{548F9299-4C12-471A-A1D6-24CDDD4AAE5B}" destId="{2DC326F3-E237-4053-BC7D-28DA1C4DE233}" srcOrd="0" destOrd="1" presId="urn:microsoft.com/office/officeart/2005/8/layout/hList3"/>
    <dgm:cxn modelId="{E574DB43-5332-4C97-8557-F79F16AAAF2C}" srcId="{DB91C72C-F4F8-4EAD-9ED5-4546DBA96830}" destId="{ED711EB9-B80C-4FF2-A9F4-80109707A1DF}" srcOrd="0" destOrd="0" parTransId="{CB851B12-E3B3-4A85-8816-0C04431116A2}" sibTransId="{086DC2B8-F2DA-4667-AA15-67D1BB2B3FD6}"/>
    <dgm:cxn modelId="{83AF7744-A7CD-48C3-A330-E11716630F68}" srcId="{D8D3404A-74FB-4A7B-8E99-EEF453452EAE}" destId="{AF1DABBA-877E-4C5E-BB44-A7B29D5AEAC2}" srcOrd="0" destOrd="0" parTransId="{5EE0BAAD-9E7A-486C-BFCE-B5DA050D5525}" sibTransId="{DA36D9C1-B81A-4D6F-A950-6B843A44025F}"/>
    <dgm:cxn modelId="{09108068-11AF-4CC1-82AE-B6D525E2445D}" srcId="{AA6DDCAC-86B0-4E9B-BEBB-947B17696E45}" destId="{548F9299-4C12-471A-A1D6-24CDDD4AAE5B}" srcOrd="0" destOrd="0" parTransId="{B5554E74-91A5-4E74-B07B-083BC88AC727}" sibTransId="{1E4E7C53-4212-44E3-ADB0-48716E001310}"/>
    <dgm:cxn modelId="{7E253F51-A9A2-46B1-9D8E-B29DCAD2AC17}" srcId="{ED711EB9-B80C-4FF2-A9F4-80109707A1DF}" destId="{AA6DDCAC-86B0-4E9B-BEBB-947B17696E45}" srcOrd="2" destOrd="0" parTransId="{D70A57B5-4B24-4E03-BD0E-D114DAC9AC79}" sibTransId="{521DB4C0-965A-4D8C-A5D7-D35977F7BFDB}"/>
    <dgm:cxn modelId="{7EFEB856-9CE1-4016-8DCE-E7A7F6FA4357}" type="presOf" srcId="{AF1DABBA-877E-4C5E-BB44-A7B29D5AEAC2}" destId="{06D8CF57-E113-4B46-8203-CA25F5F9620E}" srcOrd="0" destOrd="1" presId="urn:microsoft.com/office/officeart/2005/8/layout/hList3"/>
    <dgm:cxn modelId="{F8816359-CEDF-4300-B1F7-45F08D5B4772}" srcId="{ED711EB9-B80C-4FF2-A9F4-80109707A1DF}" destId="{0BB48FC0-416E-4C34-ADAB-B122F975D950}" srcOrd="0" destOrd="0" parTransId="{90A224C5-D2F4-43B7-92AA-E96D05C57F60}" sibTransId="{74467C3B-A1D8-40E3-9247-98D7A590191D}"/>
    <dgm:cxn modelId="{44293D7B-9072-473F-A1C0-3296413DFC4E}" type="presOf" srcId="{FB5FF9D4-5E04-454D-9BB6-4B919684E18E}" destId="{56D4110A-E9C9-449C-8C39-DA4E64DF16A8}" srcOrd="0" destOrd="3" presId="urn:microsoft.com/office/officeart/2005/8/layout/hList3"/>
    <dgm:cxn modelId="{78026F80-C752-4F66-8BF9-06D70BB5C7F4}" srcId="{AA6DDCAC-86B0-4E9B-BEBB-947B17696E45}" destId="{4612FB76-EF81-4BEA-96E5-19A5B897BBCF}" srcOrd="3" destOrd="0" parTransId="{693BF326-899E-4D9F-9C7A-6A43AC53A584}" sibTransId="{87A27164-E7E9-4E91-BB5D-CB63799F204B}"/>
    <dgm:cxn modelId="{71E89587-A5BA-4500-A65B-2014CFC7B632}" type="presOf" srcId="{9AB34E82-71A0-4DEA-A180-B5386326CC99}" destId="{06D8CF57-E113-4B46-8203-CA25F5F9620E}" srcOrd="0" destOrd="3" presId="urn:microsoft.com/office/officeart/2005/8/layout/hList3"/>
    <dgm:cxn modelId="{BA15148B-2FA9-43A3-A4B7-44CEE1FC50B5}" type="presOf" srcId="{DB91C72C-F4F8-4EAD-9ED5-4546DBA96830}" destId="{6869587B-6961-46AA-BCF0-AC37797E012B}" srcOrd="0" destOrd="0" presId="urn:microsoft.com/office/officeart/2005/8/layout/hList3"/>
    <dgm:cxn modelId="{5565E78C-3886-4653-BF6F-401F2489B92F}" type="presOf" srcId="{2D19C465-5F6E-437F-9F1D-5CC913AA85BE}" destId="{06D8CF57-E113-4B46-8203-CA25F5F9620E}" srcOrd="0" destOrd="4" presId="urn:microsoft.com/office/officeart/2005/8/layout/hList3"/>
    <dgm:cxn modelId="{694F4B8D-452E-4BBD-BE1B-E994E4068513}" type="presOf" srcId="{D8D3404A-74FB-4A7B-8E99-EEF453452EAE}" destId="{06D8CF57-E113-4B46-8203-CA25F5F9620E}" srcOrd="0" destOrd="0" presId="urn:microsoft.com/office/officeart/2005/8/layout/hList3"/>
    <dgm:cxn modelId="{2E1B2D91-955B-40FC-A4C8-9A3910E7B6C7}" type="presOf" srcId="{6790C5EC-C2B0-423C-A76B-EE2FEDDD944D}" destId="{06D8CF57-E113-4B46-8203-CA25F5F9620E}" srcOrd="0" destOrd="2" presId="urn:microsoft.com/office/officeart/2005/8/layout/hList3"/>
    <dgm:cxn modelId="{894E7993-3D3C-42C5-9C21-BC375B234409}" type="presOf" srcId="{AA6DDCAC-86B0-4E9B-BEBB-947B17696E45}" destId="{2DC326F3-E237-4053-BC7D-28DA1C4DE233}" srcOrd="0" destOrd="0" presId="urn:microsoft.com/office/officeart/2005/8/layout/hList3"/>
    <dgm:cxn modelId="{7EA5FD95-C560-421E-A07B-7F3103ECDE86}" type="presOf" srcId="{5D428E60-CC34-4A7A-BD85-015CBDDDABBD}" destId="{56D4110A-E9C9-449C-8C39-DA4E64DF16A8}" srcOrd="0" destOrd="1" presId="urn:microsoft.com/office/officeart/2005/8/layout/hList3"/>
    <dgm:cxn modelId="{0691DA9A-761D-48DD-8F73-7EC57AA9242A}" srcId="{D8D3404A-74FB-4A7B-8E99-EEF453452EAE}" destId="{6790C5EC-C2B0-423C-A76B-EE2FEDDD944D}" srcOrd="1" destOrd="0" parTransId="{AEDA980D-E071-402C-A7F7-86D4021A1304}" sibTransId="{CFD072B9-BB6A-4DC8-B506-4C334D65A051}"/>
    <dgm:cxn modelId="{6BC5A39B-F16A-4A35-939A-166A7E0808DC}" type="presOf" srcId="{53D70EA9-FA99-497F-B343-771C136169BB}" destId="{2DC326F3-E237-4053-BC7D-28DA1C4DE233}" srcOrd="0" destOrd="3" presId="urn:microsoft.com/office/officeart/2005/8/layout/hList3"/>
    <dgm:cxn modelId="{867C26A0-3651-48F0-BD33-C4DF3450E695}" srcId="{0BB48FC0-416E-4C34-ADAB-B122F975D950}" destId="{67920E3C-0922-439E-9744-6A8A82CC8ED5}" srcOrd="3" destOrd="0" parTransId="{54F9B07A-EF16-4F8D-AE44-DD343EF4DC2C}" sibTransId="{468628FE-6088-4ECF-B421-FF2B552D13C9}"/>
    <dgm:cxn modelId="{4914D5AC-DAE4-49B0-B8CF-267B9E3391D0}" type="presOf" srcId="{B5AD6655-A006-45CB-857E-524D56F15D3B}" destId="{56D4110A-E9C9-449C-8C39-DA4E64DF16A8}" srcOrd="0" destOrd="2" presId="urn:microsoft.com/office/officeart/2005/8/layout/hList3"/>
    <dgm:cxn modelId="{5932C4AF-A8C2-4AF8-8F83-1FFA2B957FEA}" srcId="{0BB48FC0-416E-4C34-ADAB-B122F975D950}" destId="{FB5FF9D4-5E04-454D-9BB6-4B919684E18E}" srcOrd="2" destOrd="0" parTransId="{375DC9EC-0141-4FE2-B0EB-DD81BF90102D}" sibTransId="{DC075EBF-1FBE-4ADC-92F1-502577165C30}"/>
    <dgm:cxn modelId="{EB1C6DB4-3424-4CAD-987F-338CD5C6E092}" type="presOf" srcId="{2F67F194-DA08-4EBC-A14F-7343E08A145D}" destId="{2DC326F3-E237-4053-BC7D-28DA1C4DE233}" srcOrd="0" destOrd="2" presId="urn:microsoft.com/office/officeart/2005/8/layout/hList3"/>
    <dgm:cxn modelId="{C5B860C0-F2F9-44B6-9D01-656822369275}" srcId="{D8D3404A-74FB-4A7B-8E99-EEF453452EAE}" destId="{9AB34E82-71A0-4DEA-A180-B5386326CC99}" srcOrd="2" destOrd="0" parTransId="{24A1B4B1-DB32-4760-8364-A16F97D53BEA}" sibTransId="{2686FF0E-BC71-4833-9E60-D5AB32F50D55}"/>
    <dgm:cxn modelId="{D5D014D5-17B7-4834-97B0-3417435AD22B}" srcId="{D8D3404A-74FB-4A7B-8E99-EEF453452EAE}" destId="{2D19C465-5F6E-437F-9F1D-5CC913AA85BE}" srcOrd="3" destOrd="0" parTransId="{82271702-34A6-4440-A4F6-E99DB312AE66}" sibTransId="{04140BD3-ECEF-4731-A1FC-CD23FB7DDB07}"/>
    <dgm:cxn modelId="{AD494EE2-87E6-4520-9CFD-483F3F44FF03}" type="presOf" srcId="{4612FB76-EF81-4BEA-96E5-19A5B897BBCF}" destId="{2DC326F3-E237-4053-BC7D-28DA1C4DE233}" srcOrd="0" destOrd="4" presId="urn:microsoft.com/office/officeart/2005/8/layout/hList3"/>
    <dgm:cxn modelId="{803BDFEF-7BA1-4AB2-A8FF-F7CE62D274B0}" srcId="{ED711EB9-B80C-4FF2-A9F4-80109707A1DF}" destId="{D8D3404A-74FB-4A7B-8E99-EEF453452EAE}" srcOrd="1" destOrd="0" parTransId="{C166AEF5-86C8-4DEA-B895-EBE9A02957B9}" sibTransId="{6D17FBFA-7FF1-41D5-A8D7-FDC19354BF61}"/>
    <dgm:cxn modelId="{40B9CCFF-A2B5-4D44-B62B-B596F7162D9B}" srcId="{AA6DDCAC-86B0-4E9B-BEBB-947B17696E45}" destId="{2F67F194-DA08-4EBC-A14F-7343E08A145D}" srcOrd="1" destOrd="0" parTransId="{FA7F2579-85B1-4525-8B03-3DFB3B1837A2}" sibTransId="{EF84A624-C3E0-4170-9E4B-FFD6C227D0B8}"/>
    <dgm:cxn modelId="{1992A645-0C08-4878-9E04-2EF07D920615}" type="presParOf" srcId="{6869587B-6961-46AA-BCF0-AC37797E012B}" destId="{D2B90303-BA5F-4B24-AB50-895551F15044}" srcOrd="0" destOrd="0" presId="urn:microsoft.com/office/officeart/2005/8/layout/hList3"/>
    <dgm:cxn modelId="{D619C878-97B1-4A91-91E7-5D9F839D7AA9}" type="presParOf" srcId="{6869587B-6961-46AA-BCF0-AC37797E012B}" destId="{BFAF68CE-B844-46FC-87A0-C2568B2A21E2}" srcOrd="1" destOrd="0" presId="urn:microsoft.com/office/officeart/2005/8/layout/hList3"/>
    <dgm:cxn modelId="{56356009-A0DA-478A-9221-D0A06A6FD948}" type="presParOf" srcId="{BFAF68CE-B844-46FC-87A0-C2568B2A21E2}" destId="{56D4110A-E9C9-449C-8C39-DA4E64DF16A8}" srcOrd="0" destOrd="0" presId="urn:microsoft.com/office/officeart/2005/8/layout/hList3"/>
    <dgm:cxn modelId="{A037651F-4070-4DD9-8B83-AF3672BA0B88}" type="presParOf" srcId="{BFAF68CE-B844-46FC-87A0-C2568B2A21E2}" destId="{06D8CF57-E113-4B46-8203-CA25F5F9620E}" srcOrd="1" destOrd="0" presId="urn:microsoft.com/office/officeart/2005/8/layout/hList3"/>
    <dgm:cxn modelId="{BE14C151-BC30-4072-8C78-92F392595170}" type="presParOf" srcId="{BFAF68CE-B844-46FC-87A0-C2568B2A21E2}" destId="{2DC326F3-E237-4053-BC7D-28DA1C4DE233}" srcOrd="2" destOrd="0" presId="urn:microsoft.com/office/officeart/2005/8/layout/hList3"/>
    <dgm:cxn modelId="{AA56F19F-57FF-4E80-BDCE-D36F71BDDD91}" type="presParOf" srcId="{6869587B-6961-46AA-BCF0-AC37797E012B}" destId="{67C7F9B2-82E6-4F3E-BC30-3EFE554A5FAC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B90303-BA5F-4B24-AB50-895551F15044}">
      <dsp:nvSpPr>
        <dsp:cNvPr id="0" name=""/>
        <dsp:cNvSpPr/>
      </dsp:nvSpPr>
      <dsp:spPr>
        <a:xfrm>
          <a:off x="0" y="0"/>
          <a:ext cx="10515600" cy="130540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5400" kern="1200" dirty="0" err="1"/>
            <a:t>Eksperiment</a:t>
          </a:r>
          <a:endParaRPr lang="sl-SI" sz="5400" kern="1200" dirty="0"/>
        </a:p>
      </dsp:txBody>
      <dsp:txXfrm>
        <a:off x="0" y="0"/>
        <a:ext cx="10515600" cy="1305401"/>
      </dsp:txXfrm>
    </dsp:sp>
    <dsp:sp modelId="{56D4110A-E9C9-449C-8C39-DA4E64DF16A8}">
      <dsp:nvSpPr>
        <dsp:cNvPr id="0" name=""/>
        <dsp:cNvSpPr/>
      </dsp:nvSpPr>
      <dsp:spPr>
        <a:xfrm>
          <a:off x="5134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Scenarij1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5134" y="1305401"/>
        <a:ext cx="3501776" cy="2741342"/>
      </dsp:txXfrm>
    </dsp:sp>
    <dsp:sp modelId="{06D8CF57-E113-4B46-8203-CA25F5F9620E}">
      <dsp:nvSpPr>
        <dsp:cNvPr id="0" name=""/>
        <dsp:cNvSpPr/>
      </dsp:nvSpPr>
      <dsp:spPr>
        <a:xfrm>
          <a:off x="3506911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Scenarij2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3506911" y="1305401"/>
        <a:ext cx="3501776" cy="2741342"/>
      </dsp:txXfrm>
    </dsp:sp>
    <dsp:sp modelId="{2DC326F3-E237-4053-BC7D-28DA1C4DE233}">
      <dsp:nvSpPr>
        <dsp:cNvPr id="0" name=""/>
        <dsp:cNvSpPr/>
      </dsp:nvSpPr>
      <dsp:spPr>
        <a:xfrm>
          <a:off x="7008688" y="1305401"/>
          <a:ext cx="3501776" cy="2741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kern="1200" dirty="0"/>
            <a:t>Scenarij3</a:t>
          </a:r>
          <a:endParaRPr lang="sl-SI" sz="3200" kern="1200" baseline="-250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Replika1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Replika2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Replika3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kern="1200" dirty="0"/>
            <a:t>Replika4</a:t>
          </a:r>
        </a:p>
      </dsp:txBody>
      <dsp:txXfrm>
        <a:off x="7008688" y="1305401"/>
        <a:ext cx="3501776" cy="2741342"/>
      </dsp:txXfrm>
    </dsp:sp>
    <dsp:sp modelId="{67C7F9B2-82E6-4F3E-BC30-3EFE554A5FAC}">
      <dsp:nvSpPr>
        <dsp:cNvPr id="0" name=""/>
        <dsp:cNvSpPr/>
      </dsp:nvSpPr>
      <dsp:spPr>
        <a:xfrm>
          <a:off x="0" y="4046744"/>
          <a:ext cx="10515600" cy="304593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86362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126583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093891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44556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5491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2"/>
          <p:cNvPicPr/>
          <p:nvPr/>
        </p:nvPicPr>
        <p:blipFill>
          <a:blip r:embed="rId15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Klikni, da bi lahko uredili slog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Obraz 14"/>
          <p:cNvPicPr/>
          <p:nvPr/>
        </p:nvPicPr>
        <p:blipFill>
          <a:blip r:embed="rId16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51" r:id="rId3"/>
    <p:sldLayoutId id="2147483652" r:id="rId4"/>
    <p:sldLayoutId id="2147483653" r:id="rId5"/>
    <p:sldLayoutId id="2147483685" r:id="rId6"/>
    <p:sldLayoutId id="2147483655" r:id="rId7"/>
    <p:sldLayoutId id="2147483656" r:id="rId8"/>
    <p:sldLayoutId id="2147483657" r:id="rId9"/>
    <p:sldLayoutId id="2147483687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6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7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Klikni, da bi lahko uredili slog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Kliknite, da uredite slog vzorca besedila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raven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Tretji raven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Višji nivo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Pojasnila o tem, kako se je zgodilo to, da je bil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51" name="Obraz 8"/>
          <p:cNvPicPr/>
          <p:nvPr/>
        </p:nvPicPr>
        <p:blipFill>
          <a:blip r:embed="rId18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308296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en.wikipedia.org/wiki/Sensitivity_analysis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ccl.northwestern.edu/netlogo/" TargetMode="External"/><Relationship Id="rId2" Type="http://schemas.openxmlformats.org/officeDocument/2006/relationships/hyperlink" Target="https://jaamsim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STATISTIČNE METODE ZA ANALIZO LOGISTIČNIH PODATKOV.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pic>
        <p:nvPicPr>
          <p:cNvPr id="92" name="Picture 2"/>
          <p:cNvPicPr/>
          <p:nvPr/>
        </p:nvPicPr>
        <p:blipFill>
          <a:blip r:embed="rId3"/>
          <a:stretch/>
        </p:blipFill>
        <p:spPr>
          <a:xfrm>
            <a:off x="11038680" y="5638320"/>
            <a:ext cx="1079280" cy="1093680"/>
          </a:xfrm>
          <a:prstGeom prst="rect">
            <a:avLst/>
          </a:prstGeom>
          <a:ln w="0">
            <a:noFill/>
          </a:ln>
        </p:spPr>
      </p:pic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80151" lnSpcReduction="20000"/>
          </a:bodyPr>
          <a:lstStyle/>
          <a:p>
            <a:pPr algn="ctr" defTabSz="914400">
              <a:lnSpc>
                <a:spcPct val="90000"/>
              </a:lnSpc>
            </a:pPr>
            <a:r>
              <a:rPr lang="en-US" sz="6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Simulacijsko modeliranje in analiza</a:t>
            </a:r>
            <a:endParaRPr lang="sl-SI" sz="6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Predavanja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4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98" name="Obraz 14"/>
          <p:cNvPicPr/>
          <p:nvPr/>
        </p:nvPicPr>
        <p:blipFill>
          <a:blip r:embed="rId5"/>
          <a:stretch/>
        </p:blipFill>
        <p:spPr>
          <a:xfrm>
            <a:off x="5925600" y="5851800"/>
            <a:ext cx="5207040" cy="671400"/>
          </a:xfrm>
          <a:prstGeom prst="rect">
            <a:avLst/>
          </a:prstGeom>
          <a:ln w="0">
            <a:noFill/>
          </a:ln>
        </p:spPr>
      </p:pic>
      <p:pic>
        <p:nvPicPr>
          <p:cNvPr id="4" name="Slika 3">
            <a:extLst>
              <a:ext uri="{FF2B5EF4-FFF2-40B4-BE49-F238E27FC236}">
                <a16:creationId xmlns:a16="http://schemas.microsoft.com/office/drawing/2014/main" id="{58AE9227-1222-F61C-7608-84D7B635F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029" y="5676836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8">
            <a:extLst>
              <a:ext uri="{FF2B5EF4-FFF2-40B4-BE49-F238E27FC236}">
                <a16:creationId xmlns:a16="http://schemas.microsoft.com/office/drawing/2014/main" id="{C0D64F54-3597-9B75-87DE-7D9CD3E4F8E4}"/>
              </a:ext>
            </a:extLst>
          </p:cNvPr>
          <p:cNvSpPr txBox="1"/>
          <p:nvPr/>
        </p:nvSpPr>
        <p:spPr>
          <a:xfrm>
            <a:off x="5987889" y="5774096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e tekstowe 12">
            <a:extLst>
              <a:ext uri="{FF2B5EF4-FFF2-40B4-BE49-F238E27FC236}">
                <a16:creationId xmlns:a16="http://schemas.microsoft.com/office/drawing/2014/main" id="{42E3B1ED-A792-0EA6-E394-7215F82AD544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16">
            <a:extLst>
              <a:ext uri="{FF2B5EF4-FFF2-40B4-BE49-F238E27FC236}">
                <a16:creationId xmlns:a16="http://schemas.microsoft.com/office/drawing/2014/main" id="{E5723399-8102-EEC6-C518-350E02DA3596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285479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Sistemska dinamika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 sistemske dinamike omogoča: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Načrtovanje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postavitve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proizvodnih in distribucijskih zmogljivosti;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Ocena obremenitve distribucijskih kanalov in s tem povezanih stroškov.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SD je najprimernejši za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določitev strukture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in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optimalnih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količin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vhodov, zalog in izhodov </a:t>
            </a:r>
            <a:r>
              <a:rPr lang="en-GB" sz="1800" dirty="0" err="1">
                <a:latin typeface="Tahoma"/>
                <a:ea typeface="Calibri"/>
                <a:cs typeface="Calibri"/>
              </a:rPr>
              <a:t>vozlišča</a:t>
            </a:r>
            <a:r>
              <a:rPr lang="en-GB" sz="1800" dirty="0">
                <a:latin typeface="Tahoma"/>
                <a:ea typeface="Calibri"/>
                <a:cs typeface="Calibri"/>
              </a:rPr>
              <a:t> </a:t>
            </a:r>
            <a:r>
              <a:rPr lang="en-GB" sz="1800" b="1" dirty="0">
                <a:latin typeface="Tahoma"/>
                <a:ea typeface="Calibri"/>
                <a:cs typeface="Calibri"/>
              </a:rPr>
              <a:t>OV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5E4EE370-0647-69CE-2F58-8855F3354C2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7FBD47A-3696-2C04-4259-792733AB4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4AF9D3F-9EAE-10CA-0E44-EB15366793F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EACBEC81-15A4-A6ED-023B-EF407C8515D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042763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Simulacija na podlagi agentov 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(ABS)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Osredotočenost na entiteto;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Problemsko usmerjeno modeliranje entitet in njihovih interakcij;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Heterogenost subjektov;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Mikroobjekti so aktivni predmeti, ki delujejo v svojem okolju, komunicirajo med seboj in samostojno sprejemajo odločitve;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Odločitve in interakcije med agenti vnašajo dinamiko v sisteme;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Agenti in njihova okolja so formalni modeli;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Časovni tok je diskreten in univerzalen na ravni modela;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Prilagodljivost modela se doseže s spreminjanjem strukture sistema in obnašanja agentov;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</a:rPr>
              <a:t>Struktura sistema med simulacijo je spremenljiva.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61B645F-0FB1-8FC6-FD31-48CE4AE7994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E6BCD55-A11A-4CBB-EF3A-F5C0C8175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415BFADA-1BC2-3720-EDD6-6B602160B21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D8E583A7-527D-E6CE-9E67-8A146F0DA46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9141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Primer ABS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OV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posnetek zaslona, programska oprema, računalniška ikona&#10;&#10;Opis je samodejno ustvarjen">
            <a:extLst>
              <a:ext uri="{FF2B5EF4-FFF2-40B4-BE49-F238E27FC236}">
                <a16:creationId xmlns:a16="http://schemas.microsoft.com/office/drawing/2014/main" id="{D6A5928A-C9E2-DF0E-06C8-0E7B3F8E584A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4004" y="1342235"/>
            <a:ext cx="8283391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Symbol zastępczy zawartości 12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posnetek zaslona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iz programa 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(Wilenski,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6B5BC14-837B-B8CD-DE0F-D08C41C6B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D7ABCD9-8162-3468-C394-FDD5A26F66F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6E58E36-7A5C-0664-1654-F0ACC7AD7A6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73805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na podlagi agentov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Simulacija, ki temelji na agentih, omogoča: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Načrtovanje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postavitve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dinamične </a:t>
            </a:r>
            <a:r>
              <a:rPr lang="en-GB" sz="1400" kern="1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rasti</a:t>
            </a: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obnašanja partnerjev v 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globalnih kazalnikov.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Analiza ABS ponuja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pogled strateškega vodje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ali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tržnega regulatorja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na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trg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65E6104A-B439-2969-7B0A-CB6C70AA1C80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962FCF8-0F1A-9B57-1DBB-3BBC48D7B1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A569E21-1899-2D69-3BDC-A67393E8C7D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2986CA66-D1C2-72D8-15F8-3A6EAFD05F6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68193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Simulacija omrežja 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(NS)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spc="-1" dirty="0">
                <a:solidFill>
                  <a:schemeClr val="dk1"/>
                </a:solidFill>
                <a:latin typeface="Tahoma"/>
              </a:rPr>
              <a:t>Osredotočenost na sistem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Problemsko usmerjeno modeliranje entitet in njihovih interakcij;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Heterogenost subjektov;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Mikroobjekti so aktivni predmeti, ki delujejo v svojem okolju, komunicirajo med seboj in samostojno sprejemajo odločitve;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Odločitve in interakcije med agenti vnašajo dinamiko v sisteme;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Agenti in njihova okolja so formalni modeli;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Časovni tok je diskreten in univerzalen na ravni modela;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Prilagodljivost modela dosežemo s spreminjanjem strukture sistema in </a:t>
            </a:r>
            <a:r>
              <a:rPr lang="en-US" sz="1800" spc="-1" dirty="0">
                <a:solidFill>
                  <a:schemeClr val="dk1"/>
                </a:solidFill>
                <a:latin typeface="Tahoma"/>
              </a:rPr>
              <a:t>obnašanja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agentov;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Struktura sistema med simulacijo je fiksna, medtem ko se </a:t>
            </a:r>
            <a:r>
              <a:rPr lang="en-US" sz="1800" spc="-1" dirty="0">
                <a:solidFill>
                  <a:schemeClr val="dk1"/>
                </a:solidFill>
                <a:latin typeface="Tahoma"/>
              </a:rPr>
              <a:t>obnašanje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</a:rPr>
              <a:t>agentov spreminja glede na situacijo in njihove cilje.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C4B76AC8-6837-2C78-3C86-9BCB2520F8F8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Šinko in Gumzej, 2021</a:t>
            </a: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3D449B7-0451-C6AF-01A7-19774393A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59655EAC-4BAC-2DB8-35CD-36FEA5AA13A3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CDAFECC1-B1C9-737F-C897-2AC5CA2DB0C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49508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Primer NS </a:t>
            </a: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TN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načrt, vrstica&#10;&#10;Opis je samodejno ustvarjen">
            <a:extLst>
              <a:ext uri="{FF2B5EF4-FFF2-40B4-BE49-F238E27FC236}">
                <a16:creationId xmlns:a16="http://schemas.microsoft.com/office/drawing/2014/main" id="{6809351B-41E8-507B-1B95-B7066899F626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048295" y="1320853"/>
            <a:ext cx="8094809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1" name="Symbol zastępczy zawartości 14"/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posnetek zaslona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iz </a:t>
            </a:r>
            <a:r>
              <a:rPr lang="sl-SI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SUMO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(Pablo et. Al., 2018)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629F061-64FD-6F9C-E096-65E400E5DF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A417574-164D-DD53-ECB6-13D98AF2533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598CF41F-39B7-EF9B-CCD9-0A6C2F3E4B9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633787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omrežja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Simulacija omrežja omogoča: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Načrtovanje postavitve omrežja;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dinamičnega obnašanja omrežja za določitev ozkih grl in šibkih členov;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Modeliranje pretoka omrežnih elementov;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Optimizacija kazalnikov globalnega omrežja.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Analiza NS ponuja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pogled regulatorja omrežja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na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 omrežje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Šinko in 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Gumzej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2021</a:t>
            </a: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7FBCAA74-158E-AAED-8202-3E08F2048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1E7155F-302B-0AB7-B191-B1AB7119412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5AF63C89-5270-A7AF-8A60-AD6F7C048651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101617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Pregled simulacijskih projektov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5" name="Slika5">
            <a:extLst>
              <a:ext uri="{FF2B5EF4-FFF2-40B4-BE49-F238E27FC236}">
                <a16:creationId xmlns:a16="http://schemas.microsoft.com/office/drawing/2014/main" id="{BBA59196-886C-4BAC-A494-21825B541B1F}"/>
              </a:ext>
            </a:extLst>
          </p:cNvPr>
          <p:cNvPicPr>
            <a:picLocks noGrp="1"/>
          </p:cNvPicPr>
          <p:nvPr>
            <p:ph/>
          </p:nvPr>
        </p:nvPicPr>
        <p:blipFill>
          <a:blip r:embed="rId2"/>
          <a:stretch>
            <a:fillRect/>
          </a:stretch>
        </p:blipFill>
        <p:spPr bwMode="auto">
          <a:xfrm>
            <a:off x="2294712" y="1312413"/>
            <a:ext cx="6943072" cy="4784888"/>
          </a:xfrm>
          <a:prstGeom prst="rect">
            <a:avLst/>
          </a:prstGeom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B647C4F4-3D6A-B441-A80E-24268BD14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0713040-FCF2-79C8-C52E-56A04054F00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9A26164-C9A0-1937-4C35-1E7A1B6BB42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29037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Simulacijski sistem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Model resničnega sveta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(dober regulator)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Sistem za podporo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odločanju (DSS)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Laboratorij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(nadzorovano okolje)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1C8DC55-509F-1E82-875A-D8B416AFC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4B78E42-63B0-B0F9-A999-F676A839098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F490BABA-37DF-B8C0-D195-4F275FE7BA4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21187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Poskusi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, scenariji 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in </a:t>
            </a: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replike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5" name="Označba mesta vsebine 3">
            <a:extLst>
              <a:ext uri="{FF2B5EF4-FFF2-40B4-BE49-F238E27FC236}">
                <a16:creationId xmlns:a16="http://schemas.microsoft.com/office/drawing/2014/main" id="{9B0FE2C8-EBB0-4FCF-85AA-6BBEBD9149F4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1676400" y="1512702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1">
            <a:extLst>
              <a:ext uri="{FF2B5EF4-FFF2-40B4-BE49-F238E27FC236}">
                <a16:creationId xmlns:a16="http://schemas.microsoft.com/office/drawing/2014/main" id="{210C4D50-46E2-FF68-5902-51B8A2CA8A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092AFDE-26A1-971D-89D8-C349712D96B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670A9FDA-BCFA-0AF0-86E8-23B00689E9A4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2516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v logistiki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diskretnih dogodkov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Sistemska dinamika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na podlagi agentov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Simulacija omrežja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Logistični simulacijski projekti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A7CC136-1EEB-DACA-BCAF-36AA5A636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5A2735E-439E-9440-A01D-AFD192DE9998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75429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GB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Rezultati simulacije</a:t>
            </a:r>
            <a:endParaRPr lang="en-GB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Vsak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poskus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je treba skrbno načrtovati; sestavljen je iz scenarijev in njihovih replik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Poskus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običajno vključuje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več scenarijev,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ki se razlikujejo po vrednostih vhodnih spremenljivk, številu enot v sistemu in/ali časovnih okvirih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Vsak scenarij </a:t>
            </a: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se izvede večkrat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-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te </a:t>
            </a:r>
            <a:r>
              <a:rPr lang="en-GB" sz="1800" b="1" kern="100" dirty="0">
                <a:latin typeface="Tahoma"/>
                <a:ea typeface="Tahoma"/>
                <a:cs typeface="Tahoma"/>
              </a:rPr>
              <a:t>replike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dajejo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rezultate na podlagi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edinstvenih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vrednosti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vhodnih spremenljivk, </a:t>
            </a:r>
            <a:r>
              <a:rPr lang="en-GB" sz="1800" kern="100" dirty="0">
                <a:latin typeface="Tahoma"/>
                <a:ea typeface="Calibri"/>
                <a:cs typeface="Calibri"/>
              </a:rPr>
              <a:t>števila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enot v sistemu in trajanja</a:t>
            </a:r>
            <a:r>
              <a:rPr lang="sl-SI" sz="1800" kern="100" dirty="0">
                <a:effectLst/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b="1" kern="100" dirty="0">
                <a:effectLst/>
                <a:latin typeface="Tahoma"/>
                <a:ea typeface="Calibri"/>
                <a:cs typeface="Calibri"/>
              </a:rPr>
              <a:t>Rezultate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simulacij (KPI) je treba preveriti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 analizo občutljivosti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,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pri čemer je treba upoštevati njihov </a:t>
            </a:r>
            <a:r>
              <a:rPr lang="sl-SI" sz="1800" kern="100" dirty="0">
                <a:latin typeface="Tahoma"/>
                <a:ea typeface="Tahoma"/>
                <a:cs typeface="Tahoma"/>
              </a:rPr>
              <a:t>standardni </a:t>
            </a:r>
            <a:r>
              <a:rPr lang="sl-SI" sz="1800" kern="100" dirty="0" err="1">
                <a:latin typeface="Tahoma"/>
                <a:ea typeface="Tahoma"/>
                <a:cs typeface="Tahoma"/>
              </a:rPr>
              <a:t>odklon</a:t>
            </a:r>
            <a:r>
              <a:rPr lang="sl-SI" sz="1800" kern="100" dirty="0">
                <a:latin typeface="Tahoma"/>
                <a:ea typeface="Tahoma"/>
                <a:cs typeface="Tahoma"/>
              </a:rPr>
              <a:t>, </a:t>
            </a:r>
            <a:r>
              <a:rPr lang="en-GB" sz="1800" kern="100" dirty="0">
                <a:latin typeface="Tahoma"/>
                <a:ea typeface="Tahoma"/>
                <a:cs typeface="Tahoma"/>
              </a:rPr>
              <a:t>najmanjše in največje vrednosti </a:t>
            </a:r>
            <a:r>
              <a:rPr lang="en-GB" sz="1800" kern="100" dirty="0">
                <a:effectLst/>
                <a:latin typeface="Tahoma"/>
                <a:ea typeface="Calibri"/>
                <a:cs typeface="Calibri"/>
              </a:rPr>
              <a:t>ter se jim pridružiti (običajno na srednjih vrednostih)</a:t>
            </a:r>
            <a:r>
              <a:rPr lang="sl-SI" sz="1800" kern="100" dirty="0">
                <a:latin typeface="Tahoma"/>
                <a:ea typeface="Calibri"/>
                <a:cs typeface="Calibri"/>
              </a:rPr>
              <a:t>.</a:t>
            </a:r>
            <a:endParaRPr lang="en-GB" sz="1800" kern="100" dirty="0">
              <a:effectLst/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14">
            <a:extLst>
              <a:ext uri="{FF2B5EF4-FFF2-40B4-BE49-F238E27FC236}">
                <a16:creationId xmlns:a16="http://schemas.microsoft.com/office/drawing/2014/main" id="{EC3BAAC7-37E4-0914-1286-078F8CAAB583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GB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385212E-FD31-BE2F-816E-72F25E44B6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F4C2A9E-D744-5DB8-124B-48037C4A95E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04F88552-171B-2AFE-F007-735E1ADF2C2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416144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Povzetek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Celovit pristop k uporabi SMA v logistiki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pomembno prispeva k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zapletenim odločitvam pri načrtovanju procesov,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kjer je veliko spremenljivk, ki medsebojno vplivajo druga na drugo.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Ta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pristop vključuje metodologije SD, DES in ABS, ki lahko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količinsko opredelijo delovne tokove na različnih ravneh dobavne verige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sl-SI" sz="20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analizi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optimizaciji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prometnega toka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metodologija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NS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zagotavlja potreben okvir za </a:t>
            </a:r>
            <a:r>
              <a:rPr lang="en-US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spremljanje in natančno prilagajanje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ključnih kazalnikov uspešnosti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(KPI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6BB7E1C8-5886-82F9-08CE-8D547B17D0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4BFBC9D2-88A7-25C2-3027-7CFA5FF64B6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7F54999E-1DB0-0A02-7663-1D232D6814D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95249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 idx="4294967295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pc="-1">
                <a:solidFill>
                  <a:srgbClr val="1065AB"/>
                </a:solidFill>
                <a:latin typeface="Tahoma"/>
                <a:ea typeface="Tahoma"/>
              </a:rPr>
              <a:t>Literatura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idx="4294967295"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85000" lnSpcReduction="1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Gumzej, R. in Rakovska, M. (2020). Simulacijsko modeliranje in analiza za trajnostne dobavne verige.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Ecoproduction 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Sustainable logistics and production in industry 4.0 : new opportunities and challenges,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Grzybowska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K., Awasthi, A., Sawhney, R. (ur.). Springer Nature, str. 145-160.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Razvojna ekipa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 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(2023).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JaamSim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Programska oprema za simulacijo diskretnih dogodkov. Različica 2023-08. [Dostopno na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https://jaamsim.com, dostop 8. novembra 2023].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Šinko, S. in Gumzej, R. (2021). K pametnemu načrtovanju prometa s simulacijo prometa na mikroskopski ravni. International journal of applied logistics, 11(1), str. 1-17.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Wilensky, U. (1999).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NetLogo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Center za povezano učenje in računalniško modeliranje, Northwestern University, Evanston, IL. [Dostopno na: </a:t>
            </a:r>
            <a:r>
              <a:rPr lang="en-US" sz="2000" spc="-1" dirty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//ccl.northwestern.edu/netlogo/, dostop 8. novembra 2023].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001"/>
              </a:spcBef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Pablo A.L.,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Behrisch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M.,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Bieker-Walz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Erdmann, J.,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Flötteröd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Y.-P.,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Hilbrich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R.,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Lücken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L.,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Rummel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J., Wagner, P. in </a:t>
            </a:r>
            <a:r>
              <a:rPr lang="en-US" sz="2000" spc="-1" dirty="0" err="1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Wießner</a:t>
            </a:r>
            <a:r>
              <a:rPr lang="en-US" sz="2000" spc="-1" dirty="0">
                <a:solidFill>
                  <a:schemeClr val="dk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E. (2018). Simulacija mikroskopskega prometa s programom SUMO. In: 2019 IEEE Intelligent Transportation Systems Conference (ITSC), IEEE. The 21st IEEE International Conference on Intelligent Transportation Systems, 4.-7. Nov. 2018, Maui, ZDA, str. 2575-2582.</a:t>
            </a:r>
            <a:endParaRPr lang="en-US" dirty="0">
              <a:solidFill>
                <a:schemeClr val="dk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05C1AD1-13C8-1D1F-7DF9-855B31C1B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C879B7FA-3C57-3781-53B0-89B63BE4752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BC543007-FB14-5A00-01F9-480215A1EB1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417035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Hvala za vašo pozornost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260181DD-4A04-89BD-FF1D-F42867B7A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85462A7A-B8D7-8749-72D8-D28E4D03BE2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A525483D-28DA-CD4F-8EB9-245EC593A5E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6403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v logistiki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Simulacijsko modeliranje in analiza (SMA)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lahko zagotovita dragocene podatke za optimizacijo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oskrbovalne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verige</a:t>
            </a:r>
            <a:r>
              <a:rPr lang="sl-SI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(OV)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in prometnega omrežja (TN)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Simulacijsko modeliranje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se lahko uporablja za grafično vizualizacijo časovnih tokov skozi zapletene procese in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vire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OV in TN, kar omogoča napovedovanje in količinsko opredelitev možnih rezultatov različnih scenarijev.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 tem lahko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subjekti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OV in TN pridobijo dragocen vpogled in razumejo učinke svojih morebitnih odločitev na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delovanje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OV in TN,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vključno s časom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izvedbe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OV, potovalnim časom TN in stroški. </a:t>
            </a:r>
            <a:endParaRPr lang="sl-SI" sz="1800" b="0" strike="noStrike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Zato lahko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SMA pri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modeliranju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OV in TN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prispeva k </a:t>
            </a:r>
            <a:r>
              <a:rPr lang="en-US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analizi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OV in TN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ter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izboljšanju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njihove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zasnove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 doseganje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večje učinkovitosti in trajnosti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898ACDB7-07EB-C5FC-E5BF-D526AEC6C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B979353B-05F1-42FA-17A3-3AE38D333970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9BBD2D7D-C4B7-8DDA-3445-0D87EF5860D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53303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Subjekti SMA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None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 vidika SMA, lahko </a:t>
            </a:r>
            <a:r>
              <a:rPr lang="en-US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opazujemo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OV ali TN na dveh ravneh:</a:t>
            </a:r>
            <a:endParaRPr lang="sl-SI" dirty="0"/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Makroraven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samoorganizacija,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so-razvoj entitet,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odvisnost od povezav/prevoznih poti.</a:t>
            </a:r>
          </a:p>
          <a:p>
            <a:pPr marL="342900" indent="-3429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Mikroraven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številne in heterogene entitete,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lokalne interakcije med entitetami,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strukturirane subjekte,</a:t>
            </a: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prilagodljive entitete.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4974049F-757A-1BCD-F01E-FC3BEDA8361A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in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FE924361-F2C5-EE94-137F-EC2AB1787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A92EB113-F03F-7D6A-F9AC-2AFC424B4B62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3B64016-9410-A207-4789-D0A23D29638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745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Simulacija diskretnih dogodkov 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(DES)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Usmerjenost v proces;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Osredotoča se na podrobno modeliranje procesov;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Heterogeni subjekti;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Mikrosubjekti so pasivni predmeti;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Dogodki v sistem vnašajo dinamiko;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Diskretna časovna progresija;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Prilagodljivost se doseže s spreminjanjem strukture modela;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Struktura sistema med simulacijo je fiksna.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1601FB9-337B-D5BB-FE26-EFA694926DA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in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6AC3DBE-AD6F-2993-2AA0-4EBEE841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9420DA6-DAA1-7CAC-A022-50B8FE8BA1A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32DBBCB7-A4D2-6E73-B70A-460B6F43F38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485461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Primer DES v proizvodnji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besedilo, diagram, posnetek zaslona, grafični prikaz&#10;&#10;Opis je samodejno ustvarjen">
            <a:extLst>
              <a:ext uri="{FF2B5EF4-FFF2-40B4-BE49-F238E27FC236}">
                <a16:creationId xmlns:a16="http://schemas.microsoft.com/office/drawing/2014/main" id="{244AC786-2F1A-58C2-0489-91139A461D9E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301482" y="1434943"/>
            <a:ext cx="7588435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7CE2ECB0-E774-504E-3C70-95613083B41D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posnetek zaslona iz programa 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JaamSim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Jaamsim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6C9E2E9-3D4F-E0D7-2C5A-D0A4284F2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95B9CA6A-28EB-4593-B931-CB9FB7AC97DE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A91BA87F-1ADA-8197-45C1-E2B1EE59D77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5518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Simulacija diskretnih dogodkov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GB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DES je mogoče analizirati in optimizirati naslednje parametre postopka:</a:t>
            </a:r>
            <a:endParaRPr lang="sl-SI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Čas proizvodnega cikla in učinkovitost;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Uporaba proizvodnih celic in prostorov;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Zmogljivost prostorov za shranjevanje in čas bivanja enote za shranjevanje;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Tahoma" panose="020B0604030504040204" pitchFamily="34" charset="0"/>
              <a:buChar char="•"/>
            </a:pPr>
            <a:r>
              <a:rPr lang="en-GB" sz="14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Uporaba mobilnih virov (npr. upravljavcev, transporterjev, viličarjev).</a:t>
            </a:r>
            <a:endParaRPr lang="sl-SI" sz="14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1800" dirty="0">
                <a:effectLst/>
                <a:latin typeface="Tahoma"/>
                <a:ea typeface="Calibri"/>
                <a:cs typeface="Calibri"/>
              </a:rPr>
              <a:t>Analiza DES ponuja </a:t>
            </a:r>
            <a:r>
              <a:rPr lang="en-GB" sz="1800" b="1" dirty="0">
                <a:latin typeface="Tahoma"/>
                <a:ea typeface="Calibri"/>
                <a:cs typeface="Calibri"/>
              </a:rPr>
              <a:t>vodji proizvodnje </a:t>
            </a:r>
            <a:r>
              <a:rPr lang="en-GB" sz="1800" dirty="0">
                <a:latin typeface="Tahoma"/>
                <a:ea typeface="Calibri"/>
                <a:cs typeface="Calibri"/>
              </a:rPr>
              <a:t>najbolj 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podroben vpogled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v logistični (proizvodni</a:t>
            </a:r>
            <a:r>
              <a:rPr lang="en-GB" sz="1800" b="1" dirty="0">
                <a:effectLst/>
                <a:latin typeface="Tahoma"/>
                <a:ea typeface="Calibri"/>
                <a:cs typeface="Calibri"/>
              </a:rPr>
              <a:t>) proces </a:t>
            </a:r>
            <a:r>
              <a:rPr lang="en-GB" sz="1800" dirty="0">
                <a:effectLst/>
                <a:latin typeface="Tahoma"/>
                <a:ea typeface="Calibri"/>
                <a:cs typeface="Calibri"/>
              </a:rPr>
              <a:t>z doslednim in skladnim modelom.</a:t>
            </a:r>
            <a:endParaRPr lang="en-US" sz="1800" b="0" strike="noStrike" spc="-1" dirty="0">
              <a:latin typeface="Tahoma"/>
              <a:ea typeface="Calibri"/>
              <a:cs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EE2C3B9C-A182-8134-E602-F78A4F6566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0546F90-F4DB-26D2-44B1-F96452327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4B75E8C8-FCCB-3773-FA79-59D84A7647C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E7870865-9AFD-4932-C109-633A0AB36D16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64360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Sistemska dinamika </a:t>
            </a:r>
            <a:r>
              <a:rPr lang="en-US" sz="3200" b="1" spc="-1">
                <a:solidFill>
                  <a:srgbClr val="1065AB"/>
                </a:solidFill>
                <a:latin typeface="Tahoma"/>
                <a:ea typeface="Tahoma"/>
              </a:rPr>
              <a:t>(SD)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Osredotočenost na sistem;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Ključni kazalniki uspešnosti, usmerjeni v modeliranje sistemskih spremenljivk;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Homogene enote;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Subjekti na mikroravni se ne upoštevajo;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Dinamika se uvede s povratno zanko;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Neprekinjena časovna progresija;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Prilagodljivost se doseže s spreminjanjem strukture modela;</a:t>
            </a: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>
                <a:solidFill>
                  <a:schemeClr val="dk1"/>
                </a:solidFill>
                <a:latin typeface="Tahoma"/>
                <a:ea typeface="Tahoma"/>
              </a:rPr>
              <a:t>Struktura sistema med simulacijo je fiksna.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786B31E7-82E1-CBE1-C2F0-B306E212A56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Gumzej &amp; Rakovska, 2020)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9F411E4-0A04-137C-B3E3-BF1331623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DC697487-3211-EF56-4B39-82E0B55A0DF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7D03516B-5A7D-E0A2-CE31-15C44E18CF3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37333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SD v </a:t>
            </a:r>
            <a:r>
              <a:rPr lang="en-US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primeru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 OV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Označba mesta vsebine 1" descr="Slika, ki vsebuje besede diagram, besedilo, načrt, tehnična risba&#10;&#10;Opis je samodejno ustvarjen">
            <a:extLst>
              <a:ext uri="{FF2B5EF4-FFF2-40B4-BE49-F238E27FC236}">
                <a16:creationId xmlns:a16="http://schemas.microsoft.com/office/drawing/2014/main" id="{B8B8DF9F-1286-C8FA-C2D3-9EAACEB6F00F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1951928" y="1380122"/>
            <a:ext cx="8287543" cy="4350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Symbol zastępczy zawartości 12">
            <a:extLst>
              <a:ext uri="{FF2B5EF4-FFF2-40B4-BE49-F238E27FC236}">
                <a16:creationId xmlns:a16="http://schemas.microsoft.com/office/drawing/2014/main" id="{65F526B5-2BB2-BD78-5D9B-84860BDA90F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posnetek zaslona iz programa </a:t>
            </a:r>
            <a:r>
              <a:rPr lang="sl-SI" sz="1200" spc="-1" dirty="0" err="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NetLogo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(</a:t>
            </a:r>
            <a:r>
              <a:rPr lang="en-US" sz="1200" spc="-1" dirty="0" err="1">
                <a:solidFill>
                  <a:srgbClr val="7F7F7F"/>
                </a:solidFill>
                <a:ea typeface="+mn-lt"/>
                <a:cs typeface="+mn-lt"/>
              </a:rPr>
              <a:t>Wilenski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, 1999)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4AEE33E-400C-6ACF-041E-D1BDA4F07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CFE9D67-C0DE-9D5B-9721-3B79C682AE9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F9B3E0F8-A9C5-9125-7151-BBC96AA756E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477590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D417298-AC53-494B-B3EC-580314AFD0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1A76C46-9B09-438D-B5F8-A1AC0A7C518F}">
  <ds:schemaRefs>
    <ds:schemaRef ds:uri="http://purl.org/dc/dcmitype/"/>
    <ds:schemaRef ds:uri="http://purl.org/dc/elements/1.1/"/>
    <ds:schemaRef ds:uri="http://schemas.microsoft.com/office/2006/documentManagement/types"/>
    <ds:schemaRef ds:uri="a92fe6ce-cc5e-4661-b3e6-d9d5535f70b5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9bddfac-6dc9-4958-8f35-4d0da3af229b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2639</TotalTime>
  <Words>3455</Words>
  <Application>Microsoft Office PowerPoint</Application>
  <PresentationFormat>Panoramiczny</PresentationFormat>
  <Paragraphs>220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24</vt:i4>
      </vt:variant>
    </vt:vector>
  </HeadingPairs>
  <TitlesOfParts>
    <vt:vector size="33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Motyw pakietu Office</vt:lpstr>
      <vt:lpstr>1_Motyw pakietu Office</vt:lpstr>
      <vt:lpstr>STATISTIČNE METODE ZA ANALIZO LOGISTIČNIH PODATKOV.</vt:lpstr>
      <vt:lpstr>Agenda</vt:lpstr>
      <vt:lpstr>Simulacija v logistiki</vt:lpstr>
      <vt:lpstr>Subjekti SMA</vt:lpstr>
      <vt:lpstr>Simulacija diskretnih dogodkov (DES)</vt:lpstr>
      <vt:lpstr>Primer DES v proizvodnji</vt:lpstr>
      <vt:lpstr>Simulacija diskretnih dogodkov</vt:lpstr>
      <vt:lpstr>Sistemska dinamika (SD)</vt:lpstr>
      <vt:lpstr>SD v primeru OV</vt:lpstr>
      <vt:lpstr>Sistemska dinamika</vt:lpstr>
      <vt:lpstr>Simulacija na podlagi agentov (ABS)</vt:lpstr>
      <vt:lpstr>Primer ABS OV</vt:lpstr>
      <vt:lpstr>Simulacija na podlagi agentov</vt:lpstr>
      <vt:lpstr>Simulacija omrežja (NS)</vt:lpstr>
      <vt:lpstr>Primer NS TN</vt:lpstr>
      <vt:lpstr>Simulacija omrežja</vt:lpstr>
      <vt:lpstr>Pregled simulacijskih projektov</vt:lpstr>
      <vt:lpstr>Simulacijski sistem</vt:lpstr>
      <vt:lpstr>Poskusi, scenariji in replike</vt:lpstr>
      <vt:lpstr>Rezultati simulacije</vt:lpstr>
      <vt:lpstr>Povzetek</vt:lpstr>
      <vt:lpstr>Literatura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docId:ECE1B5E8501C4AA6E8D57DE6DF8856A2</cp:keywords>
  <cp:lastModifiedBy>KRS</cp:lastModifiedBy>
  <cp:revision>60</cp:revision>
  <dcterms:created xsi:type="dcterms:W3CDTF">2023-07-06T12:09:08Z</dcterms:created>
  <dcterms:modified xsi:type="dcterms:W3CDTF">2025-10-28T11:45:35Z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