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9" r:id="rId7"/>
    <p:sldId id="268" r:id="rId8"/>
    <p:sldId id="271" r:id="rId9"/>
    <p:sldId id="272" r:id="rId10"/>
    <p:sldId id="273" r:id="rId11"/>
    <p:sldId id="262" r:id="rId12"/>
    <p:sldId id="266" r:id="rId13"/>
    <p:sldId id="274" r:id="rId14"/>
    <p:sldId id="275" r:id="rId15"/>
    <p:sldId id="276" r:id="rId16"/>
    <p:sldId id="278" r:id="rId17"/>
    <p:sldId id="279" r:id="rId18"/>
    <p:sldId id="280" r:id="rId19"/>
    <p:sldId id="277" r:id="rId20"/>
    <p:sldId id="281" r:id="rId21"/>
    <p:sldId id="284" r:id="rId22"/>
    <p:sldId id="283" r:id="rId23"/>
    <p:sldId id="335" r:id="rId24"/>
    <p:sldId id="263" r:id="rId2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015BA6"/>
    <a:srgbClr val="7F7F7F"/>
    <a:srgbClr val="AEAEAE"/>
    <a:srgbClr val="FFFFFF"/>
    <a:srgbClr val="292928"/>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112" d="100"/>
          <a:sy n="112" d="100"/>
        </p:scale>
        <p:origin x="4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1" name="Picture 2">
            <a:extLst>
              <a:ext uri="{FF2B5EF4-FFF2-40B4-BE49-F238E27FC236}">
                <a16:creationId xmlns:a16="http://schemas.microsoft.com/office/drawing/2014/main" id="{F017462A-147C-2571-ECB1-7C7C9FBE035B}"/>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2" name="pole tekstowe 11">
            <a:extLst>
              <a:ext uri="{FF2B5EF4-FFF2-40B4-BE49-F238E27FC236}">
                <a16:creationId xmlns:a16="http://schemas.microsoft.com/office/drawing/2014/main" id="{BF03CE71-6D4B-26F0-0405-B53A7A7B4543}"/>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3.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3.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dept.clcillinois.edu/mth/oer/IntroductoryStatistics.pdf" TargetMode="External"/><Relationship Id="rId2" Type="http://schemas.openxmlformats.org/officeDocument/2006/relationships/hyperlink" Target="https://openstax.org/details/books/introductory-statistics-2e"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hyperlink" Target="https://dept.clcillinois.edu/mth/oer/IntroductoryStatistics.pdf" TargetMode="External"/><Relationship Id="rId13" Type="http://schemas.openxmlformats.org/officeDocument/2006/relationships/hyperlink" Target="https://www.khanacademy.org/math/statistics-probability" TargetMode="External"/><Relationship Id="rId18" Type="http://schemas.openxmlformats.org/officeDocument/2006/relationships/hyperlink" Target="https://www.youtube.com/watch?v=WWqE7YHR4Jc" TargetMode="External"/><Relationship Id="rId26" Type="http://schemas.openxmlformats.org/officeDocument/2006/relationships/hyperlink" Target="https://www.youtube.com/watch?v=F_mfuifKzgw" TargetMode="External"/><Relationship Id="rId3" Type="http://schemas.openxmlformats.org/officeDocument/2006/relationships/hyperlink" Target="https://www.scribbr.com/category/statistics/" TargetMode="External"/><Relationship Id="rId21" Type="http://schemas.openxmlformats.org/officeDocument/2006/relationships/hyperlink" Target="https://www.youtube.com/watch?v=xZ_z8KWkhXE" TargetMode="External"/><Relationship Id="rId7" Type="http://schemas.openxmlformats.org/officeDocument/2006/relationships/hyperlink" Target="https://drive.uqu.edu.sa/_/mskhayat/files/MySubjects/20178FS%20Elementary%20Statistics/Introductory%20Statistics%20(7th%20Ed).pdf" TargetMode="External"/><Relationship Id="rId12" Type="http://schemas.openxmlformats.org/officeDocument/2006/relationships/hyperlink" Target="https://byjus.com/maths/statistics/" TargetMode="External"/><Relationship Id="rId17" Type="http://schemas.openxmlformats.org/officeDocument/2006/relationships/hyperlink" Target="https://www.youtube.com/watch?v=HBdJGj_7FHQ" TargetMode="External"/><Relationship Id="rId25" Type="http://schemas.openxmlformats.org/officeDocument/2006/relationships/hyperlink" Target="https://www.youtube.com/watch?v=9Q5ErbQF_vk" TargetMode="External"/><Relationship Id="rId2" Type="http://schemas.openxmlformats.org/officeDocument/2006/relationships/hyperlink" Target="https://open.umn.edu/opentextbooks/textbooks/196" TargetMode="External"/><Relationship Id="rId16" Type="http://schemas.openxmlformats.org/officeDocument/2006/relationships/hyperlink" Target="https://www.youtube.com/watch?v=P8hT5nDai6A" TargetMode="External"/><Relationship Id="rId20" Type="http://schemas.openxmlformats.org/officeDocument/2006/relationships/hyperlink" Target="https://www.khanacademy.org/math/statistics-probability/describing-relationships-quantitative-data/more-on-regression/v/regression-line-example" TargetMode="External"/><Relationship Id="rId1" Type="http://schemas.openxmlformats.org/officeDocument/2006/relationships/slideLayout" Target="../slideLayouts/slideLayout5.xml"/><Relationship Id="rId6" Type="http://schemas.openxmlformats.org/officeDocument/2006/relationships/hyperlink" Target="https://saylordotorg.github.io/text_introductory-statistics/" TargetMode="External"/><Relationship Id="rId11" Type="http://schemas.openxmlformats.org/officeDocument/2006/relationships/hyperlink" Target="https://www.researchgate.net/profile/Tareq-Alodat-2/publication/340511098_INTRODUCTION_TO_STATISTICS_MADE_EASY/links/5e8de3dc4585150839c7b58a/INTRODUCTION-TO-STATISTICS-MADE-EASY.pdf" TargetMode="External"/><Relationship Id="rId24" Type="http://schemas.openxmlformats.org/officeDocument/2006/relationships/hyperlink" Target="https://www.khanacademy.org/math/ap-statistics/bivariate-data-ap/correlation-coefficient-r/v/correlation-coefficient-intuition-examples" TargetMode="External"/><Relationship Id="rId5" Type="http://schemas.openxmlformats.org/officeDocument/2006/relationships/hyperlink" Target="https://assets.openstax.org/oscms-prodcms/media/documents/IntroductoryStatistics-OP_i6tAI7e.pdf" TargetMode="External"/><Relationship Id="rId15" Type="http://schemas.openxmlformats.org/officeDocument/2006/relationships/hyperlink" Target="https://www.youtube.com/watch?v=owI7zxCqNY0" TargetMode="External"/><Relationship Id="rId23" Type="http://schemas.openxmlformats.org/officeDocument/2006/relationships/hyperlink" Target="https://www.youtube.com/watch?v=4EXNedimDMs" TargetMode="External"/><Relationship Id="rId10" Type="http://schemas.openxmlformats.org/officeDocument/2006/relationships/hyperlink" Target="https://onlinestatbook.com/Online_Statistics_Education.pdf" TargetMode="External"/><Relationship Id="rId19" Type="http://schemas.openxmlformats.org/officeDocument/2006/relationships/hyperlink" Target="https://www.youtube.com/watch?v=dQNpSa-bq4M" TargetMode="External"/><Relationship Id="rId4" Type="http://schemas.openxmlformats.org/officeDocument/2006/relationships/hyperlink" Target="https://stats.libretexts.org/Bookshelves/Introductory_Statistics" TargetMode="External"/><Relationship Id="rId9" Type="http://schemas.openxmlformats.org/officeDocument/2006/relationships/hyperlink" Target="https://www.geeksforgeeks.org/introduction-of-statistics-and-its-types/" TargetMode="External"/><Relationship Id="rId14" Type="http://schemas.openxmlformats.org/officeDocument/2006/relationships/hyperlink" Target="https://www.youtube.com/watch?v=ZkjP5RJLQF4" TargetMode="External"/><Relationship Id="rId22" Type="http://schemas.openxmlformats.org/officeDocument/2006/relationships/hyperlink" Target="https://www.youtube.com/watch?v=11c9cs6WpJ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2.bin"/><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3.bin"/><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oleObject" Target="../embeddings/oleObject4.bin"/><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a:t>
            </a:r>
            <a:r>
              <a:rPr lang="en-US" sz="180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the Future-proof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Tytuł 1">
            <a:extLst>
              <a:ext uri="{FF2B5EF4-FFF2-40B4-BE49-F238E27FC236}">
                <a16:creationId xmlns:a16="http://schemas.microsoft.com/office/drawing/2014/main" id="{C23A5442-C014-77E5-D09D-B09E50EECA5A}"/>
              </a:ext>
            </a:extLst>
          </p:cNvPr>
          <p:cNvSpPr>
            <a:spLocks noGrp="1"/>
          </p:cNvSpPr>
          <p:nvPr>
            <p:ph type="ctrTitle"/>
          </p:nvPr>
        </p:nvSpPr>
        <p:spPr>
          <a:xfrm>
            <a:off x="5925440" y="659349"/>
            <a:ext cx="5648456" cy="2183467"/>
          </a:xfrm>
        </p:spPr>
        <p:txBody>
          <a:bodyPr>
            <a:normAutofit fontScale="90000"/>
          </a:bodyPr>
          <a:lstStyle/>
          <a:p>
            <a:pPr lvl="0"/>
            <a:r>
              <a:rPr lang="pl-PL" dirty="0"/>
              <a:t>Statistical methods for analysing logistics data</a:t>
            </a:r>
            <a:endParaRPr lang="sl-SI" dirty="0"/>
          </a:p>
        </p:txBody>
      </p:sp>
      <p:sp>
        <p:nvSpPr>
          <p:cNvPr id="12" name="Tytuł 1">
            <a:extLst>
              <a:ext uri="{FF2B5EF4-FFF2-40B4-BE49-F238E27FC236}">
                <a16:creationId xmlns:a16="http://schemas.microsoft.com/office/drawing/2014/main" id="{DEA46E14-D8E7-7E4D-60DD-BD66DD2AF73B}"/>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sp>
        <p:nvSpPr>
          <p:cNvPr id="13" name="Tytuł 1">
            <a:extLst>
              <a:ext uri="{FF2B5EF4-FFF2-40B4-BE49-F238E27FC236}">
                <a16:creationId xmlns:a16="http://schemas.microsoft.com/office/drawing/2014/main" id="{50462898-A84A-3468-757C-2D9C9E57F05B}"/>
              </a:ext>
            </a:extLst>
          </p:cNvPr>
          <p:cNvSpPr txBox="1">
            <a:spLocks/>
          </p:cNvSpPr>
          <p:nvPr/>
        </p:nvSpPr>
        <p:spPr>
          <a:xfrm>
            <a:off x="6096000" y="3172628"/>
            <a:ext cx="5872309" cy="842557"/>
          </a:xfrm>
          <a:prstGeom prst="rect">
            <a:avLst/>
          </a:prstGeom>
        </p:spPr>
        <p:txBody>
          <a:bodyPr vert="horz" lIns="91440" tIns="45720" rIns="91440" bIns="45720" rtlCol="0" anchor="b">
            <a:normAutofit fontScale="62500" lnSpcReduction="20000"/>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4400" dirty="0">
                <a:latin typeface="Tahoma" panose="020B0604030504040204" pitchFamily="34" charset="0"/>
                <a:ea typeface="Tahoma" panose="020B0604030504040204" pitchFamily="34" charset="0"/>
                <a:cs typeface="Tahoma" panose="020B0604030504040204" pitchFamily="34" charset="0"/>
              </a:rPr>
              <a:t>Linear regression with single and multiple regressors</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Simple Linear Regression </a:t>
            </a:r>
            <a:br>
              <a:rPr lang="en-US" altLang="en-US" dirty="0"/>
            </a:br>
            <a:r>
              <a:rPr lang="en-US" altLang="en-US" dirty="0"/>
              <a:t>Example</a:t>
            </a:r>
            <a:endParaRPr lang="pl-PL" dirty="0"/>
          </a:p>
        </p:txBody>
      </p:sp>
      <p:sp>
        <p:nvSpPr>
          <p:cNvPr id="3" name="Rectangle 2"/>
          <p:cNvSpPr/>
          <p:nvPr/>
        </p:nvSpPr>
        <p:spPr>
          <a:xfrm>
            <a:off x="1797202" y="2016941"/>
            <a:ext cx="8034955" cy="3477875"/>
          </a:xfrm>
          <a:prstGeom prst="rect">
            <a:avLst/>
          </a:prstGeom>
        </p:spPr>
        <p:txBody>
          <a:bodyPr wrap="square">
            <a:spAutoFit/>
          </a:bodyPr>
          <a:lstStyle/>
          <a:p>
            <a:r>
              <a:rPr lang="hr-HR" sz="2000" dirty="0"/>
              <a:t>As an illustration of simple linear and multiple regression analysis, we will consider the problem faced by Logist Trucking Company, an independent trucking company in Italy. The largest part of Logist's business involves deliveries throughout the local area. For better development</a:t>
            </a:r>
          </a:p>
          <a:p>
            <a:r>
              <a:rPr lang="hr-HR" sz="2000" dirty="0"/>
              <a:t>work schedules, managers want to plan a common daily travel time for their drivers. </a:t>
            </a:r>
          </a:p>
          <a:p>
            <a:r>
              <a:rPr lang="hr-HR" sz="2000" dirty="0"/>
              <a:t> </a:t>
            </a:r>
          </a:p>
          <a:p>
            <a:r>
              <a:rPr lang="hr-HR" sz="2000" dirty="0"/>
              <a:t>Initially, managers believed that the total daily journey time would be closely linked to the number of km travelled in daily deliveries. A simple random sample of 10 driver assignments provided the data shown in next table and a scatter plot. </a:t>
            </a:r>
            <a:endParaRPr lang="en-US" altLang="en-US" sz="2000" dirty="0"/>
          </a:p>
        </p:txBody>
      </p:sp>
    </p:spTree>
    <p:extLst>
      <p:ext uri="{BB962C8B-B14F-4D97-AF65-F5344CB8AC3E}">
        <p14:creationId xmlns:p14="http://schemas.microsoft.com/office/powerpoint/2010/main" val="13711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Simple Linear Regression </a:t>
            </a:r>
            <a:br>
              <a:rPr lang="en-US" altLang="en-US" dirty="0"/>
            </a:br>
            <a:r>
              <a:rPr lang="en-US" altLang="en-US" dirty="0"/>
              <a:t>Example</a:t>
            </a:r>
            <a:endParaRPr lang="pl-PL" dirty="0"/>
          </a:p>
        </p:txBody>
      </p:sp>
      <p:pic>
        <p:nvPicPr>
          <p:cNvPr id="4" name="Picture 3"/>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2205" t="39193" r="64837" b="38272"/>
          <a:stretch/>
        </p:blipFill>
        <p:spPr bwMode="auto">
          <a:xfrm>
            <a:off x="145111" y="2067600"/>
            <a:ext cx="6336121" cy="2699272"/>
          </a:xfrm>
          <a:prstGeom prst="rect">
            <a:avLst/>
          </a:prstGeom>
          <a:ln>
            <a:noFill/>
          </a:ln>
          <a:extLst>
            <a:ext uri="{53640926-AAD7-44D8-BBD7-CCE9431645EC}">
              <a14:shadowObscured xmlns:a14="http://schemas.microsoft.com/office/drawing/2010/main"/>
            </a:ext>
          </a:extLst>
        </p:spPr>
      </p:pic>
      <p:pic>
        <p:nvPicPr>
          <p:cNvPr id="5" name="Picture 4"/>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14305" t="27392" r="57436" b="33541"/>
          <a:stretch/>
        </p:blipFill>
        <p:spPr bwMode="auto">
          <a:xfrm>
            <a:off x="6898788" y="2217502"/>
            <a:ext cx="4055152" cy="29685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26045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Simple Linear Regression </a:t>
            </a:r>
            <a:br>
              <a:rPr lang="en-US" altLang="en-US" dirty="0"/>
            </a:br>
            <a:r>
              <a:rPr lang="en-US" altLang="en-US" dirty="0"/>
              <a:t>Example</a:t>
            </a:r>
            <a:endParaRPr lang="pl-PL" dirty="0"/>
          </a:p>
        </p:txBody>
      </p:sp>
      <mc:AlternateContent xmlns:mc="http://schemas.openxmlformats.org/markup-compatibility/2006" xmlns:a14="http://schemas.microsoft.com/office/drawing/2010/main">
        <mc:Choice Requires="a14">
          <p:sp>
            <p:nvSpPr>
              <p:cNvPr id="2" name="Rectangle 1"/>
              <p:cNvSpPr/>
              <p:nvPr/>
            </p:nvSpPr>
            <p:spPr>
              <a:xfrm>
                <a:off x="1394085" y="1901017"/>
                <a:ext cx="5726243" cy="3055965"/>
              </a:xfrm>
              <a:prstGeom prst="rect">
                <a:avLst/>
              </a:prstGeom>
            </p:spPr>
            <p:txBody>
              <a:bodyPr wrap="square">
                <a:spAutoFit/>
              </a:bodyPr>
              <a:lstStyle/>
              <a:p>
                <a:pPr algn="just">
                  <a:lnSpc>
                    <a:spcPct val="107000"/>
                  </a:lnSpc>
                  <a:spcAft>
                    <a:spcPts val="0"/>
                  </a:spcAft>
                </a:pPr>
                <a:r>
                  <a:rPr lang="hr-HR" dirty="0">
                    <a:latin typeface="Calibri" panose="020F0502020204030204" pitchFamily="34" charset="0"/>
                    <a:ea typeface="TimesNewRoman"/>
                    <a:cs typeface="Calibri" panose="020F0502020204030204" pitchFamily="34" charset="0"/>
                  </a:rPr>
                  <a:t>To estimate the parameters </a:t>
                </a:r>
                <a14:m>
                  <m:oMath xmlns:m="http://schemas.openxmlformats.org/officeDocument/2006/math">
                    <m:sSub>
                      <m:sSubPr>
                        <m:ctrlPr>
                          <a:rPr lang="hr-HR" i="1">
                            <a:latin typeface="Cambria Math" panose="02040503050406030204" pitchFamily="18" charset="0"/>
                            <a:ea typeface="Calibri" panose="020F0502020204030204" pitchFamily="34" charset="0"/>
                            <a:cs typeface="Calibri" panose="020F0502020204030204" pitchFamily="34" charset="0"/>
                          </a:rPr>
                        </m:ctrlPr>
                      </m:sSubPr>
                      <m:e>
                        <m:r>
                          <a:rPr lang="sl-SI" i="1">
                            <a:latin typeface="Cambria Math" panose="02040503050406030204" pitchFamily="18" charset="0"/>
                            <a:ea typeface="Calibri" panose="020F0502020204030204" pitchFamily="34" charset="0"/>
                            <a:cs typeface="Calibri" panose="020F0502020204030204" pitchFamily="34" charset="0"/>
                          </a:rPr>
                          <m:t>𝛽</m:t>
                        </m:r>
                      </m:e>
                      <m:sub>
                        <m:r>
                          <a:rPr lang="sl-SI" i="1">
                            <a:latin typeface="Cambria Math" panose="02040503050406030204" pitchFamily="18" charset="0"/>
                            <a:ea typeface="Calibri" panose="020F0502020204030204" pitchFamily="34" charset="0"/>
                            <a:cs typeface="Calibri" panose="020F0502020204030204" pitchFamily="34" charset="0"/>
                          </a:rPr>
                          <m:t>0</m:t>
                        </m:r>
                      </m:sub>
                    </m:sSub>
                  </m:oMath>
                </a14:m>
                <a:r>
                  <a:rPr lang="hr-HR" dirty="0">
                    <a:latin typeface="Calibri" panose="020F0502020204030204" pitchFamily="34" charset="0"/>
                    <a:ea typeface="TimesNewRoman"/>
                    <a:cs typeface="Calibri" panose="020F0502020204030204" pitchFamily="34" charset="0"/>
                  </a:rPr>
                  <a:t> and </a:t>
                </a:r>
                <a14:m>
                  <m:oMath xmlns:m="http://schemas.openxmlformats.org/officeDocument/2006/math">
                    <m:sSub>
                      <m:sSubPr>
                        <m:ctrlPr>
                          <a:rPr lang="hr-HR" i="1">
                            <a:latin typeface="Cambria Math" panose="02040503050406030204" pitchFamily="18" charset="0"/>
                            <a:ea typeface="Calibri" panose="020F0502020204030204" pitchFamily="34" charset="0"/>
                            <a:cs typeface="Calibri" panose="020F0502020204030204" pitchFamily="34" charset="0"/>
                          </a:rPr>
                        </m:ctrlPr>
                      </m:sSubPr>
                      <m:e>
                        <m:r>
                          <a:rPr lang="sl-SI" i="1">
                            <a:latin typeface="Cambria Math" panose="02040503050406030204" pitchFamily="18" charset="0"/>
                            <a:ea typeface="Calibri" panose="020F0502020204030204" pitchFamily="34" charset="0"/>
                            <a:cs typeface="Calibri" panose="020F0502020204030204" pitchFamily="34" charset="0"/>
                          </a:rPr>
                          <m:t>𝛽</m:t>
                        </m:r>
                      </m:e>
                      <m:sub>
                        <m:r>
                          <a:rPr lang="sl-SI" i="1">
                            <a:latin typeface="Cambria Math" panose="02040503050406030204" pitchFamily="18" charset="0"/>
                            <a:ea typeface="Calibri" panose="020F0502020204030204" pitchFamily="34" charset="0"/>
                            <a:cs typeface="Calibri" panose="020F0502020204030204" pitchFamily="34" charset="0"/>
                          </a:rPr>
                          <m:t>1</m:t>
                        </m:r>
                      </m:sub>
                    </m:sSub>
                    <m:r>
                      <a:rPr lang="sl-SI" i="1">
                        <a:latin typeface="Cambria Math" panose="02040503050406030204" pitchFamily="18" charset="0"/>
                        <a:ea typeface="Calibri" panose="020F0502020204030204" pitchFamily="34" charset="0"/>
                        <a:cs typeface="Calibri" panose="020F0502020204030204" pitchFamily="34" charset="0"/>
                      </a:rPr>
                      <m:t> </m:t>
                    </m:r>
                  </m:oMath>
                </a14:m>
                <a:r>
                  <a:rPr lang="hr-HR" dirty="0">
                    <a:latin typeface="Calibri" panose="020F0502020204030204" pitchFamily="34" charset="0"/>
                    <a:ea typeface="TimesNewRoman"/>
                    <a:cs typeface="Calibri" panose="020F0502020204030204" pitchFamily="34" charset="0"/>
                  </a:rPr>
                  <a:t>the least squares equation method was used to develop the estimated regression.</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14:m>
                  <m:oMathPara xmlns:m="http://schemas.openxmlformats.org/officeDocument/2006/math">
                    <m:oMathParaPr>
                      <m:jc m:val="centerGroup"/>
                    </m:oMathParaPr>
                    <m:oMath xmlns:m="http://schemas.openxmlformats.org/officeDocument/2006/math">
                      <m:acc>
                        <m:accPr>
                          <m:chr m:val="̂"/>
                          <m:ctrlPr>
                            <a:rPr lang="hr-HR" i="1">
                              <a:latin typeface="Cambria Math" panose="02040503050406030204" pitchFamily="18" charset="0"/>
                              <a:ea typeface="Calibri" panose="020F0502020204030204" pitchFamily="34" charset="0"/>
                              <a:cs typeface="Calibri" panose="020F0502020204030204" pitchFamily="34" charset="0"/>
                            </a:rPr>
                          </m:ctrlPr>
                        </m:accPr>
                        <m:e>
                          <m:r>
                            <a:rPr lang="sl-SI" i="1">
                              <a:latin typeface="Cambria Math" panose="02040503050406030204" pitchFamily="18" charset="0"/>
                              <a:ea typeface="Calibri" panose="020F0502020204030204" pitchFamily="34" charset="0"/>
                              <a:cs typeface="Calibri" panose="020F0502020204030204" pitchFamily="34" charset="0"/>
                            </a:rPr>
                            <m:t>𝑦</m:t>
                          </m:r>
                        </m:e>
                      </m:acc>
                      <m:r>
                        <a:rPr lang="sl-SI" i="1">
                          <a:latin typeface="Cambria Math" panose="02040503050406030204" pitchFamily="18" charset="0"/>
                          <a:ea typeface="Calibri" panose="020F0502020204030204" pitchFamily="34" charset="0"/>
                          <a:cs typeface="Calibri" panose="020F0502020204030204" pitchFamily="34" charset="0"/>
                        </a:rPr>
                        <m:t>=</m:t>
                      </m:r>
                      <m:sSub>
                        <m:sSubPr>
                          <m:ctrlPr>
                            <a:rPr lang="hr-HR" i="1">
                              <a:latin typeface="Cambria Math" panose="02040503050406030204" pitchFamily="18" charset="0"/>
                              <a:ea typeface="Calibri" panose="020F0502020204030204" pitchFamily="34" charset="0"/>
                              <a:cs typeface="Calibri" panose="020F0502020204030204" pitchFamily="34" charset="0"/>
                            </a:rPr>
                          </m:ctrlPr>
                        </m:sSubPr>
                        <m:e>
                          <m:r>
                            <a:rPr lang="sl-SI" i="1">
                              <a:latin typeface="Cambria Math" panose="02040503050406030204" pitchFamily="18" charset="0"/>
                              <a:ea typeface="Calibri" panose="020F0502020204030204" pitchFamily="34" charset="0"/>
                              <a:cs typeface="Calibri" panose="020F0502020204030204" pitchFamily="34" charset="0"/>
                            </a:rPr>
                            <m:t>𝑏</m:t>
                          </m:r>
                        </m:e>
                        <m:sub>
                          <m:r>
                            <a:rPr lang="sl-SI" i="1">
                              <a:latin typeface="Cambria Math" panose="02040503050406030204" pitchFamily="18" charset="0"/>
                              <a:ea typeface="Calibri" panose="020F0502020204030204" pitchFamily="34" charset="0"/>
                              <a:cs typeface="Calibri" panose="020F0502020204030204" pitchFamily="34" charset="0"/>
                            </a:rPr>
                            <m:t>0</m:t>
                          </m:r>
                        </m:sub>
                      </m:sSub>
                      <m:r>
                        <a:rPr lang="sl-SI" i="1">
                          <a:latin typeface="Cambria Math" panose="02040503050406030204" pitchFamily="18" charset="0"/>
                          <a:ea typeface="Calibri" panose="020F0502020204030204" pitchFamily="34" charset="0"/>
                          <a:cs typeface="Calibri" panose="020F0502020204030204" pitchFamily="34" charset="0"/>
                        </a:rPr>
                        <m:t>+</m:t>
                      </m:r>
                      <m:sSub>
                        <m:sSubPr>
                          <m:ctrlPr>
                            <a:rPr lang="hr-HR" i="1">
                              <a:latin typeface="Cambria Math" panose="02040503050406030204" pitchFamily="18" charset="0"/>
                              <a:ea typeface="Calibri" panose="020F0502020204030204" pitchFamily="34" charset="0"/>
                              <a:cs typeface="Calibri" panose="020F0502020204030204" pitchFamily="34" charset="0"/>
                            </a:rPr>
                          </m:ctrlPr>
                        </m:sSubPr>
                        <m:e>
                          <m:r>
                            <a:rPr lang="sl-SI" i="1">
                              <a:latin typeface="Cambria Math" panose="02040503050406030204" pitchFamily="18" charset="0"/>
                              <a:ea typeface="Calibri" panose="020F0502020204030204" pitchFamily="34" charset="0"/>
                              <a:cs typeface="Calibri" panose="020F0502020204030204" pitchFamily="34" charset="0"/>
                            </a:rPr>
                            <m:t>𝑏</m:t>
                          </m:r>
                        </m:e>
                        <m:sub>
                          <m:r>
                            <a:rPr lang="sl-SI" i="1">
                              <a:latin typeface="Cambria Math" panose="02040503050406030204" pitchFamily="18" charset="0"/>
                              <a:ea typeface="Calibri" panose="020F0502020204030204" pitchFamily="34" charset="0"/>
                              <a:cs typeface="Calibri" panose="020F0502020204030204" pitchFamily="34" charset="0"/>
                            </a:rPr>
                            <m:t>1</m:t>
                          </m:r>
                        </m:sub>
                      </m:sSub>
                      <m:sSub>
                        <m:sSubPr>
                          <m:ctrlPr>
                            <a:rPr lang="hr-HR" i="1">
                              <a:latin typeface="Cambria Math" panose="02040503050406030204" pitchFamily="18" charset="0"/>
                              <a:ea typeface="Times New Roman" panose="02020603050405020304" pitchFamily="18" charset="0"/>
                              <a:cs typeface="Calibri" panose="020F0502020204030204" pitchFamily="34" charset="0"/>
                            </a:rPr>
                          </m:ctrlPr>
                        </m:sSubPr>
                        <m:e>
                          <m:r>
                            <a:rPr lang="sl-SI" i="1">
                              <a:latin typeface="Cambria Math" panose="02040503050406030204" pitchFamily="18" charset="0"/>
                              <a:ea typeface="Times New Roman" panose="02020603050405020304" pitchFamily="18" charset="0"/>
                              <a:cs typeface="Calibri" panose="020F0502020204030204" pitchFamily="34" charset="0"/>
                            </a:rPr>
                            <m:t>𝑥</m:t>
                          </m:r>
                        </m:e>
                        <m:sub>
                          <m:r>
                            <a:rPr lang="sl-SI" i="1">
                              <a:latin typeface="Cambria Math" panose="02040503050406030204" pitchFamily="18" charset="0"/>
                              <a:ea typeface="Times New Roman" panose="02020603050405020304" pitchFamily="18" charset="0"/>
                              <a:cs typeface="Calibri" panose="020F0502020204030204" pitchFamily="34" charset="0"/>
                            </a:rPr>
                            <m:t>1</m:t>
                          </m:r>
                        </m:sub>
                      </m:sSub>
                    </m:oMath>
                  </m:oMathPara>
                </a14:m>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hr-HR" dirty="0">
                    <a:latin typeface="Calibri" panose="020F0502020204030204" pitchFamily="34" charset="0"/>
                    <a:ea typeface="TimesNewRoman"/>
                    <a:cs typeface="Calibri" panose="020F0502020204030204" pitchFamily="34" charset="0"/>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hr-HR" dirty="0">
                    <a:latin typeface="Calibri" panose="020F0502020204030204" pitchFamily="34" charset="0"/>
                    <a:ea typeface="TimesNewRoman"/>
                    <a:cs typeface="Calibri" panose="020F0502020204030204" pitchFamily="34" charset="0"/>
                  </a:rPr>
                  <a:t>Figure 15.3 shows the output of Minitab using simple linear regression to the data in last table. The estimated regression equation is</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hr-HR" dirty="0">
                    <a:latin typeface="Calibri" panose="020F0502020204030204" pitchFamily="34" charset="0"/>
                    <a:ea typeface="TimesNewRoman"/>
                    <a:cs typeface="Calibri" panose="020F0502020204030204" pitchFamily="34" charset="0"/>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14:m>
                  <m:oMathPara xmlns:m="http://schemas.openxmlformats.org/officeDocument/2006/math">
                    <m:oMathParaPr>
                      <m:jc m:val="centerGroup"/>
                    </m:oMathParaPr>
                    <m:oMath xmlns:m="http://schemas.openxmlformats.org/officeDocument/2006/math">
                      <m:acc>
                        <m:accPr>
                          <m:chr m:val="̂"/>
                          <m:ctrlPr>
                            <a:rPr lang="hr-HR" i="1">
                              <a:latin typeface="Cambria Math" panose="02040503050406030204" pitchFamily="18" charset="0"/>
                              <a:ea typeface="Calibri" panose="020F0502020204030204" pitchFamily="34" charset="0"/>
                              <a:cs typeface="Calibri" panose="020F0502020204030204" pitchFamily="34" charset="0"/>
                            </a:rPr>
                          </m:ctrlPr>
                        </m:accPr>
                        <m:e>
                          <m:r>
                            <a:rPr lang="sl-SI" i="1">
                              <a:latin typeface="Cambria Math" panose="02040503050406030204" pitchFamily="18" charset="0"/>
                              <a:ea typeface="Calibri" panose="020F0502020204030204" pitchFamily="34" charset="0"/>
                              <a:cs typeface="Calibri" panose="020F0502020204030204" pitchFamily="34" charset="0"/>
                            </a:rPr>
                            <m:t>𝑦</m:t>
                          </m:r>
                        </m:e>
                      </m:acc>
                      <m:r>
                        <a:rPr lang="sl-SI" i="1">
                          <a:latin typeface="Cambria Math" panose="02040503050406030204" pitchFamily="18" charset="0"/>
                          <a:ea typeface="Calibri" panose="020F0502020204030204" pitchFamily="34" charset="0"/>
                          <a:cs typeface="Calibri" panose="020F0502020204030204" pitchFamily="34" charset="0"/>
                        </a:rPr>
                        <m:t>=1.27+0.0678</m:t>
                      </m:r>
                      <m:sSub>
                        <m:sSubPr>
                          <m:ctrlPr>
                            <a:rPr lang="hr-HR" i="1">
                              <a:latin typeface="Cambria Math" panose="02040503050406030204" pitchFamily="18" charset="0"/>
                              <a:ea typeface="Times New Roman" panose="02020603050405020304" pitchFamily="18" charset="0"/>
                              <a:cs typeface="Calibri" panose="020F0502020204030204" pitchFamily="34" charset="0"/>
                            </a:rPr>
                          </m:ctrlPr>
                        </m:sSubPr>
                        <m:e>
                          <m:r>
                            <a:rPr lang="sl-SI" i="1">
                              <a:latin typeface="Cambria Math" panose="02040503050406030204" pitchFamily="18" charset="0"/>
                              <a:ea typeface="Times New Roman" panose="02020603050405020304" pitchFamily="18" charset="0"/>
                              <a:cs typeface="Calibri" panose="020F0502020204030204" pitchFamily="34" charset="0"/>
                            </a:rPr>
                            <m:t>𝑥</m:t>
                          </m:r>
                        </m:e>
                        <m:sub>
                          <m:r>
                            <a:rPr lang="sl-SI" i="1">
                              <a:latin typeface="Cambria Math" panose="02040503050406030204" pitchFamily="18" charset="0"/>
                              <a:ea typeface="Times New Roman" panose="02020603050405020304" pitchFamily="18" charset="0"/>
                              <a:cs typeface="Calibri" panose="020F0502020204030204" pitchFamily="34" charset="0"/>
                            </a:rPr>
                            <m:t>1</m:t>
                          </m:r>
                        </m:sub>
                      </m:sSub>
                    </m:oMath>
                  </m:oMathPara>
                </a14:m>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394085" y="1901017"/>
                <a:ext cx="5726243" cy="3055965"/>
              </a:xfrm>
              <a:prstGeom prst="rect">
                <a:avLst/>
              </a:prstGeom>
              <a:blipFill>
                <a:blip r:embed="rId2"/>
                <a:stretch>
                  <a:fillRect l="-958" t="-998" r="-852"/>
                </a:stretch>
              </a:blipFill>
            </p:spPr>
            <p:txBody>
              <a:bodyPr/>
              <a:lstStyle/>
              <a:p>
                <a:r>
                  <a:rPr lang="hr-HR">
                    <a:noFill/>
                  </a:rPr>
                  <a:t> </a:t>
                </a:r>
              </a:p>
            </p:txBody>
          </p:sp>
        </mc:Fallback>
      </mc:AlternateContent>
      <p:pic>
        <p:nvPicPr>
          <p:cNvPr id="5" name="Picture 4"/>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5291" t="36840" r="64947" b="30434"/>
          <a:stretch/>
        </p:blipFill>
        <p:spPr bwMode="auto">
          <a:xfrm>
            <a:off x="7320351" y="2125480"/>
            <a:ext cx="4338580" cy="283150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58569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HR" dirty="0"/>
              <a:t>Multiple Regression Model</a:t>
            </a:r>
          </a:p>
        </p:txBody>
      </p:sp>
      <p:sp>
        <p:nvSpPr>
          <p:cNvPr id="3" name="Rectangle 2"/>
          <p:cNvSpPr/>
          <p:nvPr/>
        </p:nvSpPr>
        <p:spPr>
          <a:xfrm>
            <a:off x="1684080" y="2139181"/>
            <a:ext cx="8194901" cy="2862322"/>
          </a:xfrm>
          <a:prstGeom prst="rect">
            <a:avLst/>
          </a:prstGeom>
        </p:spPr>
        <p:txBody>
          <a:bodyPr wrap="square">
            <a:spAutoFit/>
          </a:bodyPr>
          <a:lstStyle/>
          <a:p>
            <a:r>
              <a:rPr lang="hr-HR" sz="2000" dirty="0"/>
              <a:t>In this section, we continue our study of regression analysis by considering situations involving two or more independent variables. This subject area, called multiple regression analysis, allows us to take more factors into account and thus obtain better predictions than are possible with simple linear regression.</a:t>
            </a:r>
          </a:p>
          <a:p>
            <a:r>
              <a:rPr lang="hr-HR" sz="2000" dirty="0"/>
              <a:t> </a:t>
            </a:r>
          </a:p>
          <a:p>
            <a:r>
              <a:rPr lang="hr-HR" sz="2000" dirty="0"/>
              <a:t>Multiple regression analysis is the study of how the dependent variable y is related to two or more independent variables. In the general case, we will denote by p the number of independent variables.</a:t>
            </a:r>
          </a:p>
        </p:txBody>
      </p:sp>
    </p:spTree>
    <p:extLst>
      <p:ext uri="{BB962C8B-B14F-4D97-AF65-F5344CB8AC3E}">
        <p14:creationId xmlns:p14="http://schemas.microsoft.com/office/powerpoint/2010/main" val="374822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HR" dirty="0"/>
              <a:t>Regression model and regression equation</a:t>
            </a:r>
          </a:p>
        </p:txBody>
      </p:sp>
      <mc:AlternateContent xmlns:mc="http://schemas.openxmlformats.org/markup-compatibility/2006" xmlns:a14="http://schemas.microsoft.com/office/drawing/2010/main">
        <mc:Choice Requires="a14">
          <p:sp>
            <p:nvSpPr>
              <p:cNvPr id="3" name="Rectangle 2"/>
              <p:cNvSpPr/>
              <p:nvPr/>
            </p:nvSpPr>
            <p:spPr>
              <a:xfrm>
                <a:off x="1816055" y="2120328"/>
                <a:ext cx="8194901" cy="2601866"/>
              </a:xfrm>
              <a:prstGeom prst="rect">
                <a:avLst/>
              </a:prstGeom>
            </p:spPr>
            <p:txBody>
              <a:bodyPr wrap="square">
                <a:spAutoFit/>
              </a:bodyPr>
              <a:lstStyle/>
              <a:p>
                <a:r>
                  <a:rPr lang="hr-HR" sz="2000" dirty="0"/>
                  <a:t>The concepts of regression model and regression equation introduced in the previous section apply in the case of multiple regression. The equation describing how the dependent variable y is related to the independent variables </a:t>
                </a:r>
                <a14:m>
                  <m:oMath xmlns:m="http://schemas.openxmlformats.org/officeDocument/2006/math">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1</m:t>
                        </m:r>
                      </m:sub>
                    </m:sSub>
                    <m:r>
                      <a:rPr lang="hr-HR" sz="2000" i="1">
                        <a:latin typeface="Cambria Math" panose="02040503050406030204" pitchFamily="18" charset="0"/>
                      </a:rPr>
                      <m:t>, </m:t>
                    </m:r>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2</m:t>
                        </m:r>
                      </m:sub>
                    </m:sSub>
                    <m:r>
                      <a:rPr lang="hr-HR" sz="2000" i="1">
                        <a:latin typeface="Cambria Math" panose="02040503050406030204" pitchFamily="18" charset="0"/>
                      </a:rPr>
                      <m:t>, . . . , </m:t>
                    </m:r>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𝑝</m:t>
                        </m:r>
                      </m:sub>
                    </m:sSub>
                    <m:r>
                      <a:rPr lang="hr-HR" sz="2000" i="1">
                        <a:latin typeface="Cambria Math" panose="02040503050406030204" pitchFamily="18" charset="0"/>
                      </a:rPr>
                      <m:t> </m:t>
                    </m:r>
                  </m:oMath>
                </a14:m>
                <a:r>
                  <a:rPr lang="hr-HR" sz="2000" dirty="0"/>
                  <a:t>and the error term is called a multiple regression model. We start by assuming that the multiple regression model has the following form.</a:t>
                </a:r>
              </a:p>
              <a:p>
                <a:r>
                  <a:rPr lang="hr-HR" sz="2000" dirty="0"/>
                  <a:t> </a:t>
                </a:r>
              </a:p>
              <a:p>
                <a:pPr/>
                <a14:m>
                  <m:oMathPara xmlns:m="http://schemas.openxmlformats.org/officeDocument/2006/math">
                    <m:oMathParaPr>
                      <m:jc m:val="centerGroup"/>
                    </m:oMathParaPr>
                    <m:oMath xmlns:m="http://schemas.openxmlformats.org/officeDocument/2006/math">
                      <m:r>
                        <a:rPr lang="sl-SI" sz="2000" i="1">
                          <a:latin typeface="Cambria Math" panose="02040503050406030204" pitchFamily="18" charset="0"/>
                        </a:rPr>
                        <m:t>𝑦</m:t>
                      </m:r>
                      <m:r>
                        <a:rPr lang="sl-SI" sz="2000" i="1">
                          <a:latin typeface="Cambria Math" panose="02040503050406030204" pitchFamily="18" charset="0"/>
                        </a:rPr>
                        <m:t>=</m:t>
                      </m:r>
                      <m:sSub>
                        <m:sSubPr>
                          <m:ctrlPr>
                            <a:rPr lang="hr-HR" sz="2000" i="1">
                              <a:latin typeface="Cambria Math" panose="02040503050406030204" pitchFamily="18" charset="0"/>
                            </a:rPr>
                          </m:ctrlPr>
                        </m:sSubPr>
                        <m:e>
                          <m:r>
                            <a:rPr lang="sl-SI" sz="2000" i="1">
                              <a:latin typeface="Cambria Math" panose="02040503050406030204" pitchFamily="18" charset="0"/>
                            </a:rPr>
                            <m:t>𝛽</m:t>
                          </m:r>
                        </m:e>
                        <m:sub>
                          <m:r>
                            <a:rPr lang="sl-SI" sz="2000" i="1">
                              <a:latin typeface="Cambria Math" panose="02040503050406030204" pitchFamily="18" charset="0"/>
                            </a:rPr>
                            <m:t>0</m:t>
                          </m:r>
                        </m:sub>
                      </m:sSub>
                      <m:r>
                        <a:rPr lang="sl-SI" sz="2000" i="1">
                          <a:latin typeface="Cambria Math" panose="02040503050406030204" pitchFamily="18" charset="0"/>
                        </a:rPr>
                        <m:t>+</m:t>
                      </m:r>
                      <m:sSub>
                        <m:sSubPr>
                          <m:ctrlPr>
                            <a:rPr lang="hr-HR" sz="2000" i="1">
                              <a:latin typeface="Cambria Math" panose="02040503050406030204" pitchFamily="18" charset="0"/>
                            </a:rPr>
                          </m:ctrlPr>
                        </m:sSubPr>
                        <m:e>
                          <m:r>
                            <a:rPr lang="sl-SI" sz="2000" i="1">
                              <a:latin typeface="Cambria Math" panose="02040503050406030204" pitchFamily="18" charset="0"/>
                            </a:rPr>
                            <m:t>𝛽</m:t>
                          </m:r>
                        </m:e>
                        <m:sub>
                          <m:r>
                            <a:rPr lang="sl-SI" sz="2000" i="1">
                              <a:latin typeface="Cambria Math" panose="02040503050406030204" pitchFamily="18" charset="0"/>
                            </a:rPr>
                            <m:t>1</m:t>
                          </m:r>
                        </m:sub>
                      </m:sSub>
                      <m:sSub>
                        <m:sSubPr>
                          <m:ctrlPr>
                            <a:rPr lang="hr-HR" sz="2000" i="1">
                              <a:latin typeface="Cambria Math" panose="02040503050406030204" pitchFamily="18" charset="0"/>
                            </a:rPr>
                          </m:ctrlPr>
                        </m:sSubPr>
                        <m:e>
                          <m:r>
                            <a:rPr lang="sl-SI" sz="2000" i="1">
                              <a:latin typeface="Cambria Math" panose="02040503050406030204" pitchFamily="18" charset="0"/>
                            </a:rPr>
                            <m:t>𝑥</m:t>
                          </m:r>
                        </m:e>
                        <m:sub>
                          <m:r>
                            <a:rPr lang="sl-SI" sz="2000" i="1">
                              <a:latin typeface="Cambria Math" panose="02040503050406030204" pitchFamily="18" charset="0"/>
                            </a:rPr>
                            <m:t>1</m:t>
                          </m:r>
                        </m:sub>
                      </m:sSub>
                      <m:r>
                        <a:rPr lang="sl-SI" sz="2000" i="1">
                          <a:latin typeface="Cambria Math" panose="02040503050406030204" pitchFamily="18" charset="0"/>
                        </a:rPr>
                        <m:t>+</m:t>
                      </m:r>
                      <m:sSub>
                        <m:sSubPr>
                          <m:ctrlPr>
                            <a:rPr lang="hr-HR" sz="2000" i="1">
                              <a:latin typeface="Cambria Math" panose="02040503050406030204" pitchFamily="18" charset="0"/>
                            </a:rPr>
                          </m:ctrlPr>
                        </m:sSubPr>
                        <m:e>
                          <m:r>
                            <a:rPr lang="sl-SI" sz="2000" i="1">
                              <a:latin typeface="Cambria Math" panose="02040503050406030204" pitchFamily="18" charset="0"/>
                            </a:rPr>
                            <m:t>𝛽</m:t>
                          </m:r>
                        </m:e>
                        <m:sub>
                          <m:r>
                            <a:rPr lang="sl-SI" sz="2000" i="1">
                              <a:latin typeface="Cambria Math" panose="02040503050406030204" pitchFamily="18" charset="0"/>
                            </a:rPr>
                            <m:t>2</m:t>
                          </m:r>
                        </m:sub>
                      </m:sSub>
                      <m:sSub>
                        <m:sSubPr>
                          <m:ctrlPr>
                            <a:rPr lang="hr-HR" sz="2000" i="1">
                              <a:latin typeface="Cambria Math" panose="02040503050406030204" pitchFamily="18" charset="0"/>
                            </a:rPr>
                          </m:ctrlPr>
                        </m:sSubPr>
                        <m:e>
                          <m:r>
                            <a:rPr lang="sl-SI" sz="2000" i="1">
                              <a:latin typeface="Cambria Math" panose="02040503050406030204" pitchFamily="18" charset="0"/>
                            </a:rPr>
                            <m:t>𝑥</m:t>
                          </m:r>
                        </m:e>
                        <m:sub>
                          <m:r>
                            <a:rPr lang="sl-SI" sz="2000" i="1">
                              <a:latin typeface="Cambria Math" panose="02040503050406030204" pitchFamily="18" charset="0"/>
                            </a:rPr>
                            <m:t>2</m:t>
                          </m:r>
                        </m:sub>
                      </m:sSub>
                      <m:r>
                        <a:rPr lang="sl-SI" sz="2000" i="1">
                          <a:latin typeface="Cambria Math" panose="02040503050406030204" pitchFamily="18" charset="0"/>
                        </a:rPr>
                        <m:t>+…+</m:t>
                      </m:r>
                      <m:sSub>
                        <m:sSubPr>
                          <m:ctrlPr>
                            <a:rPr lang="hr-HR" sz="2000" i="1">
                              <a:latin typeface="Cambria Math" panose="02040503050406030204" pitchFamily="18" charset="0"/>
                            </a:rPr>
                          </m:ctrlPr>
                        </m:sSubPr>
                        <m:e>
                          <m:r>
                            <a:rPr lang="sl-SI" sz="2000" i="1">
                              <a:latin typeface="Cambria Math" panose="02040503050406030204" pitchFamily="18" charset="0"/>
                            </a:rPr>
                            <m:t>𝛽</m:t>
                          </m:r>
                        </m:e>
                        <m:sub>
                          <m:r>
                            <a:rPr lang="sl-SI" sz="2000" i="1">
                              <a:latin typeface="Cambria Math" panose="02040503050406030204" pitchFamily="18" charset="0"/>
                            </a:rPr>
                            <m:t>𝑝</m:t>
                          </m:r>
                        </m:sub>
                      </m:sSub>
                      <m:sSub>
                        <m:sSubPr>
                          <m:ctrlPr>
                            <a:rPr lang="hr-HR" sz="2000" i="1">
                              <a:latin typeface="Cambria Math" panose="02040503050406030204" pitchFamily="18" charset="0"/>
                            </a:rPr>
                          </m:ctrlPr>
                        </m:sSubPr>
                        <m:e>
                          <m:r>
                            <a:rPr lang="sl-SI" sz="2000" i="1">
                              <a:latin typeface="Cambria Math" panose="02040503050406030204" pitchFamily="18" charset="0"/>
                            </a:rPr>
                            <m:t>𝑥</m:t>
                          </m:r>
                        </m:e>
                        <m:sub>
                          <m:r>
                            <a:rPr lang="sl-SI" sz="2000" i="1">
                              <a:latin typeface="Cambria Math" panose="02040503050406030204" pitchFamily="18" charset="0"/>
                            </a:rPr>
                            <m:t>𝑝</m:t>
                          </m:r>
                        </m:sub>
                      </m:sSub>
                      <m:r>
                        <a:rPr lang="sl-SI" sz="2000" i="1">
                          <a:latin typeface="Cambria Math" panose="02040503050406030204" pitchFamily="18" charset="0"/>
                        </a:rPr>
                        <m:t>+</m:t>
                      </m:r>
                      <m:r>
                        <a:rPr lang="sl-SI" sz="2000" i="1">
                          <a:latin typeface="Cambria Math" panose="02040503050406030204" pitchFamily="18" charset="0"/>
                        </a:rPr>
                        <m:t>𝜖</m:t>
                      </m:r>
                    </m:oMath>
                  </m:oMathPara>
                </a14:m>
                <a:endParaRPr lang="hr-HR" sz="2000" dirty="0"/>
              </a:p>
            </p:txBody>
          </p:sp>
        </mc:Choice>
        <mc:Fallback xmlns="">
          <p:sp>
            <p:nvSpPr>
              <p:cNvPr id="3" name="Rectangle 2"/>
              <p:cNvSpPr>
                <a:spLocks noRot="1" noChangeAspect="1" noMove="1" noResize="1" noEditPoints="1" noAdjustHandles="1" noChangeArrowheads="1" noChangeShapeType="1" noTextEdit="1"/>
              </p:cNvSpPr>
              <p:nvPr/>
            </p:nvSpPr>
            <p:spPr>
              <a:xfrm>
                <a:off x="1816055" y="2120328"/>
                <a:ext cx="8194901" cy="2601866"/>
              </a:xfrm>
              <a:prstGeom prst="rect">
                <a:avLst/>
              </a:prstGeom>
              <a:blipFill>
                <a:blip r:embed="rId2"/>
                <a:stretch>
                  <a:fillRect l="-818" t="-1405" b="-468"/>
                </a:stretch>
              </a:blipFill>
            </p:spPr>
            <p:txBody>
              <a:bodyPr/>
              <a:lstStyle/>
              <a:p>
                <a:r>
                  <a:rPr lang="hr-HR">
                    <a:noFill/>
                  </a:rPr>
                  <a:t> </a:t>
                </a:r>
              </a:p>
            </p:txBody>
          </p:sp>
        </mc:Fallback>
      </mc:AlternateContent>
    </p:spTree>
    <p:extLst>
      <p:ext uri="{BB962C8B-B14F-4D97-AF65-F5344CB8AC3E}">
        <p14:creationId xmlns:p14="http://schemas.microsoft.com/office/powerpoint/2010/main" val="3679196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HR" dirty="0"/>
              <a:t>Estimated multiple regression equation</a:t>
            </a:r>
          </a:p>
        </p:txBody>
      </p:sp>
      <mc:AlternateContent xmlns:mc="http://schemas.openxmlformats.org/markup-compatibility/2006" xmlns:a14="http://schemas.microsoft.com/office/drawing/2010/main">
        <mc:Choice Requires="a14">
          <p:sp>
            <p:nvSpPr>
              <p:cNvPr id="3" name="Rectangle 2"/>
              <p:cNvSpPr/>
              <p:nvPr/>
            </p:nvSpPr>
            <p:spPr>
              <a:xfrm>
                <a:off x="1608666" y="1799816"/>
                <a:ext cx="8194901" cy="3842206"/>
              </a:xfrm>
              <a:prstGeom prst="rect">
                <a:avLst/>
              </a:prstGeom>
            </p:spPr>
            <p:txBody>
              <a:bodyPr wrap="square">
                <a:spAutoFit/>
              </a:bodyPr>
              <a:lstStyle/>
              <a:p>
                <a:r>
                  <a:rPr lang="hr-HR" dirty="0"/>
                  <a:t>If the values are  </a:t>
                </a:r>
                <a14:m>
                  <m:oMath xmlns:m="http://schemas.openxmlformats.org/officeDocument/2006/math">
                    <m:sSub>
                      <m:sSubPr>
                        <m:ctrlPr>
                          <a:rPr lang="hr-HR" i="1">
                            <a:latin typeface="Cambria Math" panose="02040503050406030204" pitchFamily="18" charset="0"/>
                          </a:rPr>
                        </m:ctrlPr>
                      </m:sSubPr>
                      <m:e>
                        <m:r>
                          <a:rPr lang="sl-SI" i="1">
                            <a:latin typeface="Cambria Math" panose="02040503050406030204" pitchFamily="18" charset="0"/>
                          </a:rPr>
                          <m:t>𝛽</m:t>
                        </m:r>
                      </m:e>
                      <m:sub>
                        <m:r>
                          <a:rPr lang="sl-SI" i="1">
                            <a:latin typeface="Cambria Math" panose="02040503050406030204" pitchFamily="18" charset="0"/>
                          </a:rPr>
                          <m:t>0</m:t>
                        </m:r>
                      </m:sub>
                    </m:sSub>
                    <m:r>
                      <a:rPr lang="hr-HR" i="1">
                        <a:latin typeface="Cambria Math" panose="02040503050406030204" pitchFamily="18" charset="0"/>
                      </a:rPr>
                      <m:t>,</m:t>
                    </m:r>
                    <m:sSub>
                      <m:sSubPr>
                        <m:ctrlPr>
                          <a:rPr lang="hr-HR" i="1">
                            <a:latin typeface="Cambria Math" panose="02040503050406030204" pitchFamily="18" charset="0"/>
                          </a:rPr>
                        </m:ctrlPr>
                      </m:sSubPr>
                      <m:e>
                        <m:r>
                          <a:rPr lang="sl-SI" i="1">
                            <a:latin typeface="Cambria Math" panose="02040503050406030204" pitchFamily="18" charset="0"/>
                          </a:rPr>
                          <m:t>𝛽</m:t>
                        </m:r>
                      </m:e>
                      <m:sub>
                        <m:r>
                          <a:rPr lang="sl-SI" i="1">
                            <a:latin typeface="Cambria Math" panose="02040503050406030204" pitchFamily="18" charset="0"/>
                          </a:rPr>
                          <m:t>1</m:t>
                        </m:r>
                      </m:sub>
                    </m:sSub>
                    <m:r>
                      <a:rPr lang="hr-HR" i="1">
                        <a:latin typeface="Cambria Math" panose="02040503050406030204" pitchFamily="18" charset="0"/>
                      </a:rPr>
                      <m:t>, </m:t>
                    </m:r>
                    <m:sSub>
                      <m:sSubPr>
                        <m:ctrlPr>
                          <a:rPr lang="hr-HR" i="1">
                            <a:latin typeface="Cambria Math" panose="02040503050406030204" pitchFamily="18" charset="0"/>
                          </a:rPr>
                        </m:ctrlPr>
                      </m:sSubPr>
                      <m:e>
                        <m:r>
                          <a:rPr lang="sl-SI" i="1">
                            <a:latin typeface="Cambria Math" panose="02040503050406030204" pitchFamily="18" charset="0"/>
                          </a:rPr>
                          <m:t>𝛽</m:t>
                        </m:r>
                      </m:e>
                      <m:sub>
                        <m:r>
                          <a:rPr lang="sl-SI" i="1">
                            <a:latin typeface="Cambria Math" panose="02040503050406030204" pitchFamily="18" charset="0"/>
                          </a:rPr>
                          <m:t>2</m:t>
                        </m:r>
                      </m:sub>
                    </m:sSub>
                    <m:r>
                      <a:rPr lang="hr-HR" i="1">
                        <a:latin typeface="Cambria Math" panose="02040503050406030204" pitchFamily="18" charset="0"/>
                      </a:rPr>
                      <m:t>, . . . , </m:t>
                    </m:r>
                    <m:sSub>
                      <m:sSubPr>
                        <m:ctrlPr>
                          <a:rPr lang="hr-HR" i="1">
                            <a:latin typeface="Cambria Math" panose="02040503050406030204" pitchFamily="18" charset="0"/>
                          </a:rPr>
                        </m:ctrlPr>
                      </m:sSubPr>
                      <m:e>
                        <m:r>
                          <a:rPr lang="sl-SI" i="1">
                            <a:latin typeface="Cambria Math" panose="02040503050406030204" pitchFamily="18" charset="0"/>
                          </a:rPr>
                          <m:t>𝛽</m:t>
                        </m:r>
                      </m:e>
                      <m:sub>
                        <m:r>
                          <a:rPr lang="sl-SI" i="1">
                            <a:latin typeface="Cambria Math" panose="02040503050406030204" pitchFamily="18" charset="0"/>
                          </a:rPr>
                          <m:t>𝑝</m:t>
                        </m:r>
                      </m:sub>
                    </m:sSub>
                  </m:oMath>
                </a14:m>
                <a:r>
                  <a:rPr lang="hr-HR" dirty="0"/>
                  <a:t> are known, last equation can be used to calculate the average value of y at given values of </a:t>
                </a:r>
                <a14:m>
                  <m:oMath xmlns:m="http://schemas.openxmlformats.org/officeDocument/2006/math">
                    <m:sSub>
                      <m:sSubPr>
                        <m:ctrlPr>
                          <a:rPr lang="hr-HR" i="1">
                            <a:latin typeface="Cambria Math" panose="02040503050406030204" pitchFamily="18" charset="0"/>
                          </a:rPr>
                        </m:ctrlPr>
                      </m:sSubPr>
                      <m:e>
                        <m:r>
                          <a:rPr lang="hr-HR" i="1">
                            <a:latin typeface="Cambria Math" panose="02040503050406030204" pitchFamily="18" charset="0"/>
                          </a:rPr>
                          <m:t>𝑥</m:t>
                        </m:r>
                      </m:e>
                      <m:sub>
                        <m:r>
                          <a:rPr lang="hr-HR" i="1">
                            <a:latin typeface="Cambria Math" panose="02040503050406030204" pitchFamily="18" charset="0"/>
                          </a:rPr>
                          <m:t>1</m:t>
                        </m:r>
                      </m:sub>
                    </m:sSub>
                    <m:r>
                      <a:rPr lang="hr-HR" i="1">
                        <a:latin typeface="Cambria Math" panose="02040503050406030204" pitchFamily="18" charset="0"/>
                      </a:rPr>
                      <m:t>, </m:t>
                    </m:r>
                    <m:sSub>
                      <m:sSubPr>
                        <m:ctrlPr>
                          <a:rPr lang="hr-HR" i="1">
                            <a:latin typeface="Cambria Math" panose="02040503050406030204" pitchFamily="18" charset="0"/>
                          </a:rPr>
                        </m:ctrlPr>
                      </m:sSubPr>
                      <m:e>
                        <m:r>
                          <a:rPr lang="hr-HR" i="1">
                            <a:latin typeface="Cambria Math" panose="02040503050406030204" pitchFamily="18" charset="0"/>
                          </a:rPr>
                          <m:t>𝑥</m:t>
                        </m:r>
                      </m:e>
                      <m:sub>
                        <m:r>
                          <a:rPr lang="hr-HR" i="1">
                            <a:latin typeface="Cambria Math" panose="02040503050406030204" pitchFamily="18" charset="0"/>
                          </a:rPr>
                          <m:t>2</m:t>
                        </m:r>
                      </m:sub>
                    </m:sSub>
                    <m:r>
                      <a:rPr lang="hr-HR" i="1">
                        <a:latin typeface="Cambria Math" panose="02040503050406030204" pitchFamily="18" charset="0"/>
                      </a:rPr>
                      <m:t>, . . . , </m:t>
                    </m:r>
                    <m:sSub>
                      <m:sSubPr>
                        <m:ctrlPr>
                          <a:rPr lang="hr-HR" i="1">
                            <a:latin typeface="Cambria Math" panose="02040503050406030204" pitchFamily="18" charset="0"/>
                          </a:rPr>
                        </m:ctrlPr>
                      </m:sSubPr>
                      <m:e>
                        <m:r>
                          <a:rPr lang="hr-HR" i="1">
                            <a:latin typeface="Cambria Math" panose="02040503050406030204" pitchFamily="18" charset="0"/>
                          </a:rPr>
                          <m:t>𝑥</m:t>
                        </m:r>
                      </m:e>
                      <m:sub>
                        <m:r>
                          <a:rPr lang="hr-HR" i="1">
                            <a:latin typeface="Cambria Math" panose="02040503050406030204" pitchFamily="18" charset="0"/>
                          </a:rPr>
                          <m:t>𝑝</m:t>
                        </m:r>
                      </m:sub>
                    </m:sSub>
                  </m:oMath>
                </a14:m>
                <a:r>
                  <a:rPr lang="hr-HR" dirty="0"/>
                  <a:t>. Unfortunately, these parameter values will generally not be known and must be estimated from the sample data. A simple random sample is used to calculate the sample statistic </a:t>
                </a:r>
                <a14:m>
                  <m:oMath xmlns:m="http://schemas.openxmlformats.org/officeDocument/2006/math">
                    <m:sSub>
                      <m:sSubPr>
                        <m:ctrlPr>
                          <a:rPr lang="hr-HR" i="1">
                            <a:latin typeface="Cambria Math" panose="02040503050406030204" pitchFamily="18" charset="0"/>
                          </a:rPr>
                        </m:ctrlPr>
                      </m:sSubPr>
                      <m:e>
                        <m:r>
                          <a:rPr lang="sl-SI" i="1">
                            <a:latin typeface="Cambria Math" panose="02040503050406030204" pitchFamily="18" charset="0"/>
                          </a:rPr>
                          <m:t>𝑏</m:t>
                        </m:r>
                      </m:e>
                      <m:sub>
                        <m:r>
                          <a:rPr lang="sl-SI" i="1">
                            <a:latin typeface="Cambria Math" panose="02040503050406030204" pitchFamily="18" charset="0"/>
                          </a:rPr>
                          <m:t>0</m:t>
                        </m:r>
                      </m:sub>
                    </m:sSub>
                    <m:r>
                      <a:rPr lang="hr-HR" i="1">
                        <a:latin typeface="Cambria Math" panose="02040503050406030204" pitchFamily="18" charset="0"/>
                      </a:rPr>
                      <m:t>,</m:t>
                    </m:r>
                    <m:sSub>
                      <m:sSubPr>
                        <m:ctrlPr>
                          <a:rPr lang="hr-HR" i="1">
                            <a:latin typeface="Cambria Math" panose="02040503050406030204" pitchFamily="18" charset="0"/>
                          </a:rPr>
                        </m:ctrlPr>
                      </m:sSubPr>
                      <m:e>
                        <m:r>
                          <a:rPr lang="sl-SI" i="1">
                            <a:latin typeface="Cambria Math" panose="02040503050406030204" pitchFamily="18" charset="0"/>
                          </a:rPr>
                          <m:t>𝑏</m:t>
                        </m:r>
                      </m:e>
                      <m:sub>
                        <m:r>
                          <a:rPr lang="sl-SI" i="1">
                            <a:latin typeface="Cambria Math" panose="02040503050406030204" pitchFamily="18" charset="0"/>
                          </a:rPr>
                          <m:t>1</m:t>
                        </m:r>
                      </m:sub>
                    </m:sSub>
                    <m:r>
                      <a:rPr lang="hr-HR" i="1">
                        <a:latin typeface="Cambria Math" panose="02040503050406030204" pitchFamily="18" charset="0"/>
                      </a:rPr>
                      <m:t>, </m:t>
                    </m:r>
                    <m:sSub>
                      <m:sSubPr>
                        <m:ctrlPr>
                          <a:rPr lang="hr-HR" i="1">
                            <a:latin typeface="Cambria Math" panose="02040503050406030204" pitchFamily="18" charset="0"/>
                          </a:rPr>
                        </m:ctrlPr>
                      </m:sSubPr>
                      <m:e>
                        <m:r>
                          <a:rPr lang="sl-SI" i="1">
                            <a:latin typeface="Cambria Math" panose="02040503050406030204" pitchFamily="18" charset="0"/>
                          </a:rPr>
                          <m:t>𝑏</m:t>
                        </m:r>
                      </m:e>
                      <m:sub>
                        <m:r>
                          <a:rPr lang="sl-SI" i="1">
                            <a:latin typeface="Cambria Math" panose="02040503050406030204" pitchFamily="18" charset="0"/>
                          </a:rPr>
                          <m:t>2</m:t>
                        </m:r>
                      </m:sub>
                    </m:sSub>
                    <m:r>
                      <a:rPr lang="hr-HR" i="1">
                        <a:latin typeface="Cambria Math" panose="02040503050406030204" pitchFamily="18" charset="0"/>
                      </a:rPr>
                      <m:t>, . . . , </m:t>
                    </m:r>
                    <m:sSub>
                      <m:sSubPr>
                        <m:ctrlPr>
                          <a:rPr lang="hr-HR" i="1">
                            <a:latin typeface="Cambria Math" panose="02040503050406030204" pitchFamily="18" charset="0"/>
                          </a:rPr>
                        </m:ctrlPr>
                      </m:sSubPr>
                      <m:e>
                        <m:r>
                          <a:rPr lang="sl-SI" i="1">
                            <a:latin typeface="Cambria Math" panose="02040503050406030204" pitchFamily="18" charset="0"/>
                          </a:rPr>
                          <m:t>𝑏</m:t>
                        </m:r>
                      </m:e>
                      <m:sub>
                        <m:r>
                          <a:rPr lang="sl-SI" i="1">
                            <a:latin typeface="Cambria Math" panose="02040503050406030204" pitchFamily="18" charset="0"/>
                          </a:rPr>
                          <m:t>𝑝</m:t>
                        </m:r>
                      </m:sub>
                    </m:sSub>
                  </m:oMath>
                </a14:m>
                <a:r>
                  <a:rPr lang="hr-HR" dirty="0"/>
                  <a:t>to be used as point estimators of the parameters </a:t>
                </a:r>
                <a14:m>
                  <m:oMath xmlns:m="http://schemas.openxmlformats.org/officeDocument/2006/math">
                    <m:sSub>
                      <m:sSubPr>
                        <m:ctrlPr>
                          <a:rPr lang="hr-HR" i="1">
                            <a:latin typeface="Cambria Math" panose="02040503050406030204" pitchFamily="18" charset="0"/>
                          </a:rPr>
                        </m:ctrlPr>
                      </m:sSubPr>
                      <m:e>
                        <m:r>
                          <a:rPr lang="sl-SI" i="1">
                            <a:latin typeface="Cambria Math" panose="02040503050406030204" pitchFamily="18" charset="0"/>
                          </a:rPr>
                          <m:t>𝛽</m:t>
                        </m:r>
                      </m:e>
                      <m:sub>
                        <m:r>
                          <a:rPr lang="sl-SI" i="1">
                            <a:latin typeface="Cambria Math" panose="02040503050406030204" pitchFamily="18" charset="0"/>
                          </a:rPr>
                          <m:t>0</m:t>
                        </m:r>
                      </m:sub>
                    </m:sSub>
                    <m:r>
                      <a:rPr lang="hr-HR" i="1">
                        <a:latin typeface="Cambria Math" panose="02040503050406030204" pitchFamily="18" charset="0"/>
                      </a:rPr>
                      <m:t>,</m:t>
                    </m:r>
                    <m:sSub>
                      <m:sSubPr>
                        <m:ctrlPr>
                          <a:rPr lang="hr-HR" i="1">
                            <a:latin typeface="Cambria Math" panose="02040503050406030204" pitchFamily="18" charset="0"/>
                          </a:rPr>
                        </m:ctrlPr>
                      </m:sSubPr>
                      <m:e>
                        <m:r>
                          <a:rPr lang="sl-SI" i="1">
                            <a:latin typeface="Cambria Math" panose="02040503050406030204" pitchFamily="18" charset="0"/>
                          </a:rPr>
                          <m:t>𝛽</m:t>
                        </m:r>
                      </m:e>
                      <m:sub>
                        <m:r>
                          <a:rPr lang="sl-SI" i="1">
                            <a:latin typeface="Cambria Math" panose="02040503050406030204" pitchFamily="18" charset="0"/>
                          </a:rPr>
                          <m:t>1</m:t>
                        </m:r>
                      </m:sub>
                    </m:sSub>
                    <m:r>
                      <a:rPr lang="hr-HR" i="1">
                        <a:latin typeface="Cambria Math" panose="02040503050406030204" pitchFamily="18" charset="0"/>
                      </a:rPr>
                      <m:t>, </m:t>
                    </m:r>
                    <m:sSub>
                      <m:sSubPr>
                        <m:ctrlPr>
                          <a:rPr lang="hr-HR" i="1">
                            <a:latin typeface="Cambria Math" panose="02040503050406030204" pitchFamily="18" charset="0"/>
                          </a:rPr>
                        </m:ctrlPr>
                      </m:sSubPr>
                      <m:e>
                        <m:r>
                          <a:rPr lang="sl-SI" i="1">
                            <a:latin typeface="Cambria Math" panose="02040503050406030204" pitchFamily="18" charset="0"/>
                          </a:rPr>
                          <m:t>𝛽</m:t>
                        </m:r>
                      </m:e>
                      <m:sub>
                        <m:r>
                          <a:rPr lang="sl-SI" i="1">
                            <a:latin typeface="Cambria Math" panose="02040503050406030204" pitchFamily="18" charset="0"/>
                          </a:rPr>
                          <m:t>2</m:t>
                        </m:r>
                      </m:sub>
                    </m:sSub>
                    <m:r>
                      <a:rPr lang="hr-HR" i="1">
                        <a:latin typeface="Cambria Math" panose="02040503050406030204" pitchFamily="18" charset="0"/>
                      </a:rPr>
                      <m:t>, . . . , </m:t>
                    </m:r>
                    <m:sSub>
                      <m:sSubPr>
                        <m:ctrlPr>
                          <a:rPr lang="hr-HR" i="1">
                            <a:latin typeface="Cambria Math" panose="02040503050406030204" pitchFamily="18" charset="0"/>
                          </a:rPr>
                        </m:ctrlPr>
                      </m:sSubPr>
                      <m:e>
                        <m:r>
                          <a:rPr lang="sl-SI" i="1">
                            <a:latin typeface="Cambria Math" panose="02040503050406030204" pitchFamily="18" charset="0"/>
                          </a:rPr>
                          <m:t>𝛽</m:t>
                        </m:r>
                      </m:e>
                      <m:sub>
                        <m:r>
                          <a:rPr lang="sl-SI" i="1">
                            <a:latin typeface="Cambria Math" panose="02040503050406030204" pitchFamily="18" charset="0"/>
                          </a:rPr>
                          <m:t>𝑝</m:t>
                        </m:r>
                      </m:sub>
                    </m:sSub>
                  </m:oMath>
                </a14:m>
                <a:r>
                  <a:rPr lang="hr-HR" dirty="0"/>
                  <a:t>. These sample statistics provide the following multiple regression equation estimation</a:t>
                </a:r>
              </a:p>
              <a:p>
                <a:r>
                  <a:rPr lang="hr-HR" dirty="0"/>
                  <a:t> </a:t>
                </a:r>
              </a:p>
              <a:p>
                <a:pPr/>
                <a14:m>
                  <m:oMathPara xmlns:m="http://schemas.openxmlformats.org/officeDocument/2006/math">
                    <m:oMathParaPr>
                      <m:jc m:val="centerGroup"/>
                    </m:oMathParaPr>
                    <m:oMath xmlns:m="http://schemas.openxmlformats.org/officeDocument/2006/math">
                      <m:acc>
                        <m:accPr>
                          <m:chr m:val="̂"/>
                          <m:ctrlPr>
                            <a:rPr lang="hr-HR" i="1">
                              <a:latin typeface="Cambria Math" panose="02040503050406030204" pitchFamily="18" charset="0"/>
                            </a:rPr>
                          </m:ctrlPr>
                        </m:accPr>
                        <m:e>
                          <m:r>
                            <a:rPr lang="sl-SI" i="1">
                              <a:latin typeface="Cambria Math" panose="02040503050406030204" pitchFamily="18" charset="0"/>
                            </a:rPr>
                            <m:t>𝑦</m:t>
                          </m:r>
                        </m:e>
                      </m:acc>
                      <m:r>
                        <a:rPr lang="sl-SI" i="1">
                          <a:latin typeface="Cambria Math" panose="02040503050406030204" pitchFamily="18" charset="0"/>
                        </a:rPr>
                        <m:t>=</m:t>
                      </m:r>
                      <m:sSub>
                        <m:sSubPr>
                          <m:ctrlPr>
                            <a:rPr lang="hr-HR" i="1">
                              <a:latin typeface="Cambria Math" panose="02040503050406030204" pitchFamily="18" charset="0"/>
                            </a:rPr>
                          </m:ctrlPr>
                        </m:sSubPr>
                        <m:e>
                          <m:r>
                            <a:rPr lang="sl-SI" i="1">
                              <a:latin typeface="Cambria Math" panose="02040503050406030204" pitchFamily="18" charset="0"/>
                            </a:rPr>
                            <m:t>𝑏</m:t>
                          </m:r>
                        </m:e>
                        <m:sub>
                          <m:r>
                            <a:rPr lang="sl-SI" i="1">
                              <a:latin typeface="Cambria Math" panose="02040503050406030204" pitchFamily="18" charset="0"/>
                            </a:rPr>
                            <m:t>0</m:t>
                          </m:r>
                        </m:sub>
                      </m:sSub>
                      <m:r>
                        <a:rPr lang="sl-SI" i="1">
                          <a:latin typeface="Cambria Math" panose="02040503050406030204" pitchFamily="18" charset="0"/>
                        </a:rPr>
                        <m:t>+</m:t>
                      </m:r>
                      <m:sSub>
                        <m:sSubPr>
                          <m:ctrlPr>
                            <a:rPr lang="hr-HR" i="1">
                              <a:latin typeface="Cambria Math" panose="02040503050406030204" pitchFamily="18" charset="0"/>
                            </a:rPr>
                          </m:ctrlPr>
                        </m:sSubPr>
                        <m:e>
                          <m:r>
                            <a:rPr lang="sl-SI" i="1">
                              <a:latin typeface="Cambria Math" panose="02040503050406030204" pitchFamily="18" charset="0"/>
                            </a:rPr>
                            <m:t>𝑏</m:t>
                          </m:r>
                        </m:e>
                        <m:sub>
                          <m:r>
                            <a:rPr lang="sl-SI" i="1">
                              <a:latin typeface="Cambria Math" panose="02040503050406030204" pitchFamily="18" charset="0"/>
                            </a:rPr>
                            <m:t>1</m:t>
                          </m:r>
                        </m:sub>
                      </m:sSub>
                      <m:sSub>
                        <m:sSubPr>
                          <m:ctrlPr>
                            <a:rPr lang="hr-HR" i="1">
                              <a:latin typeface="Cambria Math" panose="02040503050406030204" pitchFamily="18" charset="0"/>
                            </a:rPr>
                          </m:ctrlPr>
                        </m:sSubPr>
                        <m:e>
                          <m:r>
                            <a:rPr lang="sl-SI" i="1">
                              <a:latin typeface="Cambria Math" panose="02040503050406030204" pitchFamily="18" charset="0"/>
                            </a:rPr>
                            <m:t>𝑥</m:t>
                          </m:r>
                        </m:e>
                        <m:sub>
                          <m:r>
                            <a:rPr lang="sl-SI" i="1">
                              <a:latin typeface="Cambria Math" panose="02040503050406030204" pitchFamily="18" charset="0"/>
                            </a:rPr>
                            <m:t>1</m:t>
                          </m:r>
                        </m:sub>
                      </m:sSub>
                      <m:r>
                        <a:rPr lang="sl-SI" i="1">
                          <a:latin typeface="Cambria Math" panose="02040503050406030204" pitchFamily="18" charset="0"/>
                        </a:rPr>
                        <m:t>+</m:t>
                      </m:r>
                      <m:sSub>
                        <m:sSubPr>
                          <m:ctrlPr>
                            <a:rPr lang="hr-HR" i="1">
                              <a:latin typeface="Cambria Math" panose="02040503050406030204" pitchFamily="18" charset="0"/>
                            </a:rPr>
                          </m:ctrlPr>
                        </m:sSubPr>
                        <m:e>
                          <m:r>
                            <a:rPr lang="sl-SI" i="1">
                              <a:latin typeface="Cambria Math" panose="02040503050406030204" pitchFamily="18" charset="0"/>
                            </a:rPr>
                            <m:t>𝑏</m:t>
                          </m:r>
                        </m:e>
                        <m:sub>
                          <m:r>
                            <a:rPr lang="sl-SI" i="1">
                              <a:latin typeface="Cambria Math" panose="02040503050406030204" pitchFamily="18" charset="0"/>
                            </a:rPr>
                            <m:t>2</m:t>
                          </m:r>
                        </m:sub>
                      </m:sSub>
                      <m:sSub>
                        <m:sSubPr>
                          <m:ctrlPr>
                            <a:rPr lang="hr-HR" i="1">
                              <a:latin typeface="Cambria Math" panose="02040503050406030204" pitchFamily="18" charset="0"/>
                            </a:rPr>
                          </m:ctrlPr>
                        </m:sSubPr>
                        <m:e>
                          <m:r>
                            <a:rPr lang="sl-SI" i="1">
                              <a:latin typeface="Cambria Math" panose="02040503050406030204" pitchFamily="18" charset="0"/>
                            </a:rPr>
                            <m:t>𝑥</m:t>
                          </m:r>
                        </m:e>
                        <m:sub>
                          <m:r>
                            <a:rPr lang="sl-SI" i="1">
                              <a:latin typeface="Cambria Math" panose="02040503050406030204" pitchFamily="18" charset="0"/>
                            </a:rPr>
                            <m:t>2</m:t>
                          </m:r>
                        </m:sub>
                      </m:sSub>
                      <m:r>
                        <a:rPr lang="sl-SI" i="1">
                          <a:latin typeface="Cambria Math" panose="02040503050406030204" pitchFamily="18" charset="0"/>
                        </a:rPr>
                        <m:t>+…+</m:t>
                      </m:r>
                      <m:sSub>
                        <m:sSubPr>
                          <m:ctrlPr>
                            <a:rPr lang="hr-HR" i="1">
                              <a:latin typeface="Cambria Math" panose="02040503050406030204" pitchFamily="18" charset="0"/>
                            </a:rPr>
                          </m:ctrlPr>
                        </m:sSubPr>
                        <m:e>
                          <m:r>
                            <a:rPr lang="sl-SI" i="1">
                              <a:latin typeface="Cambria Math" panose="02040503050406030204" pitchFamily="18" charset="0"/>
                            </a:rPr>
                            <m:t>𝑏</m:t>
                          </m:r>
                        </m:e>
                        <m:sub>
                          <m:r>
                            <a:rPr lang="sl-SI" i="1">
                              <a:latin typeface="Cambria Math" panose="02040503050406030204" pitchFamily="18" charset="0"/>
                            </a:rPr>
                            <m:t>𝑝</m:t>
                          </m:r>
                        </m:sub>
                      </m:sSub>
                      <m:sSub>
                        <m:sSubPr>
                          <m:ctrlPr>
                            <a:rPr lang="hr-HR" i="1">
                              <a:latin typeface="Cambria Math" panose="02040503050406030204" pitchFamily="18" charset="0"/>
                            </a:rPr>
                          </m:ctrlPr>
                        </m:sSubPr>
                        <m:e>
                          <m:r>
                            <a:rPr lang="sl-SI" i="1">
                              <a:latin typeface="Cambria Math" panose="02040503050406030204" pitchFamily="18" charset="0"/>
                            </a:rPr>
                            <m:t>𝑥</m:t>
                          </m:r>
                        </m:e>
                        <m:sub>
                          <m:r>
                            <a:rPr lang="sl-SI" i="1">
                              <a:latin typeface="Cambria Math" panose="02040503050406030204" pitchFamily="18" charset="0"/>
                            </a:rPr>
                            <m:t>𝑝</m:t>
                          </m:r>
                        </m:sub>
                      </m:sSub>
                    </m:oMath>
                  </m:oMathPara>
                </a14:m>
                <a:endParaRPr lang="hr-HR" dirty="0"/>
              </a:p>
              <a:p>
                <a:r>
                  <a:rPr lang="hr-HR" dirty="0"/>
                  <a:t> </a:t>
                </a:r>
              </a:p>
              <a:p>
                <a:r>
                  <a:rPr lang="hr-HR" dirty="0"/>
                  <a:t>Where they are</a:t>
                </a:r>
              </a:p>
              <a:p>
                <a:r>
                  <a:rPr lang="hr-HR" dirty="0"/>
                  <a:t> </a:t>
                </a:r>
              </a:p>
              <a:p>
                <a14:m>
                  <m:oMath xmlns:m="http://schemas.openxmlformats.org/officeDocument/2006/math">
                    <m:sSub>
                      <m:sSubPr>
                        <m:ctrlPr>
                          <a:rPr lang="hr-HR" i="1">
                            <a:latin typeface="Cambria Math" panose="02040503050406030204" pitchFamily="18" charset="0"/>
                          </a:rPr>
                        </m:ctrlPr>
                      </m:sSubPr>
                      <m:e>
                        <m:r>
                          <a:rPr lang="hr-HR" i="1">
                            <a:latin typeface="Cambria Math" panose="02040503050406030204" pitchFamily="18" charset="0"/>
                          </a:rPr>
                          <m:t>𝑏</m:t>
                        </m:r>
                      </m:e>
                      <m:sub>
                        <m:r>
                          <a:rPr lang="hr-HR" i="1">
                            <a:latin typeface="Cambria Math" panose="02040503050406030204" pitchFamily="18" charset="0"/>
                          </a:rPr>
                          <m:t>0</m:t>
                        </m:r>
                      </m:sub>
                    </m:sSub>
                    <m:r>
                      <a:rPr lang="hr-HR" i="1">
                        <a:latin typeface="Cambria Math" panose="02040503050406030204" pitchFamily="18" charset="0"/>
                      </a:rPr>
                      <m:t>, </m:t>
                    </m:r>
                    <m:sSub>
                      <m:sSubPr>
                        <m:ctrlPr>
                          <a:rPr lang="hr-HR" i="1">
                            <a:latin typeface="Cambria Math" panose="02040503050406030204" pitchFamily="18" charset="0"/>
                          </a:rPr>
                        </m:ctrlPr>
                      </m:sSubPr>
                      <m:e>
                        <m:r>
                          <a:rPr lang="hr-HR" i="1">
                            <a:latin typeface="Cambria Math" panose="02040503050406030204" pitchFamily="18" charset="0"/>
                          </a:rPr>
                          <m:t>𝑏</m:t>
                        </m:r>
                      </m:e>
                      <m:sub>
                        <m:r>
                          <a:rPr lang="hr-HR" i="1">
                            <a:latin typeface="Cambria Math" panose="02040503050406030204" pitchFamily="18" charset="0"/>
                          </a:rPr>
                          <m:t>1</m:t>
                        </m:r>
                      </m:sub>
                    </m:sSub>
                    <m:r>
                      <a:rPr lang="hr-HR" i="1">
                        <a:latin typeface="Cambria Math" panose="02040503050406030204" pitchFamily="18" charset="0"/>
                      </a:rPr>
                      <m:t>, </m:t>
                    </m:r>
                    <m:sSub>
                      <m:sSubPr>
                        <m:ctrlPr>
                          <a:rPr lang="hr-HR" i="1">
                            <a:latin typeface="Cambria Math" panose="02040503050406030204" pitchFamily="18" charset="0"/>
                          </a:rPr>
                        </m:ctrlPr>
                      </m:sSubPr>
                      <m:e>
                        <m:r>
                          <a:rPr lang="hr-HR" i="1">
                            <a:latin typeface="Cambria Math" panose="02040503050406030204" pitchFamily="18" charset="0"/>
                          </a:rPr>
                          <m:t>𝑏</m:t>
                        </m:r>
                      </m:e>
                      <m:sub>
                        <m:r>
                          <a:rPr lang="hr-HR" i="1">
                            <a:latin typeface="Cambria Math" panose="02040503050406030204" pitchFamily="18" charset="0"/>
                          </a:rPr>
                          <m:t>2</m:t>
                        </m:r>
                      </m:sub>
                    </m:sSub>
                    <m:r>
                      <a:rPr lang="hr-HR" i="1">
                        <a:latin typeface="Cambria Math" panose="02040503050406030204" pitchFamily="18" charset="0"/>
                      </a:rPr>
                      <m:t>, . . . , </m:t>
                    </m:r>
                    <m:sSub>
                      <m:sSubPr>
                        <m:ctrlPr>
                          <a:rPr lang="hr-HR" i="1">
                            <a:latin typeface="Cambria Math" panose="02040503050406030204" pitchFamily="18" charset="0"/>
                          </a:rPr>
                        </m:ctrlPr>
                      </m:sSubPr>
                      <m:e>
                        <m:r>
                          <a:rPr lang="hr-HR" i="1">
                            <a:latin typeface="Cambria Math" panose="02040503050406030204" pitchFamily="18" charset="0"/>
                          </a:rPr>
                          <m:t>𝑏</m:t>
                        </m:r>
                      </m:e>
                      <m:sub>
                        <m:r>
                          <a:rPr lang="hr-HR" i="1">
                            <a:latin typeface="Cambria Math" panose="02040503050406030204" pitchFamily="18" charset="0"/>
                          </a:rPr>
                          <m:t>𝑝</m:t>
                        </m:r>
                      </m:sub>
                    </m:sSub>
                  </m:oMath>
                </a14:m>
                <a:r>
                  <a:rPr lang="hr-HR" dirty="0"/>
                  <a:t> are estimates </a:t>
                </a:r>
                <a14:m>
                  <m:oMath xmlns:m="http://schemas.openxmlformats.org/officeDocument/2006/math">
                    <m:sSub>
                      <m:sSubPr>
                        <m:ctrlPr>
                          <a:rPr lang="hr-HR" i="1">
                            <a:latin typeface="Cambria Math" panose="02040503050406030204" pitchFamily="18" charset="0"/>
                          </a:rPr>
                        </m:ctrlPr>
                      </m:sSubPr>
                      <m:e>
                        <m:r>
                          <a:rPr lang="hr-HR" i="1">
                            <a:latin typeface="Cambria Math" panose="02040503050406030204" pitchFamily="18" charset="0"/>
                          </a:rPr>
                          <m:t>𝛽</m:t>
                        </m:r>
                      </m:e>
                      <m:sub>
                        <m:r>
                          <a:rPr lang="hr-HR" i="1">
                            <a:latin typeface="Cambria Math" panose="02040503050406030204" pitchFamily="18" charset="0"/>
                          </a:rPr>
                          <m:t>0</m:t>
                        </m:r>
                      </m:sub>
                    </m:sSub>
                    <m:r>
                      <a:rPr lang="hr-HR" i="1">
                        <a:latin typeface="Cambria Math" panose="02040503050406030204" pitchFamily="18" charset="0"/>
                      </a:rPr>
                      <m:t>, </m:t>
                    </m:r>
                    <m:sSub>
                      <m:sSubPr>
                        <m:ctrlPr>
                          <a:rPr lang="hr-HR" i="1">
                            <a:latin typeface="Cambria Math" panose="02040503050406030204" pitchFamily="18" charset="0"/>
                          </a:rPr>
                        </m:ctrlPr>
                      </m:sSubPr>
                      <m:e>
                        <m:r>
                          <a:rPr lang="hr-HR" i="1">
                            <a:latin typeface="Cambria Math" panose="02040503050406030204" pitchFamily="18" charset="0"/>
                          </a:rPr>
                          <m:t>𝛽</m:t>
                        </m:r>
                      </m:e>
                      <m:sub>
                        <m:r>
                          <a:rPr lang="hr-HR" i="1">
                            <a:latin typeface="Cambria Math" panose="02040503050406030204" pitchFamily="18" charset="0"/>
                          </a:rPr>
                          <m:t>1</m:t>
                        </m:r>
                      </m:sub>
                    </m:sSub>
                    <m:r>
                      <a:rPr lang="hr-HR" i="1">
                        <a:latin typeface="Cambria Math" panose="02040503050406030204" pitchFamily="18" charset="0"/>
                      </a:rPr>
                      <m:t>, </m:t>
                    </m:r>
                    <m:sSub>
                      <m:sSubPr>
                        <m:ctrlPr>
                          <a:rPr lang="hr-HR" i="1">
                            <a:latin typeface="Cambria Math" panose="02040503050406030204" pitchFamily="18" charset="0"/>
                          </a:rPr>
                        </m:ctrlPr>
                      </m:sSubPr>
                      <m:e>
                        <m:r>
                          <a:rPr lang="hr-HR" i="1">
                            <a:latin typeface="Cambria Math" panose="02040503050406030204" pitchFamily="18" charset="0"/>
                          </a:rPr>
                          <m:t>𝛽</m:t>
                        </m:r>
                      </m:e>
                      <m:sub>
                        <m:r>
                          <a:rPr lang="hr-HR" i="1">
                            <a:latin typeface="Cambria Math" panose="02040503050406030204" pitchFamily="18" charset="0"/>
                          </a:rPr>
                          <m:t>2</m:t>
                        </m:r>
                      </m:sub>
                    </m:sSub>
                    <m:r>
                      <a:rPr lang="hr-HR" i="1">
                        <a:latin typeface="Cambria Math" panose="02040503050406030204" pitchFamily="18" charset="0"/>
                      </a:rPr>
                      <m:t>, . . . , </m:t>
                    </m:r>
                    <m:sSub>
                      <m:sSubPr>
                        <m:ctrlPr>
                          <a:rPr lang="hr-HR" i="1">
                            <a:latin typeface="Cambria Math" panose="02040503050406030204" pitchFamily="18" charset="0"/>
                          </a:rPr>
                        </m:ctrlPr>
                      </m:sSubPr>
                      <m:e>
                        <m:r>
                          <a:rPr lang="hr-HR" i="1">
                            <a:latin typeface="Cambria Math" panose="02040503050406030204" pitchFamily="18" charset="0"/>
                          </a:rPr>
                          <m:t>𝛽</m:t>
                        </m:r>
                      </m:e>
                      <m:sub>
                        <m:r>
                          <a:rPr lang="hr-HR" i="1">
                            <a:latin typeface="Cambria Math" panose="02040503050406030204" pitchFamily="18" charset="0"/>
                          </a:rPr>
                          <m:t>𝑝</m:t>
                        </m:r>
                      </m:sub>
                    </m:sSub>
                  </m:oMath>
                </a14:m>
                <a:endParaRPr lang="hr-HR" dirty="0"/>
              </a:p>
              <a:p>
                <a14:m>
                  <m:oMath xmlns:m="http://schemas.openxmlformats.org/officeDocument/2006/math">
                    <m:acc>
                      <m:accPr>
                        <m:chr m:val="̂"/>
                        <m:ctrlPr>
                          <a:rPr lang="hr-HR" i="1">
                            <a:latin typeface="Cambria Math" panose="02040503050406030204" pitchFamily="18" charset="0"/>
                          </a:rPr>
                        </m:ctrlPr>
                      </m:accPr>
                      <m:e>
                        <m:r>
                          <a:rPr lang="hr-HR" i="1">
                            <a:latin typeface="Cambria Math" panose="02040503050406030204" pitchFamily="18" charset="0"/>
                          </a:rPr>
                          <m:t>𝑦</m:t>
                        </m:r>
                      </m:e>
                    </m:acc>
                    <m:r>
                      <a:rPr lang="hr-HR" i="1">
                        <a:latin typeface="Cambria Math" panose="02040503050406030204" pitchFamily="18" charset="0"/>
                      </a:rPr>
                      <m:t>=</m:t>
                    </m:r>
                  </m:oMath>
                </a14:m>
                <a:r>
                  <a:rPr lang="hr-HR" dirty="0"/>
                  <a:t> the predicted value of the dependent variable</a:t>
                </a:r>
              </a:p>
            </p:txBody>
          </p:sp>
        </mc:Choice>
        <mc:Fallback xmlns="">
          <p:sp>
            <p:nvSpPr>
              <p:cNvPr id="3" name="Rectangle 2"/>
              <p:cNvSpPr>
                <a:spLocks noRot="1" noChangeAspect="1" noMove="1" noResize="1" noEditPoints="1" noAdjustHandles="1" noChangeArrowheads="1" noChangeShapeType="1" noTextEdit="1"/>
              </p:cNvSpPr>
              <p:nvPr/>
            </p:nvSpPr>
            <p:spPr>
              <a:xfrm>
                <a:off x="1608666" y="1799816"/>
                <a:ext cx="8194901" cy="3842206"/>
              </a:xfrm>
              <a:prstGeom prst="rect">
                <a:avLst/>
              </a:prstGeom>
              <a:blipFill>
                <a:blip r:embed="rId2"/>
                <a:stretch>
                  <a:fillRect l="-670" t="-634" r="-893" b="-1426"/>
                </a:stretch>
              </a:blipFill>
            </p:spPr>
            <p:txBody>
              <a:bodyPr/>
              <a:lstStyle/>
              <a:p>
                <a:r>
                  <a:rPr lang="hr-HR">
                    <a:noFill/>
                  </a:rPr>
                  <a:t> </a:t>
                </a:r>
              </a:p>
            </p:txBody>
          </p:sp>
        </mc:Fallback>
      </mc:AlternateContent>
    </p:spTree>
    <p:extLst>
      <p:ext uri="{BB962C8B-B14F-4D97-AF65-F5344CB8AC3E}">
        <p14:creationId xmlns:p14="http://schemas.microsoft.com/office/powerpoint/2010/main" val="1402783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Simple </a:t>
            </a:r>
            <a:r>
              <a:rPr lang="sl-SI" altLang="en-US" dirty="0"/>
              <a:t>Multiple</a:t>
            </a:r>
            <a:r>
              <a:rPr lang="en-US" altLang="en-US" dirty="0"/>
              <a:t> Regression </a:t>
            </a:r>
            <a:br>
              <a:rPr lang="en-US" altLang="en-US" dirty="0"/>
            </a:br>
            <a:r>
              <a:rPr lang="en-US" altLang="en-US" dirty="0"/>
              <a:t>Example</a:t>
            </a:r>
            <a:endParaRPr lang="pl-PL" dirty="0"/>
          </a:p>
        </p:txBody>
      </p:sp>
      <mc:AlternateContent xmlns:mc="http://schemas.openxmlformats.org/markup-compatibility/2006" xmlns:a14="http://schemas.microsoft.com/office/drawing/2010/main">
        <mc:Choice Requires="a14">
          <p:sp>
            <p:nvSpPr>
              <p:cNvPr id="2" name="Rectangle 1"/>
              <p:cNvSpPr/>
              <p:nvPr/>
            </p:nvSpPr>
            <p:spPr>
              <a:xfrm>
                <a:off x="1608666" y="2029539"/>
                <a:ext cx="4522311" cy="3785652"/>
              </a:xfrm>
              <a:prstGeom prst="rect">
                <a:avLst/>
              </a:prstGeom>
            </p:spPr>
            <p:txBody>
              <a:bodyPr wrap="square">
                <a:spAutoFit/>
              </a:bodyPr>
              <a:lstStyle/>
              <a:p>
                <a:r>
                  <a:rPr lang="hr-HR" sz="2000" dirty="0"/>
                  <a:t>When trying to identify the second independent variable, managers considered that the number of deliveries may also contribute to the total journey time. The Logist Trucking data, with the number of deliveries added, is shown in Table. </a:t>
                </a:r>
                <a14:m>
                  <m:oMath xmlns:m="http://schemas.openxmlformats.org/officeDocument/2006/math">
                    <m:sSub>
                      <m:sSubPr>
                        <m:ctrlPr>
                          <a:rPr lang="hr-HR" sz="2000" i="1" smtClean="0">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1</m:t>
                        </m:r>
                      </m:sub>
                    </m:sSub>
                  </m:oMath>
                </a14:m>
                <a:r>
                  <a:rPr lang="hr-HR" sz="2000" dirty="0"/>
                  <a:t>miles traveled and the number of deliveries (</a:t>
                </a:r>
                <a14:m>
                  <m:oMath xmlns:m="http://schemas.openxmlformats.org/officeDocument/2006/math">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2</m:t>
                        </m:r>
                      </m:sub>
                    </m:sSub>
                  </m:oMath>
                </a14:m>
                <a:r>
                  <a:rPr lang="hr-HR" sz="2000" dirty="0"/>
                  <a:t>), as independent variables, is shown in Figure. The estimated regression equation is</a:t>
                </a:r>
              </a:p>
              <a:p>
                <a:r>
                  <a:rPr lang="hr-HR" sz="2000" dirty="0"/>
                  <a:t> </a:t>
                </a:r>
              </a:p>
              <a:p>
                <a:pPr/>
                <a14:m>
                  <m:oMathPara xmlns:m="http://schemas.openxmlformats.org/officeDocument/2006/math">
                    <m:oMathParaPr>
                      <m:jc m:val="centerGroup"/>
                    </m:oMathParaPr>
                    <m:oMath xmlns:m="http://schemas.openxmlformats.org/officeDocument/2006/math">
                      <m:acc>
                        <m:accPr>
                          <m:chr m:val="̂"/>
                          <m:ctrlPr>
                            <a:rPr lang="hr-HR" sz="2000" i="1">
                              <a:latin typeface="Cambria Math" panose="02040503050406030204" pitchFamily="18" charset="0"/>
                            </a:rPr>
                          </m:ctrlPr>
                        </m:accPr>
                        <m:e>
                          <m:r>
                            <a:rPr lang="sl-SI" sz="2000" i="1">
                              <a:latin typeface="Cambria Math" panose="02040503050406030204" pitchFamily="18" charset="0"/>
                            </a:rPr>
                            <m:t>𝑦</m:t>
                          </m:r>
                        </m:e>
                      </m:acc>
                      <m:r>
                        <a:rPr lang="sl-SI" sz="2000" i="1">
                          <a:latin typeface="Cambria Math" panose="02040503050406030204" pitchFamily="18" charset="0"/>
                        </a:rPr>
                        <m:t>=−0.869+0.0611</m:t>
                      </m:r>
                      <m:sSub>
                        <m:sSubPr>
                          <m:ctrlPr>
                            <a:rPr lang="hr-HR" sz="2000" i="1">
                              <a:latin typeface="Cambria Math" panose="02040503050406030204" pitchFamily="18" charset="0"/>
                            </a:rPr>
                          </m:ctrlPr>
                        </m:sSubPr>
                        <m:e>
                          <m:r>
                            <a:rPr lang="sl-SI" sz="2000" i="1">
                              <a:latin typeface="Cambria Math" panose="02040503050406030204" pitchFamily="18" charset="0"/>
                            </a:rPr>
                            <m:t>𝑥</m:t>
                          </m:r>
                        </m:e>
                        <m:sub>
                          <m:r>
                            <a:rPr lang="sl-SI" sz="2000" i="1">
                              <a:latin typeface="Cambria Math" panose="02040503050406030204" pitchFamily="18" charset="0"/>
                            </a:rPr>
                            <m:t>1</m:t>
                          </m:r>
                        </m:sub>
                      </m:sSub>
                      <m:r>
                        <a:rPr lang="sl-SI" sz="2000" i="1">
                          <a:latin typeface="Cambria Math" panose="02040503050406030204" pitchFamily="18" charset="0"/>
                        </a:rPr>
                        <m:t>+0.923</m:t>
                      </m:r>
                      <m:sSub>
                        <m:sSubPr>
                          <m:ctrlPr>
                            <a:rPr lang="hr-HR" sz="2000" i="1">
                              <a:latin typeface="Cambria Math" panose="02040503050406030204" pitchFamily="18" charset="0"/>
                            </a:rPr>
                          </m:ctrlPr>
                        </m:sSubPr>
                        <m:e>
                          <m:r>
                            <a:rPr lang="sl-SI" sz="2000" i="1">
                              <a:latin typeface="Cambria Math" panose="02040503050406030204" pitchFamily="18" charset="0"/>
                            </a:rPr>
                            <m:t>𝑥</m:t>
                          </m:r>
                        </m:e>
                        <m:sub>
                          <m:r>
                            <a:rPr lang="sl-SI" sz="2000" i="1">
                              <a:latin typeface="Cambria Math" panose="02040503050406030204" pitchFamily="18" charset="0"/>
                            </a:rPr>
                            <m:t>2</m:t>
                          </m:r>
                        </m:sub>
                      </m:sSub>
                    </m:oMath>
                  </m:oMathPara>
                </a14:m>
                <a:endParaRPr lang="hr-HR" dirty="0"/>
              </a:p>
            </p:txBody>
          </p:sp>
        </mc:Choice>
        <mc:Fallback xmlns="">
          <p:sp>
            <p:nvSpPr>
              <p:cNvPr id="2" name="Rectangle 1"/>
              <p:cNvSpPr>
                <a:spLocks noRot="1" noChangeAspect="1" noMove="1" noResize="1" noEditPoints="1" noAdjustHandles="1" noChangeArrowheads="1" noChangeShapeType="1" noTextEdit="1"/>
              </p:cNvSpPr>
              <p:nvPr/>
            </p:nvSpPr>
            <p:spPr>
              <a:xfrm>
                <a:off x="1608666" y="2029539"/>
                <a:ext cx="4522311" cy="3785652"/>
              </a:xfrm>
              <a:prstGeom prst="rect">
                <a:avLst/>
              </a:prstGeom>
              <a:blipFill>
                <a:blip r:embed="rId2"/>
                <a:stretch>
                  <a:fillRect l="-1482" t="-966"/>
                </a:stretch>
              </a:blipFill>
            </p:spPr>
            <p:txBody>
              <a:bodyPr/>
              <a:lstStyle/>
              <a:p>
                <a:r>
                  <a:rPr lang="hr-HR">
                    <a:noFill/>
                  </a:rPr>
                  <a:t> </a:t>
                </a:r>
              </a:p>
            </p:txBody>
          </p:sp>
        </mc:Fallback>
      </mc:AlternateContent>
      <p:pic>
        <p:nvPicPr>
          <p:cNvPr id="6" name="Picture 5"/>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1739" t="32628" r="54861" b="36508"/>
          <a:stretch/>
        </p:blipFill>
        <p:spPr bwMode="auto">
          <a:xfrm>
            <a:off x="6295869" y="2029539"/>
            <a:ext cx="5057929" cy="302214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1316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Simple </a:t>
            </a:r>
            <a:r>
              <a:rPr lang="sl-SI" altLang="en-US" dirty="0"/>
              <a:t>Multiple</a:t>
            </a:r>
            <a:r>
              <a:rPr lang="en-US" altLang="en-US" dirty="0"/>
              <a:t> Regression </a:t>
            </a:r>
            <a:br>
              <a:rPr lang="en-US" altLang="en-US" dirty="0"/>
            </a:br>
            <a:r>
              <a:rPr lang="en-US" altLang="en-US" dirty="0"/>
              <a:t>Example</a:t>
            </a:r>
            <a:endParaRPr lang="pl-PL" dirty="0"/>
          </a:p>
        </p:txBody>
      </p:sp>
      <p:sp>
        <p:nvSpPr>
          <p:cNvPr id="3" name="Rectangle 2"/>
          <p:cNvSpPr>
            <a:spLocks noChangeArrowheads="1"/>
          </p:cNvSpPr>
          <p:nvPr/>
        </p:nvSpPr>
        <p:spPr bwMode="auto">
          <a:xfrm>
            <a:off x="1682040" y="1546129"/>
            <a:ext cx="4766873" cy="2769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hr-HR" altLang="sr-Latn-RS" sz="1200" dirty="0">
              <a:latin typeface="Calibri" panose="020F0502020204030204" pitchFamily="34" charset="0"/>
              <a:ea typeface="TimesNewRoman"/>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r-HR" altLang="sr-Latn-RS" sz="1600" b="0" i="0" u="none" strike="noStrike" cap="none" normalizeH="0" baseline="0" dirty="0">
                <a:ln>
                  <a:noFill/>
                </a:ln>
                <a:solidFill>
                  <a:schemeClr val="tx1"/>
                </a:solidFill>
                <a:effectLst/>
                <a:latin typeface="Calibri" panose="020F0502020204030204" pitchFamily="34" charset="0"/>
                <a:ea typeface="TimesNewRoman"/>
                <a:cs typeface="Calibri" panose="020F0502020204030204" pitchFamily="34" charset="0"/>
              </a:rPr>
              <a:t>In multiple regression analysis this interpretation needs to be modified slightly. That is, in multiple regression analysis, each regression coefficient is interpreted as follows: would represent an estimate of the change in the </a:t>
            </a:r>
            <a:r>
              <a:rPr kumimoji="0" lang="hr-HR" altLang="sr-Latn-RS" sz="1600" b="0" i="1" u="none" strike="noStrike" cap="none" normalizeH="0" baseline="0" dirty="0">
                <a:ln>
                  <a:noFill/>
                </a:ln>
                <a:solidFill>
                  <a:schemeClr val="tx1"/>
                </a:solidFill>
                <a:effectLst/>
                <a:latin typeface="Cambria Math" panose="02040503050406030204" pitchFamily="18" charset="0"/>
                <a:ea typeface="TimesNewRoman"/>
                <a:cs typeface="Calibri" panose="020F0502020204030204" pitchFamily="34" charset="0"/>
              </a:rPr>
              <a:t>y</a:t>
            </a:r>
            <a:r>
              <a:rPr kumimoji="0" lang="hr-HR" altLang="sr-Latn-RS" sz="1600" b="0" i="0" u="none" strike="noStrike" cap="none" normalizeH="0" baseline="0" dirty="0">
                <a:ln>
                  <a:noFill/>
                </a:ln>
                <a:solidFill>
                  <a:schemeClr val="tx1"/>
                </a:solidFill>
                <a:effectLst/>
                <a:latin typeface="Calibri" panose="020F0502020204030204" pitchFamily="34" charset="0"/>
                <a:ea typeface="TimesNewRoman"/>
                <a:cs typeface="Calibri" panose="020F0502020204030204" pitchFamily="34" charset="0"/>
              </a:rPr>
              <a:t>corresponding to the change in </a:t>
            </a:r>
            <a:r>
              <a:rPr kumimoji="0" lang="hr-HR" altLang="sr-Latn-RS" sz="1600" b="0" i="1" u="none" strike="noStrike" cap="none" normalizeH="0" baseline="0" dirty="0">
                <a:ln>
                  <a:noFill/>
                </a:ln>
                <a:solidFill>
                  <a:schemeClr val="tx1"/>
                </a:solidFill>
                <a:effectLst/>
                <a:latin typeface="Cambria Math" panose="02040503050406030204" pitchFamily="18" charset="0"/>
                <a:ea typeface="TimesNewRoman"/>
                <a:cs typeface="Calibri" panose="020F0502020204030204" pitchFamily="34" charset="0"/>
              </a:rPr>
              <a:t>xi </a:t>
            </a:r>
            <a:r>
              <a:rPr kumimoji="0" lang="hr-HR" altLang="sr-Latn-RS" sz="1600" b="0" i="0" u="none" strike="noStrike" cap="none" normalizeH="0" baseline="0" dirty="0">
                <a:ln>
                  <a:noFill/>
                </a:ln>
                <a:solidFill>
                  <a:schemeClr val="tx1"/>
                </a:solidFill>
                <a:effectLst/>
                <a:latin typeface="Calibri" panose="020F0502020204030204" pitchFamily="34" charset="0"/>
                <a:ea typeface="TimesNewRoman"/>
                <a:cs typeface="Calibri" panose="020F0502020204030204" pitchFamily="34" charset="0"/>
              </a:rPr>
              <a:t>by one unit when all other independent variables are held constant.</a:t>
            </a:r>
            <a:endParaRPr kumimoji="0" lang="hr-HR" altLang="sr-Latn-R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r-HR" altLang="sr-Latn-RS" sz="1600" b="0" i="0" u="none" strike="noStrike" cap="none" normalizeH="0" baseline="0" dirty="0">
                <a:ln>
                  <a:noFill/>
                </a:ln>
                <a:solidFill>
                  <a:schemeClr val="tx1"/>
                </a:solidFill>
                <a:effectLst/>
                <a:latin typeface="Calibri" panose="020F0502020204030204" pitchFamily="34" charset="0"/>
                <a:ea typeface="TimesNewRoman"/>
                <a:cs typeface="Calibri" panose="020F0502020204030204" pitchFamily="34" charset="0"/>
              </a:rPr>
              <a:t>In the case of</a:t>
            </a:r>
            <a:r>
              <a:rPr kumimoji="0" lang="hr-HR" altLang="sr-Latn-RS" sz="1600" b="0" i="0" u="none" strike="noStrike" cap="none" normalizeH="0" dirty="0">
                <a:ln>
                  <a:noFill/>
                </a:ln>
                <a:solidFill>
                  <a:schemeClr val="tx1"/>
                </a:solidFill>
                <a:effectLst/>
                <a:latin typeface="Calibri" panose="020F0502020204030204" pitchFamily="34" charset="0"/>
                <a:ea typeface="TimesNewRoman"/>
                <a:cs typeface="Calibri" panose="020F0502020204030204" pitchFamily="34" charset="0"/>
              </a:rPr>
              <a:t> Logist</a:t>
            </a:r>
            <a:r>
              <a:rPr kumimoji="0" lang="hr-HR" altLang="sr-Latn-RS" sz="1600" b="0" i="0" u="none" strike="noStrike" cap="none" normalizeH="0" baseline="0" dirty="0">
                <a:ln>
                  <a:noFill/>
                </a:ln>
                <a:solidFill>
                  <a:schemeClr val="tx1"/>
                </a:solidFill>
                <a:effectLst/>
                <a:latin typeface="Calibri" panose="020F0502020204030204" pitchFamily="34" charset="0"/>
                <a:ea typeface="TimesNewRoman"/>
                <a:cs typeface="Calibri" panose="020F0502020204030204" pitchFamily="34" charset="0"/>
              </a:rPr>
              <a:t> Trucking, that involves two independent variables, </a:t>
            </a:r>
            <a:r>
              <a:rPr kumimoji="0" lang="hr-HR" altLang="sr-Latn-RS" sz="1600" b="0" i="1" u="none" strike="noStrike" cap="none" normalizeH="0" baseline="0" dirty="0">
                <a:ln>
                  <a:noFill/>
                </a:ln>
                <a:solidFill>
                  <a:schemeClr val="tx1"/>
                </a:solidFill>
                <a:effectLst/>
                <a:latin typeface="Cambria Math" panose="02040503050406030204" pitchFamily="18" charset="0"/>
                <a:ea typeface="TimesNewRoman"/>
                <a:cs typeface="Calibri" panose="020F0502020204030204" pitchFamily="34" charset="0"/>
              </a:rPr>
              <a:t>b1</a:t>
            </a:r>
            <a:r>
              <a:rPr kumimoji="0" lang="hr-HR" altLang="sr-Latn-RS" sz="1600" b="0" i="0" u="none" strike="noStrike" cap="none" normalizeH="0" baseline="0" dirty="0">
                <a:ln>
                  <a:noFill/>
                </a:ln>
                <a:solidFill>
                  <a:schemeClr val="tx1"/>
                </a:solidFill>
                <a:effectLst/>
                <a:latin typeface="Calibri" panose="020F0502020204030204" pitchFamily="34" charset="0"/>
                <a:ea typeface="TimesNewRoman"/>
                <a:cs typeface="Calibri" panose="020F0502020204030204" pitchFamily="34" charset="0"/>
              </a:rPr>
              <a:t>=0.0611.</a:t>
            </a:r>
            <a:endParaRPr kumimoji="0" lang="hr-HR" altLang="sr-Latn-R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a:ln>
                <a:noFill/>
              </a:ln>
              <a:solidFill>
                <a:schemeClr val="tx1"/>
              </a:solidFill>
              <a:effectLst/>
              <a:latin typeface="Arial" panose="020B0604020202020204" pitchFamily="34" charset="0"/>
            </a:endParaRPr>
          </a:p>
        </p:txBody>
      </p:sp>
      <p:pic>
        <p:nvPicPr>
          <p:cNvPr id="5121" name="Picture 27"/>
          <p:cNvPicPr>
            <a:picLocks noChangeAspect="1" noChangeArrowheads="1"/>
          </p:cNvPicPr>
          <p:nvPr/>
        </p:nvPicPr>
        <p:blipFill>
          <a:blip r:embed="rId2">
            <a:extLst>
              <a:ext uri="{28A0092B-C50C-407E-A947-70E740481C1C}">
                <a14:useLocalDpi xmlns:a14="http://schemas.microsoft.com/office/drawing/2010/main" val="0"/>
              </a:ext>
            </a:extLst>
          </a:blip>
          <a:srcRect l="15178" t="33765" r="56471" b="34100"/>
          <a:stretch>
            <a:fillRect/>
          </a:stretch>
        </p:blipFill>
        <p:spPr bwMode="auto">
          <a:xfrm>
            <a:off x="6774747" y="1817002"/>
            <a:ext cx="4843713" cy="308797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1714359" y="4201504"/>
            <a:ext cx="4734554"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hr-HR" altLang="sr-Latn-RS" sz="1600" b="0" i="0" u="none" strike="noStrike" cap="none" normalizeH="0" baseline="0" dirty="0">
                <a:ln>
                  <a:noFill/>
                </a:ln>
                <a:solidFill>
                  <a:schemeClr val="tx1"/>
                </a:solidFill>
                <a:effectLst/>
                <a:latin typeface="Calibri" panose="020F0502020204030204" pitchFamily="34" charset="0"/>
                <a:ea typeface="TimesNewRoman"/>
                <a:cs typeface="Calibri" panose="020F0502020204030204" pitchFamily="34" charset="0"/>
              </a:rPr>
              <a:t>Thus, 0.0611 hours is an estimate of the expected increase in travel time corresponding to an increase in one mile per distance travelled when the number of deliveries is constant. Similarly, since </a:t>
            </a:r>
            <a:r>
              <a:rPr kumimoji="0" lang="hr-HR" altLang="sr-Latn-RS" sz="1600" b="0" i="1" u="none" strike="noStrike" cap="none" normalizeH="0" baseline="0" dirty="0">
                <a:ln>
                  <a:noFill/>
                </a:ln>
                <a:solidFill>
                  <a:schemeClr val="tx1"/>
                </a:solidFill>
                <a:effectLst/>
                <a:latin typeface="Cambria Math" panose="02040503050406030204" pitchFamily="18" charset="0"/>
                <a:ea typeface="TimesNewRoman"/>
                <a:cs typeface="Calibri" panose="020F0502020204030204" pitchFamily="34" charset="0"/>
              </a:rPr>
              <a:t>b2</a:t>
            </a:r>
            <a:r>
              <a:rPr kumimoji="0" lang="hr-HR" altLang="sr-Latn-RS" sz="1600" b="0" i="0" u="none" strike="noStrike" cap="none" normalizeH="0" baseline="0" dirty="0">
                <a:ln>
                  <a:noFill/>
                </a:ln>
                <a:solidFill>
                  <a:schemeClr val="tx1"/>
                </a:solidFill>
                <a:effectLst/>
                <a:latin typeface="Calibri" panose="020F0502020204030204" pitchFamily="34" charset="0"/>
                <a:ea typeface="TimesNewRoman"/>
                <a:cs typeface="Calibri" panose="020F0502020204030204" pitchFamily="34" charset="0"/>
              </a:rPr>
              <a:t> .923, the estimate of the expected increase in journey time corresponding to an increase of one delivery when the number of miles travelled is constant is 0.923 hours.</a:t>
            </a:r>
            <a:endParaRPr kumimoji="0" lang="hr-HR" altLang="sr-Latn-R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75803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2739" y="814106"/>
            <a:ext cx="9235439" cy="5786199"/>
          </a:xfrm>
          <a:prstGeom prst="rect">
            <a:avLst/>
          </a:prstGeom>
          <a:noFill/>
        </p:spPr>
        <p:txBody>
          <a:bodyPr wrap="square" rtlCol="0">
            <a:spAutoFit/>
          </a:bodyPr>
          <a:lstStyle/>
          <a:p>
            <a:r>
              <a:rPr lang="en-GB" sz="1600" dirty="0"/>
              <a:t>Literature:</a:t>
            </a:r>
            <a:endParaRPr lang="hr-HR" sz="1600" dirty="0"/>
          </a:p>
          <a:p>
            <a:r>
              <a:rPr lang="en-GB" sz="1600" dirty="0"/>
              <a:t> </a:t>
            </a:r>
            <a:endParaRPr lang="hr-HR" sz="1600" dirty="0"/>
          </a:p>
          <a:p>
            <a:pPr lvl="0"/>
            <a:r>
              <a:rPr lang="hr-HR" sz="1600" b="1" dirty="0"/>
              <a:t>Introductory Statistics 2e, Openstax, </a:t>
            </a:r>
            <a:r>
              <a:rPr lang="hr-HR" sz="1600" dirty="0"/>
              <a:t>Rice University, Houston, Texas 77005, </a:t>
            </a:r>
            <a:r>
              <a:rPr lang="en-GB" sz="1600" dirty="0"/>
              <a:t>Jun 23, senior contributing authors: Barbara </a:t>
            </a:r>
            <a:r>
              <a:rPr lang="en-GB" sz="1600" dirty="0" err="1"/>
              <a:t>Illowsky</a:t>
            </a:r>
            <a:r>
              <a:rPr lang="en-GB" sz="1600" dirty="0"/>
              <a:t> and Susan dean, De </a:t>
            </a:r>
            <a:r>
              <a:rPr lang="en-GB" sz="1600" dirty="0" err="1"/>
              <a:t>anza</a:t>
            </a:r>
            <a:r>
              <a:rPr lang="en-GB" sz="1600" dirty="0"/>
              <a:t> college, Publish Date: Dec 13, 2023, (</a:t>
            </a:r>
            <a:r>
              <a:rPr lang="hr-HR" sz="1600" u="sng" dirty="0">
                <a:hlinkClick r:id="rId2"/>
              </a:rPr>
              <a:t>https://openstax.org/details/books/introductory-statistics-2e</a:t>
            </a:r>
            <a:r>
              <a:rPr lang="hr-HR" sz="1600" dirty="0"/>
              <a:t>)</a:t>
            </a:r>
            <a:r>
              <a:rPr lang="en-GB" sz="1600" dirty="0"/>
              <a:t>; </a:t>
            </a:r>
            <a:endParaRPr lang="hr-HR" sz="1600" dirty="0"/>
          </a:p>
          <a:p>
            <a:r>
              <a:rPr lang="en-GB" sz="1600" dirty="0"/>
              <a:t> </a:t>
            </a:r>
            <a:endParaRPr lang="hr-HR" sz="1600" dirty="0"/>
          </a:p>
          <a:p>
            <a:pPr lvl="0"/>
            <a:r>
              <a:rPr lang="hr-HR" sz="1600" b="1" dirty="0"/>
              <a:t>Introductory Statistics 4th Edition, </a:t>
            </a:r>
            <a:r>
              <a:rPr lang="hr-HR" sz="1600" dirty="0"/>
              <a:t>Susan Dean and Barbara Illowsky, Adapted by Riyanti Boyd &amp; Natalia Casper  (Published 2013 by OpenStax College) July 2021, (</a:t>
            </a:r>
            <a:r>
              <a:rPr lang="hr-HR" sz="1600" u="sng" dirty="0">
                <a:hlinkClick r:id="rId3"/>
              </a:rPr>
              <a:t>http://dept.clcillinois.edu/mth/oer/IntroductoryStatistics.pdf</a:t>
            </a:r>
            <a:r>
              <a:rPr lang="hr-HR" sz="1600" dirty="0"/>
              <a:t> );</a:t>
            </a:r>
          </a:p>
          <a:p>
            <a:r>
              <a:rPr lang="hr-HR" sz="1600" dirty="0"/>
              <a:t> </a:t>
            </a:r>
          </a:p>
          <a:p>
            <a:pPr lvl="0"/>
            <a:r>
              <a:rPr lang="hr-HR" sz="1600" b="1" dirty="0"/>
              <a:t>Introductory Statistics 7th Edition, </a:t>
            </a:r>
            <a:r>
              <a:rPr lang="hr-HR" sz="1600" dirty="0"/>
              <a:t>Prem S. Mann, eastern Connecticut state university with the help of Christopher Jay Lacke, Rowan university, John Wiley &amp; Sons, Inc., 111 River Street, Hoboken, NJ 07030-5774, 2011</a:t>
            </a:r>
          </a:p>
          <a:p>
            <a:r>
              <a:rPr lang="hr-HR" sz="1600" dirty="0"/>
              <a:t> </a:t>
            </a:r>
          </a:p>
          <a:p>
            <a:pPr lvl="0"/>
            <a:r>
              <a:rPr lang="hr-HR" sz="1600" b="1" dirty="0"/>
              <a:t>Introduction to statistics, made easy second edition,</a:t>
            </a:r>
            <a:r>
              <a:rPr lang="hr-HR" sz="1600" dirty="0"/>
              <a:t> Prof. Dr. Hamid Al-Oklah Dr. Said Titi Mr. Tareq Alodat, March 2014</a:t>
            </a:r>
          </a:p>
          <a:p>
            <a:r>
              <a:rPr lang="hr-HR" sz="1600" dirty="0"/>
              <a:t> </a:t>
            </a:r>
          </a:p>
          <a:p>
            <a:pPr lvl="0"/>
            <a:r>
              <a:rPr lang="hr-HR" sz="1600" b="1" dirty="0"/>
              <a:t>Statistics for Business and Economics</a:t>
            </a:r>
            <a:r>
              <a:rPr lang="hr-HR" sz="1600" dirty="0"/>
              <a:t>, </a:t>
            </a:r>
            <a:r>
              <a:rPr lang="hr-HR" sz="1600" b="1" dirty="0"/>
              <a:t>Thirteenth Edition</a:t>
            </a:r>
            <a:r>
              <a:rPr lang="hr-HR" sz="1600" dirty="0"/>
              <a:t>, David R. Anderson, Dennis J. Sweeney, Thomas A. Williams, Jeffrey D. Camm, James J. Cochran, 2017, 2015 Cengage Learning®</a:t>
            </a:r>
          </a:p>
          <a:p>
            <a:r>
              <a:rPr lang="hr-HR" sz="1600" b="1" dirty="0"/>
              <a:t> </a:t>
            </a:r>
            <a:endParaRPr lang="hr-HR" sz="1600" dirty="0"/>
          </a:p>
          <a:p>
            <a:pPr lvl="0"/>
            <a:r>
              <a:rPr lang="hr-HR" sz="1600" b="1" dirty="0"/>
              <a:t>Statistics for Business</a:t>
            </a:r>
            <a:r>
              <a:rPr lang="hr-HR" sz="1600" dirty="0"/>
              <a:t>, </a:t>
            </a:r>
            <a:r>
              <a:rPr lang="hr-HR" sz="1600" b="1" dirty="0"/>
              <a:t>First edition, </a:t>
            </a:r>
            <a:r>
              <a:rPr lang="hr-HR" sz="1600" dirty="0"/>
              <a:t>Derek L Waller,</a:t>
            </a:r>
            <a:r>
              <a:rPr lang="hr-HR" sz="1600" b="1" dirty="0"/>
              <a:t> </a:t>
            </a:r>
            <a:r>
              <a:rPr lang="hr-HR" sz="1600" dirty="0"/>
              <a:t>2008 Copyright © 2008, Derek L Waller, Published by Elsevier Inc. All rights reserved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219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6458" y="1801946"/>
            <a:ext cx="5586153" cy="46724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rPr>
              <a:t>Internet pages: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2"/>
              </a:rPr>
              <a:t>https://open.umn.edu/opentextbooks/textbooks/196</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https://www.scribbr.com/category/statistics/</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4"/>
              </a:rPr>
              <a:t>https://stats.libretexts.org/Bookshelves/Introductory_Statistics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5"/>
              </a:rPr>
              <a:t>https://assets.openstax.org/oscms-prodcms/media/documents/IntroductoryStatistics-OP_i6tAI7e.pdf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6"/>
              </a:rPr>
              <a:t>https://saylordotorg.github.io/text_introductory-statistics/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7"/>
              </a:rPr>
              <a:t>https://drive.uqu.edu.sa/_/mskhayat/files/MySubjects/20178FS%20Elementary%20Statistics/Introductory%20Statistics%20(7th%20Ed).pdf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8"/>
              </a:rPr>
              <a:t>https://dept.clcillinois.edu/mth/oer/IntroductoryStatistics.pdf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9"/>
              </a:rPr>
              <a:t>https://www.geeksforgeeks.org/introduction-of-statistics-and-its-types/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0"/>
              </a:rPr>
              <a:t>https://onlinestatbook.com/Online_Statistics_Education.pdf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1"/>
              </a:rPr>
              <a:t>https://www.researchgate.net/profile/Tareq-Alodat-2/publication/340511098_INTRODUCTION_TO_STATISTICS_MADE_EASY/links/5e8de3dc4585150839c7b58a/INTRODUCTION-TO-STATISTICS-MADE-EASY.pdf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2"/>
              </a:rPr>
              <a:t>https://byjus.com/maths/statistics/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3"/>
              </a:rPr>
              <a:t>https://www.khanacademy.org/math/statistics-probability</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6857999" y="1801946"/>
            <a:ext cx="4971011" cy="4344138"/>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Youtube</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links</a:t>
            </a:r>
            <a:r>
              <a:rPr lang="sl-SI"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kumimoji="0" lang="sl-SI"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Regression</a:t>
            </a:r>
            <a:r>
              <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4"/>
              </a:rPr>
              <a:t>https://www.youtube.com/watch?v=ZkjP5RJLQF4</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5"/>
              </a:rPr>
              <a:t>https://www.youtube.com/watch?v=owI7zxCqNY0</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6"/>
              </a:rPr>
              <a:t>https://www.youtube.com/watch?v=P8hT5nDai6A</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7"/>
              </a:rPr>
              <a:t>https://www.youtube.com/watch?v=HBdJGj_7FHQ</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8"/>
              </a:rPr>
              <a:t>https://www.youtube.com/watch?v=WWqE7YHR4Jc</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9"/>
              </a:rPr>
              <a:t>https://www.youtube.com/watch?v=dQNpSa-bq4M</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0"/>
              </a:rPr>
              <a:t>https://www.khanacademy.org/math/statistics-probability/describing-relationships-quantitative-data/more-on-regression/v/regression-line-example</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1"/>
              </a:rPr>
              <a:t>https://www.youtube.com/watch?v=xZ_z8KWkhXE</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2"/>
              </a:rPr>
              <a:t>https://www.youtube.com/watch?v=11c9cs6WpJU</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3"/>
              </a:rPr>
              <a:t>https://www.youtube.com/watch?v=4EXNedimDMs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4"/>
              </a:rPr>
              <a:t>https://www.khanacademy.org/math/ap-statistics/bivariate-data-ap/correlation-coefficient-r/v/correlation-coefficient-intuition-examples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5"/>
              </a:rPr>
              <a:t>https://www.youtube.com/watch?v=9Q5ErbQF_vk</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6"/>
              </a:rPr>
              <a:t>https://www.youtube.com/watch?v=F_mfuifKzgw</a:t>
            </a:r>
            <a:endParaRPr lang="hr-H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842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Introduction to </a:t>
            </a:r>
            <a:br>
              <a:rPr lang="en-US" altLang="en-US" dirty="0"/>
            </a:br>
            <a:r>
              <a:rPr lang="en-US" altLang="en-US" dirty="0"/>
              <a:t>Regression Analysis</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769256" y="1842559"/>
            <a:ext cx="8798810" cy="3626908"/>
          </a:xfrm>
          <a:solidFill>
            <a:schemeClr val="bg1"/>
          </a:solidFill>
        </p:spPr>
        <p:txBody>
          <a:bodyPr>
            <a:normAutofit/>
          </a:bodyPr>
          <a:lstStyle/>
          <a:p>
            <a:pPr marL="0" indent="0">
              <a:buNone/>
              <a:defRPr/>
            </a:pPr>
            <a:r>
              <a:rPr lang="en-US" altLang="en-US" sz="2000" b="1" dirty="0"/>
              <a:t>In this chapter, you learn:</a:t>
            </a:r>
            <a:r>
              <a:rPr lang="en-US" altLang="en-US" sz="2000" dirty="0"/>
              <a:t> </a:t>
            </a:r>
            <a:endParaRPr lang="sl-SI" altLang="en-US" sz="2000" dirty="0"/>
          </a:p>
          <a:p>
            <a:pPr marL="0" indent="0">
              <a:buNone/>
              <a:defRPr/>
            </a:pPr>
            <a:endParaRPr lang="en-US" altLang="en-US" sz="2000" dirty="0"/>
          </a:p>
          <a:p>
            <a:pPr>
              <a:spcBef>
                <a:spcPct val="25000"/>
              </a:spcBef>
              <a:buFont typeface="Wingdings" panose="05000000000000000000" pitchFamily="2" charset="2"/>
              <a:buChar char="§"/>
              <a:defRPr/>
            </a:pPr>
            <a:r>
              <a:rPr lang="en-US" altLang="en-US" sz="2000" dirty="0"/>
              <a:t>How to use regression analysis to predict the value of a dependent variable based on a value of an  independent variable</a:t>
            </a:r>
          </a:p>
          <a:p>
            <a:pPr>
              <a:spcBef>
                <a:spcPct val="25000"/>
              </a:spcBef>
              <a:buFont typeface="Wingdings" panose="05000000000000000000" pitchFamily="2" charset="2"/>
              <a:buChar char="§"/>
              <a:defRPr/>
            </a:pPr>
            <a:r>
              <a:rPr lang="en-US" altLang="en-US" sz="2000" dirty="0"/>
              <a:t>To understand the meaning of the regression coefficients b</a:t>
            </a:r>
            <a:r>
              <a:rPr lang="en-US" altLang="en-US" sz="2000" baseline="-25000" dirty="0"/>
              <a:t>0</a:t>
            </a:r>
            <a:r>
              <a:rPr lang="en-US" altLang="en-US" sz="2000" dirty="0"/>
              <a:t> and b</a:t>
            </a:r>
            <a:r>
              <a:rPr lang="en-US" altLang="en-US" sz="2000" baseline="-25000" dirty="0"/>
              <a:t>1</a:t>
            </a:r>
            <a:endParaRPr lang="en-US" altLang="en-US" sz="2000" dirty="0"/>
          </a:p>
          <a:p>
            <a:pPr>
              <a:spcBef>
                <a:spcPct val="25000"/>
              </a:spcBef>
              <a:buFont typeface="Wingdings" panose="05000000000000000000" pitchFamily="2" charset="2"/>
              <a:buChar char="§"/>
              <a:defRPr/>
            </a:pPr>
            <a:r>
              <a:rPr lang="en-US" altLang="en-US" sz="2000" dirty="0"/>
              <a:t>To evaluate the assumptions of regression analysis and know what to do if the assumptions are violated</a:t>
            </a:r>
          </a:p>
          <a:p>
            <a:pPr>
              <a:spcBef>
                <a:spcPct val="25000"/>
              </a:spcBef>
              <a:buFont typeface="Wingdings" panose="05000000000000000000" pitchFamily="2" charset="2"/>
              <a:buChar char="§"/>
              <a:defRPr/>
            </a:pPr>
            <a:r>
              <a:rPr lang="en-US" altLang="en-US" sz="2000" dirty="0"/>
              <a:t>To make inferences about the slope and correlation coefficient</a:t>
            </a:r>
          </a:p>
          <a:p>
            <a:pPr>
              <a:spcBef>
                <a:spcPct val="25000"/>
              </a:spcBef>
              <a:buFont typeface="Wingdings" panose="05000000000000000000" pitchFamily="2" charset="2"/>
              <a:buChar char="§"/>
              <a:defRPr/>
            </a:pPr>
            <a:r>
              <a:rPr lang="en-US" altLang="en-US" sz="2000" dirty="0"/>
              <a:t>To estimate mean values and predict individual values</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Correlation vs. Regression</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608666" y="1827570"/>
            <a:ext cx="9635484" cy="1934961"/>
          </a:xfrm>
          <a:solidFill>
            <a:schemeClr val="bg1"/>
          </a:solidFill>
        </p:spPr>
        <p:txBody>
          <a:bodyPr>
            <a:normAutofit/>
          </a:bodyPr>
          <a:lstStyle/>
          <a:p>
            <a:pPr>
              <a:spcBef>
                <a:spcPct val="40000"/>
              </a:spcBef>
              <a:buFont typeface="Wingdings" panose="05000000000000000000" pitchFamily="2" charset="2"/>
              <a:buChar char="§"/>
            </a:pPr>
            <a:r>
              <a:rPr lang="en-US" altLang="en-US" sz="2000" dirty="0"/>
              <a:t>A </a:t>
            </a:r>
            <a:r>
              <a:rPr lang="en-US" altLang="en-US" sz="2000" dirty="0">
                <a:solidFill>
                  <a:srgbClr val="015BA6"/>
                </a:solidFill>
              </a:rPr>
              <a:t>scatter plot </a:t>
            </a:r>
            <a:r>
              <a:rPr lang="en-US" altLang="en-US" sz="2000" dirty="0"/>
              <a:t>can be used to show the relationship between two variables</a:t>
            </a:r>
          </a:p>
          <a:p>
            <a:pPr>
              <a:spcBef>
                <a:spcPct val="40000"/>
              </a:spcBef>
              <a:buFont typeface="Wingdings" panose="05000000000000000000" pitchFamily="2" charset="2"/>
              <a:buChar char="§"/>
            </a:pPr>
            <a:r>
              <a:rPr lang="en-US" altLang="en-US" sz="2000" dirty="0">
                <a:solidFill>
                  <a:srgbClr val="015BA6"/>
                </a:solidFill>
              </a:rPr>
              <a:t>Correlation</a:t>
            </a:r>
            <a:r>
              <a:rPr lang="en-US" altLang="en-US" sz="2000" dirty="0"/>
              <a:t> analysis is used to measure the strength of the association (linear relationship) between two variables</a:t>
            </a:r>
          </a:p>
          <a:p>
            <a:pPr lvl="1">
              <a:spcBef>
                <a:spcPct val="40000"/>
              </a:spcBef>
              <a:buFont typeface="Wingdings" panose="05000000000000000000" pitchFamily="2" charset="2"/>
              <a:buChar char="§"/>
            </a:pPr>
            <a:r>
              <a:rPr lang="en-US" altLang="en-US" sz="2000" dirty="0"/>
              <a:t>Correlation is only concerned with strength of the relationship </a:t>
            </a:r>
          </a:p>
          <a:p>
            <a:pPr lvl="1">
              <a:spcBef>
                <a:spcPct val="40000"/>
              </a:spcBef>
              <a:buFont typeface="Wingdings" panose="05000000000000000000" pitchFamily="2" charset="2"/>
              <a:buChar char="§"/>
            </a:pPr>
            <a:r>
              <a:rPr lang="en-US" altLang="en-US" sz="2000" dirty="0"/>
              <a:t>No causal effect is implied with correlation</a:t>
            </a:r>
          </a:p>
        </p:txBody>
      </p:sp>
      <p:pic>
        <p:nvPicPr>
          <p:cNvPr id="4" name="Picture 3"/>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25946" t="40180" r="29121" b="31850"/>
          <a:stretch/>
        </p:blipFill>
        <p:spPr bwMode="auto">
          <a:xfrm>
            <a:off x="2103341" y="3912431"/>
            <a:ext cx="7490364" cy="214359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5878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Introduction to </a:t>
            </a:r>
            <a:br>
              <a:rPr lang="en-US" altLang="en-US" dirty="0"/>
            </a:br>
            <a:r>
              <a:rPr lang="en-US" altLang="en-US" dirty="0"/>
              <a:t>Regression Analysis</a:t>
            </a:r>
            <a:endParaRPr lang="hr-HR" dirty="0"/>
          </a:p>
        </p:txBody>
      </p:sp>
      <p:sp>
        <p:nvSpPr>
          <p:cNvPr id="105"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007532" y="2247294"/>
            <a:ext cx="10947400" cy="3626908"/>
          </a:xfrm>
          <a:solidFill>
            <a:schemeClr val="bg1"/>
          </a:solidFill>
        </p:spPr>
        <p:txBody>
          <a:bodyPr>
            <a:normAutofit/>
          </a:bodyPr>
          <a:lstStyle/>
          <a:p>
            <a:pPr marL="320675" lvl="0" indent="-320675" defTabSz="852488" fontAlgn="base">
              <a:spcBef>
                <a:spcPct val="40000"/>
              </a:spcBef>
              <a:spcAft>
                <a:spcPct val="0"/>
              </a:spcAft>
              <a:buClr>
                <a:srgbClr val="FEA402"/>
              </a:buClr>
              <a:buFont typeface="Wingdings" panose="05000000000000000000" pitchFamily="2" charset="2"/>
              <a:buChar char="§"/>
            </a:pPr>
            <a:r>
              <a:rPr lang="en-US" altLang="en-US" sz="2000" kern="0" dirty="0"/>
              <a:t>Regression analysis is used to:</a:t>
            </a:r>
          </a:p>
          <a:p>
            <a:pPr marL="693738" lvl="1" indent="-268288" defTabSz="852488" fontAlgn="base">
              <a:spcBef>
                <a:spcPct val="40000"/>
              </a:spcBef>
              <a:spcAft>
                <a:spcPct val="0"/>
              </a:spcAft>
              <a:buClr>
                <a:srgbClr val="CC3300"/>
              </a:buClr>
              <a:buFont typeface="Wingdings" panose="05000000000000000000" pitchFamily="2" charset="2"/>
              <a:buChar char="§"/>
            </a:pPr>
            <a:r>
              <a:rPr lang="en-US" altLang="en-US" sz="2000" kern="0" dirty="0"/>
              <a:t>Predict the value of a dependent variable based on the value of at least one independent variable</a:t>
            </a:r>
          </a:p>
          <a:p>
            <a:pPr marL="693738" lvl="1" indent="-268288" defTabSz="852488" fontAlgn="base">
              <a:spcBef>
                <a:spcPct val="40000"/>
              </a:spcBef>
              <a:spcAft>
                <a:spcPct val="0"/>
              </a:spcAft>
              <a:buClr>
                <a:srgbClr val="CC3300"/>
              </a:buClr>
              <a:buFont typeface="Wingdings" panose="05000000000000000000" pitchFamily="2" charset="2"/>
              <a:buChar char="§"/>
            </a:pPr>
            <a:r>
              <a:rPr lang="en-US" altLang="en-US" sz="2000" kern="0" dirty="0"/>
              <a:t>Explain the impact of changes in an independent variable on the dependent variable</a:t>
            </a:r>
            <a:endParaRPr lang="sl-SI" altLang="en-US" sz="2000" kern="0" dirty="0"/>
          </a:p>
          <a:p>
            <a:pPr marL="768350" lvl="1" indent="-342900" defTabSz="852488" fontAlgn="base">
              <a:spcBef>
                <a:spcPct val="40000"/>
              </a:spcBef>
              <a:spcAft>
                <a:spcPct val="0"/>
              </a:spcAft>
              <a:buClr>
                <a:srgbClr val="CC3300"/>
              </a:buClr>
            </a:pPr>
            <a:endParaRPr lang="en-US" altLang="en-US" sz="2000" kern="0" dirty="0"/>
          </a:p>
          <a:p>
            <a:pPr marL="320675" lvl="0" indent="-320675" defTabSz="852488" fontAlgn="base">
              <a:spcBef>
                <a:spcPct val="40000"/>
              </a:spcBef>
              <a:spcAft>
                <a:spcPct val="0"/>
              </a:spcAft>
              <a:buClr>
                <a:srgbClr val="FEA402"/>
              </a:buClr>
              <a:buFont typeface="Wingdings" panose="05000000000000000000" pitchFamily="2" charset="2"/>
              <a:buChar char="§"/>
            </a:pPr>
            <a:r>
              <a:rPr lang="en-US" altLang="en-US" sz="2000" kern="0" dirty="0"/>
              <a:t>Dependent variable:    the variable we wish to</a:t>
            </a:r>
            <a:r>
              <a:rPr lang="sl-SI" altLang="en-US" sz="2000" kern="0" dirty="0"/>
              <a:t> p</a:t>
            </a:r>
            <a:r>
              <a:rPr lang="en-US" altLang="en-US" sz="2000" kern="0" dirty="0" err="1"/>
              <a:t>redict</a:t>
            </a:r>
            <a:r>
              <a:rPr lang="en-US" altLang="en-US" sz="2000" kern="0" dirty="0"/>
              <a:t> or explain</a:t>
            </a:r>
          </a:p>
          <a:p>
            <a:pPr marL="320675" lvl="0" indent="-320675" defTabSz="852488" fontAlgn="base">
              <a:spcBef>
                <a:spcPct val="40000"/>
              </a:spcBef>
              <a:spcAft>
                <a:spcPct val="0"/>
              </a:spcAft>
              <a:buClr>
                <a:srgbClr val="FEA402"/>
              </a:buClr>
              <a:buFont typeface="Wingdings" panose="05000000000000000000" pitchFamily="2" charset="2"/>
              <a:buChar char="§"/>
            </a:pPr>
            <a:r>
              <a:rPr lang="en-US" altLang="en-US" sz="2000" kern="0" dirty="0"/>
              <a:t>Independent variable:  the variable used to predict or explain the dependent variable</a:t>
            </a:r>
          </a:p>
        </p:txBody>
      </p:sp>
    </p:spTree>
    <p:extLst>
      <p:ext uri="{BB962C8B-B14F-4D97-AF65-F5344CB8AC3E}">
        <p14:creationId xmlns:p14="http://schemas.microsoft.com/office/powerpoint/2010/main" val="3686552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Simple Linear Regression Model</a:t>
            </a:r>
            <a:endParaRPr lang="pl-PL" dirty="0">
              <a:solidFill>
                <a:schemeClr val="tx1"/>
              </a:solidFill>
            </a:endParaRPr>
          </a:p>
        </p:txBody>
      </p:sp>
      <p:graphicFrame>
        <p:nvGraphicFramePr>
          <p:cNvPr id="19" name="Object 3"/>
          <p:cNvGraphicFramePr>
            <a:graphicFrameLocks noChangeAspect="1"/>
          </p:cNvGraphicFramePr>
          <p:nvPr>
            <p:extLst>
              <p:ext uri="{D42A27DB-BD31-4B8C-83A1-F6EECF244321}">
                <p14:modId xmlns:p14="http://schemas.microsoft.com/office/powerpoint/2010/main" val="1506198325"/>
              </p:ext>
            </p:extLst>
          </p:nvPr>
        </p:nvGraphicFramePr>
        <p:xfrm>
          <a:off x="783679" y="3055585"/>
          <a:ext cx="6088062" cy="1217613"/>
        </p:xfrm>
        <a:graphic>
          <a:graphicData uri="http://schemas.openxmlformats.org/presentationml/2006/ole">
            <mc:AlternateContent xmlns:mc="http://schemas.openxmlformats.org/markup-compatibility/2006">
              <mc:Choice xmlns:v="urn:schemas-microsoft-com:vml" Requires="v">
                <p:oleObj name="Equation" r:id="rId2" imgW="1143000" imgH="228600" progId="Equation.3">
                  <p:embed/>
                </p:oleObj>
              </mc:Choice>
              <mc:Fallback>
                <p:oleObj name="Equation" r:id="rId2" imgW="1143000" imgH="228600" progId="Equation.3">
                  <p:embed/>
                  <p:pic>
                    <p:nvPicPr>
                      <p:cNvPr id="13314"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679" y="3055585"/>
                        <a:ext cx="6088062" cy="1217613"/>
                      </a:xfrm>
                      <a:prstGeom prst="rect">
                        <a:avLst/>
                      </a:prstGeom>
                      <a:solidFill>
                        <a:schemeClr val="bg1"/>
                      </a:solidFill>
                      <a:ln w="9525">
                        <a:solidFill>
                          <a:schemeClr val="tx1"/>
                        </a:solidFill>
                        <a:miter lim="800000"/>
                        <a:headEnd/>
                        <a:tailEnd/>
                      </a:ln>
                    </p:spPr>
                  </p:pic>
                </p:oleObj>
              </mc:Fallback>
            </mc:AlternateContent>
          </a:graphicData>
        </a:graphic>
      </p:graphicFrame>
      <p:sp>
        <p:nvSpPr>
          <p:cNvPr id="20" name="Text Box 3"/>
          <p:cNvSpPr txBox="1">
            <a:spLocks noChangeArrowheads="1"/>
          </p:cNvSpPr>
          <p:nvPr/>
        </p:nvSpPr>
        <p:spPr bwMode="auto">
          <a:xfrm>
            <a:off x="2752179" y="4564504"/>
            <a:ext cx="2216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sz="2000"/>
              <a:t>Linear component</a:t>
            </a:r>
          </a:p>
        </p:txBody>
      </p:sp>
      <p:sp>
        <p:nvSpPr>
          <p:cNvPr id="22" name="Rectangle 6"/>
          <p:cNvSpPr>
            <a:spLocks noChangeArrowheads="1"/>
          </p:cNvSpPr>
          <p:nvPr/>
        </p:nvSpPr>
        <p:spPr bwMode="auto">
          <a:xfrm>
            <a:off x="1304379" y="2049904"/>
            <a:ext cx="15240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a:t>Population </a:t>
            </a:r>
            <a:br>
              <a:rPr lang="en-US" altLang="en-US" sz="2000"/>
            </a:br>
            <a:r>
              <a:rPr lang="en-US" altLang="en-US" sz="2000"/>
              <a:t>Y  intercept </a:t>
            </a:r>
          </a:p>
        </p:txBody>
      </p:sp>
      <p:sp>
        <p:nvSpPr>
          <p:cNvPr id="23" name="Rectangle 7"/>
          <p:cNvSpPr>
            <a:spLocks noChangeArrowheads="1"/>
          </p:cNvSpPr>
          <p:nvPr/>
        </p:nvSpPr>
        <p:spPr bwMode="auto">
          <a:xfrm>
            <a:off x="3056979" y="1897504"/>
            <a:ext cx="14478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dirty="0"/>
              <a:t>Population Slope</a:t>
            </a:r>
            <a:br>
              <a:rPr lang="en-US" altLang="en-US" sz="2000" dirty="0"/>
            </a:br>
            <a:r>
              <a:rPr lang="en-US" altLang="en-US" sz="2000" dirty="0"/>
              <a:t>Coefficient </a:t>
            </a:r>
          </a:p>
        </p:txBody>
      </p:sp>
      <p:sp>
        <p:nvSpPr>
          <p:cNvPr id="24" name="Rectangle 8"/>
          <p:cNvSpPr>
            <a:spLocks noChangeArrowheads="1"/>
          </p:cNvSpPr>
          <p:nvPr/>
        </p:nvSpPr>
        <p:spPr bwMode="auto">
          <a:xfrm>
            <a:off x="6943179" y="1821304"/>
            <a:ext cx="1147762"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a:t>Random Error term</a:t>
            </a:r>
          </a:p>
        </p:txBody>
      </p:sp>
      <p:sp>
        <p:nvSpPr>
          <p:cNvPr id="25" name="Line 10"/>
          <p:cNvSpPr>
            <a:spLocks noChangeShapeType="1"/>
          </p:cNvSpPr>
          <p:nvPr/>
        </p:nvSpPr>
        <p:spPr bwMode="auto">
          <a:xfrm>
            <a:off x="2147341" y="2735704"/>
            <a:ext cx="381000" cy="45720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26" name="Line 11"/>
          <p:cNvSpPr>
            <a:spLocks noChangeShapeType="1"/>
          </p:cNvSpPr>
          <p:nvPr/>
        </p:nvSpPr>
        <p:spPr bwMode="auto">
          <a:xfrm flipV="1">
            <a:off x="735671" y="3942411"/>
            <a:ext cx="238690" cy="101896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27" name="Line 12"/>
          <p:cNvSpPr>
            <a:spLocks noChangeShapeType="1"/>
          </p:cNvSpPr>
          <p:nvPr/>
        </p:nvSpPr>
        <p:spPr bwMode="auto">
          <a:xfrm flipH="1">
            <a:off x="5042941" y="2735704"/>
            <a:ext cx="0" cy="45720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28" name="Line 13"/>
          <p:cNvSpPr>
            <a:spLocks noChangeShapeType="1"/>
          </p:cNvSpPr>
          <p:nvPr/>
        </p:nvSpPr>
        <p:spPr bwMode="auto">
          <a:xfrm rot="20940815" flipH="1">
            <a:off x="6495504" y="2964304"/>
            <a:ext cx="463550" cy="365125"/>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29" name="Rectangle 14"/>
          <p:cNvSpPr>
            <a:spLocks noChangeArrowheads="1"/>
          </p:cNvSpPr>
          <p:nvPr/>
        </p:nvSpPr>
        <p:spPr bwMode="auto">
          <a:xfrm>
            <a:off x="4809579" y="2049904"/>
            <a:ext cx="1604962"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a:t>Independent Variable</a:t>
            </a:r>
          </a:p>
        </p:txBody>
      </p:sp>
      <p:sp>
        <p:nvSpPr>
          <p:cNvPr id="30" name="AutoShape 15"/>
          <p:cNvSpPr>
            <a:spLocks/>
          </p:cNvSpPr>
          <p:nvPr/>
        </p:nvSpPr>
        <p:spPr bwMode="auto">
          <a:xfrm rot="16200000" flipV="1">
            <a:off x="3745160" y="3195285"/>
            <a:ext cx="228600" cy="2662238"/>
          </a:xfrm>
          <a:prstGeom prst="leftBrace">
            <a:avLst>
              <a:gd name="adj1" fmla="val 97049"/>
              <a:gd name="adj2" fmla="val 50000"/>
            </a:avLst>
          </a:prstGeom>
          <a:noFill/>
          <a:ln w="381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sp>
        <p:nvSpPr>
          <p:cNvPr id="31" name="Line 16"/>
          <p:cNvSpPr>
            <a:spLocks noChangeShapeType="1"/>
          </p:cNvSpPr>
          <p:nvPr/>
        </p:nvSpPr>
        <p:spPr bwMode="auto">
          <a:xfrm rot="20940815">
            <a:off x="3968204" y="2827779"/>
            <a:ext cx="227012" cy="396875"/>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32" name="AutoShape 17"/>
          <p:cNvSpPr>
            <a:spLocks/>
          </p:cNvSpPr>
          <p:nvPr/>
        </p:nvSpPr>
        <p:spPr bwMode="auto">
          <a:xfrm rot="16200000" flipV="1">
            <a:off x="6300241" y="4053329"/>
            <a:ext cx="228600" cy="914400"/>
          </a:xfrm>
          <a:prstGeom prst="leftBrace">
            <a:avLst>
              <a:gd name="adj1" fmla="val 33333"/>
              <a:gd name="adj2" fmla="val 50000"/>
            </a:avLst>
          </a:prstGeom>
          <a:noFill/>
          <a:ln w="381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sp>
        <p:nvSpPr>
          <p:cNvPr id="33" name="Text Box 18"/>
          <p:cNvSpPr txBox="1">
            <a:spLocks noChangeArrowheads="1"/>
          </p:cNvSpPr>
          <p:nvPr/>
        </p:nvSpPr>
        <p:spPr bwMode="auto">
          <a:xfrm>
            <a:off x="5622379" y="4624829"/>
            <a:ext cx="1778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sz="2000"/>
              <a:t>Random Error</a:t>
            </a:r>
          </a:p>
          <a:p>
            <a:r>
              <a:rPr lang="en-US" altLang="en-US" sz="2000"/>
              <a:t> component</a:t>
            </a:r>
          </a:p>
        </p:txBody>
      </p:sp>
      <p:sp>
        <p:nvSpPr>
          <p:cNvPr id="34" name="Rectangle 33"/>
          <p:cNvSpPr/>
          <p:nvPr/>
        </p:nvSpPr>
        <p:spPr>
          <a:xfrm>
            <a:off x="8310791" y="2494960"/>
            <a:ext cx="3242694" cy="2831544"/>
          </a:xfrm>
          <a:prstGeom prst="rect">
            <a:avLst/>
          </a:prstGeom>
        </p:spPr>
        <p:txBody>
          <a:bodyPr wrap="square">
            <a:spAutoFit/>
          </a:bodyPr>
          <a:lstStyle/>
          <a:p>
            <a:pPr marL="320675" lvl="0" indent="-320675" defTabSz="852488" fontAlgn="base">
              <a:spcBef>
                <a:spcPct val="45000"/>
              </a:spcBef>
              <a:spcAft>
                <a:spcPct val="0"/>
              </a:spcAft>
              <a:buClr>
                <a:srgbClr val="FEA402"/>
              </a:buClr>
              <a:buSzPct val="60000"/>
              <a:buFont typeface="Wingdings" panose="05000000000000000000" pitchFamily="2" charset="2"/>
              <a:buChar char="n"/>
            </a:pPr>
            <a:r>
              <a:rPr lang="en-US" altLang="en-US" sz="2000" kern="0" dirty="0">
                <a:latin typeface="Tahoma" panose="020B0604030504040204" pitchFamily="34" charset="0"/>
                <a:ea typeface="Tahoma" panose="020B0604030504040204" pitchFamily="34" charset="0"/>
                <a:cs typeface="Tahoma" panose="020B0604030504040204" pitchFamily="34" charset="0"/>
              </a:rPr>
              <a:t>Only </a:t>
            </a:r>
            <a:r>
              <a:rPr lang="en-US" altLang="en-US" sz="2000" b="1" kern="0" dirty="0">
                <a:latin typeface="Tahoma" panose="020B0604030504040204" pitchFamily="34" charset="0"/>
                <a:ea typeface="Tahoma" panose="020B0604030504040204" pitchFamily="34" charset="0"/>
                <a:cs typeface="Tahoma" panose="020B0604030504040204" pitchFamily="34" charset="0"/>
              </a:rPr>
              <a:t>one</a:t>
            </a:r>
            <a:r>
              <a:rPr lang="en-US" altLang="en-US" sz="2000" kern="0" dirty="0">
                <a:latin typeface="Tahoma" panose="020B0604030504040204" pitchFamily="34" charset="0"/>
                <a:ea typeface="Tahoma" panose="020B0604030504040204" pitchFamily="34" charset="0"/>
                <a:cs typeface="Tahoma" panose="020B0604030504040204" pitchFamily="34" charset="0"/>
              </a:rPr>
              <a:t> independent variable, X</a:t>
            </a:r>
          </a:p>
          <a:p>
            <a:pPr marL="320675" lvl="0" indent="-320675" defTabSz="852488" fontAlgn="base">
              <a:spcBef>
                <a:spcPct val="45000"/>
              </a:spcBef>
              <a:spcAft>
                <a:spcPct val="0"/>
              </a:spcAft>
              <a:buClr>
                <a:srgbClr val="FEA402"/>
              </a:buClr>
              <a:buSzPct val="60000"/>
              <a:buFont typeface="Wingdings" panose="05000000000000000000" pitchFamily="2" charset="2"/>
              <a:buChar char="n"/>
            </a:pPr>
            <a:r>
              <a:rPr lang="en-US" altLang="en-US" sz="2000" kern="0" dirty="0">
                <a:latin typeface="Tahoma" panose="020B0604030504040204" pitchFamily="34" charset="0"/>
                <a:ea typeface="Tahoma" panose="020B0604030504040204" pitchFamily="34" charset="0"/>
                <a:cs typeface="Tahoma" panose="020B0604030504040204" pitchFamily="34" charset="0"/>
              </a:rPr>
              <a:t>Relationship between  X  and  Y  is described by a linear function</a:t>
            </a:r>
          </a:p>
          <a:p>
            <a:pPr marL="320675" lvl="0" indent="-320675" defTabSz="852488" fontAlgn="base">
              <a:spcBef>
                <a:spcPct val="45000"/>
              </a:spcBef>
              <a:spcAft>
                <a:spcPct val="0"/>
              </a:spcAft>
              <a:buClr>
                <a:srgbClr val="FEA402"/>
              </a:buClr>
              <a:buSzPct val="60000"/>
              <a:buFont typeface="Wingdings" panose="05000000000000000000" pitchFamily="2" charset="2"/>
              <a:buChar char="n"/>
            </a:pPr>
            <a:r>
              <a:rPr lang="en-US" altLang="en-US" sz="2000" kern="0" dirty="0">
                <a:latin typeface="Tahoma" panose="020B0604030504040204" pitchFamily="34" charset="0"/>
                <a:ea typeface="Tahoma" panose="020B0604030504040204" pitchFamily="34" charset="0"/>
                <a:cs typeface="Tahoma" panose="020B0604030504040204" pitchFamily="34" charset="0"/>
              </a:rPr>
              <a:t>Changes in Y are assumed to be related to changes in X</a:t>
            </a:r>
          </a:p>
        </p:txBody>
      </p:sp>
      <p:sp>
        <p:nvSpPr>
          <p:cNvPr id="35" name="Rectangle 9"/>
          <p:cNvSpPr>
            <a:spLocks noChangeArrowheads="1"/>
          </p:cNvSpPr>
          <p:nvPr/>
        </p:nvSpPr>
        <p:spPr bwMode="auto">
          <a:xfrm>
            <a:off x="264280" y="5002076"/>
            <a:ext cx="18383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dirty="0"/>
              <a:t>Dependent Variable</a:t>
            </a:r>
          </a:p>
        </p:txBody>
      </p:sp>
    </p:spTree>
    <p:extLst>
      <p:ext uri="{BB962C8B-B14F-4D97-AF65-F5344CB8AC3E}">
        <p14:creationId xmlns:p14="http://schemas.microsoft.com/office/powerpoint/2010/main" val="407597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a:ln>
            <a:noFill/>
          </a:ln>
        </p:spPr>
        <p:txBody>
          <a:bodyPr/>
          <a:lstStyle/>
          <a:p>
            <a:pPr>
              <a:lnSpc>
                <a:spcPct val="80000"/>
              </a:lnSpc>
            </a:pPr>
            <a:r>
              <a:rPr lang="en-US" altLang="en-US" dirty="0">
                <a:solidFill>
                  <a:schemeClr val="accent1">
                    <a:lumMod val="75000"/>
                  </a:schemeClr>
                </a:solidFill>
              </a:rPr>
              <a:t>Simple Linear Regression </a:t>
            </a:r>
            <a:br>
              <a:rPr lang="en-US" altLang="en-US" dirty="0">
                <a:solidFill>
                  <a:schemeClr val="accent1">
                    <a:lumMod val="75000"/>
                  </a:schemeClr>
                </a:solidFill>
              </a:rPr>
            </a:br>
            <a:r>
              <a:rPr lang="en-US" altLang="en-US" dirty="0">
                <a:solidFill>
                  <a:schemeClr val="accent1">
                    <a:lumMod val="75000"/>
                  </a:schemeClr>
                </a:solidFill>
              </a:rPr>
              <a:t>Model</a:t>
            </a:r>
          </a:p>
        </p:txBody>
      </p:sp>
      <p:sp>
        <p:nvSpPr>
          <p:cNvPr id="3" name="Line 2"/>
          <p:cNvSpPr>
            <a:spLocks noChangeShapeType="1"/>
          </p:cNvSpPr>
          <p:nvPr/>
        </p:nvSpPr>
        <p:spPr bwMode="auto">
          <a:xfrm flipH="1" flipV="1">
            <a:off x="3685705" y="4234901"/>
            <a:ext cx="1752600" cy="0"/>
          </a:xfrm>
          <a:prstGeom prst="line">
            <a:avLst/>
          </a:prstGeom>
          <a:noFill/>
          <a:ln w="19050">
            <a:solidFill>
              <a:schemeClr val="tx1"/>
            </a:solidFill>
            <a:miter lim="800000"/>
            <a:headEnd/>
            <a:tailEnd type="triangle" w="lg" len="med"/>
          </a:ln>
          <a:extLst>
            <a:ext uri="{909E8E84-426E-40DD-AFC4-6F175D3DCCD1}">
              <a14:hiddenFill xmlns:a14="http://schemas.microsoft.com/office/drawing/2010/main">
                <a:noFill/>
              </a14:hiddenFill>
            </a:ext>
          </a:extLst>
        </p:spPr>
        <p:txBody>
          <a:bodyPr wrap="none"/>
          <a:lstStyle/>
          <a:p>
            <a:endParaRPr lang="hr-HR"/>
          </a:p>
        </p:txBody>
      </p:sp>
      <p:sp>
        <p:nvSpPr>
          <p:cNvPr id="4" name="Line 3"/>
          <p:cNvSpPr>
            <a:spLocks noChangeShapeType="1"/>
          </p:cNvSpPr>
          <p:nvPr/>
        </p:nvSpPr>
        <p:spPr bwMode="auto">
          <a:xfrm flipH="1" flipV="1">
            <a:off x="3685705" y="2939501"/>
            <a:ext cx="1752600" cy="0"/>
          </a:xfrm>
          <a:prstGeom prst="line">
            <a:avLst/>
          </a:prstGeom>
          <a:noFill/>
          <a:ln w="19050">
            <a:solidFill>
              <a:schemeClr val="tx1"/>
            </a:solidFill>
            <a:miter lim="800000"/>
            <a:headEnd/>
            <a:tailEnd type="triangle" w="lg" len="med"/>
          </a:ln>
          <a:extLst>
            <a:ext uri="{909E8E84-426E-40DD-AFC4-6F175D3DCCD1}">
              <a14:hiddenFill xmlns:a14="http://schemas.microsoft.com/office/drawing/2010/main">
                <a:noFill/>
              </a14:hiddenFill>
            </a:ext>
          </a:extLst>
        </p:spPr>
        <p:txBody>
          <a:bodyPr wrap="none"/>
          <a:lstStyle/>
          <a:p>
            <a:endParaRPr lang="hr-HR"/>
          </a:p>
        </p:txBody>
      </p:sp>
      <p:sp>
        <p:nvSpPr>
          <p:cNvPr id="5" name="Line 6"/>
          <p:cNvSpPr>
            <a:spLocks noChangeShapeType="1"/>
          </p:cNvSpPr>
          <p:nvPr/>
        </p:nvSpPr>
        <p:spPr bwMode="auto">
          <a:xfrm flipH="1">
            <a:off x="5420843" y="3061739"/>
            <a:ext cx="6350" cy="27924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6" name="Line 7"/>
          <p:cNvSpPr>
            <a:spLocks noChangeShapeType="1"/>
          </p:cNvSpPr>
          <p:nvPr/>
        </p:nvSpPr>
        <p:spPr bwMode="auto">
          <a:xfrm flipV="1">
            <a:off x="3522193" y="2958551"/>
            <a:ext cx="6470650" cy="1830388"/>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10" name="Rectangle 10"/>
          <p:cNvSpPr>
            <a:spLocks noChangeArrowheads="1"/>
          </p:cNvSpPr>
          <p:nvPr/>
        </p:nvSpPr>
        <p:spPr bwMode="auto">
          <a:xfrm>
            <a:off x="6352705" y="3930101"/>
            <a:ext cx="2438400" cy="828675"/>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a:t>Random Error for this X</a:t>
            </a:r>
            <a:r>
              <a:rPr lang="en-US" altLang="en-US" baseline="-25000"/>
              <a:t>i</a:t>
            </a:r>
            <a:r>
              <a:rPr lang="en-US" altLang="en-US"/>
              <a:t> value</a:t>
            </a:r>
            <a:endParaRPr lang="en-US" altLang="en-US" baseline="-25000"/>
          </a:p>
        </p:txBody>
      </p:sp>
      <p:sp>
        <p:nvSpPr>
          <p:cNvPr id="11" name="Rectangle 11"/>
          <p:cNvSpPr>
            <a:spLocks noChangeArrowheads="1"/>
          </p:cNvSpPr>
          <p:nvPr/>
        </p:nvSpPr>
        <p:spPr bwMode="auto">
          <a:xfrm>
            <a:off x="3211043" y="1891751"/>
            <a:ext cx="457200" cy="582613"/>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sz="3200"/>
              <a:t>Y</a:t>
            </a:r>
          </a:p>
        </p:txBody>
      </p:sp>
      <p:sp>
        <p:nvSpPr>
          <p:cNvPr id="12" name="Rectangle 12"/>
          <p:cNvSpPr>
            <a:spLocks noChangeArrowheads="1"/>
          </p:cNvSpPr>
          <p:nvPr/>
        </p:nvSpPr>
        <p:spPr bwMode="auto">
          <a:xfrm>
            <a:off x="9611843" y="5792239"/>
            <a:ext cx="457200" cy="582612"/>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sz="3200"/>
              <a:t>X</a:t>
            </a:r>
          </a:p>
        </p:txBody>
      </p:sp>
      <p:sp>
        <p:nvSpPr>
          <p:cNvPr id="22" name="Freeform 22"/>
          <p:cNvSpPr>
            <a:spLocks/>
          </p:cNvSpPr>
          <p:nvPr/>
        </p:nvSpPr>
        <p:spPr bwMode="auto">
          <a:xfrm>
            <a:off x="3685705" y="2406101"/>
            <a:ext cx="6323013" cy="3452813"/>
          </a:xfrm>
          <a:custGeom>
            <a:avLst/>
            <a:gdLst>
              <a:gd name="T0" fmla="*/ 2147483646 w 3983"/>
              <a:gd name="T1" fmla="*/ 0 h 2175"/>
              <a:gd name="T2" fmla="*/ 0 w 3983"/>
              <a:gd name="T3" fmla="*/ 2147483646 h 2175"/>
              <a:gd name="T4" fmla="*/ 2147483646 w 3983"/>
              <a:gd name="T5" fmla="*/ 2147483646 h 2175"/>
              <a:gd name="T6" fmla="*/ 0 60000 65536"/>
              <a:gd name="T7" fmla="*/ 0 60000 65536"/>
              <a:gd name="T8" fmla="*/ 0 60000 65536"/>
              <a:gd name="T9" fmla="*/ 0 w 3983"/>
              <a:gd name="T10" fmla="*/ 0 h 2175"/>
              <a:gd name="T11" fmla="*/ 3983 w 3983"/>
              <a:gd name="T12" fmla="*/ 2175 h 2175"/>
            </a:gdLst>
            <a:ahLst/>
            <a:cxnLst>
              <a:cxn ang="T6">
                <a:pos x="T0" y="T1"/>
              </a:cxn>
              <a:cxn ang="T7">
                <a:pos x="T2" y="T3"/>
              </a:cxn>
              <a:cxn ang="T8">
                <a:pos x="T4" y="T5"/>
              </a:cxn>
            </a:cxnLst>
            <a:rect l="T9" t="T10" r="T11" b="T12"/>
            <a:pathLst>
              <a:path w="3983" h="2175">
                <a:moveTo>
                  <a:pt x="1" y="0"/>
                </a:moveTo>
                <a:lnTo>
                  <a:pt x="0" y="2175"/>
                </a:lnTo>
                <a:lnTo>
                  <a:pt x="3983" y="2175"/>
                </a:lnTo>
              </a:path>
            </a:pathLst>
          </a:custGeom>
          <a:noFill/>
          <a:ln w="762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hr-HR"/>
          </a:p>
        </p:txBody>
      </p:sp>
      <p:sp>
        <p:nvSpPr>
          <p:cNvPr id="23" name="Line 23"/>
          <p:cNvSpPr>
            <a:spLocks noChangeShapeType="1"/>
          </p:cNvSpPr>
          <p:nvPr/>
        </p:nvSpPr>
        <p:spPr bwMode="auto">
          <a:xfrm>
            <a:off x="3299943" y="2483889"/>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4" name="Line 24"/>
          <p:cNvSpPr>
            <a:spLocks noChangeShapeType="1"/>
          </p:cNvSpPr>
          <p:nvPr/>
        </p:nvSpPr>
        <p:spPr bwMode="auto">
          <a:xfrm>
            <a:off x="3299943" y="3044276"/>
            <a:ext cx="1587" cy="15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5" name="Line 25"/>
          <p:cNvSpPr>
            <a:spLocks noChangeShapeType="1"/>
          </p:cNvSpPr>
          <p:nvPr/>
        </p:nvSpPr>
        <p:spPr bwMode="auto">
          <a:xfrm>
            <a:off x="3299943" y="3358601"/>
            <a:ext cx="1587" cy="15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6" name="Line 26"/>
          <p:cNvSpPr>
            <a:spLocks noChangeShapeType="1"/>
          </p:cNvSpPr>
          <p:nvPr/>
        </p:nvSpPr>
        <p:spPr bwMode="auto">
          <a:xfrm>
            <a:off x="3299943" y="3666576"/>
            <a:ext cx="1587" cy="15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7" name="Line 27"/>
          <p:cNvSpPr>
            <a:spLocks noChangeShapeType="1"/>
          </p:cNvSpPr>
          <p:nvPr/>
        </p:nvSpPr>
        <p:spPr bwMode="auto">
          <a:xfrm>
            <a:off x="3299943" y="3982489"/>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8" name="Line 28"/>
          <p:cNvSpPr>
            <a:spLocks noChangeShapeType="1"/>
          </p:cNvSpPr>
          <p:nvPr/>
        </p:nvSpPr>
        <p:spPr bwMode="auto">
          <a:xfrm>
            <a:off x="3299943" y="4296814"/>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29" name="Line 29"/>
          <p:cNvSpPr>
            <a:spLocks noChangeShapeType="1"/>
          </p:cNvSpPr>
          <p:nvPr/>
        </p:nvSpPr>
        <p:spPr bwMode="auto">
          <a:xfrm>
            <a:off x="3299943" y="4604789"/>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0" name="Line 30"/>
          <p:cNvSpPr>
            <a:spLocks noChangeShapeType="1"/>
          </p:cNvSpPr>
          <p:nvPr/>
        </p:nvSpPr>
        <p:spPr bwMode="auto">
          <a:xfrm>
            <a:off x="3299943" y="4919114"/>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1" name="Line 31"/>
          <p:cNvSpPr>
            <a:spLocks noChangeShapeType="1"/>
          </p:cNvSpPr>
          <p:nvPr/>
        </p:nvSpPr>
        <p:spPr bwMode="auto">
          <a:xfrm>
            <a:off x="3299943" y="5227089"/>
            <a:ext cx="1587" cy="1587"/>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2" name="Line 32"/>
          <p:cNvSpPr>
            <a:spLocks noChangeShapeType="1"/>
          </p:cNvSpPr>
          <p:nvPr/>
        </p:nvSpPr>
        <p:spPr bwMode="auto">
          <a:xfrm>
            <a:off x="3299943" y="5543001"/>
            <a:ext cx="1587" cy="15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5" name="Rectangle 35"/>
          <p:cNvSpPr>
            <a:spLocks noChangeArrowheads="1"/>
          </p:cNvSpPr>
          <p:nvPr/>
        </p:nvSpPr>
        <p:spPr bwMode="auto">
          <a:xfrm>
            <a:off x="1552105" y="2634701"/>
            <a:ext cx="2057400" cy="69850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sz="2000" dirty="0"/>
              <a:t>Observed Value of Y for X</a:t>
            </a:r>
            <a:r>
              <a:rPr lang="en-US" altLang="en-US" sz="2000" baseline="-25000" dirty="0"/>
              <a:t>i</a:t>
            </a:r>
            <a:endParaRPr lang="en-US" altLang="en-US" b="1" baseline="-25000" dirty="0"/>
          </a:p>
        </p:txBody>
      </p:sp>
      <p:sp>
        <p:nvSpPr>
          <p:cNvPr id="36" name="AutoShape 36"/>
          <p:cNvSpPr>
            <a:spLocks/>
          </p:cNvSpPr>
          <p:nvPr/>
        </p:nvSpPr>
        <p:spPr bwMode="auto">
          <a:xfrm>
            <a:off x="3457105" y="4863551"/>
            <a:ext cx="152400" cy="914400"/>
          </a:xfrm>
          <a:prstGeom prst="leftBrace">
            <a:avLst>
              <a:gd name="adj1" fmla="val 500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sp>
        <p:nvSpPr>
          <p:cNvPr id="37" name="Line 37"/>
          <p:cNvSpPr>
            <a:spLocks noChangeShapeType="1"/>
          </p:cNvSpPr>
          <p:nvPr/>
        </p:nvSpPr>
        <p:spPr bwMode="auto">
          <a:xfrm>
            <a:off x="8105305" y="3472901"/>
            <a:ext cx="1676400" cy="1588"/>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8" name="Line 38"/>
          <p:cNvSpPr>
            <a:spLocks noChangeShapeType="1"/>
          </p:cNvSpPr>
          <p:nvPr/>
        </p:nvSpPr>
        <p:spPr bwMode="auto">
          <a:xfrm>
            <a:off x="9781705" y="3015701"/>
            <a:ext cx="1588" cy="457200"/>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hr-HR"/>
          </a:p>
        </p:txBody>
      </p:sp>
      <p:sp>
        <p:nvSpPr>
          <p:cNvPr id="39" name="AutoShape 39"/>
          <p:cNvSpPr>
            <a:spLocks/>
          </p:cNvSpPr>
          <p:nvPr/>
        </p:nvSpPr>
        <p:spPr bwMode="auto">
          <a:xfrm flipH="1">
            <a:off x="5497043" y="3187151"/>
            <a:ext cx="152400" cy="990600"/>
          </a:xfrm>
          <a:prstGeom prst="leftBrace">
            <a:avLst>
              <a:gd name="adj1" fmla="val 54167"/>
              <a:gd name="adj2" fmla="val 48958"/>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sp>
        <p:nvSpPr>
          <p:cNvPr id="40" name="Freeform 40"/>
          <p:cNvSpPr>
            <a:spLocks/>
          </p:cNvSpPr>
          <p:nvPr/>
        </p:nvSpPr>
        <p:spPr bwMode="auto">
          <a:xfrm>
            <a:off x="5344643" y="4177751"/>
            <a:ext cx="152400" cy="152400"/>
          </a:xfrm>
          <a:custGeom>
            <a:avLst/>
            <a:gdLst>
              <a:gd name="T0" fmla="*/ 0 w 286"/>
              <a:gd name="T1" fmla="*/ 2147483646 h 286"/>
              <a:gd name="T2" fmla="*/ 2147483646 w 286"/>
              <a:gd name="T3" fmla="*/ 2147483646 h 286"/>
              <a:gd name="T4" fmla="*/ 2147483646 w 286"/>
              <a:gd name="T5" fmla="*/ 2147483646 h 286"/>
              <a:gd name="T6" fmla="*/ 2147483646 w 286"/>
              <a:gd name="T7" fmla="*/ 2147483646 h 286"/>
              <a:gd name="T8" fmla="*/ 2147483646 w 286"/>
              <a:gd name="T9" fmla="*/ 2147483646 h 286"/>
              <a:gd name="T10" fmla="*/ 2147483646 w 286"/>
              <a:gd name="T11" fmla="*/ 0 h 286"/>
              <a:gd name="T12" fmla="*/ 2147483646 w 286"/>
              <a:gd name="T13" fmla="*/ 2147483646 h 286"/>
              <a:gd name="T14" fmla="*/ 2147483646 w 286"/>
              <a:gd name="T15" fmla="*/ 2147483646 h 286"/>
              <a:gd name="T16" fmla="*/ 2147483646 w 286"/>
              <a:gd name="T17" fmla="*/ 2147483646 h 286"/>
              <a:gd name="T18" fmla="*/ 2147483646 w 286"/>
              <a:gd name="T19" fmla="*/ 2147483646 h 286"/>
              <a:gd name="T20" fmla="*/ 2147483646 w 286"/>
              <a:gd name="T21" fmla="*/ 2147483646 h 286"/>
              <a:gd name="T22" fmla="*/ 2147483646 w 286"/>
              <a:gd name="T23" fmla="*/ 2147483646 h 286"/>
              <a:gd name="T24" fmla="*/ 2147483646 w 286"/>
              <a:gd name="T25" fmla="*/ 2147483646 h 286"/>
              <a:gd name="T26" fmla="*/ 2147483646 w 286"/>
              <a:gd name="T27" fmla="*/ 2147483646 h 286"/>
              <a:gd name="T28" fmla="*/ 2147483646 w 286"/>
              <a:gd name="T29" fmla="*/ 2147483646 h 286"/>
              <a:gd name="T30" fmla="*/ 2147483646 w 286"/>
              <a:gd name="T31" fmla="*/ 2147483646 h 286"/>
              <a:gd name="T32" fmla="*/ 2147483646 w 286"/>
              <a:gd name="T33" fmla="*/ 2147483646 h 286"/>
              <a:gd name="T34" fmla="*/ 2147483646 w 286"/>
              <a:gd name="T35" fmla="*/ 2147483646 h 286"/>
              <a:gd name="T36" fmla="*/ 2147483646 w 286"/>
              <a:gd name="T37" fmla="*/ 2147483646 h 286"/>
              <a:gd name="T38" fmla="*/ 2147483646 w 286"/>
              <a:gd name="T39" fmla="*/ 2147483646 h 286"/>
              <a:gd name="T40" fmla="*/ 0 w 286"/>
              <a:gd name="T41" fmla="*/ 2147483646 h 2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86"/>
              <a:gd name="T64" fmla="*/ 0 h 286"/>
              <a:gd name="T65" fmla="*/ 286 w 286"/>
              <a:gd name="T66" fmla="*/ 286 h 28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86" h="286">
                <a:moveTo>
                  <a:pt x="0" y="145"/>
                </a:moveTo>
                <a:lnTo>
                  <a:pt x="7" y="99"/>
                </a:lnTo>
                <a:lnTo>
                  <a:pt x="26" y="61"/>
                </a:lnTo>
                <a:lnTo>
                  <a:pt x="61" y="30"/>
                </a:lnTo>
                <a:lnTo>
                  <a:pt x="99" y="8"/>
                </a:lnTo>
                <a:lnTo>
                  <a:pt x="144" y="0"/>
                </a:lnTo>
                <a:lnTo>
                  <a:pt x="186" y="8"/>
                </a:lnTo>
                <a:lnTo>
                  <a:pt x="228" y="30"/>
                </a:lnTo>
                <a:lnTo>
                  <a:pt x="259" y="61"/>
                </a:lnTo>
                <a:lnTo>
                  <a:pt x="278" y="99"/>
                </a:lnTo>
                <a:lnTo>
                  <a:pt x="285" y="145"/>
                </a:lnTo>
                <a:lnTo>
                  <a:pt x="278" y="190"/>
                </a:lnTo>
                <a:lnTo>
                  <a:pt x="259" y="228"/>
                </a:lnTo>
                <a:lnTo>
                  <a:pt x="228" y="259"/>
                </a:lnTo>
                <a:lnTo>
                  <a:pt x="186" y="281"/>
                </a:lnTo>
                <a:lnTo>
                  <a:pt x="144" y="285"/>
                </a:lnTo>
                <a:lnTo>
                  <a:pt x="99" y="281"/>
                </a:lnTo>
                <a:lnTo>
                  <a:pt x="61" y="259"/>
                </a:lnTo>
                <a:lnTo>
                  <a:pt x="26" y="228"/>
                </a:lnTo>
                <a:lnTo>
                  <a:pt x="7" y="190"/>
                </a:lnTo>
                <a:lnTo>
                  <a:pt x="0" y="145"/>
                </a:lnTo>
              </a:path>
            </a:pathLst>
          </a:custGeom>
          <a:solidFill>
            <a:schemeClr val="hlink"/>
          </a:solidFill>
          <a:ln w="12700" cap="rnd" cmpd="sng">
            <a:solidFill>
              <a:srgbClr val="000000"/>
            </a:solidFill>
            <a:prstDash val="solid"/>
            <a:round/>
            <a:headEnd type="none" w="med" len="med"/>
            <a:tailEnd type="none" w="med" len="med"/>
          </a:ln>
        </p:spPr>
        <p:txBody>
          <a:bodyPr/>
          <a:lstStyle/>
          <a:p>
            <a:endParaRPr lang="hr-HR"/>
          </a:p>
        </p:txBody>
      </p:sp>
      <p:sp>
        <p:nvSpPr>
          <p:cNvPr id="41" name="Rectangle 41"/>
          <p:cNvSpPr>
            <a:spLocks noChangeArrowheads="1"/>
          </p:cNvSpPr>
          <p:nvPr/>
        </p:nvSpPr>
        <p:spPr bwMode="auto">
          <a:xfrm>
            <a:off x="1540993" y="3699914"/>
            <a:ext cx="1981200" cy="69850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sz="2000" dirty="0"/>
              <a:t>Predicted Value of Y for X</a:t>
            </a:r>
            <a:r>
              <a:rPr lang="en-US" altLang="en-US" sz="2000" baseline="-25000" dirty="0"/>
              <a:t>i</a:t>
            </a:r>
            <a:r>
              <a:rPr lang="en-US" altLang="en-US" sz="2000" dirty="0"/>
              <a:t> </a:t>
            </a:r>
          </a:p>
        </p:txBody>
      </p:sp>
      <p:graphicFrame>
        <p:nvGraphicFramePr>
          <p:cNvPr id="42" name="Object 43"/>
          <p:cNvGraphicFramePr>
            <a:graphicFrameLocks noChangeAspect="1"/>
          </p:cNvGraphicFramePr>
          <p:nvPr>
            <p:extLst>
              <p:ext uri="{D42A27DB-BD31-4B8C-83A1-F6EECF244321}">
                <p14:modId xmlns:p14="http://schemas.microsoft.com/office/powerpoint/2010/main" val="3824369571"/>
              </p:ext>
            </p:extLst>
          </p:nvPr>
        </p:nvGraphicFramePr>
        <p:xfrm>
          <a:off x="5028730" y="1720301"/>
          <a:ext cx="3878263" cy="776288"/>
        </p:xfrm>
        <a:graphic>
          <a:graphicData uri="http://schemas.openxmlformats.org/presentationml/2006/ole">
            <mc:AlternateContent xmlns:mc="http://schemas.openxmlformats.org/markup-compatibility/2006">
              <mc:Choice xmlns:v="urn:schemas-microsoft-com:vml" Requires="v">
                <p:oleObj name="Equation" r:id="rId2" imgW="1143000" imgH="228600" progId="Equation.3">
                  <p:embed/>
                </p:oleObj>
              </mc:Choice>
              <mc:Fallback>
                <p:oleObj name="Equation" r:id="rId2" imgW="1143000" imgH="228600" progId="Equation.3">
                  <p:embed/>
                  <p:pic>
                    <p:nvPicPr>
                      <p:cNvPr id="14376" name="Object 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8730" y="1720301"/>
                        <a:ext cx="3878263" cy="776288"/>
                      </a:xfrm>
                      <a:prstGeom prst="rect">
                        <a:avLst/>
                      </a:prstGeom>
                      <a:solidFill>
                        <a:schemeClr val="bg1"/>
                      </a:solidFill>
                      <a:ln w="9525">
                        <a:solidFill>
                          <a:schemeClr val="tx1"/>
                        </a:solidFill>
                        <a:miter lim="800000"/>
                        <a:headEnd/>
                        <a:tailEnd/>
                      </a:ln>
                    </p:spPr>
                  </p:pic>
                </p:oleObj>
              </mc:Fallback>
            </mc:AlternateContent>
          </a:graphicData>
        </a:graphic>
      </p:graphicFrame>
      <p:sp>
        <p:nvSpPr>
          <p:cNvPr id="43" name="Text Box 43"/>
          <p:cNvSpPr txBox="1">
            <a:spLocks noChangeArrowheads="1"/>
          </p:cNvSpPr>
          <p:nvPr/>
        </p:nvSpPr>
        <p:spPr bwMode="auto">
          <a:xfrm>
            <a:off x="5209705" y="5835101"/>
            <a:ext cx="431800" cy="45720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a:t>X</a:t>
            </a:r>
            <a:r>
              <a:rPr lang="en-US" altLang="en-US" baseline="-25000"/>
              <a:t>i</a:t>
            </a:r>
          </a:p>
        </p:txBody>
      </p:sp>
      <p:sp>
        <p:nvSpPr>
          <p:cNvPr id="45" name="Line 45"/>
          <p:cNvSpPr>
            <a:spLocks noChangeShapeType="1"/>
          </p:cNvSpPr>
          <p:nvPr/>
        </p:nvSpPr>
        <p:spPr bwMode="auto">
          <a:xfrm flipH="1" flipV="1">
            <a:off x="6047905" y="3777701"/>
            <a:ext cx="381000" cy="3048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46" name="Line 46"/>
          <p:cNvSpPr>
            <a:spLocks noChangeShapeType="1"/>
          </p:cNvSpPr>
          <p:nvPr/>
        </p:nvSpPr>
        <p:spPr bwMode="auto">
          <a:xfrm>
            <a:off x="7724305" y="2482301"/>
            <a:ext cx="0" cy="10668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hr-HR"/>
          </a:p>
        </p:txBody>
      </p:sp>
      <p:sp>
        <p:nvSpPr>
          <p:cNvPr id="47" name="Rectangle 47"/>
          <p:cNvSpPr>
            <a:spLocks noChangeArrowheads="1"/>
          </p:cNvSpPr>
          <p:nvPr/>
        </p:nvSpPr>
        <p:spPr bwMode="auto">
          <a:xfrm>
            <a:off x="8333905" y="3396701"/>
            <a:ext cx="1676400" cy="458788"/>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a:t>Slope = </a:t>
            </a:r>
            <a:r>
              <a:rPr lang="el-GR" altLang="en-US"/>
              <a:t>β</a:t>
            </a:r>
            <a:r>
              <a:rPr lang="en-US" altLang="en-US" baseline="-25000"/>
              <a:t>1</a:t>
            </a:r>
            <a:endParaRPr lang="el-GR" altLang="en-US" baseline="-25000"/>
          </a:p>
        </p:txBody>
      </p:sp>
      <p:sp>
        <p:nvSpPr>
          <p:cNvPr id="48" name="Rectangle 48"/>
          <p:cNvSpPr>
            <a:spLocks noChangeArrowheads="1"/>
          </p:cNvSpPr>
          <p:nvPr/>
        </p:nvSpPr>
        <p:spPr bwMode="auto">
          <a:xfrm>
            <a:off x="1704505" y="5073101"/>
            <a:ext cx="1828800" cy="39370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sz="2000"/>
              <a:t>Intercept = </a:t>
            </a:r>
            <a:r>
              <a:rPr lang="el-GR" altLang="en-US" sz="2000"/>
              <a:t>β</a:t>
            </a:r>
            <a:r>
              <a:rPr lang="en-US" altLang="en-US" sz="2000" baseline="-25000"/>
              <a:t>0</a:t>
            </a:r>
            <a:r>
              <a:rPr lang="en-US" altLang="en-US" sz="2000"/>
              <a:t>  </a:t>
            </a:r>
          </a:p>
        </p:txBody>
      </p:sp>
      <p:sp>
        <p:nvSpPr>
          <p:cNvPr id="49" name="Text Box 49"/>
          <p:cNvSpPr txBox="1">
            <a:spLocks noChangeArrowheads="1"/>
          </p:cNvSpPr>
          <p:nvPr/>
        </p:nvSpPr>
        <p:spPr bwMode="auto">
          <a:xfrm>
            <a:off x="5590705" y="3320501"/>
            <a:ext cx="533400" cy="579438"/>
          </a:xfrm>
          <a:prstGeom prst="rect">
            <a:avLst/>
          </a:prstGeom>
          <a:noFill/>
          <a:ln w="19050"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spcBef>
                <a:spcPct val="50000"/>
              </a:spcBef>
            </a:pPr>
            <a:r>
              <a:rPr lang="el-GR" altLang="en-US" sz="3200"/>
              <a:t>ε</a:t>
            </a:r>
            <a:r>
              <a:rPr lang="en-US" altLang="en-US" sz="3200" baseline="-25000"/>
              <a:t>i</a:t>
            </a:r>
            <a:endParaRPr lang="el-GR" altLang="en-US" sz="3200" baseline="-25000"/>
          </a:p>
        </p:txBody>
      </p:sp>
    </p:spTree>
    <p:extLst>
      <p:ext uri="{BB962C8B-B14F-4D97-AF65-F5344CB8AC3E}">
        <p14:creationId xmlns:p14="http://schemas.microsoft.com/office/powerpoint/2010/main" val="2295038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Simple Linear Regression Equation (Prediction Line)</a:t>
            </a:r>
            <a:endParaRPr lang="pl-PL" dirty="0"/>
          </a:p>
        </p:txBody>
      </p:sp>
      <p:grpSp>
        <p:nvGrpSpPr>
          <p:cNvPr id="4" name="Group 14"/>
          <p:cNvGrpSpPr>
            <a:grpSpLocks/>
          </p:cNvGrpSpPr>
          <p:nvPr/>
        </p:nvGrpSpPr>
        <p:grpSpPr bwMode="auto">
          <a:xfrm>
            <a:off x="2058371" y="1890531"/>
            <a:ext cx="7315200" cy="3778250"/>
            <a:chOff x="672" y="1008"/>
            <a:chExt cx="4608" cy="2380"/>
          </a:xfrm>
        </p:grpSpPr>
        <p:graphicFrame>
          <p:nvGraphicFramePr>
            <p:cNvPr id="5" name="Object 3"/>
            <p:cNvGraphicFramePr>
              <a:graphicFrameLocks noChangeAspect="1"/>
            </p:cNvGraphicFramePr>
            <p:nvPr>
              <p:extLst>
                <p:ext uri="{D42A27DB-BD31-4B8C-83A1-F6EECF244321}">
                  <p14:modId xmlns:p14="http://schemas.microsoft.com/office/powerpoint/2010/main" val="465584557"/>
                </p:ext>
              </p:extLst>
            </p:nvPr>
          </p:nvGraphicFramePr>
          <p:xfrm>
            <a:off x="1564" y="2693"/>
            <a:ext cx="2390" cy="695"/>
          </p:xfrm>
          <a:graphic>
            <a:graphicData uri="http://schemas.openxmlformats.org/presentationml/2006/ole">
              <mc:AlternateContent xmlns:mc="http://schemas.openxmlformats.org/markup-compatibility/2006">
                <mc:Choice xmlns:v="urn:schemas-microsoft-com:vml" Requires="v">
                  <p:oleObj name="Equation" r:id="rId2" imgW="875920" imgH="253890" progId="Equation.3">
                    <p:embed/>
                  </p:oleObj>
                </mc:Choice>
                <mc:Fallback>
                  <p:oleObj name="Equation" r:id="rId2" imgW="875920" imgH="253890" progId="Equation.3">
                    <p:embed/>
                    <p:pic>
                      <p:nvPicPr>
                        <p:cNvPr id="15365"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4" y="2693"/>
                          <a:ext cx="2390" cy="695"/>
                        </a:xfrm>
                        <a:prstGeom prst="rect">
                          <a:avLst/>
                        </a:prstGeom>
                        <a:solidFill>
                          <a:schemeClr val="bg1"/>
                        </a:solidFill>
                        <a:ln w="9525">
                          <a:solidFill>
                            <a:schemeClr val="tx1"/>
                          </a:solidFill>
                          <a:miter lim="800000"/>
                          <a:headEnd/>
                          <a:tailEnd/>
                        </a:ln>
                      </p:spPr>
                    </p:pic>
                  </p:oleObj>
                </mc:Fallback>
              </mc:AlternateContent>
            </a:graphicData>
          </a:graphic>
        </p:graphicFrame>
        <p:sp>
          <p:nvSpPr>
            <p:cNvPr id="6" name="Text Box 3"/>
            <p:cNvSpPr txBox="1">
              <a:spLocks noChangeArrowheads="1"/>
            </p:cNvSpPr>
            <p:nvPr/>
          </p:nvSpPr>
          <p:spPr bwMode="auto">
            <a:xfrm>
              <a:off x="720" y="1008"/>
              <a:ext cx="4464" cy="526"/>
            </a:xfrm>
            <a:prstGeom prst="rect">
              <a:avLst/>
            </a:prstGeom>
            <a:solidFill>
              <a:schemeClr val="accent5">
                <a:lumMod val="20000"/>
                <a:lumOff val="80000"/>
                <a:alpha val="51000"/>
              </a:schemeClr>
            </a:solidFill>
            <a:ln w="12700">
              <a:solidFill>
                <a:schemeClr val="tx1"/>
              </a:solidFill>
              <a:miter lim="800000"/>
              <a:headEnd/>
              <a:tailEnd/>
            </a:ln>
          </p:spPr>
          <p:txBody>
            <a:bodyPr>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dirty="0"/>
                <a:t>The simple linear regression equation provides an estimate of the population regression line</a:t>
              </a:r>
            </a:p>
          </p:txBody>
        </p:sp>
        <p:sp>
          <p:nvSpPr>
            <p:cNvPr id="8" name="Rectangle 5"/>
            <p:cNvSpPr>
              <a:spLocks noChangeArrowheads="1"/>
            </p:cNvSpPr>
            <p:nvPr/>
          </p:nvSpPr>
          <p:spPr bwMode="auto">
            <a:xfrm>
              <a:off x="2160" y="1864"/>
              <a:ext cx="1152" cy="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a:t>Estimate of the regression </a:t>
              </a:r>
              <a:br>
                <a:rPr lang="en-US" altLang="en-US" sz="2000"/>
              </a:br>
              <a:r>
                <a:rPr lang="en-US" altLang="en-US" sz="2000"/>
                <a:t>intercept</a:t>
              </a:r>
              <a:endParaRPr lang="en-US" altLang="en-US" sz="2000" baseline="-25000"/>
            </a:p>
          </p:txBody>
        </p:sp>
        <p:sp>
          <p:nvSpPr>
            <p:cNvPr id="9" name="Rectangle 6"/>
            <p:cNvSpPr>
              <a:spLocks noChangeArrowheads="1"/>
            </p:cNvSpPr>
            <p:nvPr/>
          </p:nvSpPr>
          <p:spPr bwMode="auto">
            <a:xfrm>
              <a:off x="3408" y="1912"/>
              <a:ext cx="1296"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a:t>Estimate of the regression slope</a:t>
              </a:r>
              <a:br>
                <a:rPr lang="en-US" altLang="en-US" sz="2000"/>
              </a:br>
              <a:endParaRPr lang="en-US" altLang="en-US" sz="2000" baseline="-25000"/>
            </a:p>
          </p:txBody>
        </p:sp>
        <p:sp>
          <p:nvSpPr>
            <p:cNvPr id="10" name="Line 7"/>
            <p:cNvSpPr>
              <a:spLocks noChangeShapeType="1"/>
            </p:cNvSpPr>
            <p:nvPr/>
          </p:nvSpPr>
          <p:spPr bwMode="auto">
            <a:xfrm>
              <a:off x="2400" y="2488"/>
              <a:ext cx="48" cy="28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11" name="Line 8"/>
            <p:cNvSpPr>
              <a:spLocks noChangeShapeType="1"/>
            </p:cNvSpPr>
            <p:nvPr/>
          </p:nvSpPr>
          <p:spPr bwMode="auto">
            <a:xfrm flipH="1">
              <a:off x="3408" y="2344"/>
              <a:ext cx="144" cy="48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12" name="Rectangle 9"/>
            <p:cNvSpPr>
              <a:spLocks noChangeArrowheads="1"/>
            </p:cNvSpPr>
            <p:nvPr/>
          </p:nvSpPr>
          <p:spPr bwMode="auto">
            <a:xfrm>
              <a:off x="672" y="1672"/>
              <a:ext cx="1104"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a:t>Estimated  (or predicted) Y value for observation i</a:t>
              </a:r>
              <a:endParaRPr lang="en-US" altLang="en-US" sz="2000" baseline="-25000"/>
            </a:p>
          </p:txBody>
        </p:sp>
        <p:sp>
          <p:nvSpPr>
            <p:cNvPr id="13" name="Line 10"/>
            <p:cNvSpPr>
              <a:spLocks noChangeShapeType="1"/>
            </p:cNvSpPr>
            <p:nvPr/>
          </p:nvSpPr>
          <p:spPr bwMode="auto">
            <a:xfrm>
              <a:off x="1344" y="2488"/>
              <a:ext cx="288" cy="28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sp>
          <p:nvSpPr>
            <p:cNvPr id="14" name="Rectangle 11"/>
            <p:cNvSpPr>
              <a:spLocks noChangeArrowheads="1"/>
            </p:cNvSpPr>
            <p:nvPr/>
          </p:nvSpPr>
          <p:spPr bwMode="auto">
            <a:xfrm>
              <a:off x="4176" y="2584"/>
              <a:ext cx="1104"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a:t>Value of X for observation i</a:t>
              </a:r>
            </a:p>
          </p:txBody>
        </p:sp>
        <p:sp>
          <p:nvSpPr>
            <p:cNvPr id="15" name="Line 12"/>
            <p:cNvSpPr>
              <a:spLocks noChangeShapeType="1"/>
            </p:cNvSpPr>
            <p:nvPr/>
          </p:nvSpPr>
          <p:spPr bwMode="auto">
            <a:xfrm flipH="1">
              <a:off x="3840" y="2824"/>
              <a:ext cx="336" cy="96"/>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hr-HR"/>
            </a:p>
          </p:txBody>
        </p:sp>
      </p:grpSp>
    </p:spTree>
    <p:extLst>
      <p:ext uri="{BB962C8B-B14F-4D97-AF65-F5344CB8AC3E}">
        <p14:creationId xmlns:p14="http://schemas.microsoft.com/office/powerpoint/2010/main" val="3152512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altLang="en-US" dirty="0"/>
              <a:t>The Least Squares Method</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a:solidFill>
                  <a:srgbClr val="7F7F7F"/>
                </a:solidFill>
              </a:rPr>
              <a:t>Source: Source</a:t>
            </a:r>
            <a:endParaRPr lang="pl-PL" sz="1200" dirty="0">
              <a:solidFill>
                <a:srgbClr val="7F7F7F"/>
              </a:solidFill>
            </a:endParaRPr>
          </a:p>
        </p:txBody>
      </p:sp>
      <p:sp>
        <p:nvSpPr>
          <p:cNvPr id="7" name="Rectangle 3"/>
          <p:cNvSpPr>
            <a:spLocks noGrp="1" noChangeArrowheads="1"/>
          </p:cNvSpPr>
          <p:nvPr>
            <p:ph idx="1"/>
          </p:nvPr>
        </p:nvSpPr>
        <p:spPr>
          <a:xfrm>
            <a:off x="1898754" y="1809028"/>
            <a:ext cx="8077200" cy="4532313"/>
          </a:xfrm>
        </p:spPr>
        <p:txBody>
          <a:bodyPr/>
          <a:lstStyle/>
          <a:p>
            <a:pPr marL="0" indent="0" eaLnBrk="1" hangingPunct="1">
              <a:lnSpc>
                <a:spcPct val="130000"/>
              </a:lnSpc>
              <a:buFont typeface="Wingdings" panose="05000000000000000000" pitchFamily="2" charset="2"/>
              <a:buNone/>
            </a:pPr>
            <a:r>
              <a:rPr lang="en-US" altLang="en-US" sz="2700" dirty="0"/>
              <a:t>b</a:t>
            </a:r>
            <a:r>
              <a:rPr lang="en-US" altLang="en-US" sz="2700" baseline="-25000" dirty="0"/>
              <a:t>0</a:t>
            </a:r>
            <a:r>
              <a:rPr lang="en-US" altLang="en-US" sz="2700" dirty="0"/>
              <a:t>  and  b</a:t>
            </a:r>
            <a:r>
              <a:rPr lang="en-US" altLang="en-US" sz="2700" baseline="-25000" dirty="0"/>
              <a:t>1</a:t>
            </a:r>
            <a:r>
              <a:rPr lang="en-US" altLang="en-US" sz="2700" dirty="0"/>
              <a:t>  are obtained by finding the values  that </a:t>
            </a:r>
            <a:r>
              <a:rPr lang="en-US" altLang="en-US" sz="2700" dirty="0">
                <a:solidFill>
                  <a:srgbClr val="1065AB"/>
                </a:solidFill>
              </a:rPr>
              <a:t>minimize the sum of the squared differences </a:t>
            </a:r>
            <a:r>
              <a:rPr lang="en-US" altLang="en-US" sz="2700" dirty="0"/>
              <a:t>between Y and  Y :</a:t>
            </a:r>
            <a:endParaRPr lang="en-US" altLang="en-US" dirty="0"/>
          </a:p>
        </p:txBody>
      </p:sp>
      <p:graphicFrame>
        <p:nvGraphicFramePr>
          <p:cNvPr id="8" name="Object 6"/>
          <p:cNvGraphicFramePr>
            <a:graphicFrameLocks noChangeAspect="1"/>
          </p:cNvGraphicFramePr>
          <p:nvPr>
            <p:extLst>
              <p:ext uri="{D42A27DB-BD31-4B8C-83A1-F6EECF244321}">
                <p14:modId xmlns:p14="http://schemas.microsoft.com/office/powerpoint/2010/main" val="1031905455"/>
              </p:ext>
            </p:extLst>
          </p:nvPr>
        </p:nvGraphicFramePr>
        <p:xfrm>
          <a:off x="1932885" y="3861387"/>
          <a:ext cx="8008938" cy="785813"/>
        </p:xfrm>
        <a:graphic>
          <a:graphicData uri="http://schemas.openxmlformats.org/presentationml/2006/ole">
            <mc:AlternateContent xmlns:mc="http://schemas.openxmlformats.org/markup-compatibility/2006">
              <mc:Choice xmlns:v="urn:schemas-microsoft-com:vml" Requires="v">
                <p:oleObj name="Equation" r:id="rId2" imgW="2705100" imgH="266700" progId="Equation.3">
                  <p:embed/>
                </p:oleObj>
              </mc:Choice>
              <mc:Fallback>
                <p:oleObj name="Equation" r:id="rId2" imgW="2705100" imgH="266700" progId="Equation.3">
                  <p:embed/>
                  <p:pic>
                    <p:nvPicPr>
                      <p:cNvPr id="16388"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2885" y="3861387"/>
                        <a:ext cx="8008938" cy="785813"/>
                      </a:xfrm>
                      <a:prstGeom prst="rect">
                        <a:avLst/>
                      </a:prstGeom>
                      <a:solidFill>
                        <a:schemeClr val="accent5">
                          <a:lumMod val="20000"/>
                          <a:lumOff val="80000"/>
                          <a:alpha val="46000"/>
                        </a:schemeClr>
                      </a:solidFill>
                      <a:ln w="9525">
                        <a:solidFill>
                          <a:schemeClr val="tx1"/>
                        </a:solidFill>
                        <a:miter lim="800000"/>
                        <a:headEnd/>
                        <a:tailEnd/>
                      </a:ln>
                    </p:spPr>
                  </p:pic>
                </p:oleObj>
              </mc:Fallback>
            </mc:AlternateContent>
          </a:graphicData>
        </a:graphic>
      </p:graphicFrame>
    </p:spTree>
    <p:extLst>
      <p:ext uri="{BB962C8B-B14F-4D97-AF65-F5344CB8AC3E}">
        <p14:creationId xmlns:p14="http://schemas.microsoft.com/office/powerpoint/2010/main" val="1952772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en-US" altLang="en-US" dirty="0"/>
              <a:t>Interpretation of the </a:t>
            </a:r>
            <a:br>
              <a:rPr lang="en-US" altLang="en-US" dirty="0"/>
            </a:br>
            <a:r>
              <a:rPr lang="en-US" altLang="en-US" dirty="0"/>
              <a:t>Slope and the Intercept</a:t>
            </a:r>
            <a:endParaRPr lang="pl-PL" dirty="0"/>
          </a:p>
        </p:txBody>
      </p:sp>
      <mc:AlternateContent xmlns:mc="http://schemas.openxmlformats.org/markup-compatibility/2006" xmlns:a14="http://schemas.microsoft.com/office/drawing/2010/main">
        <mc:Choice Requires="a14">
          <p:sp>
            <p:nvSpPr>
              <p:cNvPr id="3" name="Rectangle 2"/>
              <p:cNvSpPr/>
              <p:nvPr/>
            </p:nvSpPr>
            <p:spPr>
              <a:xfrm>
                <a:off x="1608666" y="1902117"/>
                <a:ext cx="8732538" cy="4575933"/>
              </a:xfrm>
              <a:prstGeom prst="rect">
                <a:avLst/>
              </a:prstGeom>
            </p:spPr>
            <p:txBody>
              <a:bodyPr wrap="square">
                <a:spAutoFit/>
              </a:bodyPr>
              <a:lstStyle/>
              <a:p>
                <a:pPr>
                  <a:lnSpc>
                    <a:spcPct val="110000"/>
                  </a:lnSpc>
                  <a:spcBef>
                    <a:spcPct val="45000"/>
                  </a:spcBef>
                </a:pPr>
                <a:r>
                  <a:rPr lang="en-US" altLang="en-US" sz="2000" dirty="0"/>
                  <a:t>b</a:t>
                </a:r>
                <a:r>
                  <a:rPr lang="en-US" altLang="en-US" sz="2000" baseline="-25000" dirty="0"/>
                  <a:t>1</a:t>
                </a:r>
                <a:r>
                  <a:rPr lang="en-US" altLang="en-US" sz="2000" dirty="0"/>
                  <a:t> is the estimated change in the mean value of Y as a result of a one-unit increase in X</a:t>
                </a:r>
                <a:endParaRPr lang="sl-SI" altLang="en-US" sz="2000" dirty="0"/>
              </a:p>
              <a:p>
                <a:pPr>
                  <a:lnSpc>
                    <a:spcPct val="110000"/>
                  </a:lnSpc>
                  <a:spcBef>
                    <a:spcPct val="45000"/>
                  </a:spcBef>
                </a:pPr>
                <a14:m>
                  <m:oMathPara xmlns:m="http://schemas.openxmlformats.org/officeDocument/2006/math">
                    <m:oMathParaPr>
                      <m:jc m:val="centerGroup"/>
                    </m:oMathParaPr>
                    <m:oMath xmlns:m="http://schemas.openxmlformats.org/officeDocument/2006/math">
                      <m:sSub>
                        <m:sSubPr>
                          <m:ctrlPr>
                            <a:rPr lang="hr-HR" sz="2000" i="1">
                              <a:latin typeface="Cambria Math" panose="02040503050406030204" pitchFamily="18" charset="0"/>
                            </a:rPr>
                          </m:ctrlPr>
                        </m:sSubPr>
                        <m:e>
                          <m:r>
                            <a:rPr lang="hr-HR" sz="2000" i="1">
                              <a:latin typeface="Cambria Math" panose="02040503050406030204" pitchFamily="18" charset="0"/>
                            </a:rPr>
                            <m:t>𝑏</m:t>
                          </m:r>
                        </m:e>
                        <m:sub>
                          <m:r>
                            <a:rPr lang="hr-HR" sz="2000" i="1">
                              <a:latin typeface="Cambria Math" panose="02040503050406030204" pitchFamily="18" charset="0"/>
                            </a:rPr>
                            <m:t>1</m:t>
                          </m:r>
                        </m:sub>
                      </m:sSub>
                      <m:r>
                        <a:rPr lang="hr-HR" sz="2000" i="1">
                          <a:latin typeface="Cambria Math" panose="02040503050406030204" pitchFamily="18" charset="0"/>
                        </a:rPr>
                        <m:t>=</m:t>
                      </m:r>
                      <m:f>
                        <m:fPr>
                          <m:ctrlPr>
                            <a:rPr lang="hr-HR" sz="2000" i="1">
                              <a:latin typeface="Cambria Math" panose="02040503050406030204" pitchFamily="18" charset="0"/>
                            </a:rPr>
                          </m:ctrlPr>
                        </m:fPr>
                        <m:num>
                          <m:nary>
                            <m:naryPr>
                              <m:chr m:val="∑"/>
                              <m:limLoc m:val="undOvr"/>
                              <m:subHide m:val="on"/>
                              <m:supHide m:val="on"/>
                              <m:ctrlPr>
                                <a:rPr lang="hr-HR" sz="2000" i="1">
                                  <a:latin typeface="Cambria Math" panose="02040503050406030204" pitchFamily="18" charset="0"/>
                                </a:rPr>
                              </m:ctrlPr>
                            </m:naryPr>
                            <m:sub/>
                            <m:sup/>
                            <m:e>
                              <m:r>
                                <a:rPr lang="hr-HR" sz="2000" i="1">
                                  <a:latin typeface="Cambria Math" panose="02040503050406030204" pitchFamily="18" charset="0"/>
                                </a:rPr>
                                <m:t>(</m:t>
                              </m:r>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𝑖</m:t>
                                  </m:r>
                                </m:sub>
                              </m:sSub>
                              <m:r>
                                <a:rPr lang="hr-HR" sz="2000" i="1">
                                  <a:latin typeface="Cambria Math" panose="02040503050406030204" pitchFamily="18" charset="0"/>
                                </a:rPr>
                                <m:t>−</m:t>
                              </m:r>
                              <m:acc>
                                <m:accPr>
                                  <m:chr m:val="̅"/>
                                  <m:ctrlPr>
                                    <a:rPr lang="hr-HR" sz="2000" i="1">
                                      <a:latin typeface="Cambria Math" panose="02040503050406030204" pitchFamily="18" charset="0"/>
                                    </a:rPr>
                                  </m:ctrlPr>
                                </m:accPr>
                                <m:e>
                                  <m:r>
                                    <a:rPr lang="hr-HR" sz="2000" i="1">
                                      <a:latin typeface="Cambria Math" panose="02040503050406030204" pitchFamily="18" charset="0"/>
                                    </a:rPr>
                                    <m:t>𝑥</m:t>
                                  </m:r>
                                </m:e>
                              </m:acc>
                              <m:r>
                                <a:rPr lang="hr-HR" sz="2000" i="1">
                                  <a:latin typeface="Cambria Math" panose="02040503050406030204" pitchFamily="18" charset="0"/>
                                </a:rPr>
                                <m:t>)(</m:t>
                              </m:r>
                              <m:sSub>
                                <m:sSubPr>
                                  <m:ctrlPr>
                                    <a:rPr lang="hr-HR" sz="2000" i="1">
                                      <a:latin typeface="Cambria Math" panose="02040503050406030204" pitchFamily="18" charset="0"/>
                                    </a:rPr>
                                  </m:ctrlPr>
                                </m:sSubPr>
                                <m:e>
                                  <m:r>
                                    <a:rPr lang="hr-HR" sz="2000" i="1">
                                      <a:latin typeface="Cambria Math" panose="02040503050406030204" pitchFamily="18" charset="0"/>
                                    </a:rPr>
                                    <m:t>𝑦</m:t>
                                  </m:r>
                                </m:e>
                                <m:sub>
                                  <m:r>
                                    <a:rPr lang="hr-HR" sz="2000" i="1">
                                      <a:latin typeface="Cambria Math" panose="02040503050406030204" pitchFamily="18" charset="0"/>
                                    </a:rPr>
                                    <m:t>𝑖</m:t>
                                  </m:r>
                                </m:sub>
                              </m:sSub>
                              <m:r>
                                <a:rPr lang="hr-HR" sz="2000" i="1">
                                  <a:latin typeface="Cambria Math" panose="02040503050406030204" pitchFamily="18" charset="0"/>
                                </a:rPr>
                                <m:t>−</m:t>
                              </m:r>
                              <m:acc>
                                <m:accPr>
                                  <m:chr m:val="̅"/>
                                  <m:ctrlPr>
                                    <a:rPr lang="hr-HR" sz="2000" i="1">
                                      <a:latin typeface="Cambria Math" panose="02040503050406030204" pitchFamily="18" charset="0"/>
                                    </a:rPr>
                                  </m:ctrlPr>
                                </m:accPr>
                                <m:e>
                                  <m:r>
                                    <a:rPr lang="hr-HR" sz="2000" i="1">
                                      <a:latin typeface="Cambria Math" panose="02040503050406030204" pitchFamily="18" charset="0"/>
                                    </a:rPr>
                                    <m:t>𝑦</m:t>
                                  </m:r>
                                </m:e>
                              </m:acc>
                              <m:r>
                                <a:rPr lang="hr-HR" sz="2000" i="1">
                                  <a:latin typeface="Cambria Math" panose="02040503050406030204" pitchFamily="18" charset="0"/>
                                </a:rPr>
                                <m:t>)</m:t>
                              </m:r>
                            </m:e>
                          </m:nary>
                        </m:num>
                        <m:den>
                          <m:nary>
                            <m:naryPr>
                              <m:chr m:val="∑"/>
                              <m:limLoc m:val="undOvr"/>
                              <m:subHide m:val="on"/>
                              <m:supHide m:val="on"/>
                              <m:ctrlPr>
                                <a:rPr lang="hr-HR" sz="2000" i="1">
                                  <a:latin typeface="Cambria Math" panose="02040503050406030204" pitchFamily="18" charset="0"/>
                                </a:rPr>
                              </m:ctrlPr>
                            </m:naryPr>
                            <m:sub/>
                            <m:sup/>
                            <m:e>
                              <m:sSup>
                                <m:sSupPr>
                                  <m:ctrlPr>
                                    <a:rPr lang="hr-HR" sz="2000" i="1">
                                      <a:latin typeface="Cambria Math" panose="02040503050406030204" pitchFamily="18" charset="0"/>
                                    </a:rPr>
                                  </m:ctrlPr>
                                </m:sSupPr>
                                <m:e>
                                  <m:d>
                                    <m:dPr>
                                      <m:ctrlPr>
                                        <a:rPr lang="hr-HR" sz="2000" i="1">
                                          <a:latin typeface="Cambria Math" panose="02040503050406030204" pitchFamily="18" charset="0"/>
                                        </a:rPr>
                                      </m:ctrlPr>
                                    </m:dPr>
                                    <m:e>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𝑖</m:t>
                                          </m:r>
                                        </m:sub>
                                      </m:sSub>
                                      <m:r>
                                        <a:rPr lang="hr-HR" sz="2000" i="1">
                                          <a:latin typeface="Cambria Math" panose="02040503050406030204" pitchFamily="18" charset="0"/>
                                        </a:rPr>
                                        <m:t>−</m:t>
                                      </m:r>
                                      <m:acc>
                                        <m:accPr>
                                          <m:chr m:val="̅"/>
                                          <m:ctrlPr>
                                            <a:rPr lang="hr-HR" sz="2000" i="1">
                                              <a:latin typeface="Cambria Math" panose="02040503050406030204" pitchFamily="18" charset="0"/>
                                            </a:rPr>
                                          </m:ctrlPr>
                                        </m:accPr>
                                        <m:e>
                                          <m:r>
                                            <a:rPr lang="hr-HR" sz="2000" i="1">
                                              <a:latin typeface="Cambria Math" panose="02040503050406030204" pitchFamily="18" charset="0"/>
                                            </a:rPr>
                                            <m:t>𝑥</m:t>
                                          </m:r>
                                        </m:e>
                                      </m:acc>
                                    </m:e>
                                  </m:d>
                                </m:e>
                                <m:sup>
                                  <m:r>
                                    <a:rPr lang="hr-HR" sz="2000" i="1">
                                      <a:latin typeface="Cambria Math" panose="02040503050406030204" pitchFamily="18" charset="0"/>
                                    </a:rPr>
                                    <m:t>2</m:t>
                                  </m:r>
                                </m:sup>
                              </m:sSup>
                            </m:e>
                          </m:nary>
                        </m:den>
                      </m:f>
                    </m:oMath>
                  </m:oMathPara>
                </a14:m>
                <a:endParaRPr lang="sl-SI" altLang="en-US" sz="2000" dirty="0"/>
              </a:p>
              <a:p>
                <a:endParaRPr lang="hr-HR" sz="2000" dirty="0"/>
              </a:p>
              <a:p>
                <a:r>
                  <a:rPr lang="hr-HR" sz="2000" dirty="0"/>
                  <a:t>Alternative calculation equation </a:t>
                </a:r>
                <a14:m>
                  <m:oMath xmlns:m="http://schemas.openxmlformats.org/officeDocument/2006/math">
                    <m:sSub>
                      <m:sSubPr>
                        <m:ctrlPr>
                          <a:rPr lang="hr-HR" sz="2000" i="1">
                            <a:latin typeface="Cambria Math" panose="02040503050406030204" pitchFamily="18" charset="0"/>
                          </a:rPr>
                        </m:ctrlPr>
                      </m:sSubPr>
                      <m:e>
                        <m:r>
                          <a:rPr lang="hr-HR" sz="2000" i="1">
                            <a:latin typeface="Cambria Math" panose="02040503050406030204" pitchFamily="18" charset="0"/>
                          </a:rPr>
                          <m:t>𝑏</m:t>
                        </m:r>
                      </m:e>
                      <m:sub>
                        <m:r>
                          <a:rPr lang="hr-HR" sz="2000" i="1">
                            <a:latin typeface="Cambria Math" panose="02040503050406030204" pitchFamily="18" charset="0"/>
                          </a:rPr>
                          <m:t>1</m:t>
                        </m:r>
                      </m:sub>
                    </m:sSub>
                  </m:oMath>
                </a14:m>
                <a:r>
                  <a:rPr lang="hr-HR" sz="2000" dirty="0"/>
                  <a:t>:</a:t>
                </a:r>
              </a:p>
              <a:p>
                <a:r>
                  <a:rPr lang="hr-HR" sz="2000" dirty="0"/>
                  <a:t> </a:t>
                </a:r>
              </a:p>
              <a:p>
                <a:pPr/>
                <a14:m>
                  <m:oMathPara xmlns:m="http://schemas.openxmlformats.org/officeDocument/2006/math">
                    <m:oMathParaPr>
                      <m:jc m:val="centerGroup"/>
                    </m:oMathParaPr>
                    <m:oMath xmlns:m="http://schemas.openxmlformats.org/officeDocument/2006/math">
                      <m:sSub>
                        <m:sSubPr>
                          <m:ctrlPr>
                            <a:rPr lang="hr-HR" sz="2000" i="1">
                              <a:latin typeface="Cambria Math" panose="02040503050406030204" pitchFamily="18" charset="0"/>
                            </a:rPr>
                          </m:ctrlPr>
                        </m:sSubPr>
                        <m:e>
                          <m:r>
                            <a:rPr lang="hr-HR" sz="2000" i="1">
                              <a:latin typeface="Cambria Math" panose="02040503050406030204" pitchFamily="18" charset="0"/>
                            </a:rPr>
                            <m:t>𝑏</m:t>
                          </m:r>
                        </m:e>
                        <m:sub>
                          <m:r>
                            <a:rPr lang="hr-HR" sz="2000" i="1">
                              <a:latin typeface="Cambria Math" panose="02040503050406030204" pitchFamily="18" charset="0"/>
                            </a:rPr>
                            <m:t>1</m:t>
                          </m:r>
                        </m:sub>
                      </m:sSub>
                      <m:r>
                        <a:rPr lang="hr-HR" sz="2000" i="1">
                          <a:latin typeface="Cambria Math" panose="02040503050406030204" pitchFamily="18" charset="0"/>
                        </a:rPr>
                        <m:t>=</m:t>
                      </m:r>
                      <m:f>
                        <m:fPr>
                          <m:ctrlPr>
                            <a:rPr lang="hr-HR" sz="2000" i="1">
                              <a:latin typeface="Cambria Math" panose="02040503050406030204" pitchFamily="18" charset="0"/>
                            </a:rPr>
                          </m:ctrlPr>
                        </m:fPr>
                        <m:num>
                          <m:r>
                            <a:rPr lang="hr-HR" sz="2000" i="1">
                              <a:latin typeface="Cambria Math" panose="02040503050406030204" pitchFamily="18" charset="0"/>
                            </a:rPr>
                            <m:t>𝑛</m:t>
                          </m:r>
                          <m:nary>
                            <m:naryPr>
                              <m:chr m:val="∑"/>
                              <m:limLoc m:val="undOvr"/>
                              <m:subHide m:val="on"/>
                              <m:supHide m:val="on"/>
                              <m:ctrlPr>
                                <a:rPr lang="hr-HR" sz="2000" i="1">
                                  <a:latin typeface="Cambria Math" panose="02040503050406030204" pitchFamily="18" charset="0"/>
                                </a:rPr>
                              </m:ctrlPr>
                            </m:naryPr>
                            <m:sub/>
                            <m:sup/>
                            <m:e>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𝑖</m:t>
                                  </m:r>
                                </m:sub>
                              </m:sSub>
                              <m:sSub>
                                <m:sSubPr>
                                  <m:ctrlPr>
                                    <a:rPr lang="hr-HR" sz="2000" i="1">
                                      <a:latin typeface="Cambria Math" panose="02040503050406030204" pitchFamily="18" charset="0"/>
                                    </a:rPr>
                                  </m:ctrlPr>
                                </m:sSubPr>
                                <m:e>
                                  <m:r>
                                    <a:rPr lang="hr-HR" sz="2000" i="1">
                                      <a:latin typeface="Cambria Math" panose="02040503050406030204" pitchFamily="18" charset="0"/>
                                    </a:rPr>
                                    <m:t>𝑦</m:t>
                                  </m:r>
                                </m:e>
                                <m:sub>
                                  <m:r>
                                    <a:rPr lang="hr-HR" sz="2000" i="1">
                                      <a:latin typeface="Cambria Math" panose="02040503050406030204" pitchFamily="18" charset="0"/>
                                    </a:rPr>
                                    <m:t>𝑖</m:t>
                                  </m:r>
                                </m:sub>
                              </m:sSub>
                              <m:r>
                                <a:rPr lang="hr-HR" sz="2000" i="1">
                                  <a:latin typeface="Cambria Math" panose="02040503050406030204" pitchFamily="18" charset="0"/>
                                </a:rPr>
                                <m:t>−(</m:t>
                              </m:r>
                              <m:nary>
                                <m:naryPr>
                                  <m:chr m:val="∑"/>
                                  <m:limLoc m:val="undOvr"/>
                                  <m:subHide m:val="on"/>
                                  <m:supHide m:val="on"/>
                                  <m:ctrlPr>
                                    <a:rPr lang="hr-HR" sz="2000" i="1">
                                      <a:latin typeface="Cambria Math" panose="02040503050406030204" pitchFamily="18" charset="0"/>
                                    </a:rPr>
                                  </m:ctrlPr>
                                </m:naryPr>
                                <m:sub/>
                                <m:sup/>
                                <m:e>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𝑖</m:t>
                                      </m:r>
                                    </m:sub>
                                  </m:sSub>
                                </m:e>
                              </m:nary>
                              <m:r>
                                <a:rPr lang="hr-HR" sz="2000" i="1">
                                  <a:latin typeface="Cambria Math" panose="02040503050406030204" pitchFamily="18" charset="0"/>
                                </a:rPr>
                                <m:t>)(</m:t>
                              </m:r>
                              <m:nary>
                                <m:naryPr>
                                  <m:chr m:val="∑"/>
                                  <m:limLoc m:val="undOvr"/>
                                  <m:subHide m:val="on"/>
                                  <m:supHide m:val="on"/>
                                  <m:ctrlPr>
                                    <a:rPr lang="hr-HR" sz="2000" i="1">
                                      <a:latin typeface="Cambria Math" panose="02040503050406030204" pitchFamily="18" charset="0"/>
                                    </a:rPr>
                                  </m:ctrlPr>
                                </m:naryPr>
                                <m:sub/>
                                <m:sup/>
                                <m:e>
                                  <m:sSub>
                                    <m:sSubPr>
                                      <m:ctrlPr>
                                        <a:rPr lang="hr-HR" sz="2000" i="1">
                                          <a:latin typeface="Cambria Math" panose="02040503050406030204" pitchFamily="18" charset="0"/>
                                        </a:rPr>
                                      </m:ctrlPr>
                                    </m:sSubPr>
                                    <m:e>
                                      <m:r>
                                        <a:rPr lang="hr-HR" sz="2000" i="1">
                                          <a:latin typeface="Cambria Math" panose="02040503050406030204" pitchFamily="18" charset="0"/>
                                        </a:rPr>
                                        <m:t>𝑦</m:t>
                                      </m:r>
                                    </m:e>
                                    <m:sub>
                                      <m:r>
                                        <a:rPr lang="hr-HR" sz="2000" i="1">
                                          <a:latin typeface="Cambria Math" panose="02040503050406030204" pitchFamily="18" charset="0"/>
                                        </a:rPr>
                                        <m:t>𝑖</m:t>
                                      </m:r>
                                    </m:sub>
                                  </m:sSub>
                                </m:e>
                              </m:nary>
                              <m:r>
                                <a:rPr lang="hr-HR" sz="2000" i="1">
                                  <a:latin typeface="Cambria Math" panose="02040503050406030204" pitchFamily="18" charset="0"/>
                                </a:rPr>
                                <m:t>)</m:t>
                              </m:r>
                            </m:e>
                          </m:nary>
                        </m:num>
                        <m:den>
                          <m:r>
                            <a:rPr lang="hr-HR" sz="2000" i="1">
                              <a:latin typeface="Cambria Math" panose="02040503050406030204" pitchFamily="18" charset="0"/>
                            </a:rPr>
                            <m:t>𝑛</m:t>
                          </m:r>
                          <m:nary>
                            <m:naryPr>
                              <m:chr m:val="∑"/>
                              <m:limLoc m:val="undOvr"/>
                              <m:subHide m:val="on"/>
                              <m:supHide m:val="on"/>
                              <m:ctrlPr>
                                <a:rPr lang="hr-HR" sz="2000" i="1">
                                  <a:latin typeface="Cambria Math" panose="02040503050406030204" pitchFamily="18" charset="0"/>
                                </a:rPr>
                              </m:ctrlPr>
                            </m:naryPr>
                            <m:sub/>
                            <m:sup/>
                            <m:e>
                              <m:sSubSup>
                                <m:sSubSupPr>
                                  <m:ctrlPr>
                                    <a:rPr lang="hr-HR" sz="2000" i="1">
                                      <a:latin typeface="Cambria Math" panose="02040503050406030204" pitchFamily="18" charset="0"/>
                                    </a:rPr>
                                  </m:ctrlPr>
                                </m:sSubSupPr>
                                <m:e>
                                  <m:r>
                                    <a:rPr lang="hr-HR" sz="2000" i="1">
                                      <a:latin typeface="Cambria Math" panose="02040503050406030204" pitchFamily="18" charset="0"/>
                                    </a:rPr>
                                    <m:t>𝑥</m:t>
                                  </m:r>
                                </m:e>
                                <m:sub>
                                  <m:r>
                                    <a:rPr lang="hr-HR" sz="2000" i="1">
                                      <a:latin typeface="Cambria Math" panose="02040503050406030204" pitchFamily="18" charset="0"/>
                                    </a:rPr>
                                    <m:t>𝑖</m:t>
                                  </m:r>
                                </m:sub>
                                <m:sup>
                                  <m:r>
                                    <a:rPr lang="hr-HR" sz="2000" i="1">
                                      <a:latin typeface="Cambria Math" panose="02040503050406030204" pitchFamily="18" charset="0"/>
                                    </a:rPr>
                                    <m:t>2</m:t>
                                  </m:r>
                                </m:sup>
                              </m:sSubSup>
                              <m:r>
                                <a:rPr lang="hr-HR" sz="2000" i="1">
                                  <a:latin typeface="Cambria Math" panose="02040503050406030204" pitchFamily="18" charset="0"/>
                                </a:rPr>
                                <m:t>−</m:t>
                              </m:r>
                              <m:sSup>
                                <m:sSupPr>
                                  <m:ctrlPr>
                                    <a:rPr lang="hr-HR" sz="2000" i="1">
                                      <a:latin typeface="Cambria Math" panose="02040503050406030204" pitchFamily="18" charset="0"/>
                                    </a:rPr>
                                  </m:ctrlPr>
                                </m:sSupPr>
                                <m:e>
                                  <m:d>
                                    <m:dPr>
                                      <m:ctrlPr>
                                        <a:rPr lang="hr-HR" sz="2000" i="1">
                                          <a:latin typeface="Cambria Math" panose="02040503050406030204" pitchFamily="18" charset="0"/>
                                        </a:rPr>
                                      </m:ctrlPr>
                                    </m:dPr>
                                    <m:e>
                                      <m:nary>
                                        <m:naryPr>
                                          <m:chr m:val="∑"/>
                                          <m:limLoc m:val="undOvr"/>
                                          <m:subHide m:val="on"/>
                                          <m:supHide m:val="on"/>
                                          <m:ctrlPr>
                                            <a:rPr lang="hr-HR" sz="2000" i="1">
                                              <a:latin typeface="Cambria Math" panose="02040503050406030204" pitchFamily="18" charset="0"/>
                                            </a:rPr>
                                          </m:ctrlPr>
                                        </m:naryPr>
                                        <m:sub/>
                                        <m:sup/>
                                        <m:e>
                                          <m:sSub>
                                            <m:sSubPr>
                                              <m:ctrlPr>
                                                <a:rPr lang="hr-HR" sz="2000" i="1">
                                                  <a:latin typeface="Cambria Math" panose="02040503050406030204" pitchFamily="18" charset="0"/>
                                                </a:rPr>
                                              </m:ctrlPr>
                                            </m:sSubPr>
                                            <m:e>
                                              <m:r>
                                                <a:rPr lang="hr-HR" sz="2000" i="1">
                                                  <a:latin typeface="Cambria Math" panose="02040503050406030204" pitchFamily="18" charset="0"/>
                                                </a:rPr>
                                                <m:t>𝑥</m:t>
                                              </m:r>
                                            </m:e>
                                            <m:sub>
                                              <m:r>
                                                <a:rPr lang="hr-HR" sz="2000" i="1">
                                                  <a:latin typeface="Cambria Math" panose="02040503050406030204" pitchFamily="18" charset="0"/>
                                                </a:rPr>
                                                <m:t>𝑖</m:t>
                                              </m:r>
                                            </m:sub>
                                          </m:sSub>
                                        </m:e>
                                      </m:nary>
                                    </m:e>
                                  </m:d>
                                </m:e>
                                <m:sup>
                                  <m:r>
                                    <a:rPr lang="hr-HR" sz="2000" i="1">
                                      <a:latin typeface="Cambria Math" panose="02040503050406030204" pitchFamily="18" charset="0"/>
                                    </a:rPr>
                                    <m:t>2</m:t>
                                  </m:r>
                                </m:sup>
                              </m:sSup>
                              <m:r>
                                <a:rPr lang="hr-HR" sz="2000" i="1">
                                  <a:latin typeface="Cambria Math" panose="02040503050406030204" pitchFamily="18" charset="0"/>
                                </a:rPr>
                                <m:t> </m:t>
                              </m:r>
                            </m:e>
                          </m:nary>
                        </m:den>
                      </m:f>
                    </m:oMath>
                  </m:oMathPara>
                </a14:m>
                <a:endParaRPr lang="hr-HR" sz="2000" dirty="0"/>
              </a:p>
              <a:p>
                <a:pPr>
                  <a:lnSpc>
                    <a:spcPct val="110000"/>
                  </a:lnSpc>
                  <a:spcBef>
                    <a:spcPct val="45000"/>
                  </a:spcBef>
                </a:pPr>
                <a:r>
                  <a:rPr lang="en-US" altLang="en-US" sz="2000" dirty="0"/>
                  <a:t>b</a:t>
                </a:r>
                <a:r>
                  <a:rPr lang="en-US" altLang="en-US" sz="2000" baseline="-25000" dirty="0"/>
                  <a:t>0</a:t>
                </a:r>
                <a:r>
                  <a:rPr lang="en-US" altLang="en-US" sz="2000" dirty="0"/>
                  <a:t> is the estimated mean value of Y when the value of X is zero</a:t>
                </a:r>
              </a:p>
              <a:p>
                <a:pPr>
                  <a:lnSpc>
                    <a:spcPct val="110000"/>
                  </a:lnSpc>
                  <a:spcBef>
                    <a:spcPct val="45000"/>
                  </a:spcBef>
                </a:pPr>
                <a:endParaRPr lang="sl-SI" altLang="en-US" sz="1050" dirty="0"/>
              </a:p>
              <a:p>
                <a:pPr>
                  <a:lnSpc>
                    <a:spcPct val="110000"/>
                  </a:lnSpc>
                  <a:spcBef>
                    <a:spcPct val="45000"/>
                  </a:spcBef>
                </a:pPr>
                <a14:m>
                  <m:oMathPara xmlns:m="http://schemas.openxmlformats.org/officeDocument/2006/math">
                    <m:oMathParaPr>
                      <m:jc m:val="centerGroup"/>
                    </m:oMathParaPr>
                    <m:oMath xmlns:m="http://schemas.openxmlformats.org/officeDocument/2006/math">
                      <m:sSub>
                        <m:sSubPr>
                          <m:ctrlPr>
                            <a:rPr lang="hr-HR" sz="2000" i="1">
                              <a:latin typeface="Cambria Math" panose="02040503050406030204" pitchFamily="18" charset="0"/>
                            </a:rPr>
                          </m:ctrlPr>
                        </m:sSubPr>
                        <m:e>
                          <m:r>
                            <a:rPr lang="sl-SI" sz="2000" i="1">
                              <a:latin typeface="Cambria Math" panose="02040503050406030204" pitchFamily="18" charset="0"/>
                            </a:rPr>
                            <m:t>𝑏</m:t>
                          </m:r>
                        </m:e>
                        <m:sub>
                          <m:r>
                            <a:rPr lang="sl-SI" sz="2000" i="1">
                              <a:latin typeface="Cambria Math" panose="02040503050406030204" pitchFamily="18" charset="0"/>
                            </a:rPr>
                            <m:t>0</m:t>
                          </m:r>
                        </m:sub>
                      </m:sSub>
                      <m:r>
                        <a:rPr lang="sl-SI" sz="2000" i="1">
                          <a:latin typeface="Cambria Math" panose="02040503050406030204" pitchFamily="18" charset="0"/>
                        </a:rPr>
                        <m:t>=</m:t>
                      </m:r>
                      <m:acc>
                        <m:accPr>
                          <m:chr m:val="̅"/>
                          <m:ctrlPr>
                            <a:rPr lang="hr-HR" sz="2000" i="1">
                              <a:latin typeface="Cambria Math" panose="02040503050406030204" pitchFamily="18" charset="0"/>
                            </a:rPr>
                          </m:ctrlPr>
                        </m:accPr>
                        <m:e>
                          <m:r>
                            <a:rPr lang="sl-SI" sz="2000" i="1">
                              <a:latin typeface="Cambria Math" panose="02040503050406030204" pitchFamily="18" charset="0"/>
                            </a:rPr>
                            <m:t>𝑦</m:t>
                          </m:r>
                        </m:e>
                      </m:acc>
                      <m:r>
                        <a:rPr lang="sl-SI" sz="2000" i="1">
                          <a:latin typeface="Cambria Math" panose="02040503050406030204" pitchFamily="18" charset="0"/>
                        </a:rPr>
                        <m:t>−</m:t>
                      </m:r>
                      <m:sSub>
                        <m:sSubPr>
                          <m:ctrlPr>
                            <a:rPr lang="hr-HR" sz="2000" i="1">
                              <a:latin typeface="Cambria Math" panose="02040503050406030204" pitchFamily="18" charset="0"/>
                            </a:rPr>
                          </m:ctrlPr>
                        </m:sSubPr>
                        <m:e>
                          <m:r>
                            <a:rPr lang="sl-SI" sz="2000" i="1">
                              <a:latin typeface="Cambria Math" panose="02040503050406030204" pitchFamily="18" charset="0"/>
                            </a:rPr>
                            <m:t>𝑏</m:t>
                          </m:r>
                        </m:e>
                        <m:sub>
                          <m:r>
                            <a:rPr lang="sl-SI" sz="2000" i="1">
                              <a:latin typeface="Cambria Math" panose="02040503050406030204" pitchFamily="18" charset="0"/>
                            </a:rPr>
                            <m:t>1</m:t>
                          </m:r>
                        </m:sub>
                      </m:sSub>
                      <m:acc>
                        <m:accPr>
                          <m:chr m:val="̅"/>
                          <m:ctrlPr>
                            <a:rPr lang="hr-HR" sz="2000" i="1">
                              <a:latin typeface="Cambria Math" panose="02040503050406030204" pitchFamily="18" charset="0"/>
                            </a:rPr>
                          </m:ctrlPr>
                        </m:accPr>
                        <m:e>
                          <m:r>
                            <a:rPr lang="sl-SI" sz="2000" i="1">
                              <a:latin typeface="Cambria Math" panose="02040503050406030204" pitchFamily="18" charset="0"/>
                            </a:rPr>
                            <m:t>𝑥</m:t>
                          </m:r>
                        </m:e>
                      </m:acc>
                    </m:oMath>
                  </m:oMathPara>
                </a14:m>
                <a:endParaRPr lang="en-US" altLang="en-US" sz="1000" dirty="0"/>
              </a:p>
              <a:p>
                <a:pPr>
                  <a:lnSpc>
                    <a:spcPct val="110000"/>
                  </a:lnSpc>
                  <a:spcBef>
                    <a:spcPct val="45000"/>
                  </a:spcBef>
                </a:pPr>
                <a:endParaRPr lang="en-US" altLang="en-US" dirty="0"/>
              </a:p>
            </p:txBody>
          </p:sp>
        </mc:Choice>
        <mc:Fallback xmlns="">
          <p:sp>
            <p:nvSpPr>
              <p:cNvPr id="3" name="Rectangle 2"/>
              <p:cNvSpPr>
                <a:spLocks noRot="1" noChangeAspect="1" noMove="1" noResize="1" noEditPoints="1" noAdjustHandles="1" noChangeArrowheads="1" noChangeShapeType="1" noTextEdit="1"/>
              </p:cNvSpPr>
              <p:nvPr/>
            </p:nvSpPr>
            <p:spPr>
              <a:xfrm>
                <a:off x="1608666" y="1902117"/>
                <a:ext cx="8732538" cy="4575933"/>
              </a:xfrm>
              <a:prstGeom prst="rect">
                <a:avLst/>
              </a:prstGeom>
              <a:blipFill>
                <a:blip r:embed="rId2"/>
                <a:stretch>
                  <a:fillRect l="-768" t="-399" r="-768"/>
                </a:stretch>
              </a:blipFill>
            </p:spPr>
            <p:txBody>
              <a:bodyPr/>
              <a:lstStyle/>
              <a:p>
                <a:r>
                  <a:rPr lang="hr-HR">
                    <a:noFill/>
                  </a:rPr>
                  <a:t> </a:t>
                </a:r>
              </a:p>
            </p:txBody>
          </p:sp>
        </mc:Fallback>
      </mc:AlternateContent>
    </p:spTree>
    <p:extLst>
      <p:ext uri="{BB962C8B-B14F-4D97-AF65-F5344CB8AC3E}">
        <p14:creationId xmlns:p14="http://schemas.microsoft.com/office/powerpoint/2010/main" val="3298298427"/>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87ef5a6ca8db3d8970e8275f87fe6ad0">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427170dd430623581aaac7a1b5010d4e"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A76C46-9B09-438D-B5F8-A1AC0A7C518F}">
  <ds:schemaRefs>
    <ds:schemaRef ds:uri="http://schemas.microsoft.com/office/2006/metadata/properties"/>
    <ds:schemaRef ds:uri="http://purl.org/dc/elements/1.1/"/>
    <ds:schemaRef ds:uri="a92fe6ce-cc5e-4661-b3e6-d9d5535f70b5"/>
    <ds:schemaRef ds:uri="http://purl.org/dc/term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d9bddfac-6dc9-4958-8f35-4d0da3af229b"/>
    <ds:schemaRef ds:uri="http://purl.org/dc/dcmitype/"/>
  </ds:schemaRefs>
</ds:datastoreItem>
</file>

<file path=customXml/itemProps2.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3.xml><?xml version="1.0" encoding="utf-8"?>
<ds:datastoreItem xmlns:ds="http://schemas.openxmlformats.org/officeDocument/2006/customXml" ds:itemID="{31E1EFDD-DD9F-45DD-BF85-046C587E9A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2596</TotalTime>
  <Words>1879</Words>
  <Application>Microsoft Office PowerPoint</Application>
  <PresentationFormat>Panoramiczny</PresentationFormat>
  <Paragraphs>149</Paragraphs>
  <Slides>21</Slides>
  <Notes>0</Notes>
  <HiddenSlides>0</HiddenSlides>
  <MMClips>0</MMClips>
  <ScaleCrop>false</ScaleCrop>
  <HeadingPairs>
    <vt:vector size="8" baseType="variant">
      <vt:variant>
        <vt:lpstr>Używane czcionki</vt:lpstr>
      </vt:variant>
      <vt:variant>
        <vt:i4>6</vt:i4>
      </vt:variant>
      <vt:variant>
        <vt:lpstr>Motyw</vt:lpstr>
      </vt:variant>
      <vt:variant>
        <vt:i4>1</vt:i4>
      </vt:variant>
      <vt:variant>
        <vt:lpstr>Osadzone serwery OLE</vt:lpstr>
      </vt:variant>
      <vt:variant>
        <vt:i4>1</vt:i4>
      </vt:variant>
      <vt:variant>
        <vt:lpstr>Tytuły slajdów</vt:lpstr>
      </vt:variant>
      <vt:variant>
        <vt:i4>21</vt:i4>
      </vt:variant>
    </vt:vector>
  </HeadingPairs>
  <TitlesOfParts>
    <vt:vector size="29" baseType="lpstr">
      <vt:lpstr>Arial</vt:lpstr>
      <vt:lpstr>Calibri</vt:lpstr>
      <vt:lpstr>Cambria Math</vt:lpstr>
      <vt:lpstr>Symbol</vt:lpstr>
      <vt:lpstr>Tahoma</vt:lpstr>
      <vt:lpstr>Wingdings</vt:lpstr>
      <vt:lpstr>Motyw pakietu Office</vt:lpstr>
      <vt:lpstr>Equation</vt:lpstr>
      <vt:lpstr>Statistical methods for analysing logistics data</vt:lpstr>
      <vt:lpstr>Introduction to  Regression Analysis</vt:lpstr>
      <vt:lpstr>Correlation vs. Regression</vt:lpstr>
      <vt:lpstr>Introduction to  Regression Analysis</vt:lpstr>
      <vt:lpstr>Simple Linear Regression Model</vt:lpstr>
      <vt:lpstr>Simple Linear Regression  Model</vt:lpstr>
      <vt:lpstr>Simple Linear Regression Equation (Prediction Line)</vt:lpstr>
      <vt:lpstr>The Least Squares Method</vt:lpstr>
      <vt:lpstr>Interpretation of the  Slope and the Intercept</vt:lpstr>
      <vt:lpstr>Simple Linear Regression  Example</vt:lpstr>
      <vt:lpstr>Simple Linear Regression  Example</vt:lpstr>
      <vt:lpstr>Simple Linear Regression  Example</vt:lpstr>
      <vt:lpstr>Multiple Regression Model</vt:lpstr>
      <vt:lpstr>Regression model and regression equation</vt:lpstr>
      <vt:lpstr>Estimated multiple regression equation</vt:lpstr>
      <vt:lpstr>Simple Multiple Regression  Example</vt:lpstr>
      <vt:lpstr>Simple Multiple Regression  Example</vt:lpstr>
      <vt:lpstr>Prezentacja programu PowerPoint</vt:lpstr>
      <vt:lpstr>Prezentacja programu PowerPoint</vt:lpstr>
      <vt:lpstr>Authors:  Sanja Bojić, Kristijan Brglez , Maja Fošner, Roman Gumzej, Rebeka Kovačič Lukman, Benjamin Marcen, Marinko Maslarić, Boško Matović, Dejan Mirčetić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39</cp:revision>
  <dcterms:created xsi:type="dcterms:W3CDTF">2023-07-06T12:09:08Z</dcterms:created>
  <dcterms:modified xsi:type="dcterms:W3CDTF">2025-10-16T10:23:29Z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