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4"/>
  </p:sldMasterIdLst>
  <p:sldIdLst>
    <p:sldId id="256" r:id="rId5"/>
    <p:sldId id="264" r:id="rId6"/>
    <p:sldId id="262" r:id="rId7"/>
    <p:sldId id="267"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335" r:id="rId21"/>
    <p:sldId id="263"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2" d="100"/>
          <a:sy n="112" d="100"/>
        </p:scale>
        <p:origin x="4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a:extLst>
              <a:ext uri="{FF2B5EF4-FFF2-40B4-BE49-F238E27FC236}">
                <a16:creationId xmlns:a16="http://schemas.microsoft.com/office/drawing/2014/main" id="{14E33D8A-DC98-7081-CB06-DA006E789716}"/>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20551B2-F538-33AF-4853-70F5105444F6}"/>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ribbr.com/statistics/t-test/" TargetMode="External"/><Relationship Id="rId7" Type="http://schemas.openxmlformats.org/officeDocument/2006/relationships/hyperlink" Target="https://www.scribbr.com/statistics/statistical-tests/#nonparametric" TargetMode="Externa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www.scribbr.com/statistics/chi-square-tests/" TargetMode="External"/><Relationship Id="rId5" Type="http://schemas.openxmlformats.org/officeDocument/2006/relationships/hyperlink" Target="https://www.scribbr.com/statistics/one-way-anova/" TargetMode="External"/><Relationship Id="rId4" Type="http://schemas.openxmlformats.org/officeDocument/2006/relationships/hyperlink" Target="https://www.scribbr.com/statistics/simple-linear-regressio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1.bin"/><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3" Type="http://schemas.openxmlformats.org/officeDocument/2006/relationships/hyperlink" Target="https://www.scribbr.com/category/statistics/"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VPZD_aij8H0"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LMSyiAJm99g" TargetMode="External"/><Relationship Id="rId10" Type="http://schemas.openxmlformats.org/officeDocument/2006/relationships/hyperlink" Target="https://onlinestatbook.com/Online_Statistics_Education.pdf"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youtu.be/BWbgiJz0_TA?si=wTNnNud2uKSF_9M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scribbr.com/statistics/median/" TargetMode="External"/><Relationship Id="rId7" Type="http://schemas.openxmlformats.org/officeDocument/2006/relationships/image" Target="../media/image5.png"/><Relationship Id="rId2" Type="http://schemas.openxmlformats.org/officeDocument/2006/relationships/hyperlink" Target="https://www.scribbr.com/statistics/mean/" TargetMode="Externa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scribbr.com/statistics/standard-deviation/" TargetMode="External"/><Relationship Id="rId4" Type="http://schemas.openxmlformats.org/officeDocument/2006/relationships/hyperlink" Target="https://www.scribbr.com/statistics/mo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Tytuł 1">
            <a:extLst>
              <a:ext uri="{FF2B5EF4-FFF2-40B4-BE49-F238E27FC236}">
                <a16:creationId xmlns:a16="http://schemas.microsoft.com/office/drawing/2014/main" id="{F6DF4095-31B2-811F-E7E2-492B8C792067}"/>
              </a:ext>
            </a:extLst>
          </p:cNvPr>
          <p:cNvSpPr>
            <a:spLocks noGrp="1"/>
          </p:cNvSpPr>
          <p:nvPr>
            <p:ph type="ctrTitle"/>
          </p:nvPr>
        </p:nvSpPr>
        <p:spPr>
          <a:xfrm>
            <a:off x="5925440" y="659349"/>
            <a:ext cx="5648456" cy="2183467"/>
          </a:xfrm>
        </p:spPr>
        <p:txBody>
          <a:bodyPr>
            <a:normAutofit fontScale="90000"/>
          </a:bodyPr>
          <a:lstStyle/>
          <a:p>
            <a:pPr lvl="0"/>
            <a:r>
              <a:rPr lang="pl-PL" dirty="0"/>
              <a:t>Statistical methods for analysing logistics data</a:t>
            </a:r>
            <a:endParaRPr lang="sl-SI" dirty="0"/>
          </a:p>
        </p:txBody>
      </p:sp>
      <p:sp>
        <p:nvSpPr>
          <p:cNvPr id="12" name="Tytuł 1">
            <a:extLst>
              <a:ext uri="{FF2B5EF4-FFF2-40B4-BE49-F238E27FC236}">
                <a16:creationId xmlns:a16="http://schemas.microsoft.com/office/drawing/2014/main" id="{A9D6BE9F-E8E2-ACFE-95A5-5930CF9F4F44}"/>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sp>
        <p:nvSpPr>
          <p:cNvPr id="13" name="Tytuł 1">
            <a:extLst>
              <a:ext uri="{FF2B5EF4-FFF2-40B4-BE49-F238E27FC236}">
                <a16:creationId xmlns:a16="http://schemas.microsoft.com/office/drawing/2014/main" id="{2DD8DCA9-0DF2-AE36-0894-076DEC8C888A}"/>
              </a:ext>
            </a:extLst>
          </p:cNvPr>
          <p:cNvSpPr txBox="1">
            <a:spLocks/>
          </p:cNvSpPr>
          <p:nvPr/>
        </p:nvSpPr>
        <p:spPr>
          <a:xfrm>
            <a:off x="6096000" y="3172628"/>
            <a:ext cx="5872309" cy="842557"/>
          </a:xfrm>
          <a:prstGeom prst="rect">
            <a:avLst/>
          </a:prstGeom>
        </p:spPr>
        <p:txBody>
          <a:bodyPr vert="horz" lIns="91440" tIns="45720" rIns="91440" bIns="45720" rtlCol="0" anchor="b">
            <a:normAutofit fontScale="700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4400" dirty="0">
                <a:latin typeface="Tahoma" panose="020B0604030504040204" pitchFamily="34" charset="0"/>
                <a:ea typeface="Tahoma" panose="020B0604030504040204" pitchFamily="34" charset="0"/>
                <a:cs typeface="Tahoma" panose="020B0604030504040204" pitchFamily="34" charset="0"/>
              </a:rPr>
              <a:t>Statistics for Business Analytics</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Central Limit Theorem and Sampling Distribution</a:t>
            </a:r>
            <a:endParaRPr lang="pl-PL" dirty="0"/>
          </a:p>
        </p:txBody>
      </p:sp>
      <p:sp>
        <p:nvSpPr>
          <p:cNvPr id="3" name="Rectangle 2"/>
          <p:cNvSpPr>
            <a:spLocks noChangeArrowheads="1"/>
          </p:cNvSpPr>
          <p:nvPr/>
        </p:nvSpPr>
        <p:spPr bwMode="auto">
          <a:xfrm rot="10800000">
            <a:off x="1331079" y="2444509"/>
            <a:ext cx="7306734" cy="1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614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715" y="564460"/>
            <a:ext cx="1295842" cy="1358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629832" y="1481668"/>
            <a:ext cx="822361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endParaRPr>
          </a:p>
          <a:p>
            <a:r>
              <a:rPr lang="en-GB" dirty="0"/>
              <a:t>The Central Limit Theorem (CLT) is a fundamental concept in statistics that underpins the </a:t>
            </a:r>
            <a:r>
              <a:rPr lang="en-GB" dirty="0" err="1"/>
              <a:t>behavior</a:t>
            </a:r>
            <a:r>
              <a:rPr lang="en-GB" dirty="0"/>
              <a:t> of sampling distributions. It states that the sampling distribution of the sample mean approaches a normal distribution as the sample size increases, regardless of the shape of the population distribution. This theorem enables us to make robust inferences about population parameters from sample data.</a:t>
            </a:r>
            <a:endParaRPr lang="hr-HR" dirty="0"/>
          </a:p>
          <a:p>
            <a:pPr marL="0" marR="0" lvl="0" indent="0" algn="just" defTabSz="914400" rtl="0" eaLnBrk="0" fontAlgn="base" latinLnBrk="0" hangingPunct="0">
              <a:lnSpc>
                <a:spcPct val="100000"/>
              </a:lnSpc>
              <a:spcBef>
                <a:spcPct val="0"/>
              </a:spcBef>
              <a:spcAft>
                <a:spcPct val="0"/>
              </a:spcAft>
              <a:buClrTx/>
              <a:buSzTx/>
              <a:buFontTx/>
              <a:buNone/>
              <a:tabLst/>
            </a:pPr>
            <a:endParaRPr lang="pl-PL" altLang="sl-SI" dirty="0">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1608666" y="3452711"/>
            <a:ext cx="7692989" cy="2677656"/>
          </a:xfrm>
          <a:prstGeom prst="rect">
            <a:avLst/>
          </a:prstGeom>
        </p:spPr>
        <p:txBody>
          <a:bodyPr wrap="square">
            <a:spAutoFit/>
          </a:bodyPr>
          <a:lstStyle/>
          <a:p>
            <a:pPr algn="just">
              <a:lnSpc>
                <a:spcPct val="150000"/>
              </a:lnSpc>
              <a:spcAft>
                <a:spcPts val="0"/>
              </a:spcAft>
            </a:pPr>
            <a:r>
              <a:rPr lang="en-GB" sz="1600" kern="100" dirty="0">
                <a:latin typeface="Tahoma" panose="020B0604030504040204" pitchFamily="34" charset="0"/>
                <a:ea typeface="Calibri" panose="020F0502020204030204" pitchFamily="34" charset="0"/>
                <a:cs typeface="Tahoma" panose="020B0604030504040204" pitchFamily="34" charset="0"/>
              </a:rPr>
              <a:t>The central limit theorem delineates two key principles:</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600" kern="100" dirty="0">
                <a:latin typeface="Tahoma" panose="020B0604030504040204" pitchFamily="34" charset="0"/>
                <a:ea typeface="Calibri" panose="020F0502020204030204" pitchFamily="34" charset="0"/>
                <a:cs typeface="Tahoma" panose="020B0604030504040204" pitchFamily="34" charset="0"/>
              </a:rPr>
              <a:t> </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n-GB" sz="1600" b="1" kern="100" dirty="0">
                <a:latin typeface="Tahoma" panose="020B0604030504040204" pitchFamily="34" charset="0"/>
                <a:ea typeface="Calibri" panose="020F0502020204030204" pitchFamily="34" charset="0"/>
                <a:cs typeface="Tahoma" panose="020B0604030504040204" pitchFamily="34" charset="0"/>
              </a:rPr>
              <a:t>Law of Large Numbers:</a:t>
            </a:r>
            <a:r>
              <a:rPr lang="en-GB" sz="1600" kern="100" dirty="0">
                <a:latin typeface="Tahoma" panose="020B0604030504040204" pitchFamily="34" charset="0"/>
                <a:ea typeface="Calibri" panose="020F0502020204030204" pitchFamily="34" charset="0"/>
                <a:cs typeface="Tahoma" panose="020B0604030504040204" pitchFamily="34" charset="0"/>
              </a:rPr>
              <a:t> As the sample size or the number of samples increases, the sample mean tends to converge towards the population mean.</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n-GB" sz="1600" b="1" kern="100" dirty="0">
                <a:latin typeface="Tahoma" panose="020B0604030504040204" pitchFamily="34" charset="0"/>
                <a:ea typeface="Calibri" panose="020F0502020204030204" pitchFamily="34" charset="0"/>
                <a:cs typeface="Tahoma" panose="020B0604030504040204" pitchFamily="34" charset="0"/>
              </a:rPr>
              <a:t>Normality of Sampling Distribution:</a:t>
            </a:r>
            <a:r>
              <a:rPr lang="en-GB" sz="1600" kern="100" dirty="0">
                <a:latin typeface="Tahoma" panose="020B0604030504040204" pitchFamily="34" charset="0"/>
                <a:ea typeface="Calibri" panose="020F0502020204030204" pitchFamily="34" charset="0"/>
                <a:cs typeface="Tahoma" panose="020B0604030504040204" pitchFamily="34" charset="0"/>
              </a:rPr>
              <a:t> Despite the original variable's distribution, when working with multiple large samples, the sampling distribution of the mean tends to approximate a normal distribution.</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404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Test statistics</a:t>
            </a:r>
            <a:endParaRPr lang="pl-PL" dirty="0"/>
          </a:p>
        </p:txBody>
      </p:sp>
      <p:sp>
        <p:nvSpPr>
          <p:cNvPr id="3" name="Rectangle 2"/>
          <p:cNvSpPr/>
          <p:nvPr/>
        </p:nvSpPr>
        <p:spPr>
          <a:xfrm>
            <a:off x="1608666" y="1709304"/>
            <a:ext cx="9238010" cy="4632037"/>
          </a:xfrm>
          <a:prstGeom prst="rect">
            <a:avLst/>
          </a:prstGeom>
        </p:spPr>
        <p:txBody>
          <a:bodyPr wrap="square">
            <a:spAutoFit/>
          </a:bodyPr>
          <a:lstStyle/>
          <a:p>
            <a:r>
              <a:rPr lang="en-GB" dirty="0"/>
              <a:t>A test statistic represents a numerical value derived from a statistical hypothesis test, indicating the degree of alignment between your observed data and the distribution expected under the null hypothesis of that test.</a:t>
            </a:r>
            <a:endParaRPr lang="sl-SI" dirty="0"/>
          </a:p>
          <a:p>
            <a:endParaRPr lang="hr-HR" dirty="0"/>
          </a:p>
          <a:p>
            <a:pPr algn="just">
              <a:lnSpc>
                <a:spcPct val="150000"/>
              </a:lnSpc>
              <a:spcAft>
                <a:spcPts val="600"/>
              </a:spcAft>
            </a:pPr>
            <a:r>
              <a:rPr lang="en-GB" dirty="0"/>
              <a:t>This statistic plays a crucial role in computing the p-value of your findings, facilitating the determination of whether to accept or reject your null hypothesis</a:t>
            </a:r>
            <a:r>
              <a:rPr lang="sl-SI" dirty="0"/>
              <a:t>.</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dirty="0"/>
              <a:t>A test statistic articulates the similarity between the distribution of your data and the distribution anticipated under the null hypothesis of the statistical test employed. The distribution of data elucidates the frequency of each observation, characterized by its central tendency and the variability around it. Since different statistical tests anticipate different distribution types, selecting the appropriate test aligns with your hypothesis.</a:t>
            </a:r>
            <a:endParaRPr lang="hr-HR" dirty="0"/>
          </a:p>
          <a:p>
            <a:pPr algn="just">
              <a:lnSpc>
                <a:spcPct val="150000"/>
              </a:lnSpc>
              <a:spcAft>
                <a:spcPts val="600"/>
              </a:spcAft>
            </a:pP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2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Types of test statistics</a:t>
            </a:r>
            <a:endParaRPr lang="pl-PL" dirty="0"/>
          </a:p>
        </p:txBody>
      </p:sp>
      <p:graphicFrame>
        <p:nvGraphicFramePr>
          <p:cNvPr id="2" name="Table 1"/>
          <p:cNvGraphicFramePr>
            <a:graphicFrameLocks noGrp="1"/>
          </p:cNvGraphicFramePr>
          <p:nvPr>
            <p:extLst>
              <p:ext uri="{D42A27DB-BD31-4B8C-83A1-F6EECF244321}">
                <p14:modId xmlns:p14="http://schemas.microsoft.com/office/powerpoint/2010/main" val="3458105747"/>
              </p:ext>
            </p:extLst>
          </p:nvPr>
        </p:nvGraphicFramePr>
        <p:xfrm>
          <a:off x="1608666" y="1817177"/>
          <a:ext cx="9018997" cy="3732285"/>
        </p:xfrm>
        <a:graphic>
          <a:graphicData uri="http://schemas.openxmlformats.org/drawingml/2006/table">
            <a:tbl>
              <a:tblPr firstRow="1" firstCol="1" bandRow="1"/>
              <a:tblGrid>
                <a:gridCol w="1023747">
                  <a:extLst>
                    <a:ext uri="{9D8B030D-6E8A-4147-A177-3AD203B41FA5}">
                      <a16:colId xmlns:a16="http://schemas.microsoft.com/office/drawing/2014/main" val="3372397127"/>
                    </a:ext>
                  </a:extLst>
                </a:gridCol>
                <a:gridCol w="4852675">
                  <a:extLst>
                    <a:ext uri="{9D8B030D-6E8A-4147-A177-3AD203B41FA5}">
                      <a16:colId xmlns:a16="http://schemas.microsoft.com/office/drawing/2014/main" val="4241766257"/>
                    </a:ext>
                  </a:extLst>
                </a:gridCol>
                <a:gridCol w="3142575">
                  <a:extLst>
                    <a:ext uri="{9D8B030D-6E8A-4147-A177-3AD203B41FA5}">
                      <a16:colId xmlns:a16="http://schemas.microsoft.com/office/drawing/2014/main" val="3937085805"/>
                    </a:ext>
                  </a:extLst>
                </a:gridCol>
              </a:tblGrid>
              <a:tr h="411141">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Test statistic</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 and alternative hypotheses</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Statistical tests that use it</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220133754"/>
                  </a:ext>
                </a:extLst>
              </a:tr>
              <a:tr h="839289">
                <a:tc>
                  <a:txBody>
                    <a:bodyPr/>
                    <a:lstStyle/>
                    <a:p>
                      <a:pPr algn="just">
                        <a:lnSpc>
                          <a:spcPct val="150000"/>
                        </a:lnSpc>
                        <a:spcAft>
                          <a:spcPts val="2250"/>
                        </a:spcAft>
                      </a:pP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 </a:t>
                      </a: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value</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The means of two groups are equal</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Alternative:</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The means of two groups are not equal</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i="1"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3"/>
                        </a:rPr>
                        <a:t>T </a:t>
                      </a: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3"/>
                        </a:rPr>
                        <a:t>test</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4"/>
                        </a:rPr>
                        <a:t>Regression tests</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56924324"/>
                  </a:ext>
                </a:extLst>
              </a:tr>
              <a:tr h="609210">
                <a:tc>
                  <a:txBody>
                    <a:bodyPr/>
                    <a:lstStyle/>
                    <a:p>
                      <a:pPr algn="just">
                        <a:lnSpc>
                          <a:spcPct val="150000"/>
                        </a:lnSpc>
                        <a:spcAft>
                          <a:spcPts val="0"/>
                        </a:spcAft>
                      </a:pP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z </a:t>
                      </a: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value</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The means of two groups are equal</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Alternative:</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The means of two groups are not equal</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Z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test</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08110022"/>
                  </a:ext>
                </a:extLst>
              </a:tr>
              <a:tr h="1203414">
                <a:tc>
                  <a:txBody>
                    <a:bodyPr/>
                    <a:lstStyle/>
                    <a:p>
                      <a:pPr algn="just">
                        <a:lnSpc>
                          <a:spcPct val="150000"/>
                        </a:lnSpc>
                        <a:spcAft>
                          <a:spcPts val="0"/>
                        </a:spcAft>
                      </a:pP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F </a:t>
                      </a: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value</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The variation among two or more groups is greater than or equal to the variation between the groups</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Alternative:</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The variation among two or more groups is smaller than the variation between the groups</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5"/>
                        </a:rPr>
                        <a:t>ANOVA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ANCOVA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918517195"/>
                  </a:ext>
                </a:extLst>
              </a:tr>
              <a:tr h="669231">
                <a:tc>
                  <a:txBody>
                    <a:bodyPr/>
                    <a:lstStyle/>
                    <a:p>
                      <a:pPr algn="just">
                        <a:lnSpc>
                          <a:spcPct val="150000"/>
                        </a:lnSpc>
                        <a:spcAft>
                          <a:spcPts val="0"/>
                        </a:spcAft>
                      </a:pP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X</a:t>
                      </a:r>
                      <a:r>
                        <a:rPr lang="en-GB" sz="1000" b="1" i="1" kern="100" baseline="300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2</a:t>
                      </a: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-value</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Null: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Two samples are independent</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Alternative: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Two samples are not independent (i.e., they are correlated)</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6"/>
                        </a:rPr>
                        <a:t>Chi-squared test</a:t>
                      </a:r>
                      <a:endParaRPr lang="hr-HR" sz="1000"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7"/>
                        </a:rPr>
                        <a:t>Non-parametric</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correlation tests</a:t>
                      </a:r>
                      <a:endParaRPr lang="hr-HR" sz="1000"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27592179"/>
                  </a:ext>
                </a:extLst>
              </a:tr>
            </a:tbl>
          </a:graphicData>
        </a:graphic>
      </p:graphicFrame>
    </p:spTree>
    <p:extLst>
      <p:ext uri="{BB962C8B-B14F-4D97-AF65-F5344CB8AC3E}">
        <p14:creationId xmlns:p14="http://schemas.microsoft.com/office/powerpoint/2010/main" val="21596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608666" y="1697865"/>
            <a:ext cx="8632621"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The </a:t>
            </a:r>
            <a:r>
              <a:rPr lang="en-GB" b="1" dirty="0"/>
              <a:t>standard error </a:t>
            </a:r>
            <a:r>
              <a:rPr lang="en-GB" dirty="0"/>
              <a:t>of the mean (SE or SEM) serves as an indicator of the probable disparity between the population mean and a sample mean. It offers insight into the degree of variability one would anticipate in the sample mean if the study were replicated using fresh samples drawn from the same population.</a:t>
            </a:r>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r>
              <a:rPr lang="en-GB" dirty="0"/>
              <a:t>You can present the standard error alongside the mean or incorporate it into a confidence interval to convey the uncertainty surrounding the mean.</a:t>
            </a:r>
            <a:endParaRPr lang="sl-SI" dirty="0"/>
          </a:p>
          <a:p>
            <a:endParaRPr lang="sl-SI" dirty="0"/>
          </a:p>
          <a:p>
            <a:endParaRPr lang="hr-HR" dirty="0"/>
          </a:p>
          <a:p>
            <a:endParaRPr lang="hr-HR" dirty="0"/>
          </a:p>
        </p:txBody>
      </p:sp>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Standard Error</a:t>
            </a:r>
            <a:r>
              <a:rPr lang="sl-SI" dirty="0"/>
              <a:t> </a:t>
            </a:r>
            <a:r>
              <a:rPr lang="sl-SI" dirty="0" err="1"/>
              <a:t>and</a:t>
            </a:r>
            <a:r>
              <a:rPr lang="sl-SI" dirty="0"/>
              <a:t> </a:t>
            </a:r>
            <a:r>
              <a:rPr lang="en-GB" dirty="0"/>
              <a:t>confidence interval </a:t>
            </a:r>
            <a:endParaRPr lang="pl-PL" dirty="0"/>
          </a:p>
        </p:txBody>
      </p:sp>
      <p:graphicFrame>
        <p:nvGraphicFramePr>
          <p:cNvPr id="4" name="Object 3"/>
          <p:cNvGraphicFramePr>
            <a:graphicFrameLocks noChangeAspect="1"/>
          </p:cNvGraphicFramePr>
          <p:nvPr>
            <p:extLst>
              <p:ext uri="{D42A27DB-BD31-4B8C-83A1-F6EECF244321}">
                <p14:modId xmlns:p14="http://schemas.microsoft.com/office/powerpoint/2010/main" val="289971889"/>
              </p:ext>
            </p:extLst>
          </p:nvPr>
        </p:nvGraphicFramePr>
        <p:xfrm>
          <a:off x="1726380" y="3387944"/>
          <a:ext cx="5775325" cy="1844675"/>
        </p:xfrm>
        <a:graphic>
          <a:graphicData uri="http://schemas.openxmlformats.org/presentationml/2006/ole">
            <mc:AlternateContent xmlns:mc="http://schemas.openxmlformats.org/markup-compatibility/2006">
              <mc:Choice xmlns:v="urn:schemas-microsoft-com:vml" Requires="v">
                <p:oleObj name="Document" r:id="rId3" imgW="5775241" imgH="1845419" progId="Word.Document.12">
                  <p:embed/>
                </p:oleObj>
              </mc:Choice>
              <mc:Fallback>
                <p:oleObj name="Document" r:id="rId3" imgW="5775241" imgH="1845419" progId="Word.Document.12">
                  <p:embed/>
                  <p:pic>
                    <p:nvPicPr>
                      <p:cNvPr id="0" name=""/>
                      <p:cNvPicPr/>
                      <p:nvPr/>
                    </p:nvPicPr>
                    <p:blipFill>
                      <a:blip r:embed="rId4"/>
                      <a:stretch>
                        <a:fillRect/>
                      </a:stretch>
                    </p:blipFill>
                    <p:spPr>
                      <a:xfrm>
                        <a:off x="1726380" y="3387944"/>
                        <a:ext cx="5775325" cy="1844675"/>
                      </a:xfrm>
                      <a:prstGeom prst="rect">
                        <a:avLst/>
                      </a:prstGeom>
                    </p:spPr>
                  </p:pic>
                </p:oleObj>
              </mc:Fallback>
            </mc:AlternateContent>
          </a:graphicData>
        </a:graphic>
      </p:graphicFrame>
      <p:pic>
        <p:nvPicPr>
          <p:cNvPr id="7172" name="Picture 18" descr="SE = \dfrac{\sigma}{\sqrt{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810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19" descr="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667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0" descr="\sigm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4775" cy="76200"/>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39" descr="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4775" cy="7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673479" y="1838587"/>
            <a:ext cx="863262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b="1" dirty="0"/>
              <a:t>A confidence interval </a:t>
            </a:r>
            <a:r>
              <a:rPr lang="en-GB" dirty="0"/>
              <a:t>denotes a span of values where an unknown population parameter is anticipated to lie most frequently if the study were to be replicated with new random samples.</a:t>
            </a:r>
            <a:r>
              <a:rPr lang="sl-SI" dirty="0"/>
              <a:t> </a:t>
            </a:r>
            <a:r>
              <a:rPr lang="en-GB" dirty="0"/>
              <a:t>At a 95% confidence level, it's expected that 95% of all sample means will fall within a confidence interval encompassing ± 1.96 standard errors of the sample mean. This interval serves as an estimate within which the true population parameter is believed to lie with 95% confidence. </a:t>
            </a:r>
            <a:endParaRPr lang="hr-HR" dirty="0"/>
          </a:p>
          <a:p>
            <a:endParaRPr lang="hr-HR" dirty="0"/>
          </a:p>
          <a:p>
            <a:endParaRPr lang="hr-HR" dirty="0"/>
          </a:p>
        </p:txBody>
      </p:sp>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Standard Error</a:t>
            </a:r>
            <a:r>
              <a:rPr lang="sl-SI" dirty="0"/>
              <a:t> </a:t>
            </a:r>
            <a:r>
              <a:rPr lang="sl-SI" dirty="0" err="1"/>
              <a:t>and</a:t>
            </a:r>
            <a:r>
              <a:rPr lang="sl-SI" dirty="0"/>
              <a:t> </a:t>
            </a:r>
            <a:r>
              <a:rPr lang="en-GB" dirty="0"/>
              <a:t>confidence interval </a:t>
            </a:r>
            <a:endParaRPr lang="pl-PL" dirty="0"/>
          </a:p>
        </p:txBody>
      </p:sp>
      <p:graphicFrame>
        <p:nvGraphicFramePr>
          <p:cNvPr id="4" name="Table 3"/>
          <p:cNvGraphicFramePr>
            <a:graphicFrameLocks noGrp="1"/>
          </p:cNvGraphicFramePr>
          <p:nvPr>
            <p:extLst>
              <p:ext uri="{D42A27DB-BD31-4B8C-83A1-F6EECF244321}">
                <p14:modId xmlns:p14="http://schemas.microsoft.com/office/powerpoint/2010/main" val="1335913767"/>
              </p:ext>
            </p:extLst>
          </p:nvPr>
        </p:nvGraphicFramePr>
        <p:xfrm>
          <a:off x="1783838" y="3752654"/>
          <a:ext cx="5702414" cy="2240280"/>
        </p:xfrm>
        <a:graphic>
          <a:graphicData uri="http://schemas.openxmlformats.org/drawingml/2006/table">
            <a:tbl>
              <a:tblPr firstRow="1" firstCol="1" bandRow="1"/>
              <a:tblGrid>
                <a:gridCol w="2782396">
                  <a:extLst>
                    <a:ext uri="{9D8B030D-6E8A-4147-A177-3AD203B41FA5}">
                      <a16:colId xmlns:a16="http://schemas.microsoft.com/office/drawing/2014/main" val="1760993837"/>
                    </a:ext>
                  </a:extLst>
                </a:gridCol>
                <a:gridCol w="2920018">
                  <a:extLst>
                    <a:ext uri="{9D8B030D-6E8A-4147-A177-3AD203B41FA5}">
                      <a16:colId xmlns:a16="http://schemas.microsoft.com/office/drawing/2014/main" val="4127151896"/>
                    </a:ext>
                  </a:extLst>
                </a:gridCol>
              </a:tblGrid>
              <a:tr h="179684">
                <a:tc gridSpan="2">
                  <a:txBody>
                    <a:bodyPr/>
                    <a:lstStyle/>
                    <a:p>
                      <a:pPr algn="just">
                        <a:lnSpc>
                          <a:spcPct val="150000"/>
                        </a:lnSpc>
                        <a:spcAft>
                          <a:spcPts val="2250"/>
                        </a:spcAft>
                      </a:pPr>
                      <a:r>
                        <a:rPr lang="en-GB" sz="1100" b="1" kern="100">
                          <a:effectLst/>
                          <a:latin typeface="Tahoma" panose="020B0604030504040204" pitchFamily="34" charset="0"/>
                          <a:ea typeface="Times New Roman" panose="02020603050405020304" pitchFamily="18" charset="0"/>
                          <a:cs typeface="Tahoma" panose="020B0604030504040204" pitchFamily="34" charset="0"/>
                        </a:rPr>
                        <a:t>Confidence interval formula</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hMerge="1">
                  <a:txBody>
                    <a:bodyPr/>
                    <a:lstStyle/>
                    <a:p>
                      <a:endParaRPr lang="hr-HR"/>
                    </a:p>
                  </a:txBody>
                  <a:tcPr/>
                </a:tc>
                <a:extLst>
                  <a:ext uri="{0D108BD9-81ED-4DB2-BD59-A6C34878D82A}">
                    <a16:rowId xmlns:a16="http://schemas.microsoft.com/office/drawing/2014/main" val="1027400121"/>
                  </a:ext>
                </a:extLst>
              </a:tr>
              <a:tr h="564359">
                <a:tc gridSpan="2">
                  <a:txBody>
                    <a:bodyPr/>
                    <a:lstStyle/>
                    <a:p>
                      <a:pPr algn="just">
                        <a:lnSpc>
                          <a:spcPct val="150000"/>
                        </a:lnSpc>
                        <a:spcAft>
                          <a:spcPts val="60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CI</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 </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(1.96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=sample mean = 550</a:t>
                      </a:r>
                      <a:br>
                        <a:rPr lang="en-GB" sz="1100" kern="100" dirty="0">
                          <a:effectLst/>
                          <a:latin typeface="Tahoma" panose="020B0604030504040204" pitchFamily="34" charset="0"/>
                          <a:ea typeface="Times New Roman" panose="02020603050405020304" pitchFamily="18" charset="0"/>
                          <a:cs typeface="Tahoma" panose="020B0604030504040204" pitchFamily="34" charset="0"/>
                        </a:rPr>
                      </a:b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standard error = 12.8</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hMerge="1">
                  <a:txBody>
                    <a:bodyPr/>
                    <a:lstStyle/>
                    <a:p>
                      <a:endParaRPr lang="hr-HR"/>
                    </a:p>
                  </a:txBody>
                  <a:tcPr/>
                </a:tc>
                <a:extLst>
                  <a:ext uri="{0D108BD9-81ED-4DB2-BD59-A6C34878D82A}">
                    <a16:rowId xmlns:a16="http://schemas.microsoft.com/office/drawing/2014/main" val="2543057139"/>
                  </a:ext>
                </a:extLst>
              </a:tr>
              <a:tr h="346714">
                <a:tc>
                  <a:txBody>
                    <a:bodyPr/>
                    <a:lstStyle/>
                    <a:p>
                      <a:pPr algn="just">
                        <a:lnSpc>
                          <a:spcPct val="150000"/>
                        </a:lnSpc>
                        <a:spcAft>
                          <a:spcPts val="0"/>
                        </a:spcAft>
                      </a:pPr>
                      <a:r>
                        <a:rPr lang="en-GB" sz="1100" b="1" kern="100">
                          <a:effectLst/>
                          <a:latin typeface="Tahoma" panose="020B0604030504040204" pitchFamily="34" charset="0"/>
                          <a:ea typeface="Times New Roman" panose="02020603050405020304" pitchFamily="18" charset="0"/>
                          <a:cs typeface="Tahoma" panose="020B0604030504040204" pitchFamily="34" charset="0"/>
                        </a:rPr>
                        <a:t> </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b="1" kern="100">
                          <a:effectLst/>
                          <a:latin typeface="Tahoma" panose="020B0604030504040204" pitchFamily="34" charset="0"/>
                          <a:ea typeface="Times New Roman" panose="02020603050405020304" pitchFamily="18" charset="0"/>
                          <a:cs typeface="Tahoma" panose="020B0604030504040204" pitchFamily="34" charset="0"/>
                        </a:rPr>
                        <a:t>Lower limit</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just">
                        <a:lnSpc>
                          <a:spcPct val="150000"/>
                        </a:lnSpc>
                        <a:spcAft>
                          <a:spcPts val="0"/>
                        </a:spcAft>
                      </a:pP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 </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Upper limit</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065192857"/>
                  </a:ext>
                </a:extLst>
              </a:tr>
              <a:tr h="397329">
                <a:tc>
                  <a:txBody>
                    <a:bodyPr/>
                    <a:lstStyle/>
                    <a:p>
                      <a:pPr algn="just">
                        <a:lnSpc>
                          <a:spcPct val="150000"/>
                        </a:lnSpc>
                        <a:spcAft>
                          <a:spcPts val="600"/>
                        </a:spcAft>
                      </a:pPr>
                      <a:r>
                        <a:rPr lang="en-GB" sz="1100" i="1" kern="100">
                          <a:effectLst/>
                          <a:latin typeface="Tahoma" panose="020B0604030504040204" pitchFamily="34" charset="0"/>
                          <a:ea typeface="Times New Roman" panose="02020603050405020304" pitchFamily="18" charset="0"/>
                          <a:cs typeface="Tahoma" panose="020B0604030504040204" pitchFamily="34" charset="0"/>
                        </a:rPr>
                        <a:t>x̄</a:t>
                      </a:r>
                      <a:r>
                        <a:rPr lang="en-GB" sz="1100" kern="100">
                          <a:effectLst/>
                          <a:latin typeface="Tahoma" panose="020B0604030504040204" pitchFamily="34" charset="0"/>
                          <a:ea typeface="Times New Roman" panose="02020603050405020304" pitchFamily="18" charset="0"/>
                          <a:cs typeface="Tahoma" panose="020B0604030504040204" pitchFamily="34" charset="0"/>
                        </a:rPr>
                        <a:t> − (1.96 × </a:t>
                      </a:r>
                      <a:r>
                        <a:rPr lang="en-GB" sz="1100" i="1" kern="100">
                          <a:effectLst/>
                          <a:latin typeface="Tahoma" panose="020B0604030504040204" pitchFamily="34" charset="0"/>
                          <a:ea typeface="Times New Roman" panose="02020603050405020304" pitchFamily="18" charset="0"/>
                          <a:cs typeface="Tahoma" panose="020B0604030504040204" pitchFamily="34" charset="0"/>
                        </a:rPr>
                        <a:t>SE</a:t>
                      </a:r>
                      <a:r>
                        <a:rPr lang="en-GB" sz="1100" kern="10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kern="100">
                          <a:effectLst/>
                          <a:latin typeface="Tahoma" panose="020B0604030504040204" pitchFamily="34" charset="0"/>
                          <a:ea typeface="Times New Roman" panose="02020603050405020304" pitchFamily="18" charset="0"/>
                          <a:cs typeface="Tahoma" panose="020B0604030504040204" pitchFamily="34" charset="0"/>
                        </a:rPr>
                        <a:t>550 − (1.96 × 12.8) =</a:t>
                      </a:r>
                      <a:r>
                        <a:rPr lang="en-GB" sz="1100" b="1" kern="100">
                          <a:effectLst/>
                          <a:latin typeface="Tahoma" panose="020B0604030504040204" pitchFamily="34" charset="0"/>
                          <a:ea typeface="Times New Roman" panose="02020603050405020304" pitchFamily="18" charset="0"/>
                          <a:cs typeface="Tahoma" panose="020B0604030504040204" pitchFamily="34" charset="0"/>
                        </a:rPr>
                        <a:t> 525</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just">
                        <a:lnSpc>
                          <a:spcPct val="150000"/>
                        </a:lnSpc>
                        <a:spcAft>
                          <a:spcPts val="60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 (1.96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kern="100" dirty="0">
                          <a:effectLst/>
                          <a:latin typeface="Tahoma" panose="020B0604030504040204" pitchFamily="34" charset="0"/>
                          <a:ea typeface="Times New Roman" panose="02020603050405020304" pitchFamily="18" charset="0"/>
                          <a:cs typeface="Tahoma" panose="020B0604030504040204" pitchFamily="34" charset="0"/>
                        </a:rPr>
                        <a:t>550 + (1.96 × 12.8) = </a:t>
                      </a: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575</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039535540"/>
                  </a:ext>
                </a:extLst>
              </a:tr>
            </a:tbl>
          </a:graphicData>
        </a:graphic>
      </p:graphicFrame>
      <p:sp>
        <p:nvSpPr>
          <p:cNvPr id="5" name="Rectangle 2"/>
          <p:cNvSpPr>
            <a:spLocks noChangeArrowheads="1"/>
          </p:cNvSpPr>
          <p:nvPr/>
        </p:nvSpPr>
        <p:spPr bwMode="auto">
          <a:xfrm>
            <a:off x="6855056" y="3779086"/>
            <a:ext cx="34510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With random sampling, a 95% CI [525 575] tells you that there is a 0.95 probability that the population mean math SAT score is between 525 and 575.</a:t>
            </a:r>
            <a:endParaRPr kumimoji="0" lang="en-GB" altLang="sr-Latn-R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66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sz="1600" dirty="0"/>
              <a:t>Literature:</a:t>
            </a:r>
            <a:endParaRPr lang="hr-HR" sz="1600" dirty="0"/>
          </a:p>
          <a:p>
            <a:r>
              <a:rPr lang="en-GB" sz="1600" dirty="0"/>
              <a:t> </a:t>
            </a:r>
            <a:endParaRPr lang="hr-HR" sz="1600" dirty="0"/>
          </a:p>
          <a:p>
            <a:pPr lvl="0"/>
            <a:r>
              <a:rPr lang="hr-HR" sz="1600" b="1" dirty="0"/>
              <a:t>Introductory Statistics 2e, Openstax, </a:t>
            </a:r>
            <a:r>
              <a:rPr lang="hr-HR" sz="1600" dirty="0"/>
              <a:t>Rice University, Houston, Texas 77005, </a:t>
            </a:r>
            <a:r>
              <a:rPr lang="en-GB" sz="1600" dirty="0"/>
              <a:t>Jun 23, senior contributing authors: Barbara </a:t>
            </a:r>
            <a:r>
              <a:rPr lang="en-GB" sz="1600" dirty="0" err="1"/>
              <a:t>Illowsky</a:t>
            </a:r>
            <a:r>
              <a:rPr lang="en-GB" sz="1600" dirty="0"/>
              <a:t> and Susan dean, De </a:t>
            </a:r>
            <a:r>
              <a:rPr lang="en-GB" sz="1600" dirty="0" err="1"/>
              <a:t>anza</a:t>
            </a:r>
            <a:r>
              <a:rPr lang="en-GB" sz="1600" dirty="0"/>
              <a:t> college, Publish Date: Dec 13, 2023, (</a:t>
            </a:r>
            <a:r>
              <a:rPr lang="hr-HR" sz="1600" u="sng" dirty="0">
                <a:hlinkClick r:id="rId2"/>
              </a:rPr>
              <a:t>https://openstax.org/details/books/introductory-statistics-2e</a:t>
            </a:r>
            <a:r>
              <a:rPr lang="hr-HR" sz="1600" dirty="0"/>
              <a:t>)</a:t>
            </a:r>
            <a:r>
              <a:rPr lang="en-GB" sz="1600" dirty="0"/>
              <a:t>; </a:t>
            </a:r>
            <a:endParaRPr lang="hr-HR" sz="1600" dirty="0"/>
          </a:p>
          <a:p>
            <a:r>
              <a:rPr lang="en-GB" sz="1600" dirty="0"/>
              <a:t> </a:t>
            </a:r>
            <a:endParaRPr lang="hr-HR" sz="1600" dirty="0"/>
          </a:p>
          <a:p>
            <a:pPr lvl="0"/>
            <a:r>
              <a:rPr lang="hr-HR" sz="1600" b="1" dirty="0"/>
              <a:t>Introductory Statistics 4th Edition, </a:t>
            </a:r>
            <a:r>
              <a:rPr lang="hr-HR" sz="1600" dirty="0"/>
              <a:t>Susan Dean and Barbara Illowsky, Adapted by Riyanti Boyd &amp; Natalia Casper  (Published 2013 by OpenStax College) July 2021, (</a:t>
            </a:r>
            <a:r>
              <a:rPr lang="hr-HR" sz="1600" u="sng" dirty="0">
                <a:hlinkClick r:id="rId3"/>
              </a:rPr>
              <a:t>http://dept.clcillinois.edu/mth/oer/IntroductoryStatistics.pdf</a:t>
            </a:r>
            <a:r>
              <a:rPr lang="hr-HR" sz="1600" dirty="0"/>
              <a:t> );</a:t>
            </a:r>
          </a:p>
          <a:p>
            <a:r>
              <a:rPr lang="hr-HR" sz="1600" dirty="0"/>
              <a:t> </a:t>
            </a:r>
          </a:p>
          <a:p>
            <a:pPr lvl="0"/>
            <a:r>
              <a:rPr lang="hr-HR" sz="1600" b="1" dirty="0"/>
              <a:t>Introductory Statistics 7th Edition, </a:t>
            </a:r>
            <a:r>
              <a:rPr lang="hr-HR" sz="1600" dirty="0"/>
              <a:t>Prem S. Mann, eastern Connecticut state university with the help of Christopher Jay Lacke, Rowan university, John Wiley &amp; Sons, Inc., 111 River Street, Hoboken, NJ 07030-5774, 2011</a:t>
            </a:r>
          </a:p>
          <a:p>
            <a:r>
              <a:rPr lang="hr-HR" sz="1600" dirty="0"/>
              <a:t> </a:t>
            </a:r>
          </a:p>
          <a:p>
            <a:pPr lvl="0"/>
            <a:r>
              <a:rPr lang="hr-HR" sz="1600" b="1" dirty="0"/>
              <a:t>Introduction to statistics, made easy second edition,</a:t>
            </a:r>
            <a:r>
              <a:rPr lang="hr-HR" sz="1600" dirty="0"/>
              <a:t> Prof. Dr. Hamid Al-Oklah Dr. Said Titi Mr. Tareq Alodat, March 2014</a:t>
            </a:r>
          </a:p>
          <a:p>
            <a:r>
              <a:rPr lang="hr-HR" sz="1600" dirty="0"/>
              <a:t> </a:t>
            </a:r>
          </a:p>
          <a:p>
            <a:pPr lvl="0"/>
            <a:r>
              <a:rPr lang="hr-HR" sz="1600" b="1" dirty="0"/>
              <a:t>Statistics for Business and Economics</a:t>
            </a:r>
            <a:r>
              <a:rPr lang="hr-HR" sz="1600" dirty="0"/>
              <a:t>, </a:t>
            </a:r>
            <a:r>
              <a:rPr lang="hr-HR" sz="1600" b="1" dirty="0"/>
              <a:t>Thirteenth Edition</a:t>
            </a:r>
            <a:r>
              <a:rPr lang="hr-HR" sz="1600" dirty="0"/>
              <a:t>, David R. Anderson, Dennis J. Sweeney, Thomas A. Williams, Jeffrey D. Camm, James J. Cochran, 2017, 2015 Cengage Learning®</a:t>
            </a:r>
          </a:p>
          <a:p>
            <a:r>
              <a:rPr lang="hr-HR" sz="1600" b="1" dirty="0"/>
              <a:t> </a:t>
            </a:r>
            <a:endParaRPr lang="hr-HR" sz="1600" dirty="0"/>
          </a:p>
          <a:p>
            <a:pPr lvl="0"/>
            <a:r>
              <a:rPr lang="hr-HR" sz="1600" b="1" dirty="0"/>
              <a:t>Statistics for Business</a:t>
            </a:r>
            <a:r>
              <a:rPr lang="hr-HR" sz="1600" dirty="0"/>
              <a:t>, </a:t>
            </a:r>
            <a:r>
              <a:rPr lang="hr-HR" sz="1600" b="1" dirty="0"/>
              <a:t>First edition, </a:t>
            </a:r>
            <a:r>
              <a:rPr lang="hr-HR" sz="1600" dirty="0"/>
              <a:t>Derek L Waller,</a:t>
            </a:r>
            <a:r>
              <a:rPr lang="hr-HR" sz="1600" b="1" dirty="0"/>
              <a:t> </a:t>
            </a:r>
            <a:r>
              <a:rPr lang="hr-HR" sz="1600" dirty="0"/>
              <a:t>2008 Copyright © 2008, Derek L Waller, Published by Elsevier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577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5963" y="1585815"/>
            <a:ext cx="5586153" cy="4672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rPr>
              <a:t>Internet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666807" y="1585815"/>
            <a:ext cx="4971011" cy="260263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Youtube</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links</a:t>
            </a:r>
            <a:r>
              <a:rPr lang="sl-SI"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(Business</a:t>
            </a:r>
            <a:r>
              <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l-SI"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statistics</a:t>
            </a:r>
            <a:r>
              <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defRPr/>
            </a:pPr>
            <a:r>
              <a:rPr lang="en-US" sz="1400" u="sng">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4"/>
              </a:rPr>
              <a:t>https</a:t>
            </a:r>
            <a:r>
              <a:rPr lang="en-US"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4"/>
              </a:rPr>
              <a:t>://youtu.be/BWbgiJz0_TA?si=wTNnNud2uKSF_9Mg</a:t>
            </a:r>
            <a:endPar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https://youtu.be/ImpxCMX2i_k?si=BBBpkMw-T7bKABMJ</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https://youtu.be/-k0pZa201Ck?si=CC49sVstpo1V7RfC</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https://youtu.be/kyjlxsLW1Is?si=5_VSJrzMKo38tS4-</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https://youtu.be/8JIe_cz6qGA?si=5512orwSjxsCPNCs</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https://youtu.be/eYTumjgE2IY?si=eIP6yIGbaJHMMSwv</a:t>
            </a:r>
            <a:endParaRPr kumimoji="0" lang="sl-SI"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5"/>
            </a:endParaRPr>
          </a:p>
          <a:p>
            <a:pPr marL="342900" lvl="0" indent="-342900">
              <a:lnSpc>
                <a:spcPct val="107000"/>
              </a:lnSpc>
              <a:buFont typeface="Symbol" panose="05050102010706020507" pitchFamily="18" charset="2"/>
              <a:buChar char=""/>
              <a:defRPr/>
            </a:pPr>
            <a:r>
              <a:rPr kumimoji="0" lang="en-US"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5"/>
              </a:rPr>
              <a:t>https://www.youtube.com/watch?v=LMSyiAJm99g</a:t>
            </a:r>
            <a:endParaRPr kumimoji="0" lang="hr-H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6"/>
              </a:rPr>
              <a:t>https://www.youtube.com/watch?v=VPZD_aij8H0</a:t>
            </a:r>
            <a:endParaRPr kumimoji="0" lang="hr-H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26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2111702" y="1779496"/>
            <a:ext cx="7536793" cy="4037979"/>
          </a:xfrm>
          <a:solidFill>
            <a:schemeClr val="bg1"/>
          </a:solidFill>
        </p:spPr>
        <p:txBody>
          <a:bodyPr>
            <a:normAutofit fontScale="47500" lnSpcReduction="20000"/>
          </a:bodyPr>
          <a:lstStyle/>
          <a:p>
            <a:r>
              <a:rPr lang="pl-PL" sz="4800" dirty="0"/>
              <a:t>The role and importance of statistics in </a:t>
            </a:r>
            <a:r>
              <a:rPr lang="en-GB" sz="4800" dirty="0"/>
              <a:t>Business Analytics</a:t>
            </a:r>
            <a:endParaRPr lang="sl-SI" sz="4800" dirty="0"/>
          </a:p>
          <a:p>
            <a:r>
              <a:rPr lang="en-GB" sz="4800" dirty="0"/>
              <a:t>Normal Distribution</a:t>
            </a:r>
            <a:endParaRPr lang="sl-SI" sz="4800" dirty="0"/>
          </a:p>
          <a:p>
            <a:r>
              <a:rPr lang="en-GB" sz="4800" dirty="0"/>
              <a:t>Empirical rule</a:t>
            </a:r>
            <a:endParaRPr lang="sl-SI" sz="4800" dirty="0"/>
          </a:p>
          <a:p>
            <a:r>
              <a:rPr lang="en-GB" sz="4800" dirty="0"/>
              <a:t>Formula of the normal curve</a:t>
            </a:r>
            <a:endParaRPr lang="sl-SI" sz="4800" dirty="0"/>
          </a:p>
          <a:p>
            <a:r>
              <a:rPr lang="en-GB" sz="4800" dirty="0"/>
              <a:t>Standard normal distribution</a:t>
            </a:r>
            <a:endParaRPr lang="sl-SI" sz="4800" dirty="0"/>
          </a:p>
          <a:p>
            <a:r>
              <a:rPr lang="en-GB" sz="4800" dirty="0"/>
              <a:t>Finding probability using the </a:t>
            </a:r>
            <a:r>
              <a:rPr lang="en-GB" sz="4800" i="1" dirty="0"/>
              <a:t>z</a:t>
            </a:r>
            <a:r>
              <a:rPr lang="en-GB" sz="4800" dirty="0"/>
              <a:t>-distribution</a:t>
            </a:r>
            <a:endParaRPr lang="sl-SI" sz="4800" dirty="0"/>
          </a:p>
          <a:p>
            <a:r>
              <a:rPr lang="en-GB" sz="4800" dirty="0"/>
              <a:t>Sampling Distribution</a:t>
            </a:r>
            <a:endParaRPr lang="sl-SI" sz="4800" dirty="0"/>
          </a:p>
          <a:p>
            <a:r>
              <a:rPr lang="en-GB" sz="4800" dirty="0"/>
              <a:t>Central Limit Theorem and Sampling Distribution</a:t>
            </a:r>
            <a:endParaRPr lang="sl-SI" sz="4800" dirty="0"/>
          </a:p>
          <a:p>
            <a:r>
              <a:rPr lang="sl-SI" sz="4800" dirty="0" err="1"/>
              <a:t>Types</a:t>
            </a:r>
            <a:r>
              <a:rPr lang="sl-SI" sz="4800" dirty="0"/>
              <a:t> </a:t>
            </a:r>
            <a:r>
              <a:rPr lang="sl-SI" sz="4800" dirty="0" err="1"/>
              <a:t>of</a:t>
            </a:r>
            <a:r>
              <a:rPr lang="sl-SI" sz="4800" dirty="0"/>
              <a:t> </a:t>
            </a:r>
            <a:r>
              <a:rPr lang="en-GB" sz="4800" dirty="0"/>
              <a:t>Test statistics</a:t>
            </a:r>
            <a:endParaRPr lang="sl-SI" sz="4800" dirty="0"/>
          </a:p>
          <a:p>
            <a:r>
              <a:rPr lang="en-GB" sz="4800" dirty="0"/>
              <a:t>Standard Error</a:t>
            </a:r>
            <a:r>
              <a:rPr lang="sl-SI" sz="4800" dirty="0"/>
              <a:t> </a:t>
            </a:r>
            <a:r>
              <a:rPr lang="sl-SI" sz="4800" dirty="0" err="1"/>
              <a:t>and</a:t>
            </a:r>
            <a:r>
              <a:rPr lang="sl-SI" sz="4800" dirty="0"/>
              <a:t> </a:t>
            </a:r>
            <a:r>
              <a:rPr lang="en-GB" sz="4800" dirty="0"/>
              <a:t>confidence interval </a:t>
            </a:r>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hr-HR" dirty="0"/>
          </a:p>
          <a:p>
            <a:endParaRPr lang="pl-PL" sz="2000" dirty="0"/>
          </a:p>
        </p:txBody>
      </p:sp>
      <p:pic>
        <p:nvPicPr>
          <p:cNvPr id="4"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The role and importance of statistics in </a:t>
            </a:r>
            <a:r>
              <a:rPr lang="en-GB" dirty="0"/>
              <a:t>Business Analytics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289548"/>
            <a:ext cx="8731470" cy="4351338"/>
          </a:xfrm>
        </p:spPr>
        <p:txBody>
          <a:bodyPr>
            <a:normAutofit/>
          </a:bodyPr>
          <a:lstStyle/>
          <a:p>
            <a:pPr marL="0" indent="0">
              <a:buNone/>
            </a:pPr>
            <a:r>
              <a:rPr lang="en-GB" sz="2400" dirty="0"/>
              <a:t>Welcome to the world of business statistics, where data transforms into meaningful insights, guiding decision-making and uncovering hidden truths. In this comprehensive exploration, we embark on a journey to demystify essential statistical concepts and techniques that underpin rigorous business data analysis. From understanding the intricacies of distributions to applying hypothesis testing and constructing confidence intervals, each chapter unfolds a new facet of statistical literacy.</a:t>
            </a:r>
            <a:endParaRPr lang="hr-HR" sz="2400" dirty="0"/>
          </a:p>
          <a:p>
            <a:pPr marL="0" indent="0">
              <a:buNone/>
            </a:pPr>
            <a:r>
              <a:rPr lang="hr-HR" sz="2400" dirty="0"/>
              <a:t> </a:t>
            </a:r>
            <a:endParaRPr lang="sl-SI" sz="24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3687" y="1172066"/>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Normal Distribution</a:t>
            </a:r>
            <a:endParaRPr lang="sl-SI"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121394" y="1990003"/>
            <a:ext cx="8323610" cy="4351338"/>
          </a:xfrm>
        </p:spPr>
        <p:txBody>
          <a:bodyPr>
            <a:normAutofit/>
          </a:bodyPr>
          <a:lstStyle/>
          <a:p>
            <a:pPr marL="0" indent="0">
              <a:buNone/>
            </a:pPr>
            <a:r>
              <a:rPr lang="en-GB" sz="2000" dirty="0"/>
              <a:t>At the heart of statistical analysis lies the normal distribution, a ubiquitous probability distribution that serves as a benchmark for many statistical techniques. We will delve into its characteristics, its symmetrical bell-shaped curve, and its significance in understanding the distribution of data</a:t>
            </a:r>
            <a:endParaRPr lang="sl-SI" sz="2000" dirty="0"/>
          </a:p>
          <a:p>
            <a:pPr marL="0" indent="0">
              <a:buNone/>
            </a:pPr>
            <a:endParaRPr lang="sl-SI" sz="2000" dirty="0"/>
          </a:p>
          <a:p>
            <a:r>
              <a:rPr lang="en-GB" sz="1800" dirty="0"/>
              <a:t>Normal distributions have key characteristics that are easy to spot in graphs:</a:t>
            </a:r>
            <a:endParaRPr lang="hr-HR" sz="1800" dirty="0"/>
          </a:p>
          <a:p>
            <a:pPr lvl="0"/>
            <a:r>
              <a:rPr lang="en-GB" sz="1800" dirty="0"/>
              <a:t>The </a:t>
            </a:r>
            <a:r>
              <a:rPr lang="en-GB" sz="1800" dirty="0">
                <a:hlinkClick r:id="rId2"/>
              </a:rPr>
              <a:t>mean</a:t>
            </a:r>
            <a:r>
              <a:rPr lang="en-GB" sz="1800" dirty="0"/>
              <a:t>, </a:t>
            </a:r>
            <a:r>
              <a:rPr lang="en-GB" sz="1800" dirty="0">
                <a:hlinkClick r:id="rId3"/>
              </a:rPr>
              <a:t>median</a:t>
            </a:r>
            <a:r>
              <a:rPr lang="en-GB" sz="1800" dirty="0"/>
              <a:t> and </a:t>
            </a:r>
            <a:r>
              <a:rPr lang="en-GB" sz="1800" dirty="0">
                <a:hlinkClick r:id="rId4"/>
              </a:rPr>
              <a:t>mode</a:t>
            </a:r>
            <a:r>
              <a:rPr lang="en-GB" sz="1800" dirty="0"/>
              <a:t> are exactly the same.</a:t>
            </a:r>
            <a:endParaRPr lang="hr-HR" sz="1800" dirty="0"/>
          </a:p>
          <a:p>
            <a:pPr lvl="0"/>
            <a:r>
              <a:rPr lang="en-GB" sz="1800" dirty="0"/>
              <a:t>The distribution is symmetric about the mean—half the values fall below the mean and half above the mean.</a:t>
            </a:r>
            <a:endParaRPr lang="hr-HR" sz="1800" dirty="0"/>
          </a:p>
          <a:p>
            <a:pPr lvl="0"/>
            <a:r>
              <a:rPr lang="en-GB" sz="1800" dirty="0"/>
              <a:t>The distribution can be described by two values: the mean and the </a:t>
            </a:r>
            <a:r>
              <a:rPr lang="en-GB" sz="1800" dirty="0">
                <a:hlinkClick r:id="rId5"/>
              </a:rPr>
              <a:t>standard deviation</a:t>
            </a:r>
            <a:r>
              <a:rPr lang="en-GB" sz="1800" dirty="0"/>
              <a:t>.</a:t>
            </a:r>
            <a:endParaRPr lang="hr-HR" sz="1800" dirty="0"/>
          </a:p>
          <a:p>
            <a:pPr marL="0" indent="0">
              <a:buNone/>
            </a:pPr>
            <a:endParaRPr lang="pl-PL" sz="1800" dirty="0"/>
          </a:p>
          <a:p>
            <a:pPr marL="0" indent="0">
              <a:buNone/>
            </a:pPr>
            <a:endParaRPr lang="pl-PL" sz="1600" dirty="0"/>
          </a:p>
        </p:txBody>
      </p:sp>
      <p:pic>
        <p:nvPicPr>
          <p:cNvPr id="7" name="Obraz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7" cstate="print">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l="18897" t="34070" r="44803" b="28161"/>
          <a:stretch/>
        </p:blipFill>
        <p:spPr bwMode="auto">
          <a:xfrm>
            <a:off x="9504950" y="3056375"/>
            <a:ext cx="2245426" cy="13895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98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a:t>Empirical rule</a:t>
            </a:r>
            <a:endParaRPr lang="pl-PL" altLang="sl-SI" dirty="0" bmk="_Toc150194496">
              <a:ea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rot="10800000">
            <a:off x="1306285" y="2541772"/>
            <a:ext cx="8082644" cy="7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2052"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994" y="768817"/>
            <a:ext cx="977225" cy="862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rot="10800000" flipV="1">
            <a:off x="1608666" y="1572276"/>
            <a:ext cx="932270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r>
              <a:rPr lang="en-GB" dirty="0"/>
              <a:t>The empirical rule, also known as the 68-95-99.7 rule, provides insight into the distribution of values within a normal distribution: </a:t>
            </a:r>
            <a:endParaRPr lang="hr-HR" dirty="0"/>
          </a:p>
          <a:p>
            <a:r>
              <a:rPr lang="en-GB" dirty="0"/>
              <a:t> </a:t>
            </a:r>
            <a:endParaRPr lang="hr-HR" dirty="0"/>
          </a:p>
          <a:p>
            <a:pPr lvl="0"/>
            <a:r>
              <a:rPr lang="en-GB" dirty="0"/>
              <a:t>Approximately 68% of values fall within 1 standard deviation from the mean.</a:t>
            </a:r>
            <a:endParaRPr lang="hr-HR" dirty="0"/>
          </a:p>
          <a:p>
            <a:pPr lvl="0"/>
            <a:r>
              <a:rPr lang="en-GB" dirty="0"/>
              <a:t>Roughly 95% of values lie within 2 standard deviations from the mean.</a:t>
            </a:r>
            <a:endParaRPr lang="hr-HR" dirty="0"/>
          </a:p>
          <a:p>
            <a:r>
              <a:rPr lang="en-GB" dirty="0"/>
              <a:t>About 99.7% of values are encompassed within 3 standard deviations from the mean</a:t>
            </a:r>
            <a:endParaRPr kumimoji="0" lang="pl-PL" altLang="sl-SI" sz="3600" b="0" i="0" u="none" strike="noStrike" cap="none" normalizeH="0" baseline="0" dirty="0">
              <a:ln>
                <a:noFill/>
              </a:ln>
              <a:solidFill>
                <a:schemeClr val="tx1"/>
              </a:solidFill>
              <a:effectLst/>
              <a:latin typeface="Arial" panose="020B0604020202020204" pitchFamily="34" charset="0"/>
            </a:endParaRPr>
          </a:p>
        </p:txBody>
      </p:sp>
      <p:pic>
        <p:nvPicPr>
          <p:cNvPr id="7" name="Picture 6"/>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306" t="26288" r="45043" b="29736"/>
          <a:stretch/>
        </p:blipFill>
        <p:spPr bwMode="auto">
          <a:xfrm>
            <a:off x="2992965" y="3849662"/>
            <a:ext cx="4298496" cy="24916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190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algn="just">
              <a:lnSpc>
                <a:spcPct val="150000"/>
              </a:lnSpc>
              <a:spcAft>
                <a:spcPts val="600"/>
              </a:spcAft>
            </a:pPr>
            <a:r>
              <a:rPr lang="en-GB" dirty="0"/>
              <a:t>Formula of the normal curve</a:t>
            </a:r>
            <a:endParaRPr lang="sl-SI" sz="2400" kern="100" dirty="0">
              <a:ea typeface="Calibri" panose="020F0502020204030204" pitchFamily="34" charset="0"/>
              <a:cs typeface="Times New Roman" panose="02020603050405020304" pitchFamily="18" charset="0"/>
            </a:endParaRPr>
          </a:p>
        </p:txBody>
      </p:sp>
      <p:sp>
        <p:nvSpPr>
          <p:cNvPr id="3" name="Rectangle 2"/>
          <p:cNvSpPr/>
          <p:nvPr/>
        </p:nvSpPr>
        <p:spPr>
          <a:xfrm>
            <a:off x="1608666" y="1581313"/>
            <a:ext cx="9745133" cy="2862322"/>
          </a:xfrm>
          <a:prstGeom prst="rect">
            <a:avLst/>
          </a:prstGeom>
        </p:spPr>
        <p:txBody>
          <a:bodyPr wrap="square">
            <a:spAutoFit/>
          </a:bodyPr>
          <a:lstStyle/>
          <a:p>
            <a:r>
              <a:rPr lang="en-GB" dirty="0"/>
              <a:t>To construct a normal curve based on a given mean and standard deviation, one can employ a probability density function, thereby accurately representing the distribution of the data</a:t>
            </a:r>
            <a:endParaRPr lang="sl-SI" dirty="0"/>
          </a:p>
          <a:p>
            <a:endParaRPr lang="sl-SI" dirty="0"/>
          </a:p>
          <a:p>
            <a:endParaRPr lang="sl-SI" dirty="0"/>
          </a:p>
          <a:p>
            <a:r>
              <a:rPr lang="en-GB" dirty="0"/>
              <a:t>Within a probability density function, the area beneath the curve represents probability. Given that the normal distribution serves as a probability distribution, the cumulative area under the curve invariably sums up to 1 or 100%. Although the formula for the normal probability density function may appear intricate, utilizing it merely necessitates knowledge of the population mean and standard deviation. By substituting these parameters into the formula, one can determine the probability density associated with any given value of x.</a:t>
            </a:r>
            <a:endParaRPr lang="hr-HR" dirty="0"/>
          </a:p>
        </p:txBody>
      </p:sp>
      <p:pic>
        <p:nvPicPr>
          <p:cNvPr id="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7" descr="f(x)=\dfrac{1}{\sigma\sqrt{2\pi}}e^{-\dfrac{(x-\mu)^2}{2\sigm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132" y="4870821"/>
            <a:ext cx="1943100" cy="5794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1749972" y="4669225"/>
            <a:ext cx="2286203" cy="73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
            </a: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probability</a:t>
            </a:r>
            <a:r>
              <a:rPr kumimoji="0" lang="sl-SI"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sl-SI" altLang="sr-Latn-RS" sz="11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density</a:t>
            </a:r>
            <a:r>
              <a:rPr kumimoji="0" lang="sl-SI"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sl-SI" altLang="sr-Latn-RS" sz="11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function</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value of the variable</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sr-Latn-RS" sz="1800" b="0" i="0" u="none" strike="noStrike" cap="none" normalizeH="0" baseline="0" dirty="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1748220" y="4996300"/>
            <a:ext cx="1673856" cy="90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eaLnBrk="0" fontAlgn="base" hangingPunct="0">
              <a:spcBef>
                <a:spcPct val="0"/>
              </a:spcBef>
              <a:spcAft>
                <a:spcPct val="0"/>
              </a:spcAft>
              <a:buFontTx/>
              <a:buChar char="•"/>
            </a:pPr>
            <a:r>
              <a:rPr lang="en-GB" altLang="sr-Latn-RS" sz="1100" dirty="0">
                <a:latin typeface="Tahoma" panose="020B0604030504040204" pitchFamily="34" charset="0"/>
                <a:ea typeface="Times New Roman" panose="02020603050405020304" pitchFamily="18" charset="0"/>
                <a:cs typeface="Tahoma" panose="020B0604030504040204" pitchFamily="34" charset="0"/>
              </a:rPr>
              <a:t>μ = mean</a:t>
            </a:r>
            <a:endParaRPr lang="en-GB" altLang="sr-Latn-RS" sz="1100" dirty="0">
              <a:latin typeface="Tahoma" panose="020B0604030504040204" pitchFamily="34" charset="0"/>
              <a:ea typeface="Calibri" panose="020F0502020204030204" pitchFamily="34" charset="0"/>
              <a:cs typeface="Tahoma" panose="020B0604030504040204" pitchFamily="34" charset="0"/>
            </a:endParaRPr>
          </a:p>
          <a:p>
            <a:pPr eaLnBrk="0" fontAlgn="base" hangingPunct="0">
              <a:spcBef>
                <a:spcPct val="0"/>
              </a:spcBef>
              <a:spcAft>
                <a:spcPct val="0"/>
              </a:spcAft>
              <a:buFontTx/>
              <a:buChar char="•"/>
            </a:pPr>
            <a:r>
              <a:rPr lang="en-GB" altLang="sr-Latn-RS" sz="1100" dirty="0">
                <a:latin typeface="Tahoma" panose="020B0604030504040204" pitchFamily="34" charset="0"/>
                <a:ea typeface="Times New Roman" panose="02020603050405020304" pitchFamily="18" charset="0"/>
                <a:cs typeface="Tahoma" panose="020B0604030504040204" pitchFamily="34" charset="0"/>
              </a:rPr>
              <a:t>σ = standard deviation</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σ</a:t>
            </a:r>
            <a:r>
              <a:rPr kumimoji="0" lang="en-GB" altLang="sr-Latn-RS" sz="1100" b="0" i="0" u="none" strike="noStrike" cap="none" normalizeH="0" baseline="3000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2</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variance</a:t>
            </a:r>
            <a:endParaRPr kumimoji="0" lang="hr-HR" altLang="sr-Latn-R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pic>
        <p:nvPicPr>
          <p:cNvPr id="14" name="Picture 13"/>
          <p:cNvPicPr/>
          <p:nvPr/>
        </p:nvPicPr>
        <p:blipFill rotWithShape="1">
          <a:blip r:embed="rId4" cstate="print">
            <a:extLst>
              <a:ext uri="{28A0092B-C50C-407E-A947-70E740481C1C}">
                <a14:useLocalDpi xmlns:a14="http://schemas.microsoft.com/office/drawing/2010/main" val="0"/>
              </a:ext>
            </a:extLst>
          </a:blip>
          <a:srcRect l="15720" t="39450" r="47750" b="21372"/>
          <a:stretch/>
        </p:blipFill>
        <p:spPr bwMode="auto">
          <a:xfrm>
            <a:off x="7196352" y="4380142"/>
            <a:ext cx="2657096" cy="15607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375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a:t>Standard normal distribution</a:t>
            </a:r>
            <a:endParaRPr lang="pl-PL" altLang="sl-SI" dirty="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flipV="1">
            <a:off x="1861458" y="2202708"/>
            <a:ext cx="6074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endParaRPr lang="sl-SI"/>
          </a:p>
        </p:txBody>
      </p:sp>
      <p:sp>
        <p:nvSpPr>
          <p:cNvPr id="7" name="Rectangle 3"/>
          <p:cNvSpPr>
            <a:spLocks noChangeArrowheads="1"/>
          </p:cNvSpPr>
          <p:nvPr/>
        </p:nvSpPr>
        <p:spPr bwMode="auto">
          <a:xfrm>
            <a:off x="1608666" y="1872357"/>
            <a:ext cx="87763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The standard normal distribution, known as the </a:t>
            </a:r>
            <a:r>
              <a:rPr lang="en-GB" b="1" dirty="0"/>
              <a:t>z-distribution</a:t>
            </a:r>
            <a:r>
              <a:rPr lang="en-GB" dirty="0"/>
              <a:t>, is distinct for having a mean of 0 and a standard deviation of 1. Any normal distribution can be seen as a transformation of the standard normal distribution, undergoing adjustments in scale, position, or both.</a:t>
            </a:r>
            <a:endParaRPr lang="hr-HR"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54" descr="z=\dfrac{x-\mu}{\sig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462" y="3621817"/>
            <a:ext cx="792163" cy="320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608666" y="30483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You only need to know the mean and standard deviation of your distribution to find the </a:t>
            </a: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z</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-score of a value.</a:t>
            </a:r>
            <a:r>
              <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hr-HR" altLang="sr-Latn-R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1608666" y="369115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individual value</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μ = mean</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σ = standard deviation</a:t>
            </a:r>
            <a:endParaRPr kumimoji="0" lang="hr-HR" altLang="sr-Latn-R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pic>
        <p:nvPicPr>
          <p:cNvPr id="12" name="Picture 1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6440" t="27164" r="42354" b="28371"/>
          <a:stretch/>
        </p:blipFill>
        <p:spPr bwMode="auto">
          <a:xfrm>
            <a:off x="5518628" y="3643292"/>
            <a:ext cx="3861856" cy="21270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66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a:t>Finding probability using the </a:t>
            </a:r>
            <a:r>
              <a:rPr lang="en-GB" i="1" dirty="0"/>
              <a:t>z</a:t>
            </a:r>
            <a:r>
              <a:rPr lang="en-GB" dirty="0"/>
              <a:t>-distribution</a:t>
            </a:r>
            <a:endParaRPr lang="sl-SI" altLang="sl-SI" sz="1800" b="0" dirty="0">
              <a:solidFill>
                <a:schemeClr val="tx1"/>
              </a:solidFill>
            </a:endParaRPr>
          </a:p>
        </p:txBody>
      </p:sp>
      <p:sp>
        <p:nvSpPr>
          <p:cNvPr id="3" name="Rectangle 2"/>
          <p:cNvSpPr>
            <a:spLocks noChangeArrowheads="1"/>
          </p:cNvSpPr>
          <p:nvPr/>
        </p:nvSpPr>
        <p:spPr bwMode="auto">
          <a:xfrm>
            <a:off x="228600" y="2432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409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2685" y="830567"/>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576614" y="2061392"/>
            <a:ext cx="94959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dirty="0"/>
              <a:t>Each z-score corresponds to a probability, often referred to as a p-value, indicating the likelihood of observing values below that specific z-score. By transforming an individual value into a z-score, one can determine the probability of all values up to that point occurring within a normal distribution.</a:t>
            </a:r>
            <a:endParaRPr lang="hr-HR" dirty="0"/>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l="18017" t="33842" r="43918" b="27791"/>
          <a:stretch/>
        </p:blipFill>
        <p:spPr bwMode="auto">
          <a:xfrm>
            <a:off x="4045486" y="3412056"/>
            <a:ext cx="3868803" cy="23016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112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eaLnBrk="0" fontAlgn="base" hangingPunct="0">
              <a:lnSpc>
                <a:spcPct val="100000"/>
              </a:lnSpc>
              <a:spcAft>
                <a:spcPct val="0"/>
              </a:spcAft>
            </a:pPr>
            <a:r>
              <a:rPr lang="en-GB" dirty="0"/>
              <a:t>Sampling Distribution</a:t>
            </a:r>
            <a:endParaRPr lang="sl-SI" altLang="sl-SI" sz="1400" b="0" dirty="0">
              <a:solidFill>
                <a:schemeClr val="tx1"/>
              </a:solidFill>
            </a:endParaRPr>
          </a:p>
        </p:txBody>
      </p:sp>
      <p:pic>
        <p:nvPicPr>
          <p:cNvPr id="5121"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9" y="541868"/>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2099845"/>
            <a:ext cx="925467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Sampling distributions form the backbone of statistical inference, enabling us to draw conclusions about populations based on sample data. We will delve into the intricacies of sampling distributions, understanding how they reflect the variability of sample statistics and their pivotal role in hypothesis testing.</a:t>
            </a:r>
            <a:endParaRPr lang="hr-HR" dirty="0"/>
          </a:p>
          <a:p>
            <a:r>
              <a:rPr lang="en-GB" dirty="0"/>
              <a:t> </a:t>
            </a:r>
            <a:endParaRPr lang="hr-HR" dirty="0"/>
          </a:p>
          <a:p>
            <a:r>
              <a:rPr lang="en-GB" dirty="0"/>
              <a:t>Sampling distribution refers to the distribution of a statistic, such as the sample mean or sample proportion, obtained from multiple samples of the same size drawn from a population. It provides insights into the behaviour of sample statistics and their variability across different samples.</a:t>
            </a:r>
            <a:endParaRPr lang="hr-HR" dirty="0"/>
          </a:p>
        </p:txBody>
      </p:sp>
    </p:spTree>
    <p:extLst>
      <p:ext uri="{BB962C8B-B14F-4D97-AF65-F5344CB8AC3E}">
        <p14:creationId xmlns:p14="http://schemas.microsoft.com/office/powerpoint/2010/main" val="3249427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 ds:uri="d9bddfac-6dc9-4958-8f35-4d0da3af229b"/>
    <ds:schemaRef ds:uri="a92fe6ce-cc5e-4661-b3e6-d9d5535f70b5"/>
    <ds:schemaRef ds:uri="http://purl.org/dc/dcmitype/"/>
  </ds:schemaRefs>
</ds:datastoreItem>
</file>

<file path=customXml/itemProps3.xml><?xml version="1.0" encoding="utf-8"?>
<ds:datastoreItem xmlns:ds="http://schemas.openxmlformats.org/officeDocument/2006/customXml" ds:itemID="{785816CE-F248-453D-BEEE-8E4EC1B676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2637</TotalTime>
  <Words>1983</Words>
  <Application>Microsoft Office PowerPoint</Application>
  <PresentationFormat>Panoramiczny</PresentationFormat>
  <Paragraphs>166</Paragraphs>
  <Slides>18</Slides>
  <Notes>0</Notes>
  <HiddenSlides>0</HiddenSlides>
  <MMClips>0</MMClips>
  <ScaleCrop>false</ScaleCrop>
  <HeadingPairs>
    <vt:vector size="8" baseType="variant">
      <vt:variant>
        <vt:lpstr>Używane czcionki</vt:lpstr>
      </vt:variant>
      <vt:variant>
        <vt:i4>5</vt:i4>
      </vt:variant>
      <vt:variant>
        <vt:lpstr>Motyw</vt:lpstr>
      </vt:variant>
      <vt:variant>
        <vt:i4>1</vt:i4>
      </vt:variant>
      <vt:variant>
        <vt:lpstr>Osadzone serwery OLE</vt:lpstr>
      </vt:variant>
      <vt:variant>
        <vt:i4>1</vt:i4>
      </vt:variant>
      <vt:variant>
        <vt:lpstr>Tytuły slajdów</vt:lpstr>
      </vt:variant>
      <vt:variant>
        <vt:i4>18</vt:i4>
      </vt:variant>
    </vt:vector>
  </HeadingPairs>
  <TitlesOfParts>
    <vt:vector size="25" baseType="lpstr">
      <vt:lpstr>Arial</vt:lpstr>
      <vt:lpstr>Calibri</vt:lpstr>
      <vt:lpstr>Symbol</vt:lpstr>
      <vt:lpstr>Tahoma</vt:lpstr>
      <vt:lpstr>Times New Roman</vt:lpstr>
      <vt:lpstr>Motyw pakietu Office</vt:lpstr>
      <vt:lpstr>Document</vt:lpstr>
      <vt:lpstr>Statistical methods for analysing logistics data</vt:lpstr>
      <vt:lpstr>Agenda</vt:lpstr>
      <vt:lpstr>The role and importance of statistics in Business Analytics</vt:lpstr>
      <vt:lpstr>Normal Distribution</vt:lpstr>
      <vt:lpstr>Empirical rule</vt:lpstr>
      <vt:lpstr>Formula of the normal curve</vt:lpstr>
      <vt:lpstr>Standard normal distribution</vt:lpstr>
      <vt:lpstr>Finding probability using the z-distribution</vt:lpstr>
      <vt:lpstr>Sampling Distribution</vt:lpstr>
      <vt:lpstr>Central Limit Theorem and Sampling Distribution</vt:lpstr>
      <vt:lpstr>Test statistics</vt:lpstr>
      <vt:lpstr>Types of test statistics</vt:lpstr>
      <vt:lpstr>Standard Error and confidence interval </vt:lpstr>
      <vt:lpstr>Standard Error and confidence interval </vt:lpstr>
      <vt:lpstr>Prezentacja programu PowerPoint</vt:lpstr>
      <vt:lpstr>Prezentacja programu PowerPoint</vt:lpstr>
      <vt:lpstr>Authors:  Sanja Bojić, Kristijan Brglez , Maja Fošner, Roman Gumzej, Rebeka Kovačič Lukman, Benjamin Marcen, Marinko Maslarić, Boško Matović, Dejan Mirčetić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60</cp:revision>
  <dcterms:created xsi:type="dcterms:W3CDTF">2023-07-06T12:09:08Z</dcterms:created>
  <dcterms:modified xsi:type="dcterms:W3CDTF">2025-10-16T10:16:17Z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