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4" r:id="rId6"/>
    <p:sldId id="289" r:id="rId7"/>
    <p:sldId id="290" r:id="rId8"/>
    <p:sldId id="281" r:id="rId9"/>
    <p:sldId id="291" r:id="rId10"/>
    <p:sldId id="282" r:id="rId11"/>
    <p:sldId id="293" r:id="rId12"/>
    <p:sldId id="292" r:id="rId13"/>
    <p:sldId id="284" r:id="rId14"/>
    <p:sldId id="294" r:id="rId15"/>
    <p:sldId id="295" r:id="rId16"/>
    <p:sldId id="285" r:id="rId17"/>
    <p:sldId id="286" r:id="rId18"/>
    <p:sldId id="267" r:id="rId19"/>
    <p:sldId id="261" r:id="rId20"/>
    <p:sldId id="268" r:id="rId21"/>
    <p:sldId id="269" r:id="rId22"/>
    <p:sldId id="296" r:id="rId23"/>
    <p:sldId id="270" r:id="rId24"/>
    <p:sldId id="271" r:id="rId25"/>
    <p:sldId id="272" r:id="rId26"/>
    <p:sldId id="273" r:id="rId27"/>
    <p:sldId id="274" r:id="rId28"/>
    <p:sldId id="275" r:id="rId29"/>
    <p:sldId id="297" r:id="rId30"/>
    <p:sldId id="276" r:id="rId31"/>
    <p:sldId id="277" r:id="rId32"/>
    <p:sldId id="278" r:id="rId33"/>
    <p:sldId id="298" r:id="rId34"/>
    <p:sldId id="279" r:id="rId35"/>
    <p:sldId id="280" r:id="rId36"/>
    <p:sldId id="288" r:id="rId37"/>
    <p:sldId id="266" r:id="rId38"/>
    <p:sldId id="283" r:id="rId39"/>
    <p:sldId id="299" r:id="rId40"/>
    <p:sldId id="263" r:id="rId41"/>
  </p:sldIdLst>
  <p:sldSz cx="12192000" cy="6858000"/>
  <p:notesSz cx="6858000" cy="9144000"/>
  <p:defaultTextStyle>
    <a:defPPr>
      <a:defRPr lang="h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ivzeti razdelek" id="{E0489DF4-3766-4B8C-8DF9-E40BB93D599F}">
          <p14:sldIdLst>
            <p14:sldId id="256"/>
            <p14:sldId id="264"/>
            <p14:sldId id="289"/>
            <p14:sldId id="290"/>
            <p14:sldId id="281"/>
            <p14:sldId id="291"/>
            <p14:sldId id="282"/>
            <p14:sldId id="293"/>
            <p14:sldId id="292"/>
            <p14:sldId id="284"/>
            <p14:sldId id="294"/>
            <p14:sldId id="295"/>
            <p14:sldId id="285"/>
            <p14:sldId id="286"/>
            <p14:sldId id="267"/>
            <p14:sldId id="261"/>
            <p14:sldId id="268"/>
            <p14:sldId id="269"/>
            <p14:sldId id="296"/>
            <p14:sldId id="270"/>
            <p14:sldId id="271"/>
            <p14:sldId id="272"/>
            <p14:sldId id="273"/>
            <p14:sldId id="274"/>
            <p14:sldId id="275"/>
            <p14:sldId id="297"/>
            <p14:sldId id="276"/>
            <p14:sldId id="277"/>
            <p14:sldId id="278"/>
            <p14:sldId id="298"/>
            <p14:sldId id="279"/>
            <p14:sldId id="280"/>
            <p14:sldId id="288"/>
            <p14:sldId id="266"/>
            <p14:sldId id="283"/>
            <p14:sldId id="299"/>
            <p14:sldId id="26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4D0B"/>
    <a:srgbClr val="7F7F7F"/>
    <a:srgbClr val="AEAEAE"/>
    <a:srgbClr val="FFFFFF"/>
    <a:srgbClr val="292928"/>
    <a:srgbClr val="1065AB"/>
    <a:srgbClr val="015B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39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4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microsoft.com/office/2016/11/relationships/changesInfo" Target="changesInfos/changesInfo1.xml"/><Relationship Id="rId20" Type="http://schemas.openxmlformats.org/officeDocument/2006/relationships/slide" Target="slides/slide16.xml"/><Relationship Id="rId41" Type="http://schemas.openxmlformats.org/officeDocument/2006/relationships/slide" Target="slides/slide3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lena Franjković" userId="db421b58-4577-4f18-b93d-16e533ccff6a" providerId="ADAL" clId="{198563BA-2A4A-40F6-8453-135BB4A8C6FC}"/>
    <pc:docChg chg="custSel modSld">
      <pc:chgData name="Jelena Franjković" userId="db421b58-4577-4f18-b93d-16e533ccff6a" providerId="ADAL" clId="{198563BA-2A4A-40F6-8453-135BB4A8C6FC}" dt="2025-10-27T06:43:14.998" v="36"/>
      <pc:docMkLst>
        <pc:docMk/>
      </pc:docMkLst>
      <pc:sldChg chg="addSp delSp">
        <pc:chgData name="Jelena Franjković" userId="db421b58-4577-4f18-b93d-16e533ccff6a" providerId="ADAL" clId="{198563BA-2A4A-40F6-8453-135BB4A8C6FC}" dt="2025-10-27T06:41:36.579" v="1"/>
        <pc:sldMkLst>
          <pc:docMk/>
          <pc:sldMk cId="2920479427" sldId="256"/>
        </pc:sldMkLst>
        <pc:spChg chg="add">
          <ac:chgData name="Jelena Franjković" userId="db421b58-4577-4f18-b93d-16e533ccff6a" providerId="ADAL" clId="{198563BA-2A4A-40F6-8453-135BB4A8C6FC}" dt="2025-10-27T06:41:36.579" v="1"/>
          <ac:spMkLst>
            <pc:docMk/>
            <pc:sldMk cId="2920479427" sldId="256"/>
            <ac:spMk id="17" creationId="{F4AB1B7B-F8CC-4D87-9117-1FE959D3258D}"/>
          </ac:spMkLst>
        </pc:spChg>
        <pc:picChg chg="del">
          <ac:chgData name="Jelena Franjković" userId="db421b58-4577-4f18-b93d-16e533ccff6a" providerId="ADAL" clId="{198563BA-2A4A-40F6-8453-135BB4A8C6FC}" dt="2025-10-27T06:41:35.137" v="0" actId="478"/>
          <ac:picMkLst>
            <pc:docMk/>
            <pc:sldMk cId="2920479427" sldId="256"/>
            <ac:picMk id="15" creationId="{D7224C4C-24EB-12AA-C4A4-857DC41FB544}"/>
          </ac:picMkLst>
        </pc:picChg>
      </pc:sldChg>
      <pc:sldChg chg="addSp">
        <pc:chgData name="Jelena Franjković" userId="db421b58-4577-4f18-b93d-16e533ccff6a" providerId="ADAL" clId="{198563BA-2A4A-40F6-8453-135BB4A8C6FC}" dt="2025-10-27T06:42:22.769" v="16"/>
        <pc:sldMkLst>
          <pc:docMk/>
          <pc:sldMk cId="2863694609" sldId="261"/>
        </pc:sldMkLst>
        <pc:spChg chg="add">
          <ac:chgData name="Jelena Franjković" userId="db421b58-4577-4f18-b93d-16e533ccff6a" providerId="ADAL" clId="{198563BA-2A4A-40F6-8453-135BB4A8C6FC}" dt="2025-10-27T06:42:22.769" v="16"/>
          <ac:spMkLst>
            <pc:docMk/>
            <pc:sldMk cId="2863694609" sldId="261"/>
            <ac:spMk id="6" creationId="{F4318CFB-4A75-4E93-BF7C-6E760E67154A}"/>
          </ac:spMkLst>
        </pc:spChg>
      </pc:sldChg>
      <pc:sldChg chg="addSp">
        <pc:chgData name="Jelena Franjković" userId="db421b58-4577-4f18-b93d-16e533ccff6a" providerId="ADAL" clId="{198563BA-2A4A-40F6-8453-135BB4A8C6FC}" dt="2025-10-27T06:43:14.998" v="36"/>
        <pc:sldMkLst>
          <pc:docMk/>
          <pc:sldMk cId="4020019421" sldId="263"/>
        </pc:sldMkLst>
        <pc:spChg chg="add">
          <ac:chgData name="Jelena Franjković" userId="db421b58-4577-4f18-b93d-16e533ccff6a" providerId="ADAL" clId="{198563BA-2A4A-40F6-8453-135BB4A8C6FC}" dt="2025-10-27T06:43:14.998" v="36"/>
          <ac:spMkLst>
            <pc:docMk/>
            <pc:sldMk cId="4020019421" sldId="263"/>
            <ac:spMk id="4" creationId="{FABF09A4-67E4-42AD-A4B3-158B8C843D8C}"/>
          </ac:spMkLst>
        </pc:spChg>
      </pc:sldChg>
      <pc:sldChg chg="addSp">
        <pc:chgData name="Jelena Franjković" userId="db421b58-4577-4f18-b93d-16e533ccff6a" providerId="ADAL" clId="{198563BA-2A4A-40F6-8453-135BB4A8C6FC}" dt="2025-10-27T06:41:47.983" v="2"/>
        <pc:sldMkLst>
          <pc:docMk/>
          <pc:sldMk cId="1254930911" sldId="264"/>
        </pc:sldMkLst>
        <pc:spChg chg="add">
          <ac:chgData name="Jelena Franjković" userId="db421b58-4577-4f18-b93d-16e533ccff6a" providerId="ADAL" clId="{198563BA-2A4A-40F6-8453-135BB4A8C6FC}" dt="2025-10-27T06:41:47.983" v="2"/>
          <ac:spMkLst>
            <pc:docMk/>
            <pc:sldMk cId="1254930911" sldId="264"/>
            <ac:spMk id="4" creationId="{D97FC346-0CB2-47B9-879A-8EE1AA3E2E70}"/>
          </ac:spMkLst>
        </pc:spChg>
      </pc:sldChg>
      <pc:sldChg chg="addSp">
        <pc:chgData name="Jelena Franjković" userId="db421b58-4577-4f18-b93d-16e533ccff6a" providerId="ADAL" clId="{198563BA-2A4A-40F6-8453-135BB4A8C6FC}" dt="2025-10-27T06:43:06.113" v="34"/>
        <pc:sldMkLst>
          <pc:docMk/>
          <pc:sldMk cId="3298298427" sldId="266"/>
        </pc:sldMkLst>
        <pc:spChg chg="add">
          <ac:chgData name="Jelena Franjković" userId="db421b58-4577-4f18-b93d-16e533ccff6a" providerId="ADAL" clId="{198563BA-2A4A-40F6-8453-135BB4A8C6FC}" dt="2025-10-27T06:43:06.113" v="34"/>
          <ac:spMkLst>
            <pc:docMk/>
            <pc:sldMk cId="3298298427" sldId="266"/>
            <ac:spMk id="4" creationId="{0545338F-9352-4F6B-84C8-867107243E2D}"/>
          </ac:spMkLst>
        </pc:spChg>
      </pc:sldChg>
      <pc:sldChg chg="addSp">
        <pc:chgData name="Jelena Franjković" userId="db421b58-4577-4f18-b93d-16e533ccff6a" providerId="ADAL" clId="{198563BA-2A4A-40F6-8453-135BB4A8C6FC}" dt="2025-10-27T06:42:20.504" v="15"/>
        <pc:sldMkLst>
          <pc:docMk/>
          <pc:sldMk cId="1275616081" sldId="267"/>
        </pc:sldMkLst>
        <pc:spChg chg="add">
          <ac:chgData name="Jelena Franjković" userId="db421b58-4577-4f18-b93d-16e533ccff6a" providerId="ADAL" clId="{198563BA-2A4A-40F6-8453-135BB4A8C6FC}" dt="2025-10-27T06:42:20.504" v="15"/>
          <ac:spMkLst>
            <pc:docMk/>
            <pc:sldMk cId="1275616081" sldId="267"/>
            <ac:spMk id="7" creationId="{2C278EBC-C90B-4FC2-9C10-3E7101163F3C}"/>
          </ac:spMkLst>
        </pc:spChg>
      </pc:sldChg>
      <pc:sldChg chg="addSp">
        <pc:chgData name="Jelena Franjković" userId="db421b58-4577-4f18-b93d-16e533ccff6a" providerId="ADAL" clId="{198563BA-2A4A-40F6-8453-135BB4A8C6FC}" dt="2025-10-27T06:42:25.081" v="17"/>
        <pc:sldMkLst>
          <pc:docMk/>
          <pc:sldMk cId="2312904848" sldId="268"/>
        </pc:sldMkLst>
        <pc:spChg chg="add">
          <ac:chgData name="Jelena Franjković" userId="db421b58-4577-4f18-b93d-16e533ccff6a" providerId="ADAL" clId="{198563BA-2A4A-40F6-8453-135BB4A8C6FC}" dt="2025-10-27T06:42:25.081" v="17"/>
          <ac:spMkLst>
            <pc:docMk/>
            <pc:sldMk cId="2312904848" sldId="268"/>
            <ac:spMk id="6" creationId="{3A14990F-D486-4820-955A-0C7C6C5376B4}"/>
          </ac:spMkLst>
        </pc:spChg>
      </pc:sldChg>
      <pc:sldChg chg="addSp">
        <pc:chgData name="Jelena Franjković" userId="db421b58-4577-4f18-b93d-16e533ccff6a" providerId="ADAL" clId="{198563BA-2A4A-40F6-8453-135BB4A8C6FC}" dt="2025-10-27T06:42:27.333" v="18"/>
        <pc:sldMkLst>
          <pc:docMk/>
          <pc:sldMk cId="3277160422" sldId="269"/>
        </pc:sldMkLst>
        <pc:spChg chg="add">
          <ac:chgData name="Jelena Franjković" userId="db421b58-4577-4f18-b93d-16e533ccff6a" providerId="ADAL" clId="{198563BA-2A4A-40F6-8453-135BB4A8C6FC}" dt="2025-10-27T06:42:27.333" v="18"/>
          <ac:spMkLst>
            <pc:docMk/>
            <pc:sldMk cId="3277160422" sldId="269"/>
            <ac:spMk id="4" creationId="{4E533E27-E539-4467-BD51-F0FE008B7590}"/>
          </ac:spMkLst>
        </pc:spChg>
      </pc:sldChg>
      <pc:sldChg chg="addSp">
        <pc:chgData name="Jelena Franjković" userId="db421b58-4577-4f18-b93d-16e533ccff6a" providerId="ADAL" clId="{198563BA-2A4A-40F6-8453-135BB4A8C6FC}" dt="2025-10-27T06:42:32.044" v="20"/>
        <pc:sldMkLst>
          <pc:docMk/>
          <pc:sldMk cId="1349695546" sldId="270"/>
        </pc:sldMkLst>
        <pc:spChg chg="add">
          <ac:chgData name="Jelena Franjković" userId="db421b58-4577-4f18-b93d-16e533ccff6a" providerId="ADAL" clId="{198563BA-2A4A-40F6-8453-135BB4A8C6FC}" dt="2025-10-27T06:42:32.044" v="20"/>
          <ac:spMkLst>
            <pc:docMk/>
            <pc:sldMk cId="1349695546" sldId="270"/>
            <ac:spMk id="9" creationId="{EDE587E6-49D9-4668-A3B0-A4164AFA9C1F}"/>
          </ac:spMkLst>
        </pc:spChg>
      </pc:sldChg>
      <pc:sldChg chg="addSp">
        <pc:chgData name="Jelena Franjković" userId="db421b58-4577-4f18-b93d-16e533ccff6a" providerId="ADAL" clId="{198563BA-2A4A-40F6-8453-135BB4A8C6FC}" dt="2025-10-27T06:42:34.256" v="21"/>
        <pc:sldMkLst>
          <pc:docMk/>
          <pc:sldMk cId="520768526" sldId="271"/>
        </pc:sldMkLst>
        <pc:spChg chg="add">
          <ac:chgData name="Jelena Franjković" userId="db421b58-4577-4f18-b93d-16e533ccff6a" providerId="ADAL" clId="{198563BA-2A4A-40F6-8453-135BB4A8C6FC}" dt="2025-10-27T06:42:34.256" v="21"/>
          <ac:spMkLst>
            <pc:docMk/>
            <pc:sldMk cId="520768526" sldId="271"/>
            <ac:spMk id="6" creationId="{0651BE96-9FCD-46F4-9608-667747A35D2E}"/>
          </ac:spMkLst>
        </pc:spChg>
      </pc:sldChg>
      <pc:sldChg chg="addSp">
        <pc:chgData name="Jelena Franjković" userId="db421b58-4577-4f18-b93d-16e533ccff6a" providerId="ADAL" clId="{198563BA-2A4A-40F6-8453-135BB4A8C6FC}" dt="2025-10-27T06:42:36.638" v="22"/>
        <pc:sldMkLst>
          <pc:docMk/>
          <pc:sldMk cId="1743278951" sldId="272"/>
        </pc:sldMkLst>
        <pc:spChg chg="add">
          <ac:chgData name="Jelena Franjković" userId="db421b58-4577-4f18-b93d-16e533ccff6a" providerId="ADAL" clId="{198563BA-2A4A-40F6-8453-135BB4A8C6FC}" dt="2025-10-27T06:42:36.638" v="22"/>
          <ac:spMkLst>
            <pc:docMk/>
            <pc:sldMk cId="1743278951" sldId="272"/>
            <ac:spMk id="7" creationId="{6C9FBF23-B164-47B5-992B-0FEB0CE53128}"/>
          </ac:spMkLst>
        </pc:spChg>
      </pc:sldChg>
      <pc:sldChg chg="addSp">
        <pc:chgData name="Jelena Franjković" userId="db421b58-4577-4f18-b93d-16e533ccff6a" providerId="ADAL" clId="{198563BA-2A4A-40F6-8453-135BB4A8C6FC}" dt="2025-10-27T06:42:39.030" v="23"/>
        <pc:sldMkLst>
          <pc:docMk/>
          <pc:sldMk cId="3385341165" sldId="273"/>
        </pc:sldMkLst>
        <pc:spChg chg="add">
          <ac:chgData name="Jelena Franjković" userId="db421b58-4577-4f18-b93d-16e533ccff6a" providerId="ADAL" clId="{198563BA-2A4A-40F6-8453-135BB4A8C6FC}" dt="2025-10-27T06:42:39.030" v="23"/>
          <ac:spMkLst>
            <pc:docMk/>
            <pc:sldMk cId="3385341165" sldId="273"/>
            <ac:spMk id="7" creationId="{D7C001D1-7A3D-4FBE-96A2-9DD8002A27A3}"/>
          </ac:spMkLst>
        </pc:spChg>
      </pc:sldChg>
      <pc:sldChg chg="addSp">
        <pc:chgData name="Jelena Franjković" userId="db421b58-4577-4f18-b93d-16e533ccff6a" providerId="ADAL" clId="{198563BA-2A4A-40F6-8453-135BB4A8C6FC}" dt="2025-10-27T06:42:41.737" v="24"/>
        <pc:sldMkLst>
          <pc:docMk/>
          <pc:sldMk cId="4131337870" sldId="274"/>
        </pc:sldMkLst>
        <pc:spChg chg="add">
          <ac:chgData name="Jelena Franjković" userId="db421b58-4577-4f18-b93d-16e533ccff6a" providerId="ADAL" clId="{198563BA-2A4A-40F6-8453-135BB4A8C6FC}" dt="2025-10-27T06:42:41.737" v="24"/>
          <ac:spMkLst>
            <pc:docMk/>
            <pc:sldMk cId="4131337870" sldId="274"/>
            <ac:spMk id="7" creationId="{9F9EE249-3201-4B33-B68A-7697F22D51C3}"/>
          </ac:spMkLst>
        </pc:spChg>
      </pc:sldChg>
      <pc:sldChg chg="addSp">
        <pc:chgData name="Jelena Franjković" userId="db421b58-4577-4f18-b93d-16e533ccff6a" providerId="ADAL" clId="{198563BA-2A4A-40F6-8453-135BB4A8C6FC}" dt="2025-10-27T06:42:43.972" v="25"/>
        <pc:sldMkLst>
          <pc:docMk/>
          <pc:sldMk cId="1156489943" sldId="275"/>
        </pc:sldMkLst>
        <pc:spChg chg="add">
          <ac:chgData name="Jelena Franjković" userId="db421b58-4577-4f18-b93d-16e533ccff6a" providerId="ADAL" clId="{198563BA-2A4A-40F6-8453-135BB4A8C6FC}" dt="2025-10-27T06:42:43.972" v="25"/>
          <ac:spMkLst>
            <pc:docMk/>
            <pc:sldMk cId="1156489943" sldId="275"/>
            <ac:spMk id="5" creationId="{200231DB-B9C4-4965-9C46-32584D5E8F62}"/>
          </ac:spMkLst>
        </pc:spChg>
      </pc:sldChg>
      <pc:sldChg chg="addSp">
        <pc:chgData name="Jelena Franjković" userId="db421b58-4577-4f18-b93d-16e533ccff6a" providerId="ADAL" clId="{198563BA-2A4A-40F6-8453-135BB4A8C6FC}" dt="2025-10-27T06:42:48.183" v="27"/>
        <pc:sldMkLst>
          <pc:docMk/>
          <pc:sldMk cId="3675291485" sldId="276"/>
        </pc:sldMkLst>
        <pc:spChg chg="add">
          <ac:chgData name="Jelena Franjković" userId="db421b58-4577-4f18-b93d-16e533ccff6a" providerId="ADAL" clId="{198563BA-2A4A-40F6-8453-135BB4A8C6FC}" dt="2025-10-27T06:42:48.183" v="27"/>
          <ac:spMkLst>
            <pc:docMk/>
            <pc:sldMk cId="3675291485" sldId="276"/>
            <ac:spMk id="6" creationId="{8255EE6F-4C4F-418F-AE16-977A8B8C8682}"/>
          </ac:spMkLst>
        </pc:spChg>
      </pc:sldChg>
      <pc:sldChg chg="addSp">
        <pc:chgData name="Jelena Franjković" userId="db421b58-4577-4f18-b93d-16e533ccff6a" providerId="ADAL" clId="{198563BA-2A4A-40F6-8453-135BB4A8C6FC}" dt="2025-10-27T06:42:50.143" v="28"/>
        <pc:sldMkLst>
          <pc:docMk/>
          <pc:sldMk cId="2554000485" sldId="277"/>
        </pc:sldMkLst>
        <pc:spChg chg="add">
          <ac:chgData name="Jelena Franjković" userId="db421b58-4577-4f18-b93d-16e533ccff6a" providerId="ADAL" clId="{198563BA-2A4A-40F6-8453-135BB4A8C6FC}" dt="2025-10-27T06:42:50.143" v="28"/>
          <ac:spMkLst>
            <pc:docMk/>
            <pc:sldMk cId="2554000485" sldId="277"/>
            <ac:spMk id="7" creationId="{77FA274E-2004-4CBA-8EC3-C4452D81FB9E}"/>
          </ac:spMkLst>
        </pc:spChg>
      </pc:sldChg>
      <pc:sldChg chg="addSp">
        <pc:chgData name="Jelena Franjković" userId="db421b58-4577-4f18-b93d-16e533ccff6a" providerId="ADAL" clId="{198563BA-2A4A-40F6-8453-135BB4A8C6FC}" dt="2025-10-27T06:42:54.891" v="30"/>
        <pc:sldMkLst>
          <pc:docMk/>
          <pc:sldMk cId="180172119" sldId="278"/>
        </pc:sldMkLst>
        <pc:spChg chg="add">
          <ac:chgData name="Jelena Franjković" userId="db421b58-4577-4f18-b93d-16e533ccff6a" providerId="ADAL" clId="{198563BA-2A4A-40F6-8453-135BB4A8C6FC}" dt="2025-10-27T06:42:54.891" v="30"/>
          <ac:spMkLst>
            <pc:docMk/>
            <pc:sldMk cId="180172119" sldId="278"/>
            <ac:spMk id="6" creationId="{35028D79-2E89-410F-B824-6887BF403202}"/>
          </ac:spMkLst>
        </pc:spChg>
      </pc:sldChg>
      <pc:sldChg chg="addSp">
        <pc:chgData name="Jelena Franjković" userId="db421b58-4577-4f18-b93d-16e533ccff6a" providerId="ADAL" clId="{198563BA-2A4A-40F6-8453-135BB4A8C6FC}" dt="2025-10-27T06:42:58.869" v="31"/>
        <pc:sldMkLst>
          <pc:docMk/>
          <pc:sldMk cId="1358501400" sldId="279"/>
        </pc:sldMkLst>
        <pc:spChg chg="add">
          <ac:chgData name="Jelena Franjković" userId="db421b58-4577-4f18-b93d-16e533ccff6a" providerId="ADAL" clId="{198563BA-2A4A-40F6-8453-135BB4A8C6FC}" dt="2025-10-27T06:42:58.869" v="31"/>
          <ac:spMkLst>
            <pc:docMk/>
            <pc:sldMk cId="1358501400" sldId="279"/>
            <ac:spMk id="6" creationId="{C629A503-9B65-41A6-A535-9DBA1F531086}"/>
          </ac:spMkLst>
        </pc:spChg>
      </pc:sldChg>
      <pc:sldChg chg="addSp">
        <pc:chgData name="Jelena Franjković" userId="db421b58-4577-4f18-b93d-16e533ccff6a" providerId="ADAL" clId="{198563BA-2A4A-40F6-8453-135BB4A8C6FC}" dt="2025-10-27T06:43:01.808" v="32"/>
        <pc:sldMkLst>
          <pc:docMk/>
          <pc:sldMk cId="2300781915" sldId="280"/>
        </pc:sldMkLst>
        <pc:spChg chg="add">
          <ac:chgData name="Jelena Franjković" userId="db421b58-4577-4f18-b93d-16e533ccff6a" providerId="ADAL" clId="{198563BA-2A4A-40F6-8453-135BB4A8C6FC}" dt="2025-10-27T06:43:01.808" v="32"/>
          <ac:spMkLst>
            <pc:docMk/>
            <pc:sldMk cId="2300781915" sldId="280"/>
            <ac:spMk id="9" creationId="{70DB4BFD-6821-4FD2-9529-634F46B2A4B2}"/>
          </ac:spMkLst>
        </pc:spChg>
      </pc:sldChg>
      <pc:sldChg chg="addSp">
        <pc:chgData name="Jelena Franjković" userId="db421b58-4577-4f18-b93d-16e533ccff6a" providerId="ADAL" clId="{198563BA-2A4A-40F6-8453-135BB4A8C6FC}" dt="2025-10-27T06:41:55.052" v="5"/>
        <pc:sldMkLst>
          <pc:docMk/>
          <pc:sldMk cId="335570440" sldId="281"/>
        </pc:sldMkLst>
        <pc:spChg chg="add">
          <ac:chgData name="Jelena Franjković" userId="db421b58-4577-4f18-b93d-16e533ccff6a" providerId="ADAL" clId="{198563BA-2A4A-40F6-8453-135BB4A8C6FC}" dt="2025-10-27T06:41:55.052" v="5"/>
          <ac:spMkLst>
            <pc:docMk/>
            <pc:sldMk cId="335570440" sldId="281"/>
            <ac:spMk id="6" creationId="{5E05A4E7-6A6C-405A-BF4C-4DFDBED2FC19}"/>
          </ac:spMkLst>
        </pc:spChg>
      </pc:sldChg>
      <pc:sldChg chg="addSp">
        <pc:chgData name="Jelena Franjković" userId="db421b58-4577-4f18-b93d-16e533ccff6a" providerId="ADAL" clId="{198563BA-2A4A-40F6-8453-135BB4A8C6FC}" dt="2025-10-27T06:42:00.283" v="7"/>
        <pc:sldMkLst>
          <pc:docMk/>
          <pc:sldMk cId="1919803319" sldId="282"/>
        </pc:sldMkLst>
        <pc:spChg chg="add">
          <ac:chgData name="Jelena Franjković" userId="db421b58-4577-4f18-b93d-16e533ccff6a" providerId="ADAL" clId="{198563BA-2A4A-40F6-8453-135BB4A8C6FC}" dt="2025-10-27T06:42:00.283" v="7"/>
          <ac:spMkLst>
            <pc:docMk/>
            <pc:sldMk cId="1919803319" sldId="282"/>
            <ac:spMk id="6" creationId="{1B3D3DEC-DD51-402E-B91F-0855CABE97C3}"/>
          </ac:spMkLst>
        </pc:spChg>
      </pc:sldChg>
      <pc:sldChg chg="addSp">
        <pc:chgData name="Jelena Franjković" userId="db421b58-4577-4f18-b93d-16e533ccff6a" providerId="ADAL" clId="{198563BA-2A4A-40F6-8453-135BB4A8C6FC}" dt="2025-10-27T06:43:11.500" v="35"/>
        <pc:sldMkLst>
          <pc:docMk/>
          <pc:sldMk cId="3636844302" sldId="283"/>
        </pc:sldMkLst>
        <pc:spChg chg="add">
          <ac:chgData name="Jelena Franjković" userId="db421b58-4577-4f18-b93d-16e533ccff6a" providerId="ADAL" clId="{198563BA-2A4A-40F6-8453-135BB4A8C6FC}" dt="2025-10-27T06:43:11.500" v="35"/>
          <ac:spMkLst>
            <pc:docMk/>
            <pc:sldMk cId="3636844302" sldId="283"/>
            <ac:spMk id="4" creationId="{E951538A-FCBF-4ADD-9024-148469173B37}"/>
          </ac:spMkLst>
        </pc:spChg>
      </pc:sldChg>
      <pc:sldChg chg="addSp">
        <pc:chgData name="Jelena Franjković" userId="db421b58-4577-4f18-b93d-16e533ccff6a" providerId="ADAL" clId="{198563BA-2A4A-40F6-8453-135BB4A8C6FC}" dt="2025-10-27T06:42:08.442" v="10"/>
        <pc:sldMkLst>
          <pc:docMk/>
          <pc:sldMk cId="1888912412" sldId="284"/>
        </pc:sldMkLst>
        <pc:spChg chg="add">
          <ac:chgData name="Jelena Franjković" userId="db421b58-4577-4f18-b93d-16e533ccff6a" providerId="ADAL" clId="{198563BA-2A4A-40F6-8453-135BB4A8C6FC}" dt="2025-10-27T06:42:08.442" v="10"/>
          <ac:spMkLst>
            <pc:docMk/>
            <pc:sldMk cId="1888912412" sldId="284"/>
            <ac:spMk id="6" creationId="{B7B26945-75E2-4BDB-9303-E31EF6BEA7A6}"/>
          </ac:spMkLst>
        </pc:spChg>
      </pc:sldChg>
      <pc:sldChg chg="addSp">
        <pc:chgData name="Jelena Franjković" userId="db421b58-4577-4f18-b93d-16e533ccff6a" providerId="ADAL" clId="{198563BA-2A4A-40F6-8453-135BB4A8C6FC}" dt="2025-10-27T06:42:16.165" v="13"/>
        <pc:sldMkLst>
          <pc:docMk/>
          <pc:sldMk cId="1620835638" sldId="285"/>
        </pc:sldMkLst>
        <pc:spChg chg="add">
          <ac:chgData name="Jelena Franjković" userId="db421b58-4577-4f18-b93d-16e533ccff6a" providerId="ADAL" clId="{198563BA-2A4A-40F6-8453-135BB4A8C6FC}" dt="2025-10-27T06:42:16.165" v="13"/>
          <ac:spMkLst>
            <pc:docMk/>
            <pc:sldMk cId="1620835638" sldId="285"/>
            <ac:spMk id="5" creationId="{3C49608C-C1CA-4A08-940E-4A0DD908E6C0}"/>
          </ac:spMkLst>
        </pc:spChg>
      </pc:sldChg>
      <pc:sldChg chg="addSp">
        <pc:chgData name="Jelena Franjković" userId="db421b58-4577-4f18-b93d-16e533ccff6a" providerId="ADAL" clId="{198563BA-2A4A-40F6-8453-135BB4A8C6FC}" dt="2025-10-27T06:42:18.131" v="14"/>
        <pc:sldMkLst>
          <pc:docMk/>
          <pc:sldMk cId="947620364" sldId="286"/>
        </pc:sldMkLst>
        <pc:spChg chg="add">
          <ac:chgData name="Jelena Franjković" userId="db421b58-4577-4f18-b93d-16e533ccff6a" providerId="ADAL" clId="{198563BA-2A4A-40F6-8453-135BB4A8C6FC}" dt="2025-10-27T06:42:18.131" v="14"/>
          <ac:spMkLst>
            <pc:docMk/>
            <pc:sldMk cId="947620364" sldId="286"/>
            <ac:spMk id="6" creationId="{D7F84E73-BA0B-4844-9D37-334E075099E2}"/>
          </ac:spMkLst>
        </pc:spChg>
      </pc:sldChg>
      <pc:sldChg chg="addSp">
        <pc:chgData name="Jelena Franjković" userId="db421b58-4577-4f18-b93d-16e533ccff6a" providerId="ADAL" clId="{198563BA-2A4A-40F6-8453-135BB4A8C6FC}" dt="2025-10-27T06:43:04.054" v="33"/>
        <pc:sldMkLst>
          <pc:docMk/>
          <pc:sldMk cId="2838744864" sldId="288"/>
        </pc:sldMkLst>
        <pc:spChg chg="add">
          <ac:chgData name="Jelena Franjković" userId="db421b58-4577-4f18-b93d-16e533ccff6a" providerId="ADAL" clId="{198563BA-2A4A-40F6-8453-135BB4A8C6FC}" dt="2025-10-27T06:43:04.054" v="33"/>
          <ac:spMkLst>
            <pc:docMk/>
            <pc:sldMk cId="2838744864" sldId="288"/>
            <ac:spMk id="4" creationId="{9736AB1D-80ED-433B-A88A-D18B46D3085E}"/>
          </ac:spMkLst>
        </pc:spChg>
      </pc:sldChg>
      <pc:sldChg chg="addSp">
        <pc:chgData name="Jelena Franjković" userId="db421b58-4577-4f18-b93d-16e533ccff6a" providerId="ADAL" clId="{198563BA-2A4A-40F6-8453-135BB4A8C6FC}" dt="2025-10-27T06:41:50.826" v="3"/>
        <pc:sldMkLst>
          <pc:docMk/>
          <pc:sldMk cId="3131270457" sldId="289"/>
        </pc:sldMkLst>
        <pc:spChg chg="add">
          <ac:chgData name="Jelena Franjković" userId="db421b58-4577-4f18-b93d-16e533ccff6a" providerId="ADAL" clId="{198563BA-2A4A-40F6-8453-135BB4A8C6FC}" dt="2025-10-27T06:41:50.826" v="3"/>
          <ac:spMkLst>
            <pc:docMk/>
            <pc:sldMk cId="3131270457" sldId="289"/>
            <ac:spMk id="6" creationId="{5BA6DBA1-41BE-4B29-B172-33F435750117}"/>
          </ac:spMkLst>
        </pc:spChg>
      </pc:sldChg>
      <pc:sldChg chg="addSp">
        <pc:chgData name="Jelena Franjković" userId="db421b58-4577-4f18-b93d-16e533ccff6a" providerId="ADAL" clId="{198563BA-2A4A-40F6-8453-135BB4A8C6FC}" dt="2025-10-27T06:41:52.917" v="4"/>
        <pc:sldMkLst>
          <pc:docMk/>
          <pc:sldMk cId="1053199266" sldId="290"/>
        </pc:sldMkLst>
        <pc:spChg chg="add">
          <ac:chgData name="Jelena Franjković" userId="db421b58-4577-4f18-b93d-16e533ccff6a" providerId="ADAL" clId="{198563BA-2A4A-40F6-8453-135BB4A8C6FC}" dt="2025-10-27T06:41:52.917" v="4"/>
          <ac:spMkLst>
            <pc:docMk/>
            <pc:sldMk cId="1053199266" sldId="290"/>
            <ac:spMk id="6" creationId="{25836D22-D5CF-47CB-B0A9-7CD7F440D637}"/>
          </ac:spMkLst>
        </pc:spChg>
      </pc:sldChg>
      <pc:sldChg chg="addSp">
        <pc:chgData name="Jelena Franjković" userId="db421b58-4577-4f18-b93d-16e533ccff6a" providerId="ADAL" clId="{198563BA-2A4A-40F6-8453-135BB4A8C6FC}" dt="2025-10-27T06:41:57.906" v="6"/>
        <pc:sldMkLst>
          <pc:docMk/>
          <pc:sldMk cId="2188218153" sldId="291"/>
        </pc:sldMkLst>
        <pc:spChg chg="add">
          <ac:chgData name="Jelena Franjković" userId="db421b58-4577-4f18-b93d-16e533ccff6a" providerId="ADAL" clId="{198563BA-2A4A-40F6-8453-135BB4A8C6FC}" dt="2025-10-27T06:41:57.906" v="6"/>
          <ac:spMkLst>
            <pc:docMk/>
            <pc:sldMk cId="2188218153" sldId="291"/>
            <ac:spMk id="5" creationId="{8EFAC374-DABE-4D10-A2D5-F1EAA3DCA873}"/>
          </ac:spMkLst>
        </pc:spChg>
      </pc:sldChg>
      <pc:sldChg chg="addSp">
        <pc:chgData name="Jelena Franjković" userId="db421b58-4577-4f18-b93d-16e533ccff6a" providerId="ADAL" clId="{198563BA-2A4A-40F6-8453-135BB4A8C6FC}" dt="2025-10-27T06:42:06.082" v="9"/>
        <pc:sldMkLst>
          <pc:docMk/>
          <pc:sldMk cId="416360013" sldId="292"/>
        </pc:sldMkLst>
        <pc:spChg chg="add">
          <ac:chgData name="Jelena Franjković" userId="db421b58-4577-4f18-b93d-16e533ccff6a" providerId="ADAL" clId="{198563BA-2A4A-40F6-8453-135BB4A8C6FC}" dt="2025-10-27T06:42:06.082" v="9"/>
          <ac:spMkLst>
            <pc:docMk/>
            <pc:sldMk cId="416360013" sldId="292"/>
            <ac:spMk id="8" creationId="{C783E304-8304-41CA-98D6-410E00D7BEF5}"/>
          </ac:spMkLst>
        </pc:spChg>
      </pc:sldChg>
      <pc:sldChg chg="addSp">
        <pc:chgData name="Jelena Franjković" userId="db421b58-4577-4f18-b93d-16e533ccff6a" providerId="ADAL" clId="{198563BA-2A4A-40F6-8453-135BB4A8C6FC}" dt="2025-10-27T06:42:03.688" v="8"/>
        <pc:sldMkLst>
          <pc:docMk/>
          <pc:sldMk cId="2102866834" sldId="293"/>
        </pc:sldMkLst>
        <pc:spChg chg="add">
          <ac:chgData name="Jelena Franjković" userId="db421b58-4577-4f18-b93d-16e533ccff6a" providerId="ADAL" clId="{198563BA-2A4A-40F6-8453-135BB4A8C6FC}" dt="2025-10-27T06:42:03.688" v="8"/>
          <ac:spMkLst>
            <pc:docMk/>
            <pc:sldMk cId="2102866834" sldId="293"/>
            <ac:spMk id="6" creationId="{96E0B1AD-9DED-430F-A596-15B4D3E2031F}"/>
          </ac:spMkLst>
        </pc:spChg>
      </pc:sldChg>
      <pc:sldChg chg="addSp">
        <pc:chgData name="Jelena Franjković" userId="db421b58-4577-4f18-b93d-16e533ccff6a" providerId="ADAL" clId="{198563BA-2A4A-40F6-8453-135BB4A8C6FC}" dt="2025-10-27T06:42:10.368" v="11"/>
        <pc:sldMkLst>
          <pc:docMk/>
          <pc:sldMk cId="2709333619" sldId="294"/>
        </pc:sldMkLst>
        <pc:spChg chg="add">
          <ac:chgData name="Jelena Franjković" userId="db421b58-4577-4f18-b93d-16e533ccff6a" providerId="ADAL" clId="{198563BA-2A4A-40F6-8453-135BB4A8C6FC}" dt="2025-10-27T06:42:10.368" v="11"/>
          <ac:spMkLst>
            <pc:docMk/>
            <pc:sldMk cId="2709333619" sldId="294"/>
            <ac:spMk id="5" creationId="{91E618E5-700A-4AFB-B5D6-59A505216239}"/>
          </ac:spMkLst>
        </pc:spChg>
      </pc:sldChg>
      <pc:sldChg chg="addSp">
        <pc:chgData name="Jelena Franjković" userId="db421b58-4577-4f18-b93d-16e533ccff6a" providerId="ADAL" clId="{198563BA-2A4A-40F6-8453-135BB4A8C6FC}" dt="2025-10-27T06:42:14.018" v="12"/>
        <pc:sldMkLst>
          <pc:docMk/>
          <pc:sldMk cId="1150244619" sldId="295"/>
        </pc:sldMkLst>
        <pc:spChg chg="add">
          <ac:chgData name="Jelena Franjković" userId="db421b58-4577-4f18-b93d-16e533ccff6a" providerId="ADAL" clId="{198563BA-2A4A-40F6-8453-135BB4A8C6FC}" dt="2025-10-27T06:42:14.018" v="12"/>
          <ac:spMkLst>
            <pc:docMk/>
            <pc:sldMk cId="1150244619" sldId="295"/>
            <ac:spMk id="6" creationId="{1F914D87-4811-40DF-BC7F-8E4207EB5713}"/>
          </ac:spMkLst>
        </pc:spChg>
      </pc:sldChg>
      <pc:sldChg chg="addSp">
        <pc:chgData name="Jelena Franjković" userId="db421b58-4577-4f18-b93d-16e533ccff6a" providerId="ADAL" clId="{198563BA-2A4A-40F6-8453-135BB4A8C6FC}" dt="2025-10-27T06:42:29.712" v="19"/>
        <pc:sldMkLst>
          <pc:docMk/>
          <pc:sldMk cId="1058675830" sldId="296"/>
        </pc:sldMkLst>
        <pc:spChg chg="add">
          <ac:chgData name="Jelena Franjković" userId="db421b58-4577-4f18-b93d-16e533ccff6a" providerId="ADAL" clId="{198563BA-2A4A-40F6-8453-135BB4A8C6FC}" dt="2025-10-27T06:42:29.712" v="19"/>
          <ac:spMkLst>
            <pc:docMk/>
            <pc:sldMk cId="1058675830" sldId="296"/>
            <ac:spMk id="6" creationId="{AADC22BE-656B-4FD9-B85C-CBFCF8CBCA7C}"/>
          </ac:spMkLst>
        </pc:spChg>
      </pc:sldChg>
      <pc:sldChg chg="addSp">
        <pc:chgData name="Jelena Franjković" userId="db421b58-4577-4f18-b93d-16e533ccff6a" providerId="ADAL" clId="{198563BA-2A4A-40F6-8453-135BB4A8C6FC}" dt="2025-10-27T06:42:46.134" v="26"/>
        <pc:sldMkLst>
          <pc:docMk/>
          <pc:sldMk cId="2857694266" sldId="297"/>
        </pc:sldMkLst>
        <pc:spChg chg="add">
          <ac:chgData name="Jelena Franjković" userId="db421b58-4577-4f18-b93d-16e533ccff6a" providerId="ADAL" clId="{198563BA-2A4A-40F6-8453-135BB4A8C6FC}" dt="2025-10-27T06:42:46.134" v="26"/>
          <ac:spMkLst>
            <pc:docMk/>
            <pc:sldMk cId="2857694266" sldId="297"/>
            <ac:spMk id="6" creationId="{8CB3AF3C-FD80-461C-875F-78D9B4F0EE95}"/>
          </ac:spMkLst>
        </pc:spChg>
      </pc:sldChg>
      <pc:sldChg chg="addSp">
        <pc:chgData name="Jelena Franjković" userId="db421b58-4577-4f18-b93d-16e533ccff6a" providerId="ADAL" clId="{198563BA-2A4A-40F6-8453-135BB4A8C6FC}" dt="2025-10-27T06:42:52.275" v="29"/>
        <pc:sldMkLst>
          <pc:docMk/>
          <pc:sldMk cId="3064205183" sldId="298"/>
        </pc:sldMkLst>
        <pc:spChg chg="add">
          <ac:chgData name="Jelena Franjković" userId="db421b58-4577-4f18-b93d-16e533ccff6a" providerId="ADAL" clId="{198563BA-2A4A-40F6-8453-135BB4A8C6FC}" dt="2025-10-27T06:42:52.275" v="29"/>
          <ac:spMkLst>
            <pc:docMk/>
            <pc:sldMk cId="3064205183" sldId="298"/>
            <ac:spMk id="5" creationId="{2496A33C-73A2-463C-A5A7-4A038317ADF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412354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052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2179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DF4FBB6B-3270-F838-C9F8-95BEA4FC8327}"/>
              </a:ext>
            </a:extLst>
          </p:cNvPr>
          <p:cNvSpPr txBox="1"/>
          <p:nvPr userDrawn="1"/>
        </p:nvSpPr>
        <p:spPr>
          <a:xfrm>
            <a:off x="7359162" y="6200486"/>
            <a:ext cx="39946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Suf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inancirano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sredstvima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Izneseni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autora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moraju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podudarati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Nacionalne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agencije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(NA). Ni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NA ne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mogu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smatrati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odgovornima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njih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pic>
        <p:nvPicPr>
          <p:cNvPr id="5" name="Picture 9" descr="A blue flag with yellow stars&#10;&#10;AI-generated content may be incorrect.">
            <a:extLst>
              <a:ext uri="{FF2B5EF4-FFF2-40B4-BE49-F238E27FC236}">
                <a16:creationId xmlns:a16="http://schemas.microsoft.com/office/drawing/2014/main" id="{8D6CBCB7-76FE-3085-13D8-CAD0D937A55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799" y="6178259"/>
            <a:ext cx="785255" cy="647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60" r:id="rId4"/>
    <p:sldLayoutId id="214748365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at-help.com/notes.html" TargetMode="External"/><Relationship Id="rId2" Type="http://schemas.openxmlformats.org/officeDocument/2006/relationships/hyperlink" Target="https://doi.org/10.17045/sthlmuni.10321829.v2" TargetMode="Externa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AC256C7-DE57-3D54-E589-F59329555D7C}"/>
              </a:ext>
            </a:extLst>
          </p:cNvPr>
          <p:cNvSpPr txBox="1"/>
          <p:nvPr/>
        </p:nvSpPr>
        <p:spPr>
          <a:xfrm>
            <a:off x="411916" y="5378273"/>
            <a:ext cx="479213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BAS4SC</a:t>
            </a:r>
          </a:p>
          <a:p>
            <a:pPr algn="ctr"/>
            <a:r>
              <a:rPr lang="hr" sz="1800" b="1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Business Analytics Skills </a:t>
            </a:r>
            <a:b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the Future-proof Supply Chains </a:t>
            </a:r>
            <a:endParaRPr lang="pl-PL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l-PL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07C3CB1-E1E2-9C03-3E4A-5B5EE4BCCCCA}"/>
              </a:ext>
            </a:extLst>
          </p:cNvPr>
          <p:cNvSpPr txBox="1"/>
          <p:nvPr/>
        </p:nvSpPr>
        <p:spPr>
          <a:xfrm>
            <a:off x="-170560" y="6462648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algn="ctr"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hr" sz="1600" b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Broj </a:t>
            </a:r>
            <a:r>
              <a:rPr lang="h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projekta – 2022-1-PL01-KA220-HED-000088856</a:t>
            </a: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Tytuł 1">
            <a:extLst>
              <a:ext uri="{FF2B5EF4-FFF2-40B4-BE49-F238E27FC236}">
                <a16:creationId xmlns:a16="http://schemas.microsoft.com/office/drawing/2014/main" id="{110F3A6A-A454-D5C2-2F69-9C3F24E545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25440" y="659349"/>
            <a:ext cx="5648456" cy="2183467"/>
          </a:xfrm>
        </p:spPr>
        <p:txBody>
          <a:bodyPr>
            <a:normAutofit fontScale="90000"/>
          </a:bodyPr>
          <a:lstStyle/>
          <a:p>
            <a:pPr lvl="0"/>
            <a:r>
              <a:rPr lang="hr" dirty="0"/>
              <a:t>Statističke metode za analizu logističkih podataka</a:t>
            </a:r>
            <a:endParaRPr lang="sl-SI" dirty="0"/>
          </a:p>
        </p:txBody>
      </p:sp>
      <p:sp>
        <p:nvSpPr>
          <p:cNvPr id="13" name="Tytuł 1">
            <a:extLst>
              <a:ext uri="{FF2B5EF4-FFF2-40B4-BE49-F238E27FC236}">
                <a16:creationId xmlns:a16="http://schemas.microsoft.com/office/drawing/2014/main" id="{94FF0CD2-5388-DCE2-AB7C-D4FF55A74981}"/>
              </a:ext>
            </a:extLst>
          </p:cNvPr>
          <p:cNvSpPr txBox="1">
            <a:spLocks/>
          </p:cNvSpPr>
          <p:nvPr/>
        </p:nvSpPr>
        <p:spPr>
          <a:xfrm>
            <a:off x="6402763" y="4201919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Predavanje</a:t>
            </a:r>
          </a:p>
        </p:txBody>
      </p:sp>
      <p:sp>
        <p:nvSpPr>
          <p:cNvPr id="16" name="Tytuł 1">
            <a:extLst>
              <a:ext uri="{FF2B5EF4-FFF2-40B4-BE49-F238E27FC236}">
                <a16:creationId xmlns:a16="http://schemas.microsoft.com/office/drawing/2014/main" id="{D9ECDBAE-4B2C-A863-0E4B-D66D17C12BD1}"/>
              </a:ext>
            </a:extLst>
          </p:cNvPr>
          <p:cNvSpPr txBox="1">
            <a:spLocks/>
          </p:cNvSpPr>
          <p:nvPr/>
        </p:nvSpPr>
        <p:spPr>
          <a:xfrm>
            <a:off x="6096000" y="3172628"/>
            <a:ext cx="5872309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hr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Statistička obrada podataka SPSS</a:t>
            </a:r>
          </a:p>
        </p:txBody>
      </p:sp>
    </p:spTree>
    <p:extLst>
      <p:ext uri="{BB962C8B-B14F-4D97-AF65-F5344CB8AC3E}">
        <p14:creationId xmlns:p14="http://schemas.microsoft.com/office/powerpoint/2010/main" val="2920479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Osnovn</a:t>
            </a:r>
            <a:r>
              <a:rPr lang="en-GB" dirty="0"/>
              <a:t>e</a:t>
            </a:r>
            <a:r>
              <a:rPr lang="hr" dirty="0"/>
              <a:t> funkcije 3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899710" cy="4351338"/>
          </a:xfrm>
        </p:spPr>
        <p:txBody>
          <a:bodyPr>
            <a:normAutofit/>
          </a:bodyPr>
          <a:lstStyle/>
          <a:p>
            <a:r>
              <a:rPr lang="hr" sz="2000" dirty="0"/>
              <a:t>Kada ste obradili podatke u SPSS proračunskoj tablici, možete početi izvoditi jednostavnu statističku analizu;</a:t>
            </a:r>
          </a:p>
          <a:p>
            <a:r>
              <a:rPr lang="hr" sz="2000" dirty="0"/>
              <a:t>Jednostavna analiza može se provesti korištenjem funkcije „</a:t>
            </a:r>
            <a:r>
              <a:rPr lang="en-GB" sz="2000" dirty="0"/>
              <a:t>Descriptive Statistics“ </a:t>
            </a:r>
            <a:endParaRPr lang="hr-HR" sz="2000" dirty="0"/>
          </a:p>
          <a:p>
            <a:r>
              <a:rPr lang="hr" sz="2000" dirty="0"/>
              <a:t>Za pristup deskriptivnoj statistici morate otići na: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GB" sz="1800" dirty="0"/>
              <a:t>Select </a:t>
            </a:r>
            <a:r>
              <a:rPr lang="en-GB" sz="1800" dirty="0" err="1"/>
              <a:t>Analyze</a:t>
            </a:r>
            <a:r>
              <a:rPr lang="en-GB" sz="1800" dirty="0"/>
              <a:t>;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GB" sz="1800" dirty="0"/>
              <a:t>Descriptive Statistics;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GB" sz="1800" dirty="0"/>
              <a:t>Explore;</a:t>
            </a:r>
          </a:p>
          <a:p>
            <a:pPr marL="800100" lvl="1" indent="-342900">
              <a:buFont typeface="+mj-lt"/>
              <a:buAutoNum type="arabicPeriod"/>
            </a:pPr>
            <a:r>
              <a:rPr lang="hr" sz="1800" dirty="0"/>
              <a:t>Odaberite što želite analizirati.</a:t>
            </a:r>
          </a:p>
          <a:p>
            <a:r>
              <a:rPr lang="hr" sz="2000" dirty="0"/>
              <a:t>Kao usputna napomena, mnoge deskriptivne statistike uključene su u složenije statističke metode koje ćemo obraditi. Ovisno o tome što želite predstaviti, razmislite koje metode statističke analize želite uključiti u svoje izvješće o rezultatima.</a:t>
            </a:r>
          </a:p>
          <a:p>
            <a:endParaRPr lang="sl-SI" sz="1800" dirty="0"/>
          </a:p>
        </p:txBody>
      </p:sp>
    </p:spTree>
    <p:extLst>
      <p:ext uri="{BB962C8B-B14F-4D97-AF65-F5344CB8AC3E}">
        <p14:creationId xmlns:p14="http://schemas.microsoft.com/office/powerpoint/2010/main" val="18889124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Osnovn</a:t>
            </a:r>
            <a:r>
              <a:rPr lang="en-GB" dirty="0"/>
              <a:t>e</a:t>
            </a:r>
            <a:r>
              <a:rPr lang="hr" dirty="0"/>
              <a:t> funkcije 3</a:t>
            </a:r>
            <a:endParaRPr lang="pl-PL" dirty="0"/>
          </a:p>
        </p:txBody>
      </p:sp>
      <p:pic>
        <p:nvPicPr>
          <p:cNvPr id="3" name="Slika 2" descr="Slika, ki vsebuje besede besedilo, številka, programska oprema, grafični prikaz&#10;&#10;Opis je samodejno ustvarjen">
            <a:extLst>
              <a:ext uri="{FF2B5EF4-FFF2-40B4-BE49-F238E27FC236}">
                <a16:creationId xmlns:a16="http://schemas.microsoft.com/office/drawing/2014/main" id="{50416E80-6C30-218B-EF62-17519F0D01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7250" y="1185328"/>
            <a:ext cx="7977499" cy="4487343"/>
          </a:xfrm>
          <a:prstGeom prst="rect">
            <a:avLst/>
          </a:prstGeom>
        </p:spPr>
      </p:pic>
      <p:sp>
        <p:nvSpPr>
          <p:cNvPr id="8" name="PoljeZBesedilom 7">
            <a:extLst>
              <a:ext uri="{FF2B5EF4-FFF2-40B4-BE49-F238E27FC236}">
                <a16:creationId xmlns:a16="http://schemas.microsoft.com/office/drawing/2014/main" id="{8B45ABC3-69C2-88DD-AEBB-02D9454E116E}"/>
              </a:ext>
            </a:extLst>
          </p:cNvPr>
          <p:cNvSpPr txBox="1"/>
          <p:nvPr/>
        </p:nvSpPr>
        <p:spPr>
          <a:xfrm>
            <a:off x="2107250" y="5672671"/>
            <a:ext cx="39970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Slika 4. </a:t>
            </a: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</a:t>
            </a:r>
            <a:r>
              <a:rPr lang="hr-H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ostavke deskriptivne statistike</a:t>
            </a:r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93336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Osnovn</a:t>
            </a:r>
            <a:r>
              <a:rPr lang="en-GB" dirty="0"/>
              <a:t>e</a:t>
            </a:r>
            <a:r>
              <a:rPr lang="hr" dirty="0"/>
              <a:t> funkcije 4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049000" cy="4351338"/>
          </a:xfrm>
        </p:spPr>
        <p:txBody>
          <a:bodyPr>
            <a:normAutofit/>
          </a:bodyPr>
          <a:lstStyle/>
          <a:p>
            <a:r>
              <a:rPr lang="hr" sz="2000" dirty="0"/>
              <a:t>SPSS omogućuje svojim korisnicima vizualizaciju podataka, uključujući histograme, dijagrame </a:t>
            </a:r>
            <a:r>
              <a:rPr lang="en-GB" sz="2000" dirty="0"/>
              <a:t>p</a:t>
            </a:r>
            <a:r>
              <a:rPr lang="hr-HR" sz="2000" dirty="0" err="1"/>
              <a:t>ravokutnika</a:t>
            </a:r>
            <a:r>
              <a:rPr lang="hr" sz="2000" dirty="0"/>
              <a:t>, stup</a:t>
            </a:r>
            <a:r>
              <a:rPr lang="en-GB" sz="2000" dirty="0"/>
              <a:t>i</a:t>
            </a:r>
            <a:r>
              <a:rPr lang="hr" sz="2000" dirty="0"/>
              <a:t>časte dijagrame, dijagrame rasprše</a:t>
            </a:r>
            <a:r>
              <a:rPr lang="en-GB" sz="2000" dirty="0"/>
              <a:t>n</a:t>
            </a:r>
            <a:r>
              <a:rPr lang="hr-HR" sz="2000" dirty="0"/>
              <a:t>osti</a:t>
            </a:r>
            <a:r>
              <a:rPr lang="hr" sz="2000" dirty="0"/>
              <a:t>, linijske grafikone, tortne grafikone itd.;</a:t>
            </a:r>
          </a:p>
          <a:p>
            <a:r>
              <a:rPr lang="hr" sz="2000" dirty="0"/>
              <a:t>Odabir grafova ovisi o korisniku, podacima koje želi vizualizirati i onome što želi vizualizirati na temelju podataka;</a:t>
            </a:r>
          </a:p>
          <a:p>
            <a:r>
              <a:rPr lang="hr" sz="2000" dirty="0"/>
              <a:t>Za izradu grafikona potrebno je:</a:t>
            </a:r>
          </a:p>
          <a:p>
            <a:pPr lvl="1">
              <a:buFont typeface="+mj-lt"/>
              <a:buAutoNum type="arabicPeriod"/>
            </a:pPr>
            <a:r>
              <a:rPr lang="hr" sz="1800" dirty="0"/>
              <a:t>Odaberite </a:t>
            </a:r>
            <a:r>
              <a:rPr lang="en-GB" sz="1800" dirty="0"/>
              <a:t>Graphs;</a:t>
            </a:r>
          </a:p>
          <a:p>
            <a:pPr lvl="1">
              <a:buFont typeface="+mj-lt"/>
              <a:buAutoNum type="arabicPeriod"/>
            </a:pPr>
            <a:r>
              <a:rPr lang="hr" sz="1800" dirty="0"/>
              <a:t>Odaberite </a:t>
            </a:r>
            <a:r>
              <a:rPr lang="en-GB" sz="1800" dirty="0"/>
              <a:t>Chart Builder;</a:t>
            </a:r>
          </a:p>
          <a:p>
            <a:pPr lvl="1">
              <a:buFont typeface="+mj-lt"/>
              <a:buAutoNum type="arabicPeriod"/>
            </a:pPr>
            <a:r>
              <a:rPr lang="hr" sz="1800" dirty="0"/>
              <a:t>Odaberite vrstu grafa i varijable;</a:t>
            </a:r>
          </a:p>
          <a:p>
            <a:pPr lvl="1">
              <a:buFont typeface="+mj-lt"/>
              <a:buAutoNum type="arabicPeriod"/>
            </a:pPr>
            <a:r>
              <a:rPr lang="hr" sz="1800" dirty="0"/>
              <a:t>Kliknite </a:t>
            </a:r>
            <a:r>
              <a:rPr lang="en-GB" sz="1800" dirty="0"/>
              <a:t>Finish.</a:t>
            </a:r>
          </a:p>
          <a:p>
            <a:r>
              <a:rPr lang="hr" sz="2000" dirty="0"/>
              <a:t>Kao usputna napomena, u nekim metodama da što ćemo obraditi, softver će​​​ automatski stvoriti vizualizacije. U drugima, vi mora</a:t>
            </a:r>
            <a:r>
              <a:rPr lang="en-GB" sz="2000" dirty="0"/>
              <a:t>t</a:t>
            </a:r>
            <a:r>
              <a:rPr lang="hr-HR" sz="2000" dirty="0"/>
              <a:t>e</a:t>
            </a:r>
            <a:r>
              <a:rPr lang="hr" sz="2000" dirty="0"/>
              <a:t> specificirati​ ako ih želi</a:t>
            </a:r>
            <a:r>
              <a:rPr lang="en-GB" sz="2000" dirty="0"/>
              <a:t>t</a:t>
            </a:r>
            <a:r>
              <a:rPr lang="hr-HR" sz="2000" dirty="0"/>
              <a:t>e</a:t>
            </a:r>
            <a:r>
              <a:rPr lang="hr" sz="2000" dirty="0"/>
              <a:t> uključiti​ ispravno podešava</a:t>
            </a:r>
            <a:r>
              <a:rPr lang="en-GB" sz="2000" dirty="0"/>
              <a:t>j</a:t>
            </a:r>
            <a:r>
              <a:rPr lang="hr-HR" sz="2000" dirty="0"/>
              <a:t>ući </a:t>
            </a:r>
            <a:r>
              <a:rPr lang="hr" sz="2000" dirty="0"/>
              <a:t>postavke analiza.​</a:t>
            </a:r>
            <a:endParaRPr lang="en-GB" sz="2000" dirty="0"/>
          </a:p>
          <a:p>
            <a:endParaRPr lang="sl-SI" sz="1000" dirty="0"/>
          </a:p>
          <a:p>
            <a:endParaRPr lang="sl-SI" sz="1800" dirty="0"/>
          </a:p>
        </p:txBody>
      </p:sp>
    </p:spTree>
    <p:extLst>
      <p:ext uri="{BB962C8B-B14F-4D97-AF65-F5344CB8AC3E}">
        <p14:creationId xmlns:p14="http://schemas.microsoft.com/office/powerpoint/2010/main" val="11502446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Osnovn</a:t>
            </a:r>
            <a:r>
              <a:rPr lang="en-GB" dirty="0"/>
              <a:t>e</a:t>
            </a:r>
            <a:r>
              <a:rPr lang="hr" dirty="0"/>
              <a:t> funkcije 4</a:t>
            </a:r>
            <a:endParaRPr lang="pl-PL" dirty="0"/>
          </a:p>
        </p:txBody>
      </p:sp>
      <p:pic>
        <p:nvPicPr>
          <p:cNvPr id="7" name="Slika 6" descr="Slika, ki vsebuje besede besedilo, programska oprema, računalniška ikona, diagram&#10;&#10;Opis je samodejno ustvarjen">
            <a:extLst>
              <a:ext uri="{FF2B5EF4-FFF2-40B4-BE49-F238E27FC236}">
                <a16:creationId xmlns:a16="http://schemas.microsoft.com/office/drawing/2014/main" id="{53581427-F26F-2053-077C-D0C35B2106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1632" y="1137168"/>
            <a:ext cx="8148736" cy="4583664"/>
          </a:xfrm>
          <a:prstGeom prst="rect">
            <a:avLst/>
          </a:prstGeom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EE253EDD-5C86-E9F2-0218-74A105A4EB79}"/>
              </a:ext>
            </a:extLst>
          </p:cNvPr>
          <p:cNvSpPr txBox="1"/>
          <p:nvPr/>
        </p:nvSpPr>
        <p:spPr>
          <a:xfrm>
            <a:off x="2021632" y="5566943"/>
            <a:ext cx="39970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Slika 5. </a:t>
            </a: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</a:t>
            </a:r>
            <a:r>
              <a:rPr lang="hr-H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ostavke izrade grafikona u SPSS-u</a:t>
            </a:r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08356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Osnovn</a:t>
            </a:r>
            <a:r>
              <a:rPr lang="en-GB" dirty="0"/>
              <a:t>e</a:t>
            </a:r>
            <a:r>
              <a:rPr lang="hr" dirty="0"/>
              <a:t> funkcije 5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599" cy="4351338"/>
          </a:xfrm>
        </p:spPr>
        <p:txBody>
          <a:bodyPr>
            <a:normAutofit/>
          </a:bodyPr>
          <a:lstStyle/>
          <a:p>
            <a:r>
              <a:rPr lang="hr" sz="2000" dirty="0"/>
              <a:t>U ovom trenutku obradili smo tri od četiri pravila za „Istraživanje podataka“:</a:t>
            </a:r>
          </a:p>
          <a:p>
            <a:pPr marL="800100" lvl="1" indent="-342900">
              <a:buFont typeface="+mj-lt"/>
              <a:buAutoNum type="arabicPeriod"/>
            </a:pPr>
            <a:r>
              <a:rPr lang="hr" sz="1800" dirty="0"/>
              <a:t>Istraživanje sirovih podataka;</a:t>
            </a:r>
          </a:p>
          <a:p>
            <a:pPr marL="800100" lvl="1" indent="-342900">
              <a:buFont typeface="+mj-lt"/>
              <a:buAutoNum type="arabicPeriod"/>
            </a:pPr>
            <a:r>
              <a:rPr lang="hr" sz="1800" dirty="0"/>
              <a:t>Određivanje tipova podataka;</a:t>
            </a:r>
          </a:p>
          <a:p>
            <a:pPr marL="800100" lvl="1" indent="-342900">
              <a:buFont typeface="+mj-lt"/>
              <a:buAutoNum type="arabicPeriod"/>
            </a:pPr>
            <a:r>
              <a:rPr lang="hr" sz="1800" dirty="0"/>
              <a:t>Provođenje deskriptivne statistike i vizualizacije.</a:t>
            </a:r>
          </a:p>
          <a:p>
            <a:r>
              <a:rPr lang="hr" sz="2000" dirty="0"/>
              <a:t>Posljednje pravilo pokriva takozvanu „Formulaciju pitanja“</a:t>
            </a:r>
          </a:p>
          <a:p>
            <a:r>
              <a:rPr lang="hr" sz="2000" dirty="0"/>
              <a:t>Ovdje je glavni cilj formulirati glavni cilj našeg istraživanja i odgovoriti na pitanja:</a:t>
            </a:r>
          </a:p>
          <a:p>
            <a:pPr marL="800100" lvl="1" indent="-342900">
              <a:buFont typeface="+mj-lt"/>
              <a:buAutoNum type="arabicPeriod"/>
            </a:pPr>
            <a:r>
              <a:rPr lang="hr" sz="1800" dirty="0"/>
              <a:t>Što želimo postići odabranim podacima i analizom podataka?</a:t>
            </a:r>
          </a:p>
          <a:p>
            <a:pPr marL="800100" lvl="1" indent="-342900">
              <a:buFont typeface="+mj-lt"/>
              <a:buAutoNum type="arabicPeriod"/>
            </a:pPr>
            <a:r>
              <a:rPr lang="hr" sz="1800" dirty="0"/>
              <a:t>Na koja pitanja želimo odgovoriti analizom podataka?</a:t>
            </a:r>
          </a:p>
          <a:p>
            <a:pPr marL="800100" lvl="1" indent="-342900">
              <a:buFont typeface="+mj-lt"/>
              <a:buAutoNum type="arabicPeriod"/>
            </a:pPr>
            <a:r>
              <a:rPr lang="hr" sz="1800" dirty="0"/>
              <a:t>Koji ćemo pristup poduzeti kako bismo postigli svoje ciljeve i odgovorili na pitanja?</a:t>
            </a:r>
            <a:endParaRPr lang="sl-SI" sz="1800" dirty="0"/>
          </a:p>
          <a:p>
            <a:r>
              <a:rPr lang="hr" sz="2000" dirty="0"/>
              <a:t>Pitanja su također jedan važan </a:t>
            </a:r>
            <a:r>
              <a:rPr lang="en-GB" sz="2000" dirty="0"/>
              <a:t>d</a:t>
            </a:r>
            <a:r>
              <a:rPr lang="hr-HR" sz="2000" dirty="0" err="1"/>
              <a:t>io</a:t>
            </a:r>
            <a:r>
              <a:rPr lang="hr-HR" sz="2000" dirty="0"/>
              <a:t> pri postavljanju </a:t>
            </a:r>
            <a:r>
              <a:rPr lang="hr" sz="2000" dirty="0"/>
              <a:t>hipoteza vezano uz naše ciljev</a:t>
            </a:r>
            <a:r>
              <a:rPr lang="en-GB" sz="2000" dirty="0"/>
              <a:t>e</a:t>
            </a:r>
            <a:r>
              <a:rPr lang="hr" sz="2000" dirty="0"/>
              <a:t> i pitanja.</a:t>
            </a:r>
            <a:endParaRPr lang="en-GB" sz="2000" dirty="0"/>
          </a:p>
          <a:p>
            <a:endParaRPr lang="sl-SI" sz="1000" dirty="0"/>
          </a:p>
          <a:p>
            <a:endParaRPr lang="sl-SI" sz="1800" dirty="0"/>
          </a:p>
        </p:txBody>
      </p:sp>
    </p:spTree>
    <p:extLst>
      <p:ext uri="{BB962C8B-B14F-4D97-AF65-F5344CB8AC3E}">
        <p14:creationId xmlns:p14="http://schemas.microsoft.com/office/powerpoint/2010/main" val="9476203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Objašnjenje testa normalnosti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" sz="2000" dirty="0"/>
              <a:t>Prije provođenja jednostavnog statističkog testa, važno je provesti test normalnosti;</a:t>
            </a:r>
          </a:p>
          <a:p>
            <a:r>
              <a:rPr lang="hr" sz="2000" dirty="0"/>
              <a:t>Test normalnosti pruža istraživačima i praktičarima važne informacije o njihovim statističkim bazama podataka:</a:t>
            </a:r>
          </a:p>
          <a:p>
            <a:pPr lvl="1"/>
            <a:r>
              <a:rPr lang="hr" sz="1800" dirty="0"/>
              <a:t>Pruža informacije slijede li podaci normalnu distribuciju. To je važno jer su mnogi statistički testovi parametarske prirode i mogli bi uzrokovati netočne ili nepouzdane rezultate.</a:t>
            </a:r>
          </a:p>
          <a:p>
            <a:pPr lvl="1"/>
            <a:r>
              <a:rPr lang="hr" sz="1800" dirty="0"/>
              <a:t>Mnogi testovi slijede pretpostavku normalnosti, što znači da podaci moraju biti normalno distribuirani,</a:t>
            </a:r>
          </a:p>
          <a:p>
            <a:pPr lvl="1"/>
            <a:r>
              <a:rPr lang="hr" sz="1800" dirty="0"/>
              <a:t>Pogrešno prikazivanje </a:t>
            </a:r>
            <a:r>
              <a:rPr lang="hr" sz="1800" i="1" dirty="0"/>
              <a:t>p -vrijednosti </a:t>
            </a:r>
            <a:r>
              <a:rPr lang="hr" sz="1800" dirty="0"/>
              <a:t>statističkih testova, što bi otežavalo interpretaciju ,</a:t>
            </a:r>
          </a:p>
          <a:p>
            <a:pPr lvl="1"/>
            <a:r>
              <a:rPr lang="hr" sz="1800" dirty="0"/>
              <a:t>To bi moglo uzrokovati nepouzdanost rezultata statističkih testova, posebno u slučaju baza podataka manje veličine uzorka.</a:t>
            </a:r>
          </a:p>
          <a:p>
            <a:r>
              <a:rPr lang="hr" sz="2000" dirty="0"/>
              <a:t>Zbog toga je preporučljivo provesti barem dva, ako ne i tri najčešća testa. To uključuje histogramski pristup, QQ-grafikon ili test normalnosti, koji će biti obrađeni na sljedećim slajdovima.</a:t>
            </a:r>
            <a:endParaRPr lang="pl-PL" sz="20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747657"/>
            <a:ext cx="6138939" cy="5936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DeCoster </a:t>
            </a:r>
            <a:r>
              <a:rPr lang="hr" sz="1200" dirty="0">
                <a:solidFill>
                  <a:srgbClr val="7F7F7F"/>
                </a:solidFill>
              </a:rPr>
              <a:t>, J. i Claypool, HM (2004).</a:t>
            </a:r>
            <a:endParaRPr lang="pl-PL" sz="1200" dirty="0">
              <a:solidFill>
                <a:srgbClr val="7F7F7F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Link na video na YouTubeu: </a:t>
            </a:r>
            <a:r>
              <a:rPr lang="hr" sz="12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https://www.youtube.com/watch?v=DhySnPB1afQ</a:t>
            </a:r>
            <a:endParaRPr lang="pl-PL" sz="12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6160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Histogram</a:t>
            </a:r>
            <a:endParaRPr lang="pl-PL" dirty="0"/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E938844E-5C21-B0EC-8150-45B7A1F3DDEA}"/>
              </a:ext>
            </a:extLst>
          </p:cNvPr>
          <p:cNvSpPr txBox="1"/>
          <p:nvPr/>
        </p:nvSpPr>
        <p:spPr>
          <a:xfrm>
            <a:off x="6177598" y="1783369"/>
            <a:ext cx="5875506" cy="35240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Histogram je najjednostavnija metoda za testove normalnosti;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Test je pozitivan ako stupci prate “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</a:t>
            </a:r>
            <a:r>
              <a:rPr lang="hr-HR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vonoliku</a:t>
            </a:r>
            <a:r>
              <a:rPr lang="hr-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krivulju" grafikona;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Test je negativan ako stupci odstupaju na bilo koju stranu grafikona – u ovom slučaju imamo eksponencijalnu distribuciju;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/>
            </a:pPr>
            <a:r>
              <a:rPr lang="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 SPSS-u možemo napraviti test histograma klikom na opciju "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Graphs”</a:t>
            </a:r>
            <a:r>
              <a:rPr lang="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odabrati 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“Chart Builder”</a:t>
            </a:r>
            <a:r>
              <a:rPr lang="hr-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zatim iz odabira odabrati "Histogram".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Slika 11" descr="Slika, ki vsebuje besede besedilo, programska oprema, računalniška ikona, številka&#10;&#10;Opis je samodejno ustvarjen">
            <a:extLst>
              <a:ext uri="{FF2B5EF4-FFF2-40B4-BE49-F238E27FC236}">
                <a16:creationId xmlns:a16="http://schemas.microsoft.com/office/drawing/2014/main" id="{A0D16A1D-2AE3-85AF-037C-2E0E2D0E79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822" y="1728317"/>
            <a:ext cx="5778917" cy="3250641"/>
          </a:xfrm>
          <a:prstGeom prst="rect">
            <a:avLst/>
          </a:prstGeom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93E520FF-BA5A-363B-5A68-110ED022A495}"/>
              </a:ext>
            </a:extLst>
          </p:cNvPr>
          <p:cNvSpPr txBox="1"/>
          <p:nvPr/>
        </p:nvSpPr>
        <p:spPr>
          <a:xfrm>
            <a:off x="170822" y="4978958"/>
            <a:ext cx="39970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Slika 6. </a:t>
            </a:r>
            <a:r>
              <a:rPr lang="hr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Postavke histograma</a:t>
            </a:r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36946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Primjer histograma</a:t>
            </a:r>
            <a:endParaRPr lang="pl-PL" dirty="0"/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E938844E-5C21-B0EC-8150-45B7A1F3DDEA}"/>
              </a:ext>
            </a:extLst>
          </p:cNvPr>
          <p:cNvSpPr txBox="1"/>
          <p:nvPr/>
        </p:nvSpPr>
        <p:spPr>
          <a:xfrm>
            <a:off x="6177598" y="1783369"/>
            <a:ext cx="5875506" cy="2564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Imamo bazu podataka od dvjesto varijabli s pridruženim vrijednostima za prijeđenu udaljenost (u km);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Koristeći metodu histograma, dobili smo sljedeći rezultat;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Možemo primijetiti da se stupci približno </a:t>
            </a:r>
            <a:r>
              <a:rPr lang="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poklapaju s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  <a:r>
              <a:rPr lang="hr-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zvonolikom </a:t>
            </a:r>
            <a:r>
              <a:rPr lang="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krivuljom, što naš test čini pozitivnim</a:t>
            </a:r>
            <a:r>
              <a:rPr lang="hr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Slika 3" descr="Slika, ki vsebuje besede besedilo, grafični prikaz, diagram, posnetek zaslona&#10;&#10;Opis je samodejno ustvarjen">
            <a:extLst>
              <a:ext uri="{FF2B5EF4-FFF2-40B4-BE49-F238E27FC236}">
                <a16:creationId xmlns:a16="http://schemas.microsoft.com/office/drawing/2014/main" id="{0A3F8025-09A1-ADE1-05E9-77E6C767D2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118" y="1748414"/>
            <a:ext cx="5382261" cy="4160017"/>
          </a:xfrm>
          <a:prstGeom prst="rect">
            <a:avLst/>
          </a:prstGeom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14403FED-6501-2C46-1613-84742D46CB00}"/>
              </a:ext>
            </a:extLst>
          </p:cNvPr>
          <p:cNvSpPr txBox="1"/>
          <p:nvPr/>
        </p:nvSpPr>
        <p:spPr>
          <a:xfrm>
            <a:off x="455118" y="5908431"/>
            <a:ext cx="39970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Slika 7. </a:t>
            </a:r>
            <a:r>
              <a:rPr lang="hr-H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Prikaz </a:t>
            </a:r>
            <a:r>
              <a:rPr lang="h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histrogram</a:t>
            </a: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23129048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QQ-grafikon</a:t>
            </a:r>
            <a:endParaRPr lang="pl-PL" dirty="0"/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E938844E-5C21-B0EC-8150-45B7A1F3DDEA}"/>
              </a:ext>
            </a:extLst>
          </p:cNvPr>
          <p:cNvSpPr txBox="1"/>
          <p:nvPr/>
        </p:nvSpPr>
        <p:spPr>
          <a:xfrm>
            <a:off x="373224" y="1783369"/>
            <a:ext cx="11679880" cy="2821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Druga najčešća metoda za test normalnosti je pristup QQ-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</a:t>
            </a:r>
            <a:r>
              <a:rPr kumimoji="0" lang="hr-H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rafikona</a:t>
            </a:r>
            <a:r>
              <a:rPr kumimoji="0" lang="h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 ovom </a:t>
            </a:r>
            <a:r>
              <a:rPr lang="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pristupu se također stvara grafikon, gdje ravna linija predstavlja normalnu distribuciju;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Ako </a:t>
            </a:r>
            <a:r>
              <a:rPr lang="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 točke (koje predstavljaju naše vrijednosti) skupljaju blizu ravne linije, test se može smatrati pozitivnim;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Ako točke odstupaju ili stvaraju uočljive repove od ravne linije, to </a:t>
            </a:r>
            <a:r>
              <a:rPr lang="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je jasan pokazatelj eksponencijalne funkcije.</a:t>
            </a:r>
          </a:p>
          <a:p>
            <a:pPr marL="228600" lvl="0" indent="-2286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/>
            </a:pPr>
            <a:r>
              <a:rPr kumimoji="0" lang="h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 pokretanje Q</a:t>
            </a:r>
            <a:r>
              <a:rPr lang="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Q-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</a:t>
            </a:r>
            <a:r>
              <a:rPr lang="hr-HR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rafikona</a:t>
            </a:r>
            <a:r>
              <a:rPr lang="hr-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kliknite 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</a:t>
            </a:r>
            <a:r>
              <a:rPr lang="en-GB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Analyze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”, </a:t>
            </a:r>
            <a:r>
              <a:rPr lang="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odaberite 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“Descriptive Statistics” </a:t>
            </a:r>
            <a:r>
              <a:rPr lang="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odaberite 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“QQ Plots</a:t>
            </a:r>
            <a:r>
              <a:rPr lang="hr-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 popisa.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71604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QQ-grafikon</a:t>
            </a:r>
            <a:endParaRPr lang="pl-PL" dirty="0"/>
          </a:p>
        </p:txBody>
      </p:sp>
      <p:pic>
        <p:nvPicPr>
          <p:cNvPr id="5" name="Slika 4" descr="Slika, ki vsebuje besede besedilo, programska oprema, številka, računalniška ikona&#10;&#10;Opis je samodejno ustvarjen">
            <a:extLst>
              <a:ext uri="{FF2B5EF4-FFF2-40B4-BE49-F238E27FC236}">
                <a16:creationId xmlns:a16="http://schemas.microsoft.com/office/drawing/2014/main" id="{E521D307-450F-3D6D-A72A-E17DFB1765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979" y="1275176"/>
            <a:ext cx="7658041" cy="4307648"/>
          </a:xfrm>
          <a:prstGeom prst="rect">
            <a:avLst/>
          </a:prstGeom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890E598F-7C79-93EF-34E2-445960AA8C3F}"/>
              </a:ext>
            </a:extLst>
          </p:cNvPr>
          <p:cNvSpPr txBox="1"/>
          <p:nvPr/>
        </p:nvSpPr>
        <p:spPr>
          <a:xfrm>
            <a:off x="2266979" y="5582824"/>
            <a:ext cx="39970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Slika 8. Postavke QQ-grafikona</a:t>
            </a:r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86758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Agenda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hr" sz="2000" dirty="0"/>
              <a:t>Kratak opis SPSS softvera</a:t>
            </a:r>
          </a:p>
          <a:p>
            <a:r>
              <a:rPr lang="hr" sz="2000" dirty="0"/>
              <a:t>Kratke osnove korištenja SPSS softvera</a:t>
            </a:r>
          </a:p>
          <a:p>
            <a:r>
              <a:rPr lang="hr" sz="2000" dirty="0"/>
              <a:t>Kratko objašnjenje testa normalnosti i primjer za tri najčešće metode</a:t>
            </a:r>
            <a:endParaRPr lang="pl-PL" sz="2000" dirty="0"/>
          </a:p>
          <a:p>
            <a:r>
              <a:rPr lang="hr" sz="2000" dirty="0"/>
              <a:t>Primjer Studentovog t-testa</a:t>
            </a:r>
          </a:p>
          <a:p>
            <a:r>
              <a:rPr lang="hr" sz="2000" dirty="0"/>
              <a:t>Primjer korelacije</a:t>
            </a:r>
          </a:p>
          <a:p>
            <a:r>
              <a:rPr lang="hr" sz="2000" dirty="0"/>
              <a:t>Primjer </a:t>
            </a:r>
            <a:r>
              <a:rPr lang="en-GB" sz="2000" dirty="0"/>
              <a:t>H</a:t>
            </a:r>
            <a:r>
              <a:rPr lang="hr" sz="2000" dirty="0"/>
              <a:t>i-kvadrat testa</a:t>
            </a:r>
          </a:p>
          <a:p>
            <a:r>
              <a:rPr lang="hr" sz="2000" dirty="0"/>
              <a:t>Primjer jednosmjerne ANOVA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12549309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Primjer QQ-grafikona</a:t>
            </a:r>
            <a:endParaRPr lang="pl-PL" dirty="0"/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E938844E-5C21-B0EC-8150-45B7A1F3DDEA}"/>
              </a:ext>
            </a:extLst>
          </p:cNvPr>
          <p:cNvSpPr txBox="1"/>
          <p:nvPr/>
        </p:nvSpPr>
        <p:spPr>
          <a:xfrm>
            <a:off x="6177598" y="1783369"/>
            <a:ext cx="5875506" cy="33752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Još jednom koristimo bazu podataka iz testa histograma;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QQ-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</a:t>
            </a:r>
            <a:r>
              <a:rPr lang="hr-HR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rafikon</a:t>
            </a:r>
            <a:r>
              <a:rPr lang="hr-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</a:t>
            </a:r>
            <a:r>
              <a:rPr lang="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 kao rezultate daje sljedeći grafikon;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Možemo vidjeti da imamo male repove na </a:t>
            </a:r>
            <a:r>
              <a:rPr lang="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oba kraja, što ukazuje na neka odstupanja;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Međutim, većina </a:t>
            </a:r>
            <a:r>
              <a:rPr lang="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točaka je blizu zadane linije, što naš test čini pozitivnim;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Ako je osjetljivost </a:t>
            </a:r>
            <a:r>
              <a:rPr lang="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vaših testova za praćenje važna, potrebna je dodatna obrada podataka.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Slika 3" descr="Slika, ki vsebuje besede besedilo, posnetek zaslona, vrstica, grafični prikaz&#10;&#10;Opis je samodejno ustvarjen">
            <a:extLst>
              <a:ext uri="{FF2B5EF4-FFF2-40B4-BE49-F238E27FC236}">
                <a16:creationId xmlns:a16="http://schemas.microsoft.com/office/drawing/2014/main" id="{CF98547E-18F8-A516-E63E-971FECE057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675" y="1550330"/>
            <a:ext cx="5540220" cy="4922947"/>
          </a:xfrm>
          <a:prstGeom prst="rect">
            <a:avLst/>
          </a:prstGeom>
        </p:spPr>
      </p:pic>
      <p:sp>
        <p:nvSpPr>
          <p:cNvPr id="6" name="Pravokotnik 5">
            <a:extLst>
              <a:ext uri="{FF2B5EF4-FFF2-40B4-BE49-F238E27FC236}">
                <a16:creationId xmlns:a16="http://schemas.microsoft.com/office/drawing/2014/main" id="{CDBFBE8E-8830-CB63-3B28-2F80761DBFEB}"/>
              </a:ext>
            </a:extLst>
          </p:cNvPr>
          <p:cNvSpPr/>
          <p:nvPr/>
        </p:nvSpPr>
        <p:spPr>
          <a:xfrm>
            <a:off x="3426488" y="2411604"/>
            <a:ext cx="994787" cy="95459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" name="Pravokotnik 6">
            <a:extLst>
              <a:ext uri="{FF2B5EF4-FFF2-40B4-BE49-F238E27FC236}">
                <a16:creationId xmlns:a16="http://schemas.microsoft.com/office/drawing/2014/main" id="{70F03F78-4DF9-A84C-5522-442804AC10F4}"/>
              </a:ext>
            </a:extLst>
          </p:cNvPr>
          <p:cNvSpPr/>
          <p:nvPr/>
        </p:nvSpPr>
        <p:spPr>
          <a:xfrm>
            <a:off x="1487441" y="4795736"/>
            <a:ext cx="994787" cy="85322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0" name="Pravokotnik 9">
            <a:extLst>
              <a:ext uri="{FF2B5EF4-FFF2-40B4-BE49-F238E27FC236}">
                <a16:creationId xmlns:a16="http://schemas.microsoft.com/office/drawing/2014/main" id="{BF019256-E310-3A8B-EEC8-1CFB40301E99}"/>
              </a:ext>
            </a:extLst>
          </p:cNvPr>
          <p:cNvSpPr/>
          <p:nvPr/>
        </p:nvSpPr>
        <p:spPr>
          <a:xfrm>
            <a:off x="1939331" y="3396343"/>
            <a:ext cx="2321169" cy="137829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3B4A9047-EF44-395D-A8AF-1D7A9A464D1B}"/>
              </a:ext>
            </a:extLst>
          </p:cNvPr>
          <p:cNvSpPr txBox="1"/>
          <p:nvPr/>
        </p:nvSpPr>
        <p:spPr>
          <a:xfrm>
            <a:off x="1101392" y="6234162"/>
            <a:ext cx="39970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Slika 9. Rezultati QQ-</a:t>
            </a: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</a:t>
            </a:r>
            <a:r>
              <a:rPr lang="hr-HR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rafikona</a:t>
            </a:r>
            <a:r>
              <a:rPr lang="hr-H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96955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</a:t>
            </a:r>
            <a:r>
              <a:rPr lang="hr-HR" dirty="0" err="1"/>
              <a:t>est</a:t>
            </a:r>
            <a:r>
              <a:rPr lang="hr-HR" dirty="0"/>
              <a:t> </a:t>
            </a:r>
            <a:r>
              <a:rPr lang="hr" dirty="0"/>
              <a:t>normalnosti</a:t>
            </a:r>
            <a:endParaRPr lang="pl-PL" dirty="0"/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E938844E-5C21-B0EC-8150-45B7A1F3DDEA}"/>
              </a:ext>
            </a:extLst>
          </p:cNvPr>
          <p:cNvSpPr txBox="1"/>
          <p:nvPr/>
        </p:nvSpPr>
        <p:spPr>
          <a:xfrm>
            <a:off x="6177598" y="1783369"/>
            <a:ext cx="5875506" cy="27207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Konačni test je Test normalnosti;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r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Obično nije potrebno ako su histogram i QQ-</a:t>
            </a:r>
            <a:r>
              <a:rPr lang="en-GB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</a:t>
            </a:r>
            <a:r>
              <a:rPr lang="hr-HR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rafikon</a:t>
            </a:r>
            <a:r>
              <a:rPr lang="hr-HR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r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bili pozitivni;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Složenije i osjetljivije, što može </a:t>
            </a:r>
            <a:r>
              <a:rPr lang="hr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dovesti do kontradiktornih rezultata i tumačenja;</a:t>
            </a:r>
          </a:p>
          <a:p>
            <a:pPr marL="228600" lvl="0" indent="-2286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/>
            </a:pPr>
            <a:r>
              <a:rPr kumimoji="0" lang="h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 početak idite na </a:t>
            </a:r>
            <a:r>
              <a:rPr lang="en-GB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Analyze</a:t>
            </a:r>
            <a:r>
              <a:rPr lang="en-GB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”, “Descriptive Statistics”, “Explore” </a:t>
            </a:r>
            <a:r>
              <a:rPr kumimoji="0" lang="h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 unesite svoju varijablu u </a:t>
            </a:r>
            <a:r>
              <a:rPr lang="en-GB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Dependent List</a:t>
            </a:r>
            <a:r>
              <a:rPr kumimoji="0" lang="h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a zatim pod </a:t>
            </a:r>
            <a:r>
              <a:rPr lang="en-GB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“Plots” </a:t>
            </a:r>
            <a:r>
              <a:rPr kumimoji="0" lang="h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odaberite </a:t>
            </a:r>
            <a:r>
              <a:rPr lang="en-GB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“Normality plots with tests”.</a:t>
            </a:r>
            <a:endParaRPr kumimoji="0" lang="h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Slika 3" descr="Slika, ki vsebuje besede besedilo, programska oprema, številka, računalniška ikona&#10;&#10;Opis je samodejno ustvarjen">
            <a:extLst>
              <a:ext uri="{FF2B5EF4-FFF2-40B4-BE49-F238E27FC236}">
                <a16:creationId xmlns:a16="http://schemas.microsoft.com/office/drawing/2014/main" id="{845F4DB2-2020-7CDF-567C-28EBF6BB94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4" y="1653701"/>
            <a:ext cx="6070060" cy="3414409"/>
          </a:xfrm>
          <a:prstGeom prst="rect">
            <a:avLst/>
          </a:prstGeom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C47E1482-6B3F-FC39-D3EE-F1C1710D6D40}"/>
              </a:ext>
            </a:extLst>
          </p:cNvPr>
          <p:cNvSpPr txBox="1"/>
          <p:nvPr/>
        </p:nvSpPr>
        <p:spPr>
          <a:xfrm>
            <a:off x="106470" y="5050410"/>
            <a:ext cx="39970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Slika 10. </a:t>
            </a: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</a:t>
            </a:r>
            <a:r>
              <a:rPr lang="hr-H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ostavke i rezultati testa normalnosti</a:t>
            </a:r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07685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Primjer testa normalnosti</a:t>
            </a:r>
            <a:endParaRPr lang="pl-PL" dirty="0"/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E938844E-5C21-B0EC-8150-45B7A1F3DDEA}"/>
              </a:ext>
            </a:extLst>
          </p:cNvPr>
          <p:cNvSpPr txBox="1"/>
          <p:nvPr/>
        </p:nvSpPr>
        <p:spPr>
          <a:xfrm>
            <a:off x="5587495" y="1288607"/>
            <a:ext cx="5875506" cy="4583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Test normalnosti je pozitivan ako Kolmogorov-Smirnov ili Shapiro-Wilk vrijednost značajnosti (</a:t>
            </a:r>
            <a:r>
              <a:rPr lang="hr" sz="2000" i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 </a:t>
            </a:r>
            <a:r>
              <a:rPr lang="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-vrijednost) ima vrijednost veću od 0,05;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Shapiro</a:t>
            </a:r>
            <a:r>
              <a:rPr lang="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-Wilk test je osjetljiviji i pouzdaniji za pozitivnost testa;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 našem slučaju u oba slučaja detektirana je </a:t>
            </a:r>
            <a:r>
              <a:rPr kumimoji="0" lang="hr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 </a:t>
            </a:r>
            <a:r>
              <a:rPr kumimoji="0" lang="h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-vrijednost &lt;0,001 što ukazuje na to da je test negativan;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Međutim, to bi mogao biti rezultat naše velike baze podataka od 200 varijabli;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Uzimajući u obzir statističke vrijednosti za oba testa, to ukazuje na normalnu distribuciju, dok </a:t>
            </a:r>
            <a:r>
              <a:rPr kumimoji="0" lang="hr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 </a:t>
            </a:r>
            <a:r>
              <a:rPr kumimoji="0" lang="h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-vrijednost to negira.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Slika 4" descr="Slika, ki vsebuje besede besedilo, posnetek zaslona, številka, pisava&#10;&#10;Opis je samodejno ustvarjen">
            <a:extLst>
              <a:ext uri="{FF2B5EF4-FFF2-40B4-BE49-F238E27FC236}">
                <a16:creationId xmlns:a16="http://schemas.microsoft.com/office/drawing/2014/main" id="{32346BAE-B12F-A9E5-D696-32E6D02696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616505"/>
            <a:ext cx="4562563" cy="4938159"/>
          </a:xfrm>
          <a:prstGeom prst="rect">
            <a:avLst/>
          </a:prstGeom>
        </p:spPr>
      </p:pic>
      <p:sp>
        <p:nvSpPr>
          <p:cNvPr id="6" name="Pravokotnik 5">
            <a:extLst>
              <a:ext uri="{FF2B5EF4-FFF2-40B4-BE49-F238E27FC236}">
                <a16:creationId xmlns:a16="http://schemas.microsoft.com/office/drawing/2014/main" id="{A4E8DB87-80FB-FF88-D550-D932B48D79DF}"/>
              </a:ext>
            </a:extLst>
          </p:cNvPr>
          <p:cNvSpPr/>
          <p:nvPr/>
        </p:nvSpPr>
        <p:spPr>
          <a:xfrm>
            <a:off x="1024932" y="5446207"/>
            <a:ext cx="4340888" cy="1014883"/>
          </a:xfrm>
          <a:prstGeom prst="rect">
            <a:avLst/>
          </a:prstGeom>
          <a:noFill/>
          <a:ln>
            <a:solidFill>
              <a:srgbClr val="F24D0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868D887B-2217-6047-DE6C-C5991D56684B}"/>
              </a:ext>
            </a:extLst>
          </p:cNvPr>
          <p:cNvSpPr txBox="1"/>
          <p:nvPr/>
        </p:nvSpPr>
        <p:spPr>
          <a:xfrm>
            <a:off x="1024932" y="6510987"/>
            <a:ext cx="39970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Slika 11. </a:t>
            </a: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</a:t>
            </a:r>
            <a:r>
              <a:rPr lang="hr-HR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ezultati</a:t>
            </a:r>
            <a:r>
              <a:rPr lang="hr-H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testa normalnosti </a:t>
            </a:r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32789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Student</a:t>
            </a:r>
            <a:r>
              <a:rPr lang="en-GB" dirty="0"/>
              <a:t>o</a:t>
            </a:r>
            <a:r>
              <a:rPr lang="hr-HR" dirty="0"/>
              <a:t>v</a:t>
            </a:r>
            <a:r>
              <a:rPr lang="hr" dirty="0"/>
              <a:t> </a:t>
            </a:r>
            <a:r>
              <a:rPr lang="hr-HR" dirty="0"/>
              <a:t>T</a:t>
            </a:r>
            <a:r>
              <a:rPr lang="hr" dirty="0"/>
              <a:t>-test</a:t>
            </a:r>
            <a:endParaRPr lang="pl-PL" dirty="0"/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E938844E-5C21-B0EC-8150-45B7A1F3DDEA}"/>
              </a:ext>
            </a:extLst>
          </p:cNvPr>
          <p:cNvSpPr txBox="1"/>
          <p:nvPr/>
        </p:nvSpPr>
        <p:spPr>
          <a:xfrm>
            <a:off x="6177598" y="1783369"/>
            <a:ext cx="5875506" cy="4306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Prvi statistički test s kojim ćemo eksperimentirati je Studentov T-test;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Test se sastoji od 1 kategoričke varijable i 1 numeričke varijable;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Koristit ćemo bazu podataka iz prethodnih primjera, uz postavljanje hipoteze;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Logistička </a:t>
            </a:r>
            <a:r>
              <a:rPr lang="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tvrtka koja je prikupljala udaljenosti za svoje dostave treba odgovor na sljedeće pitanje: „Je li prosječna udaljenost njihovih dostava manja od 70 kilometara?“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/>
            </a:pPr>
            <a:r>
              <a:rPr lang="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 provođenje testa koristimo 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</a:t>
            </a:r>
            <a:r>
              <a:rPr lang="en-GB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Analyze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”, “Compare Means”</a:t>
            </a:r>
            <a:r>
              <a:rPr lang="hr-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“One-Sample T-Test”.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Slika 3" descr="Slika, ki vsebuje besede besedilo, posnetek zaslona, številka, programska oprema&#10;&#10;Opis je samodejno ustvarjen">
            <a:extLst>
              <a:ext uri="{FF2B5EF4-FFF2-40B4-BE49-F238E27FC236}">
                <a16:creationId xmlns:a16="http://schemas.microsoft.com/office/drawing/2014/main" id="{E1771DA8-B6C0-8C4E-F0C0-CA5515E4E4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68" y="2100105"/>
            <a:ext cx="5898382" cy="2822708"/>
          </a:xfrm>
          <a:prstGeom prst="rect">
            <a:avLst/>
          </a:prstGeom>
        </p:spPr>
      </p:pic>
      <p:sp>
        <p:nvSpPr>
          <p:cNvPr id="3" name="Symbol zastępczy zawartości 4">
            <a:extLst>
              <a:ext uri="{FF2B5EF4-FFF2-40B4-BE49-F238E27FC236}">
                <a16:creationId xmlns:a16="http://schemas.microsoft.com/office/drawing/2014/main" id="{7AE9C184-59DE-B05A-10A6-885459D4AC6E}"/>
              </a:ext>
            </a:extLst>
          </p:cNvPr>
          <p:cNvSpPr txBox="1">
            <a:spLocks/>
          </p:cNvSpPr>
          <p:nvPr/>
        </p:nvSpPr>
        <p:spPr>
          <a:xfrm>
            <a:off x="702732" y="5894613"/>
            <a:ext cx="6138939" cy="446727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Cronk (2016.)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Link na video na YouTubeu: </a:t>
            </a:r>
            <a:r>
              <a:rPr lang="hr" sz="12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https://www.youtube.com/watch?v=nwiVH6O_CRQ</a:t>
            </a:r>
            <a:endParaRPr lang="pl-PL" sz="1200" dirty="0">
              <a:solidFill>
                <a:srgbClr val="7F7F7F"/>
              </a:solidFill>
            </a:endParaRPr>
          </a:p>
        </p:txBody>
      </p:sp>
      <p:sp>
        <p:nvSpPr>
          <p:cNvPr id="5" name="PoljeZBesedilom 4">
            <a:extLst>
              <a:ext uri="{FF2B5EF4-FFF2-40B4-BE49-F238E27FC236}">
                <a16:creationId xmlns:a16="http://schemas.microsoft.com/office/drawing/2014/main" id="{B79AAB7A-D0B8-9668-6973-74A7747FFA76}"/>
              </a:ext>
            </a:extLst>
          </p:cNvPr>
          <p:cNvSpPr txBox="1"/>
          <p:nvPr/>
        </p:nvSpPr>
        <p:spPr>
          <a:xfrm>
            <a:off x="200968" y="5100935"/>
            <a:ext cx="39970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Slika 12. Postavke </a:t>
            </a: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</a:t>
            </a:r>
            <a:r>
              <a:rPr lang="hr-HR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tudentovog</a:t>
            </a:r>
            <a:r>
              <a:rPr lang="hr-H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T-testa</a:t>
            </a:r>
            <a:r>
              <a:rPr lang="h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53411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Student</a:t>
            </a:r>
            <a:r>
              <a:rPr lang="en-GB" dirty="0"/>
              <a:t>o</a:t>
            </a:r>
            <a:r>
              <a:rPr lang="hr-HR" dirty="0"/>
              <a:t>v</a:t>
            </a:r>
            <a:r>
              <a:rPr lang="hr" dirty="0"/>
              <a:t> T-test</a:t>
            </a:r>
            <a:endParaRPr lang="pl-PL" dirty="0"/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E938844E-5C21-B0EC-8150-45B7A1F3DDEA}"/>
              </a:ext>
            </a:extLst>
          </p:cNvPr>
          <p:cNvSpPr txBox="1"/>
          <p:nvPr/>
        </p:nvSpPr>
        <p:spPr>
          <a:xfrm>
            <a:off x="6177598" y="1783369"/>
            <a:ext cx="5875506" cy="460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r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 rezultate je važno nekoliko informacija;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r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Prvo, jednostrane i dvostrane </a:t>
            </a:r>
            <a:r>
              <a:rPr lang="hr" i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 </a:t>
            </a:r>
            <a:r>
              <a:rPr lang="hr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-vrijednosti su znatno ispod vrijednosti od 0,05, što znači da naš test ima visoku statističku značajnost;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Drugo, </a:t>
            </a:r>
            <a:r>
              <a:rPr kumimoji="0" lang="hr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 </a:t>
            </a:r>
            <a:r>
              <a:rPr kumimoji="0" lang="h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-vrijednost je prilično visoka, što ukazuje na veću razliku između prosjeka uzorka i pretpostavljenog prosjeka;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Treće, srednja vrijednost razlike je 16,46</a:t>
            </a:r>
            <a:r>
              <a:rPr lang="hr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To znači da je u prosjeku udaljenost </a:t>
            </a:r>
            <a:r>
              <a:rPr lang="hr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veća za 16,455 kilometara </a:t>
            </a:r>
            <a:r>
              <a:rPr lang="hr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 pretpostavljenih 70 kilometara;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Uzimajući u obzir rezultate, naša nulta hipoteza je odbačena (prosječna udaljenost je jednaka 70 </a:t>
            </a:r>
            <a:r>
              <a:rPr lang="hr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km);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Umjesto toga, potvrđena je alternativna hipoteza (prosječna udaljenost je </a:t>
            </a:r>
            <a:r>
              <a:rPr kumimoji="0" lang="h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veća </a:t>
            </a:r>
            <a:r>
              <a:rPr kumimoji="0" lang="h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 </a:t>
            </a:r>
            <a:r>
              <a:rPr lang="hr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70 km).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Slika 4" descr="Slika, ki vsebuje besede besedilo, posnetek zaslona, pisava, številka&#10;&#10;Opis je samodejno ustvarjen">
            <a:extLst>
              <a:ext uri="{FF2B5EF4-FFF2-40B4-BE49-F238E27FC236}">
                <a16:creationId xmlns:a16="http://schemas.microsoft.com/office/drawing/2014/main" id="{8C70EFC7-F37E-DBD4-4A14-683B60BD94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017" y="1909187"/>
            <a:ext cx="5739471" cy="4146143"/>
          </a:xfrm>
          <a:prstGeom prst="rect">
            <a:avLst/>
          </a:prstGeom>
        </p:spPr>
      </p:pic>
      <p:sp>
        <p:nvSpPr>
          <p:cNvPr id="6" name="Pravokotnik 5">
            <a:extLst>
              <a:ext uri="{FF2B5EF4-FFF2-40B4-BE49-F238E27FC236}">
                <a16:creationId xmlns:a16="http://schemas.microsoft.com/office/drawing/2014/main" id="{FFA57A8B-FD3E-5692-6A0F-06198AE92252}"/>
              </a:ext>
            </a:extLst>
          </p:cNvPr>
          <p:cNvSpPr/>
          <p:nvPr/>
        </p:nvSpPr>
        <p:spPr>
          <a:xfrm>
            <a:off x="411982" y="2898843"/>
            <a:ext cx="5486400" cy="1070256"/>
          </a:xfrm>
          <a:prstGeom prst="rect">
            <a:avLst/>
          </a:prstGeom>
          <a:noFill/>
          <a:ln>
            <a:solidFill>
              <a:srgbClr val="F24D0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7BD97189-F0AE-081C-32BE-7122DF2C1A41}"/>
              </a:ext>
            </a:extLst>
          </p:cNvPr>
          <p:cNvSpPr txBox="1"/>
          <p:nvPr/>
        </p:nvSpPr>
        <p:spPr>
          <a:xfrm>
            <a:off x="411982" y="5306209"/>
            <a:ext cx="39970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Slika 13. Rezultati Studentovog T-testa</a:t>
            </a:r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13378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Korelacija</a:t>
            </a:r>
            <a:endParaRPr lang="pl-PL" dirty="0"/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E938844E-5C21-B0EC-8150-45B7A1F3DDEA}"/>
              </a:ext>
            </a:extLst>
          </p:cNvPr>
          <p:cNvSpPr txBox="1"/>
          <p:nvPr/>
        </p:nvSpPr>
        <p:spPr>
          <a:xfrm>
            <a:off x="326571" y="1783369"/>
            <a:ext cx="11726533" cy="3604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Nastavimo s korelacijom;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Ovdje imamo dvije numeričke varijable koje analiziramo kako bismo identificirali korelacije između njih;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Imamo logističku tvrtku koja ima povijest od posljednjih 50 isporuka, s brojem vozila i ukupnim vremenom isporuke;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Voditelj se pita postoji li korelacija između broja dostavnih vozila i vremena isporuke - </a:t>
            </a:r>
            <a:r>
              <a:rPr kumimoji="0" lang="hr" sz="20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jednostavn</a:t>
            </a:r>
            <a:r>
              <a:rPr kumimoji="0" lang="en-GB" sz="20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</a:t>
            </a:r>
            <a:r>
              <a:rPr kumimoji="0" lang="h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rečeno - više vozila smanjuje ili povećava vrijeme isporuke?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/>
            </a:pPr>
            <a:r>
              <a:rPr lang="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Prvo provodimo testove normalnosti. Nakon završetka idemo na 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</a:t>
            </a:r>
            <a:r>
              <a:rPr lang="en-GB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Analyze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”, “Correlate”</a:t>
            </a:r>
            <a:r>
              <a:rPr lang="hr-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“Bivariate”. </a:t>
            </a:r>
            <a:endParaRPr lang="hr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/>
            </a:pPr>
            <a:r>
              <a:rPr kumimoji="0" lang="h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Provjerite jesu </a:t>
            </a:r>
            <a:r>
              <a:rPr lang="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 također odabrani "Pearson", 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“Two-tailed” </a:t>
            </a:r>
            <a:r>
              <a:rPr lang="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“Flag significant”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Symbol zastępczy zawartości 4">
            <a:extLst>
              <a:ext uri="{FF2B5EF4-FFF2-40B4-BE49-F238E27FC236}">
                <a16:creationId xmlns:a16="http://schemas.microsoft.com/office/drawing/2014/main" id="{DB2FBBAF-C7B4-C91F-D320-5B82F6D4B14E}"/>
              </a:ext>
            </a:extLst>
          </p:cNvPr>
          <p:cNvSpPr txBox="1">
            <a:spLocks/>
          </p:cNvSpPr>
          <p:nvPr/>
        </p:nvSpPr>
        <p:spPr>
          <a:xfrm>
            <a:off x="516119" y="4965408"/>
            <a:ext cx="6138939" cy="446727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Meyers i dr. (2013.)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Link na video na YouTubeu: </a:t>
            </a:r>
            <a:r>
              <a:rPr lang="hr" sz="12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https://www.youtube.com/watch?v=2BeYY8JgokU</a:t>
            </a:r>
            <a:endParaRPr lang="pl-PL" sz="12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64899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Korelacija</a:t>
            </a:r>
            <a:endParaRPr lang="pl-PL" dirty="0"/>
          </a:p>
        </p:txBody>
      </p:sp>
      <p:pic>
        <p:nvPicPr>
          <p:cNvPr id="4" name="Slika 3" descr="Slika, ki vsebuje besede besedilo, posnetek zaslona, številka, programska oprema&#10;&#10;Opis je samodejno ustvarjen">
            <a:extLst>
              <a:ext uri="{FF2B5EF4-FFF2-40B4-BE49-F238E27FC236}">
                <a16:creationId xmlns:a16="http://schemas.microsoft.com/office/drawing/2014/main" id="{3F08CAB1-3F84-2250-E2B0-26BF264051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726" y="1303721"/>
            <a:ext cx="7556547" cy="4250558"/>
          </a:xfrm>
          <a:prstGeom prst="rect">
            <a:avLst/>
          </a:prstGeom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CFD28D58-0E73-5C5E-AE8A-AE42B3132AAD}"/>
              </a:ext>
            </a:extLst>
          </p:cNvPr>
          <p:cNvSpPr txBox="1"/>
          <p:nvPr/>
        </p:nvSpPr>
        <p:spPr>
          <a:xfrm>
            <a:off x="6995684" y="5554279"/>
            <a:ext cx="48915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Napomena: Ako distribucija nije normalna, odaberite "Spearman"!</a:t>
            </a:r>
            <a:endParaRPr lang="sl-SI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4">
            <a:extLst>
              <a:ext uri="{FF2B5EF4-FFF2-40B4-BE49-F238E27FC236}">
                <a16:creationId xmlns:a16="http://schemas.microsoft.com/office/drawing/2014/main" id="{BB9ECB4B-2DC3-07D3-292D-178373C0CD2C}"/>
              </a:ext>
            </a:extLst>
          </p:cNvPr>
          <p:cNvSpPr txBox="1"/>
          <p:nvPr/>
        </p:nvSpPr>
        <p:spPr>
          <a:xfrm>
            <a:off x="2317726" y="5554279"/>
            <a:ext cx="39970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Slika 14. </a:t>
            </a: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</a:t>
            </a:r>
            <a:r>
              <a:rPr lang="hr-H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ostavke testa </a:t>
            </a:r>
            <a:r>
              <a:rPr lang="h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korelacij</a:t>
            </a: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28576942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Korelacija</a:t>
            </a:r>
            <a:endParaRPr lang="pl-PL" dirty="0"/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E938844E-5C21-B0EC-8150-45B7A1F3DDEA}"/>
              </a:ext>
            </a:extLst>
          </p:cNvPr>
          <p:cNvSpPr txBox="1"/>
          <p:nvPr/>
        </p:nvSpPr>
        <p:spPr>
          <a:xfrm>
            <a:off x="6169688" y="1481668"/>
            <a:ext cx="5875506" cy="4860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Rezultati koje smo postigli su pozitivno orijentirani;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 - </a:t>
            </a:r>
            <a:r>
              <a:rPr kumimoji="0" lang="h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vrijednosti iz Sig. (dvostrana) su manje od 0,05, što ukazuje na visoku statističku značajnost naših rezultata;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r" sz="2000" i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 - </a:t>
            </a:r>
            <a:r>
              <a:rPr lang="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vrijednosti također ukazuju na moguću korelaciju između dvije varijable;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Negativna vrijednost Pearsonove korelacije od -0,872 također je prilično visoka (što je bliže 1, to je korelacija veća);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 temelju negativne vrijednosti od -0,872, ukazuje na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</a:t>
            </a:r>
            <a:r>
              <a:rPr kumimoji="0" lang="hr-H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</a:t>
            </a:r>
            <a:r>
              <a:rPr kumimoji="0" lang="h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da povećanje broj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  <a:r>
              <a:rPr kumimoji="0" lang="h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vozil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  <a:r>
              <a:rPr kumimoji="0" lang="h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negativno utječe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</a:t>
            </a:r>
            <a:r>
              <a:rPr kumimoji="0" lang="hr-H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  <a:r>
              <a:rPr kumimoji="0" lang="h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vrijeme isporuke kroz 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</a:t>
            </a:r>
            <a:r>
              <a:rPr kumimoji="0" lang="hr-H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anjenje</a:t>
            </a:r>
            <a:r>
              <a:rPr kumimoji="0" lang="h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potrebno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</a:t>
            </a:r>
            <a:r>
              <a:rPr kumimoji="0" lang="h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vr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</a:t>
            </a:r>
            <a:r>
              <a:rPr kumimoji="0" lang="hr-H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mena</a:t>
            </a:r>
            <a:r>
              <a:rPr kumimoji="0" lang="h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isporuke.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Slika 4" descr="Slika, ki vsebuje besede besedilo, posnetek zaslona, pisava, številka&#10;&#10;Opis je samodejno ustvarjen">
            <a:extLst>
              <a:ext uri="{FF2B5EF4-FFF2-40B4-BE49-F238E27FC236}">
                <a16:creationId xmlns:a16="http://schemas.microsoft.com/office/drawing/2014/main" id="{1B57390D-1344-CFA4-1BE8-BBE0CE6750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97" y="2112008"/>
            <a:ext cx="5508091" cy="2938220"/>
          </a:xfrm>
          <a:prstGeom prst="rect">
            <a:avLst/>
          </a:prstGeom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523D1546-3702-9B0F-1509-E02C8FC238FF}"/>
              </a:ext>
            </a:extLst>
          </p:cNvPr>
          <p:cNvSpPr txBox="1"/>
          <p:nvPr/>
        </p:nvSpPr>
        <p:spPr>
          <a:xfrm>
            <a:off x="872772" y="4896339"/>
            <a:ext cx="39970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Slika 15. </a:t>
            </a: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</a:t>
            </a:r>
            <a:r>
              <a:rPr lang="hr-HR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ezultati</a:t>
            </a:r>
            <a:r>
              <a:rPr lang="hr-H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k</a:t>
            </a:r>
            <a:r>
              <a:rPr lang="h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orelacij</a:t>
            </a: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36752914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Hi-kvadrat test</a:t>
            </a:r>
            <a:endParaRPr lang="pl-PL" dirty="0"/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E938844E-5C21-B0EC-8150-45B7A1F3DDEA}"/>
              </a:ext>
            </a:extLst>
          </p:cNvPr>
          <p:cNvSpPr txBox="1"/>
          <p:nvPr/>
        </p:nvSpPr>
        <p:spPr>
          <a:xfrm>
            <a:off x="6177598" y="1783369"/>
            <a:ext cx="5875506" cy="36522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Sljedeći test je Hi-kvadrat;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Ovdje imamo dvije kategoričke varijable koje uspoređujemo za bilo kakvu povezanost;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Imamo logističku tvrtku koja ima 50 podataka o dostavi, uključujući vrstu dostave i isporučenu robu.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Pitanje tvrtke je: "Postoji li značajna veza između dvije varijable?"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/>
            </a:pPr>
            <a:r>
              <a:rPr lang="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Kliknemo na 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</a:t>
            </a:r>
            <a:r>
              <a:rPr lang="en-GB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Analyze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”, “Descriptive Statistics” </a:t>
            </a:r>
            <a:r>
              <a:rPr lang="hr-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“Crosstabs”. </a:t>
            </a:r>
            <a:r>
              <a:rPr lang="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 „Statist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hr-HR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cs</a:t>
            </a:r>
            <a:r>
              <a:rPr lang="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 odaberemo „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Chi-Square”.</a:t>
            </a:r>
            <a:endParaRPr lang="hr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Slika 3" descr="Slika, ki vsebuje besede besedilo, programska oprema, številka, računalniška ikona&#10;&#10;Opis je samodejno ustvarjen">
            <a:extLst>
              <a:ext uri="{FF2B5EF4-FFF2-40B4-BE49-F238E27FC236}">
                <a16:creationId xmlns:a16="http://schemas.microsoft.com/office/drawing/2014/main" id="{79B8970E-0F57-8D1A-33FF-1B346E605D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35" y="1657978"/>
            <a:ext cx="6082603" cy="3421464"/>
          </a:xfrm>
          <a:prstGeom prst="rect">
            <a:avLst/>
          </a:prstGeom>
        </p:spPr>
      </p:pic>
      <p:sp>
        <p:nvSpPr>
          <p:cNvPr id="3" name="Symbol zastępczy zawartości 4">
            <a:extLst>
              <a:ext uri="{FF2B5EF4-FFF2-40B4-BE49-F238E27FC236}">
                <a16:creationId xmlns:a16="http://schemas.microsoft.com/office/drawing/2014/main" id="{4D241B3A-D6BD-C69F-A24D-9A48C55BD6E1}"/>
              </a:ext>
            </a:extLst>
          </p:cNvPr>
          <p:cNvSpPr txBox="1">
            <a:spLocks/>
          </p:cNvSpPr>
          <p:nvPr/>
        </p:nvSpPr>
        <p:spPr>
          <a:xfrm>
            <a:off x="702732" y="5894613"/>
            <a:ext cx="6138939" cy="446727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Meyers i dr. (2013.)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Link na video na YouTubeu: </a:t>
            </a:r>
            <a:r>
              <a:rPr lang="hr" sz="12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https://www.youtube.com/watch?v=7oq6snUiXb0</a:t>
            </a:r>
            <a:endParaRPr lang="pl-PL" sz="1200" dirty="0">
              <a:solidFill>
                <a:srgbClr val="7F7F7F"/>
              </a:solidFill>
            </a:endParaRPr>
          </a:p>
        </p:txBody>
      </p:sp>
      <p:sp>
        <p:nvSpPr>
          <p:cNvPr id="5" name="PoljeZBesedilom 4">
            <a:extLst>
              <a:ext uri="{FF2B5EF4-FFF2-40B4-BE49-F238E27FC236}">
                <a16:creationId xmlns:a16="http://schemas.microsoft.com/office/drawing/2014/main" id="{F19E6BE2-5E28-D0C0-5580-20A3B3DAE47E}"/>
              </a:ext>
            </a:extLst>
          </p:cNvPr>
          <p:cNvSpPr txBox="1"/>
          <p:nvPr/>
        </p:nvSpPr>
        <p:spPr>
          <a:xfrm>
            <a:off x="200968" y="5100935"/>
            <a:ext cx="39970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Slika 16. Postavke </a:t>
            </a: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</a:t>
            </a:r>
            <a:r>
              <a:rPr lang="hr-H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h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</a:t>
            </a: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</a:t>
            </a:r>
            <a:r>
              <a:rPr lang="hr-HR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vadrat</a:t>
            </a:r>
            <a:r>
              <a:rPr lang="hr-H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testa</a:t>
            </a:r>
            <a:r>
              <a:rPr lang="h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40004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Hi-kvadrat test</a:t>
            </a:r>
            <a:endParaRPr lang="pl-PL" dirty="0"/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E938844E-5C21-B0EC-8150-45B7A1F3DDEA}"/>
              </a:ext>
            </a:extLst>
          </p:cNvPr>
          <p:cNvSpPr txBox="1"/>
          <p:nvPr/>
        </p:nvSpPr>
        <p:spPr>
          <a:xfrm>
            <a:off x="5554134" y="1385158"/>
            <a:ext cx="5875506" cy="4760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Rezultati Pearsonovog hi-kvadrat testa ( </a:t>
            </a:r>
            <a:r>
              <a:rPr lang="hr" sz="2000" i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χ² ) </a:t>
            </a:r>
            <a:r>
              <a:rPr lang="hr" sz="20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dali su vrijednost od 15,087, što bi moglo ukazivati </a:t>
            </a:r>
            <a:r>
              <a:rPr lang="hr" sz="200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 određenu razinu korelacij</a:t>
            </a:r>
            <a:r>
              <a:rPr lang="en-GB" sz="200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</a:t>
            </a:r>
            <a:r>
              <a:rPr lang="hr" sz="200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između dvije varijable;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 </a:t>
            </a:r>
            <a:r>
              <a:rPr lang="hr" sz="2000" i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vrijednost je tik na granici od 0,05, što znači da su rezultati statistički značajni;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Uzimajući u obzir pitanje, možemo reći da je nulta hipoteza odbačena (nema korelacije između transportnog moda i robe);</a:t>
            </a:r>
          </a:p>
          <a:p>
            <a:pPr marL="228600" lvl="0" indent="-2286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/>
            </a:pPr>
            <a:r>
              <a:rPr lang="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Umjesto toga, potvrđena je alternativna hipoteza (postoji korelacija između </a:t>
            </a:r>
            <a:r>
              <a:rPr lang="en-GB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transportnog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moda</a:t>
            </a:r>
            <a:r>
              <a:rPr lang="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 robe);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bi moglo ukazivati na to da bi tvrtka trebala provesti više analiza u vezi sa svojim trenutnim praksama isporuke.</a:t>
            </a:r>
          </a:p>
        </p:txBody>
      </p:sp>
      <p:pic>
        <p:nvPicPr>
          <p:cNvPr id="5" name="Slika 4" descr="Slika, ki vsebuje besede besedilo, posnetek zaslona, številka, pisava&#10;&#10;Opis je samodejno ustvarjen">
            <a:extLst>
              <a:ext uri="{FF2B5EF4-FFF2-40B4-BE49-F238E27FC236}">
                <a16:creationId xmlns:a16="http://schemas.microsoft.com/office/drawing/2014/main" id="{87F90774-5EE5-1AC2-3E26-37691421CB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1683304"/>
            <a:ext cx="4910667" cy="4806575"/>
          </a:xfrm>
          <a:prstGeom prst="rect">
            <a:avLst/>
          </a:prstGeom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50D29F4C-4C16-F9D6-64C6-57ED55DC595C}"/>
              </a:ext>
            </a:extLst>
          </p:cNvPr>
          <p:cNvSpPr txBox="1"/>
          <p:nvPr/>
        </p:nvSpPr>
        <p:spPr>
          <a:xfrm>
            <a:off x="643467" y="6383738"/>
            <a:ext cx="39970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Slika 17. Rezultati </a:t>
            </a: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</a:t>
            </a:r>
            <a:r>
              <a:rPr lang="hr-H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i-kvadrat testa</a:t>
            </a:r>
            <a:r>
              <a:rPr lang="h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172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 err="1"/>
              <a:t>O </a:t>
            </a:r>
            <a:r>
              <a:rPr lang="hr" dirty="0"/>
              <a:t>SPSS softveru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599" cy="4351338"/>
          </a:xfrm>
        </p:spPr>
        <p:txBody>
          <a:bodyPr>
            <a:normAutofit/>
          </a:bodyPr>
          <a:lstStyle/>
          <a:p>
            <a:pPr algn="just"/>
            <a:r>
              <a:rPr lang="hr" sz="2000" dirty="0"/>
              <a:t>SPSS ili „Statistički paket za društvene znanosti“ je softver koji su 1968. godine stvorili Norman H. </a:t>
            </a:r>
            <a:r>
              <a:rPr lang="hr" sz="2000" dirty="0" err="1"/>
              <a:t>Nie </a:t>
            </a:r>
            <a:r>
              <a:rPr lang="hr" sz="2000" dirty="0"/>
              <a:t>, C. </a:t>
            </a:r>
            <a:r>
              <a:rPr lang="hr" sz="2000" dirty="0" err="1"/>
              <a:t>Hadlai </a:t>
            </a:r>
            <a:r>
              <a:rPr lang="hr" sz="2000" dirty="0"/>
              <a:t>Hull i William G. Greene. Izvorno je dizajniran za omogućavanje istraživanja u društvenim znanostima, ali se od tada razvio u jedan od najčešće korištenih alata za statističku analizu u područjima poslovanja, zdravstva, obrazovanja i vlade.</a:t>
            </a:r>
            <a:endParaRPr lang="sl-SI" sz="2000" dirty="0"/>
          </a:p>
          <a:p>
            <a:pPr algn="just"/>
            <a:r>
              <a:rPr lang="hr" sz="2000" dirty="0"/>
              <a:t>Slično Microsoft Excelovom ekvivalentu, SPSS ima grafičko korisničko sučelje koje korisnicima omogućuje izvođenje složenih statističkih analiza bez potrebe za opsežnim </a:t>
            </a:r>
            <a:r>
              <a:rPr lang="hr" sz="2000" dirty="0" err="1"/>
              <a:t>programskim </a:t>
            </a:r>
            <a:r>
              <a:rPr lang="hr" sz="2000" dirty="0"/>
              <a:t>znanjem. Pristupačnost ga čini ključnom točkom za istraživače, analitičare i studente pri korištenju softvera.</a:t>
            </a:r>
          </a:p>
          <a:p>
            <a:endParaRPr lang="sl-SI" sz="2000" dirty="0"/>
          </a:p>
        </p:txBody>
      </p:sp>
      <p:sp>
        <p:nvSpPr>
          <p:cNvPr id="2" name="Symbol zastępczy zawartości 4">
            <a:extLst>
              <a:ext uri="{FF2B5EF4-FFF2-40B4-BE49-F238E27FC236}">
                <a16:creationId xmlns:a16="http://schemas.microsoft.com/office/drawing/2014/main" id="{0C00BB8F-496C-8401-07F3-1F51D011DB4C}"/>
              </a:ext>
            </a:extLst>
          </p:cNvPr>
          <p:cNvSpPr txBox="1">
            <a:spLocks/>
          </p:cNvSpPr>
          <p:nvPr/>
        </p:nvSpPr>
        <p:spPr>
          <a:xfrm>
            <a:off x="838199" y="450176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Almquist et al. (2019)</a:t>
            </a:r>
          </a:p>
        </p:txBody>
      </p:sp>
    </p:spTree>
    <p:extLst>
      <p:ext uri="{BB962C8B-B14F-4D97-AF65-F5344CB8AC3E}">
        <p14:creationId xmlns:p14="http://schemas.microsoft.com/office/powerpoint/2010/main" val="31312704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ANOVA test</a:t>
            </a:r>
            <a:endParaRPr lang="pl-PL" dirty="0"/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E938844E-5C21-B0EC-8150-45B7A1F3DDEA}"/>
              </a:ext>
            </a:extLst>
          </p:cNvPr>
          <p:cNvSpPr txBox="1"/>
          <p:nvPr/>
        </p:nvSpPr>
        <p:spPr>
          <a:xfrm>
            <a:off x="363894" y="1783369"/>
            <a:ext cx="11689210" cy="2267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Posljednji test s kojim ćemo eksperimentirati je ANOVA ili točnije jednosmjern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  <a:r>
              <a:rPr lang="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ANOVA test;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Imamo logističku tvrtku koja surađuje s tri različita zračna prijevoznika i ima rokove isporuke (u danima) za njihove isporuke.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Pitanje tvrtke je „Utječe li izbor zračnog prijevoznika na vrijeme isporuke?“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/>
            </a:pPr>
            <a:r>
              <a:rPr lang="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Idite na 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</a:t>
            </a:r>
            <a:r>
              <a:rPr lang="en-GB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Analyze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”, “Compare Means and Proportions” </a:t>
            </a:r>
            <a:r>
              <a:rPr lang="hr-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“One-way ANOVA”. </a:t>
            </a:r>
            <a:endParaRPr lang="hr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/>
            </a:pPr>
            <a:r>
              <a:rPr lang="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Zavisna varijabla ide u okvir 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“Dependent List”</a:t>
            </a:r>
            <a:r>
              <a:rPr lang="hr-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</a:t>
            </a:r>
            <a:r>
              <a:rPr lang="hr-HR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aktorska</a:t>
            </a:r>
            <a:r>
              <a:rPr lang="hr-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varijabla u okvir 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“Factor” </a:t>
            </a:r>
            <a:endParaRPr lang="hr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Symbol zastępczy zawartości 4">
            <a:extLst>
              <a:ext uri="{FF2B5EF4-FFF2-40B4-BE49-F238E27FC236}">
                <a16:creationId xmlns:a16="http://schemas.microsoft.com/office/drawing/2014/main" id="{F21A0896-C99A-E938-D8F9-A920D5393B49}"/>
              </a:ext>
            </a:extLst>
          </p:cNvPr>
          <p:cNvSpPr txBox="1">
            <a:spLocks/>
          </p:cNvSpPr>
          <p:nvPr/>
        </p:nvSpPr>
        <p:spPr>
          <a:xfrm>
            <a:off x="432144" y="4352357"/>
            <a:ext cx="6138939" cy="446727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Gamst i dr. (2008.)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Link na video na YouTubeu: </a:t>
            </a:r>
            <a:r>
              <a:rPr lang="hr" sz="12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https://www.youtube.com/watch?v=OEOeXpxSjf8</a:t>
            </a:r>
            <a:endParaRPr lang="pl-PL" sz="12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42051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ANOVA test</a:t>
            </a:r>
            <a:endParaRPr lang="pl-PL" dirty="0"/>
          </a:p>
        </p:txBody>
      </p:sp>
      <p:pic>
        <p:nvPicPr>
          <p:cNvPr id="4" name="Slika 3" descr="Slika, ki vsebuje besede besedilo, programska oprema, številka, posnetek zaslona&#10;&#10;Opis je samodejno ustvarjen">
            <a:extLst>
              <a:ext uri="{FF2B5EF4-FFF2-40B4-BE49-F238E27FC236}">
                <a16:creationId xmlns:a16="http://schemas.microsoft.com/office/drawing/2014/main" id="{BFC0FBFA-4313-E600-FD2A-0598B18915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8666" y="1150507"/>
            <a:ext cx="8500813" cy="4781707"/>
          </a:xfrm>
          <a:prstGeom prst="rect">
            <a:avLst/>
          </a:prstGeom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44976364-65A6-DBC9-C5CB-FBF51A55B0A2}"/>
              </a:ext>
            </a:extLst>
          </p:cNvPr>
          <p:cNvSpPr txBox="1"/>
          <p:nvPr/>
        </p:nvSpPr>
        <p:spPr>
          <a:xfrm>
            <a:off x="2098954" y="6036829"/>
            <a:ext cx="39970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Slika 18. Postavke </a:t>
            </a: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</a:t>
            </a:r>
            <a:r>
              <a:rPr lang="hr-H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</a:t>
            </a:r>
            <a:r>
              <a:rPr lang="h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ANOVA </a:t>
            </a:r>
            <a:r>
              <a:rPr lang="hr-H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analizu</a:t>
            </a:r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5014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ANOVA test</a:t>
            </a:r>
            <a:endParaRPr lang="pl-PL" dirty="0"/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E938844E-5C21-B0EC-8150-45B7A1F3DDEA}"/>
              </a:ext>
            </a:extLst>
          </p:cNvPr>
          <p:cNvSpPr txBox="1"/>
          <p:nvPr/>
        </p:nvSpPr>
        <p:spPr>
          <a:xfrm>
            <a:off x="5962748" y="1260930"/>
            <a:ext cx="5875506" cy="5037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Rezultati ANOVA-e su pozitivni;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Posebno je važna </a:t>
            </a:r>
            <a:r>
              <a:rPr lang="hr" sz="2000" i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 </a:t>
            </a:r>
            <a:r>
              <a:rPr lang="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-vrijednost, jer 152,568 pokazuje da je varijacija između skupina veća od varijacije unutar skupina (naime, zračnih prijevoznika);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 </a:t>
            </a:r>
            <a:r>
              <a:rPr lang="hr" sz="2000" i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vrijednost &lt;0,001 ukazuje na visoku statističku značajnost, što se može koristiti za odbacivanje nulte hipoteze (nema razlike između vremena isporuke zračnih prijevoznika).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ukazuje na to da je post hoc analiza održiva. Vraćajući se na postavke za ANOVA, kliknite gumb "Post hoc" i odaberite Tukeyjev i Bonferroni test za izračun.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 oba slučaja možemo primijetiti da je najbolji rezultat za Zračnog prijevoznika 3 u pogledu vremena isporuke.</a:t>
            </a:r>
          </a:p>
        </p:txBody>
      </p:sp>
      <p:pic>
        <p:nvPicPr>
          <p:cNvPr id="4" name="Slika 3" descr="Slika, ki vsebuje besede besedilo, posnetek zaslona, pisava, številka&#10;&#10;Opis je samodejno ustvarjen">
            <a:extLst>
              <a:ext uri="{FF2B5EF4-FFF2-40B4-BE49-F238E27FC236}">
                <a16:creationId xmlns:a16="http://schemas.microsoft.com/office/drawing/2014/main" id="{4AEE1F43-3587-F5FC-576B-99695C0E59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47" y="1621594"/>
            <a:ext cx="5311600" cy="2019475"/>
          </a:xfrm>
          <a:prstGeom prst="rect">
            <a:avLst/>
          </a:prstGeom>
        </p:spPr>
      </p:pic>
      <p:pic>
        <p:nvPicPr>
          <p:cNvPr id="7" name="Slika 6" descr="Slika, ki vsebuje besede besedilo, posnetek zaslona, številka, pisava&#10;&#10;Opis je samodejno ustvarjen">
            <a:extLst>
              <a:ext uri="{FF2B5EF4-FFF2-40B4-BE49-F238E27FC236}">
                <a16:creationId xmlns:a16="http://schemas.microsoft.com/office/drawing/2014/main" id="{2DF0AB46-FD4E-F54C-78E2-A535588B4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48" y="3577213"/>
            <a:ext cx="4969383" cy="3062000"/>
          </a:xfrm>
          <a:prstGeom prst="rect">
            <a:avLst/>
          </a:prstGeom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146BE600-F8AC-DBCD-BC76-186ACFD88525}"/>
              </a:ext>
            </a:extLst>
          </p:cNvPr>
          <p:cNvSpPr txBox="1"/>
          <p:nvPr/>
        </p:nvSpPr>
        <p:spPr>
          <a:xfrm>
            <a:off x="651148" y="6540090"/>
            <a:ext cx="39970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Slika 19. Rezultati ANOVA </a:t>
            </a: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  <a:r>
              <a:rPr lang="hr-HR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nalize</a:t>
            </a:r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07819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ANOVA test - </a:t>
            </a:r>
            <a:r>
              <a:rPr lang="hr" dirty="0" err="1"/>
              <a:t>Scenarij</a:t>
            </a:r>
            <a:endParaRPr lang="pl-PL" dirty="0"/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E938844E-5C21-B0EC-8150-45B7A1F3DDEA}"/>
              </a:ext>
            </a:extLst>
          </p:cNvPr>
          <p:cNvSpPr txBox="1"/>
          <p:nvPr/>
        </p:nvSpPr>
        <p:spPr>
          <a:xfrm>
            <a:off x="587829" y="1783369"/>
            <a:ext cx="11465275" cy="1585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 dostavljenog skupa podataka mogli smo zaključiti da je najbolja opcija prijevoznik br. 3;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Stvorimo scenarij u kojem logistička tvrtka počinje surađivati s četvrtom prijevozničkom tvrtkom;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 novog prijevoznika, generirajte slučajne brojeve i ponovno pokrenite ANOVA test;</a:t>
            </a:r>
            <a:endParaRPr lang="sl-SI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Koji je prijevoznik trenutno najodrživija opcija?</a:t>
            </a:r>
            <a:endParaRPr lang="en-GB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87448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 err="1"/>
              <a:t>Sažetak</a:t>
            </a:r>
            <a:endParaRPr lang="pl-PL" dirty="0"/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en-GB" sz="2000" dirty="0"/>
              <a:t>N</a:t>
            </a:r>
            <a:r>
              <a:rPr lang="hr-HR" sz="2000" dirty="0" err="1"/>
              <a:t>aučili</a:t>
            </a:r>
            <a:r>
              <a:rPr lang="hr-HR" sz="2000" dirty="0"/>
              <a:t> smo </a:t>
            </a:r>
            <a:r>
              <a:rPr lang="hr" sz="2000" dirty="0"/>
              <a:t>osnovn</a:t>
            </a:r>
            <a:r>
              <a:rPr lang="en-GB" sz="2000" dirty="0"/>
              <a:t>e</a:t>
            </a:r>
            <a:r>
              <a:rPr lang="hr" sz="2000" dirty="0"/>
              <a:t> funkcije SPSS softvera</a:t>
            </a:r>
          </a:p>
          <a:p>
            <a:r>
              <a:rPr lang="en-GB" sz="2000" dirty="0"/>
              <a:t>N</a:t>
            </a:r>
            <a:r>
              <a:rPr lang="hr-HR" sz="2000" dirty="0" err="1"/>
              <a:t>aučili</a:t>
            </a:r>
            <a:r>
              <a:rPr lang="hr-HR" sz="2000" dirty="0"/>
              <a:t> smo </a:t>
            </a:r>
            <a:r>
              <a:rPr lang="hr" sz="2000" dirty="0"/>
              <a:t>upravljanje podacima pomoću SPSS softvera</a:t>
            </a:r>
          </a:p>
          <a:p>
            <a:r>
              <a:rPr lang="hr" sz="2000" dirty="0"/>
              <a:t>Naučili smo kako provoditi testove normalnosti kao pripremu prije statističkih testova</a:t>
            </a:r>
            <a:endParaRPr lang="pl-PL" sz="2000" dirty="0"/>
          </a:p>
          <a:p>
            <a:r>
              <a:rPr lang="hr" sz="2000" dirty="0"/>
              <a:t>Naučili smo kako postaviti Studentov t-test, korelacijski test, </a:t>
            </a:r>
            <a:r>
              <a:rPr lang="en-GB" sz="2000" dirty="0"/>
              <a:t>H</a:t>
            </a:r>
            <a:r>
              <a:rPr lang="hr" sz="2000" dirty="0"/>
              <a:t>i-kvadrat test i ANOVA test u SPSS softveru.</a:t>
            </a:r>
          </a:p>
          <a:p>
            <a:r>
              <a:rPr lang="hr" sz="2000" dirty="0"/>
              <a:t>Naučili smo kako čitati rezultate statističkih testova u SPSS softveru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32982984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Literatura</a:t>
            </a:r>
          </a:p>
        </p:txBody>
      </p:sp>
      <p:sp>
        <p:nvSpPr>
          <p:cNvPr id="5" name="Symbol zastępczy zawartości 7">
            <a:extLst>
              <a:ext uri="{FF2B5EF4-FFF2-40B4-BE49-F238E27FC236}">
                <a16:creationId xmlns:a16="http://schemas.microsoft.com/office/drawing/2014/main" id="{5F25F058-E32A-4347-BEED-1CA5CE1299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300" y="2028538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 fontScale="85000" lnSpcReduction="10000"/>
          </a:bodyPr>
          <a:lstStyle/>
          <a:p>
            <a:r>
              <a:rPr lang="en-US" sz="2000" dirty="0" err="1"/>
              <a:t>Almquist</a:t>
            </a:r>
            <a:r>
              <a:rPr lang="en-US" sz="2000" dirty="0"/>
              <a:t>, </a:t>
            </a:r>
            <a:r>
              <a:rPr lang="en-US" sz="2000" dirty="0" err="1"/>
              <a:t>Ylva</a:t>
            </a:r>
            <a:r>
              <a:rPr lang="en-US" sz="2000" dirty="0"/>
              <a:t> B; </a:t>
            </a:r>
            <a:r>
              <a:rPr lang="en-US" sz="2000" dirty="0" err="1"/>
              <a:t>Kvart</a:t>
            </a:r>
            <a:r>
              <a:rPr lang="en-US" sz="2000" dirty="0"/>
              <a:t>, </a:t>
            </a:r>
            <a:r>
              <a:rPr lang="en-US" sz="2000" dirty="0" err="1"/>
              <a:t>Signild</a:t>
            </a:r>
            <a:r>
              <a:rPr lang="en-US" sz="2000" dirty="0"/>
              <a:t>; </a:t>
            </a:r>
            <a:r>
              <a:rPr lang="en-US" sz="2000" dirty="0" err="1"/>
              <a:t>Brännström</a:t>
            </a:r>
            <a:r>
              <a:rPr lang="en-US" sz="2000" dirty="0"/>
              <a:t>, Lars (2019). A practical guide to quantitative methods with SPSS. Research Reports in Public Health Sciences. Preprint. </a:t>
            </a:r>
            <a:r>
              <a:rPr lang="en-US" sz="2000" dirty="0">
                <a:hlinkClick r:id="rId2"/>
              </a:rPr>
              <a:t>https://doi.org/10.17045/sthlmuni.10321829.v2</a:t>
            </a:r>
            <a:endParaRPr lang="sl-SI" sz="2000" dirty="0"/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sl-SI" sz="2000" kern="100" dirty="0" err="1">
                <a:effectLst/>
              </a:rPr>
              <a:t>DeCoster</a:t>
            </a:r>
            <a:r>
              <a:rPr lang="sl-SI" sz="2000" kern="100" dirty="0">
                <a:effectLst/>
              </a:rPr>
              <a:t>, J., &amp; </a:t>
            </a:r>
            <a:r>
              <a:rPr lang="sl-SI" sz="2000" kern="100" dirty="0" err="1">
                <a:effectLst/>
              </a:rPr>
              <a:t>Claypool</a:t>
            </a:r>
            <a:r>
              <a:rPr lang="sl-SI" sz="2000" kern="100" dirty="0">
                <a:effectLst/>
              </a:rPr>
              <a:t>, H. M.  (2004).  Data </a:t>
            </a:r>
            <a:r>
              <a:rPr lang="sl-SI" sz="2000" kern="100" dirty="0" err="1">
                <a:effectLst/>
              </a:rPr>
              <a:t>Analysis</a:t>
            </a:r>
            <a:r>
              <a:rPr lang="sl-SI" sz="2000" kern="100" dirty="0">
                <a:effectLst/>
              </a:rPr>
              <a:t> in SPSS. </a:t>
            </a:r>
            <a:r>
              <a:rPr lang="sl-SI" sz="2000" kern="100" dirty="0" err="1">
                <a:effectLst/>
              </a:rPr>
              <a:t>Retrieved</a:t>
            </a:r>
            <a:r>
              <a:rPr lang="sl-SI" sz="2000" kern="100" dirty="0">
                <a:effectLst/>
              </a:rPr>
              <a:t> &lt;</a:t>
            </a:r>
            <a:r>
              <a:rPr lang="sl-SI" sz="2000" kern="100" dirty="0" err="1">
                <a:effectLst/>
              </a:rPr>
              <a:t>June</a:t>
            </a:r>
            <a:r>
              <a:rPr lang="sl-SI" sz="2000" kern="100" dirty="0">
                <a:effectLst/>
              </a:rPr>
              <a:t>, 4th, 2024&gt; </a:t>
            </a:r>
            <a:r>
              <a:rPr lang="sl-SI" sz="2000" kern="100" dirty="0" err="1">
                <a:effectLst/>
              </a:rPr>
              <a:t>from</a:t>
            </a:r>
            <a:r>
              <a:rPr lang="sl-SI" sz="2000" kern="100" dirty="0">
                <a:effectLst/>
              </a:rPr>
              <a:t> </a:t>
            </a:r>
            <a:r>
              <a:rPr lang="sl-SI" sz="2000" kern="100" dirty="0">
                <a:effectLst/>
                <a:hlinkClick r:id="rId3"/>
              </a:rPr>
              <a:t>http://www.stat-help.com/notes.html</a:t>
            </a:r>
            <a:endParaRPr lang="sl-SI" sz="2000" kern="100" dirty="0">
              <a:effectLst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2000" kern="100" dirty="0">
                <a:effectLst/>
              </a:rPr>
              <a:t>Cronk, B. C. (2016). How to use IBM SPSS statistics: A step-by-step guide to analysis and interpretation. Routledge.</a:t>
            </a:r>
            <a:endParaRPr lang="sl-SI" sz="2000" kern="100" dirty="0">
              <a:effectLst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2000" kern="100" dirty="0">
                <a:effectLst/>
              </a:rPr>
              <a:t>Meyers, L. S., </a:t>
            </a:r>
            <a:r>
              <a:rPr lang="en-US" sz="2000" kern="100" dirty="0" err="1">
                <a:effectLst/>
              </a:rPr>
              <a:t>Gamst</a:t>
            </a:r>
            <a:r>
              <a:rPr lang="en-US" sz="2000" kern="100" dirty="0">
                <a:effectLst/>
              </a:rPr>
              <a:t>, G. C., &amp; Guarino, A. J. (2013). Performing data analysis using IBM SPSS. John Wiley &amp; Sons.</a:t>
            </a:r>
            <a:endParaRPr lang="sl-SI" sz="2000" kern="100" dirty="0">
              <a:effectLst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2000" kern="100" dirty="0" err="1">
                <a:effectLst/>
              </a:rPr>
              <a:t>Gamst</a:t>
            </a:r>
            <a:r>
              <a:rPr lang="en-US" sz="2000" kern="100" dirty="0">
                <a:effectLst/>
              </a:rPr>
              <a:t>, G., Meyers, L. S., &amp; Guarino, A. J. (2008). Analysis of variance designs: A conceptual and computational approach with SPSS and SAS. Cambridge University Press.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sl-SI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sl-SI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363684430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2">
            <a:extLst>
              <a:ext uri="{FF2B5EF4-FFF2-40B4-BE49-F238E27FC236}">
                <a16:creationId xmlns:a16="http://schemas.microsoft.com/office/drawing/2014/main" id="{4111F4BD-3358-46B1-9609-9F31A909894F}"/>
              </a:ext>
            </a:extLst>
          </p:cNvPr>
          <p:cNvSpPr txBox="1">
            <a:spLocks/>
          </p:cNvSpPr>
          <p:nvPr/>
        </p:nvSpPr>
        <p:spPr>
          <a:xfrm>
            <a:off x="1524000" y="1335773"/>
            <a:ext cx="9144000" cy="47691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1065A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ctr"/>
            <a:r>
              <a:rPr lang="pl-PL" sz="4000" dirty="0"/>
              <a:t>Autori:</a:t>
            </a:r>
            <a:br>
              <a:rPr lang="pl-PL" sz="4000" dirty="0"/>
            </a:br>
            <a:br>
              <a:rPr lang="pl-PL" sz="4000" dirty="0"/>
            </a:br>
            <a:r>
              <a:rPr lang="pl-PL" sz="3700" b="0" dirty="0">
                <a:solidFill>
                  <a:schemeClr val="tx1"/>
                </a:solidFill>
              </a:rPr>
              <a:t>Sanja Bojić, Kristijan Brglez, Maja Fošner, Roman Gumzej, Rebeka Kovačič Lukman, Benjamin Marcen, Marinko Maslarić, Boško Matović, Dejan Mirčetić</a:t>
            </a:r>
            <a:r>
              <a:rPr lang="pl-PL" sz="4000" b="0" dirty="0">
                <a:solidFill>
                  <a:schemeClr val="tx1"/>
                </a:solidFill>
              </a:rPr>
              <a:t>​</a:t>
            </a:r>
          </a:p>
          <a:p>
            <a:pPr algn="ctr"/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dirty="0"/>
              <a:t>Zadnja verzija: Lipanj 2025</a:t>
            </a:r>
          </a:p>
        </p:txBody>
      </p:sp>
    </p:spTree>
    <p:extLst>
      <p:ext uri="{BB962C8B-B14F-4D97-AF65-F5344CB8AC3E}">
        <p14:creationId xmlns:p14="http://schemas.microsoft.com/office/powerpoint/2010/main" val="145873813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36179A-2A6B-1BB5-3527-A969A8C3E8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" dirty="0"/>
              <a:t>Hvala na pažnji</a:t>
            </a:r>
            <a:endParaRPr lang="pl-PL" dirty="0"/>
          </a:p>
        </p:txBody>
      </p:sp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194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 err="1"/>
              <a:t>O </a:t>
            </a:r>
            <a:r>
              <a:rPr lang="hr" dirty="0"/>
              <a:t>SPSS softveru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599" cy="4351338"/>
          </a:xfrm>
        </p:spPr>
        <p:txBody>
          <a:bodyPr>
            <a:normAutofit/>
          </a:bodyPr>
          <a:lstStyle/>
          <a:p>
            <a:pPr algn="just"/>
            <a:r>
              <a:rPr lang="hr" sz="2000" dirty="0"/>
              <a:t>SPSS nudi širok raspon statističkih tehnika, uključujući deskriptivnu statistiku, inferencijalnu statistiku, regresijsku analizu, ANOVA, faktorsku analizu i druge. Korisnici također mogu izvoditi manipulaciju podacima, transformaciju i vizualizaciju, olakšavajući dubinsku analizu podataka.</a:t>
            </a:r>
            <a:endParaRPr lang="sl-SI" sz="2000" dirty="0"/>
          </a:p>
          <a:p>
            <a:pPr algn="just"/>
            <a:r>
              <a:rPr lang="hr" sz="2000" dirty="0"/>
              <a:t>Softver omogućuje korisnicima uvoz podataka iz različitih izvora, kao što su Excel, baze podataka i tekstualne datoteke. Također podržava čišćenje i pripremu podataka, omogućujući korisnicima učinkovito upravljanje nedostajućim vrijednostima, prekodiranje varijabli i spajanje skupova podataka.</a:t>
            </a:r>
            <a:endParaRPr lang="sl-SI" sz="2000" dirty="0"/>
          </a:p>
          <a:p>
            <a:pPr algn="just"/>
            <a:r>
              <a:rPr lang="hr" sz="2000" dirty="0"/>
              <a:t>Uz standardne statističke postupke, SPSS nudi napredne analitičke opcije, kao što su prediktivno modeliranje, analiza vremenskih serija i algoritmi strojnog učenja. Korisnici mogu generirati sveobuhvatna izvješća, uključujući grafikone, tablice i vizualizacije, kako bi učinkovito prenijeli svoje </a:t>
            </a:r>
            <a:r>
              <a:rPr lang="en-GB" sz="2000" dirty="0"/>
              <a:t>r</a:t>
            </a:r>
            <a:r>
              <a:rPr lang="hr-HR" sz="2000" dirty="0" err="1"/>
              <a:t>ezultate</a:t>
            </a:r>
            <a:r>
              <a:rPr lang="hr" sz="2000" dirty="0"/>
              <a:t>.</a:t>
            </a:r>
            <a:endParaRPr lang="sl-SI" sz="2000" dirty="0"/>
          </a:p>
        </p:txBody>
      </p:sp>
      <p:sp>
        <p:nvSpPr>
          <p:cNvPr id="2" name="Symbol zastępczy zawartości 4">
            <a:extLst>
              <a:ext uri="{FF2B5EF4-FFF2-40B4-BE49-F238E27FC236}">
                <a16:creationId xmlns:a16="http://schemas.microsoft.com/office/drawing/2014/main" id="{40DB78E9-9CAC-3514-9F6B-C4B6E0069F3E}"/>
              </a:ext>
            </a:extLst>
          </p:cNvPr>
          <p:cNvSpPr txBox="1">
            <a:spLocks/>
          </p:cNvSpPr>
          <p:nvPr/>
        </p:nvSpPr>
        <p:spPr>
          <a:xfrm>
            <a:off x="838199" y="5425494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Almquist et al. (2019)</a:t>
            </a:r>
          </a:p>
        </p:txBody>
      </p:sp>
    </p:spTree>
    <p:extLst>
      <p:ext uri="{BB962C8B-B14F-4D97-AF65-F5344CB8AC3E}">
        <p14:creationId xmlns:p14="http://schemas.microsoft.com/office/powerpoint/2010/main" val="10531992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Osnovn</a:t>
            </a:r>
            <a:r>
              <a:rPr lang="en-GB" dirty="0"/>
              <a:t>e</a:t>
            </a:r>
            <a:r>
              <a:rPr lang="hr" dirty="0"/>
              <a:t> funkcije 1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414518" cy="4351338"/>
          </a:xfrm>
        </p:spPr>
        <p:txBody>
          <a:bodyPr>
            <a:normAutofit/>
          </a:bodyPr>
          <a:lstStyle/>
          <a:p>
            <a:r>
              <a:rPr lang="hr" sz="2000" dirty="0"/>
              <a:t>SPSS softver omogućuje sličnu manipulaciju podacima kao i njegov ekvivalentni </a:t>
            </a:r>
            <a:r>
              <a:rPr lang="en-GB" sz="2000" dirty="0"/>
              <a:t>s</a:t>
            </a:r>
            <a:r>
              <a:rPr lang="hr-HR" sz="2000" dirty="0" err="1"/>
              <a:t>oftver</a:t>
            </a:r>
            <a:r>
              <a:rPr lang="hr" sz="2000" dirty="0"/>
              <a:t> Microsoft Excel;</a:t>
            </a:r>
          </a:p>
          <a:p>
            <a:r>
              <a:rPr lang="hr" sz="2000" dirty="0"/>
              <a:t>I SPSS i Excel imaju funkcionalnost za uvoz ostalih </a:t>
            </a:r>
            <a:r>
              <a:rPr lang="en-GB" sz="2000" dirty="0"/>
              <a:t>v</a:t>
            </a:r>
            <a:r>
              <a:rPr lang="hr-HR" sz="2000" dirty="0" err="1"/>
              <a:t>anjskih</a:t>
            </a:r>
            <a:r>
              <a:rPr lang="hr" sz="2000" dirty="0"/>
              <a:t> datoteka;</a:t>
            </a:r>
          </a:p>
          <a:p>
            <a:r>
              <a:rPr lang="hr" sz="2000" dirty="0"/>
              <a:t>Za uvoz podataka iz Excelove proračunske tablice morate otići na: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GB" sz="1800" dirty="0"/>
              <a:t>File;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GB" sz="1800" dirty="0"/>
              <a:t>Import Data;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GB" sz="1800" dirty="0"/>
              <a:t>Select the format of your data file;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GB" sz="1800" dirty="0"/>
              <a:t>Locate the data file on your computer;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GB" sz="1800" dirty="0"/>
              <a:t>Select setting on how SPSS should distribute the data in its spreadsheet</a:t>
            </a:r>
          </a:p>
          <a:p>
            <a:pPr marL="0" indent="0">
              <a:buNone/>
            </a:pPr>
            <a:endParaRPr lang="sl-SI" sz="1800" dirty="0"/>
          </a:p>
        </p:txBody>
      </p:sp>
    </p:spTree>
    <p:extLst>
      <p:ext uri="{BB962C8B-B14F-4D97-AF65-F5344CB8AC3E}">
        <p14:creationId xmlns:p14="http://schemas.microsoft.com/office/powerpoint/2010/main" val="3355704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Osnovn</a:t>
            </a:r>
            <a:r>
              <a:rPr lang="en-GB" dirty="0"/>
              <a:t>e</a:t>
            </a:r>
            <a:r>
              <a:rPr lang="hr" dirty="0"/>
              <a:t> funkcije 1</a:t>
            </a:r>
            <a:endParaRPr lang="pl-PL" dirty="0"/>
          </a:p>
        </p:txBody>
      </p:sp>
      <p:pic>
        <p:nvPicPr>
          <p:cNvPr id="3" name="Slika 2" descr="Slika, ki vsebuje besede besedilo, posnetek zaslona, številka, programska oprema&#10;&#10;Opis je samodejno ustvarjen">
            <a:extLst>
              <a:ext uri="{FF2B5EF4-FFF2-40B4-BE49-F238E27FC236}">
                <a16:creationId xmlns:a16="http://schemas.microsoft.com/office/drawing/2014/main" id="{DB4FA2EA-4B52-89D2-4582-B3F99C4358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9203" y="1605098"/>
            <a:ext cx="5853594" cy="3647803"/>
          </a:xfrm>
          <a:prstGeom prst="rect">
            <a:avLst/>
          </a:prstGeom>
        </p:spPr>
      </p:pic>
      <p:sp>
        <p:nvSpPr>
          <p:cNvPr id="2" name="PoljeZBesedilom 1">
            <a:extLst>
              <a:ext uri="{FF2B5EF4-FFF2-40B4-BE49-F238E27FC236}">
                <a16:creationId xmlns:a16="http://schemas.microsoft.com/office/drawing/2014/main" id="{A99C1D4E-BCDA-7C2D-7AB2-32193D59ECCF}"/>
              </a:ext>
            </a:extLst>
          </p:cNvPr>
          <p:cNvSpPr txBox="1"/>
          <p:nvPr/>
        </p:nvSpPr>
        <p:spPr>
          <a:xfrm>
            <a:off x="3169203" y="5252901"/>
            <a:ext cx="58535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Slika 1. </a:t>
            </a:r>
            <a:r>
              <a:rPr lang="hr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Uvoz </a:t>
            </a:r>
            <a:r>
              <a:rPr lang="h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podataka </a:t>
            </a:r>
            <a:r>
              <a:rPr lang="hr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 </a:t>
            </a:r>
            <a:r>
              <a:rPr lang="h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više </a:t>
            </a:r>
            <a:r>
              <a:rPr lang="hr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baza podataka </a:t>
            </a:r>
            <a:r>
              <a:rPr lang="h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(Excel, SAS, </a:t>
            </a:r>
            <a:r>
              <a:rPr lang="hr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Strate </a:t>
            </a:r>
            <a:r>
              <a:rPr lang="h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,…)</a:t>
            </a:r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82181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Osnovn</a:t>
            </a:r>
            <a:r>
              <a:rPr lang="en-GB" dirty="0"/>
              <a:t>e</a:t>
            </a:r>
            <a:r>
              <a:rPr lang="hr" dirty="0"/>
              <a:t> funkcije 2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45" y="1613352"/>
            <a:ext cx="10899710" cy="3660777"/>
          </a:xfrm>
        </p:spPr>
        <p:txBody>
          <a:bodyPr>
            <a:normAutofit/>
          </a:bodyPr>
          <a:lstStyle/>
          <a:p>
            <a:r>
              <a:rPr lang="hr" sz="2000" dirty="0"/>
              <a:t>Podaci u SPSS-u kategorizirani su u dvije primarne vrste: a) numerički podaci koji se sastoje od brojeva (diskretnih ili kontinuiranih) i b) kategorički podaci koji se sastoje od riječi (ordinalnih ili nominalnih);</a:t>
            </a:r>
          </a:p>
          <a:p>
            <a:r>
              <a:rPr lang="hr" sz="2000" dirty="0"/>
              <a:t>Prilikom uvoza postojećih proračunskih tablica, SPSS će automatski postaviti varijable ovisno o strukturi navedenoj u proračunskoj tablici;</a:t>
            </a:r>
          </a:p>
          <a:p>
            <a:r>
              <a:rPr lang="hr" sz="2000" dirty="0"/>
              <a:t>Ako želite manipulirati varijablama, to možete učiniti na sljedeći način:</a:t>
            </a:r>
          </a:p>
          <a:p>
            <a:pPr lvl="1">
              <a:buFont typeface="+mj-lt"/>
              <a:buAutoNum type="arabicPeriod"/>
            </a:pPr>
            <a:r>
              <a:rPr lang="en-GB" sz="1800" dirty="0">
                <a:solidFill>
                  <a:prstClr val="black"/>
                </a:solidFill>
              </a:rPr>
              <a:t>View;</a:t>
            </a:r>
          </a:p>
          <a:p>
            <a:pPr lvl="1">
              <a:buFont typeface="+mj-lt"/>
              <a:buAutoNum type="arabicPeriod"/>
            </a:pPr>
            <a:r>
              <a:rPr lang="en-GB" sz="1800" dirty="0">
                <a:solidFill>
                  <a:prstClr val="black"/>
                </a:solidFill>
              </a:rPr>
              <a:t>Variable view;</a:t>
            </a:r>
          </a:p>
          <a:p>
            <a:pPr lvl="1">
              <a:buFont typeface="+mj-lt"/>
              <a:buAutoNum type="arabicPeriod"/>
            </a:pPr>
            <a:r>
              <a:rPr lang="en-GB" sz="1800" dirty="0">
                <a:solidFill>
                  <a:prstClr val="black"/>
                </a:solidFill>
              </a:rPr>
              <a:t>Adjust Name, Type, Width, Measure and other options</a:t>
            </a:r>
            <a:r>
              <a:rPr lang="hr" sz="1800" dirty="0"/>
              <a:t>.</a:t>
            </a:r>
            <a:endParaRPr lang="sl-SI" sz="1600" dirty="0"/>
          </a:p>
          <a:p>
            <a:pPr marL="800100" lvl="1" indent="-342900">
              <a:buFont typeface="+mj-lt"/>
              <a:buAutoNum type="arabicPeriod"/>
            </a:pPr>
            <a:endParaRPr lang="en-GB" sz="1600" dirty="0"/>
          </a:p>
          <a:p>
            <a:endParaRPr lang="sl-SI" sz="1800" dirty="0"/>
          </a:p>
        </p:txBody>
      </p:sp>
    </p:spTree>
    <p:extLst>
      <p:ext uri="{BB962C8B-B14F-4D97-AF65-F5344CB8AC3E}">
        <p14:creationId xmlns:p14="http://schemas.microsoft.com/office/powerpoint/2010/main" val="19198033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Osnovn</a:t>
            </a:r>
            <a:r>
              <a:rPr lang="en-GB" dirty="0"/>
              <a:t>e</a:t>
            </a:r>
            <a:r>
              <a:rPr lang="hr" dirty="0"/>
              <a:t> funkcije 2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45" y="1613352"/>
            <a:ext cx="10899710" cy="4879521"/>
          </a:xfrm>
        </p:spPr>
        <p:txBody>
          <a:bodyPr>
            <a:normAutofit/>
          </a:bodyPr>
          <a:lstStyle/>
          <a:p>
            <a:r>
              <a:rPr lang="hr" sz="2000" dirty="0"/>
              <a:t>Ako želite, varijablu možete redefinirati i na sljedeći način: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GB" sz="1800" dirty="0"/>
              <a:t>Transform; 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GB" sz="1800" dirty="0"/>
              <a:t>Recode into Different Variables;</a:t>
            </a:r>
          </a:p>
          <a:p>
            <a:pPr marL="800100" lvl="1" indent="-342900">
              <a:buFont typeface="+mj-lt"/>
              <a:buAutoNum type="arabicPeriod"/>
            </a:pPr>
            <a:r>
              <a:rPr lang="hr" sz="1800" dirty="0"/>
              <a:t>Označite svoju varijablu i premjestite je u </a:t>
            </a:r>
            <a:r>
              <a:rPr lang="en-GB" sz="1800" dirty="0"/>
              <a:t>Input Variable &gt; Output Variable;</a:t>
            </a:r>
          </a:p>
          <a:p>
            <a:pPr marL="800100" lvl="1" indent="-342900">
              <a:buFont typeface="+mj-lt"/>
              <a:buAutoNum type="arabicPeriod"/>
            </a:pPr>
            <a:r>
              <a:rPr lang="hr" sz="1800" dirty="0"/>
              <a:t>U </a:t>
            </a:r>
            <a:r>
              <a:rPr lang="en-GB" sz="1800" dirty="0"/>
              <a:t>Output Variable </a:t>
            </a:r>
            <a:r>
              <a:rPr lang="hr" sz="1800" dirty="0"/>
              <a:t>odaberite naziv nove varijable;</a:t>
            </a:r>
          </a:p>
          <a:p>
            <a:pPr marL="800100" lvl="1" indent="-342900">
              <a:buFont typeface="+mj-lt"/>
              <a:buAutoNum type="arabicPeriod"/>
            </a:pPr>
            <a:r>
              <a:rPr lang="hr" sz="1800" dirty="0"/>
              <a:t>Kliknite na </a:t>
            </a:r>
            <a:r>
              <a:rPr lang="en-GB" sz="1800" dirty="0"/>
              <a:t>Old and New Values</a:t>
            </a:r>
            <a:endParaRPr lang="sl-SI" sz="1800" dirty="0"/>
          </a:p>
          <a:p>
            <a:pPr marL="800100" lvl="1" indent="-342900">
              <a:buFont typeface="+mj-lt"/>
              <a:buAutoNum type="arabicPeriod"/>
            </a:pPr>
            <a:r>
              <a:rPr lang="hr" sz="1800" dirty="0"/>
              <a:t>U </a:t>
            </a:r>
            <a:r>
              <a:rPr lang="en-GB" sz="1800" dirty="0"/>
              <a:t>O</a:t>
            </a:r>
            <a:r>
              <a:rPr lang="hr-HR" sz="1800" dirty="0" err="1"/>
              <a:t>ld</a:t>
            </a:r>
            <a:r>
              <a:rPr lang="hr-HR" sz="1800" dirty="0"/>
              <a:t> </a:t>
            </a:r>
            <a:r>
              <a:rPr lang="hr-HR" sz="1800" dirty="0" err="1"/>
              <a:t>Value</a:t>
            </a:r>
            <a:r>
              <a:rPr lang="hr-HR" sz="1800" dirty="0"/>
              <a:t> </a:t>
            </a:r>
            <a:r>
              <a:rPr lang="hr" sz="1800" dirty="0"/>
              <a:t>ispravno </a:t>
            </a:r>
            <a:r>
              <a:rPr lang="en-GB" sz="1800" dirty="0"/>
              <a:t>u</a:t>
            </a:r>
            <a:r>
              <a:rPr lang="hr-HR" sz="1800" dirty="0"/>
              <a:t>nesite </a:t>
            </a:r>
            <a:r>
              <a:rPr lang="hr" sz="1800" dirty="0"/>
              <a:t>svoj naziv vrijednosti ( npr . Rail ) i u </a:t>
            </a:r>
            <a:r>
              <a:rPr lang="en-GB" sz="1800" dirty="0"/>
              <a:t>New Value Input </a:t>
            </a:r>
            <a:r>
              <a:rPr lang="hr" sz="1800" dirty="0"/>
              <a:t>nov</a:t>
            </a:r>
            <a:r>
              <a:rPr lang="en-GB" sz="1800" dirty="0"/>
              <a:t>e</a:t>
            </a:r>
            <a:r>
              <a:rPr lang="hr" sz="1800" dirty="0"/>
              <a:t> vrijednosti (npr . 1)</a:t>
            </a:r>
          </a:p>
          <a:p>
            <a:pPr marL="800100" lvl="1" indent="-342900">
              <a:buFont typeface="+mj-lt"/>
              <a:buAutoNum type="arabicPeriod"/>
            </a:pPr>
            <a:r>
              <a:rPr lang="hr" sz="1800" dirty="0"/>
              <a:t>Klik </a:t>
            </a:r>
            <a:r>
              <a:rPr lang="en-GB" sz="1800" dirty="0"/>
              <a:t>A</a:t>
            </a:r>
            <a:r>
              <a:rPr lang="hr-HR" sz="1800" dirty="0" err="1"/>
              <a:t>dd</a:t>
            </a:r>
            <a:r>
              <a:rPr lang="hr" sz="1800" dirty="0"/>
              <a:t> i nastavi dodavanje pravila</a:t>
            </a:r>
            <a:endParaRPr lang="sl-SI" sz="1800" dirty="0"/>
          </a:p>
          <a:p>
            <a:pPr marL="800100" lvl="1" indent="-342900">
              <a:buFont typeface="+mj-lt"/>
              <a:buAutoNum type="arabicPeriod"/>
            </a:pPr>
            <a:r>
              <a:rPr lang="hr" sz="1800" dirty="0"/>
              <a:t>Nakon </a:t>
            </a:r>
            <a:r>
              <a:rPr lang="en-GB" sz="1800" dirty="0"/>
              <a:t>š</a:t>
            </a:r>
            <a:r>
              <a:rPr lang="hr-HR" sz="1800" dirty="0"/>
              <a:t>to završite</a:t>
            </a:r>
            <a:r>
              <a:rPr lang="hr" sz="1800" dirty="0"/>
              <a:t>, kliknite OK i treb</a:t>
            </a:r>
            <a:r>
              <a:rPr lang="en-GB" sz="1800" dirty="0"/>
              <a:t>a</a:t>
            </a:r>
            <a:r>
              <a:rPr lang="hr-HR" sz="1800" dirty="0"/>
              <a:t>li biste</a:t>
            </a:r>
            <a:r>
              <a:rPr lang="hr" sz="1800" dirty="0"/>
              <a:t> dobiti novu varijablu​</a:t>
            </a:r>
          </a:p>
          <a:p>
            <a:r>
              <a:rPr lang="hr" sz="2000" dirty="0"/>
              <a:t>Ovo je izuzetno korist</a:t>
            </a:r>
            <a:r>
              <a:rPr lang="en-GB" sz="2000" dirty="0"/>
              <a:t>n</a:t>
            </a:r>
            <a:r>
              <a:rPr lang="hr-HR" sz="2000" dirty="0"/>
              <a:t>o</a:t>
            </a:r>
            <a:r>
              <a:rPr lang="hr" sz="2000" dirty="0"/>
              <a:t> ako imat</a:t>
            </a:r>
            <a:r>
              <a:rPr lang="en-GB" sz="2000" dirty="0"/>
              <a:t>e</a:t>
            </a:r>
            <a:r>
              <a:rPr lang="hr" sz="2000" dirty="0"/>
              <a:t> varijablu s imena ( npr . imena, načini prijevoza itd . ), koja nisu dostupna za uključivanje u neke analize. Transformirajući ih </a:t>
            </a:r>
            <a:r>
              <a:rPr lang="en-GB" sz="2000" dirty="0"/>
              <a:t>u</a:t>
            </a:r>
            <a:r>
              <a:rPr lang="hr-HR" sz="2000" dirty="0"/>
              <a:t> </a:t>
            </a:r>
            <a:r>
              <a:rPr lang="hr" sz="2000" dirty="0"/>
              <a:t>numeričk</a:t>
            </a:r>
            <a:r>
              <a:rPr lang="en-GB" sz="2000" dirty="0"/>
              <a:t>e</a:t>
            </a:r>
            <a:r>
              <a:rPr lang="hr" sz="2000" dirty="0"/>
              <a:t>​ vrijednosti, može</a:t>
            </a:r>
            <a:r>
              <a:rPr lang="en-GB" sz="2000" dirty="0"/>
              <a:t>t</a:t>
            </a:r>
            <a:r>
              <a:rPr lang="hr-HR" sz="2000" dirty="0"/>
              <a:t>e ih</a:t>
            </a:r>
            <a:r>
              <a:rPr lang="hr" sz="2000" dirty="0"/>
              <a:t> koristiti u​ analiz</a:t>
            </a:r>
            <a:r>
              <a:rPr lang="en-GB" sz="2000" dirty="0"/>
              <a:t>i</a:t>
            </a:r>
            <a:r>
              <a:rPr lang="hr-HR" sz="2000" dirty="0"/>
              <a:t>.</a:t>
            </a:r>
            <a:r>
              <a:rPr lang="hr" sz="2000" dirty="0"/>
              <a:t>​</a:t>
            </a:r>
            <a:endParaRPr lang="en-GB" sz="2000" dirty="0"/>
          </a:p>
          <a:p>
            <a:pPr marL="800100" lvl="1" indent="-342900">
              <a:buFont typeface="+mj-lt"/>
              <a:buAutoNum type="arabicPeriod"/>
            </a:pPr>
            <a:endParaRPr lang="sl-SI" sz="1600" dirty="0"/>
          </a:p>
          <a:p>
            <a:pPr marL="800100" lvl="1" indent="-342900">
              <a:buFont typeface="+mj-lt"/>
              <a:buAutoNum type="arabicPeriod"/>
            </a:pPr>
            <a:endParaRPr lang="en-GB" sz="1600" dirty="0"/>
          </a:p>
          <a:p>
            <a:endParaRPr lang="sl-SI" sz="1800" dirty="0"/>
          </a:p>
        </p:txBody>
      </p:sp>
    </p:spTree>
    <p:extLst>
      <p:ext uri="{BB962C8B-B14F-4D97-AF65-F5344CB8AC3E}">
        <p14:creationId xmlns:p14="http://schemas.microsoft.com/office/powerpoint/2010/main" val="21028668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Osnovn</a:t>
            </a:r>
            <a:r>
              <a:rPr lang="en-GB" dirty="0"/>
              <a:t>e</a:t>
            </a:r>
            <a:r>
              <a:rPr lang="hr" dirty="0"/>
              <a:t> funkcije 2</a:t>
            </a:r>
            <a:endParaRPr lang="pl-PL" dirty="0"/>
          </a:p>
        </p:txBody>
      </p:sp>
      <p:pic>
        <p:nvPicPr>
          <p:cNvPr id="7" name="Slika 6" descr="Slika, ki vsebuje besede besedilo, posnetek zaslona, številka, programska oprema&#10;&#10;Opis je samodejno ustvarjen">
            <a:extLst>
              <a:ext uri="{FF2B5EF4-FFF2-40B4-BE49-F238E27FC236}">
                <a16:creationId xmlns:a16="http://schemas.microsoft.com/office/drawing/2014/main" id="{15087203-702D-06B6-3E99-D6607B418E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113" y="1664783"/>
            <a:ext cx="3945377" cy="3652656"/>
          </a:xfrm>
          <a:prstGeom prst="rect">
            <a:avLst/>
          </a:prstGeom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0089F0D5-B96F-4A64-4319-4949124E76B8}"/>
              </a:ext>
            </a:extLst>
          </p:cNvPr>
          <p:cNvSpPr txBox="1"/>
          <p:nvPr/>
        </p:nvSpPr>
        <p:spPr>
          <a:xfrm>
            <a:off x="1120445" y="5317439"/>
            <a:ext cx="39970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Slika 2. Prikaz </a:t>
            </a:r>
            <a:r>
              <a: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</a:t>
            </a:r>
            <a:r>
              <a:rPr lang="hr-HR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arijabli</a:t>
            </a:r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Slika 8" descr="Slika, ki vsebuje besede besedilo, posnetek zaslona, številka, vzporedno&#10;&#10;Opis je samodejno ustvarjen">
            <a:extLst>
              <a:ext uri="{FF2B5EF4-FFF2-40B4-BE49-F238E27FC236}">
                <a16:creationId xmlns:a16="http://schemas.microsoft.com/office/drawing/2014/main" id="{34351B9E-F0B5-42AE-5E4F-72AE262D88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2727" y="1664783"/>
            <a:ext cx="4048715" cy="3652656"/>
          </a:xfrm>
          <a:prstGeom prst="rect">
            <a:avLst/>
          </a:prstGeom>
        </p:spPr>
      </p:pic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EA8AC467-533B-503E-52F2-1337179DD30A}"/>
              </a:ext>
            </a:extLst>
          </p:cNvPr>
          <p:cNvSpPr txBox="1"/>
          <p:nvPr/>
        </p:nvSpPr>
        <p:spPr>
          <a:xfrm>
            <a:off x="6652726" y="5317439"/>
            <a:ext cx="39970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Slika 3. </a:t>
            </a:r>
            <a:r>
              <a:rPr lang="hr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Prekodiranje</a:t>
            </a:r>
            <a:r>
              <a:rPr lang="h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r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varijable</a:t>
            </a:r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36001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5D1A4C46F9DF340B00409C6B9ED12C1" ma:contentTypeVersion="15" ma:contentTypeDescription="Create a new document." ma:contentTypeScope="" ma:versionID="3a4bc1c2e803e34ab25283c57d356cd6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78687c9cd23a33d19b0c7b75dbe954e0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Props1.xml><?xml version="1.0" encoding="utf-8"?>
<ds:datastoreItem xmlns:ds="http://schemas.openxmlformats.org/officeDocument/2006/customXml" ds:itemID="{968EA0EA-7E1A-4B38-81C5-7D8BDE83D4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2fe6ce-cc5e-4661-b3e6-d9d5535f70b5"/>
    <ds:schemaRef ds:uri="d9bddfac-6dc9-4958-8f35-4d0da3af22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6409C96-AFBA-4E6E-B02B-1A32F856FE9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1A76C46-9B09-438D-B5F8-A1AC0A7C518F}">
  <ds:schemaRefs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d9bddfac-6dc9-4958-8f35-4d0da3af229b"/>
    <ds:schemaRef ds:uri="a92fe6ce-cc5e-4661-b3e6-d9d5535f70b5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3294</TotalTime>
  <Words>2936</Words>
  <Application>Microsoft Office PowerPoint</Application>
  <PresentationFormat>Panoramiczny</PresentationFormat>
  <Paragraphs>228</Paragraphs>
  <Slides>37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37</vt:i4>
      </vt:variant>
    </vt:vector>
  </HeadingPairs>
  <TitlesOfParts>
    <vt:vector size="42" baseType="lpstr">
      <vt:lpstr>Aptos</vt:lpstr>
      <vt:lpstr>Arial</vt:lpstr>
      <vt:lpstr>Calibri</vt:lpstr>
      <vt:lpstr>Tahoma</vt:lpstr>
      <vt:lpstr>Motyw pakietu Office</vt:lpstr>
      <vt:lpstr>Statističke metode za analizu logističkih podataka</vt:lpstr>
      <vt:lpstr>Agenda</vt:lpstr>
      <vt:lpstr>O SPSS softveru</vt:lpstr>
      <vt:lpstr>O SPSS softveru</vt:lpstr>
      <vt:lpstr>Osnovne funkcije 1</vt:lpstr>
      <vt:lpstr>Osnovne funkcije 1</vt:lpstr>
      <vt:lpstr>Osnovne funkcije 2</vt:lpstr>
      <vt:lpstr>Osnovne funkcije 2</vt:lpstr>
      <vt:lpstr>Osnovne funkcije 2</vt:lpstr>
      <vt:lpstr>Osnovne funkcije 3</vt:lpstr>
      <vt:lpstr>Osnovne funkcije 3</vt:lpstr>
      <vt:lpstr>Osnovne funkcije 4</vt:lpstr>
      <vt:lpstr>Osnovne funkcije 4</vt:lpstr>
      <vt:lpstr>Osnovne funkcije 5</vt:lpstr>
      <vt:lpstr>Objašnjenje testa normalnosti</vt:lpstr>
      <vt:lpstr>Histogram</vt:lpstr>
      <vt:lpstr>Primjer histograma</vt:lpstr>
      <vt:lpstr>QQ-grafikon</vt:lpstr>
      <vt:lpstr>QQ-grafikon</vt:lpstr>
      <vt:lpstr>Primjer QQ-grafikona</vt:lpstr>
      <vt:lpstr>Test normalnosti</vt:lpstr>
      <vt:lpstr>Primjer testa normalnosti</vt:lpstr>
      <vt:lpstr>Studentov T-test</vt:lpstr>
      <vt:lpstr>Studentov T-test</vt:lpstr>
      <vt:lpstr>Korelacija</vt:lpstr>
      <vt:lpstr>Korelacija</vt:lpstr>
      <vt:lpstr>Korelacija</vt:lpstr>
      <vt:lpstr>Hi-kvadrat test</vt:lpstr>
      <vt:lpstr>Hi-kvadrat test</vt:lpstr>
      <vt:lpstr>ANOVA test</vt:lpstr>
      <vt:lpstr>ANOVA test</vt:lpstr>
      <vt:lpstr>ANOVA test</vt:lpstr>
      <vt:lpstr>ANOVA test - Scenarij</vt:lpstr>
      <vt:lpstr>Sažetak</vt:lpstr>
      <vt:lpstr>Literatura</vt:lpstr>
      <vt:lpstr>Prezentacja programu PowerPoint</vt:lpstr>
      <vt:lpstr>Hvala na pažnji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lastModifiedBy>Katarzyna Ragin-Skorecka</cp:lastModifiedBy>
  <cp:revision>35</cp:revision>
  <dcterms:created xsi:type="dcterms:W3CDTF">2023-07-06T12:09:08Z</dcterms:created>
  <dcterms:modified xsi:type="dcterms:W3CDTF">2025-11-07T15:51:57Z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MediaServiceImageTags">
    <vt:lpwstr/>
  </property>
</Properties>
</file>