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294" r:id="rId9"/>
    <p:sldId id="271" r:id="rId10"/>
    <p:sldId id="286" r:id="rId11"/>
    <p:sldId id="289" r:id="rId12"/>
    <p:sldId id="287" r:id="rId13"/>
    <p:sldId id="290" r:id="rId14"/>
    <p:sldId id="288" r:id="rId15"/>
    <p:sldId id="291" r:id="rId16"/>
    <p:sldId id="261" r:id="rId17"/>
    <p:sldId id="297" r:id="rId18"/>
    <p:sldId id="298" r:id="rId19"/>
    <p:sldId id="262" r:id="rId20"/>
    <p:sldId id="267" r:id="rId21"/>
    <p:sldId id="295" r:id="rId22"/>
    <p:sldId id="296" r:id="rId23"/>
    <p:sldId id="299" r:id="rId24"/>
    <p:sldId id="300" r:id="rId25"/>
    <p:sldId id="301" r:id="rId26"/>
    <p:sldId id="302" r:id="rId27"/>
    <p:sldId id="303" r:id="rId28"/>
    <p:sldId id="275" r:id="rId29"/>
    <p:sldId id="274" r:id="rId30"/>
    <p:sldId id="305" r:id="rId31"/>
    <p:sldId id="306" r:id="rId32"/>
    <p:sldId id="307" r:id="rId33"/>
    <p:sldId id="308" r:id="rId34"/>
    <p:sldId id="270" r:id="rId35"/>
    <p:sldId id="304" r:id="rId36"/>
    <p:sldId id="282" r:id="rId37"/>
    <p:sldId id="283" r:id="rId38"/>
    <p:sldId id="284" r:id="rId39"/>
    <p:sldId id="285" r:id="rId40"/>
    <p:sldId id="309" r:id="rId41"/>
    <p:sldId id="335" r:id="rId42"/>
    <p:sldId id="263" r:id="rId4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8"/>
    <a:srgbClr val="7F7F7F"/>
    <a:srgbClr val="AEAEAE"/>
    <a:srgbClr val="FFFFFF"/>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1" d="100"/>
          <a:sy n="81" d="100"/>
        </p:scale>
        <p:origin x="59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custT="1"/>
      <dgm:spPr/>
      <dgm:t>
        <a:bodyPr/>
        <a:lstStyle/>
        <a:p>
          <a:r>
            <a:rPr lang="en-US" sz="2000" dirty="0"/>
            <a:t>Calculation of the annual consumption value of each product item</a:t>
          </a:r>
          <a:endParaRPr lang="pl-PL" sz="2000" dirty="0"/>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custT="1"/>
      <dgm:spPr/>
      <dgm:t>
        <a:bodyPr/>
        <a:lstStyle/>
        <a:p>
          <a:r>
            <a:rPr lang="en-US" sz="2000" dirty="0"/>
            <a:t>Sorting consumption values in descending order</a:t>
          </a:r>
          <a:endParaRPr lang="pl-PL" sz="2000" dirty="0"/>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custT="1"/>
      <dgm:spPr/>
      <dgm:t>
        <a:bodyPr/>
        <a:lstStyle/>
        <a:p>
          <a:pPr>
            <a:buClr>
              <a:srgbClr val="1065AB"/>
            </a:buClr>
            <a:buFont typeface="+mj-lt"/>
            <a:buAutoNum type="arabicPeriod"/>
          </a:pPr>
          <a:r>
            <a:rPr lang="en-US" sz="2200" dirty="0"/>
            <a:t>Adding up the value of all items</a:t>
          </a:r>
          <a:endParaRPr lang="pl-PL" sz="2200"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custT="1"/>
      <dgm:spPr/>
      <dgm:t>
        <a:bodyPr/>
        <a:lstStyle/>
        <a:p>
          <a:pPr>
            <a:buClr>
              <a:srgbClr val="1065AB"/>
            </a:buClr>
            <a:buFont typeface="+mj-lt"/>
            <a:buAutoNum type="arabicPeriod"/>
          </a:pPr>
          <a:r>
            <a:rPr lang="en-US" sz="1800" dirty="0"/>
            <a:t>Calculation of the share of the consumption value of each item in the total consumption value</a:t>
          </a:r>
          <a:endParaRPr lang="pl-PL" sz="1800"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dgm:spPr/>
      <dgm:t>
        <a:bodyPr/>
        <a:lstStyle/>
        <a:p>
          <a:pPr>
            <a:buClr>
              <a:srgbClr val="1065AB"/>
            </a:buClr>
            <a:buFont typeface="+mj-lt"/>
            <a:buAutoNum type="arabicPeriod"/>
          </a:pPr>
          <a:r>
            <a:rPr lang="en-US" dirty="0"/>
            <a:t>Calculation of accumulated percentages</a:t>
          </a:r>
          <a:endParaRPr lang="pl-PL"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BE50F86D-3A17-460A-9A58-68679E1D16D4}">
      <dgm:prSet/>
      <dgm:spPr/>
      <dgm:t>
        <a:bodyPr/>
        <a:lstStyle/>
        <a:p>
          <a:r>
            <a:rPr lang="en-US" dirty="0"/>
            <a:t>Determining the division into groups A, B and C</a:t>
          </a:r>
          <a:endParaRPr lang="pl-PL" dirty="0"/>
        </a:p>
      </dgm:t>
    </dgm:pt>
    <dgm:pt modelId="{13BA2580-9F43-49EA-A248-B12183CF05A9}" type="parTrans" cxnId="{B08DABFD-B091-481F-87FF-FBFBC81AF871}">
      <dgm:prSet/>
      <dgm:spPr/>
      <dgm:t>
        <a:bodyPr/>
        <a:lstStyle/>
        <a:p>
          <a:endParaRPr lang="pl-PL"/>
        </a:p>
      </dgm:t>
    </dgm:pt>
    <dgm:pt modelId="{D1D9986C-CD94-4F95-A20D-B9C25DBD9EE5}" type="sibTrans" cxnId="{B08DABFD-B091-481F-87FF-FBFBC81AF87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6">
        <dgm:presLayoutVars>
          <dgm:bulletEnabled val="1"/>
        </dgm:presLayoutVars>
      </dgm:prSet>
      <dgm:spPr/>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6">
        <dgm:presLayoutVars>
          <dgm:bulletEnabled val="1"/>
        </dgm:presLayoutVars>
      </dgm:prSet>
      <dgm:spPr/>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6">
        <dgm:presLayoutVars>
          <dgm:bulletEnabled val="1"/>
        </dgm:presLayoutVars>
      </dgm:prSet>
      <dgm:spPr/>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6">
        <dgm:presLayoutVars>
          <dgm:bulletEnabled val="1"/>
        </dgm:presLayoutVars>
      </dgm:prSet>
      <dgm:spPr/>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6">
        <dgm:presLayoutVars>
          <dgm:bulletEnabled val="1"/>
        </dgm:presLayoutVars>
      </dgm:prSet>
      <dgm:spPr/>
    </dgm:pt>
    <dgm:pt modelId="{CAB56544-0FF3-4928-AE22-D6D38987DE3D}" type="pres">
      <dgm:prSet presAssocID="{455F6EAF-6914-40DE-B5CF-3172DFFB87E2}" presName="sibTrans" presStyleCnt="0"/>
      <dgm:spPr/>
    </dgm:pt>
    <dgm:pt modelId="{8AAFC037-AF1A-4FC9-91F3-262EDBC0EEA4}" type="pres">
      <dgm:prSet presAssocID="{BE50F86D-3A17-460A-9A58-68679E1D16D4}" presName="textNode" presStyleLbl="node1" presStyleIdx="5" presStyleCnt="6">
        <dgm:presLayoutVars>
          <dgm:bulletEnabled val="1"/>
        </dgm:presLayoutVars>
      </dgm:prSet>
      <dgm:spPr/>
    </dgm:pt>
  </dgm:ptLst>
  <dgm:cxnLst>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1CFC578-7F2B-41C4-859C-47889B37C3F5}" srcId="{30E260D0-98F3-4ED3-A8A0-E647521B8EC6}" destId="{C30AC0F9-5E2A-4CC7-B078-4F22AC39A0CD}" srcOrd="1" destOrd="0" parTransId="{4FAF9D92-8DCC-4FEB-AAF2-A6219AFB4532}" sibTransId="{609E7B26-6E3B-4753-B1EC-0783848EDA5B}"/>
    <dgm:cxn modelId="{F8608B81-5A44-4FCF-B7E1-A66884F4F7A1}" type="presOf" srcId="{C30AC0F9-5E2A-4CC7-B078-4F22AC39A0CD}" destId="{EDB23190-D659-4B7E-A369-0217237FAC41}" srcOrd="0" destOrd="0" presId="urn:microsoft.com/office/officeart/2005/8/layout/hProcess9"/>
    <dgm:cxn modelId="{CE464583-A756-40A0-979E-008CE2D565D5}" type="presOf" srcId="{E0931AF3-79C4-4AD8-B39F-0C54771DF3A2}" destId="{4F2A67BA-6849-4E8A-9025-3472A006D316}"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2059E796-C37A-4969-8D29-D4CBA2877E7C}" type="presOf" srcId="{BE50F86D-3A17-460A-9A58-68679E1D16D4}" destId="{8AAFC037-AF1A-4FC9-91F3-262EDBC0EEA4}"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605B9AE1-A228-4F6C-8DC0-AAE720E1B4FD}" srcId="{30E260D0-98F3-4ED3-A8A0-E647521B8EC6}" destId="{94E52D4F-4180-48F9-82C6-1C1735AC360B}" srcOrd="0" destOrd="0" parTransId="{207E1261-69BC-493D-B433-5575A57480BD}" sibTransId="{78759DBF-7635-4F40-BCD9-A5BC642756A4}"/>
    <dgm:cxn modelId="{7D9496C7-85F3-4A2E-BFD0-1446AF61186A}" type="presOf" srcId="{395B3DD3-73C7-4BD6-8E68-21381B9C5BD3}" destId="{FB9D9A4B-0FEA-44A3-A8B7-843AB28BF339}" srcOrd="0" destOrd="0" presId="urn:microsoft.com/office/officeart/2005/8/layout/hProcess9"/>
    <dgm:cxn modelId="{89FC5EED-B2C1-4050-BC1A-68DB1C462BB1}" srcId="{30E260D0-98F3-4ED3-A8A0-E647521B8EC6}" destId="{E0931AF3-79C4-4AD8-B39F-0C54771DF3A2}" srcOrd="4" destOrd="0" parTransId="{4598A54B-590E-49D5-8225-A762D6B29670}" sibTransId="{455F6EAF-6914-40DE-B5CF-3172DFFB87E2}"/>
    <dgm:cxn modelId="{353896FD-AEA8-426D-9243-CFF5357F0AA1}" srcId="{30E260D0-98F3-4ED3-A8A0-E647521B8EC6}" destId="{395B3DD3-73C7-4BD6-8E68-21381B9C5BD3}" srcOrd="3" destOrd="0" parTransId="{CA7E8688-671E-49C9-A636-66DD06318FF5}" sibTransId="{5422D42B-4D18-4717-A21A-31B0063032D9}"/>
    <dgm:cxn modelId="{B08DABFD-B091-481F-87FF-FBFBC81AF871}" srcId="{30E260D0-98F3-4ED3-A8A0-E647521B8EC6}" destId="{BE50F86D-3A17-460A-9A58-68679E1D16D4}" srcOrd="5" destOrd="0" parTransId="{13BA2580-9F43-49EA-A248-B12183CF05A9}" sibTransId="{D1D9986C-CD94-4F95-A20D-B9C25DBD9EE5}"/>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 modelId="{5F75EC28-2D90-40C2-8EA5-8A9175D2BD26}" type="presParOf" srcId="{7D3A3595-73D0-4C20-829C-B497BA53A10D}" destId="{CAB56544-0FF3-4928-AE22-D6D38987DE3D}" srcOrd="9" destOrd="0" presId="urn:microsoft.com/office/officeart/2005/8/layout/hProcess9"/>
    <dgm:cxn modelId="{3A643DA9-A9DC-4D34-AB21-F30845FF43D0}" type="presParOf" srcId="{7D3A3595-73D0-4C20-829C-B497BA53A10D}" destId="{8AAFC037-AF1A-4FC9-91F3-262EDBC0EEA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en-US" dirty="0"/>
            <a:t>Calculating the sum of squares</a:t>
          </a:r>
          <a:r>
            <a:rPr lang="pl-PL" dirty="0"/>
            <a:t> </a:t>
          </a:r>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D115D025-774A-423A-B8B1-96D21A2C0821}">
      <dgm:prSet/>
      <dgm:spPr/>
      <dgm:t>
        <a:bodyPr/>
        <a:lstStyle/>
        <a:p>
          <a:pPr>
            <a:buFont typeface="+mj-lt"/>
            <a:buAutoNum type="arabicPeriod"/>
          </a:pPr>
          <a:r>
            <a:rPr lang="en-US" dirty="0"/>
            <a:t>Calculation of standard deviation</a:t>
          </a:r>
          <a:endParaRPr lang="pl-PL" dirty="0"/>
        </a:p>
      </dgm:t>
    </dgm:pt>
    <dgm:pt modelId="{43E8F0B7-BEC4-4FA0-A302-E3FA92EEBE79}" type="parTrans" cxnId="{CF8BBE57-C02E-4790-B63A-20DBEC65F34B}">
      <dgm:prSet/>
      <dgm:spPr/>
      <dgm:t>
        <a:bodyPr/>
        <a:lstStyle/>
        <a:p>
          <a:endParaRPr lang="pl-PL"/>
        </a:p>
      </dgm:t>
    </dgm:pt>
    <dgm:pt modelId="{894E7FE7-E1FA-4EC4-B25F-D6AD590E655D}" type="sibTrans" cxnId="{CF8BBE57-C02E-4790-B63A-20DBEC65F34B}">
      <dgm:prSet/>
      <dgm:spPr/>
      <dgm:t>
        <a:bodyPr/>
        <a:lstStyle/>
        <a:p>
          <a:endParaRPr lang="pl-PL"/>
        </a:p>
      </dgm:t>
    </dgm:pt>
    <dgm:pt modelId="{8CE0D31F-D68F-47E8-B926-4602D5C8460D}">
      <dgm:prSet/>
      <dgm:spPr/>
      <dgm:t>
        <a:bodyPr/>
        <a:lstStyle/>
        <a:p>
          <a:pPr>
            <a:buFont typeface="+mj-lt"/>
            <a:buAutoNum type="arabicPeriod"/>
          </a:pPr>
          <a:r>
            <a:rPr lang="en-US" dirty="0"/>
            <a:t>Calculation of the coefficient of variation</a:t>
          </a:r>
          <a:endParaRPr lang="pl-PL" dirty="0"/>
        </a:p>
      </dgm:t>
    </dgm:pt>
    <dgm:pt modelId="{1BC176DF-EC33-4857-B8EC-8F2C1B34D19B}" type="parTrans" cxnId="{6FE58CD9-C431-40E2-B601-33F17ED2EBAF}">
      <dgm:prSet/>
      <dgm:spPr/>
      <dgm:t>
        <a:bodyPr/>
        <a:lstStyle/>
        <a:p>
          <a:endParaRPr lang="pl-PL"/>
        </a:p>
      </dgm:t>
    </dgm:pt>
    <dgm:pt modelId="{C9759EEB-D64B-4B06-8D02-A245AE985EB6}" type="sibTrans" cxnId="{6FE58CD9-C431-40E2-B601-33F17ED2EBAF}">
      <dgm:prSet/>
      <dgm:spPr/>
      <dgm:t>
        <a:bodyPr/>
        <a:lstStyle/>
        <a:p>
          <a:endParaRPr lang="pl-PL"/>
        </a:p>
      </dgm:t>
    </dgm:pt>
    <dgm:pt modelId="{EFB4CA5E-3F1F-4762-B186-7FD075239204}">
      <dgm:prSet/>
      <dgm:spPr/>
      <dgm:t>
        <a:bodyPr/>
        <a:lstStyle/>
        <a:p>
          <a:r>
            <a:rPr lang="en-US" dirty="0"/>
            <a:t>Establishing the division into groups X, Y and Z</a:t>
          </a:r>
          <a:endParaRPr lang="pl-PL" dirty="0"/>
        </a:p>
      </dgm:t>
    </dgm:pt>
    <dgm:pt modelId="{60951BB9-B714-4E4A-9851-AB7A6A9CE778}" type="parTrans" cxnId="{B1FB37C4-F044-4B1D-B8E7-997DE84D6D6F}">
      <dgm:prSet/>
      <dgm:spPr/>
      <dgm:t>
        <a:bodyPr/>
        <a:lstStyle/>
        <a:p>
          <a:endParaRPr lang="pl-PL"/>
        </a:p>
      </dgm:t>
    </dgm:pt>
    <dgm:pt modelId="{9030A9A5-0373-4591-B60F-2D05842619B2}" type="sibTrans" cxnId="{B1FB37C4-F044-4B1D-B8E7-997DE84D6D6F}">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4">
        <dgm:presLayoutVars>
          <dgm:bulletEnabled val="1"/>
        </dgm:presLayoutVars>
      </dgm:prSet>
      <dgm:spPr/>
    </dgm:pt>
    <dgm:pt modelId="{02D1A19D-592D-4DCB-8A75-E6F5C0E131C5}" type="pres">
      <dgm:prSet presAssocID="{78759DBF-7635-4F40-BCD9-A5BC642756A4}" presName="sibTrans" presStyleCnt="0"/>
      <dgm:spPr/>
    </dgm:pt>
    <dgm:pt modelId="{57E71CEE-6724-43C8-B354-2C3D99A825A2}" type="pres">
      <dgm:prSet presAssocID="{D115D025-774A-423A-B8B1-96D21A2C0821}" presName="textNode" presStyleLbl="node1" presStyleIdx="1" presStyleCnt="4">
        <dgm:presLayoutVars>
          <dgm:bulletEnabled val="1"/>
        </dgm:presLayoutVars>
      </dgm:prSet>
      <dgm:spPr/>
    </dgm:pt>
    <dgm:pt modelId="{63049965-6327-4EAF-A529-E1D126D7F77C}" type="pres">
      <dgm:prSet presAssocID="{894E7FE7-E1FA-4EC4-B25F-D6AD590E655D}" presName="sibTrans" presStyleCnt="0"/>
      <dgm:spPr/>
    </dgm:pt>
    <dgm:pt modelId="{5D3BF441-FDF6-4CDE-8E07-AC14F4B8853B}" type="pres">
      <dgm:prSet presAssocID="{8CE0D31F-D68F-47E8-B926-4602D5C8460D}" presName="textNode" presStyleLbl="node1" presStyleIdx="2" presStyleCnt="4">
        <dgm:presLayoutVars>
          <dgm:bulletEnabled val="1"/>
        </dgm:presLayoutVars>
      </dgm:prSet>
      <dgm:spPr/>
    </dgm:pt>
    <dgm:pt modelId="{25EB6D20-C17A-490B-8C82-79C4557CF525}" type="pres">
      <dgm:prSet presAssocID="{C9759EEB-D64B-4B06-8D02-A245AE985EB6}" presName="sibTrans" presStyleCnt="0"/>
      <dgm:spPr/>
    </dgm:pt>
    <dgm:pt modelId="{17A3109B-F17A-4ADE-873B-A0D51A31BD2E}" type="pres">
      <dgm:prSet presAssocID="{EFB4CA5E-3F1F-4762-B186-7FD075239204}" presName="textNode" presStyleLbl="node1" presStyleIdx="3" presStyleCnt="4">
        <dgm:presLayoutVars>
          <dgm:bulletEnabled val="1"/>
        </dgm:presLayoutVars>
      </dgm:prSet>
      <dgm:spPr/>
    </dgm:pt>
  </dgm:ptLst>
  <dgm:cxnLst>
    <dgm:cxn modelId="{099EA92A-3774-40DB-B21F-C7B98BDC8F8E}" type="presOf" srcId="{EFB4CA5E-3F1F-4762-B186-7FD075239204}" destId="{17A3109B-F17A-4ADE-873B-A0D51A31BD2E}" srcOrd="0" destOrd="0" presId="urn:microsoft.com/office/officeart/2005/8/layout/hProcess9"/>
    <dgm:cxn modelId="{2627613C-5D96-4523-B3AF-1D062034E6AC}" type="presOf" srcId="{94E52D4F-4180-48F9-82C6-1C1735AC360B}" destId="{9C57B61A-67AE-49D3-ABD4-F6CB092665BA}" srcOrd="0" destOrd="0" presId="urn:microsoft.com/office/officeart/2005/8/layout/hProcess9"/>
    <dgm:cxn modelId="{CF8BBE57-C02E-4790-B63A-20DBEC65F34B}" srcId="{30E260D0-98F3-4ED3-A8A0-E647521B8EC6}" destId="{D115D025-774A-423A-B8B1-96D21A2C0821}" srcOrd="1" destOrd="0" parTransId="{43E8F0B7-BEC4-4FA0-A302-E3FA92EEBE79}" sibTransId="{894E7FE7-E1FA-4EC4-B25F-D6AD590E655D}"/>
    <dgm:cxn modelId="{3292E084-6463-45E7-B37E-B87740824B81}" type="presOf" srcId="{30E260D0-98F3-4ED3-A8A0-E647521B8EC6}" destId="{75D6F810-5A72-40EB-ADF2-31767102EF7A}" srcOrd="0" destOrd="0" presId="urn:microsoft.com/office/officeart/2005/8/layout/hProcess9"/>
    <dgm:cxn modelId="{37A458AB-6CD0-4D35-8EFA-382F12C4EDC7}" type="presOf" srcId="{8CE0D31F-D68F-47E8-B926-4602D5C8460D}" destId="{5D3BF441-FDF6-4CDE-8E07-AC14F4B8853B}" srcOrd="0" destOrd="0" presId="urn:microsoft.com/office/officeart/2005/8/layout/hProcess9"/>
    <dgm:cxn modelId="{605B9AE1-A228-4F6C-8DC0-AAE720E1B4FD}" srcId="{30E260D0-98F3-4ED3-A8A0-E647521B8EC6}" destId="{94E52D4F-4180-48F9-82C6-1C1735AC360B}" srcOrd="0" destOrd="0" parTransId="{207E1261-69BC-493D-B433-5575A57480BD}" sibTransId="{78759DBF-7635-4F40-BCD9-A5BC642756A4}"/>
    <dgm:cxn modelId="{B1FB37C4-F044-4B1D-B8E7-997DE84D6D6F}" srcId="{30E260D0-98F3-4ED3-A8A0-E647521B8EC6}" destId="{EFB4CA5E-3F1F-4762-B186-7FD075239204}" srcOrd="3" destOrd="0" parTransId="{60951BB9-B714-4E4A-9851-AB7A6A9CE778}" sibTransId="{9030A9A5-0373-4591-B60F-2D05842619B2}"/>
    <dgm:cxn modelId="{05FBE1EB-E5F2-4792-9600-94B8F53B0828}" type="presOf" srcId="{D115D025-774A-423A-B8B1-96D21A2C0821}" destId="{57E71CEE-6724-43C8-B354-2C3D99A825A2}" srcOrd="0" destOrd="0" presId="urn:microsoft.com/office/officeart/2005/8/layout/hProcess9"/>
    <dgm:cxn modelId="{6FE58CD9-C431-40E2-B601-33F17ED2EBAF}" srcId="{30E260D0-98F3-4ED3-A8A0-E647521B8EC6}" destId="{8CE0D31F-D68F-47E8-B926-4602D5C8460D}" srcOrd="2" destOrd="0" parTransId="{1BC176DF-EC33-4857-B8EC-8F2C1B34D19B}" sibTransId="{C9759EEB-D64B-4B06-8D02-A245AE985EB6}"/>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3F5D7852-78E1-491C-86A4-F3202B7FED5F}" type="presParOf" srcId="{7D3A3595-73D0-4C20-829C-B497BA53A10D}" destId="{02D1A19D-592D-4DCB-8A75-E6F5C0E131C5}" srcOrd="1" destOrd="0" presId="urn:microsoft.com/office/officeart/2005/8/layout/hProcess9"/>
    <dgm:cxn modelId="{AB8CF99B-C7D9-47F3-A923-464C46E01BBD}" type="presParOf" srcId="{7D3A3595-73D0-4C20-829C-B497BA53A10D}" destId="{57E71CEE-6724-43C8-B354-2C3D99A825A2}" srcOrd="2" destOrd="0" presId="urn:microsoft.com/office/officeart/2005/8/layout/hProcess9"/>
    <dgm:cxn modelId="{54E23D44-5794-4224-8860-45A3D7BB49C7}" type="presParOf" srcId="{7D3A3595-73D0-4C20-829C-B497BA53A10D}" destId="{63049965-6327-4EAF-A529-E1D126D7F77C}" srcOrd="3" destOrd="0" presId="urn:microsoft.com/office/officeart/2005/8/layout/hProcess9"/>
    <dgm:cxn modelId="{89529E41-60F0-4F23-898E-F830ED56361E}" type="presParOf" srcId="{7D3A3595-73D0-4C20-829C-B497BA53A10D}" destId="{5D3BF441-FDF6-4CDE-8E07-AC14F4B8853B}" srcOrd="4" destOrd="0" presId="urn:microsoft.com/office/officeart/2005/8/layout/hProcess9"/>
    <dgm:cxn modelId="{AAB13A04-5C67-4D17-845B-59AF4C8D280B}" type="presParOf" srcId="{7D3A3595-73D0-4C20-829C-B497BA53A10D}" destId="{25EB6D20-C17A-490B-8C82-79C4557CF525}" srcOrd="5" destOrd="0" presId="urn:microsoft.com/office/officeart/2005/8/layout/hProcess9"/>
    <dgm:cxn modelId="{51C56FD6-36F6-46D1-8967-A3B736698A43}" type="presParOf" srcId="{7D3A3595-73D0-4C20-829C-B497BA53A10D}" destId="{17A3109B-F17A-4ADE-873B-A0D51A31BD2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pl-PL" dirty="0" err="1"/>
            <a:t>Division</a:t>
          </a:r>
          <a:r>
            <a:rPr lang="pl-PL" dirty="0"/>
            <a:t> of </a:t>
          </a:r>
          <a:r>
            <a:rPr lang="pl-PL" dirty="0" err="1"/>
            <a:t>inventories</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en-US" dirty="0"/>
            <a:t>Stocks according to the </a:t>
          </a:r>
          <a:r>
            <a:rPr lang="pl-PL" dirty="0"/>
            <a:t>place in the </a:t>
          </a:r>
          <a:r>
            <a:rPr lang="pl-PL" dirty="0" err="1"/>
            <a:t>supply</a:t>
          </a:r>
          <a:r>
            <a:rPr lang="pl-PL" dirty="0"/>
            <a:t> </a:t>
          </a:r>
          <a:r>
            <a:rPr lang="pl-PL" dirty="0" err="1"/>
            <a:t>chain</a:t>
          </a:r>
          <a:endParaRPr lang="pl-PL" dirty="0"/>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pl-PL" dirty="0" err="1"/>
            <a:t>Stocks</a:t>
          </a:r>
          <a:r>
            <a:rPr lang="pl-PL" dirty="0"/>
            <a:t> </a:t>
          </a:r>
          <a:r>
            <a:rPr lang="pl-PL" dirty="0" err="1"/>
            <a:t>structure</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en-US" dirty="0"/>
            <a:t>Stocks according to the cause of creation </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pl-PL" dirty="0" err="1"/>
            <a:t>Stocks</a:t>
          </a:r>
          <a:r>
            <a:rPr lang="pl-PL" dirty="0"/>
            <a:t> </a:t>
          </a:r>
          <a:r>
            <a:rPr lang="pl-PL" dirty="0" err="1"/>
            <a:t>structure</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pl-PL" dirty="0" err="1"/>
            <a:t>Cyclic</a:t>
          </a:r>
          <a:r>
            <a:rPr lang="pl-PL" dirty="0"/>
            <a:t> </a:t>
          </a:r>
          <a:r>
            <a:rPr lang="pl-PL" dirty="0" err="1"/>
            <a:t>stock</a:t>
          </a:r>
          <a:endParaRPr lang="pl-PL" dirty="0"/>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pl-PL" dirty="0" err="1"/>
            <a:t>Excess</a:t>
          </a:r>
          <a:r>
            <a:rPr lang="pl-PL" dirty="0"/>
            <a:t> </a:t>
          </a:r>
          <a:r>
            <a:rPr lang="pl-PL" dirty="0" err="1"/>
            <a:t>stock</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pl-PL" dirty="0" err="1"/>
            <a:t>Safety</a:t>
          </a:r>
          <a:r>
            <a:rPr lang="pl-PL" dirty="0"/>
            <a:t> </a:t>
          </a:r>
          <a:r>
            <a:rPr lang="pl-PL" dirty="0" err="1"/>
            <a:t>stock</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DC23A-0A30-4CBE-95BC-1633F8974FE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pl-PL"/>
        </a:p>
      </dgm:t>
    </dgm:pt>
    <dgm:pt modelId="{95C10B79-4A8E-41B0-9860-2DF5B9C0E5FA}">
      <dgm:prSet phldrT="[Tekst]" custT="1"/>
      <dgm:spPr/>
      <dgm:t>
        <a:bodyPr/>
        <a:lstStyle/>
        <a:p>
          <a:r>
            <a:rPr lang="pl-PL" sz="2800" dirty="0">
              <a:solidFill>
                <a:srgbClr val="292928"/>
              </a:solidFill>
            </a:rPr>
            <a:t>Inventory </a:t>
          </a:r>
          <a:r>
            <a:rPr lang="pl-PL" sz="2800" dirty="0" err="1">
              <a:solidFill>
                <a:srgbClr val="292928"/>
              </a:solidFill>
            </a:rPr>
            <a:t>costs</a:t>
          </a:r>
          <a:endParaRPr lang="pl-PL" sz="2800" dirty="0">
            <a:solidFill>
              <a:srgbClr val="292928"/>
            </a:solidFill>
          </a:endParaRPr>
        </a:p>
      </dgm:t>
    </dgm:pt>
    <dgm:pt modelId="{DB7DA6FE-25D8-4105-9F10-324BA0D8C650}" type="parTrans" cxnId="{48FB7F1C-EB3A-4BD7-9F14-25B907F3321C}">
      <dgm:prSet/>
      <dgm:spPr/>
      <dgm:t>
        <a:bodyPr/>
        <a:lstStyle/>
        <a:p>
          <a:endParaRPr lang="pl-PL"/>
        </a:p>
      </dgm:t>
    </dgm:pt>
    <dgm:pt modelId="{0B91F371-6EA2-4B01-8163-9F4ED33A96B6}" type="sibTrans" cxnId="{48FB7F1C-EB3A-4BD7-9F14-25B907F3321C}">
      <dgm:prSet/>
      <dgm:spPr/>
      <dgm:t>
        <a:bodyPr/>
        <a:lstStyle/>
        <a:p>
          <a:endParaRPr lang="pl-PL"/>
        </a:p>
      </dgm:t>
    </dgm:pt>
    <dgm:pt modelId="{7D2CFB58-F64E-49EE-B35C-F79E051FB195}">
      <dgm:prSet phldrT="[Tekst]" custT="1"/>
      <dgm:spPr/>
      <dgm:t>
        <a:bodyPr/>
        <a:lstStyle/>
        <a:p>
          <a:r>
            <a:rPr lang="pl-PL" sz="2200" dirty="0"/>
            <a:t>Stock </a:t>
          </a:r>
          <a:r>
            <a:rPr lang="pl-PL" sz="2200" dirty="0" err="1"/>
            <a:t>replenishment</a:t>
          </a:r>
          <a:r>
            <a:rPr lang="pl-PL" sz="2200" dirty="0"/>
            <a:t> </a:t>
          </a:r>
          <a:r>
            <a:rPr lang="pl-PL" sz="2200" dirty="0" err="1"/>
            <a:t>costs</a:t>
          </a:r>
          <a:endParaRPr lang="pl-PL" sz="2200" dirty="0"/>
        </a:p>
      </dgm:t>
    </dgm:pt>
    <dgm:pt modelId="{B3F290F8-13C3-4044-A7E1-F7B366FA95C7}" type="parTrans" cxnId="{BBA40718-77B4-481D-A362-601AD41C3D19}">
      <dgm:prSet/>
      <dgm:spPr/>
      <dgm:t>
        <a:bodyPr/>
        <a:lstStyle/>
        <a:p>
          <a:endParaRPr lang="pl-PL"/>
        </a:p>
      </dgm:t>
    </dgm:pt>
    <dgm:pt modelId="{E4F84CC5-2C37-44AB-979F-3583E22C3A20}" type="sibTrans" cxnId="{BBA40718-77B4-481D-A362-601AD41C3D19}">
      <dgm:prSet/>
      <dgm:spPr/>
      <dgm:t>
        <a:bodyPr/>
        <a:lstStyle/>
        <a:p>
          <a:endParaRPr lang="pl-PL"/>
        </a:p>
      </dgm:t>
    </dgm:pt>
    <dgm:pt modelId="{4490A47B-F949-42DB-B0AE-07A1975EE38E}">
      <dgm:prSet phldrT="[Tekst]"/>
      <dgm:spPr/>
      <dgm:t>
        <a:bodyPr/>
        <a:lstStyle/>
        <a:p>
          <a:r>
            <a:rPr lang="pl-PL" dirty="0"/>
            <a:t>Inventory holding </a:t>
          </a:r>
          <a:r>
            <a:rPr lang="pl-PL" dirty="0" err="1"/>
            <a:t>costs</a:t>
          </a:r>
          <a:endParaRPr lang="pl-PL" dirty="0"/>
        </a:p>
      </dgm:t>
    </dgm:pt>
    <dgm:pt modelId="{84B7BE49-0649-4FEF-BC65-211ABD939A4A}" type="parTrans" cxnId="{B48011C5-C6DC-4085-9708-65872469C786}">
      <dgm:prSet/>
      <dgm:spPr/>
      <dgm:t>
        <a:bodyPr/>
        <a:lstStyle/>
        <a:p>
          <a:endParaRPr lang="pl-PL"/>
        </a:p>
      </dgm:t>
    </dgm:pt>
    <dgm:pt modelId="{C2A0E69F-E192-4481-A914-3FD815BCA48A}" type="sibTrans" cxnId="{B48011C5-C6DC-4085-9708-65872469C786}">
      <dgm:prSet/>
      <dgm:spPr/>
      <dgm:t>
        <a:bodyPr/>
        <a:lstStyle/>
        <a:p>
          <a:endParaRPr lang="pl-PL"/>
        </a:p>
      </dgm:t>
    </dgm:pt>
    <dgm:pt modelId="{CE27BBF7-C94A-47EF-974D-09015D619BBD}">
      <dgm:prSet phldrT="[Tekst]"/>
      <dgm:spPr/>
      <dgm:t>
        <a:bodyPr/>
        <a:lstStyle/>
        <a:p>
          <a:r>
            <a:rPr lang="pl-PL" dirty="0"/>
            <a:t>S</a:t>
          </a:r>
          <a:r>
            <a:rPr lang="en-GB" dirty="0" err="1"/>
            <a:t>hortage</a:t>
          </a:r>
          <a:r>
            <a:rPr lang="en-GB" dirty="0"/>
            <a:t> costs</a:t>
          </a:r>
          <a:endParaRPr lang="pl-PL" dirty="0"/>
        </a:p>
      </dgm:t>
    </dgm:pt>
    <dgm:pt modelId="{8AC192C8-F212-4ABC-9AC2-251F14CD0821}" type="parTrans" cxnId="{E7D033AD-C36E-4F9F-B7BA-AC9CFB832876}">
      <dgm:prSet/>
      <dgm:spPr/>
      <dgm:t>
        <a:bodyPr/>
        <a:lstStyle/>
        <a:p>
          <a:endParaRPr lang="pl-PL"/>
        </a:p>
      </dgm:t>
    </dgm:pt>
    <dgm:pt modelId="{9486CA7D-AF07-454F-973E-FD703C74B139}" type="sibTrans" cxnId="{E7D033AD-C36E-4F9F-B7BA-AC9CFB832876}">
      <dgm:prSet/>
      <dgm:spPr/>
      <dgm:t>
        <a:bodyPr/>
        <a:lstStyle/>
        <a:p>
          <a:endParaRPr lang="pl-PL"/>
        </a:p>
      </dgm:t>
    </dgm:pt>
    <dgm:pt modelId="{A0E6F762-D429-4ED8-9680-9A422B3AECB6}">
      <dgm:prSet phldrT="[Tekst]"/>
      <dgm:spPr/>
      <dgm:t>
        <a:bodyPr/>
        <a:lstStyle/>
        <a:p>
          <a:r>
            <a:rPr lang="en-US" dirty="0"/>
            <a:t>The costs of lost benefits</a:t>
          </a:r>
          <a:endParaRPr lang="pl-PL" dirty="0"/>
        </a:p>
      </dgm:t>
    </dgm:pt>
    <dgm:pt modelId="{2EF02F99-3D4F-4F55-BA9B-5E20FF659B6E}" type="parTrans" cxnId="{803B9F58-6D17-491D-88D4-8E3054077FC9}">
      <dgm:prSet/>
      <dgm:spPr/>
      <dgm:t>
        <a:bodyPr/>
        <a:lstStyle/>
        <a:p>
          <a:endParaRPr lang="pl-PL"/>
        </a:p>
      </dgm:t>
    </dgm:pt>
    <dgm:pt modelId="{C9ED572D-042F-41A2-B4D6-6DAE3F5DD020}" type="sibTrans" cxnId="{803B9F58-6D17-491D-88D4-8E3054077FC9}">
      <dgm:prSet/>
      <dgm:spPr/>
      <dgm:t>
        <a:bodyPr/>
        <a:lstStyle/>
        <a:p>
          <a:endParaRPr lang="pl-PL"/>
        </a:p>
      </dgm:t>
    </dgm:pt>
    <dgm:pt modelId="{3DB66C97-9A7C-417C-A51C-0D3023DB64BE}">
      <dgm:prSet phldrT="[Tekst]"/>
      <dgm:spPr/>
      <dgm:t>
        <a:bodyPr/>
        <a:lstStyle/>
        <a:p>
          <a:r>
            <a:rPr lang="pl-PL" dirty="0" err="1"/>
            <a:t>Contractual</a:t>
          </a:r>
          <a:r>
            <a:rPr lang="pl-PL" dirty="0"/>
            <a:t> </a:t>
          </a:r>
          <a:r>
            <a:rPr lang="pl-PL" dirty="0" err="1"/>
            <a:t>penalties</a:t>
          </a:r>
          <a:r>
            <a:rPr lang="pl-PL" dirty="0"/>
            <a:t> </a:t>
          </a:r>
        </a:p>
      </dgm:t>
    </dgm:pt>
    <dgm:pt modelId="{D6422669-A120-4A7F-B71D-E51AA5D729C2}" type="parTrans" cxnId="{DD554154-5CF5-4F70-B0B5-EA0A196EC576}">
      <dgm:prSet/>
      <dgm:spPr/>
      <dgm:t>
        <a:bodyPr/>
        <a:lstStyle/>
        <a:p>
          <a:endParaRPr lang="pl-PL"/>
        </a:p>
      </dgm:t>
    </dgm:pt>
    <dgm:pt modelId="{A76A7D9C-67A0-44CC-B9AA-64FCC129EEBB}" type="sibTrans" cxnId="{DD554154-5CF5-4F70-B0B5-EA0A196EC576}">
      <dgm:prSet/>
      <dgm:spPr/>
      <dgm:t>
        <a:bodyPr/>
        <a:lstStyle/>
        <a:p>
          <a:endParaRPr lang="pl-PL"/>
        </a:p>
      </dgm:t>
    </dgm:pt>
    <dgm:pt modelId="{E7976895-B7B8-447B-84B6-DC08FB165F6F}">
      <dgm:prSet phldrT="[Tekst]"/>
      <dgm:spPr/>
      <dgm:t>
        <a:bodyPr/>
        <a:lstStyle/>
        <a:p>
          <a:r>
            <a:rPr lang="pl-PL" dirty="0"/>
            <a:t>Storage </a:t>
          </a:r>
          <a:r>
            <a:rPr lang="pl-PL" dirty="0" err="1"/>
            <a:t>costs</a:t>
          </a:r>
          <a:endParaRPr lang="pl-PL" dirty="0"/>
        </a:p>
      </dgm:t>
    </dgm:pt>
    <dgm:pt modelId="{D542C356-2BE2-4DEE-96F4-21CC946E9531}" type="parTrans" cxnId="{9DE6F07E-AA1A-474B-8B2D-32791646BDB7}">
      <dgm:prSet/>
      <dgm:spPr/>
      <dgm:t>
        <a:bodyPr/>
        <a:lstStyle/>
        <a:p>
          <a:endParaRPr lang="pl-PL"/>
        </a:p>
      </dgm:t>
    </dgm:pt>
    <dgm:pt modelId="{555B9645-CF8F-461F-9CB3-D14BC2F30A37}" type="sibTrans" cxnId="{9DE6F07E-AA1A-474B-8B2D-32791646BDB7}">
      <dgm:prSet/>
      <dgm:spPr/>
      <dgm:t>
        <a:bodyPr/>
        <a:lstStyle/>
        <a:p>
          <a:endParaRPr lang="pl-PL"/>
        </a:p>
      </dgm:t>
    </dgm:pt>
    <dgm:pt modelId="{F65AA445-0498-4BE3-B318-045745C7A3C3}">
      <dgm:prSet phldrT="[Tekst]"/>
      <dgm:spPr/>
      <dgm:t>
        <a:bodyPr/>
        <a:lstStyle/>
        <a:p>
          <a:r>
            <a:rPr lang="pl-PL" dirty="0" err="1"/>
            <a:t>Loss</a:t>
          </a:r>
          <a:r>
            <a:rPr lang="pl-PL" dirty="0"/>
            <a:t> of </a:t>
          </a:r>
          <a:r>
            <a:rPr lang="pl-PL" dirty="0" err="1"/>
            <a:t>value</a:t>
          </a:r>
          <a:r>
            <a:rPr lang="pl-PL" dirty="0"/>
            <a:t> </a:t>
          </a:r>
          <a:r>
            <a:rPr lang="pl-PL" dirty="0" err="1"/>
            <a:t>costs</a:t>
          </a:r>
          <a:r>
            <a:rPr lang="pl-PL" dirty="0"/>
            <a:t> </a:t>
          </a:r>
        </a:p>
      </dgm:t>
    </dgm:pt>
    <dgm:pt modelId="{BD5DEF32-F278-48F1-AE23-6DDA8E9A9E32}" type="parTrans" cxnId="{C28F202F-C0A5-4110-AE2D-B13BE561A7EB}">
      <dgm:prSet/>
      <dgm:spPr/>
      <dgm:t>
        <a:bodyPr/>
        <a:lstStyle/>
        <a:p>
          <a:endParaRPr lang="pl-PL"/>
        </a:p>
      </dgm:t>
    </dgm:pt>
    <dgm:pt modelId="{D49DF126-D449-4BE7-BCA2-CEB3BE382F97}" type="sibTrans" cxnId="{C28F202F-C0A5-4110-AE2D-B13BE561A7EB}">
      <dgm:prSet/>
      <dgm:spPr/>
      <dgm:t>
        <a:bodyPr/>
        <a:lstStyle/>
        <a:p>
          <a:endParaRPr lang="pl-PL"/>
        </a:p>
      </dgm:t>
    </dgm:pt>
    <dgm:pt modelId="{F47CDA80-C385-419C-A6CC-DE86FC6E8C1A}">
      <dgm:prSet phldrT="[Tekst]"/>
      <dgm:spPr/>
      <dgm:t>
        <a:bodyPr/>
        <a:lstStyle/>
        <a:p>
          <a:r>
            <a:rPr lang="pl-PL" dirty="0" err="1"/>
            <a:t>Ordering</a:t>
          </a:r>
          <a:r>
            <a:rPr lang="pl-PL" dirty="0"/>
            <a:t> </a:t>
          </a:r>
          <a:r>
            <a:rPr lang="pl-PL" dirty="0" err="1"/>
            <a:t>costs</a:t>
          </a:r>
          <a:endParaRPr lang="pl-PL" dirty="0"/>
        </a:p>
      </dgm:t>
    </dgm:pt>
    <dgm:pt modelId="{BC5FC775-A096-4D9F-8FC5-9E432D8860F7}" type="parTrans" cxnId="{378B3757-BF8D-4D4B-8640-3FFA6F9244BF}">
      <dgm:prSet/>
      <dgm:spPr/>
      <dgm:t>
        <a:bodyPr/>
        <a:lstStyle/>
        <a:p>
          <a:endParaRPr lang="pl-PL"/>
        </a:p>
      </dgm:t>
    </dgm:pt>
    <dgm:pt modelId="{66EA4356-54AC-45F0-A0DB-5E9E21C3ED4D}" type="sibTrans" cxnId="{378B3757-BF8D-4D4B-8640-3FFA6F9244BF}">
      <dgm:prSet/>
      <dgm:spPr/>
      <dgm:t>
        <a:bodyPr/>
        <a:lstStyle/>
        <a:p>
          <a:endParaRPr lang="pl-PL"/>
        </a:p>
      </dgm:t>
    </dgm:pt>
    <dgm:pt modelId="{8640DBE8-C532-4E5C-95E5-B8EAD053D60B}">
      <dgm:prSet phldrT="[Tekst]"/>
      <dgm:spPr/>
      <dgm:t>
        <a:bodyPr/>
        <a:lstStyle/>
        <a:p>
          <a:r>
            <a:rPr lang="pl-PL" dirty="0"/>
            <a:t>Transport </a:t>
          </a:r>
          <a:r>
            <a:rPr lang="pl-PL" dirty="0" err="1"/>
            <a:t>costs</a:t>
          </a:r>
          <a:endParaRPr lang="pl-PL" dirty="0"/>
        </a:p>
      </dgm:t>
    </dgm:pt>
    <dgm:pt modelId="{FC83E832-15A0-40C6-AEAB-E437F2FD23A9}" type="sibTrans" cxnId="{27CAE527-83B8-401C-A9E7-F055624808DB}">
      <dgm:prSet/>
      <dgm:spPr/>
      <dgm:t>
        <a:bodyPr/>
        <a:lstStyle/>
        <a:p>
          <a:endParaRPr lang="pl-PL"/>
        </a:p>
      </dgm:t>
    </dgm:pt>
    <dgm:pt modelId="{AF92ACAF-84A9-4821-9FB5-BA2890CC29B0}" type="parTrans" cxnId="{27CAE527-83B8-401C-A9E7-F055624808DB}">
      <dgm:prSet/>
      <dgm:spPr/>
      <dgm:t>
        <a:bodyPr/>
        <a:lstStyle/>
        <a:p>
          <a:endParaRPr lang="pl-PL"/>
        </a:p>
      </dgm:t>
    </dgm:pt>
    <dgm:pt modelId="{6DA898C1-532F-4531-B4BF-302529E0D651}" type="pres">
      <dgm:prSet presAssocID="{10EDC23A-0A30-4CBE-95BC-1633F8974FEF}" presName="hierChild1" presStyleCnt="0">
        <dgm:presLayoutVars>
          <dgm:orgChart val="1"/>
          <dgm:chPref val="1"/>
          <dgm:dir/>
          <dgm:animOne val="branch"/>
          <dgm:animLvl val="lvl"/>
          <dgm:resizeHandles/>
        </dgm:presLayoutVars>
      </dgm:prSet>
      <dgm:spPr/>
    </dgm:pt>
    <dgm:pt modelId="{F4A7876A-54C5-4A76-8D67-B39F5FBCE90A}" type="pres">
      <dgm:prSet presAssocID="{95C10B79-4A8E-41B0-9860-2DF5B9C0E5FA}" presName="hierRoot1" presStyleCnt="0">
        <dgm:presLayoutVars>
          <dgm:hierBranch val="init"/>
        </dgm:presLayoutVars>
      </dgm:prSet>
      <dgm:spPr/>
    </dgm:pt>
    <dgm:pt modelId="{0604481F-F559-4E4A-86E2-4C40A9606560}" type="pres">
      <dgm:prSet presAssocID="{95C10B79-4A8E-41B0-9860-2DF5B9C0E5FA}" presName="rootComposite1" presStyleCnt="0"/>
      <dgm:spPr/>
    </dgm:pt>
    <dgm:pt modelId="{CDD8FFAD-B7B2-484A-A379-E684271DF1A7}" type="pres">
      <dgm:prSet presAssocID="{95C10B79-4A8E-41B0-9860-2DF5B9C0E5FA}" presName="rootText1" presStyleLbl="node0" presStyleIdx="0" presStyleCnt="1">
        <dgm:presLayoutVars>
          <dgm:chPref val="3"/>
        </dgm:presLayoutVars>
      </dgm:prSet>
      <dgm:spPr/>
    </dgm:pt>
    <dgm:pt modelId="{F9179EDA-3EED-4B30-A7AF-255EAAE73075}" type="pres">
      <dgm:prSet presAssocID="{95C10B79-4A8E-41B0-9860-2DF5B9C0E5FA}" presName="rootConnector1" presStyleLbl="node1" presStyleIdx="0" presStyleCnt="0"/>
      <dgm:spPr/>
    </dgm:pt>
    <dgm:pt modelId="{2149670B-3405-4B85-A233-544929DE9D4E}" type="pres">
      <dgm:prSet presAssocID="{95C10B79-4A8E-41B0-9860-2DF5B9C0E5FA}" presName="hierChild2" presStyleCnt="0"/>
      <dgm:spPr/>
    </dgm:pt>
    <dgm:pt modelId="{CBBF7AC8-000F-43C4-902F-C9486CBD461F}" type="pres">
      <dgm:prSet presAssocID="{B3F290F8-13C3-4044-A7E1-F7B366FA95C7}" presName="Name37" presStyleLbl="parChTrans1D2" presStyleIdx="0" presStyleCnt="3"/>
      <dgm:spPr/>
    </dgm:pt>
    <dgm:pt modelId="{8A5ADD95-8D35-46FF-A791-B63CF7109E1A}" type="pres">
      <dgm:prSet presAssocID="{7D2CFB58-F64E-49EE-B35C-F79E051FB195}" presName="hierRoot2" presStyleCnt="0">
        <dgm:presLayoutVars>
          <dgm:hierBranch val="init"/>
        </dgm:presLayoutVars>
      </dgm:prSet>
      <dgm:spPr/>
    </dgm:pt>
    <dgm:pt modelId="{876EDC92-6D4B-4F13-B8BB-7F6B15F9D0B0}" type="pres">
      <dgm:prSet presAssocID="{7D2CFB58-F64E-49EE-B35C-F79E051FB195}" presName="rootComposite" presStyleCnt="0"/>
      <dgm:spPr/>
    </dgm:pt>
    <dgm:pt modelId="{B068CCB0-45FA-44BE-91FF-779504DD89D1}" type="pres">
      <dgm:prSet presAssocID="{7D2CFB58-F64E-49EE-B35C-F79E051FB195}" presName="rootText" presStyleLbl="node2" presStyleIdx="0" presStyleCnt="3">
        <dgm:presLayoutVars>
          <dgm:chPref val="3"/>
        </dgm:presLayoutVars>
      </dgm:prSet>
      <dgm:spPr/>
    </dgm:pt>
    <dgm:pt modelId="{3018FBAB-EFA7-4875-9A8F-8F47F1E2C488}" type="pres">
      <dgm:prSet presAssocID="{7D2CFB58-F64E-49EE-B35C-F79E051FB195}" presName="rootConnector" presStyleLbl="node2" presStyleIdx="0" presStyleCnt="3"/>
      <dgm:spPr/>
    </dgm:pt>
    <dgm:pt modelId="{915957F9-7ADB-493C-8EB2-DF4CE664D461}" type="pres">
      <dgm:prSet presAssocID="{7D2CFB58-F64E-49EE-B35C-F79E051FB195}" presName="hierChild4" presStyleCnt="0"/>
      <dgm:spPr/>
    </dgm:pt>
    <dgm:pt modelId="{2962E1BF-4904-43AF-869A-0A149FCB1E74}" type="pres">
      <dgm:prSet presAssocID="{BC5FC775-A096-4D9F-8FC5-9E432D8860F7}" presName="Name37" presStyleLbl="parChTrans1D3" presStyleIdx="0" presStyleCnt="6"/>
      <dgm:spPr/>
    </dgm:pt>
    <dgm:pt modelId="{5E599A6E-2B56-4C4B-A8B2-A1298B29CA60}" type="pres">
      <dgm:prSet presAssocID="{F47CDA80-C385-419C-A6CC-DE86FC6E8C1A}" presName="hierRoot2" presStyleCnt="0">
        <dgm:presLayoutVars>
          <dgm:hierBranch val="init"/>
        </dgm:presLayoutVars>
      </dgm:prSet>
      <dgm:spPr/>
    </dgm:pt>
    <dgm:pt modelId="{67F37B1A-EA21-4E71-8E6A-0C5BECF4D03B}" type="pres">
      <dgm:prSet presAssocID="{F47CDA80-C385-419C-A6CC-DE86FC6E8C1A}" presName="rootComposite" presStyleCnt="0"/>
      <dgm:spPr/>
    </dgm:pt>
    <dgm:pt modelId="{1B1801D0-1513-4A31-85EC-E965556FB106}" type="pres">
      <dgm:prSet presAssocID="{F47CDA80-C385-419C-A6CC-DE86FC6E8C1A}" presName="rootText" presStyleLbl="node3" presStyleIdx="0" presStyleCnt="6">
        <dgm:presLayoutVars>
          <dgm:chPref val="3"/>
        </dgm:presLayoutVars>
      </dgm:prSet>
      <dgm:spPr/>
    </dgm:pt>
    <dgm:pt modelId="{675EBEC8-A05E-4398-8506-2B190E7A0225}" type="pres">
      <dgm:prSet presAssocID="{F47CDA80-C385-419C-A6CC-DE86FC6E8C1A}" presName="rootConnector" presStyleLbl="node3" presStyleIdx="0" presStyleCnt="6"/>
      <dgm:spPr/>
    </dgm:pt>
    <dgm:pt modelId="{422CEE23-B851-43B6-A432-C4ECEA7CC060}" type="pres">
      <dgm:prSet presAssocID="{F47CDA80-C385-419C-A6CC-DE86FC6E8C1A}" presName="hierChild4" presStyleCnt="0"/>
      <dgm:spPr/>
    </dgm:pt>
    <dgm:pt modelId="{914E0A91-B2ED-4C24-88C5-34F264E8CB50}" type="pres">
      <dgm:prSet presAssocID="{F47CDA80-C385-419C-A6CC-DE86FC6E8C1A}" presName="hierChild5" presStyleCnt="0"/>
      <dgm:spPr/>
    </dgm:pt>
    <dgm:pt modelId="{32B06ECF-D461-4B1A-8F97-A15D3F34C003}" type="pres">
      <dgm:prSet presAssocID="{AF92ACAF-84A9-4821-9FB5-BA2890CC29B0}" presName="Name37" presStyleLbl="parChTrans1D3" presStyleIdx="1" presStyleCnt="6"/>
      <dgm:spPr/>
    </dgm:pt>
    <dgm:pt modelId="{B3AA4F73-A93D-481C-8A26-43EE7D119C7A}" type="pres">
      <dgm:prSet presAssocID="{8640DBE8-C532-4E5C-95E5-B8EAD053D60B}" presName="hierRoot2" presStyleCnt="0">
        <dgm:presLayoutVars>
          <dgm:hierBranch val="init"/>
        </dgm:presLayoutVars>
      </dgm:prSet>
      <dgm:spPr/>
    </dgm:pt>
    <dgm:pt modelId="{5FC9A5D3-9AB5-4F3D-A48B-E46FD522E026}" type="pres">
      <dgm:prSet presAssocID="{8640DBE8-C532-4E5C-95E5-B8EAD053D60B}" presName="rootComposite" presStyleCnt="0"/>
      <dgm:spPr/>
    </dgm:pt>
    <dgm:pt modelId="{D3B16A7E-5B3C-4E42-9611-0B7EC04D091A}" type="pres">
      <dgm:prSet presAssocID="{8640DBE8-C532-4E5C-95E5-B8EAD053D60B}" presName="rootText" presStyleLbl="node3" presStyleIdx="1" presStyleCnt="6">
        <dgm:presLayoutVars>
          <dgm:chPref val="3"/>
        </dgm:presLayoutVars>
      </dgm:prSet>
      <dgm:spPr/>
    </dgm:pt>
    <dgm:pt modelId="{F7F52D83-5853-4EE0-ABA8-2AA4E80AFE5C}" type="pres">
      <dgm:prSet presAssocID="{8640DBE8-C532-4E5C-95E5-B8EAD053D60B}" presName="rootConnector" presStyleLbl="node3" presStyleIdx="1" presStyleCnt="6"/>
      <dgm:spPr/>
    </dgm:pt>
    <dgm:pt modelId="{B26B0D94-4A9F-4F0D-AF9F-0E74479E237A}" type="pres">
      <dgm:prSet presAssocID="{8640DBE8-C532-4E5C-95E5-B8EAD053D60B}" presName="hierChild4" presStyleCnt="0"/>
      <dgm:spPr/>
    </dgm:pt>
    <dgm:pt modelId="{21B43BB0-1F56-4857-940C-960DCEC3873C}" type="pres">
      <dgm:prSet presAssocID="{8640DBE8-C532-4E5C-95E5-B8EAD053D60B}" presName="hierChild5" presStyleCnt="0"/>
      <dgm:spPr/>
    </dgm:pt>
    <dgm:pt modelId="{248DDA8A-774E-49DA-94F3-089C870E2C51}" type="pres">
      <dgm:prSet presAssocID="{7D2CFB58-F64E-49EE-B35C-F79E051FB195}" presName="hierChild5" presStyleCnt="0"/>
      <dgm:spPr/>
    </dgm:pt>
    <dgm:pt modelId="{7D754CED-6CA9-4941-8230-CE60AB9E80FF}" type="pres">
      <dgm:prSet presAssocID="{84B7BE49-0649-4FEF-BC65-211ABD939A4A}" presName="Name37" presStyleLbl="parChTrans1D2" presStyleIdx="1" presStyleCnt="3"/>
      <dgm:spPr/>
    </dgm:pt>
    <dgm:pt modelId="{4213C9FE-EBB9-4AAB-AC20-8745A12DC436}" type="pres">
      <dgm:prSet presAssocID="{4490A47B-F949-42DB-B0AE-07A1975EE38E}" presName="hierRoot2" presStyleCnt="0">
        <dgm:presLayoutVars>
          <dgm:hierBranch val="init"/>
        </dgm:presLayoutVars>
      </dgm:prSet>
      <dgm:spPr/>
    </dgm:pt>
    <dgm:pt modelId="{FBB34FC8-A49D-4369-833D-DBA8A2F62DF6}" type="pres">
      <dgm:prSet presAssocID="{4490A47B-F949-42DB-B0AE-07A1975EE38E}" presName="rootComposite" presStyleCnt="0"/>
      <dgm:spPr/>
    </dgm:pt>
    <dgm:pt modelId="{1869BFE9-057F-4C73-B2E2-B5D627B0B80B}" type="pres">
      <dgm:prSet presAssocID="{4490A47B-F949-42DB-B0AE-07A1975EE38E}" presName="rootText" presStyleLbl="node2" presStyleIdx="1" presStyleCnt="3">
        <dgm:presLayoutVars>
          <dgm:chPref val="3"/>
        </dgm:presLayoutVars>
      </dgm:prSet>
      <dgm:spPr/>
    </dgm:pt>
    <dgm:pt modelId="{6E04B411-18A1-4DF3-AC8C-30263AF7CF03}" type="pres">
      <dgm:prSet presAssocID="{4490A47B-F949-42DB-B0AE-07A1975EE38E}" presName="rootConnector" presStyleLbl="node2" presStyleIdx="1" presStyleCnt="3"/>
      <dgm:spPr/>
    </dgm:pt>
    <dgm:pt modelId="{B851EFFD-82BF-4C1A-A28E-EF4103108F65}" type="pres">
      <dgm:prSet presAssocID="{4490A47B-F949-42DB-B0AE-07A1975EE38E}" presName="hierChild4" presStyleCnt="0"/>
      <dgm:spPr/>
    </dgm:pt>
    <dgm:pt modelId="{C6CCC55B-A6F2-4CCC-AE80-191EAE5F4803}" type="pres">
      <dgm:prSet presAssocID="{D542C356-2BE2-4DEE-96F4-21CC946E9531}" presName="Name37" presStyleLbl="parChTrans1D3" presStyleIdx="2" presStyleCnt="6"/>
      <dgm:spPr/>
    </dgm:pt>
    <dgm:pt modelId="{328EF5DF-1A0A-4468-915A-0FABD4037754}" type="pres">
      <dgm:prSet presAssocID="{E7976895-B7B8-447B-84B6-DC08FB165F6F}" presName="hierRoot2" presStyleCnt="0">
        <dgm:presLayoutVars>
          <dgm:hierBranch val="init"/>
        </dgm:presLayoutVars>
      </dgm:prSet>
      <dgm:spPr/>
    </dgm:pt>
    <dgm:pt modelId="{1FE5A1FF-E454-4928-9C11-82D8EB2272E7}" type="pres">
      <dgm:prSet presAssocID="{E7976895-B7B8-447B-84B6-DC08FB165F6F}" presName="rootComposite" presStyleCnt="0"/>
      <dgm:spPr/>
    </dgm:pt>
    <dgm:pt modelId="{CD8B450F-EE91-4D9C-B551-88627C49E707}" type="pres">
      <dgm:prSet presAssocID="{E7976895-B7B8-447B-84B6-DC08FB165F6F}" presName="rootText" presStyleLbl="node3" presStyleIdx="2" presStyleCnt="6">
        <dgm:presLayoutVars>
          <dgm:chPref val="3"/>
        </dgm:presLayoutVars>
      </dgm:prSet>
      <dgm:spPr/>
    </dgm:pt>
    <dgm:pt modelId="{E34EA033-370B-42A2-9D2E-03D39978F2D5}" type="pres">
      <dgm:prSet presAssocID="{E7976895-B7B8-447B-84B6-DC08FB165F6F}" presName="rootConnector" presStyleLbl="node3" presStyleIdx="2" presStyleCnt="6"/>
      <dgm:spPr/>
    </dgm:pt>
    <dgm:pt modelId="{953ED2AA-667D-4454-8AA8-8B6BD1F201F2}" type="pres">
      <dgm:prSet presAssocID="{E7976895-B7B8-447B-84B6-DC08FB165F6F}" presName="hierChild4" presStyleCnt="0"/>
      <dgm:spPr/>
    </dgm:pt>
    <dgm:pt modelId="{84DAF192-BEAF-497E-AB3B-42EFD0191C2C}" type="pres">
      <dgm:prSet presAssocID="{E7976895-B7B8-447B-84B6-DC08FB165F6F}" presName="hierChild5" presStyleCnt="0"/>
      <dgm:spPr/>
    </dgm:pt>
    <dgm:pt modelId="{76FBF459-B88C-415E-A645-638EB0CE3D93}" type="pres">
      <dgm:prSet presAssocID="{BD5DEF32-F278-48F1-AE23-6DDA8E9A9E32}" presName="Name37" presStyleLbl="parChTrans1D3" presStyleIdx="3" presStyleCnt="6"/>
      <dgm:spPr/>
    </dgm:pt>
    <dgm:pt modelId="{31B481A0-D5BB-4031-9208-056D454040BF}" type="pres">
      <dgm:prSet presAssocID="{F65AA445-0498-4BE3-B318-045745C7A3C3}" presName="hierRoot2" presStyleCnt="0">
        <dgm:presLayoutVars>
          <dgm:hierBranch val="init"/>
        </dgm:presLayoutVars>
      </dgm:prSet>
      <dgm:spPr/>
    </dgm:pt>
    <dgm:pt modelId="{0BF0A069-F874-4DF5-976E-2A762044E79C}" type="pres">
      <dgm:prSet presAssocID="{F65AA445-0498-4BE3-B318-045745C7A3C3}" presName="rootComposite" presStyleCnt="0"/>
      <dgm:spPr/>
    </dgm:pt>
    <dgm:pt modelId="{F8F8863C-3913-4FAE-960E-27A546391EE7}" type="pres">
      <dgm:prSet presAssocID="{F65AA445-0498-4BE3-B318-045745C7A3C3}" presName="rootText" presStyleLbl="node3" presStyleIdx="3" presStyleCnt="6">
        <dgm:presLayoutVars>
          <dgm:chPref val="3"/>
        </dgm:presLayoutVars>
      </dgm:prSet>
      <dgm:spPr/>
    </dgm:pt>
    <dgm:pt modelId="{F1712983-A8F6-4483-8927-3A28E193B35A}" type="pres">
      <dgm:prSet presAssocID="{F65AA445-0498-4BE3-B318-045745C7A3C3}" presName="rootConnector" presStyleLbl="node3" presStyleIdx="3" presStyleCnt="6"/>
      <dgm:spPr/>
    </dgm:pt>
    <dgm:pt modelId="{42B75287-83D0-415A-B0BE-65065E32AD79}" type="pres">
      <dgm:prSet presAssocID="{F65AA445-0498-4BE3-B318-045745C7A3C3}" presName="hierChild4" presStyleCnt="0"/>
      <dgm:spPr/>
    </dgm:pt>
    <dgm:pt modelId="{3361746B-DF1D-4E45-8DC1-373BF4B82ADC}" type="pres">
      <dgm:prSet presAssocID="{F65AA445-0498-4BE3-B318-045745C7A3C3}" presName="hierChild5" presStyleCnt="0"/>
      <dgm:spPr/>
    </dgm:pt>
    <dgm:pt modelId="{9E05CC36-F5A5-4A9E-B351-00C91A872DD8}" type="pres">
      <dgm:prSet presAssocID="{4490A47B-F949-42DB-B0AE-07A1975EE38E}" presName="hierChild5" presStyleCnt="0"/>
      <dgm:spPr/>
    </dgm:pt>
    <dgm:pt modelId="{F8A99909-F509-45E2-8019-5207EDFFDFAE}" type="pres">
      <dgm:prSet presAssocID="{8AC192C8-F212-4ABC-9AC2-251F14CD0821}" presName="Name37" presStyleLbl="parChTrans1D2" presStyleIdx="2" presStyleCnt="3"/>
      <dgm:spPr/>
    </dgm:pt>
    <dgm:pt modelId="{84ED3E2E-453A-4099-81AE-7F8E31A4D875}" type="pres">
      <dgm:prSet presAssocID="{CE27BBF7-C94A-47EF-974D-09015D619BBD}" presName="hierRoot2" presStyleCnt="0">
        <dgm:presLayoutVars>
          <dgm:hierBranch val="init"/>
        </dgm:presLayoutVars>
      </dgm:prSet>
      <dgm:spPr/>
    </dgm:pt>
    <dgm:pt modelId="{BB5DA892-04B7-4997-902F-A2AFE5B8473A}" type="pres">
      <dgm:prSet presAssocID="{CE27BBF7-C94A-47EF-974D-09015D619BBD}" presName="rootComposite" presStyleCnt="0"/>
      <dgm:spPr/>
    </dgm:pt>
    <dgm:pt modelId="{BD6CC533-FBED-4466-BC60-13CE5A90A863}" type="pres">
      <dgm:prSet presAssocID="{CE27BBF7-C94A-47EF-974D-09015D619BBD}" presName="rootText" presStyleLbl="node2" presStyleIdx="2" presStyleCnt="3">
        <dgm:presLayoutVars>
          <dgm:chPref val="3"/>
        </dgm:presLayoutVars>
      </dgm:prSet>
      <dgm:spPr/>
    </dgm:pt>
    <dgm:pt modelId="{F7ACF3D1-B7B7-4313-9873-D2C2BD0D4CC7}" type="pres">
      <dgm:prSet presAssocID="{CE27BBF7-C94A-47EF-974D-09015D619BBD}" presName="rootConnector" presStyleLbl="node2" presStyleIdx="2" presStyleCnt="3"/>
      <dgm:spPr/>
    </dgm:pt>
    <dgm:pt modelId="{6EDA742E-DFBD-4FDD-ACFC-F092CDEBC779}" type="pres">
      <dgm:prSet presAssocID="{CE27BBF7-C94A-47EF-974D-09015D619BBD}" presName="hierChild4" presStyleCnt="0"/>
      <dgm:spPr/>
    </dgm:pt>
    <dgm:pt modelId="{17CBBB80-E71E-4DBD-88D6-8666021F059D}" type="pres">
      <dgm:prSet presAssocID="{2EF02F99-3D4F-4F55-BA9B-5E20FF659B6E}" presName="Name37" presStyleLbl="parChTrans1D3" presStyleIdx="4" presStyleCnt="6"/>
      <dgm:spPr/>
    </dgm:pt>
    <dgm:pt modelId="{DCFCE188-1024-4E7A-ACD0-12A7FB1FC5AE}" type="pres">
      <dgm:prSet presAssocID="{A0E6F762-D429-4ED8-9680-9A422B3AECB6}" presName="hierRoot2" presStyleCnt="0">
        <dgm:presLayoutVars>
          <dgm:hierBranch val="init"/>
        </dgm:presLayoutVars>
      </dgm:prSet>
      <dgm:spPr/>
    </dgm:pt>
    <dgm:pt modelId="{23D06DD1-FD8E-4852-9219-355AC7479D8A}" type="pres">
      <dgm:prSet presAssocID="{A0E6F762-D429-4ED8-9680-9A422B3AECB6}" presName="rootComposite" presStyleCnt="0"/>
      <dgm:spPr/>
    </dgm:pt>
    <dgm:pt modelId="{9F19B051-2B19-42CC-AE58-27AB5702AB6D}" type="pres">
      <dgm:prSet presAssocID="{A0E6F762-D429-4ED8-9680-9A422B3AECB6}" presName="rootText" presStyleLbl="node3" presStyleIdx="4" presStyleCnt="6">
        <dgm:presLayoutVars>
          <dgm:chPref val="3"/>
        </dgm:presLayoutVars>
      </dgm:prSet>
      <dgm:spPr/>
    </dgm:pt>
    <dgm:pt modelId="{884F76B7-1F2C-473E-B672-C450FA485943}" type="pres">
      <dgm:prSet presAssocID="{A0E6F762-D429-4ED8-9680-9A422B3AECB6}" presName="rootConnector" presStyleLbl="node3" presStyleIdx="4" presStyleCnt="6"/>
      <dgm:spPr/>
    </dgm:pt>
    <dgm:pt modelId="{1F3DB76C-E3E9-4116-A1C2-48C0FF94B924}" type="pres">
      <dgm:prSet presAssocID="{A0E6F762-D429-4ED8-9680-9A422B3AECB6}" presName="hierChild4" presStyleCnt="0"/>
      <dgm:spPr/>
    </dgm:pt>
    <dgm:pt modelId="{D9EB9D68-9140-448A-B6D3-A77FF5C3A17E}" type="pres">
      <dgm:prSet presAssocID="{A0E6F762-D429-4ED8-9680-9A422B3AECB6}" presName="hierChild5" presStyleCnt="0"/>
      <dgm:spPr/>
    </dgm:pt>
    <dgm:pt modelId="{52AF5354-1203-4B7F-8839-083D6F9232C5}" type="pres">
      <dgm:prSet presAssocID="{D6422669-A120-4A7F-B71D-E51AA5D729C2}" presName="Name37" presStyleLbl="parChTrans1D3" presStyleIdx="5" presStyleCnt="6"/>
      <dgm:spPr/>
    </dgm:pt>
    <dgm:pt modelId="{78C3EBA3-2F1F-4532-8A8A-30FC1D9BFE5E}" type="pres">
      <dgm:prSet presAssocID="{3DB66C97-9A7C-417C-A51C-0D3023DB64BE}" presName="hierRoot2" presStyleCnt="0">
        <dgm:presLayoutVars>
          <dgm:hierBranch val="init"/>
        </dgm:presLayoutVars>
      </dgm:prSet>
      <dgm:spPr/>
    </dgm:pt>
    <dgm:pt modelId="{DF69D99C-D33F-416B-AACE-A0EA7025FB96}" type="pres">
      <dgm:prSet presAssocID="{3DB66C97-9A7C-417C-A51C-0D3023DB64BE}" presName="rootComposite" presStyleCnt="0"/>
      <dgm:spPr/>
    </dgm:pt>
    <dgm:pt modelId="{9355CF92-906D-49E7-AB48-652D670A5EFD}" type="pres">
      <dgm:prSet presAssocID="{3DB66C97-9A7C-417C-A51C-0D3023DB64BE}" presName="rootText" presStyleLbl="node3" presStyleIdx="5" presStyleCnt="6">
        <dgm:presLayoutVars>
          <dgm:chPref val="3"/>
        </dgm:presLayoutVars>
      </dgm:prSet>
      <dgm:spPr/>
    </dgm:pt>
    <dgm:pt modelId="{4C3A8025-56C6-4317-9D45-FDC22C4BFE41}" type="pres">
      <dgm:prSet presAssocID="{3DB66C97-9A7C-417C-A51C-0D3023DB64BE}" presName="rootConnector" presStyleLbl="node3" presStyleIdx="5" presStyleCnt="6"/>
      <dgm:spPr/>
    </dgm:pt>
    <dgm:pt modelId="{F0E0BB5C-EF1D-43B1-B77B-342F7E4C05E4}" type="pres">
      <dgm:prSet presAssocID="{3DB66C97-9A7C-417C-A51C-0D3023DB64BE}" presName="hierChild4" presStyleCnt="0"/>
      <dgm:spPr/>
    </dgm:pt>
    <dgm:pt modelId="{04397A40-980C-4878-9B45-3FB384BBB192}" type="pres">
      <dgm:prSet presAssocID="{3DB66C97-9A7C-417C-A51C-0D3023DB64BE}" presName="hierChild5" presStyleCnt="0"/>
      <dgm:spPr/>
    </dgm:pt>
    <dgm:pt modelId="{8AAAC6DD-C722-4248-AE71-79A91541D31C}" type="pres">
      <dgm:prSet presAssocID="{CE27BBF7-C94A-47EF-974D-09015D619BBD}" presName="hierChild5" presStyleCnt="0"/>
      <dgm:spPr/>
    </dgm:pt>
    <dgm:pt modelId="{AD380954-F9AA-4FF3-97B3-C496E23A887B}" type="pres">
      <dgm:prSet presAssocID="{95C10B79-4A8E-41B0-9860-2DF5B9C0E5FA}" presName="hierChild3" presStyleCnt="0"/>
      <dgm:spPr/>
    </dgm:pt>
  </dgm:ptLst>
  <dgm:cxnLst>
    <dgm:cxn modelId="{BBA40718-77B4-481D-A362-601AD41C3D19}" srcId="{95C10B79-4A8E-41B0-9860-2DF5B9C0E5FA}" destId="{7D2CFB58-F64E-49EE-B35C-F79E051FB195}" srcOrd="0" destOrd="0" parTransId="{B3F290F8-13C3-4044-A7E1-F7B366FA95C7}" sibTransId="{E4F84CC5-2C37-44AB-979F-3583E22C3A20}"/>
    <dgm:cxn modelId="{48FB7F1C-EB3A-4BD7-9F14-25B907F3321C}" srcId="{10EDC23A-0A30-4CBE-95BC-1633F8974FEF}" destId="{95C10B79-4A8E-41B0-9860-2DF5B9C0E5FA}" srcOrd="0" destOrd="0" parTransId="{DB7DA6FE-25D8-4105-9F10-324BA0D8C650}" sibTransId="{0B91F371-6EA2-4B01-8163-9F4ED33A96B6}"/>
    <dgm:cxn modelId="{5029771D-7D8F-40F9-A03A-DC87E0014A3A}" type="presOf" srcId="{7D2CFB58-F64E-49EE-B35C-F79E051FB195}" destId="{3018FBAB-EFA7-4875-9A8F-8F47F1E2C488}" srcOrd="1" destOrd="0" presId="urn:microsoft.com/office/officeart/2005/8/layout/orgChart1"/>
    <dgm:cxn modelId="{1F6A5820-971A-4212-A0A9-CAE2BA9AEF51}" type="presOf" srcId="{E7976895-B7B8-447B-84B6-DC08FB165F6F}" destId="{CD8B450F-EE91-4D9C-B551-88627C49E707}" srcOrd="0" destOrd="0" presId="urn:microsoft.com/office/officeart/2005/8/layout/orgChart1"/>
    <dgm:cxn modelId="{27CAE527-83B8-401C-A9E7-F055624808DB}" srcId="{7D2CFB58-F64E-49EE-B35C-F79E051FB195}" destId="{8640DBE8-C532-4E5C-95E5-B8EAD053D60B}" srcOrd="1" destOrd="0" parTransId="{AF92ACAF-84A9-4821-9FB5-BA2890CC29B0}" sibTransId="{FC83E832-15A0-40C6-AEAB-E437F2FD23A9}"/>
    <dgm:cxn modelId="{C28F202F-C0A5-4110-AE2D-B13BE561A7EB}" srcId="{4490A47B-F949-42DB-B0AE-07A1975EE38E}" destId="{F65AA445-0498-4BE3-B318-045745C7A3C3}" srcOrd="1" destOrd="0" parTransId="{BD5DEF32-F278-48F1-AE23-6DDA8E9A9E32}" sibTransId="{D49DF126-D449-4BE7-BCA2-CEB3BE382F97}"/>
    <dgm:cxn modelId="{85D68030-FEC3-4122-BB54-C31909D11A97}" type="presOf" srcId="{E7976895-B7B8-447B-84B6-DC08FB165F6F}" destId="{E34EA033-370B-42A2-9D2E-03D39978F2D5}" srcOrd="1" destOrd="0" presId="urn:microsoft.com/office/officeart/2005/8/layout/orgChart1"/>
    <dgm:cxn modelId="{767A3635-0F53-40F8-A5C0-D951E365FC3A}" type="presOf" srcId="{D6422669-A120-4A7F-B71D-E51AA5D729C2}" destId="{52AF5354-1203-4B7F-8839-083D6F9232C5}" srcOrd="0" destOrd="0" presId="urn:microsoft.com/office/officeart/2005/8/layout/orgChart1"/>
    <dgm:cxn modelId="{111AA63B-2803-49A0-96A6-2F4A8CD6C0D0}" type="presOf" srcId="{95C10B79-4A8E-41B0-9860-2DF5B9C0E5FA}" destId="{CDD8FFAD-B7B2-484A-A379-E684271DF1A7}" srcOrd="0" destOrd="0" presId="urn:microsoft.com/office/officeart/2005/8/layout/orgChart1"/>
    <dgm:cxn modelId="{32D92E44-DFED-427A-9D7C-80CA84C594E6}" type="presOf" srcId="{95C10B79-4A8E-41B0-9860-2DF5B9C0E5FA}" destId="{F9179EDA-3EED-4B30-A7AF-255EAAE73075}" srcOrd="1" destOrd="0" presId="urn:microsoft.com/office/officeart/2005/8/layout/orgChart1"/>
    <dgm:cxn modelId="{C68AE344-B5ED-4DAF-9F65-7FCAFBBEF32E}" type="presOf" srcId="{4490A47B-F949-42DB-B0AE-07A1975EE38E}" destId="{1869BFE9-057F-4C73-B2E2-B5D627B0B80B}" srcOrd="0" destOrd="0" presId="urn:microsoft.com/office/officeart/2005/8/layout/orgChart1"/>
    <dgm:cxn modelId="{3478FE64-C5A4-41C1-96AE-D0BBB868DCE5}" type="presOf" srcId="{D542C356-2BE2-4DEE-96F4-21CC946E9531}" destId="{C6CCC55B-A6F2-4CCC-AE80-191EAE5F4803}" srcOrd="0" destOrd="0" presId="urn:microsoft.com/office/officeart/2005/8/layout/orgChart1"/>
    <dgm:cxn modelId="{391CAC47-F66F-49E1-9C6D-57DEA5F7DDAA}" type="presOf" srcId="{A0E6F762-D429-4ED8-9680-9A422B3AECB6}" destId="{9F19B051-2B19-42CC-AE58-27AB5702AB6D}" srcOrd="0" destOrd="0" presId="urn:microsoft.com/office/officeart/2005/8/layout/orgChart1"/>
    <dgm:cxn modelId="{4FA6CF48-6D77-4555-886D-25EF0A0599F7}" type="presOf" srcId="{CE27BBF7-C94A-47EF-974D-09015D619BBD}" destId="{BD6CC533-FBED-4466-BC60-13CE5A90A863}" srcOrd="0" destOrd="0" presId="urn:microsoft.com/office/officeart/2005/8/layout/orgChart1"/>
    <dgm:cxn modelId="{CFCD3E6C-181F-4535-B193-4B9A33CD6338}" type="presOf" srcId="{BD5DEF32-F278-48F1-AE23-6DDA8E9A9E32}" destId="{76FBF459-B88C-415E-A645-638EB0CE3D93}" srcOrd="0" destOrd="0" presId="urn:microsoft.com/office/officeart/2005/8/layout/orgChart1"/>
    <dgm:cxn modelId="{2364E76D-A426-46DB-8037-89E88E864937}" type="presOf" srcId="{BC5FC775-A096-4D9F-8FC5-9E432D8860F7}" destId="{2962E1BF-4904-43AF-869A-0A149FCB1E74}" srcOrd="0" destOrd="0" presId="urn:microsoft.com/office/officeart/2005/8/layout/orgChart1"/>
    <dgm:cxn modelId="{4148866F-C6B5-4B1F-BFA4-DDABDF5D67D8}" type="presOf" srcId="{84B7BE49-0649-4FEF-BC65-211ABD939A4A}" destId="{7D754CED-6CA9-4941-8230-CE60AB9E80FF}" srcOrd="0" destOrd="0" presId="urn:microsoft.com/office/officeart/2005/8/layout/orgChart1"/>
    <dgm:cxn modelId="{FC4C7873-5D12-488A-AF97-5AFFC0FDB559}" type="presOf" srcId="{F47CDA80-C385-419C-A6CC-DE86FC6E8C1A}" destId="{675EBEC8-A05E-4398-8506-2B190E7A0225}" srcOrd="1" destOrd="0" presId="urn:microsoft.com/office/officeart/2005/8/layout/orgChart1"/>
    <dgm:cxn modelId="{DD554154-5CF5-4F70-B0B5-EA0A196EC576}" srcId="{CE27BBF7-C94A-47EF-974D-09015D619BBD}" destId="{3DB66C97-9A7C-417C-A51C-0D3023DB64BE}" srcOrd="1" destOrd="0" parTransId="{D6422669-A120-4A7F-B71D-E51AA5D729C2}" sibTransId="{A76A7D9C-67A0-44CC-B9AA-64FCC129EEBB}"/>
    <dgm:cxn modelId="{378B3757-BF8D-4D4B-8640-3FFA6F9244BF}" srcId="{7D2CFB58-F64E-49EE-B35C-F79E051FB195}" destId="{F47CDA80-C385-419C-A6CC-DE86FC6E8C1A}" srcOrd="0" destOrd="0" parTransId="{BC5FC775-A096-4D9F-8FC5-9E432D8860F7}" sibTransId="{66EA4356-54AC-45F0-A0DB-5E9E21C3ED4D}"/>
    <dgm:cxn modelId="{803B9F58-6D17-491D-88D4-8E3054077FC9}" srcId="{CE27BBF7-C94A-47EF-974D-09015D619BBD}" destId="{A0E6F762-D429-4ED8-9680-9A422B3AECB6}" srcOrd="0" destOrd="0" parTransId="{2EF02F99-3D4F-4F55-BA9B-5E20FF659B6E}" sibTransId="{C9ED572D-042F-41A2-B4D6-6DAE3F5DD020}"/>
    <dgm:cxn modelId="{5DA2647A-E1EE-45D4-9B6B-033C916C1341}" type="presOf" srcId="{B3F290F8-13C3-4044-A7E1-F7B366FA95C7}" destId="{CBBF7AC8-000F-43C4-902F-C9486CBD461F}" srcOrd="0" destOrd="0" presId="urn:microsoft.com/office/officeart/2005/8/layout/orgChart1"/>
    <dgm:cxn modelId="{7690C35A-F449-4144-934E-AA9966BF6ECB}" type="presOf" srcId="{3DB66C97-9A7C-417C-A51C-0D3023DB64BE}" destId="{9355CF92-906D-49E7-AB48-652D670A5EFD}" srcOrd="0" destOrd="0" presId="urn:microsoft.com/office/officeart/2005/8/layout/orgChart1"/>
    <dgm:cxn modelId="{9DE6F07E-AA1A-474B-8B2D-32791646BDB7}" srcId="{4490A47B-F949-42DB-B0AE-07A1975EE38E}" destId="{E7976895-B7B8-447B-84B6-DC08FB165F6F}" srcOrd="0" destOrd="0" parTransId="{D542C356-2BE2-4DEE-96F4-21CC946E9531}" sibTransId="{555B9645-CF8F-461F-9CB3-D14BC2F30A37}"/>
    <dgm:cxn modelId="{1AE38F81-9A61-43AD-B80B-08B02DFBCA1B}" type="presOf" srcId="{2EF02F99-3D4F-4F55-BA9B-5E20FF659B6E}" destId="{17CBBB80-E71E-4DBD-88D6-8666021F059D}" srcOrd="0" destOrd="0" presId="urn:microsoft.com/office/officeart/2005/8/layout/orgChart1"/>
    <dgm:cxn modelId="{C577699B-34CB-4200-B173-730C81541791}" type="presOf" srcId="{7D2CFB58-F64E-49EE-B35C-F79E051FB195}" destId="{B068CCB0-45FA-44BE-91FF-779504DD89D1}" srcOrd="0" destOrd="0" presId="urn:microsoft.com/office/officeart/2005/8/layout/orgChart1"/>
    <dgm:cxn modelId="{3530C09E-C7E5-4A73-AA2E-873BA5F8F340}" type="presOf" srcId="{CE27BBF7-C94A-47EF-974D-09015D619BBD}" destId="{F7ACF3D1-B7B7-4313-9873-D2C2BD0D4CC7}" srcOrd="1" destOrd="0" presId="urn:microsoft.com/office/officeart/2005/8/layout/orgChart1"/>
    <dgm:cxn modelId="{ADC8D6A8-9CAA-4F93-919E-7C90C38FB62B}" type="presOf" srcId="{A0E6F762-D429-4ED8-9680-9A422B3AECB6}" destId="{884F76B7-1F2C-473E-B672-C450FA485943}" srcOrd="1" destOrd="0" presId="urn:microsoft.com/office/officeart/2005/8/layout/orgChart1"/>
    <dgm:cxn modelId="{E7D033AD-C36E-4F9F-B7BA-AC9CFB832876}" srcId="{95C10B79-4A8E-41B0-9860-2DF5B9C0E5FA}" destId="{CE27BBF7-C94A-47EF-974D-09015D619BBD}" srcOrd="2" destOrd="0" parTransId="{8AC192C8-F212-4ABC-9AC2-251F14CD0821}" sibTransId="{9486CA7D-AF07-454F-973E-FD703C74B139}"/>
    <dgm:cxn modelId="{0FF415B1-3106-4001-8493-9B204EC2F312}" type="presOf" srcId="{8640DBE8-C532-4E5C-95E5-B8EAD053D60B}" destId="{F7F52D83-5853-4EE0-ABA8-2AA4E80AFE5C}" srcOrd="1" destOrd="0" presId="urn:microsoft.com/office/officeart/2005/8/layout/orgChart1"/>
    <dgm:cxn modelId="{C52D0CDF-88C9-4910-A6FA-D0E7E3CD9673}" type="presOf" srcId="{10EDC23A-0A30-4CBE-95BC-1633F8974FEF}" destId="{6DA898C1-532F-4531-B4BF-302529E0D651}" srcOrd="0" destOrd="0" presId="urn:microsoft.com/office/officeart/2005/8/layout/orgChart1"/>
    <dgm:cxn modelId="{A0D8DBDF-80A8-4B23-BF48-C373492E734A}" type="presOf" srcId="{F65AA445-0498-4BE3-B318-045745C7A3C3}" destId="{F1712983-A8F6-4483-8927-3A28E193B35A}" srcOrd="1" destOrd="0" presId="urn:microsoft.com/office/officeart/2005/8/layout/orgChart1"/>
    <dgm:cxn modelId="{B48011C5-C6DC-4085-9708-65872469C786}" srcId="{95C10B79-4A8E-41B0-9860-2DF5B9C0E5FA}" destId="{4490A47B-F949-42DB-B0AE-07A1975EE38E}" srcOrd="1" destOrd="0" parTransId="{84B7BE49-0649-4FEF-BC65-211ABD939A4A}" sibTransId="{C2A0E69F-E192-4481-A914-3FD815BCA48A}"/>
    <dgm:cxn modelId="{B097CCE5-C881-4CA8-8A5E-EBA9290C9737}" type="presOf" srcId="{F65AA445-0498-4BE3-B318-045745C7A3C3}" destId="{F8F8863C-3913-4FAE-960E-27A546391EE7}" srcOrd="0" destOrd="0" presId="urn:microsoft.com/office/officeart/2005/8/layout/orgChart1"/>
    <dgm:cxn modelId="{AB0AF4E9-0817-43E7-8D1F-118DC7573799}" type="presOf" srcId="{AF92ACAF-84A9-4821-9FB5-BA2890CC29B0}" destId="{32B06ECF-D461-4B1A-8F97-A15D3F34C003}" srcOrd="0" destOrd="0" presId="urn:microsoft.com/office/officeart/2005/8/layout/orgChart1"/>
    <dgm:cxn modelId="{62BD68D0-FE32-4AB5-BEA9-A62758CEC2A9}" type="presOf" srcId="{3DB66C97-9A7C-417C-A51C-0D3023DB64BE}" destId="{4C3A8025-56C6-4317-9D45-FDC22C4BFE41}" srcOrd="1" destOrd="0" presId="urn:microsoft.com/office/officeart/2005/8/layout/orgChart1"/>
    <dgm:cxn modelId="{2DFA6DF0-6B29-4904-B76F-DB0A35047806}" type="presOf" srcId="{F47CDA80-C385-419C-A6CC-DE86FC6E8C1A}" destId="{1B1801D0-1513-4A31-85EC-E965556FB106}" srcOrd="0" destOrd="0" presId="urn:microsoft.com/office/officeart/2005/8/layout/orgChart1"/>
    <dgm:cxn modelId="{C5C006D6-72ED-4BA5-B27D-35B1ED30CAD3}" type="presOf" srcId="{8640DBE8-C532-4E5C-95E5-B8EAD053D60B}" destId="{D3B16A7E-5B3C-4E42-9611-0B7EC04D091A}" srcOrd="0" destOrd="0" presId="urn:microsoft.com/office/officeart/2005/8/layout/orgChart1"/>
    <dgm:cxn modelId="{580839F6-1CA4-4F3A-B1B5-831E4AAD86C0}" type="presOf" srcId="{8AC192C8-F212-4ABC-9AC2-251F14CD0821}" destId="{F8A99909-F509-45E2-8019-5207EDFFDFAE}" srcOrd="0" destOrd="0" presId="urn:microsoft.com/office/officeart/2005/8/layout/orgChart1"/>
    <dgm:cxn modelId="{7A5D34FF-4762-4761-AFD1-4B50CAEB3C7F}" type="presOf" srcId="{4490A47B-F949-42DB-B0AE-07A1975EE38E}" destId="{6E04B411-18A1-4DF3-AC8C-30263AF7CF03}" srcOrd="1" destOrd="0" presId="urn:microsoft.com/office/officeart/2005/8/layout/orgChart1"/>
    <dgm:cxn modelId="{B38816E7-FF85-4F63-A9B1-4B6C4282E527}" type="presParOf" srcId="{6DA898C1-532F-4531-B4BF-302529E0D651}" destId="{F4A7876A-54C5-4A76-8D67-B39F5FBCE90A}" srcOrd="0" destOrd="0" presId="urn:microsoft.com/office/officeart/2005/8/layout/orgChart1"/>
    <dgm:cxn modelId="{FF9F43E1-8EC9-42ED-B214-4135B204886B}" type="presParOf" srcId="{F4A7876A-54C5-4A76-8D67-B39F5FBCE90A}" destId="{0604481F-F559-4E4A-86E2-4C40A9606560}" srcOrd="0" destOrd="0" presId="urn:microsoft.com/office/officeart/2005/8/layout/orgChart1"/>
    <dgm:cxn modelId="{583D067D-1C71-4F7D-ADDC-974711CC769A}" type="presParOf" srcId="{0604481F-F559-4E4A-86E2-4C40A9606560}" destId="{CDD8FFAD-B7B2-484A-A379-E684271DF1A7}" srcOrd="0" destOrd="0" presId="urn:microsoft.com/office/officeart/2005/8/layout/orgChart1"/>
    <dgm:cxn modelId="{3578EA48-1951-4C2D-8078-F0C01C9D1B1B}" type="presParOf" srcId="{0604481F-F559-4E4A-86E2-4C40A9606560}" destId="{F9179EDA-3EED-4B30-A7AF-255EAAE73075}" srcOrd="1" destOrd="0" presId="urn:microsoft.com/office/officeart/2005/8/layout/orgChart1"/>
    <dgm:cxn modelId="{105D55C6-8FBC-4402-9A29-BC2F5192CDEF}" type="presParOf" srcId="{F4A7876A-54C5-4A76-8D67-B39F5FBCE90A}" destId="{2149670B-3405-4B85-A233-544929DE9D4E}" srcOrd="1" destOrd="0" presId="urn:microsoft.com/office/officeart/2005/8/layout/orgChart1"/>
    <dgm:cxn modelId="{60D076FB-5B6B-4530-8565-E09EA7476B75}" type="presParOf" srcId="{2149670B-3405-4B85-A233-544929DE9D4E}" destId="{CBBF7AC8-000F-43C4-902F-C9486CBD461F}" srcOrd="0" destOrd="0" presId="urn:microsoft.com/office/officeart/2005/8/layout/orgChart1"/>
    <dgm:cxn modelId="{4EC16ADA-D0ED-4D9C-962E-8B9EB497A3DD}" type="presParOf" srcId="{2149670B-3405-4B85-A233-544929DE9D4E}" destId="{8A5ADD95-8D35-46FF-A791-B63CF7109E1A}" srcOrd="1" destOrd="0" presId="urn:microsoft.com/office/officeart/2005/8/layout/orgChart1"/>
    <dgm:cxn modelId="{9146999D-B130-49D4-9B60-45F7607D4888}" type="presParOf" srcId="{8A5ADD95-8D35-46FF-A791-B63CF7109E1A}" destId="{876EDC92-6D4B-4F13-B8BB-7F6B15F9D0B0}" srcOrd="0" destOrd="0" presId="urn:microsoft.com/office/officeart/2005/8/layout/orgChart1"/>
    <dgm:cxn modelId="{6064C304-98C1-4CDC-BFEB-97F20BB1E7A5}" type="presParOf" srcId="{876EDC92-6D4B-4F13-B8BB-7F6B15F9D0B0}" destId="{B068CCB0-45FA-44BE-91FF-779504DD89D1}" srcOrd="0" destOrd="0" presId="urn:microsoft.com/office/officeart/2005/8/layout/orgChart1"/>
    <dgm:cxn modelId="{CADBEB03-7163-4842-944A-7794AFD0C855}" type="presParOf" srcId="{876EDC92-6D4B-4F13-B8BB-7F6B15F9D0B0}" destId="{3018FBAB-EFA7-4875-9A8F-8F47F1E2C488}" srcOrd="1" destOrd="0" presId="urn:microsoft.com/office/officeart/2005/8/layout/orgChart1"/>
    <dgm:cxn modelId="{7EE69A44-9303-4BB3-9877-C9ACA73042FD}" type="presParOf" srcId="{8A5ADD95-8D35-46FF-A791-B63CF7109E1A}" destId="{915957F9-7ADB-493C-8EB2-DF4CE664D461}" srcOrd="1" destOrd="0" presId="urn:microsoft.com/office/officeart/2005/8/layout/orgChart1"/>
    <dgm:cxn modelId="{162FD9A5-B605-4D77-8677-2FC1900BE715}" type="presParOf" srcId="{915957F9-7ADB-493C-8EB2-DF4CE664D461}" destId="{2962E1BF-4904-43AF-869A-0A149FCB1E74}" srcOrd="0" destOrd="0" presId="urn:microsoft.com/office/officeart/2005/8/layout/orgChart1"/>
    <dgm:cxn modelId="{B9D3F647-4CAD-4675-81B0-62E092C69DDB}" type="presParOf" srcId="{915957F9-7ADB-493C-8EB2-DF4CE664D461}" destId="{5E599A6E-2B56-4C4B-A8B2-A1298B29CA60}" srcOrd="1" destOrd="0" presId="urn:microsoft.com/office/officeart/2005/8/layout/orgChart1"/>
    <dgm:cxn modelId="{0C786D2C-4F70-41CA-8372-82411D0FBA36}" type="presParOf" srcId="{5E599A6E-2B56-4C4B-A8B2-A1298B29CA60}" destId="{67F37B1A-EA21-4E71-8E6A-0C5BECF4D03B}" srcOrd="0" destOrd="0" presId="urn:microsoft.com/office/officeart/2005/8/layout/orgChart1"/>
    <dgm:cxn modelId="{6ECC228C-9DEF-4B97-A24D-20DD8E5C105D}" type="presParOf" srcId="{67F37B1A-EA21-4E71-8E6A-0C5BECF4D03B}" destId="{1B1801D0-1513-4A31-85EC-E965556FB106}" srcOrd="0" destOrd="0" presId="urn:microsoft.com/office/officeart/2005/8/layout/orgChart1"/>
    <dgm:cxn modelId="{4E2E2EA0-DCBE-4E0B-A902-30A155D0F081}" type="presParOf" srcId="{67F37B1A-EA21-4E71-8E6A-0C5BECF4D03B}" destId="{675EBEC8-A05E-4398-8506-2B190E7A0225}" srcOrd="1" destOrd="0" presId="urn:microsoft.com/office/officeart/2005/8/layout/orgChart1"/>
    <dgm:cxn modelId="{38823246-584D-49E4-88D8-6CAC695268DA}" type="presParOf" srcId="{5E599A6E-2B56-4C4B-A8B2-A1298B29CA60}" destId="{422CEE23-B851-43B6-A432-C4ECEA7CC060}" srcOrd="1" destOrd="0" presId="urn:microsoft.com/office/officeart/2005/8/layout/orgChart1"/>
    <dgm:cxn modelId="{33E0CD1B-4ECA-40E0-96DF-992E6C8E76E3}" type="presParOf" srcId="{5E599A6E-2B56-4C4B-A8B2-A1298B29CA60}" destId="{914E0A91-B2ED-4C24-88C5-34F264E8CB50}" srcOrd="2" destOrd="0" presId="urn:microsoft.com/office/officeart/2005/8/layout/orgChart1"/>
    <dgm:cxn modelId="{73A144DF-185C-499E-874E-D86DEFB40381}" type="presParOf" srcId="{915957F9-7ADB-493C-8EB2-DF4CE664D461}" destId="{32B06ECF-D461-4B1A-8F97-A15D3F34C003}" srcOrd="2" destOrd="0" presId="urn:microsoft.com/office/officeart/2005/8/layout/orgChart1"/>
    <dgm:cxn modelId="{F00464CB-FD73-4C68-AE8C-A23AC033AA78}" type="presParOf" srcId="{915957F9-7ADB-493C-8EB2-DF4CE664D461}" destId="{B3AA4F73-A93D-481C-8A26-43EE7D119C7A}" srcOrd="3" destOrd="0" presId="urn:microsoft.com/office/officeart/2005/8/layout/orgChart1"/>
    <dgm:cxn modelId="{C1ADCED4-FF23-4F8B-B324-815A0AAAAF6D}" type="presParOf" srcId="{B3AA4F73-A93D-481C-8A26-43EE7D119C7A}" destId="{5FC9A5D3-9AB5-4F3D-A48B-E46FD522E026}" srcOrd="0" destOrd="0" presId="urn:microsoft.com/office/officeart/2005/8/layout/orgChart1"/>
    <dgm:cxn modelId="{B7172A2E-0BCF-4A89-872B-DF08F04101C4}" type="presParOf" srcId="{5FC9A5D3-9AB5-4F3D-A48B-E46FD522E026}" destId="{D3B16A7E-5B3C-4E42-9611-0B7EC04D091A}" srcOrd="0" destOrd="0" presId="urn:microsoft.com/office/officeart/2005/8/layout/orgChart1"/>
    <dgm:cxn modelId="{B5A253E4-A6DE-4A54-A87B-34B055DD6290}" type="presParOf" srcId="{5FC9A5D3-9AB5-4F3D-A48B-E46FD522E026}" destId="{F7F52D83-5853-4EE0-ABA8-2AA4E80AFE5C}" srcOrd="1" destOrd="0" presId="urn:microsoft.com/office/officeart/2005/8/layout/orgChart1"/>
    <dgm:cxn modelId="{59A940E9-CEA5-4D04-A42C-FABAFBEB8AF4}" type="presParOf" srcId="{B3AA4F73-A93D-481C-8A26-43EE7D119C7A}" destId="{B26B0D94-4A9F-4F0D-AF9F-0E74479E237A}" srcOrd="1" destOrd="0" presId="urn:microsoft.com/office/officeart/2005/8/layout/orgChart1"/>
    <dgm:cxn modelId="{DF7F59AF-69C9-448F-92C1-1E05D5EA3C08}" type="presParOf" srcId="{B3AA4F73-A93D-481C-8A26-43EE7D119C7A}" destId="{21B43BB0-1F56-4857-940C-960DCEC3873C}" srcOrd="2" destOrd="0" presId="urn:microsoft.com/office/officeart/2005/8/layout/orgChart1"/>
    <dgm:cxn modelId="{8624276A-4230-4109-BC6B-1D709B483121}" type="presParOf" srcId="{8A5ADD95-8D35-46FF-A791-B63CF7109E1A}" destId="{248DDA8A-774E-49DA-94F3-089C870E2C51}" srcOrd="2" destOrd="0" presId="urn:microsoft.com/office/officeart/2005/8/layout/orgChart1"/>
    <dgm:cxn modelId="{F424FA4D-BA76-4F5C-BA66-CAF5C8296ACC}" type="presParOf" srcId="{2149670B-3405-4B85-A233-544929DE9D4E}" destId="{7D754CED-6CA9-4941-8230-CE60AB9E80FF}" srcOrd="2" destOrd="0" presId="urn:microsoft.com/office/officeart/2005/8/layout/orgChart1"/>
    <dgm:cxn modelId="{454B0BE1-AB1D-40A2-B8F5-B4CF6C810B99}" type="presParOf" srcId="{2149670B-3405-4B85-A233-544929DE9D4E}" destId="{4213C9FE-EBB9-4AAB-AC20-8745A12DC436}" srcOrd="3" destOrd="0" presId="urn:microsoft.com/office/officeart/2005/8/layout/orgChart1"/>
    <dgm:cxn modelId="{584762FB-E56E-4E0B-8FA3-D82ABDACA93D}" type="presParOf" srcId="{4213C9FE-EBB9-4AAB-AC20-8745A12DC436}" destId="{FBB34FC8-A49D-4369-833D-DBA8A2F62DF6}" srcOrd="0" destOrd="0" presId="urn:microsoft.com/office/officeart/2005/8/layout/orgChart1"/>
    <dgm:cxn modelId="{9F1A9FA4-1466-4617-91D1-BC9E42703F1C}" type="presParOf" srcId="{FBB34FC8-A49D-4369-833D-DBA8A2F62DF6}" destId="{1869BFE9-057F-4C73-B2E2-B5D627B0B80B}" srcOrd="0" destOrd="0" presId="urn:microsoft.com/office/officeart/2005/8/layout/orgChart1"/>
    <dgm:cxn modelId="{5B4096CD-7DE4-454D-898D-951283371086}" type="presParOf" srcId="{FBB34FC8-A49D-4369-833D-DBA8A2F62DF6}" destId="{6E04B411-18A1-4DF3-AC8C-30263AF7CF03}" srcOrd="1" destOrd="0" presId="urn:microsoft.com/office/officeart/2005/8/layout/orgChart1"/>
    <dgm:cxn modelId="{DB017A24-4C46-415B-A9A8-74BD1C3F0333}" type="presParOf" srcId="{4213C9FE-EBB9-4AAB-AC20-8745A12DC436}" destId="{B851EFFD-82BF-4C1A-A28E-EF4103108F65}" srcOrd="1" destOrd="0" presId="urn:microsoft.com/office/officeart/2005/8/layout/orgChart1"/>
    <dgm:cxn modelId="{531ABA02-1E84-4D5E-94E6-F5CBDA72DB13}" type="presParOf" srcId="{B851EFFD-82BF-4C1A-A28E-EF4103108F65}" destId="{C6CCC55B-A6F2-4CCC-AE80-191EAE5F4803}" srcOrd="0" destOrd="0" presId="urn:microsoft.com/office/officeart/2005/8/layout/orgChart1"/>
    <dgm:cxn modelId="{86ED2C72-03FE-4EA8-91DA-1B228D4F672D}" type="presParOf" srcId="{B851EFFD-82BF-4C1A-A28E-EF4103108F65}" destId="{328EF5DF-1A0A-4468-915A-0FABD4037754}" srcOrd="1" destOrd="0" presId="urn:microsoft.com/office/officeart/2005/8/layout/orgChart1"/>
    <dgm:cxn modelId="{0FFFD1C2-95BD-4E09-A134-8CC54A529CAB}" type="presParOf" srcId="{328EF5DF-1A0A-4468-915A-0FABD4037754}" destId="{1FE5A1FF-E454-4928-9C11-82D8EB2272E7}" srcOrd="0" destOrd="0" presId="urn:microsoft.com/office/officeart/2005/8/layout/orgChart1"/>
    <dgm:cxn modelId="{50977FD9-17F9-4637-B5F2-9A998C424AA0}" type="presParOf" srcId="{1FE5A1FF-E454-4928-9C11-82D8EB2272E7}" destId="{CD8B450F-EE91-4D9C-B551-88627C49E707}" srcOrd="0" destOrd="0" presId="urn:microsoft.com/office/officeart/2005/8/layout/orgChart1"/>
    <dgm:cxn modelId="{C690F72D-53D8-4ADE-B098-FE78A7AF537E}" type="presParOf" srcId="{1FE5A1FF-E454-4928-9C11-82D8EB2272E7}" destId="{E34EA033-370B-42A2-9D2E-03D39978F2D5}" srcOrd="1" destOrd="0" presId="urn:microsoft.com/office/officeart/2005/8/layout/orgChart1"/>
    <dgm:cxn modelId="{12465C28-C1E9-4882-B656-F603A3BE3021}" type="presParOf" srcId="{328EF5DF-1A0A-4468-915A-0FABD4037754}" destId="{953ED2AA-667D-4454-8AA8-8B6BD1F201F2}" srcOrd="1" destOrd="0" presId="urn:microsoft.com/office/officeart/2005/8/layout/orgChart1"/>
    <dgm:cxn modelId="{A1795390-7680-4BFE-B474-7954B1ABF8D8}" type="presParOf" srcId="{328EF5DF-1A0A-4468-915A-0FABD4037754}" destId="{84DAF192-BEAF-497E-AB3B-42EFD0191C2C}" srcOrd="2" destOrd="0" presId="urn:microsoft.com/office/officeart/2005/8/layout/orgChart1"/>
    <dgm:cxn modelId="{E1BF57F9-391A-4BB2-8554-9DA77E7CCDD2}" type="presParOf" srcId="{B851EFFD-82BF-4C1A-A28E-EF4103108F65}" destId="{76FBF459-B88C-415E-A645-638EB0CE3D93}" srcOrd="2" destOrd="0" presId="urn:microsoft.com/office/officeart/2005/8/layout/orgChart1"/>
    <dgm:cxn modelId="{2B9F1185-A63D-490F-990C-364234BE2910}" type="presParOf" srcId="{B851EFFD-82BF-4C1A-A28E-EF4103108F65}" destId="{31B481A0-D5BB-4031-9208-056D454040BF}" srcOrd="3" destOrd="0" presId="urn:microsoft.com/office/officeart/2005/8/layout/orgChart1"/>
    <dgm:cxn modelId="{42DD8C02-693D-4B96-B569-81D23959D9D3}" type="presParOf" srcId="{31B481A0-D5BB-4031-9208-056D454040BF}" destId="{0BF0A069-F874-4DF5-976E-2A762044E79C}" srcOrd="0" destOrd="0" presId="urn:microsoft.com/office/officeart/2005/8/layout/orgChart1"/>
    <dgm:cxn modelId="{E14EE91F-05BE-4CB6-BE9A-90259AC42E9E}" type="presParOf" srcId="{0BF0A069-F874-4DF5-976E-2A762044E79C}" destId="{F8F8863C-3913-4FAE-960E-27A546391EE7}" srcOrd="0" destOrd="0" presId="urn:microsoft.com/office/officeart/2005/8/layout/orgChart1"/>
    <dgm:cxn modelId="{379743AA-6D96-436E-B1BE-A840C5BA59BC}" type="presParOf" srcId="{0BF0A069-F874-4DF5-976E-2A762044E79C}" destId="{F1712983-A8F6-4483-8927-3A28E193B35A}" srcOrd="1" destOrd="0" presId="urn:microsoft.com/office/officeart/2005/8/layout/orgChart1"/>
    <dgm:cxn modelId="{CDAFC32D-166A-4FE0-9297-8510EFA683AA}" type="presParOf" srcId="{31B481A0-D5BB-4031-9208-056D454040BF}" destId="{42B75287-83D0-415A-B0BE-65065E32AD79}" srcOrd="1" destOrd="0" presId="urn:microsoft.com/office/officeart/2005/8/layout/orgChart1"/>
    <dgm:cxn modelId="{3DF1EF5D-E9E8-4FF5-9BDD-DC731EB601F3}" type="presParOf" srcId="{31B481A0-D5BB-4031-9208-056D454040BF}" destId="{3361746B-DF1D-4E45-8DC1-373BF4B82ADC}" srcOrd="2" destOrd="0" presId="urn:microsoft.com/office/officeart/2005/8/layout/orgChart1"/>
    <dgm:cxn modelId="{AB0EB89D-67CD-421B-9303-0C7075B747FB}" type="presParOf" srcId="{4213C9FE-EBB9-4AAB-AC20-8745A12DC436}" destId="{9E05CC36-F5A5-4A9E-B351-00C91A872DD8}" srcOrd="2" destOrd="0" presId="urn:microsoft.com/office/officeart/2005/8/layout/orgChart1"/>
    <dgm:cxn modelId="{DDF92017-466B-4337-9986-180506E1AF72}" type="presParOf" srcId="{2149670B-3405-4B85-A233-544929DE9D4E}" destId="{F8A99909-F509-45E2-8019-5207EDFFDFAE}" srcOrd="4" destOrd="0" presId="urn:microsoft.com/office/officeart/2005/8/layout/orgChart1"/>
    <dgm:cxn modelId="{DAFF6BFB-C6FB-4026-9F6B-A2AC29A2C785}" type="presParOf" srcId="{2149670B-3405-4B85-A233-544929DE9D4E}" destId="{84ED3E2E-453A-4099-81AE-7F8E31A4D875}" srcOrd="5" destOrd="0" presId="urn:microsoft.com/office/officeart/2005/8/layout/orgChart1"/>
    <dgm:cxn modelId="{DB31AF85-9440-48D4-871C-16AC8E0B3D90}" type="presParOf" srcId="{84ED3E2E-453A-4099-81AE-7F8E31A4D875}" destId="{BB5DA892-04B7-4997-902F-A2AFE5B8473A}" srcOrd="0" destOrd="0" presId="urn:microsoft.com/office/officeart/2005/8/layout/orgChart1"/>
    <dgm:cxn modelId="{E58AAD8B-FCA5-4639-87A9-7B5CB41D6867}" type="presParOf" srcId="{BB5DA892-04B7-4997-902F-A2AFE5B8473A}" destId="{BD6CC533-FBED-4466-BC60-13CE5A90A863}" srcOrd="0" destOrd="0" presId="urn:microsoft.com/office/officeart/2005/8/layout/orgChart1"/>
    <dgm:cxn modelId="{08D06F23-7B6B-4190-92D9-630B6C2AC6C7}" type="presParOf" srcId="{BB5DA892-04B7-4997-902F-A2AFE5B8473A}" destId="{F7ACF3D1-B7B7-4313-9873-D2C2BD0D4CC7}" srcOrd="1" destOrd="0" presId="urn:microsoft.com/office/officeart/2005/8/layout/orgChart1"/>
    <dgm:cxn modelId="{374B4E36-7BA5-4EF2-A2FF-D4A5645BC507}" type="presParOf" srcId="{84ED3E2E-453A-4099-81AE-7F8E31A4D875}" destId="{6EDA742E-DFBD-4FDD-ACFC-F092CDEBC779}" srcOrd="1" destOrd="0" presId="urn:microsoft.com/office/officeart/2005/8/layout/orgChart1"/>
    <dgm:cxn modelId="{48D26BF0-3D73-4D5F-96D2-A4A57D8CA979}" type="presParOf" srcId="{6EDA742E-DFBD-4FDD-ACFC-F092CDEBC779}" destId="{17CBBB80-E71E-4DBD-88D6-8666021F059D}" srcOrd="0" destOrd="0" presId="urn:microsoft.com/office/officeart/2005/8/layout/orgChart1"/>
    <dgm:cxn modelId="{F9D4B5AF-2673-4847-8523-508F3D594B03}" type="presParOf" srcId="{6EDA742E-DFBD-4FDD-ACFC-F092CDEBC779}" destId="{DCFCE188-1024-4E7A-ACD0-12A7FB1FC5AE}" srcOrd="1" destOrd="0" presId="urn:microsoft.com/office/officeart/2005/8/layout/orgChart1"/>
    <dgm:cxn modelId="{3EB6D993-E09A-408E-94F7-7FDB6CF6AEB5}" type="presParOf" srcId="{DCFCE188-1024-4E7A-ACD0-12A7FB1FC5AE}" destId="{23D06DD1-FD8E-4852-9219-355AC7479D8A}" srcOrd="0" destOrd="0" presId="urn:microsoft.com/office/officeart/2005/8/layout/orgChart1"/>
    <dgm:cxn modelId="{59F35598-D6C4-49CB-BC2D-D9E0136F3C91}" type="presParOf" srcId="{23D06DD1-FD8E-4852-9219-355AC7479D8A}" destId="{9F19B051-2B19-42CC-AE58-27AB5702AB6D}" srcOrd="0" destOrd="0" presId="urn:microsoft.com/office/officeart/2005/8/layout/orgChart1"/>
    <dgm:cxn modelId="{6C23EC6F-99AF-491B-92D2-D38EAD8FCE4B}" type="presParOf" srcId="{23D06DD1-FD8E-4852-9219-355AC7479D8A}" destId="{884F76B7-1F2C-473E-B672-C450FA485943}" srcOrd="1" destOrd="0" presId="urn:microsoft.com/office/officeart/2005/8/layout/orgChart1"/>
    <dgm:cxn modelId="{D0FAFF8D-428B-4CCF-9CC4-2A675559B470}" type="presParOf" srcId="{DCFCE188-1024-4E7A-ACD0-12A7FB1FC5AE}" destId="{1F3DB76C-E3E9-4116-A1C2-48C0FF94B924}" srcOrd="1" destOrd="0" presId="urn:microsoft.com/office/officeart/2005/8/layout/orgChart1"/>
    <dgm:cxn modelId="{EDB82873-57BE-4FD2-83B8-C8079A3C37BA}" type="presParOf" srcId="{DCFCE188-1024-4E7A-ACD0-12A7FB1FC5AE}" destId="{D9EB9D68-9140-448A-B6D3-A77FF5C3A17E}" srcOrd="2" destOrd="0" presId="urn:microsoft.com/office/officeart/2005/8/layout/orgChart1"/>
    <dgm:cxn modelId="{8CBFFCE3-E704-42BA-B6AC-005CEC0BAEC0}" type="presParOf" srcId="{6EDA742E-DFBD-4FDD-ACFC-F092CDEBC779}" destId="{52AF5354-1203-4B7F-8839-083D6F9232C5}" srcOrd="2" destOrd="0" presId="urn:microsoft.com/office/officeart/2005/8/layout/orgChart1"/>
    <dgm:cxn modelId="{B2ECAAC7-FFEA-490C-BF9D-BF7E246DF76C}" type="presParOf" srcId="{6EDA742E-DFBD-4FDD-ACFC-F092CDEBC779}" destId="{78C3EBA3-2F1F-4532-8A8A-30FC1D9BFE5E}" srcOrd="3" destOrd="0" presId="urn:microsoft.com/office/officeart/2005/8/layout/orgChart1"/>
    <dgm:cxn modelId="{2C2CE065-E296-4ACF-8C4A-2DD7DA1B5025}" type="presParOf" srcId="{78C3EBA3-2F1F-4532-8A8A-30FC1D9BFE5E}" destId="{DF69D99C-D33F-416B-AACE-A0EA7025FB96}" srcOrd="0" destOrd="0" presId="urn:microsoft.com/office/officeart/2005/8/layout/orgChart1"/>
    <dgm:cxn modelId="{8A60BB34-7C4A-4B28-B920-AFBE83B44CD7}" type="presParOf" srcId="{DF69D99C-D33F-416B-AACE-A0EA7025FB96}" destId="{9355CF92-906D-49E7-AB48-652D670A5EFD}" srcOrd="0" destOrd="0" presId="urn:microsoft.com/office/officeart/2005/8/layout/orgChart1"/>
    <dgm:cxn modelId="{D3F43B04-6AA3-4313-98A5-130CB1989B79}" type="presParOf" srcId="{DF69D99C-D33F-416B-AACE-A0EA7025FB96}" destId="{4C3A8025-56C6-4317-9D45-FDC22C4BFE41}" srcOrd="1" destOrd="0" presId="urn:microsoft.com/office/officeart/2005/8/layout/orgChart1"/>
    <dgm:cxn modelId="{99BDA9C6-B8CF-406B-933A-6ABEF5A0A0A5}" type="presParOf" srcId="{78C3EBA3-2F1F-4532-8A8A-30FC1D9BFE5E}" destId="{F0E0BB5C-EF1D-43B1-B77B-342F7E4C05E4}" srcOrd="1" destOrd="0" presId="urn:microsoft.com/office/officeart/2005/8/layout/orgChart1"/>
    <dgm:cxn modelId="{6134506F-89D4-48D5-ACA3-1BE5303E1685}" type="presParOf" srcId="{78C3EBA3-2F1F-4532-8A8A-30FC1D9BFE5E}" destId="{04397A40-980C-4878-9B45-3FB384BBB192}" srcOrd="2" destOrd="0" presId="urn:microsoft.com/office/officeart/2005/8/layout/orgChart1"/>
    <dgm:cxn modelId="{5D9206A1-030B-423D-AA3C-1622D94AD979}" type="presParOf" srcId="{84ED3E2E-453A-4099-81AE-7F8E31A4D875}" destId="{8AAAC6DD-C722-4248-AE71-79A91541D31C}" srcOrd="2" destOrd="0" presId="urn:microsoft.com/office/officeart/2005/8/layout/orgChart1"/>
    <dgm:cxn modelId="{3F1EF7C7-4821-424C-91DC-7F437B8F1DC7}" type="presParOf" srcId="{F4A7876A-54C5-4A76-8D67-B39F5FBCE90A}" destId="{AD380954-F9AA-4FF3-97B3-C496E23A887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570604"/>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3123" y="1371181"/>
          <a:ext cx="1818379" cy="182824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Calculation of the annual consumption value of each product item</a:t>
          </a:r>
          <a:endParaRPr lang="pl-PL" sz="2000" kern="1200" dirty="0"/>
        </a:p>
      </dsp:txBody>
      <dsp:txXfrm>
        <a:off x="91889" y="1459947"/>
        <a:ext cx="1640847" cy="1650709"/>
      </dsp:txXfrm>
    </dsp:sp>
    <dsp:sp modelId="{EDB23190-D659-4B7E-A369-0217237FAC41}">
      <dsp:nvSpPr>
        <dsp:cNvPr id="0" name=""/>
        <dsp:cNvSpPr/>
      </dsp:nvSpPr>
      <dsp:spPr>
        <a:xfrm>
          <a:off x="1912421" y="1371181"/>
          <a:ext cx="1818379" cy="1828241"/>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Sorting consumption values in descending order</a:t>
          </a:r>
          <a:endParaRPr lang="pl-PL" sz="2000" kern="1200" dirty="0"/>
        </a:p>
      </dsp:txBody>
      <dsp:txXfrm>
        <a:off x="2001187" y="1459947"/>
        <a:ext cx="1640847" cy="1650709"/>
      </dsp:txXfrm>
    </dsp:sp>
    <dsp:sp modelId="{0E299C91-20F2-417E-862D-C1B7251ABDFD}">
      <dsp:nvSpPr>
        <dsp:cNvPr id="0" name=""/>
        <dsp:cNvSpPr/>
      </dsp:nvSpPr>
      <dsp:spPr>
        <a:xfrm>
          <a:off x="3821720" y="1371181"/>
          <a:ext cx="1818379" cy="1828241"/>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Clr>
              <a:srgbClr val="1065AB"/>
            </a:buClr>
            <a:buFont typeface="+mj-lt"/>
            <a:buNone/>
          </a:pPr>
          <a:r>
            <a:rPr lang="en-US" sz="2200" kern="1200" dirty="0"/>
            <a:t>Adding up the value of all items</a:t>
          </a:r>
          <a:endParaRPr lang="pl-PL" sz="2200" kern="1200" dirty="0"/>
        </a:p>
      </dsp:txBody>
      <dsp:txXfrm>
        <a:off x="3910486" y="1459947"/>
        <a:ext cx="1640847" cy="1650709"/>
      </dsp:txXfrm>
    </dsp:sp>
    <dsp:sp modelId="{FB9D9A4B-0FEA-44A3-A8B7-843AB28BF339}">
      <dsp:nvSpPr>
        <dsp:cNvPr id="0" name=""/>
        <dsp:cNvSpPr/>
      </dsp:nvSpPr>
      <dsp:spPr>
        <a:xfrm>
          <a:off x="5731018" y="1371181"/>
          <a:ext cx="1818379" cy="1828241"/>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1065AB"/>
            </a:buClr>
            <a:buFont typeface="+mj-lt"/>
            <a:buNone/>
          </a:pPr>
          <a:r>
            <a:rPr lang="en-US" sz="1800" kern="1200" dirty="0"/>
            <a:t>Calculation of the share of the consumption value of each item in the total consumption value</a:t>
          </a:r>
          <a:endParaRPr lang="pl-PL" sz="1800" kern="1200" dirty="0"/>
        </a:p>
      </dsp:txBody>
      <dsp:txXfrm>
        <a:off x="5819784" y="1459947"/>
        <a:ext cx="1640847" cy="1650709"/>
      </dsp:txXfrm>
    </dsp:sp>
    <dsp:sp modelId="{4F2A67BA-6849-4E8A-9025-3472A006D316}">
      <dsp:nvSpPr>
        <dsp:cNvPr id="0" name=""/>
        <dsp:cNvSpPr/>
      </dsp:nvSpPr>
      <dsp:spPr>
        <a:xfrm>
          <a:off x="7640316" y="1371181"/>
          <a:ext cx="1818379" cy="1828241"/>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Clr>
              <a:srgbClr val="1065AB"/>
            </a:buClr>
            <a:buFont typeface="+mj-lt"/>
            <a:buNone/>
          </a:pPr>
          <a:r>
            <a:rPr lang="en-US" sz="2200" kern="1200" dirty="0"/>
            <a:t>Calculation of accumulated percentages</a:t>
          </a:r>
          <a:endParaRPr lang="pl-PL" sz="2200" kern="1200" dirty="0"/>
        </a:p>
      </dsp:txBody>
      <dsp:txXfrm>
        <a:off x="7729082" y="1459947"/>
        <a:ext cx="1640847" cy="1650709"/>
      </dsp:txXfrm>
    </dsp:sp>
    <dsp:sp modelId="{8AAFC037-AF1A-4FC9-91F3-262EDBC0EEA4}">
      <dsp:nvSpPr>
        <dsp:cNvPr id="0" name=""/>
        <dsp:cNvSpPr/>
      </dsp:nvSpPr>
      <dsp:spPr>
        <a:xfrm>
          <a:off x="9549615" y="1371181"/>
          <a:ext cx="1818379" cy="182824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Determining the division into groups A, B and C</a:t>
          </a:r>
          <a:endParaRPr lang="pl-PL" sz="2200" kern="1200" dirty="0"/>
        </a:p>
      </dsp:txBody>
      <dsp:txXfrm>
        <a:off x="9638381" y="1459947"/>
        <a:ext cx="1640847" cy="1650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63224" y="0"/>
          <a:ext cx="9783214"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5760" y="1305401"/>
          <a:ext cx="2770636"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Calculating the sum of squares</a:t>
          </a:r>
          <a:r>
            <a:rPr lang="pl-PL" sz="2700" kern="1200" dirty="0"/>
            <a:t> </a:t>
          </a:r>
        </a:p>
      </dsp:txBody>
      <dsp:txXfrm>
        <a:off x="90726" y="1390367"/>
        <a:ext cx="2600704" cy="1570603"/>
      </dsp:txXfrm>
    </dsp:sp>
    <dsp:sp modelId="{57E71CEE-6724-43C8-B354-2C3D99A825A2}">
      <dsp:nvSpPr>
        <dsp:cNvPr id="0" name=""/>
        <dsp:cNvSpPr/>
      </dsp:nvSpPr>
      <dsp:spPr>
        <a:xfrm>
          <a:off x="2914929" y="1305401"/>
          <a:ext cx="2770636" cy="174053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mj-lt"/>
            <a:buNone/>
          </a:pPr>
          <a:r>
            <a:rPr lang="en-US" sz="2700" kern="1200" dirty="0"/>
            <a:t>Calculation of standard deviation</a:t>
          </a:r>
          <a:endParaRPr lang="pl-PL" sz="2700" kern="1200" dirty="0"/>
        </a:p>
      </dsp:txBody>
      <dsp:txXfrm>
        <a:off x="2999895" y="1390367"/>
        <a:ext cx="2600704" cy="1570603"/>
      </dsp:txXfrm>
    </dsp:sp>
    <dsp:sp modelId="{5D3BF441-FDF6-4CDE-8E07-AC14F4B8853B}">
      <dsp:nvSpPr>
        <dsp:cNvPr id="0" name=""/>
        <dsp:cNvSpPr/>
      </dsp:nvSpPr>
      <dsp:spPr>
        <a:xfrm>
          <a:off x="5824097" y="1305401"/>
          <a:ext cx="2770636" cy="174053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mj-lt"/>
            <a:buNone/>
          </a:pPr>
          <a:r>
            <a:rPr lang="en-US" sz="2700" kern="1200" dirty="0"/>
            <a:t>Calculation of the coefficient of variation</a:t>
          </a:r>
          <a:endParaRPr lang="pl-PL" sz="2700" kern="1200" dirty="0"/>
        </a:p>
      </dsp:txBody>
      <dsp:txXfrm>
        <a:off x="5909063" y="1390367"/>
        <a:ext cx="2600704" cy="1570603"/>
      </dsp:txXfrm>
    </dsp:sp>
    <dsp:sp modelId="{17A3109B-F17A-4ADE-873B-A0D51A31BD2E}">
      <dsp:nvSpPr>
        <dsp:cNvPr id="0" name=""/>
        <dsp:cNvSpPr/>
      </dsp:nvSpPr>
      <dsp:spPr>
        <a:xfrm>
          <a:off x="8733266" y="1305401"/>
          <a:ext cx="2770636"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Establishing the division into groups X, Y and Z</a:t>
          </a:r>
          <a:endParaRPr lang="pl-PL" sz="2700" kern="1200" dirty="0"/>
        </a:p>
      </dsp:txBody>
      <dsp:txXfrm>
        <a:off x="8818232" y="1390367"/>
        <a:ext cx="2600704"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1271678"/>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err="1"/>
            <a:t>Division</a:t>
          </a:r>
          <a:r>
            <a:rPr lang="pl-PL" sz="2700" kern="1200" dirty="0"/>
            <a:t> of </a:t>
          </a:r>
          <a:r>
            <a:rPr lang="pl-PL" sz="2700" kern="1200" dirty="0" err="1"/>
            <a:t>inventories</a:t>
          </a:r>
          <a:endParaRPr lang="pl-PL" sz="2700" kern="1200" dirty="0"/>
        </a:p>
      </dsp:txBody>
      <dsp:txXfrm>
        <a:off x="2875855" y="1271678"/>
        <a:ext cx="2376289" cy="1188144"/>
      </dsp:txXfrm>
    </dsp:sp>
    <dsp:sp modelId="{D599FE85-2944-440C-A910-E5D8696575F1}">
      <dsp:nvSpPr>
        <dsp:cNvPr id="0" name=""/>
        <dsp:cNvSpPr/>
      </dsp:nvSpPr>
      <dsp:spPr>
        <a:xfrm>
          <a:off x="54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Stocks according to the </a:t>
          </a:r>
          <a:r>
            <a:rPr lang="pl-PL" sz="2700" kern="1200" dirty="0"/>
            <a:t>place in the </a:t>
          </a:r>
          <a:r>
            <a:rPr lang="pl-PL" sz="2700" kern="1200" dirty="0" err="1"/>
            <a:t>supply</a:t>
          </a:r>
          <a:r>
            <a:rPr lang="pl-PL" sz="2700" kern="1200" dirty="0"/>
            <a:t> </a:t>
          </a:r>
          <a:r>
            <a:rPr lang="pl-PL" sz="2700" kern="1200" dirty="0" err="1"/>
            <a:t>chain</a:t>
          </a:r>
          <a:endParaRPr lang="pl-PL" sz="2700" kern="1200" dirty="0"/>
        </a:p>
      </dsp:txBody>
      <dsp:txXfrm>
        <a:off x="545" y="2958843"/>
        <a:ext cx="2376289" cy="1188144"/>
      </dsp:txXfrm>
    </dsp:sp>
    <dsp:sp modelId="{82B5E81F-4CB3-4E74-9666-63E616705AB8}">
      <dsp:nvSpPr>
        <dsp:cNvPr id="0" name=""/>
        <dsp:cNvSpPr/>
      </dsp:nvSpPr>
      <dsp:spPr>
        <a:xfrm>
          <a:off x="287585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Stocks according to the cause of creation </a:t>
          </a:r>
          <a:endParaRPr lang="pl-PL" sz="2700" kern="1200" dirty="0"/>
        </a:p>
      </dsp:txBody>
      <dsp:txXfrm>
        <a:off x="2875855" y="2958843"/>
        <a:ext cx="2376289" cy="1188144"/>
      </dsp:txXfrm>
    </dsp:sp>
    <dsp:sp modelId="{C4897AE0-E436-4D37-8BC1-0DCAC8EE9683}">
      <dsp:nvSpPr>
        <dsp:cNvPr id="0" name=""/>
        <dsp:cNvSpPr/>
      </dsp:nvSpPr>
      <dsp:spPr>
        <a:xfrm>
          <a:off x="575116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err="1"/>
            <a:t>Stocks</a:t>
          </a:r>
          <a:r>
            <a:rPr lang="pl-PL" sz="2700" kern="1200" dirty="0"/>
            <a:t> </a:t>
          </a:r>
          <a:r>
            <a:rPr lang="pl-PL" sz="2700" kern="1200" dirty="0" err="1"/>
            <a:t>structure</a:t>
          </a:r>
          <a:endParaRPr lang="pl-PL" sz="2700" kern="1200" dirty="0"/>
        </a:p>
      </dsp:txBody>
      <dsp:txXfrm>
        <a:off x="5751165" y="2958843"/>
        <a:ext cx="2376289" cy="1188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078822"/>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078822"/>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078822"/>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890677"/>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Stocks</a:t>
          </a:r>
          <a:r>
            <a:rPr lang="pl-PL" sz="4000" kern="1200" dirty="0"/>
            <a:t> </a:t>
          </a:r>
          <a:r>
            <a:rPr lang="pl-PL" sz="4000" kern="1200" dirty="0" err="1"/>
            <a:t>structure</a:t>
          </a:r>
          <a:endParaRPr lang="pl-PL" sz="4000" kern="1200" dirty="0"/>
        </a:p>
      </dsp:txBody>
      <dsp:txXfrm>
        <a:off x="2875855" y="890677"/>
        <a:ext cx="2376289" cy="1188144"/>
      </dsp:txXfrm>
    </dsp:sp>
    <dsp:sp modelId="{D599FE85-2944-440C-A910-E5D8696575F1}">
      <dsp:nvSpPr>
        <dsp:cNvPr id="0" name=""/>
        <dsp:cNvSpPr/>
      </dsp:nvSpPr>
      <dsp:spPr>
        <a:xfrm>
          <a:off x="54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Cyclic</a:t>
          </a:r>
          <a:r>
            <a:rPr lang="pl-PL" sz="4000" kern="1200" dirty="0"/>
            <a:t> </a:t>
          </a:r>
          <a:r>
            <a:rPr lang="pl-PL" sz="4000" kern="1200" dirty="0" err="1"/>
            <a:t>stock</a:t>
          </a:r>
          <a:endParaRPr lang="pl-PL" sz="4000" kern="1200" dirty="0"/>
        </a:p>
      </dsp:txBody>
      <dsp:txXfrm>
        <a:off x="545" y="2577842"/>
        <a:ext cx="2376289" cy="1188144"/>
      </dsp:txXfrm>
    </dsp:sp>
    <dsp:sp modelId="{82B5E81F-4CB3-4E74-9666-63E616705AB8}">
      <dsp:nvSpPr>
        <dsp:cNvPr id="0" name=""/>
        <dsp:cNvSpPr/>
      </dsp:nvSpPr>
      <dsp:spPr>
        <a:xfrm>
          <a:off x="287585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Safety</a:t>
          </a:r>
          <a:r>
            <a:rPr lang="pl-PL" sz="4000" kern="1200" dirty="0"/>
            <a:t> </a:t>
          </a:r>
          <a:r>
            <a:rPr lang="pl-PL" sz="4000" kern="1200" dirty="0" err="1"/>
            <a:t>stock</a:t>
          </a:r>
          <a:endParaRPr lang="pl-PL" sz="4000" kern="1200" dirty="0"/>
        </a:p>
      </dsp:txBody>
      <dsp:txXfrm>
        <a:off x="2875855" y="2577842"/>
        <a:ext cx="2376289" cy="1188144"/>
      </dsp:txXfrm>
    </dsp:sp>
    <dsp:sp modelId="{C4897AE0-E436-4D37-8BC1-0DCAC8EE9683}">
      <dsp:nvSpPr>
        <dsp:cNvPr id="0" name=""/>
        <dsp:cNvSpPr/>
      </dsp:nvSpPr>
      <dsp:spPr>
        <a:xfrm>
          <a:off x="575116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Excess</a:t>
          </a:r>
          <a:r>
            <a:rPr lang="pl-PL" sz="4000" kern="1200" dirty="0"/>
            <a:t> </a:t>
          </a:r>
          <a:r>
            <a:rPr lang="pl-PL" sz="4000" kern="1200" dirty="0" err="1"/>
            <a:t>stock</a:t>
          </a:r>
          <a:endParaRPr lang="pl-PL" sz="4000" kern="1200" dirty="0"/>
        </a:p>
      </dsp:txBody>
      <dsp:txXfrm>
        <a:off x="5751165" y="2577842"/>
        <a:ext cx="2376289" cy="1188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5354-1203-4B7F-8839-083D6F9232C5}">
      <dsp:nvSpPr>
        <dsp:cNvPr id="0" name=""/>
        <dsp:cNvSpPr/>
      </dsp:nvSpPr>
      <dsp:spPr>
        <a:xfrm>
          <a:off x="653277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CBBB80-E71E-4DBD-88D6-8666021F059D}">
      <dsp:nvSpPr>
        <dsp:cNvPr id="0" name=""/>
        <dsp:cNvSpPr/>
      </dsp:nvSpPr>
      <dsp:spPr>
        <a:xfrm>
          <a:off x="653277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99909-F509-45E2-8019-5207EDFFDFAE}">
      <dsp:nvSpPr>
        <dsp:cNvPr id="0" name=""/>
        <dsp:cNvSpPr/>
      </dsp:nvSpPr>
      <dsp:spPr>
        <a:xfrm>
          <a:off x="5025139" y="934227"/>
          <a:ext cx="2252150" cy="390869"/>
        </a:xfrm>
        <a:custGeom>
          <a:avLst/>
          <a:gdLst/>
          <a:ahLst/>
          <a:cxnLst/>
          <a:rect l="0" t="0" r="0" b="0"/>
          <a:pathLst>
            <a:path>
              <a:moveTo>
                <a:pt x="0" y="0"/>
              </a:moveTo>
              <a:lnTo>
                <a:pt x="0" y="195434"/>
              </a:lnTo>
              <a:lnTo>
                <a:pt x="2252150" y="195434"/>
              </a:lnTo>
              <a:lnTo>
                <a:pt x="225215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FBF459-B88C-415E-A645-638EB0CE3D93}">
      <dsp:nvSpPr>
        <dsp:cNvPr id="0" name=""/>
        <dsp:cNvSpPr/>
      </dsp:nvSpPr>
      <dsp:spPr>
        <a:xfrm>
          <a:off x="428062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CC55B-A6F2-4CCC-AE80-191EAE5F4803}">
      <dsp:nvSpPr>
        <dsp:cNvPr id="0" name=""/>
        <dsp:cNvSpPr/>
      </dsp:nvSpPr>
      <dsp:spPr>
        <a:xfrm>
          <a:off x="428062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4CED-6CA9-4941-8230-CE60AB9E80FF}">
      <dsp:nvSpPr>
        <dsp:cNvPr id="0" name=""/>
        <dsp:cNvSpPr/>
      </dsp:nvSpPr>
      <dsp:spPr>
        <a:xfrm>
          <a:off x="4979419" y="934227"/>
          <a:ext cx="91440" cy="390869"/>
        </a:xfrm>
        <a:custGeom>
          <a:avLst/>
          <a:gdLst/>
          <a:ahLst/>
          <a:cxnLst/>
          <a:rect l="0" t="0" r="0" b="0"/>
          <a:pathLst>
            <a:path>
              <a:moveTo>
                <a:pt x="45720" y="0"/>
              </a:moveTo>
              <a:lnTo>
                <a:pt x="4572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B06ECF-D461-4B1A-8F97-A15D3F34C003}">
      <dsp:nvSpPr>
        <dsp:cNvPr id="0" name=""/>
        <dsp:cNvSpPr/>
      </dsp:nvSpPr>
      <dsp:spPr>
        <a:xfrm>
          <a:off x="2028476"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62E1BF-4904-43AF-869A-0A149FCB1E74}">
      <dsp:nvSpPr>
        <dsp:cNvPr id="0" name=""/>
        <dsp:cNvSpPr/>
      </dsp:nvSpPr>
      <dsp:spPr>
        <a:xfrm>
          <a:off x="2028476"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BF7AC8-000F-43C4-902F-C9486CBD461F}">
      <dsp:nvSpPr>
        <dsp:cNvPr id="0" name=""/>
        <dsp:cNvSpPr/>
      </dsp:nvSpPr>
      <dsp:spPr>
        <a:xfrm>
          <a:off x="2772988" y="934227"/>
          <a:ext cx="2252150" cy="390869"/>
        </a:xfrm>
        <a:custGeom>
          <a:avLst/>
          <a:gdLst/>
          <a:ahLst/>
          <a:cxnLst/>
          <a:rect l="0" t="0" r="0" b="0"/>
          <a:pathLst>
            <a:path>
              <a:moveTo>
                <a:pt x="2252150" y="0"/>
              </a:moveTo>
              <a:lnTo>
                <a:pt x="2252150" y="195434"/>
              </a:lnTo>
              <a:lnTo>
                <a:pt x="0" y="195434"/>
              </a:lnTo>
              <a:lnTo>
                <a:pt x="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8FFAD-B7B2-484A-A379-E684271DF1A7}">
      <dsp:nvSpPr>
        <dsp:cNvPr id="0" name=""/>
        <dsp:cNvSpPr/>
      </dsp:nvSpPr>
      <dsp:spPr>
        <a:xfrm>
          <a:off x="4094498" y="3587"/>
          <a:ext cx="1861281" cy="9306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l-PL" sz="2800" kern="1200" dirty="0">
              <a:solidFill>
                <a:srgbClr val="292928"/>
              </a:solidFill>
            </a:rPr>
            <a:t>Inventory </a:t>
          </a:r>
          <a:r>
            <a:rPr lang="pl-PL" sz="2800" kern="1200" dirty="0" err="1">
              <a:solidFill>
                <a:srgbClr val="292928"/>
              </a:solidFill>
            </a:rPr>
            <a:t>costs</a:t>
          </a:r>
          <a:endParaRPr lang="pl-PL" sz="2800" kern="1200" dirty="0">
            <a:solidFill>
              <a:srgbClr val="292928"/>
            </a:solidFill>
          </a:endParaRPr>
        </a:p>
      </dsp:txBody>
      <dsp:txXfrm>
        <a:off x="4094498" y="3587"/>
        <a:ext cx="1861281" cy="930640"/>
      </dsp:txXfrm>
    </dsp:sp>
    <dsp:sp modelId="{B068CCB0-45FA-44BE-91FF-779504DD89D1}">
      <dsp:nvSpPr>
        <dsp:cNvPr id="0" name=""/>
        <dsp:cNvSpPr/>
      </dsp:nvSpPr>
      <dsp:spPr>
        <a:xfrm>
          <a:off x="184234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kern="1200" dirty="0"/>
            <a:t>Stock </a:t>
          </a:r>
          <a:r>
            <a:rPr lang="pl-PL" sz="2200" kern="1200" dirty="0" err="1"/>
            <a:t>replenishment</a:t>
          </a:r>
          <a:r>
            <a:rPr lang="pl-PL" sz="2200" kern="1200" dirty="0"/>
            <a:t> </a:t>
          </a:r>
          <a:r>
            <a:rPr lang="pl-PL" sz="2200" kern="1200" dirty="0" err="1"/>
            <a:t>costs</a:t>
          </a:r>
          <a:endParaRPr lang="pl-PL" sz="2200" kern="1200" dirty="0"/>
        </a:p>
      </dsp:txBody>
      <dsp:txXfrm>
        <a:off x="1842348" y="1325097"/>
        <a:ext cx="1861281" cy="930640"/>
      </dsp:txXfrm>
    </dsp:sp>
    <dsp:sp modelId="{1B1801D0-1513-4A31-85EC-E965556FB106}">
      <dsp:nvSpPr>
        <dsp:cNvPr id="0" name=""/>
        <dsp:cNvSpPr/>
      </dsp:nvSpPr>
      <dsp:spPr>
        <a:xfrm>
          <a:off x="2307668"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err="1"/>
            <a:t>Ordering</a:t>
          </a:r>
          <a:r>
            <a:rPr lang="pl-PL" sz="2700" kern="1200" dirty="0"/>
            <a:t> </a:t>
          </a:r>
          <a:r>
            <a:rPr lang="pl-PL" sz="2700" kern="1200" dirty="0" err="1"/>
            <a:t>costs</a:t>
          </a:r>
          <a:endParaRPr lang="pl-PL" sz="2700" kern="1200" dirty="0"/>
        </a:p>
      </dsp:txBody>
      <dsp:txXfrm>
        <a:off x="2307668" y="2646607"/>
        <a:ext cx="1861281" cy="930640"/>
      </dsp:txXfrm>
    </dsp:sp>
    <dsp:sp modelId="{D3B16A7E-5B3C-4E42-9611-0B7EC04D091A}">
      <dsp:nvSpPr>
        <dsp:cNvPr id="0" name=""/>
        <dsp:cNvSpPr/>
      </dsp:nvSpPr>
      <dsp:spPr>
        <a:xfrm>
          <a:off x="2307668"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a:t>Transport </a:t>
          </a:r>
          <a:r>
            <a:rPr lang="pl-PL" sz="2700" kern="1200" dirty="0" err="1"/>
            <a:t>costs</a:t>
          </a:r>
          <a:endParaRPr lang="pl-PL" sz="2700" kern="1200" dirty="0"/>
        </a:p>
      </dsp:txBody>
      <dsp:txXfrm>
        <a:off x="2307668" y="3968117"/>
        <a:ext cx="1861281" cy="930640"/>
      </dsp:txXfrm>
    </dsp:sp>
    <dsp:sp modelId="{1869BFE9-057F-4C73-B2E2-B5D627B0B80B}">
      <dsp:nvSpPr>
        <dsp:cNvPr id="0" name=""/>
        <dsp:cNvSpPr/>
      </dsp:nvSpPr>
      <dsp:spPr>
        <a:xfrm>
          <a:off x="409449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a:t>Inventory holding </a:t>
          </a:r>
          <a:r>
            <a:rPr lang="pl-PL" sz="2700" kern="1200" dirty="0" err="1"/>
            <a:t>costs</a:t>
          </a:r>
          <a:endParaRPr lang="pl-PL" sz="2700" kern="1200" dirty="0"/>
        </a:p>
      </dsp:txBody>
      <dsp:txXfrm>
        <a:off x="4094498" y="1325097"/>
        <a:ext cx="1861281" cy="930640"/>
      </dsp:txXfrm>
    </dsp:sp>
    <dsp:sp modelId="{CD8B450F-EE91-4D9C-B551-88627C49E707}">
      <dsp:nvSpPr>
        <dsp:cNvPr id="0" name=""/>
        <dsp:cNvSpPr/>
      </dsp:nvSpPr>
      <dsp:spPr>
        <a:xfrm>
          <a:off x="4559819"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a:t>Storage </a:t>
          </a:r>
          <a:r>
            <a:rPr lang="pl-PL" sz="2700" kern="1200" dirty="0" err="1"/>
            <a:t>costs</a:t>
          </a:r>
          <a:endParaRPr lang="pl-PL" sz="2700" kern="1200" dirty="0"/>
        </a:p>
      </dsp:txBody>
      <dsp:txXfrm>
        <a:off x="4559819" y="2646607"/>
        <a:ext cx="1861281" cy="930640"/>
      </dsp:txXfrm>
    </dsp:sp>
    <dsp:sp modelId="{F8F8863C-3913-4FAE-960E-27A546391EE7}">
      <dsp:nvSpPr>
        <dsp:cNvPr id="0" name=""/>
        <dsp:cNvSpPr/>
      </dsp:nvSpPr>
      <dsp:spPr>
        <a:xfrm>
          <a:off x="4559819"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err="1"/>
            <a:t>Loss</a:t>
          </a:r>
          <a:r>
            <a:rPr lang="pl-PL" sz="2700" kern="1200" dirty="0"/>
            <a:t> of </a:t>
          </a:r>
          <a:r>
            <a:rPr lang="pl-PL" sz="2700" kern="1200" dirty="0" err="1"/>
            <a:t>value</a:t>
          </a:r>
          <a:r>
            <a:rPr lang="pl-PL" sz="2700" kern="1200" dirty="0"/>
            <a:t> </a:t>
          </a:r>
          <a:r>
            <a:rPr lang="pl-PL" sz="2700" kern="1200" dirty="0" err="1"/>
            <a:t>costs</a:t>
          </a:r>
          <a:r>
            <a:rPr lang="pl-PL" sz="2700" kern="1200" dirty="0"/>
            <a:t> </a:t>
          </a:r>
        </a:p>
      </dsp:txBody>
      <dsp:txXfrm>
        <a:off x="4559819" y="3968117"/>
        <a:ext cx="1861281" cy="930640"/>
      </dsp:txXfrm>
    </dsp:sp>
    <dsp:sp modelId="{BD6CC533-FBED-4466-BC60-13CE5A90A863}">
      <dsp:nvSpPr>
        <dsp:cNvPr id="0" name=""/>
        <dsp:cNvSpPr/>
      </dsp:nvSpPr>
      <dsp:spPr>
        <a:xfrm>
          <a:off x="6346649"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a:t>S</a:t>
          </a:r>
          <a:r>
            <a:rPr lang="en-GB" sz="2700" kern="1200" dirty="0" err="1"/>
            <a:t>hortage</a:t>
          </a:r>
          <a:r>
            <a:rPr lang="en-GB" sz="2700" kern="1200" dirty="0"/>
            <a:t> costs</a:t>
          </a:r>
          <a:endParaRPr lang="pl-PL" sz="2700" kern="1200" dirty="0"/>
        </a:p>
      </dsp:txBody>
      <dsp:txXfrm>
        <a:off x="6346649" y="1325097"/>
        <a:ext cx="1861281" cy="930640"/>
      </dsp:txXfrm>
    </dsp:sp>
    <dsp:sp modelId="{9F19B051-2B19-42CC-AE58-27AB5702AB6D}">
      <dsp:nvSpPr>
        <dsp:cNvPr id="0" name=""/>
        <dsp:cNvSpPr/>
      </dsp:nvSpPr>
      <dsp:spPr>
        <a:xfrm>
          <a:off x="6811970"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The costs of lost benefits</a:t>
          </a:r>
          <a:endParaRPr lang="pl-PL" sz="2700" kern="1200" dirty="0"/>
        </a:p>
      </dsp:txBody>
      <dsp:txXfrm>
        <a:off x="6811970" y="2646607"/>
        <a:ext cx="1861281" cy="930640"/>
      </dsp:txXfrm>
    </dsp:sp>
    <dsp:sp modelId="{9355CF92-906D-49E7-AB48-652D670A5EFD}">
      <dsp:nvSpPr>
        <dsp:cNvPr id="0" name=""/>
        <dsp:cNvSpPr/>
      </dsp:nvSpPr>
      <dsp:spPr>
        <a:xfrm>
          <a:off x="6811970"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err="1"/>
            <a:t>Contractual</a:t>
          </a:r>
          <a:r>
            <a:rPr lang="pl-PL" sz="2700" kern="1200" dirty="0"/>
            <a:t> </a:t>
          </a:r>
          <a:r>
            <a:rPr lang="pl-PL" sz="2700" kern="1200" dirty="0" err="1"/>
            <a:t>penalties</a:t>
          </a:r>
          <a:r>
            <a:rPr lang="pl-PL" sz="2700" kern="1200" dirty="0"/>
            <a:t> </a:t>
          </a:r>
        </a:p>
      </dsp:txBody>
      <dsp:txXfrm>
        <a:off x="6811970" y="3968117"/>
        <a:ext cx="1861281" cy="930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F01E2A5-C4FB-4D5A-8038-299E5408D845}"/>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652820" y="908526"/>
            <a:ext cx="5432301" cy="1752566"/>
          </a:xfrm>
        </p:spPr>
        <p:txBody>
          <a:bodyPr>
            <a:noAutofit/>
          </a:bodyPr>
          <a:lstStyle/>
          <a:p>
            <a:pPr>
              <a:lnSpc>
                <a:spcPct val="110000"/>
              </a:lnSpc>
            </a:pPr>
            <a:r>
              <a:rPr lang="en-US" sz="3600" dirty="0"/>
              <a:t>Advanced use of a spreadsheet to </a:t>
            </a:r>
            <a:r>
              <a:rPr lang="en-US" sz="3600" dirty="0" err="1"/>
              <a:t>analy</a:t>
            </a:r>
            <a:r>
              <a:rPr lang="pl-PL" sz="3600" dirty="0"/>
              <a:t>s</a:t>
            </a:r>
            <a:r>
              <a:rPr lang="en-US" sz="3600" dirty="0"/>
              <a:t>e logistics data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4096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lnSpc>
                <a:spcPct val="110000"/>
              </a:lnSpc>
            </a:pP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5307" y="291080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pl-PL" sz="4400" dirty="0">
                <a:latin typeface="Tahoma" panose="020B0604030504040204" pitchFamily="34" charset="0"/>
                <a:ea typeface="Tahoma" panose="020B0604030504040204" pitchFamily="34" charset="0"/>
                <a:cs typeface="Tahoma" panose="020B0604030504040204" pitchFamily="34" charset="0"/>
              </a:rPr>
              <a:t>Inventory management</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extBox 11">
            <a:extLst>
              <a:ext uri="{FF2B5EF4-FFF2-40B4-BE49-F238E27FC236}">
                <a16:creationId xmlns:a16="http://schemas.microsoft.com/office/drawing/2014/main" id="{EFC54AD5-C99E-4914-8DBD-D26DA3E349C6}"/>
              </a:ext>
            </a:extLst>
          </p:cNvPr>
          <p:cNvSpPr txBox="1"/>
          <p:nvPr/>
        </p:nvSpPr>
        <p:spPr>
          <a:xfrm>
            <a:off x="7458950" y="5847095"/>
            <a:ext cx="3549890" cy="784830"/>
          </a:xfrm>
          <a:prstGeom prst="rect">
            <a:avLst/>
          </a:prstGeom>
          <a:solidFill>
            <a:schemeClr val="bg1"/>
          </a:solidFill>
        </p:spPr>
        <p:txBody>
          <a:bodyPr wrap="square">
            <a:spAutoFit/>
          </a:bodyPr>
          <a:lstStyle/>
          <a:p>
            <a:pPr algn="just"/>
            <a:r>
              <a:rPr lang="en-GB" sz="900" b="0" i="0" dirty="0">
                <a:solidFill>
                  <a:srgbClr val="000000"/>
                </a:solidFill>
                <a:effectLst/>
                <a:latin typeface="arial" panose="020B0604020202020204" pitchFamily="34" charset="0"/>
              </a:rPr>
              <a:t>Co-funded by the European Union</a:t>
            </a:r>
          </a:p>
          <a:p>
            <a:pPr algn="just"/>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900" b="0" i="0" dirty="0">
                <a:solidFill>
                  <a:srgbClr val="000000"/>
                </a:solidFill>
                <a:effectLst/>
                <a:latin typeface="arial" panose="020B0604020202020204" pitchFamily="34" charset="0"/>
              </a:rPr>
              <a:t>.</a:t>
            </a:r>
            <a:endParaRPr lang="en-GB" sz="900" b="0" i="0" dirty="0">
              <a:solidFill>
                <a:srgbClr val="000000"/>
              </a:solidFill>
              <a:effectLst/>
              <a:latin typeface="arial" panose="020B0604020202020204" pitchFamily="34" charset="0"/>
            </a:endParaRPr>
          </a:p>
        </p:txBody>
      </p:sp>
      <p:sp>
        <p:nvSpPr>
          <p:cNvPr id="13" name="Tytuł 1">
            <a:extLst>
              <a:ext uri="{FF2B5EF4-FFF2-40B4-BE49-F238E27FC236}">
                <a16:creationId xmlns:a16="http://schemas.microsoft.com/office/drawing/2014/main" id="{FA5F996D-5859-4C3F-B069-DFC6093E2F7C}"/>
              </a:ext>
            </a:extLst>
          </p:cNvPr>
          <p:cNvSpPr txBox="1">
            <a:spLocks/>
          </p:cNvSpPr>
          <p:nvPr/>
        </p:nvSpPr>
        <p:spPr>
          <a:xfrm>
            <a:off x="5637613" y="4743947"/>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XYZ Analysis – </a:t>
            </a:r>
            <a:r>
              <a:rPr lang="pl-PL" sz="3200" kern="100" dirty="0" err="1">
                <a:cs typeface="Times New Roman" panose="02020603050405020304" pitchFamily="18" charset="0"/>
              </a:rPr>
              <a:t>steps</a:t>
            </a:r>
            <a:r>
              <a:rPr lang="pl-PL" sz="3200" kern="100" dirty="0">
                <a:cs typeface="Times New Roman" panose="02020603050405020304" pitchFamily="18" charset="0"/>
              </a:rPr>
              <a:t> </a:t>
            </a:r>
            <a:endParaRPr lang="pl-PL" dirty="0"/>
          </a:p>
        </p:txBody>
      </p:sp>
      <p:graphicFrame>
        <p:nvGraphicFramePr>
          <p:cNvPr id="5" name="Symbol zastępczy zawartości 1">
            <a:extLst>
              <a:ext uri="{FF2B5EF4-FFF2-40B4-BE49-F238E27FC236}">
                <a16:creationId xmlns:a16="http://schemas.microsoft.com/office/drawing/2014/main" id="{C494EE61-5380-16CF-50DC-C3872249A388}"/>
              </a:ext>
            </a:extLst>
          </p:cNvPr>
          <p:cNvGraphicFramePr>
            <a:graphicFrameLocks noGrp="1"/>
          </p:cNvGraphicFramePr>
          <p:nvPr>
            <p:ph idx="1"/>
            <p:extLst>
              <p:ext uri="{D42A27DB-BD31-4B8C-83A1-F6EECF244321}">
                <p14:modId xmlns:p14="http://schemas.microsoft.com/office/powerpoint/2010/main" val="1519855059"/>
              </p:ext>
            </p:extLst>
          </p:nvPr>
        </p:nvGraphicFramePr>
        <p:xfrm>
          <a:off x="580465" y="1674040"/>
          <a:ext cx="1150966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0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255EA97-0AA2-E2C9-3AFD-1DD36EB376E0}"/>
              </a:ext>
            </a:extLst>
          </p:cNvPr>
          <p:cNvSpPr/>
          <p:nvPr/>
        </p:nvSpPr>
        <p:spPr>
          <a:xfrm>
            <a:off x="0" y="1617859"/>
            <a:ext cx="12192000" cy="456187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ABC/XYZ Analysis</a:t>
            </a:r>
            <a:endParaRPr lang="pl-PL" dirty="0"/>
          </a:p>
        </p:txBody>
      </p:sp>
      <p:sp>
        <p:nvSpPr>
          <p:cNvPr id="3" name="Symbol zastępczy zawartości 2">
            <a:extLst>
              <a:ext uri="{FF2B5EF4-FFF2-40B4-BE49-F238E27FC236}">
                <a16:creationId xmlns:a16="http://schemas.microsoft.com/office/drawing/2014/main" id="{BFC061D5-C9AE-A67D-AE2F-F58E4D202871}"/>
              </a:ext>
            </a:extLst>
          </p:cNvPr>
          <p:cNvSpPr>
            <a:spLocks noGrp="1"/>
          </p:cNvSpPr>
          <p:nvPr>
            <p:ph idx="1"/>
          </p:nvPr>
        </p:nvSpPr>
        <p:spPr>
          <a:xfrm>
            <a:off x="838200" y="1733994"/>
            <a:ext cx="10515600" cy="4445742"/>
          </a:xfrm>
        </p:spPr>
        <p:txBody>
          <a:bodyPr>
            <a:noAutofit/>
          </a:bodyPr>
          <a:lstStyle/>
          <a:p>
            <a:pPr marL="0" indent="0" algn="just">
              <a:lnSpc>
                <a:spcPct val="120000"/>
              </a:lnSpc>
              <a:buNone/>
            </a:pPr>
            <a:r>
              <a:rPr lang="en-US" sz="3000" spc="-10" dirty="0">
                <a:cs typeface="Times New Roman" panose="02020603050405020304" pitchFamily="18" charset="0"/>
              </a:rPr>
              <a:t>In economic practice, the use of the XYZ division makes sense in combination with the ABC</a:t>
            </a:r>
            <a:r>
              <a:rPr lang="pl-PL" sz="3000" spc="-10" dirty="0">
                <a:cs typeface="Times New Roman" panose="02020603050405020304" pitchFamily="18" charset="0"/>
              </a:rPr>
              <a:t>.</a:t>
            </a:r>
            <a:r>
              <a:rPr lang="en-US" sz="3000" spc="-10" dirty="0">
                <a:cs typeface="Times New Roman" panose="02020603050405020304" pitchFamily="18" charset="0"/>
              </a:rPr>
              <a:t> classification (Pandya &amp; Thakkar, 2016), (Cyplik &amp; Hadaś, 2012).</a:t>
            </a:r>
            <a:endParaRPr lang="pl-PL" sz="3000" spc="-10" dirty="0">
              <a:cs typeface="Times New Roman" panose="02020603050405020304" pitchFamily="18" charset="0"/>
            </a:endParaRPr>
          </a:p>
          <a:p>
            <a:pPr marL="0" indent="0" algn="just">
              <a:lnSpc>
                <a:spcPct val="120000"/>
              </a:lnSpc>
              <a:spcBef>
                <a:spcPts val="0"/>
              </a:spcBef>
              <a:spcAft>
                <a:spcPts val="1800"/>
              </a:spcAft>
              <a:buNone/>
            </a:pPr>
            <a:r>
              <a:rPr lang="en-US" sz="3000" spc="-10" dirty="0">
                <a:cs typeface="Times New Roman" panose="02020603050405020304" pitchFamily="18" charset="0"/>
              </a:rPr>
              <a:t> </a:t>
            </a:r>
            <a:br>
              <a:rPr lang="pl-PL" sz="3000" spc="-10" dirty="0">
                <a:cs typeface="Times New Roman" panose="02020603050405020304" pitchFamily="18" charset="0"/>
              </a:rPr>
            </a:br>
            <a:r>
              <a:rPr lang="en-US" sz="3000" spc="-10" dirty="0">
                <a:cs typeface="Times New Roman" panose="02020603050405020304" pitchFamily="18" charset="0"/>
              </a:rPr>
              <a:t>Conducting a combined ABZ/XYZ analysis allows dividing the considered assortment into 9 groups for which various solutions can be taken regarding maintaining and replenishing the stock (Krzyżaniak &amp; Cyplik, 2008). </a:t>
            </a:r>
            <a:endParaRPr lang="pl-PL" sz="3000" spc="-10" dirty="0">
              <a:cs typeface="Times New Roman" panose="02020603050405020304" pitchFamily="18" charset="0"/>
            </a:endParaRPr>
          </a:p>
        </p:txBody>
      </p:sp>
    </p:spTree>
    <p:extLst>
      <p:ext uri="{BB962C8B-B14F-4D97-AF65-F5344CB8AC3E}">
        <p14:creationId xmlns:p14="http://schemas.microsoft.com/office/powerpoint/2010/main" val="206435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18714" y="122444"/>
            <a:ext cx="9821334" cy="1116542"/>
          </a:xfrm>
        </p:spPr>
        <p:txBody>
          <a:bodyPr/>
          <a:lstStyle/>
          <a:p>
            <a:r>
              <a:rPr lang="en-US" sz="3200" kern="100" dirty="0">
                <a:cs typeface="Times New Roman" panose="02020603050405020304" pitchFamily="18" charset="0"/>
              </a:rPr>
              <a:t>The 9-box approach to the ABC-XYZ</a:t>
            </a:r>
            <a:endParaRPr lang="pl-PL" dirty="0"/>
          </a:p>
        </p:txBody>
      </p:sp>
      <p:graphicFrame>
        <p:nvGraphicFramePr>
          <p:cNvPr id="2" name="Symbol zastępczy zawartości 1">
            <a:extLst>
              <a:ext uri="{FF2B5EF4-FFF2-40B4-BE49-F238E27FC236}">
                <a16:creationId xmlns:a16="http://schemas.microsoft.com/office/drawing/2014/main" id="{A5B9C5E2-CE1E-FC0A-7185-7E6E922FA496}"/>
              </a:ext>
            </a:extLst>
          </p:cNvPr>
          <p:cNvGraphicFramePr>
            <a:graphicFrameLocks noGrp="1"/>
          </p:cNvGraphicFramePr>
          <p:nvPr>
            <p:ph idx="1"/>
            <p:extLst>
              <p:ext uri="{D42A27DB-BD31-4B8C-83A1-F6EECF244321}">
                <p14:modId xmlns:p14="http://schemas.microsoft.com/office/powerpoint/2010/main" val="1968533788"/>
              </p:ext>
            </p:extLst>
          </p:nvPr>
        </p:nvGraphicFramePr>
        <p:xfrm>
          <a:off x="1442703" y="1138502"/>
          <a:ext cx="9560245" cy="4950800"/>
        </p:xfrm>
        <a:graphic>
          <a:graphicData uri="http://schemas.openxmlformats.org/drawingml/2006/table">
            <a:tbl>
              <a:tblPr firstRow="1" firstCol="1" bandRow="1">
                <a:tableStyleId>{5C22544A-7EE6-4342-B048-85BDC9FD1C3A}</a:tableStyleId>
              </a:tblPr>
              <a:tblGrid>
                <a:gridCol w="494587">
                  <a:extLst>
                    <a:ext uri="{9D8B030D-6E8A-4147-A177-3AD203B41FA5}">
                      <a16:colId xmlns:a16="http://schemas.microsoft.com/office/drawing/2014/main" val="3181095630"/>
                    </a:ext>
                  </a:extLst>
                </a:gridCol>
                <a:gridCol w="3021886">
                  <a:extLst>
                    <a:ext uri="{9D8B030D-6E8A-4147-A177-3AD203B41FA5}">
                      <a16:colId xmlns:a16="http://schemas.microsoft.com/office/drawing/2014/main" val="2014041563"/>
                    </a:ext>
                  </a:extLst>
                </a:gridCol>
                <a:gridCol w="3021886">
                  <a:extLst>
                    <a:ext uri="{9D8B030D-6E8A-4147-A177-3AD203B41FA5}">
                      <a16:colId xmlns:a16="http://schemas.microsoft.com/office/drawing/2014/main" val="3915610236"/>
                    </a:ext>
                  </a:extLst>
                </a:gridCol>
                <a:gridCol w="3021886">
                  <a:extLst>
                    <a:ext uri="{9D8B030D-6E8A-4147-A177-3AD203B41FA5}">
                      <a16:colId xmlns:a16="http://schemas.microsoft.com/office/drawing/2014/main" val="780278122"/>
                    </a:ext>
                  </a:extLst>
                </a:gridCol>
              </a:tblGrid>
              <a:tr h="338200">
                <a:tc>
                  <a:txBody>
                    <a:bodyPr/>
                    <a:lstStyle/>
                    <a:p>
                      <a:pPr algn="ctr">
                        <a:lnSpc>
                          <a:spcPct val="115000"/>
                        </a:lnSpc>
                        <a:spcAft>
                          <a:spcPts val="600"/>
                        </a:spcAft>
                      </a:pPr>
                      <a:r>
                        <a:rPr lang="pl-PL" sz="2000" kern="100" dirty="0">
                          <a:effectLst/>
                        </a:rPr>
                        <a:t> </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dirty="0">
                          <a:effectLst/>
                        </a:rPr>
                        <a:t>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dirty="0">
                          <a:effectLst/>
                        </a:rPr>
                        <a:t>B</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a:effectLst/>
                        </a:rPr>
                        <a:t>C</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extLst>
                  <a:ext uri="{0D108BD9-81ED-4DB2-BD59-A6C34878D82A}">
                    <a16:rowId xmlns:a16="http://schemas.microsoft.com/office/drawing/2014/main" val="4271851255"/>
                  </a:ext>
                </a:extLst>
              </a:tr>
              <a:tr h="1340525">
                <a:tc>
                  <a:txBody>
                    <a:bodyPr/>
                    <a:lstStyle/>
                    <a:p>
                      <a:pPr algn="ctr">
                        <a:lnSpc>
                          <a:spcPct val="115000"/>
                        </a:lnSpc>
                        <a:spcAft>
                          <a:spcPts val="600"/>
                        </a:spcAft>
                      </a:pPr>
                      <a:r>
                        <a:rPr lang="pl-PL" sz="2000" kern="100" dirty="0">
                          <a:effectLst/>
                        </a:rPr>
                        <a:t>X</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nchor="ctr"/>
                </a:tc>
                <a:tc>
                  <a:txBody>
                    <a:bodyPr/>
                    <a:lstStyle/>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High value of goods turnover, high accuracy of demand forecast</a:t>
                      </a:r>
                      <a:endParaRPr lang="pl-PL" sz="2200" kern="100" dirty="0">
                        <a:effectLst/>
                        <a:latin typeface="Tahoma" panose="020B0604030504040204" pitchFamily="34" charset="0"/>
                        <a:ea typeface="Tahoma" panose="020B0604030504040204" pitchFamily="34" charset="0"/>
                        <a:cs typeface="Tahoma" panose="020B0604030504040204" pitchFamily="34" charset="0"/>
                      </a:endParaRPr>
                    </a:p>
                  </a:txBody>
                  <a:tcPr marL="52853" marR="52853" marT="0" marB="0" anchor="ctr"/>
                </a:tc>
                <a:tc>
                  <a:txBody>
                    <a:bodyPr/>
                    <a:lstStyle/>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Average turnover value</a:t>
                      </a:r>
                    </a:p>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goods, high accuracy</a:t>
                      </a:r>
                    </a:p>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demand forecasts</a:t>
                      </a:r>
                    </a:p>
                  </a:txBody>
                  <a:tcPr marL="52853" marR="52853" marT="0" marB="0" anchor="ctr"/>
                </a:tc>
                <a:tc>
                  <a:txBody>
                    <a:bodyPr/>
                    <a:lstStyle/>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Low turnover value</a:t>
                      </a:r>
                    </a:p>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goods, high accuracy</a:t>
                      </a:r>
                    </a:p>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demand forecasts</a:t>
                      </a:r>
                    </a:p>
                  </a:txBody>
                  <a:tcPr marL="52853" marR="52853" marT="0" marB="0" anchor="ctr"/>
                </a:tc>
                <a:extLst>
                  <a:ext uri="{0D108BD9-81ED-4DB2-BD59-A6C34878D82A}">
                    <a16:rowId xmlns:a16="http://schemas.microsoft.com/office/drawing/2014/main" val="1363927733"/>
                  </a:ext>
                </a:extLst>
              </a:tr>
              <a:tr h="1672793">
                <a:tc>
                  <a:txBody>
                    <a:bodyPr/>
                    <a:lstStyle/>
                    <a:p>
                      <a:pPr algn="ctr">
                        <a:lnSpc>
                          <a:spcPct val="115000"/>
                        </a:lnSpc>
                        <a:spcAft>
                          <a:spcPts val="600"/>
                        </a:spcAft>
                      </a:pPr>
                      <a:r>
                        <a:rPr lang="pl-PL" sz="2000" kern="100" dirty="0">
                          <a:effectLst/>
                        </a:rPr>
                        <a:t>Y</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nchor="ctr"/>
                </a:tc>
                <a:tc>
                  <a:txBody>
                    <a:bodyPr/>
                    <a:lstStyle/>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High turnover value</a:t>
                      </a:r>
                    </a:p>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product, average accuracy of demand forecast</a:t>
                      </a:r>
                    </a:p>
                  </a:txBody>
                  <a:tcPr marL="52853" marR="52853" marT="0" marB="0" anchor="ctr"/>
                </a:tc>
                <a:tc>
                  <a:txBody>
                    <a:bodyPr/>
                    <a:lstStyle/>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Average turnover value</a:t>
                      </a:r>
                    </a:p>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product, average accuracy of demand forecast</a:t>
                      </a:r>
                    </a:p>
                  </a:txBody>
                  <a:tcPr marL="52853" marR="52853" marT="0" marB="0" anchor="ctr"/>
                </a:tc>
                <a:tc>
                  <a:txBody>
                    <a:bodyPr/>
                    <a:lstStyle/>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Low turnover value</a:t>
                      </a:r>
                    </a:p>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product, average accuracy of demand forecast</a:t>
                      </a:r>
                    </a:p>
                  </a:txBody>
                  <a:tcPr marL="52853" marR="52853" marT="0" marB="0" anchor="ctr"/>
                </a:tc>
                <a:extLst>
                  <a:ext uri="{0D108BD9-81ED-4DB2-BD59-A6C34878D82A}">
                    <a16:rowId xmlns:a16="http://schemas.microsoft.com/office/drawing/2014/main" val="713785864"/>
                  </a:ext>
                </a:extLst>
              </a:tr>
              <a:tr h="1599282">
                <a:tc>
                  <a:txBody>
                    <a:bodyPr/>
                    <a:lstStyle/>
                    <a:p>
                      <a:pPr algn="ctr">
                        <a:lnSpc>
                          <a:spcPct val="115000"/>
                        </a:lnSpc>
                        <a:spcAft>
                          <a:spcPts val="600"/>
                        </a:spcAft>
                      </a:pPr>
                      <a:r>
                        <a:rPr lang="pl-PL" sz="2000" kern="100" dirty="0">
                          <a:effectLst/>
                        </a:rPr>
                        <a:t>Z</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nchor="ctr"/>
                </a:tc>
                <a:tc>
                  <a:txBody>
                    <a:bodyPr/>
                    <a:lstStyle/>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High value of goods turnover, lack of accuracy of demand forecast</a:t>
                      </a:r>
                      <a:endParaRPr lang="pl-PL" sz="2200" kern="100" dirty="0">
                        <a:effectLst/>
                        <a:latin typeface="Tahoma" panose="020B0604030504040204" pitchFamily="34" charset="0"/>
                        <a:ea typeface="Tahoma" panose="020B0604030504040204" pitchFamily="34" charset="0"/>
                        <a:cs typeface="Tahoma" panose="020B0604030504040204" pitchFamily="34" charset="0"/>
                      </a:endParaRPr>
                    </a:p>
                  </a:txBody>
                  <a:tcPr marL="52853" marR="52853" marT="0" marB="0" anchor="ctr"/>
                </a:tc>
                <a:tc>
                  <a:txBody>
                    <a:bodyPr/>
                    <a:lstStyle/>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Average value of goods turnover, lack of accuracy of demand forecast</a:t>
                      </a:r>
                      <a:endParaRPr lang="pl-PL" sz="2200" kern="100" dirty="0">
                        <a:effectLst/>
                        <a:latin typeface="Tahoma" panose="020B0604030504040204" pitchFamily="34" charset="0"/>
                        <a:ea typeface="Tahoma" panose="020B0604030504040204" pitchFamily="34" charset="0"/>
                        <a:cs typeface="Tahoma" panose="020B0604030504040204" pitchFamily="34" charset="0"/>
                      </a:endParaRPr>
                    </a:p>
                  </a:txBody>
                  <a:tcPr marL="52853" marR="52853" marT="0" marB="0" anchor="ctr"/>
                </a:tc>
                <a:tc>
                  <a:txBody>
                    <a:bodyPr/>
                    <a:lstStyle/>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Low turnover value</a:t>
                      </a:r>
                    </a:p>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goods, lack of accuracy</a:t>
                      </a:r>
                    </a:p>
                    <a:p>
                      <a:pPr algn="ctr">
                        <a:lnSpc>
                          <a:spcPct val="115000"/>
                        </a:lnSpc>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demand forecasts</a:t>
                      </a:r>
                    </a:p>
                  </a:txBody>
                  <a:tcPr marL="52853" marR="52853" marT="0" marB="0" anchor="ctr"/>
                </a:tc>
                <a:extLst>
                  <a:ext uri="{0D108BD9-81ED-4DB2-BD59-A6C34878D82A}">
                    <a16:rowId xmlns:a16="http://schemas.microsoft.com/office/drawing/2014/main" val="3527221338"/>
                  </a:ext>
                </a:extLst>
              </a:tr>
            </a:tbl>
          </a:graphicData>
        </a:graphic>
      </p:graphicFrame>
    </p:spTree>
    <p:extLst>
      <p:ext uri="{BB962C8B-B14F-4D97-AF65-F5344CB8AC3E}">
        <p14:creationId xmlns:p14="http://schemas.microsoft.com/office/powerpoint/2010/main" val="20564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lnSpc>
                <a:spcPct val="120000"/>
              </a:lnSpc>
              <a:buNone/>
            </a:pPr>
            <a:r>
              <a:rPr lang="pl-PL" sz="4000" kern="100" dirty="0">
                <a:solidFill>
                  <a:srgbClr val="002060"/>
                </a:solidFill>
                <a:cs typeface="Times New Roman" panose="02020603050405020304" pitchFamily="18" charset="0"/>
              </a:rPr>
              <a:t>CUSTOMER </a:t>
            </a:r>
            <a:br>
              <a:rPr lang="pl-PL" sz="4000" kern="100" dirty="0">
                <a:solidFill>
                  <a:srgbClr val="002060"/>
                </a:solidFill>
                <a:cs typeface="Times New Roman" panose="02020603050405020304" pitchFamily="18" charset="0"/>
              </a:rPr>
            </a:br>
            <a:r>
              <a:rPr lang="pl-PL" sz="4000" kern="100" dirty="0">
                <a:solidFill>
                  <a:srgbClr val="002060"/>
                </a:solidFill>
                <a:cs typeface="Times New Roman" panose="02020603050405020304" pitchFamily="18" charset="0"/>
              </a:rPr>
              <a:t>SERVICE LEVEL</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86369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Customer</a:t>
            </a:r>
            <a:r>
              <a:rPr lang="pl-PL" sz="3200" kern="100" dirty="0">
                <a:cs typeface="Times New Roman" panose="02020603050405020304" pitchFamily="18" charset="0"/>
              </a:rPr>
              <a:t> Service Level</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813406" y="1481668"/>
            <a:ext cx="10963261" cy="4828697"/>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kern="100" dirty="0">
                <a:cs typeface="Times New Roman" panose="02020603050405020304" pitchFamily="18" charset="0"/>
              </a:rPr>
              <a:t>Customer service is a broad concept, which makes it difficult to formulate a clear definition. This term covers all aspects of the interaction between the supplier and the consumer, including both intangible and tangible elements (Strojny, 2008). Therefore, customer service is often considered from three different perspectives (Bowersox and Closs, 1996):</a:t>
            </a:r>
          </a:p>
          <a:p>
            <a:pPr lvl="2">
              <a:lnSpc>
                <a:spcPct val="130000"/>
              </a:lnSpc>
            </a:pPr>
            <a:r>
              <a:rPr lang="en-US" sz="1800" kern="100" dirty="0">
                <a:cs typeface="Times New Roman" panose="02020603050405020304" pitchFamily="18" charset="0"/>
              </a:rPr>
              <a:t>customer service as specific activities – this is a specific set of tasks that the company must perform to meet customer expectations, e.g. processing orders, issuing invoices, handling returns and complaints,</a:t>
            </a:r>
          </a:p>
          <a:p>
            <a:pPr lvl="2">
              <a:lnSpc>
                <a:spcPct val="130000"/>
              </a:lnSpc>
            </a:pPr>
            <a:r>
              <a:rPr lang="en-US" sz="1800" kern="100" dirty="0">
                <a:cs typeface="Times New Roman" panose="02020603050405020304" pitchFamily="18" charset="0"/>
              </a:rPr>
              <a:t>customer service as a measurement of the performance of activities – this means assessing through the prism of various performance indicators, such as the percentage of orders delivered on time and completely and the speed of order processing,</a:t>
            </a:r>
          </a:p>
          <a:p>
            <a:pPr lvl="2">
              <a:lnSpc>
                <a:spcPct val="130000"/>
              </a:lnSpc>
            </a:pPr>
            <a:r>
              <a:rPr lang="en-US" sz="1800" kern="100" dirty="0">
                <a:cs typeface="Times New Roman" panose="02020603050405020304" pitchFamily="18" charset="0"/>
              </a:rPr>
              <a:t>customer service as a philosophy – involves creating an environment and organizational culture that aims to ensure the highest level of customer satisfaction through optimal service at all levels of the company's operations.</a:t>
            </a:r>
          </a:p>
          <a:p>
            <a:pPr lvl="1"/>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166448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Customer</a:t>
            </a:r>
            <a:r>
              <a:rPr lang="pl-PL" sz="3200" kern="100" dirty="0">
                <a:cs typeface="Times New Roman" panose="02020603050405020304" pitchFamily="18" charset="0"/>
              </a:rPr>
              <a:t> Service Level</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719418" y="1738365"/>
            <a:ext cx="10753164" cy="4200211"/>
          </a:xfrm>
          <a:prstGeom prst="rect">
            <a:avLst/>
          </a:prstGeom>
          <a:solidFill>
            <a:schemeClr val="bg1">
              <a:lumMod val="95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40000"/>
              </a:lnSpc>
              <a:spcAft>
                <a:spcPts val="1200"/>
              </a:spcAft>
              <a:buNone/>
            </a:pPr>
            <a:r>
              <a:rPr lang="pl-PL" sz="3600" b="1" kern="100" dirty="0">
                <a:cs typeface="Times New Roman" panose="02020603050405020304" pitchFamily="18" charset="0"/>
              </a:rPr>
              <a:t>C</a:t>
            </a:r>
            <a:r>
              <a:rPr lang="en-US" sz="3600" b="1" kern="100" dirty="0" err="1">
                <a:cs typeface="Times New Roman" panose="02020603050405020304" pitchFamily="18" charset="0"/>
              </a:rPr>
              <a:t>ustomer</a:t>
            </a:r>
            <a:r>
              <a:rPr lang="en-US" sz="3600" b="1" kern="100" dirty="0">
                <a:cs typeface="Times New Roman" panose="02020603050405020304" pitchFamily="18" charset="0"/>
              </a:rPr>
              <a:t> service level </a:t>
            </a:r>
            <a:r>
              <a:rPr lang="pl-PL" sz="3600" kern="100" dirty="0" err="1">
                <a:cs typeface="Times New Roman" panose="02020603050405020304" pitchFamily="18" charset="0"/>
              </a:rPr>
              <a:t>can</a:t>
            </a:r>
            <a:r>
              <a:rPr lang="pl-PL" sz="3600" kern="100" dirty="0">
                <a:cs typeface="Times New Roman" panose="02020603050405020304" pitchFamily="18" charset="0"/>
              </a:rPr>
              <a:t> be </a:t>
            </a:r>
            <a:r>
              <a:rPr lang="pl-PL" sz="3600" kern="100" dirty="0" err="1">
                <a:cs typeface="Times New Roman" panose="02020603050405020304" pitchFamily="18" charset="0"/>
              </a:rPr>
              <a:t>define</a:t>
            </a:r>
            <a:r>
              <a:rPr lang="en-US" sz="3600" kern="100" dirty="0">
                <a:cs typeface="Times New Roman" panose="02020603050405020304" pitchFamily="18" charset="0"/>
              </a:rPr>
              <a:t> from the point of view of a single product range can be considered (Bowersox and Closs, 1996), (Cyplik &amp; Hadaś, 2012):</a:t>
            </a:r>
          </a:p>
          <a:p>
            <a:pPr lvl="2" algn="just">
              <a:lnSpc>
                <a:spcPct val="140000"/>
              </a:lnSpc>
            </a:pPr>
            <a:r>
              <a:rPr lang="en-US" sz="3600" kern="100" dirty="0">
                <a:cs typeface="Times New Roman" panose="02020603050405020304" pitchFamily="18" charset="0"/>
              </a:rPr>
              <a:t>probabilistically – as the probability of no shortage occurring in stock in a given replenishment cycle,</a:t>
            </a:r>
          </a:p>
          <a:p>
            <a:pPr lvl="2" algn="just">
              <a:lnSpc>
                <a:spcPct val="140000"/>
              </a:lnSpc>
            </a:pPr>
            <a:r>
              <a:rPr lang="en-US" sz="3600" kern="100" dirty="0">
                <a:cs typeface="Times New Roman" panose="02020603050405020304" pitchFamily="18" charset="0"/>
              </a:rPr>
              <a:t>quantitatively – as the degree of quantitative demand fulfilment.</a:t>
            </a:r>
          </a:p>
          <a:p>
            <a:pPr marL="914400" lvl="2" indent="0">
              <a:buNone/>
            </a:pPr>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256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The probabilistic customer service level </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1481668"/>
            <a:ext cx="11022106" cy="4818647"/>
          </a:xfrm>
        </p:spPr>
        <p:txBody>
          <a:bodyPr/>
          <a:lstStyle/>
          <a:p>
            <a:pPr marL="0" indent="0" algn="ctr">
              <a:lnSpc>
                <a:spcPct val="120000"/>
              </a:lnSpc>
              <a:spcAft>
                <a:spcPts val="1200"/>
              </a:spcAft>
              <a:buNone/>
            </a:pPr>
            <a:r>
              <a:rPr lang="en-US" sz="2000" b="1" dirty="0"/>
              <a:t>The probabilistic customer service level </a:t>
            </a:r>
            <a:r>
              <a:rPr lang="en-US" sz="2000" dirty="0"/>
              <a:t>means that the probability that from the moment an order is placed, i.e. the replenishment process begins, until the received shipment becomes available for use (which means the replenishment cycle ends), all needs can be met without stock being out of stock. This is defined as the Probabilistic Service Level, which is expressed as a percentage (Bowersox and Closs, 1996), (Cyplik &amp; Hadaś, 2012).</a:t>
            </a:r>
            <a:endParaRPr lang="pl-PL" sz="2000" dirty="0"/>
          </a:p>
        </p:txBody>
      </p:sp>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1910755" y="3552352"/>
            <a:ext cx="9284448" cy="2747963"/>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20000"/>
              </a:lnSpc>
              <a:spcAft>
                <a:spcPts val="1200"/>
              </a:spcAft>
              <a:buNone/>
            </a:pPr>
            <a:r>
              <a:rPr lang="en-US" sz="1900" kern="100" dirty="0">
                <a:solidFill>
                  <a:srgbClr val="002060"/>
                </a:solidFill>
                <a:cs typeface="Times New Roman" panose="02020603050405020304" pitchFamily="18" charset="0"/>
              </a:rPr>
              <a:t>The probabilistic customer service level can be calculated from the formula:</a:t>
            </a:r>
          </a:p>
          <a:p>
            <a:pPr marL="457200" lvl="1" indent="0" algn="ctr">
              <a:lnSpc>
                <a:spcPct val="120000"/>
              </a:lnSpc>
              <a:spcAft>
                <a:spcPts val="1200"/>
              </a:spcAft>
              <a:buNone/>
            </a:pPr>
            <a:r>
              <a:rPr lang="en-US" sz="1900" kern="100" dirty="0">
                <a:solidFill>
                  <a:srgbClr val="002060"/>
                </a:solidFill>
                <a:cs typeface="Times New Roman" panose="02020603050405020304" pitchFamily="18" charset="0"/>
              </a:rPr>
              <a:t>PSL = (l</a:t>
            </a:r>
            <a:r>
              <a:rPr lang="en-US" sz="1900" kern="100" baseline="-25000" dirty="0">
                <a:solidFill>
                  <a:srgbClr val="002060"/>
                </a:solidFill>
                <a:cs typeface="Times New Roman" panose="02020603050405020304" pitchFamily="18" charset="0"/>
              </a:rPr>
              <a:t>d</a:t>
            </a:r>
            <a:r>
              <a:rPr lang="en-US" sz="1900" kern="100" dirty="0">
                <a:solidFill>
                  <a:srgbClr val="002060"/>
                </a:solidFill>
                <a:cs typeface="Times New Roman" panose="02020603050405020304" pitchFamily="18" charset="0"/>
              </a:rPr>
              <a:t> – l</a:t>
            </a:r>
            <a:r>
              <a:rPr lang="en-US" sz="1900" kern="100" baseline="-25000" dirty="0">
                <a:solidFill>
                  <a:srgbClr val="002060"/>
                </a:solidFill>
                <a:cs typeface="Times New Roman" panose="02020603050405020304" pitchFamily="18" charset="0"/>
              </a:rPr>
              <a:t>dn</a:t>
            </a:r>
            <a:r>
              <a:rPr lang="en-US" sz="1900" kern="100" dirty="0">
                <a:solidFill>
                  <a:srgbClr val="002060"/>
                </a:solidFill>
                <a:cs typeface="Times New Roman" panose="02020603050405020304" pitchFamily="18" charset="0"/>
              </a:rPr>
              <a:t>) / l</a:t>
            </a:r>
            <a:r>
              <a:rPr lang="en-US" sz="1900" kern="100" baseline="-25000" dirty="0">
                <a:solidFill>
                  <a:srgbClr val="002060"/>
                </a:solidFill>
                <a:cs typeface="Times New Roman" panose="02020603050405020304" pitchFamily="18" charset="0"/>
              </a:rPr>
              <a:t>d</a:t>
            </a:r>
            <a:r>
              <a:rPr lang="en-US" sz="1900" kern="100" dirty="0">
                <a:solidFill>
                  <a:srgbClr val="002060"/>
                </a:solidFill>
                <a:cs typeface="Times New Roman" panose="02020603050405020304" pitchFamily="18" charset="0"/>
              </a:rPr>
              <a:t> × 100%</a:t>
            </a:r>
          </a:p>
          <a:p>
            <a:pPr marL="457200" lvl="1" indent="0">
              <a:lnSpc>
                <a:spcPct val="120000"/>
              </a:lnSpc>
              <a:buNone/>
            </a:pPr>
            <a:r>
              <a:rPr lang="en-US" sz="1900" kern="100" dirty="0">
                <a:solidFill>
                  <a:srgbClr val="002060"/>
                </a:solidFill>
                <a:cs typeface="Times New Roman" panose="02020603050405020304" pitchFamily="18" charset="0"/>
              </a:rPr>
              <a:t>PSL – probabilistic service level,</a:t>
            </a:r>
          </a:p>
          <a:p>
            <a:pPr marL="457200" lvl="1" indent="0">
              <a:lnSpc>
                <a:spcPct val="140000"/>
              </a:lnSpc>
              <a:buNone/>
            </a:pPr>
            <a:r>
              <a:rPr lang="en-US" sz="1900" kern="100" dirty="0">
                <a:solidFill>
                  <a:srgbClr val="002060"/>
                </a:solidFill>
                <a:cs typeface="Times New Roman" panose="02020603050405020304" pitchFamily="18" charset="0"/>
              </a:rPr>
              <a:t>l</a:t>
            </a:r>
            <a:r>
              <a:rPr lang="en-US" sz="1900" kern="100" baseline="-25000" dirty="0">
                <a:solidFill>
                  <a:srgbClr val="002060"/>
                </a:solidFill>
                <a:cs typeface="Times New Roman" panose="02020603050405020304" pitchFamily="18" charset="0"/>
              </a:rPr>
              <a:t>d</a:t>
            </a:r>
            <a:r>
              <a:rPr lang="en-US" sz="1900" kern="100" dirty="0">
                <a:solidFill>
                  <a:srgbClr val="002060"/>
                </a:solidFill>
                <a:cs typeface="Times New Roman" panose="02020603050405020304" pitchFamily="18" charset="0"/>
              </a:rPr>
              <a:t> – number of inventory replenishment cycles during the examined period,</a:t>
            </a:r>
          </a:p>
          <a:p>
            <a:pPr marL="457200" lvl="1" indent="0">
              <a:lnSpc>
                <a:spcPct val="140000"/>
              </a:lnSpc>
              <a:buNone/>
            </a:pPr>
            <a:r>
              <a:rPr lang="en-US" sz="1900" kern="100" dirty="0">
                <a:solidFill>
                  <a:srgbClr val="002060"/>
                </a:solidFill>
                <a:cs typeface="Times New Roman" panose="02020603050405020304" pitchFamily="18" charset="0"/>
              </a:rPr>
              <a:t>l</a:t>
            </a:r>
            <a:r>
              <a:rPr lang="en-US" sz="1900" kern="100" baseline="-25000" dirty="0">
                <a:solidFill>
                  <a:srgbClr val="002060"/>
                </a:solidFill>
                <a:cs typeface="Times New Roman" panose="02020603050405020304" pitchFamily="18" charset="0"/>
              </a:rPr>
              <a:t>dn</a:t>
            </a:r>
            <a:r>
              <a:rPr lang="en-US" sz="1900" kern="100" dirty="0">
                <a:solidFill>
                  <a:srgbClr val="002060"/>
                </a:solidFill>
                <a:cs typeface="Times New Roman" panose="02020603050405020304" pitchFamily="18" charset="0"/>
              </a:rPr>
              <a:t> – number of inventory replenishment cycles in which shortages were recorded during the examined period.</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C</a:t>
            </a:r>
            <a:r>
              <a:rPr lang="pl-PL" sz="3200" kern="100" dirty="0" err="1">
                <a:cs typeface="Times New Roman" panose="02020603050405020304" pitchFamily="18" charset="0"/>
              </a:rPr>
              <a:t>ustomer</a:t>
            </a:r>
            <a:r>
              <a:rPr lang="pl-PL" sz="3200" kern="100" dirty="0">
                <a:cs typeface="Times New Roman" panose="02020603050405020304" pitchFamily="18" charset="0"/>
              </a:rPr>
              <a:t> service </a:t>
            </a:r>
            <a:r>
              <a:rPr lang="pl-PL" sz="3200" kern="100" dirty="0" err="1">
                <a:cs typeface="Times New Roman" panose="02020603050405020304" pitchFamily="18" charset="0"/>
              </a:rPr>
              <a:t>level</a:t>
            </a:r>
            <a:r>
              <a:rPr lang="pl-PL" sz="3200" kern="100" dirty="0">
                <a:cs typeface="Times New Roman" panose="02020603050405020304" pitchFamily="18" charset="0"/>
              </a:rPr>
              <a:t> - </a:t>
            </a:r>
            <a:r>
              <a:rPr lang="pl-PL" sz="3200" kern="100" dirty="0" err="1">
                <a:cs typeface="Times New Roman" panose="02020603050405020304" pitchFamily="18" charset="0"/>
              </a:rPr>
              <a:t>quantitatively</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1406770"/>
            <a:ext cx="10515600" cy="4770194"/>
          </a:xfrm>
        </p:spPr>
        <p:txBody>
          <a:bodyPr>
            <a:normAutofit/>
          </a:bodyPr>
          <a:lstStyle/>
          <a:p>
            <a:pPr marL="0" indent="0" algn="ctr">
              <a:lnSpc>
                <a:spcPct val="120000"/>
              </a:lnSpc>
              <a:buNone/>
            </a:pPr>
            <a:r>
              <a:rPr lang="en-US" sz="2400" b="1" dirty="0">
                <a:effectLst/>
                <a:latin typeface="Tahoma" panose="020B0604030504040204" pitchFamily="34" charset="0"/>
                <a:ea typeface="Calibri" panose="020F0502020204030204" pitchFamily="34" charset="0"/>
                <a:cs typeface="Times New Roman" panose="02020603050405020304" pitchFamily="18" charset="0"/>
              </a:rPr>
              <a:t>The quantitative customer service level </a:t>
            </a:r>
            <a:r>
              <a:rPr lang="en-US" sz="2400" dirty="0">
                <a:effectLst/>
                <a:latin typeface="Tahoma" panose="020B0604030504040204" pitchFamily="34" charset="0"/>
                <a:ea typeface="Calibri" panose="020F0502020204030204" pitchFamily="34" charset="0"/>
                <a:cs typeface="Times New Roman" panose="02020603050405020304" pitchFamily="18" charset="0"/>
              </a:rPr>
              <a:t>refers to the execution of orders in quantitative terms. Demand Fill Rate (DFR) – determines what percentage of the demand reported by customers was released from stock (Bowersox and Closs, 1996), (Cyplik &amp; Hadaś, 2012).</a:t>
            </a:r>
            <a:endParaRPr lang="pl-PL" sz="2400" dirty="0"/>
          </a:p>
        </p:txBody>
      </p:sp>
      <p:sp>
        <p:nvSpPr>
          <p:cNvPr id="2" name="Symbol zastępczy zawartości 7">
            <a:extLst>
              <a:ext uri="{FF2B5EF4-FFF2-40B4-BE49-F238E27FC236}">
                <a16:creationId xmlns:a16="http://schemas.microsoft.com/office/drawing/2014/main" id="{7372FE23-9A73-D45F-867B-0FDE92A05F3D}"/>
              </a:ext>
            </a:extLst>
          </p:cNvPr>
          <p:cNvSpPr txBox="1">
            <a:spLocks/>
          </p:cNvSpPr>
          <p:nvPr/>
        </p:nvSpPr>
        <p:spPr>
          <a:xfrm>
            <a:off x="1910755" y="3429000"/>
            <a:ext cx="8217983" cy="2853935"/>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30000"/>
              </a:lnSpc>
              <a:spcAft>
                <a:spcPts val="1800"/>
              </a:spcAft>
              <a:buNone/>
            </a:pPr>
            <a:r>
              <a:rPr lang="en-US" sz="2200" kern="100" dirty="0">
                <a:solidFill>
                  <a:srgbClr val="002060"/>
                </a:solidFill>
                <a:cs typeface="Times New Roman" panose="02020603050405020304" pitchFamily="18" charset="0"/>
              </a:rPr>
              <a:t>The Demand Fill Rate can be calculated using the formula:</a:t>
            </a:r>
            <a:endParaRPr lang="pl-PL" sz="2200" kern="100" dirty="0">
              <a:solidFill>
                <a:srgbClr val="002060"/>
              </a:solidFill>
              <a:cs typeface="Times New Roman" panose="02020603050405020304" pitchFamily="18" charset="0"/>
            </a:endParaRPr>
          </a:p>
          <a:p>
            <a:pPr marL="457200" lvl="1" indent="0" algn="ctr">
              <a:lnSpc>
                <a:spcPct val="130000"/>
              </a:lnSpc>
              <a:spcAft>
                <a:spcPts val="1200"/>
              </a:spcAft>
              <a:buNone/>
            </a:pPr>
            <a:r>
              <a:rPr lang="en-US" sz="2200" kern="100" dirty="0">
                <a:solidFill>
                  <a:srgbClr val="002060"/>
                </a:solidFill>
                <a:cs typeface="Times New Roman" panose="02020603050405020304" pitchFamily="18" charset="0"/>
              </a:rPr>
              <a:t>DFR = (PR – NB) / PR</a:t>
            </a:r>
          </a:p>
          <a:p>
            <a:pPr marL="457200" lvl="1" indent="0">
              <a:lnSpc>
                <a:spcPct val="130000"/>
              </a:lnSpc>
              <a:buNone/>
            </a:pPr>
            <a:r>
              <a:rPr lang="en-US" sz="2200" kern="100" dirty="0">
                <a:solidFill>
                  <a:srgbClr val="002060"/>
                </a:solidFill>
                <a:cs typeface="Times New Roman" panose="02020603050405020304" pitchFamily="18" charset="0"/>
              </a:rPr>
              <a:t>DFR – Demand Fill Rate,</a:t>
            </a:r>
          </a:p>
          <a:p>
            <a:pPr marL="457200" lvl="1" indent="0">
              <a:lnSpc>
                <a:spcPct val="130000"/>
              </a:lnSpc>
              <a:buNone/>
            </a:pPr>
            <a:r>
              <a:rPr lang="en-US" sz="2200" kern="100" dirty="0">
                <a:solidFill>
                  <a:srgbClr val="002060"/>
                </a:solidFill>
                <a:cs typeface="Times New Roman" panose="02020603050405020304" pitchFamily="18" charset="0"/>
              </a:rPr>
              <a:t>PR – demand , total number of units ordered,</a:t>
            </a:r>
          </a:p>
          <a:p>
            <a:pPr marL="457200" lvl="1" indent="0">
              <a:lnSpc>
                <a:spcPct val="130000"/>
              </a:lnSpc>
              <a:buNone/>
            </a:pPr>
            <a:r>
              <a:rPr lang="en-US" sz="2200" kern="100" dirty="0">
                <a:solidFill>
                  <a:srgbClr val="002060"/>
                </a:solidFill>
                <a:cs typeface="Times New Roman" panose="02020603050405020304" pitchFamily="18" charset="0"/>
              </a:rPr>
              <a:t>NB – number of deficiencies.</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708D1EAE-6A4C-356E-7A72-377A1AA3C53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Tree>
    <p:extLst>
      <p:ext uri="{BB962C8B-B14F-4D97-AF65-F5344CB8AC3E}">
        <p14:creationId xmlns:p14="http://schemas.microsoft.com/office/powerpoint/2010/main" val="169831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lnSpc>
                <a:spcPct val="120000"/>
              </a:lnSpc>
              <a:buNone/>
            </a:pPr>
            <a:r>
              <a:rPr lang="en-US" sz="4000" kern="100" dirty="0">
                <a:solidFill>
                  <a:srgbClr val="002060"/>
                </a:solidFill>
                <a:cs typeface="Times New Roman" panose="02020603050405020304" pitchFamily="18" charset="0"/>
              </a:rPr>
              <a:t>FUNCTIONS AND DIVISION OF INVENTORIES</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87111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Functions</a:t>
            </a:r>
            <a:r>
              <a:rPr lang="pl-PL" sz="3200" kern="100" dirty="0">
                <a:cs typeface="Times New Roman" panose="02020603050405020304" pitchFamily="18" charset="0"/>
              </a:rPr>
              <a:t> of </a:t>
            </a:r>
            <a:r>
              <a:rPr lang="pl-PL" sz="3200" kern="100" dirty="0" err="1">
                <a:cs typeface="Times New Roman" panose="02020603050405020304" pitchFamily="18" charset="0"/>
              </a:rPr>
              <a:t>inventories</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582804" y="1607736"/>
            <a:ext cx="11609196" cy="4521759"/>
          </a:xfrm>
          <a:solidFill>
            <a:schemeClr val="bg1">
              <a:lumMod val="95000"/>
            </a:schemeClr>
          </a:solidFill>
        </p:spPr>
        <p:txBody>
          <a:bodyPr>
            <a:normAutofit fontScale="92500" lnSpcReduction="20000"/>
          </a:bodyPr>
          <a:lstStyle/>
          <a:p>
            <a:pPr marL="0" indent="0" algn="just">
              <a:lnSpc>
                <a:spcPct val="120000"/>
              </a:lnSpc>
              <a:buNone/>
            </a:pPr>
            <a:r>
              <a:rPr lang="pl-PL" sz="2200" kern="100" dirty="0">
                <a:cs typeface="Times New Roman" panose="02020603050405020304" pitchFamily="18" charset="0"/>
              </a:rPr>
              <a:t>F</a:t>
            </a:r>
            <a:r>
              <a:rPr lang="en-US" sz="2400" kern="100" dirty="0" err="1">
                <a:cs typeface="Times New Roman" panose="02020603050405020304" pitchFamily="18" charset="0"/>
              </a:rPr>
              <a:t>unctions</a:t>
            </a:r>
            <a:r>
              <a:rPr lang="en-US" sz="2400" kern="100" dirty="0">
                <a:cs typeface="Times New Roman" panose="02020603050405020304" pitchFamily="18" charset="0"/>
              </a:rPr>
              <a:t> of inventories can be indicated (</a:t>
            </a:r>
            <a:r>
              <a:rPr lang="en-US" sz="2400" kern="100" dirty="0" err="1">
                <a:cs typeface="Times New Roman" panose="02020603050405020304" pitchFamily="18" charset="0"/>
              </a:rPr>
              <a:t>Bril</a:t>
            </a:r>
            <a:r>
              <a:rPr lang="en-US" sz="2400" kern="100" dirty="0">
                <a:cs typeface="Times New Roman" panose="02020603050405020304" pitchFamily="18" charset="0"/>
              </a:rPr>
              <a:t> &amp; Łukasik, 2013), (Hachuła &amp; </a:t>
            </a:r>
            <a:r>
              <a:rPr lang="en-US" sz="2400" kern="100" dirty="0" err="1">
                <a:cs typeface="Times New Roman" panose="02020603050405020304" pitchFamily="18" charset="0"/>
              </a:rPr>
              <a:t>Schmeidel</a:t>
            </a:r>
            <a:r>
              <a:rPr lang="en-US" sz="2400" kern="100" dirty="0">
                <a:cs typeface="Times New Roman" panose="02020603050405020304" pitchFamily="18" charset="0"/>
              </a:rPr>
              <a:t>, 2016):</a:t>
            </a:r>
          </a:p>
          <a:p>
            <a:pPr lvl="1" algn="just">
              <a:lnSpc>
                <a:spcPct val="120000"/>
              </a:lnSpc>
            </a:pPr>
            <a:r>
              <a:rPr lang="en-US" kern="100" dirty="0">
                <a:cs typeface="Times New Roman" panose="02020603050405020304" pitchFamily="18" charset="0"/>
              </a:rPr>
              <a:t>ensuring the availability of goods when demand occurs,</a:t>
            </a:r>
          </a:p>
          <a:p>
            <a:pPr lvl="1" algn="just">
              <a:lnSpc>
                <a:spcPct val="120000"/>
              </a:lnSpc>
            </a:pPr>
            <a:r>
              <a:rPr lang="en-US" kern="100" dirty="0">
                <a:cs typeface="Times New Roman" panose="02020603050405020304" pitchFamily="18" charset="0"/>
              </a:rPr>
              <a:t>protection against random fluctuations in independent demand and material needs in the enterprise,</a:t>
            </a:r>
          </a:p>
          <a:p>
            <a:pPr lvl="1" algn="just">
              <a:lnSpc>
                <a:spcPct val="120000"/>
              </a:lnSpc>
            </a:pPr>
            <a:r>
              <a:rPr lang="en-US" kern="100" dirty="0">
                <a:cs typeface="Times New Roman" panose="02020603050405020304" pitchFamily="18" charset="0"/>
              </a:rPr>
              <a:t>protection against unexpected changes in order processing time,</a:t>
            </a:r>
          </a:p>
          <a:p>
            <a:pPr lvl="1" algn="just">
              <a:lnSpc>
                <a:spcPct val="120000"/>
              </a:lnSpc>
            </a:pPr>
            <a:r>
              <a:rPr lang="en-US" kern="100" dirty="0">
                <a:cs typeface="Times New Roman" panose="02020603050405020304" pitchFamily="18" charset="0"/>
              </a:rPr>
              <a:t>protection against price increases,</a:t>
            </a:r>
          </a:p>
          <a:p>
            <a:pPr lvl="1" algn="just">
              <a:lnSpc>
                <a:spcPct val="120000"/>
              </a:lnSpc>
            </a:pPr>
            <a:r>
              <a:rPr lang="en-US" kern="100" dirty="0">
                <a:cs typeface="Times New Roman" panose="02020603050405020304" pitchFamily="18" charset="0"/>
              </a:rPr>
              <a:t>obtaining lower prices due to a larger scale of purchases,</a:t>
            </a:r>
          </a:p>
          <a:p>
            <a:pPr lvl="1" algn="just">
              <a:lnSpc>
                <a:spcPct val="120000"/>
              </a:lnSpc>
            </a:pPr>
            <a:r>
              <a:rPr lang="en-US" kern="100" dirty="0">
                <a:cs typeface="Times New Roman" panose="02020603050405020304" pitchFamily="18" charset="0"/>
              </a:rPr>
              <a:t>lower transport costs due to larger scale of purchases,</a:t>
            </a:r>
          </a:p>
          <a:p>
            <a:pPr lvl="1" algn="just">
              <a:lnSpc>
                <a:spcPct val="120000"/>
              </a:lnSpc>
            </a:pPr>
            <a:r>
              <a:rPr lang="en-US" kern="100" dirty="0">
                <a:cs typeface="Times New Roman" panose="02020603050405020304" pitchFamily="18" charset="0"/>
              </a:rPr>
              <a:t>the need to purchase seasonal goods,</a:t>
            </a:r>
          </a:p>
          <a:p>
            <a:pPr lvl="1" algn="just">
              <a:lnSpc>
                <a:spcPct val="120000"/>
              </a:lnSpc>
            </a:pPr>
            <a:r>
              <a:rPr lang="en-US" kern="100" dirty="0">
                <a:cs typeface="Times New Roman" panose="02020603050405020304" pitchFamily="18" charset="0"/>
              </a:rPr>
              <a:t>the need to season some materials for technological reasons.</a:t>
            </a:r>
            <a:endParaRPr lang="pl-PL"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03505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pl-PL" sz="3200" kern="100" dirty="0">
                <a:cs typeface="Times New Roman" panose="02020603050405020304" pitchFamily="18" charset="0"/>
              </a:rPr>
              <a:t>Definition of </a:t>
            </a:r>
            <a:r>
              <a:rPr lang="pl-PL" sz="3200" kern="100" dirty="0" err="1">
                <a:cs typeface="Times New Roman" panose="02020603050405020304" pitchFamily="18" charset="0"/>
              </a:rPr>
              <a:t>inventory</a:t>
            </a:r>
            <a:endParaRPr lang="pl-PL" sz="3200" kern="100" dirty="0">
              <a:cs typeface="Times New Roman" panose="02020603050405020304" pitchFamily="18" charset="0"/>
            </a:endParaRPr>
          </a:p>
          <a:p>
            <a:r>
              <a:rPr lang="pl-PL" sz="3200" kern="100" dirty="0">
                <a:cs typeface="Times New Roman" panose="02020603050405020304" pitchFamily="18" charset="0"/>
              </a:rPr>
              <a:t>Basic </a:t>
            </a:r>
            <a:r>
              <a:rPr lang="pl-PL" sz="3200" kern="100" dirty="0" err="1">
                <a:cs typeface="Times New Roman" panose="02020603050405020304" pitchFamily="18" charset="0"/>
              </a:rPr>
              <a:t>inventory</a:t>
            </a:r>
            <a:r>
              <a:rPr lang="pl-PL" sz="3200" kern="100" dirty="0">
                <a:cs typeface="Times New Roman" panose="02020603050405020304" pitchFamily="18" charset="0"/>
              </a:rPr>
              <a:t> </a:t>
            </a:r>
            <a:r>
              <a:rPr lang="pl-PL" sz="3200" kern="100" dirty="0" err="1">
                <a:cs typeface="Times New Roman" panose="02020603050405020304" pitchFamily="18" charset="0"/>
              </a:rPr>
              <a:t>classification</a:t>
            </a:r>
            <a:r>
              <a:rPr lang="pl-PL" sz="3200" kern="100" dirty="0">
                <a:cs typeface="Times New Roman" panose="02020603050405020304" pitchFamily="18" charset="0"/>
              </a:rPr>
              <a:t> </a:t>
            </a:r>
            <a:r>
              <a:rPr lang="pl-PL" sz="3200" kern="100" dirty="0" err="1">
                <a:cs typeface="Times New Roman" panose="02020603050405020304" pitchFamily="18" charset="0"/>
              </a:rPr>
              <a:t>models</a:t>
            </a:r>
            <a:endParaRPr lang="pl-PL" sz="3200" kern="100" dirty="0">
              <a:cs typeface="Times New Roman" panose="02020603050405020304" pitchFamily="18" charset="0"/>
            </a:endParaRPr>
          </a:p>
          <a:p>
            <a:r>
              <a:rPr lang="pl-PL" sz="3200" kern="100" dirty="0" err="1">
                <a:cs typeface="Times New Roman" panose="02020603050405020304" pitchFamily="18" charset="0"/>
              </a:rPr>
              <a:t>Customer</a:t>
            </a:r>
            <a:r>
              <a:rPr lang="pl-PL" sz="3200" kern="100" dirty="0">
                <a:cs typeface="Times New Roman" panose="02020603050405020304" pitchFamily="18" charset="0"/>
              </a:rPr>
              <a:t> service </a:t>
            </a:r>
            <a:r>
              <a:rPr lang="pl-PL" sz="3200" kern="100" dirty="0" err="1">
                <a:cs typeface="Times New Roman" panose="02020603050405020304" pitchFamily="18" charset="0"/>
              </a:rPr>
              <a:t>level</a:t>
            </a:r>
            <a:endParaRPr lang="pl-PL" sz="3200" kern="100" dirty="0">
              <a:cs typeface="Times New Roman" panose="02020603050405020304" pitchFamily="18" charset="0"/>
            </a:endParaRPr>
          </a:p>
          <a:p>
            <a:r>
              <a:rPr lang="pl-PL" sz="3200" kern="100" dirty="0">
                <a:cs typeface="Times New Roman" panose="02020603050405020304" pitchFamily="18" charset="0"/>
              </a:rPr>
              <a:t>F</a:t>
            </a:r>
            <a:r>
              <a:rPr lang="en-US" sz="3200" kern="100" dirty="0" err="1">
                <a:cs typeface="Times New Roman" panose="02020603050405020304" pitchFamily="18" charset="0"/>
              </a:rPr>
              <a:t>unctions</a:t>
            </a:r>
            <a:r>
              <a:rPr lang="en-US" sz="3200" kern="100" dirty="0">
                <a:cs typeface="Times New Roman" panose="02020603050405020304" pitchFamily="18" charset="0"/>
              </a:rPr>
              <a:t> and division of inventories</a:t>
            </a:r>
            <a:endParaRPr lang="pl-PL" sz="3200" kern="100" dirty="0">
              <a:cs typeface="Times New Roman" panose="02020603050405020304" pitchFamily="18" charset="0"/>
            </a:endParaRPr>
          </a:p>
          <a:p>
            <a:r>
              <a:rPr lang="pl-PL" sz="3200" kern="100" dirty="0" err="1">
                <a:cs typeface="Times New Roman" panose="02020603050405020304" pitchFamily="18" charset="0"/>
              </a:rPr>
              <a:t>Replenishment</a:t>
            </a:r>
            <a:r>
              <a:rPr lang="pl-PL" sz="3200" kern="100" dirty="0">
                <a:cs typeface="Times New Roman" panose="02020603050405020304" pitchFamily="18" charset="0"/>
              </a:rPr>
              <a:t> </a:t>
            </a:r>
            <a:r>
              <a:rPr lang="pl-PL" sz="3200" kern="100" dirty="0" err="1">
                <a:cs typeface="Times New Roman" panose="02020603050405020304" pitchFamily="18" charset="0"/>
              </a:rPr>
              <a:t>systemes</a:t>
            </a:r>
            <a:endParaRPr lang="pl-PL" sz="3200" kern="100" dirty="0">
              <a:cs typeface="Times New Roman" panose="02020603050405020304" pitchFamily="18" charset="0"/>
            </a:endParaRPr>
          </a:p>
          <a:p>
            <a:r>
              <a:rPr lang="pl-PL" sz="3200" kern="100" dirty="0">
                <a:cs typeface="Times New Roman" panose="02020603050405020304" pitchFamily="18" charset="0"/>
              </a:rPr>
              <a:t>Inventory </a:t>
            </a:r>
            <a:r>
              <a:rPr lang="pl-PL" sz="3200" kern="100" dirty="0" err="1">
                <a:cs typeface="Times New Roman" panose="02020603050405020304" pitchFamily="18" charset="0"/>
              </a:rPr>
              <a:t>costs</a:t>
            </a:r>
            <a:endParaRPr lang="pl-PL" sz="3200" kern="100" dirty="0">
              <a:cs typeface="Times New Roman" panose="02020603050405020304" pitchFamily="18" charset="0"/>
            </a:endParaRP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83266" y="365126"/>
            <a:ext cx="9745133" cy="1116542"/>
          </a:xfrm>
        </p:spPr>
        <p:txBody>
          <a:bodyPr/>
          <a:lstStyle/>
          <a:p>
            <a:r>
              <a:rPr lang="pl-PL" sz="3200" kern="100" dirty="0" err="1">
                <a:cs typeface="Times New Roman" panose="02020603050405020304" pitchFamily="18" charset="0"/>
              </a:rPr>
              <a:t>Division</a:t>
            </a:r>
            <a:r>
              <a:rPr lang="pl-PL" sz="3200" kern="100" dirty="0">
                <a:cs typeface="Times New Roman" panose="02020603050405020304" pitchFamily="18" charset="0"/>
              </a:rPr>
              <a:t> of </a:t>
            </a:r>
            <a:r>
              <a:rPr lang="pl-PL" sz="3200" kern="100" dirty="0" err="1">
                <a:cs typeface="Times New Roman" panose="02020603050405020304" pitchFamily="18" charset="0"/>
              </a:rPr>
              <a:t>inventories</a:t>
            </a:r>
            <a:endParaRPr lang="pl-PL" dirty="0"/>
          </a:p>
        </p:txBody>
      </p:sp>
      <p:graphicFrame>
        <p:nvGraphicFramePr>
          <p:cNvPr id="5" name="Diagram 4">
            <a:extLst>
              <a:ext uri="{FF2B5EF4-FFF2-40B4-BE49-F238E27FC236}">
                <a16:creationId xmlns:a16="http://schemas.microsoft.com/office/drawing/2014/main" id="{6AB17429-F6DF-B90B-5DA4-820D55F079E7}"/>
              </a:ext>
            </a:extLst>
          </p:cNvPr>
          <p:cNvGraphicFramePr/>
          <p:nvPr>
            <p:extLst>
              <p:ext uri="{D42A27DB-BD31-4B8C-83A1-F6EECF244321}">
                <p14:modId xmlns:p14="http://schemas.microsoft.com/office/powerpoint/2010/main" val="195571322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56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Stocks according to the place in the supply chain</a:t>
            </a:r>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481669"/>
            <a:ext cx="9828684" cy="4617680"/>
          </a:xfrm>
          <a:solidFill>
            <a:schemeClr val="bg1">
              <a:lumMod val="95000"/>
            </a:schemeClr>
          </a:solidFill>
        </p:spPr>
        <p:txBody>
          <a:bodyPr>
            <a:noAutofit/>
          </a:bodyPr>
          <a:lstStyle/>
          <a:p>
            <a:pPr lvl="1" algn="just">
              <a:lnSpc>
                <a:spcPct val="120000"/>
              </a:lnSpc>
            </a:pPr>
            <a:r>
              <a:rPr lang="en-US" sz="2200" b="1" kern="100" dirty="0">
                <a:cs typeface="Times New Roman" panose="02020603050405020304" pitchFamily="18" charset="0"/>
              </a:rPr>
              <a:t>materials </a:t>
            </a:r>
            <a:r>
              <a:rPr lang="en-US" sz="2200" kern="100" dirty="0">
                <a:cs typeface="Times New Roman" panose="02020603050405020304" pitchFamily="18" charset="0"/>
              </a:rPr>
              <a:t>– raw materials, basic and auxiliary materials, semi-finished products of foreign production, packaging, spare parts and waste,</a:t>
            </a:r>
          </a:p>
          <a:p>
            <a:pPr lvl="1" algn="just">
              <a:lnSpc>
                <a:spcPct val="120000"/>
              </a:lnSpc>
            </a:pPr>
            <a:r>
              <a:rPr lang="en-US" sz="2200" b="1" kern="100" dirty="0">
                <a:cs typeface="Times New Roman" panose="02020603050405020304" pitchFamily="18" charset="0"/>
              </a:rPr>
              <a:t>finished products </a:t>
            </a:r>
            <a:r>
              <a:rPr lang="en-US" sz="2200" kern="100" dirty="0">
                <a:cs typeface="Times New Roman" panose="02020603050405020304" pitchFamily="18" charset="0"/>
              </a:rPr>
              <a:t>– finished products, services provided, completed works, including construction and assembly works, scientific and research works, design works, geodetic and cartographic works, etc.,</a:t>
            </a:r>
          </a:p>
          <a:p>
            <a:pPr lvl="1" algn="just">
              <a:lnSpc>
                <a:spcPct val="120000"/>
              </a:lnSpc>
            </a:pPr>
            <a:r>
              <a:rPr lang="pl-PL" sz="2200" b="1" kern="100" dirty="0">
                <a:cs typeface="Times New Roman" panose="02020603050405020304" pitchFamily="18" charset="0"/>
              </a:rPr>
              <a:t>s</a:t>
            </a:r>
            <a:r>
              <a:rPr lang="en-US" sz="2200" b="1" kern="100" dirty="0" err="1">
                <a:cs typeface="Times New Roman" panose="02020603050405020304" pitchFamily="18" charset="0"/>
              </a:rPr>
              <a:t>emi</a:t>
            </a:r>
            <a:r>
              <a:rPr lang="pl-PL" sz="2200" b="1" kern="100" dirty="0">
                <a:cs typeface="Times New Roman" panose="02020603050405020304" pitchFamily="18" charset="0"/>
              </a:rPr>
              <a:t>-</a:t>
            </a:r>
            <a:r>
              <a:rPr lang="en-US" sz="2200" b="1" kern="100" dirty="0">
                <a:cs typeface="Times New Roman" panose="02020603050405020304" pitchFamily="18" charset="0"/>
              </a:rPr>
              <a:t>finished products and products in progress </a:t>
            </a:r>
            <a:r>
              <a:rPr lang="en-US" sz="2200" kern="100" dirty="0">
                <a:cs typeface="Times New Roman" panose="02020603050405020304" pitchFamily="18" charset="0"/>
              </a:rPr>
              <a:t>– unfinished production, i.e. production (services, including construction works) in progress and semi-finished products (semi-finished products) of own production,</a:t>
            </a:r>
          </a:p>
          <a:p>
            <a:pPr lvl="1" algn="just">
              <a:lnSpc>
                <a:spcPct val="120000"/>
              </a:lnSpc>
            </a:pPr>
            <a:r>
              <a:rPr lang="en-US" sz="2200" b="1" kern="100" dirty="0">
                <a:cs typeface="Times New Roman" panose="02020603050405020304" pitchFamily="18" charset="0"/>
              </a:rPr>
              <a:t>goods</a:t>
            </a:r>
            <a:r>
              <a:rPr lang="en-US" sz="2200" kern="100" dirty="0">
                <a:cs typeface="Times New Roman" panose="02020603050405020304" pitchFamily="18" charset="0"/>
              </a:rPr>
              <a:t> – tangible components of current assets purchased for resale in unchanged form; advance payments for supplies of supplies</a:t>
            </a:r>
            <a:r>
              <a:rPr lang="en-US" sz="2200" b="1" kern="100" dirty="0">
                <a:cs typeface="Times New Roman" panose="02020603050405020304" pitchFamily="18" charset="0"/>
              </a:rPr>
              <a:t>.</a:t>
            </a: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4048468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Stocks according to the cause of creation criterion </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688123"/>
            <a:ext cx="10947400" cy="4602145"/>
          </a:xfrm>
          <a:solidFill>
            <a:schemeClr val="bg1">
              <a:lumMod val="95000"/>
            </a:schemeClr>
          </a:solidFill>
        </p:spPr>
        <p:txBody>
          <a:bodyPr>
            <a:noAutofit/>
          </a:bodyPr>
          <a:lstStyle/>
          <a:p>
            <a:pPr lvl="1" algn="just">
              <a:lnSpc>
                <a:spcPct val="120000"/>
              </a:lnSpc>
            </a:pPr>
            <a:r>
              <a:rPr lang="en-US" sz="2000" b="1" kern="100" dirty="0">
                <a:cs typeface="Times New Roman" panose="02020603050405020304" pitchFamily="18" charset="0"/>
              </a:rPr>
              <a:t>work-in-progress </a:t>
            </a:r>
            <a:r>
              <a:rPr lang="en-US" sz="2000" kern="100" dirty="0">
                <a:cs typeface="Times New Roman" panose="02020603050405020304" pitchFamily="18" charset="0"/>
              </a:rPr>
              <a:t>stock are materials and semi-finished products in the production area and inventories in transit, are valued according to the cost of production, which, in accordance with the Accounting Act, includes costs directly related to a given product and a justified part of the costs indirectly related to the production of the product,</a:t>
            </a:r>
          </a:p>
          <a:p>
            <a:pPr lvl="1" algn="just">
              <a:lnSpc>
                <a:spcPct val="120000"/>
              </a:lnSpc>
            </a:pPr>
            <a:r>
              <a:rPr lang="en-US" sz="2000" b="1" kern="100" dirty="0">
                <a:cs typeface="Times New Roman" panose="02020603050405020304" pitchFamily="18" charset="0"/>
              </a:rPr>
              <a:t>seasonal stock </a:t>
            </a:r>
            <a:r>
              <a:rPr lang="en-US" sz="2000" kern="100" dirty="0">
                <a:cs typeface="Times New Roman" panose="02020603050405020304" pitchFamily="18" charset="0"/>
              </a:rPr>
              <a:t>is created to meet demand throughout the year, but is produced only seasonally (agricultural products, fruit), is intentionally created, resulting from the difference between the sales volume and the production volume in a given period,</a:t>
            </a:r>
          </a:p>
          <a:p>
            <a:pPr lvl="1" algn="just">
              <a:lnSpc>
                <a:spcPct val="120000"/>
              </a:lnSpc>
            </a:pPr>
            <a:r>
              <a:rPr lang="en-US" sz="2000" b="1" kern="100" dirty="0">
                <a:cs typeface="Times New Roman" panose="02020603050405020304" pitchFamily="18" charset="0"/>
              </a:rPr>
              <a:t>promotional stock </a:t>
            </a:r>
            <a:r>
              <a:rPr lang="en-US" sz="2000" kern="100" dirty="0">
                <a:cs typeface="Times New Roman" panose="02020603050405020304" pitchFamily="18" charset="0"/>
              </a:rPr>
              <a:t>is maintained during a marketing promotion and built up before the promotion date, it is inventory that is maintained in order for the logistics system to quickly respond to a marketing or price promotion,</a:t>
            </a:r>
          </a:p>
          <a:p>
            <a:pPr lvl="1" algn="just">
              <a:lnSpc>
                <a:spcPct val="120000"/>
              </a:lnSpc>
            </a:pPr>
            <a:r>
              <a:rPr lang="en-US" sz="2000" b="1" kern="100" dirty="0">
                <a:cs typeface="Times New Roman" panose="02020603050405020304" pitchFamily="18" charset="0"/>
              </a:rPr>
              <a:t>speculative stock </a:t>
            </a:r>
            <a:r>
              <a:rPr lang="en-US" sz="2000" kern="100" dirty="0">
                <a:cs typeface="Times New Roman" panose="02020603050405020304" pitchFamily="18" charset="0"/>
              </a:rPr>
              <a:t>is created in anticipation of price increases, changes in exchange rates or changes in the socio-political dimension.</a:t>
            </a: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47960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The elements of the </a:t>
            </a:r>
            <a:r>
              <a:rPr lang="pl-PL" sz="3200" kern="100" dirty="0" err="1">
                <a:cs typeface="Times New Roman" panose="02020603050405020304" pitchFamily="18" charset="0"/>
              </a:rPr>
              <a:t>stocks</a:t>
            </a:r>
            <a:r>
              <a:rPr lang="en-US" sz="3200" kern="100" dirty="0">
                <a:cs typeface="Times New Roman" panose="02020603050405020304" pitchFamily="18" charset="0"/>
              </a:rPr>
              <a:t> structure </a:t>
            </a:r>
            <a:endParaRPr lang="pl-PL" dirty="0"/>
          </a:p>
        </p:txBody>
      </p:sp>
      <p:graphicFrame>
        <p:nvGraphicFramePr>
          <p:cNvPr id="5" name="Diagram 4">
            <a:extLst>
              <a:ext uri="{FF2B5EF4-FFF2-40B4-BE49-F238E27FC236}">
                <a16:creationId xmlns:a16="http://schemas.microsoft.com/office/drawing/2014/main" id="{13921A9F-AF62-BF53-F27F-B2916F44A58B}"/>
              </a:ext>
            </a:extLst>
          </p:cNvPr>
          <p:cNvGraphicFramePr/>
          <p:nvPr>
            <p:extLst>
              <p:ext uri="{D42A27DB-BD31-4B8C-83A1-F6EECF244321}">
                <p14:modId xmlns:p14="http://schemas.microsoft.com/office/powerpoint/2010/main" val="1391185781"/>
              </p:ext>
            </p:extLst>
          </p:nvPr>
        </p:nvGraphicFramePr>
        <p:xfrm>
          <a:off x="2032000" y="1481668"/>
          <a:ext cx="8128000" cy="4656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normAutofit/>
          </a:bodyPr>
          <a:lstStyle/>
          <a:p>
            <a:pPr marL="0" indent="0" algn="just">
              <a:lnSpc>
                <a:spcPct val="120000"/>
              </a:lnSpc>
              <a:buNone/>
            </a:pPr>
            <a:r>
              <a:rPr lang="pl-PL" sz="2400" b="1" dirty="0">
                <a:effectLst/>
                <a:latin typeface="Tahoma" panose="020B0604030504040204" pitchFamily="34" charset="0"/>
                <a:ea typeface="Calibri" panose="020F0502020204030204" pitchFamily="34" charset="0"/>
                <a:cs typeface="Times New Roman" panose="02020603050405020304" pitchFamily="18" charset="0"/>
              </a:rPr>
              <a:t>C</a:t>
            </a:r>
            <a:r>
              <a:rPr lang="en-US" sz="2400" b="1" dirty="0">
                <a:effectLst/>
                <a:latin typeface="Tahoma" panose="020B0604030504040204" pitchFamily="34" charset="0"/>
                <a:ea typeface="Calibri" panose="020F0502020204030204" pitchFamily="34" charset="0"/>
                <a:cs typeface="Times New Roman" panose="02020603050405020304" pitchFamily="18" charset="0"/>
              </a:rPr>
              <a:t>yclic stock</a:t>
            </a:r>
            <a:r>
              <a:rPr lang="en-US" sz="2400" dirty="0">
                <a:effectLst/>
                <a:latin typeface="Tahoma" panose="020B0604030504040204" pitchFamily="34" charset="0"/>
                <a:ea typeface="Calibri" panose="020F0502020204030204" pitchFamily="34" charset="0"/>
                <a:cs typeface="Times New Roman" panose="02020603050405020304" pitchFamily="18" charset="0"/>
              </a:rPr>
              <a:t>,</a:t>
            </a:r>
            <a:r>
              <a:rPr lang="en-US" sz="2400" b="1" dirty="0">
                <a:effectLst/>
                <a:latin typeface="Tahoma" panose="020B0604030504040204" pitchFamily="34" charset="0"/>
                <a:ea typeface="Calibri" panose="020F0502020204030204" pitchFamily="34" charset="0"/>
                <a:cs typeface="Times New Roman" panose="02020603050405020304" pitchFamily="18" charset="0"/>
              </a:rPr>
              <a:t> </a:t>
            </a:r>
            <a:r>
              <a:rPr lang="en-US" sz="2400" dirty="0">
                <a:effectLst/>
                <a:latin typeface="Tahoma" panose="020B0604030504040204" pitchFamily="34" charset="0"/>
                <a:ea typeface="Calibri" panose="020F0502020204030204" pitchFamily="34" charset="0"/>
                <a:cs typeface="Times New Roman" panose="02020603050405020304" pitchFamily="18" charset="0"/>
              </a:rPr>
              <a:t>rotating stock, it is inventory that the company uses in the course of normal production or distribution and recreates in the routine ordering process</a:t>
            </a:r>
            <a:r>
              <a:rPr lang="pl-PL" sz="2400" dirty="0">
                <a:effectLst/>
                <a:latin typeface="Tahoma" panose="020B0604030504040204" pitchFamily="34" charset="0"/>
                <a:ea typeface="Calibri" panose="020F0502020204030204" pitchFamily="34" charset="0"/>
                <a:cs typeface="Times New Roman" panose="02020603050405020304" pitchFamily="18" charset="0"/>
              </a:rPr>
              <a:t>.</a:t>
            </a:r>
            <a:endParaRPr lang="pl-PL" sz="2400" dirty="0"/>
          </a:p>
        </p:txBody>
      </p:sp>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a:cs typeface="Times New Roman" panose="02020603050405020304" pitchFamily="18" charset="0"/>
              </a:rPr>
              <a:t>Stock </a:t>
            </a:r>
            <a:r>
              <a:rPr lang="pl-PL" kern="100" dirty="0" err="1">
                <a:cs typeface="Times New Roman" panose="02020603050405020304" pitchFamily="18" charset="0"/>
              </a:rPr>
              <a:t>structure</a:t>
            </a:r>
            <a:r>
              <a:rPr lang="pl-PL" kern="100" dirty="0">
                <a:cs typeface="Times New Roman" panose="02020603050405020304" pitchFamily="18" charset="0"/>
              </a:rPr>
              <a:t> – </a:t>
            </a:r>
            <a:r>
              <a:rPr lang="pl-PL" kern="100" dirty="0" err="1">
                <a:cs typeface="Times New Roman" panose="02020603050405020304" pitchFamily="18" charset="0"/>
              </a:rPr>
              <a:t>cyclic</a:t>
            </a:r>
            <a:r>
              <a:rPr lang="pl-PL" kern="100" dirty="0">
                <a:cs typeface="Times New Roman" panose="02020603050405020304" pitchFamily="18" charset="0"/>
              </a:rPr>
              <a:t> </a:t>
            </a:r>
            <a:r>
              <a:rPr lang="pl-PL" kern="100" dirty="0" err="1">
                <a:cs typeface="Times New Roman" panose="02020603050405020304" pitchFamily="18" charset="0"/>
              </a:rPr>
              <a:t>stock</a:t>
            </a:r>
            <a:endParaRPr lang="pl-PL" dirty="0"/>
          </a:p>
        </p:txBody>
      </p:sp>
      <p:sp>
        <p:nvSpPr>
          <p:cNvPr id="2" name="Symbol zastępczy zawartości 7">
            <a:extLst>
              <a:ext uri="{FF2B5EF4-FFF2-40B4-BE49-F238E27FC236}">
                <a16:creationId xmlns:a16="http://schemas.microsoft.com/office/drawing/2014/main" id="{57668B45-446C-2D24-D83C-3D03735D7066}"/>
              </a:ext>
            </a:extLst>
          </p:cNvPr>
          <p:cNvSpPr txBox="1">
            <a:spLocks/>
          </p:cNvSpPr>
          <p:nvPr/>
        </p:nvSpPr>
        <p:spPr>
          <a:xfrm>
            <a:off x="1865931" y="3418806"/>
            <a:ext cx="9284448" cy="2831269"/>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20000"/>
              </a:lnSpc>
              <a:spcAft>
                <a:spcPts val="1200"/>
              </a:spcAft>
              <a:buNone/>
            </a:pPr>
            <a:r>
              <a:rPr lang="en-US" kern="100" dirty="0">
                <a:solidFill>
                  <a:srgbClr val="002060"/>
                </a:solidFill>
                <a:cs typeface="Times New Roman" panose="02020603050405020304" pitchFamily="18" charset="0"/>
              </a:rPr>
              <a:t>Cyclic  stock in a certain period is equal to half the average shipment volume in that period:</a:t>
            </a:r>
          </a:p>
          <a:p>
            <a:pPr marL="457200" lvl="1" indent="0" algn="ctr">
              <a:lnSpc>
                <a:spcPct val="120000"/>
              </a:lnSpc>
              <a:buNone/>
            </a:pPr>
            <a:r>
              <a:rPr lang="en-US" kern="100" dirty="0">
                <a:solidFill>
                  <a:srgbClr val="002060"/>
                </a:solidFill>
                <a:cs typeface="Times New Roman" panose="02020603050405020304" pitchFamily="18" charset="0"/>
              </a:rPr>
              <a:t>SC  =  1/2  × DS</a:t>
            </a:r>
          </a:p>
          <a:p>
            <a:pPr marL="457200" lvl="1" indent="0">
              <a:lnSpc>
                <a:spcPct val="120000"/>
              </a:lnSpc>
              <a:spcAft>
                <a:spcPts val="1200"/>
              </a:spcAft>
              <a:buNone/>
            </a:pPr>
            <a:r>
              <a:rPr lang="en-US" kern="100" dirty="0">
                <a:solidFill>
                  <a:srgbClr val="002060"/>
                </a:solidFill>
                <a:cs typeface="Times New Roman" panose="02020603050405020304" pitchFamily="18" charset="0"/>
              </a:rPr>
              <a:t>SC – cyclic stock,</a:t>
            </a:r>
          </a:p>
          <a:p>
            <a:pPr marL="457200" lvl="1" indent="0">
              <a:lnSpc>
                <a:spcPct val="120000"/>
              </a:lnSpc>
              <a:buNone/>
            </a:pPr>
            <a:r>
              <a:rPr lang="en-US" kern="100" dirty="0">
                <a:solidFill>
                  <a:srgbClr val="002060"/>
                </a:solidFill>
                <a:cs typeface="Times New Roman" panose="02020603050405020304" pitchFamily="18" charset="0"/>
              </a:rPr>
              <a:t>DS</a:t>
            </a:r>
            <a:r>
              <a:rPr lang="pl-PL" kern="100" dirty="0">
                <a:solidFill>
                  <a:srgbClr val="002060"/>
                </a:solidFill>
                <a:cs typeface="Times New Roman" panose="02020603050405020304" pitchFamily="18" charset="0"/>
              </a:rPr>
              <a:t> </a:t>
            </a:r>
            <a:r>
              <a:rPr lang="en-US" kern="100" dirty="0">
                <a:solidFill>
                  <a:srgbClr val="002060"/>
                </a:solidFill>
                <a:cs typeface="Times New Roman" panose="02020603050405020304" pitchFamily="18" charset="0"/>
              </a:rPr>
              <a:t>– average delivery size.</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4" name="Obraz 3" descr="Obraz zawierający design&#10;&#10;Opis wygenerowany automatycznie">
            <a:extLst>
              <a:ext uri="{FF2B5EF4-FFF2-40B4-BE49-F238E27FC236}">
                <a16:creationId xmlns:a16="http://schemas.microsoft.com/office/drawing/2014/main" id="{150BBF39-BB4D-307F-231B-E8459E62366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21069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3">
            <a:extLst>
              <a:ext uri="{FF2B5EF4-FFF2-40B4-BE49-F238E27FC236}">
                <a16:creationId xmlns:a16="http://schemas.microsoft.com/office/drawing/2014/main" id="{F9F600DA-8438-C33C-F21B-05709E24E439}"/>
              </a:ext>
            </a:extLst>
          </p:cNvPr>
          <p:cNvSpPr txBox="1">
            <a:spLocks/>
          </p:cNvSpPr>
          <p:nvPr/>
        </p:nvSpPr>
        <p:spPr>
          <a:xfrm>
            <a:off x="1735922" y="222192"/>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a:cs typeface="Times New Roman" panose="02020603050405020304" pitchFamily="18" charset="0"/>
              </a:rPr>
              <a:t>Stock </a:t>
            </a:r>
            <a:r>
              <a:rPr lang="pl-PL" kern="100" dirty="0" err="1">
                <a:cs typeface="Times New Roman" panose="02020603050405020304" pitchFamily="18" charset="0"/>
              </a:rPr>
              <a:t>structure</a:t>
            </a:r>
            <a:r>
              <a:rPr lang="pl-PL" kern="100" dirty="0">
                <a:cs typeface="Times New Roman" panose="02020603050405020304" pitchFamily="18" charset="0"/>
              </a:rPr>
              <a:t> – </a:t>
            </a:r>
            <a:r>
              <a:rPr lang="pl-PL" kern="100" dirty="0" err="1">
                <a:cs typeface="Times New Roman" panose="02020603050405020304" pitchFamily="18" charset="0"/>
              </a:rPr>
              <a:t>safety</a:t>
            </a:r>
            <a:r>
              <a:rPr lang="pl-PL" kern="100" dirty="0">
                <a:cs typeface="Times New Roman" panose="02020603050405020304" pitchFamily="18" charset="0"/>
              </a:rPr>
              <a:t> </a:t>
            </a:r>
            <a:r>
              <a:rPr lang="pl-PL" kern="100" dirty="0" err="1">
                <a:cs typeface="Times New Roman" panose="02020603050405020304" pitchFamily="18" charset="0"/>
              </a:rPr>
              <a:t>stock</a:t>
            </a:r>
            <a:endParaRPr lang="pl-PL" dirty="0"/>
          </a:p>
        </p:txBody>
      </p:sp>
      <p:sp>
        <p:nvSpPr>
          <p:cNvPr id="10" name="Symbol zastępczy zawartości 2">
            <a:extLst>
              <a:ext uri="{FF2B5EF4-FFF2-40B4-BE49-F238E27FC236}">
                <a16:creationId xmlns:a16="http://schemas.microsoft.com/office/drawing/2014/main" id="{B5B95A80-08FA-4D76-1F17-9DB02A2FF3D3}"/>
              </a:ext>
            </a:extLst>
          </p:cNvPr>
          <p:cNvSpPr txBox="1">
            <a:spLocks/>
          </p:cNvSpPr>
          <p:nvPr/>
        </p:nvSpPr>
        <p:spPr>
          <a:xfrm>
            <a:off x="1120368" y="1244338"/>
            <a:ext cx="10515600" cy="50961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pl-PL" sz="1800" b="1" dirty="0">
                <a:ea typeface="Calibri" panose="020F0502020204030204" pitchFamily="34" charset="0"/>
                <a:cs typeface="Times New Roman" panose="02020603050405020304" pitchFamily="18" charset="0"/>
              </a:rPr>
              <a:t>S</a:t>
            </a:r>
            <a:r>
              <a:rPr lang="en-US" sz="1800" b="1" dirty="0" err="1">
                <a:ea typeface="Calibri" panose="020F0502020204030204" pitchFamily="34" charset="0"/>
                <a:cs typeface="Times New Roman" panose="02020603050405020304" pitchFamily="18" charset="0"/>
              </a:rPr>
              <a:t>afety</a:t>
            </a:r>
            <a:r>
              <a:rPr lang="en-US" sz="1800" b="1" dirty="0">
                <a:ea typeface="Calibri" panose="020F0502020204030204" pitchFamily="34" charset="0"/>
                <a:cs typeface="Times New Roman" panose="02020603050405020304" pitchFamily="18" charset="0"/>
              </a:rPr>
              <a:t> stock</a:t>
            </a:r>
            <a:r>
              <a:rPr lang="en-US" sz="1800" dirty="0">
                <a:ea typeface="Calibri" panose="020F0502020204030204" pitchFamily="34" charset="0"/>
                <a:cs typeface="Times New Roman" panose="02020603050405020304" pitchFamily="18" charset="0"/>
              </a:rPr>
              <a:t>, non-rotating stock is intended to prevent emergency downtime in production or distribution, and is a buffer for delays in deliveries and order fulfilment, depends on the level of customer service in a probabilistic approach (PSL)</a:t>
            </a:r>
            <a:r>
              <a:rPr lang="pl-PL" sz="1800" dirty="0">
                <a:ea typeface="Calibri" panose="020F0502020204030204" pitchFamily="34" charset="0"/>
                <a:cs typeface="Times New Roman" panose="02020603050405020304" pitchFamily="18" charset="0"/>
              </a:rPr>
              <a:t>.</a:t>
            </a:r>
            <a:endParaRPr lang="pl-PL" sz="2000" dirty="0"/>
          </a:p>
        </p:txBody>
      </p:sp>
      <mc:AlternateContent xmlns:mc="http://schemas.openxmlformats.org/markup-compatibility/2006">
        <mc:Choice xmlns:a14="http://schemas.microsoft.com/office/drawing/2010/main" Requires="a14">
          <p:sp>
            <p:nvSpPr>
              <p:cNvPr id="11" name="Symbol zastępczy zawartości 7">
                <a:extLst>
                  <a:ext uri="{FF2B5EF4-FFF2-40B4-BE49-F238E27FC236}">
                    <a16:creationId xmlns:a16="http://schemas.microsoft.com/office/drawing/2014/main" id="{ABE6C12E-C486-66B3-B785-F437B75B963D}"/>
                  </a:ext>
                </a:extLst>
              </p:cNvPr>
              <p:cNvSpPr txBox="1">
                <a:spLocks/>
              </p:cNvSpPr>
              <p:nvPr/>
            </p:nvSpPr>
            <p:spPr>
              <a:xfrm>
                <a:off x="1666035" y="2360879"/>
                <a:ext cx="10422132" cy="3979593"/>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Aft>
                    <a:spcPts val="1200"/>
                  </a:spcAft>
                  <a:buNone/>
                </a:pPr>
                <a:r>
                  <a:rPr lang="en-GB" sz="16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Safety stock may change with fluctuations in demand and delivery times. It is calculated as follows:</a:t>
                </a:r>
                <a:endParaRPr lang="pl-PL" sz="1600" kern="100" dirty="0">
                  <a:solidFill>
                    <a:srgbClr val="002060"/>
                  </a:solidFill>
                  <a:cs typeface="Times New Roman" panose="02020603050405020304" pitchFamily="18" charset="0"/>
                </a:endParaRPr>
              </a:p>
              <a:p>
                <a:pPr marL="457200" lvl="1" indent="0" algn="ctr">
                  <a:buNone/>
                </a:pPr>
                <a:r>
                  <a:rPr lang="pl-PL" sz="1600" kern="100" dirty="0">
                    <a:solidFill>
                      <a:srgbClr val="002060"/>
                    </a:solidFill>
                    <a:cs typeface="Times New Roman" panose="02020603050405020304" pitchFamily="18" charset="0"/>
                  </a:rPr>
                  <a:t>SS = ω(PSL) ×  </a:t>
                </a:r>
                <a:r>
                  <a:rPr lang="pl-PL" sz="1600" kern="100" dirty="0" err="1">
                    <a:solidFill>
                      <a:srgbClr val="002060"/>
                    </a:solidFill>
                    <a:cs typeface="Times New Roman" panose="02020603050405020304" pitchFamily="18" charset="0"/>
                  </a:rPr>
                  <a:t>ϭDT</a:t>
                </a:r>
                <a:endParaRPr lang="pl-PL" sz="1600" kern="100" dirty="0">
                  <a:solidFill>
                    <a:srgbClr val="002060"/>
                  </a:solidFill>
                  <a:cs typeface="Times New Roman" panose="02020603050405020304" pitchFamily="18" charset="0"/>
                </a:endParaRPr>
              </a:p>
              <a:p>
                <a:pPr marL="0" indent="0" algn="just">
                  <a:lnSpc>
                    <a:spcPct val="120000"/>
                  </a:lnSpc>
                  <a:spcBef>
                    <a:spcPts val="0"/>
                  </a:spcBef>
                  <a:spcAft>
                    <a:spcPts val="600"/>
                  </a:spcAft>
                  <a:buNone/>
                </a:pPr>
                <a:r>
                  <a:rPr lang="en-GB" sz="16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t>
                </a:r>
                <a:r>
                  <a:rPr lang="en-GB" sz="16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t>
                </a:r>
                <a:r>
                  <a:rPr lang="en-GB" sz="16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safety stock,</a:t>
                </a:r>
                <a:endParaRPr lang="pl-PL" sz="16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en-GB" sz="16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ω(PSL) – safety factor depending on the level of customer service and the type of distribution describing demand variability in the replenishment cycle; normal distribution is most often assumed in the literature and in practical applications and it is read from the statistical tables for a given POP level,</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en-GB" sz="16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ϭ</a:t>
                </a:r>
                <a:r>
                  <a:rPr lang="en-GB" sz="16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DT</a:t>
                </a:r>
                <a:r>
                  <a:rPr lang="en-GB" sz="16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standard deviation of demand in the replenishment cycle, is calculated from the formula:</a:t>
                </a:r>
                <a:endParaRPr lang="pl-PL" sz="1600" kern="100" dirty="0">
                  <a:solidFill>
                    <a:srgbClr val="002060"/>
                  </a:solidFill>
                  <a:cs typeface="Times New Roman" panose="02020603050405020304" pitchFamily="18" charset="0"/>
                </a:endParaRPr>
              </a:p>
              <a:p>
                <a:pPr marL="457200" lvl="1" indent="0" algn="ctr">
                  <a:buNone/>
                </a:pPr>
                <a:r>
                  <a:rPr lang="pl-PL" sz="1600" kern="100" dirty="0" err="1">
                    <a:solidFill>
                      <a:srgbClr val="002060"/>
                    </a:solidFill>
                    <a:cs typeface="Times New Roman" panose="02020603050405020304" pitchFamily="18" charset="0"/>
                  </a:rPr>
                  <a:t>ϭDT</a:t>
                </a:r>
                <a:r>
                  <a:rPr lang="pl-PL" sz="1600" kern="100" dirty="0">
                    <a:solidFill>
                      <a:srgbClr val="002060"/>
                    </a:solidFill>
                    <a:cs typeface="Times New Roman" panose="02020603050405020304" pitchFamily="18" charset="0"/>
                  </a:rPr>
                  <a:t> </a:t>
                </a:r>
                <a14:m>
                  <m:oMath xmlns:m="http://schemas.openxmlformats.org/officeDocument/2006/math">
                    <m:r>
                      <a:rPr lang="pl-PL" sz="1600" i="1" kern="100" smtClean="0">
                        <a:solidFill>
                          <a:srgbClr val="002060"/>
                        </a:solidFill>
                        <a:latin typeface="Cambria Math" panose="02040503050406030204" pitchFamily="18" charset="0"/>
                        <a:cs typeface="Times New Roman" panose="02020603050405020304" pitchFamily="18" charset="0"/>
                      </a:rPr>
                      <m:t>=</m:t>
                    </m:r>
                    <m:rad>
                      <m:radPr>
                        <m:degHide m:val="on"/>
                        <m:ctrlPr>
                          <a:rPr lang="pl-PL" sz="1600" i="1" kern="100" smtClean="0">
                            <a:solidFill>
                              <a:srgbClr val="002060"/>
                            </a:solidFill>
                            <a:latin typeface="Cambria Math" panose="02040503050406030204" pitchFamily="18" charset="0"/>
                            <a:cs typeface="Times New Roman" panose="02020603050405020304" pitchFamily="18" charset="0"/>
                          </a:rPr>
                        </m:ctrlPr>
                      </m:radPr>
                      <m:deg/>
                      <m:e>
                        <m:sSup>
                          <m:sSupPr>
                            <m:ctrlPr>
                              <a:rPr lang="pl-PL" sz="1600" b="0" i="1" kern="100" dirty="0" smtClean="0">
                                <a:solidFill>
                                  <a:srgbClr val="002060"/>
                                </a:solidFill>
                                <a:latin typeface="Cambria Math" panose="02040503050406030204" pitchFamily="18" charset="0"/>
                                <a:cs typeface="Times New Roman" panose="02020603050405020304" pitchFamily="18" charset="0"/>
                              </a:rPr>
                            </m:ctrlPr>
                          </m:sSupPr>
                          <m:e>
                            <m:r>
                              <m:rPr>
                                <m:nor/>
                              </m:rPr>
                              <a:rPr lang="pl-PL" sz="1600" kern="100" dirty="0">
                                <a:solidFill>
                                  <a:srgbClr val="002060"/>
                                </a:solidFill>
                                <a:cs typeface="Times New Roman" panose="02020603050405020304" pitchFamily="18" charset="0"/>
                              </a:rPr>
                              <m:t>ϭ</m:t>
                            </m:r>
                            <m:r>
                              <m:rPr>
                                <m:nor/>
                              </m:rPr>
                              <a:rPr lang="pl-PL" sz="1600" b="0" i="0" kern="100" dirty="0" smtClean="0">
                                <a:solidFill>
                                  <a:srgbClr val="002060"/>
                                </a:solidFill>
                                <a:cs typeface="Times New Roman" panose="02020603050405020304" pitchFamily="18" charset="0"/>
                              </a:rPr>
                              <m:t>T</m:t>
                            </m:r>
                          </m:e>
                          <m:sup>
                            <m:r>
                              <a:rPr lang="pl-PL" sz="1600" b="0" i="1" kern="100" dirty="0" smtClean="0">
                                <a:solidFill>
                                  <a:srgbClr val="002060"/>
                                </a:solidFill>
                                <a:latin typeface="Cambria Math" panose="02040503050406030204" pitchFamily="18" charset="0"/>
                                <a:cs typeface="Times New Roman" panose="02020603050405020304" pitchFamily="18" charset="0"/>
                              </a:rPr>
                              <m:t>2</m:t>
                            </m:r>
                          </m:sup>
                        </m:sSup>
                        <m:r>
                          <a:rPr lang="pl-PL" sz="16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16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l-PL" sz="16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𝐷</m:t>
                            </m:r>
                          </m:e>
                          <m:sup>
                            <m:r>
                              <a:rPr lang="pl-PL" sz="16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pl-PL" sz="16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1600" i="1" kern="100" dirty="0">
                                <a:solidFill>
                                  <a:srgbClr val="002060"/>
                                </a:solidFill>
                                <a:latin typeface="Cambria Math" panose="02040503050406030204" pitchFamily="18" charset="0"/>
                                <a:cs typeface="Times New Roman" panose="02020603050405020304" pitchFamily="18" charset="0"/>
                              </a:rPr>
                            </m:ctrlPr>
                          </m:sSupPr>
                          <m:e>
                            <m:r>
                              <m:rPr>
                                <m:nor/>
                              </m:rPr>
                              <a:rPr lang="pl-PL" sz="1600" kern="100" dirty="0">
                                <a:solidFill>
                                  <a:srgbClr val="002060"/>
                                </a:solidFill>
                                <a:cs typeface="Times New Roman" panose="02020603050405020304" pitchFamily="18" charset="0"/>
                              </a:rPr>
                              <m:t>ϭ</m:t>
                            </m:r>
                            <m:r>
                              <m:rPr>
                                <m:nor/>
                              </m:rPr>
                              <a:rPr lang="pl-PL" sz="1600" b="0" i="0" kern="100" dirty="0" smtClean="0">
                                <a:solidFill>
                                  <a:srgbClr val="002060"/>
                                </a:solidFill>
                                <a:cs typeface="Times New Roman" panose="02020603050405020304" pitchFamily="18" charset="0"/>
                              </a:rPr>
                              <m:t>D</m:t>
                            </m:r>
                          </m:e>
                          <m:sup>
                            <m:r>
                              <a:rPr lang="pl-PL" sz="1600" i="1" kern="100" dirty="0">
                                <a:solidFill>
                                  <a:srgbClr val="002060"/>
                                </a:solidFill>
                                <a:latin typeface="Cambria Math" panose="02040503050406030204" pitchFamily="18" charset="0"/>
                                <a:cs typeface="Times New Roman" panose="02020603050405020304" pitchFamily="18" charset="0"/>
                              </a:rPr>
                              <m:t>2</m:t>
                            </m:r>
                          </m:sup>
                        </m:sSup>
                        <m:r>
                          <a:rPr lang="pl-PL" sz="1600" i="1" kern="1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1600" i="1" kern="1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l-PL" sz="16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𝑇</m:t>
                            </m:r>
                          </m:e>
                          <m:sup/>
                        </m:sSup>
                      </m:e>
                    </m:rad>
                  </m:oMath>
                </a14:m>
                <a:endParaRPr lang="pl-PL" sz="1600" kern="100" dirty="0">
                  <a:solidFill>
                    <a:srgbClr val="002060"/>
                  </a:solidFill>
                  <a:cs typeface="Times New Roman" panose="02020603050405020304" pitchFamily="18" charset="0"/>
                </a:endParaRPr>
              </a:p>
              <a:p>
                <a:pPr marL="457200" lvl="1" indent="0">
                  <a:buNone/>
                </a:pPr>
                <a:r>
                  <a:rPr lang="pl-PL" sz="1400" kern="100" dirty="0" err="1">
                    <a:solidFill>
                      <a:srgbClr val="002060"/>
                    </a:solidFill>
                    <a:cs typeface="Times New Roman" panose="02020603050405020304" pitchFamily="18" charset="0"/>
                  </a:rPr>
                  <a:t>ϭD</a:t>
                </a:r>
                <a:r>
                  <a:rPr lang="pl-PL" sz="1400" kern="100" dirty="0">
                    <a:solidFill>
                      <a:srgbClr val="002060"/>
                    </a:solidFill>
                    <a:cs typeface="Times New Roman" panose="02020603050405020304" pitchFamily="18" charset="0"/>
                  </a:rPr>
                  <a:t> – standard </a:t>
                </a:r>
                <a:r>
                  <a:rPr lang="pl-PL" sz="1400" kern="100" dirty="0" err="1">
                    <a:solidFill>
                      <a:srgbClr val="002060"/>
                    </a:solidFill>
                    <a:cs typeface="Times New Roman" panose="02020603050405020304" pitchFamily="18" charset="0"/>
                  </a:rPr>
                  <a:t>deviation</a:t>
                </a:r>
                <a:r>
                  <a:rPr lang="pl-PL" sz="1400" kern="100" dirty="0">
                    <a:solidFill>
                      <a:srgbClr val="002060"/>
                    </a:solidFill>
                    <a:cs typeface="Times New Roman" panose="02020603050405020304" pitchFamily="18" charset="0"/>
                  </a:rPr>
                  <a:t> of </a:t>
                </a:r>
                <a:r>
                  <a:rPr lang="pl-PL" sz="1400" kern="100" dirty="0" err="1">
                    <a:solidFill>
                      <a:srgbClr val="002060"/>
                    </a:solidFill>
                    <a:cs typeface="Times New Roman" panose="02020603050405020304" pitchFamily="18" charset="0"/>
                  </a:rPr>
                  <a:t>demand</a:t>
                </a:r>
                <a:endParaRPr lang="pl-PL" sz="1400" kern="100" dirty="0">
                  <a:solidFill>
                    <a:srgbClr val="002060"/>
                  </a:solidFill>
                  <a:cs typeface="Times New Roman" panose="02020603050405020304" pitchFamily="18" charset="0"/>
                </a:endParaRPr>
              </a:p>
              <a:p>
                <a:pPr marL="457200" lvl="1" indent="0">
                  <a:buNone/>
                </a:pPr>
                <a:r>
                  <a:rPr lang="pl-PL" sz="1400" kern="100" dirty="0" err="1">
                    <a:solidFill>
                      <a:srgbClr val="002060"/>
                    </a:solidFill>
                    <a:cs typeface="Times New Roman" panose="02020603050405020304" pitchFamily="18" charset="0"/>
                  </a:rPr>
                  <a:t>ϭT</a:t>
                </a:r>
                <a:r>
                  <a:rPr lang="pl-PL" sz="1400" kern="100" dirty="0">
                    <a:solidFill>
                      <a:srgbClr val="002060"/>
                    </a:solidFill>
                    <a:cs typeface="Times New Roman" panose="02020603050405020304" pitchFamily="18" charset="0"/>
                  </a:rPr>
                  <a:t> – standard </a:t>
                </a:r>
                <a:r>
                  <a:rPr lang="pl-PL" sz="1400" kern="100" dirty="0" err="1">
                    <a:solidFill>
                      <a:srgbClr val="002060"/>
                    </a:solidFill>
                    <a:cs typeface="Times New Roman" panose="02020603050405020304" pitchFamily="18" charset="0"/>
                  </a:rPr>
                  <a:t>deviation</a:t>
                </a:r>
                <a:r>
                  <a:rPr lang="pl-PL" sz="1400" kern="100" dirty="0">
                    <a:solidFill>
                      <a:srgbClr val="002060"/>
                    </a:solidFill>
                    <a:cs typeface="Times New Roman" panose="02020603050405020304" pitchFamily="18" charset="0"/>
                  </a:rPr>
                  <a:t> of </a:t>
                </a:r>
                <a:r>
                  <a:rPr lang="pl-PL" sz="1400" kern="100" dirty="0" err="1">
                    <a:solidFill>
                      <a:srgbClr val="002060"/>
                    </a:solidFill>
                    <a:cs typeface="Times New Roman" panose="02020603050405020304" pitchFamily="18" charset="0"/>
                  </a:rPr>
                  <a:t>lead</a:t>
                </a:r>
                <a:r>
                  <a:rPr lang="pl-PL" sz="1400" kern="100" dirty="0">
                    <a:solidFill>
                      <a:srgbClr val="002060"/>
                    </a:solidFill>
                    <a:cs typeface="Times New Roman" panose="02020603050405020304" pitchFamily="18" charset="0"/>
                  </a:rPr>
                  <a:t> </a:t>
                </a:r>
                <a:r>
                  <a:rPr lang="pl-PL" sz="1400" kern="100" dirty="0" err="1">
                    <a:solidFill>
                      <a:srgbClr val="002060"/>
                    </a:solidFill>
                    <a:cs typeface="Times New Roman" panose="02020603050405020304" pitchFamily="18" charset="0"/>
                  </a:rPr>
                  <a:t>time</a:t>
                </a:r>
                <a:endParaRPr lang="pl-PL" sz="1400" kern="100" dirty="0">
                  <a:solidFill>
                    <a:srgbClr val="002060"/>
                  </a:solidFill>
                  <a:cs typeface="Times New Roman" panose="02020603050405020304" pitchFamily="18" charset="0"/>
                </a:endParaRPr>
              </a:p>
              <a:p>
                <a:pPr marL="457200" lvl="1" indent="0">
                  <a:buNone/>
                </a:pPr>
                <a:r>
                  <a:rPr lang="pl-PL" sz="1400" kern="100" dirty="0">
                    <a:solidFill>
                      <a:srgbClr val="002060"/>
                    </a:solidFill>
                    <a:cs typeface="Times New Roman" panose="02020603050405020304" pitchFamily="18" charset="0"/>
                  </a:rPr>
                  <a:t>D – </a:t>
                </a:r>
                <a:r>
                  <a:rPr lang="pl-PL" sz="1400" kern="100" dirty="0" err="1">
                    <a:solidFill>
                      <a:srgbClr val="002060"/>
                    </a:solidFill>
                    <a:cs typeface="Times New Roman" panose="02020603050405020304" pitchFamily="18" charset="0"/>
                  </a:rPr>
                  <a:t>average</a:t>
                </a:r>
                <a:r>
                  <a:rPr lang="pl-PL" sz="1400" kern="100" dirty="0">
                    <a:solidFill>
                      <a:srgbClr val="002060"/>
                    </a:solidFill>
                    <a:cs typeface="Times New Roman" panose="02020603050405020304" pitchFamily="18" charset="0"/>
                  </a:rPr>
                  <a:t> </a:t>
                </a:r>
                <a:r>
                  <a:rPr lang="pl-PL" sz="1400" kern="100" dirty="0" err="1">
                    <a:solidFill>
                      <a:srgbClr val="002060"/>
                    </a:solidFill>
                    <a:cs typeface="Times New Roman" panose="02020603050405020304" pitchFamily="18" charset="0"/>
                  </a:rPr>
                  <a:t>demand</a:t>
                </a:r>
                <a:endParaRPr lang="pl-PL" sz="1400" kern="100" dirty="0">
                  <a:solidFill>
                    <a:srgbClr val="002060"/>
                  </a:solidFill>
                  <a:cs typeface="Times New Roman" panose="02020603050405020304" pitchFamily="18" charset="0"/>
                </a:endParaRPr>
              </a:p>
              <a:p>
                <a:pPr marL="457200" lvl="1" indent="0">
                  <a:buNone/>
                </a:pPr>
                <a:r>
                  <a:rPr lang="pl-PL" sz="1400" kern="100" dirty="0">
                    <a:solidFill>
                      <a:srgbClr val="002060"/>
                    </a:solidFill>
                    <a:cs typeface="Times New Roman" panose="02020603050405020304" pitchFamily="18" charset="0"/>
                  </a:rPr>
                  <a:t>T – </a:t>
                </a:r>
                <a:r>
                  <a:rPr lang="pl-PL" sz="1400" kern="100" dirty="0" err="1">
                    <a:solidFill>
                      <a:srgbClr val="002060"/>
                    </a:solidFill>
                    <a:cs typeface="Times New Roman" panose="02020603050405020304" pitchFamily="18" charset="0"/>
                  </a:rPr>
                  <a:t>lead</a:t>
                </a:r>
                <a:r>
                  <a:rPr lang="pl-PL" sz="1400" kern="100" dirty="0">
                    <a:solidFill>
                      <a:srgbClr val="002060"/>
                    </a:solidFill>
                    <a:cs typeface="Times New Roman" panose="02020603050405020304" pitchFamily="18" charset="0"/>
                  </a:rPr>
                  <a:t> </a:t>
                </a:r>
                <a:r>
                  <a:rPr lang="pl-PL" sz="1400" kern="100" dirty="0" err="1">
                    <a:solidFill>
                      <a:srgbClr val="002060"/>
                    </a:solidFill>
                    <a:cs typeface="Times New Roman" panose="02020603050405020304" pitchFamily="18" charset="0"/>
                  </a:rPr>
                  <a:t>time</a:t>
                </a:r>
                <a:endParaRPr lang="pl-PL" sz="14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p:sp>
            <p:nvSpPr>
              <p:cNvPr id="11" name="Symbol zastępczy zawartości 7">
                <a:extLst>
                  <a:ext uri="{FF2B5EF4-FFF2-40B4-BE49-F238E27FC236}">
                    <a16:creationId xmlns:a16="http://schemas.microsoft.com/office/drawing/2014/main" id="{ABE6C12E-C486-66B3-B785-F437B75B963D}"/>
                  </a:ext>
                </a:extLst>
              </p:cNvPr>
              <p:cNvSpPr txBox="1">
                <a:spLocks noRot="1" noChangeAspect="1" noMove="1" noResize="1" noEditPoints="1" noAdjustHandles="1" noChangeArrowheads="1" noChangeShapeType="1" noTextEdit="1"/>
              </p:cNvSpPr>
              <p:nvPr/>
            </p:nvSpPr>
            <p:spPr>
              <a:xfrm>
                <a:off x="1666035" y="2360879"/>
                <a:ext cx="10422132" cy="3979593"/>
              </a:xfrm>
              <a:prstGeom prst="rect">
                <a:avLst/>
              </a:prstGeom>
              <a:blipFill>
                <a:blip r:embed="rId2"/>
                <a:stretch>
                  <a:fillRect l="-292" r="-292"/>
                </a:stretch>
              </a:blipFill>
            </p:spPr>
            <p:txBody>
              <a:bodyPr/>
              <a:lstStyle/>
              <a:p>
                <a:r>
                  <a:rPr lang="en-GB">
                    <a:noFill/>
                  </a:rPr>
                  <a:t> </a:t>
                </a:r>
              </a:p>
            </p:txBody>
          </p:sp>
        </mc:Fallback>
      </mc:AlternateContent>
      <p:pic>
        <p:nvPicPr>
          <p:cNvPr id="12" name="Obraz 11" descr="Obraz zawierający design&#10;&#10;Opis wygenerowany automatycznie">
            <a:extLst>
              <a:ext uri="{FF2B5EF4-FFF2-40B4-BE49-F238E27FC236}">
                <a16:creationId xmlns:a16="http://schemas.microsoft.com/office/drawing/2014/main" id="{603C50A5-F602-EF3A-E146-BC11DE4C40F5}"/>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375002" y="3429000"/>
            <a:ext cx="1360920" cy="1145765"/>
          </a:xfrm>
          <a:prstGeom prst="rect">
            <a:avLst/>
          </a:prstGeom>
        </p:spPr>
      </p:pic>
    </p:spTree>
    <p:extLst>
      <p:ext uri="{BB962C8B-B14F-4D97-AF65-F5344CB8AC3E}">
        <p14:creationId xmlns:p14="http://schemas.microsoft.com/office/powerpoint/2010/main" val="303213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7" y="302122"/>
            <a:ext cx="9745133" cy="1116542"/>
          </a:xfrm>
        </p:spPr>
        <p:txBody>
          <a:bodyPr/>
          <a:lstStyle/>
          <a:p>
            <a:r>
              <a:rPr lang="pl-PL" kern="100" dirty="0">
                <a:cs typeface="Times New Roman" panose="02020603050405020304" pitchFamily="18" charset="0"/>
              </a:rPr>
              <a:t>Stock </a:t>
            </a:r>
            <a:r>
              <a:rPr lang="pl-PL" kern="100" dirty="0" err="1">
                <a:cs typeface="Times New Roman" panose="02020603050405020304" pitchFamily="18" charset="0"/>
              </a:rPr>
              <a:t>structure</a:t>
            </a:r>
            <a:r>
              <a:rPr lang="pl-PL" kern="100" dirty="0">
                <a:cs typeface="Times New Roman" panose="02020603050405020304" pitchFamily="18" charset="0"/>
              </a:rPr>
              <a:t> – </a:t>
            </a:r>
            <a:r>
              <a:rPr lang="pl-PL" kern="100" dirty="0" err="1">
                <a:cs typeface="Times New Roman" panose="02020603050405020304" pitchFamily="18" charset="0"/>
              </a:rPr>
              <a:t>excess</a:t>
            </a:r>
            <a:r>
              <a:rPr lang="pl-PL" kern="100" dirty="0">
                <a:cs typeface="Times New Roman" panose="02020603050405020304" pitchFamily="18" charset="0"/>
              </a:rPr>
              <a:t> </a:t>
            </a:r>
            <a:r>
              <a:rPr lang="pl-PL" kern="100" dirty="0" err="1">
                <a:cs typeface="Times New Roman" panose="02020603050405020304" pitchFamily="18" charset="0"/>
              </a:rPr>
              <a:t>stock</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1517715"/>
            <a:ext cx="10515600" cy="4793155"/>
          </a:xfrm>
        </p:spPr>
        <p:txBody>
          <a:bodyPr/>
          <a:lstStyle/>
          <a:p>
            <a:pPr marL="0" indent="0" algn="just">
              <a:lnSpc>
                <a:spcPct val="120000"/>
              </a:lnSpc>
              <a:buNone/>
            </a:pPr>
            <a:r>
              <a:rPr lang="pl-PL" sz="2400" b="1" dirty="0">
                <a:ea typeface="Calibri" panose="020F0502020204030204" pitchFamily="34" charset="0"/>
                <a:cs typeface="Times New Roman" panose="02020603050405020304" pitchFamily="18" charset="0"/>
              </a:rPr>
              <a:t>E</a:t>
            </a:r>
            <a:r>
              <a:rPr lang="en-US" sz="2400" b="1" dirty="0" err="1">
                <a:ea typeface="Calibri" panose="020F0502020204030204" pitchFamily="34" charset="0"/>
                <a:cs typeface="Times New Roman" panose="02020603050405020304" pitchFamily="18" charset="0"/>
              </a:rPr>
              <a:t>xcess</a:t>
            </a:r>
            <a:r>
              <a:rPr lang="en-US" sz="2400" b="1" dirty="0">
                <a:ea typeface="Calibri" panose="020F0502020204030204" pitchFamily="34" charset="0"/>
                <a:cs typeface="Times New Roman" panose="02020603050405020304" pitchFamily="18" charset="0"/>
              </a:rPr>
              <a:t> stock </a:t>
            </a:r>
            <a:r>
              <a:rPr lang="en-US" sz="2400" dirty="0">
                <a:ea typeface="Calibri" panose="020F0502020204030204" pitchFamily="34" charset="0"/>
                <a:cs typeface="Times New Roman" panose="02020603050405020304" pitchFamily="18" charset="0"/>
              </a:rPr>
              <a:t>is defined as non-rotating, redundant or dead stock, it has no value for the company, which should get rid of such stock, maintaining this stock is an unjustified cost for the company</a:t>
            </a:r>
            <a:r>
              <a:rPr lang="pl-PL" sz="2400" dirty="0">
                <a:effectLst/>
                <a:latin typeface="Tahoma" panose="020B0604030504040204" pitchFamily="34" charset="0"/>
                <a:ea typeface="Calibri" panose="020F0502020204030204" pitchFamily="34" charset="0"/>
                <a:cs typeface="Times New Roman" panose="02020603050405020304" pitchFamily="18" charset="0"/>
              </a:rPr>
              <a:t>.</a:t>
            </a:r>
          </a:p>
          <a:p>
            <a:pPr marL="0" indent="0">
              <a:buNone/>
            </a:pPr>
            <a:endParaRPr lang="pl-PL" sz="1800" dirty="0">
              <a:cs typeface="Times New Roman" panose="02020603050405020304" pitchFamily="18" charset="0"/>
            </a:endParaRPr>
          </a:p>
          <a:p>
            <a:pPr marL="0" indent="0">
              <a:buNone/>
            </a:pPr>
            <a:endParaRPr lang="pl-PL" sz="2000" dirty="0"/>
          </a:p>
        </p:txBody>
      </p:sp>
      <p:sp>
        <p:nvSpPr>
          <p:cNvPr id="2" name="Symbol zastępczy zawartości 7">
            <a:extLst>
              <a:ext uri="{FF2B5EF4-FFF2-40B4-BE49-F238E27FC236}">
                <a16:creationId xmlns:a16="http://schemas.microsoft.com/office/drawing/2014/main" id="{4FBAD60E-8D32-31F4-0BD7-94788C32A418}"/>
              </a:ext>
            </a:extLst>
          </p:cNvPr>
          <p:cNvSpPr txBox="1">
            <a:spLocks/>
          </p:cNvSpPr>
          <p:nvPr/>
        </p:nvSpPr>
        <p:spPr>
          <a:xfrm>
            <a:off x="2357717" y="3429000"/>
            <a:ext cx="8882310"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pl-PL" sz="1800" kern="100" dirty="0">
                <a:solidFill>
                  <a:srgbClr val="002060"/>
                </a:solidFill>
                <a:cs typeface="Times New Roman" panose="02020603050405020304" pitchFamily="18" charset="0"/>
              </a:rPr>
              <a:t>Zapas cykliczny w danym okresie jest równy połowie średniej wielkości dostawy </a:t>
            </a:r>
            <a:br>
              <a:rPr lang="pl-PL" sz="1800" kern="100" dirty="0">
                <a:solidFill>
                  <a:srgbClr val="002060"/>
                </a:solidFill>
                <a:cs typeface="Times New Roman" panose="02020603050405020304" pitchFamily="18" charset="0"/>
              </a:rPr>
            </a:br>
            <a:r>
              <a:rPr lang="pl-PL" sz="1800" kern="100" dirty="0">
                <a:solidFill>
                  <a:srgbClr val="002060"/>
                </a:solidFill>
                <a:cs typeface="Times New Roman" panose="02020603050405020304" pitchFamily="18" charset="0"/>
              </a:rPr>
              <a:t>w tym okresie:</a:t>
            </a:r>
          </a:p>
          <a:p>
            <a:pPr marL="457200" lvl="1" indent="0">
              <a:buNone/>
            </a:pPr>
            <a:endParaRPr lang="pl-PL" sz="1800" kern="100" dirty="0">
              <a:solidFill>
                <a:srgbClr val="002060"/>
              </a:solidFill>
              <a:cs typeface="Times New Roman" panose="02020603050405020304" pitchFamily="18" charset="0"/>
            </a:endParaRPr>
          </a:p>
          <a:p>
            <a:pPr marL="457200" lvl="1" indent="0" algn="ctr">
              <a:buNone/>
            </a:pPr>
            <a:r>
              <a:rPr lang="pl-PL" sz="1800" kern="100" dirty="0">
                <a:solidFill>
                  <a:srgbClr val="002060"/>
                </a:solidFill>
                <a:cs typeface="Times New Roman" panose="02020603050405020304" pitchFamily="18" charset="0"/>
              </a:rPr>
              <a:t>Z_C  =  1/2  × (WD)</a:t>
            </a:r>
          </a:p>
          <a:p>
            <a:pPr marL="457200" lvl="1" indent="0">
              <a:buNone/>
            </a:pPr>
            <a:endParaRPr lang="pl-PL" sz="1800" kern="100" dirty="0">
              <a:solidFill>
                <a:srgbClr val="002060"/>
              </a:solidFill>
              <a:cs typeface="Times New Roman" panose="02020603050405020304" pitchFamily="18" charset="0"/>
            </a:endParaRPr>
          </a:p>
          <a:p>
            <a:pPr marL="457200" lvl="1" indent="0">
              <a:buNone/>
            </a:pPr>
            <a:r>
              <a:rPr lang="pl-PL" sz="1800" kern="100" dirty="0">
                <a:solidFill>
                  <a:srgbClr val="002060"/>
                </a:solidFill>
                <a:cs typeface="Times New Roman" panose="02020603050405020304" pitchFamily="18" charset="0"/>
              </a:rPr>
              <a:t>ZC – zapas cykliczny</a:t>
            </a:r>
          </a:p>
          <a:p>
            <a:pPr marL="457200" lvl="1" indent="0">
              <a:buNone/>
            </a:pPr>
            <a:r>
              <a:rPr lang="pl-PL" sz="1800" kern="100" dirty="0">
                <a:solidFill>
                  <a:srgbClr val="002060"/>
                </a:solidFill>
                <a:cs typeface="Times New Roman" panose="02020603050405020304" pitchFamily="18" charset="0"/>
              </a:rPr>
              <a:t>(WD)  – średnia wielkość dostawy</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8B141F6C-D3BA-EAEE-8BD6-282DFEFA5079}"/>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
        <p:nvSpPr>
          <p:cNvPr id="7" name="Symbol zastępczy zawartości 7">
            <a:extLst>
              <a:ext uri="{FF2B5EF4-FFF2-40B4-BE49-F238E27FC236}">
                <a16:creationId xmlns:a16="http://schemas.microsoft.com/office/drawing/2014/main" id="{EBD9DFA4-46C6-D9E9-411C-C5AFF65197FC}"/>
              </a:ext>
            </a:extLst>
          </p:cNvPr>
          <p:cNvSpPr txBox="1">
            <a:spLocks/>
          </p:cNvSpPr>
          <p:nvPr/>
        </p:nvSpPr>
        <p:spPr>
          <a:xfrm>
            <a:off x="1955579" y="3175279"/>
            <a:ext cx="9284448" cy="3135591"/>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20000"/>
              </a:lnSpc>
              <a:spcAft>
                <a:spcPts val="1200"/>
              </a:spcAft>
              <a:buNone/>
            </a:pPr>
            <a:r>
              <a:rPr lang="en-US" sz="2000" kern="100" dirty="0">
                <a:solidFill>
                  <a:srgbClr val="002060"/>
                </a:solidFill>
                <a:cs typeface="Times New Roman" panose="02020603050405020304" pitchFamily="18" charset="0"/>
              </a:rPr>
              <a:t>Excess stock is the excess of inventory beyond needs defined by average demand during the replenishment cycle and the assumed level of customer service. It is calculated from the formula:</a:t>
            </a:r>
          </a:p>
          <a:p>
            <a:pPr marL="457200" lvl="1" indent="0" algn="ctr">
              <a:lnSpc>
                <a:spcPct val="120000"/>
              </a:lnSpc>
              <a:buNone/>
            </a:pPr>
            <a:r>
              <a:rPr lang="en-US" sz="2000" kern="100" dirty="0">
                <a:solidFill>
                  <a:srgbClr val="002060"/>
                </a:solidFill>
                <a:cs typeface="Times New Roman" panose="02020603050405020304" pitchFamily="18" charset="0"/>
              </a:rPr>
              <a:t>SE = SAV – SS – SC </a:t>
            </a:r>
          </a:p>
          <a:p>
            <a:pPr marL="457200" lvl="1" indent="0">
              <a:lnSpc>
                <a:spcPct val="110000"/>
              </a:lnSpc>
              <a:buNone/>
            </a:pPr>
            <a:r>
              <a:rPr lang="en-US" sz="1800" kern="100" dirty="0">
                <a:solidFill>
                  <a:srgbClr val="002060"/>
                </a:solidFill>
                <a:cs typeface="Times New Roman" panose="02020603050405020304" pitchFamily="18" charset="0"/>
              </a:rPr>
              <a:t>SE – excess stock,</a:t>
            </a:r>
          </a:p>
          <a:p>
            <a:pPr marL="457200" lvl="1" indent="0">
              <a:lnSpc>
                <a:spcPct val="110000"/>
              </a:lnSpc>
              <a:buNone/>
            </a:pPr>
            <a:r>
              <a:rPr lang="en-US" sz="1800" kern="100" dirty="0">
                <a:solidFill>
                  <a:srgbClr val="002060"/>
                </a:solidFill>
                <a:cs typeface="Times New Roman" panose="02020603050405020304" pitchFamily="18" charset="0"/>
              </a:rPr>
              <a:t>SAV – </a:t>
            </a:r>
            <a:r>
              <a:rPr lang="pl-PL" sz="1800" kern="100" dirty="0" err="1">
                <a:solidFill>
                  <a:srgbClr val="002060"/>
                </a:solidFill>
                <a:cs typeface="Times New Roman" panose="02020603050405020304" pitchFamily="18" charset="0"/>
              </a:rPr>
              <a:t>average</a:t>
            </a:r>
            <a:r>
              <a:rPr lang="en-US" sz="1800" kern="100" dirty="0">
                <a:solidFill>
                  <a:srgbClr val="002060"/>
                </a:solidFill>
                <a:cs typeface="Times New Roman" panose="02020603050405020304" pitchFamily="18" charset="0"/>
              </a:rPr>
              <a:t> stock,</a:t>
            </a:r>
          </a:p>
          <a:p>
            <a:pPr marL="457200" lvl="1" indent="0">
              <a:lnSpc>
                <a:spcPct val="110000"/>
              </a:lnSpc>
              <a:buNone/>
            </a:pPr>
            <a:r>
              <a:rPr lang="en-US" sz="1800" kern="100" dirty="0">
                <a:solidFill>
                  <a:srgbClr val="002060"/>
                </a:solidFill>
                <a:cs typeface="Times New Roman" panose="02020603050405020304" pitchFamily="18" charset="0"/>
              </a:rPr>
              <a:t>SS – safety stock,</a:t>
            </a:r>
          </a:p>
          <a:p>
            <a:pPr marL="457200" lvl="1" indent="0">
              <a:lnSpc>
                <a:spcPct val="110000"/>
              </a:lnSpc>
              <a:buNone/>
            </a:pPr>
            <a:r>
              <a:rPr lang="en-US" sz="1800" kern="100" dirty="0">
                <a:solidFill>
                  <a:srgbClr val="002060"/>
                </a:solidFill>
                <a:cs typeface="Times New Roman" panose="02020603050405020304" pitchFamily="18" charset="0"/>
              </a:rPr>
              <a:t>SC – cyclic stock.</a:t>
            </a:r>
          </a:p>
          <a:p>
            <a:pPr marL="457200" lvl="1" indent="0">
              <a:buNone/>
            </a:pPr>
            <a:endParaRPr lang="en-US"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8EF8DB1D-98A9-43B7-2C6B-CFD31D2E948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242524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lnSpc>
                <a:spcPct val="125000"/>
              </a:lnSpc>
              <a:buNone/>
            </a:pPr>
            <a:r>
              <a:rPr lang="pl-PL" sz="4000" kern="100" dirty="0">
                <a:solidFill>
                  <a:srgbClr val="002060"/>
                </a:solidFill>
                <a:cs typeface="Times New Roman" panose="02020603050405020304" pitchFamily="18" charset="0"/>
              </a:rPr>
              <a:t>REPLENISHMENT SYSTEMES</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38953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70704" y="219953"/>
            <a:ext cx="9745133" cy="1116542"/>
          </a:xfrm>
        </p:spPr>
        <p:txBody>
          <a:bodyPr/>
          <a:lstStyle/>
          <a:p>
            <a:r>
              <a:rPr lang="pl-PL" kern="100" dirty="0" err="1">
                <a:cs typeface="Times New Roman" panose="02020603050405020304" pitchFamily="18" charset="0"/>
              </a:rPr>
              <a:t>Replenishment</a:t>
            </a:r>
            <a:r>
              <a:rPr lang="pl-PL" kern="100" dirty="0">
                <a:cs typeface="Times New Roman" panose="02020603050405020304" pitchFamily="18" charset="0"/>
              </a:rPr>
              <a:t> </a:t>
            </a:r>
            <a:r>
              <a:rPr lang="pl-PL" kern="100" dirty="0" err="1">
                <a:cs typeface="Times New Roman" panose="02020603050405020304" pitchFamily="18" charset="0"/>
              </a:rPr>
              <a:t>systems</a:t>
            </a:r>
            <a:r>
              <a:rPr lang="pl-PL" kern="100" dirty="0">
                <a:cs typeface="Times New Roman" panose="02020603050405020304" pitchFamily="18" charset="0"/>
              </a:rPr>
              <a:t> – </a:t>
            </a:r>
            <a:r>
              <a:rPr lang="pl-PL" kern="100" dirty="0" err="1">
                <a:cs typeface="Times New Roman" panose="02020603050405020304" pitchFamily="18" charset="0"/>
              </a:rPr>
              <a:t>free</a:t>
            </a:r>
            <a:r>
              <a:rPr lang="pl-PL" kern="100" dirty="0">
                <a:cs typeface="Times New Roman" panose="02020603050405020304" pitchFamily="18" charset="0"/>
              </a:rPr>
              <a:t> </a:t>
            </a:r>
            <a:r>
              <a:rPr lang="pl-PL" kern="100" dirty="0" err="1">
                <a:cs typeface="Times New Roman" panose="02020603050405020304" pitchFamily="18" charset="0"/>
              </a:rPr>
              <a:t>stock</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265858" y="1195818"/>
            <a:ext cx="10515600" cy="1545104"/>
          </a:xfrm>
        </p:spPr>
        <p:txBody>
          <a:bodyPr>
            <a:noAutofit/>
          </a:bodyPr>
          <a:lstStyle/>
          <a:p>
            <a:pPr marL="0" indent="0" algn="just">
              <a:lnSpc>
                <a:spcPct val="130000"/>
              </a:lnSpc>
              <a:buNone/>
            </a:pPr>
            <a:r>
              <a:rPr lang="pl-PL" sz="2000" b="1" dirty="0"/>
              <a:t>F</a:t>
            </a:r>
            <a:r>
              <a:rPr lang="en-US" sz="2000" b="1" dirty="0" err="1"/>
              <a:t>ree</a:t>
            </a:r>
            <a:r>
              <a:rPr lang="en-US" sz="2000" b="1" dirty="0"/>
              <a:t> stock, </a:t>
            </a:r>
            <a:r>
              <a:rPr lang="en-US" sz="2000" dirty="0"/>
              <a:t>or available stock, is stock that is available for release to customers (external or internal) at present or in the foreseeable future; stock is taken into account that has been ordered from suppliers but has not yet been delivered, but will be delivered in the foreseeable future and will increase the stock level; goods that have been purchased by an external customer or reserved by an internal customer, but have not yet physically left the warehouse, will not be included in the available inventory</a:t>
            </a:r>
            <a:r>
              <a:rPr lang="pl-PL" sz="20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111822" y="3802727"/>
            <a:ext cx="9284448" cy="2487706"/>
          </a:xfrm>
          <a:prstGeom prst="rect">
            <a:avLst/>
          </a:prstGeom>
          <a:solidFill>
            <a:schemeClr val="bg1">
              <a:lumMod val="95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Aft>
                <a:spcPts val="1200"/>
              </a:spcAft>
              <a:buNone/>
            </a:pPr>
            <a:r>
              <a:rPr lang="en-US" sz="2000" kern="100" dirty="0">
                <a:solidFill>
                  <a:srgbClr val="002060"/>
                </a:solidFill>
                <a:cs typeface="Times New Roman" panose="02020603050405020304" pitchFamily="18" charset="0"/>
              </a:rPr>
              <a:t>Free stock is calculated as follows:</a:t>
            </a:r>
          </a:p>
          <a:p>
            <a:pPr marL="457200" lvl="1" indent="0" algn="ctr">
              <a:lnSpc>
                <a:spcPct val="120000"/>
              </a:lnSpc>
              <a:spcAft>
                <a:spcPts val="600"/>
              </a:spcAft>
              <a:buNone/>
            </a:pPr>
            <a:r>
              <a:rPr lang="en-US" sz="2000" kern="100" dirty="0">
                <a:solidFill>
                  <a:srgbClr val="002060"/>
                </a:solidFill>
                <a:cs typeface="Times New Roman" panose="02020603050405020304" pitchFamily="18" charset="0"/>
              </a:rPr>
              <a:t>SF = SW + SO – SR </a:t>
            </a:r>
          </a:p>
          <a:p>
            <a:pPr marL="457200" lvl="1" indent="0">
              <a:lnSpc>
                <a:spcPct val="120000"/>
              </a:lnSpc>
              <a:buNone/>
            </a:pPr>
            <a:r>
              <a:rPr lang="en-US" sz="2000" kern="100" dirty="0">
                <a:solidFill>
                  <a:srgbClr val="002060"/>
                </a:solidFill>
                <a:cs typeface="Times New Roman" panose="02020603050405020304" pitchFamily="18" charset="0"/>
              </a:rPr>
              <a:t>SF – free stock,</a:t>
            </a:r>
          </a:p>
          <a:p>
            <a:pPr marL="457200" lvl="1" indent="0">
              <a:lnSpc>
                <a:spcPct val="120000"/>
              </a:lnSpc>
              <a:buNone/>
            </a:pPr>
            <a:r>
              <a:rPr lang="en-US" sz="2000" kern="100" dirty="0">
                <a:solidFill>
                  <a:srgbClr val="002060"/>
                </a:solidFill>
                <a:cs typeface="Times New Roman" panose="02020603050405020304" pitchFamily="18" charset="0"/>
              </a:rPr>
              <a:t>SW – stock in warehouse,</a:t>
            </a:r>
          </a:p>
          <a:p>
            <a:pPr marL="457200" lvl="1" indent="0">
              <a:lnSpc>
                <a:spcPct val="120000"/>
              </a:lnSpc>
              <a:buNone/>
            </a:pPr>
            <a:r>
              <a:rPr lang="en-US" sz="2000" kern="100" dirty="0">
                <a:solidFill>
                  <a:srgbClr val="002060"/>
                </a:solidFill>
                <a:cs typeface="Times New Roman" panose="02020603050405020304" pitchFamily="18" charset="0"/>
              </a:rPr>
              <a:t>SO – stock ordered but not delivered,</a:t>
            </a:r>
          </a:p>
          <a:p>
            <a:pPr marL="457200" lvl="1" indent="0">
              <a:lnSpc>
                <a:spcPct val="120000"/>
              </a:lnSpc>
              <a:buNone/>
            </a:pPr>
            <a:r>
              <a:rPr lang="en-US" sz="2000" kern="100" dirty="0">
                <a:solidFill>
                  <a:srgbClr val="002060"/>
                </a:solidFill>
                <a:cs typeface="Times New Roman" panose="02020603050405020304" pitchFamily="18" charset="0"/>
              </a:rPr>
              <a:t>SR – stock reserved but not released from stock.</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13968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Replenishment</a:t>
            </a:r>
            <a:r>
              <a:rPr lang="pl-PL" kern="100" dirty="0">
                <a:cs typeface="Times New Roman" panose="02020603050405020304" pitchFamily="18" charset="0"/>
              </a:rPr>
              <a:t> </a:t>
            </a:r>
            <a:r>
              <a:rPr lang="pl-PL" kern="100" dirty="0" err="1">
                <a:cs typeface="Times New Roman" panose="02020603050405020304" pitchFamily="18" charset="0"/>
              </a:rPr>
              <a:t>systems</a:t>
            </a:r>
            <a:r>
              <a:rPr lang="pl-PL" kern="100" dirty="0">
                <a:cs typeface="Times New Roman" panose="02020603050405020304" pitchFamily="18" charset="0"/>
              </a:rPr>
              <a:t> – re-order point</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481668"/>
            <a:ext cx="10515600" cy="1545104"/>
          </a:xfrm>
        </p:spPr>
        <p:txBody>
          <a:bodyPr>
            <a:noAutofit/>
          </a:bodyPr>
          <a:lstStyle/>
          <a:p>
            <a:pPr marL="0" indent="0" algn="just">
              <a:lnSpc>
                <a:spcPct val="120000"/>
              </a:lnSpc>
              <a:buNone/>
            </a:pPr>
            <a:r>
              <a:rPr lang="pl-PL" sz="2400" b="1" dirty="0"/>
              <a:t>Re-order point </a:t>
            </a:r>
            <a:r>
              <a:rPr lang="en-US" sz="2400" dirty="0"/>
              <a:t>is used in systems: inventory renewal based on the information level, min–max, periodic with a specific information level and fixed delivery volumes, periodic with a specific information and maximum level and variable delivery volumes</a:t>
            </a:r>
            <a:r>
              <a:rPr lang="pl-PL" sz="24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1464"/>
            <a:ext cx="9284448" cy="2881365"/>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Aft>
                <a:spcPts val="1200"/>
              </a:spcAft>
              <a:buNone/>
            </a:pPr>
            <a:r>
              <a:rPr lang="en-US" sz="2200" kern="100" dirty="0">
                <a:solidFill>
                  <a:srgbClr val="002060"/>
                </a:solidFill>
                <a:cs typeface="Times New Roman" panose="02020603050405020304" pitchFamily="18" charset="0"/>
              </a:rPr>
              <a:t>The information stock is calculated using the formula:</a:t>
            </a:r>
          </a:p>
          <a:p>
            <a:pPr marL="457200" lvl="1" indent="0" algn="ctr">
              <a:buNone/>
            </a:pPr>
            <a:r>
              <a:rPr lang="pl-PL" sz="2200" kern="100" dirty="0">
                <a:solidFill>
                  <a:srgbClr val="002060"/>
                </a:solidFill>
                <a:cs typeface="Times New Roman" panose="02020603050405020304" pitchFamily="18" charset="0"/>
              </a:rPr>
              <a:t>ROP</a:t>
            </a:r>
            <a:r>
              <a:rPr lang="en-US" sz="2200" kern="100" dirty="0">
                <a:solidFill>
                  <a:srgbClr val="002060"/>
                </a:solidFill>
                <a:cs typeface="Times New Roman" panose="02020603050405020304" pitchFamily="18" charset="0"/>
              </a:rPr>
              <a:t> = D × T + SS  </a:t>
            </a:r>
            <a:endParaRPr lang="pl-PL" sz="2200" kern="100" dirty="0">
              <a:solidFill>
                <a:srgbClr val="002060"/>
              </a:solidFill>
              <a:cs typeface="Times New Roman" panose="02020603050405020304" pitchFamily="18" charset="0"/>
            </a:endParaRPr>
          </a:p>
          <a:p>
            <a:pPr marL="457200" lvl="1" indent="0">
              <a:buNone/>
            </a:pPr>
            <a:endParaRPr lang="en-US" sz="2200" kern="100" dirty="0">
              <a:solidFill>
                <a:srgbClr val="002060"/>
              </a:solidFill>
              <a:cs typeface="Times New Roman" panose="02020603050405020304" pitchFamily="18" charset="0"/>
            </a:endParaRPr>
          </a:p>
          <a:p>
            <a:pPr marL="457200" lvl="1" indent="0">
              <a:lnSpc>
                <a:spcPct val="110000"/>
              </a:lnSpc>
              <a:buNone/>
            </a:pPr>
            <a:r>
              <a:rPr lang="pl-PL" sz="2200" kern="100" dirty="0">
                <a:solidFill>
                  <a:srgbClr val="002060"/>
                </a:solidFill>
                <a:cs typeface="Times New Roman" panose="02020603050405020304" pitchFamily="18" charset="0"/>
              </a:rPr>
              <a:t>ROP </a:t>
            </a:r>
            <a:r>
              <a:rPr lang="en-US" sz="2200" kern="100" dirty="0">
                <a:solidFill>
                  <a:srgbClr val="002060"/>
                </a:solidFill>
                <a:cs typeface="Times New Roman" panose="02020603050405020304" pitchFamily="18" charset="0"/>
              </a:rPr>
              <a:t>– </a:t>
            </a:r>
            <a:r>
              <a:rPr lang="pl-PL" sz="2200" kern="100" dirty="0">
                <a:solidFill>
                  <a:srgbClr val="002060"/>
                </a:solidFill>
                <a:cs typeface="Times New Roman" panose="02020603050405020304" pitchFamily="18" charset="0"/>
              </a:rPr>
              <a:t>re-order point</a:t>
            </a:r>
            <a:r>
              <a:rPr lang="en-US" sz="2200" kern="100" dirty="0">
                <a:solidFill>
                  <a:srgbClr val="002060"/>
                </a:solidFill>
                <a:cs typeface="Times New Roman" panose="02020603050405020304" pitchFamily="18" charset="0"/>
              </a:rPr>
              <a:t>,</a:t>
            </a:r>
          </a:p>
          <a:p>
            <a:pPr marL="457200" lvl="1" indent="0">
              <a:lnSpc>
                <a:spcPct val="110000"/>
              </a:lnSpc>
              <a:buNone/>
            </a:pPr>
            <a:r>
              <a:rPr lang="en-US" sz="2200" kern="100" dirty="0">
                <a:solidFill>
                  <a:srgbClr val="002060"/>
                </a:solidFill>
                <a:cs typeface="Times New Roman" panose="02020603050405020304" pitchFamily="18" charset="0"/>
              </a:rPr>
              <a:t>D – average demand in the adopted time unit (e.g. day, week),</a:t>
            </a:r>
          </a:p>
          <a:p>
            <a:pPr marL="457200" lvl="1" indent="0">
              <a:lnSpc>
                <a:spcPct val="110000"/>
              </a:lnSpc>
              <a:buNone/>
            </a:pPr>
            <a:r>
              <a:rPr lang="en-US" sz="2200" kern="100" dirty="0">
                <a:solidFill>
                  <a:srgbClr val="002060"/>
                </a:solidFill>
                <a:cs typeface="Times New Roman" panose="02020603050405020304" pitchFamily="18" charset="0"/>
              </a:rPr>
              <a:t>T – restocking cycle time</a:t>
            </a:r>
            <a:r>
              <a:rPr lang="pl-PL" sz="2200" kern="100" dirty="0">
                <a:solidFill>
                  <a:srgbClr val="002060"/>
                </a:solidFill>
                <a:cs typeface="Times New Roman" panose="02020603050405020304" pitchFamily="18" charset="0"/>
              </a:rPr>
              <a:t> (</a:t>
            </a:r>
            <a:r>
              <a:rPr lang="pl-PL" sz="2200" kern="100" dirty="0" err="1">
                <a:solidFill>
                  <a:srgbClr val="002060"/>
                </a:solidFill>
                <a:cs typeface="Times New Roman" panose="02020603050405020304" pitchFamily="18" charset="0"/>
              </a:rPr>
              <a:t>lead</a:t>
            </a:r>
            <a:r>
              <a:rPr lang="pl-PL" sz="2200" kern="100" dirty="0">
                <a:solidFill>
                  <a:srgbClr val="002060"/>
                </a:solidFill>
                <a:cs typeface="Times New Roman" panose="02020603050405020304" pitchFamily="18" charset="0"/>
              </a:rPr>
              <a:t> </a:t>
            </a:r>
            <a:r>
              <a:rPr lang="pl-PL" sz="2200" kern="100" dirty="0" err="1">
                <a:solidFill>
                  <a:srgbClr val="002060"/>
                </a:solidFill>
                <a:cs typeface="Times New Roman" panose="02020603050405020304" pitchFamily="18" charset="0"/>
              </a:rPr>
              <a:t>time</a:t>
            </a:r>
            <a:r>
              <a:rPr lang="pl-PL" sz="2200" kern="100" dirty="0">
                <a:solidFill>
                  <a:srgbClr val="002060"/>
                </a:solidFill>
                <a:cs typeface="Times New Roman" panose="02020603050405020304" pitchFamily="18" charset="0"/>
              </a:rPr>
              <a:t>)</a:t>
            </a:r>
            <a:r>
              <a:rPr lang="en-US" sz="2200" kern="100" dirty="0">
                <a:solidFill>
                  <a:srgbClr val="002060"/>
                </a:solidFill>
                <a:cs typeface="Times New Roman" panose="02020603050405020304" pitchFamily="18" charset="0"/>
              </a:rPr>
              <a:t>,</a:t>
            </a:r>
          </a:p>
          <a:p>
            <a:pPr marL="457200" lvl="1" indent="0">
              <a:lnSpc>
                <a:spcPct val="110000"/>
              </a:lnSpc>
              <a:buNone/>
            </a:pPr>
            <a:r>
              <a:rPr lang="en-US" sz="2200" kern="100" dirty="0">
                <a:solidFill>
                  <a:srgbClr val="002060"/>
                </a:solidFill>
                <a:cs typeface="Times New Roman" panose="02020603050405020304" pitchFamily="18" charset="0"/>
              </a:rPr>
              <a:t>SS – safety stock.</a:t>
            </a:r>
          </a:p>
          <a:p>
            <a:pPr marL="457200" lvl="1" indent="0">
              <a:buNone/>
            </a:pPr>
            <a:endParaRPr lang="en-US" sz="14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190438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lnSpc>
                <a:spcPct val="120000"/>
              </a:lnSpc>
              <a:buNone/>
            </a:pPr>
            <a:r>
              <a:rPr lang="pl-PL" sz="4000" kern="100" dirty="0">
                <a:solidFill>
                  <a:srgbClr val="002060"/>
                </a:solidFill>
                <a:cs typeface="Times New Roman" panose="02020603050405020304" pitchFamily="18" charset="0"/>
              </a:rPr>
              <a:t>DEFINITION OF INVENTORY</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07574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Replenishment</a:t>
            </a:r>
            <a:r>
              <a:rPr lang="pl-PL" kern="100" dirty="0">
                <a:cs typeface="Times New Roman" panose="02020603050405020304" pitchFamily="18" charset="0"/>
              </a:rPr>
              <a:t> </a:t>
            </a:r>
            <a:r>
              <a:rPr lang="pl-PL" kern="100" dirty="0" err="1">
                <a:cs typeface="Times New Roman" panose="02020603050405020304" pitchFamily="18" charset="0"/>
              </a:rPr>
              <a:t>systems</a:t>
            </a:r>
            <a:r>
              <a:rPr lang="pl-PL" kern="100" dirty="0">
                <a:cs typeface="Times New Roman" panose="02020603050405020304" pitchFamily="18" charset="0"/>
              </a:rPr>
              <a:t> – maximum </a:t>
            </a:r>
            <a:r>
              <a:rPr lang="pl-PL" kern="100" dirty="0" err="1">
                <a:cs typeface="Times New Roman" panose="02020603050405020304" pitchFamily="18" charset="0"/>
              </a:rPr>
              <a:t>stock</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540849"/>
            <a:ext cx="10515600" cy="1545104"/>
          </a:xfrm>
        </p:spPr>
        <p:txBody>
          <a:bodyPr>
            <a:normAutofit/>
          </a:bodyPr>
          <a:lstStyle/>
          <a:p>
            <a:pPr marL="0" indent="0" algn="just">
              <a:lnSpc>
                <a:spcPct val="120000"/>
              </a:lnSpc>
              <a:buNone/>
            </a:pPr>
            <a:r>
              <a:rPr lang="pl-PL" sz="2400" b="1" dirty="0"/>
              <a:t>M</a:t>
            </a:r>
            <a:r>
              <a:rPr lang="en-US" sz="2400" b="1" dirty="0" err="1"/>
              <a:t>aximum</a:t>
            </a:r>
            <a:r>
              <a:rPr lang="en-US" sz="2400" b="1" dirty="0"/>
              <a:t> stock </a:t>
            </a:r>
            <a:r>
              <a:rPr lang="en-US" sz="2400" dirty="0"/>
              <a:t>is used in inventory renewal systems: based on periodic review, min–max, periodic with a specific information and maximum level and variable delivery volumes</a:t>
            </a:r>
            <a:r>
              <a:rPr lang="pl-PL" sz="24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029767" y="3145134"/>
            <a:ext cx="9567574" cy="3084844"/>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20000"/>
              </a:lnSpc>
              <a:spcAft>
                <a:spcPts val="1800"/>
              </a:spcAft>
              <a:buNone/>
            </a:pPr>
            <a:r>
              <a:rPr lang="en-US" sz="1800" kern="100" dirty="0">
                <a:solidFill>
                  <a:srgbClr val="002060"/>
                </a:solidFill>
                <a:cs typeface="Times New Roman" panose="02020603050405020304" pitchFamily="18" charset="0"/>
              </a:rPr>
              <a:t>The maximum stock is calculated using the formula:</a:t>
            </a:r>
          </a:p>
          <a:p>
            <a:pPr marL="457200" lvl="1" indent="0" algn="ctr">
              <a:lnSpc>
                <a:spcPct val="120000"/>
              </a:lnSpc>
              <a:buNone/>
            </a:pPr>
            <a:r>
              <a:rPr lang="en-US" sz="1800" kern="100" dirty="0">
                <a:solidFill>
                  <a:srgbClr val="002060"/>
                </a:solidFill>
                <a:cs typeface="Times New Roman" panose="02020603050405020304" pitchFamily="18" charset="0"/>
              </a:rPr>
              <a:t>SMAX = D × (T + T0) + SS</a:t>
            </a:r>
            <a:endParaRPr lang="pl-PL" sz="1800" kern="100" dirty="0">
              <a:solidFill>
                <a:srgbClr val="002060"/>
              </a:solidFill>
              <a:cs typeface="Times New Roman" panose="02020603050405020304" pitchFamily="18" charset="0"/>
            </a:endParaRPr>
          </a:p>
          <a:p>
            <a:pPr marL="457200" lvl="1" indent="0">
              <a:lnSpc>
                <a:spcPct val="120000"/>
              </a:lnSpc>
              <a:buNone/>
            </a:pPr>
            <a:r>
              <a:rPr lang="en-US" sz="1800" kern="100" dirty="0">
                <a:solidFill>
                  <a:srgbClr val="002060"/>
                </a:solidFill>
                <a:cs typeface="Times New Roman" panose="02020603050405020304" pitchFamily="18" charset="0"/>
              </a:rPr>
              <a:t>SMAX – maximum stock,</a:t>
            </a:r>
          </a:p>
          <a:p>
            <a:pPr marL="457200" lvl="1" indent="0">
              <a:lnSpc>
                <a:spcPct val="120000"/>
              </a:lnSpc>
              <a:buNone/>
            </a:pPr>
            <a:r>
              <a:rPr lang="en-US" sz="1800" kern="100" dirty="0">
                <a:solidFill>
                  <a:srgbClr val="002060"/>
                </a:solidFill>
                <a:cs typeface="Times New Roman" panose="02020603050405020304" pitchFamily="18" charset="0"/>
              </a:rPr>
              <a:t>D – average demand per unit of time (e.g. day, week),</a:t>
            </a:r>
          </a:p>
          <a:p>
            <a:pPr marL="457200" lvl="1" indent="0">
              <a:lnSpc>
                <a:spcPct val="120000"/>
              </a:lnSpc>
              <a:buNone/>
            </a:pPr>
            <a:r>
              <a:rPr lang="en-US" sz="1800" kern="100" dirty="0">
                <a:solidFill>
                  <a:srgbClr val="002060"/>
                </a:solidFill>
                <a:cs typeface="Times New Roman" panose="02020603050405020304" pitchFamily="18" charset="0"/>
              </a:rPr>
              <a:t>T – replenishment cycle time</a:t>
            </a:r>
            <a:r>
              <a:rPr lang="pl-PL" sz="1800" kern="100" dirty="0">
                <a:solidFill>
                  <a:srgbClr val="002060"/>
                </a:solidFill>
                <a:cs typeface="Times New Roman" panose="02020603050405020304" pitchFamily="18" charset="0"/>
              </a:rPr>
              <a:t> (</a:t>
            </a:r>
            <a:r>
              <a:rPr lang="pl-PL" sz="1800" kern="100" dirty="0" err="1">
                <a:solidFill>
                  <a:srgbClr val="002060"/>
                </a:solidFill>
                <a:cs typeface="Times New Roman" panose="02020603050405020304" pitchFamily="18" charset="0"/>
              </a:rPr>
              <a:t>lead</a:t>
            </a:r>
            <a:r>
              <a:rPr lang="pl-PL" sz="1800" kern="100" dirty="0">
                <a:solidFill>
                  <a:srgbClr val="002060"/>
                </a:solidFill>
                <a:cs typeface="Times New Roman" panose="02020603050405020304" pitchFamily="18" charset="0"/>
              </a:rPr>
              <a:t> </a:t>
            </a:r>
            <a:r>
              <a:rPr lang="pl-PL" sz="1800" kern="100" dirty="0" err="1">
                <a:solidFill>
                  <a:srgbClr val="002060"/>
                </a:solidFill>
                <a:cs typeface="Times New Roman" panose="02020603050405020304" pitchFamily="18" charset="0"/>
              </a:rPr>
              <a:t>time</a:t>
            </a:r>
            <a:r>
              <a:rPr lang="pl-PL" sz="1800" kern="100" dirty="0">
                <a:solidFill>
                  <a:srgbClr val="002060"/>
                </a:solidFill>
                <a:cs typeface="Times New Roman" panose="02020603050405020304" pitchFamily="18" charset="0"/>
              </a:rPr>
              <a:t>)</a:t>
            </a:r>
            <a:r>
              <a:rPr lang="en-US" sz="1800" kern="100" dirty="0">
                <a:solidFill>
                  <a:srgbClr val="002060"/>
                </a:solidFill>
                <a:cs typeface="Times New Roman" panose="02020603050405020304" pitchFamily="18" charset="0"/>
              </a:rPr>
              <a:t>,</a:t>
            </a:r>
          </a:p>
          <a:p>
            <a:pPr marL="457200" lvl="1" indent="0">
              <a:lnSpc>
                <a:spcPct val="120000"/>
              </a:lnSpc>
              <a:buNone/>
            </a:pPr>
            <a:r>
              <a:rPr lang="en-US" sz="1800" kern="100" dirty="0">
                <a:solidFill>
                  <a:srgbClr val="002060"/>
                </a:solidFill>
                <a:cs typeface="Times New Roman" panose="02020603050405020304" pitchFamily="18" charset="0"/>
              </a:rPr>
              <a:t>T0 – time of the regular inspection cycle,</a:t>
            </a:r>
          </a:p>
          <a:p>
            <a:pPr marL="457200" lvl="1" indent="0">
              <a:lnSpc>
                <a:spcPct val="120000"/>
              </a:lnSpc>
              <a:buNone/>
            </a:pPr>
            <a:r>
              <a:rPr lang="en-US" sz="1800" kern="100" dirty="0">
                <a:solidFill>
                  <a:srgbClr val="002060"/>
                </a:solidFill>
                <a:cs typeface="Times New Roman" panose="02020603050405020304" pitchFamily="18" charset="0"/>
              </a:rPr>
              <a:t>SS – safety stock.</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304876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949233" y="2831122"/>
            <a:ext cx="5645727" cy="1195755"/>
          </a:xfrm>
        </p:spPr>
        <p:txBody>
          <a:bodyPr anchor="ctr" anchorCtr="0">
            <a:normAutofit lnSpcReduction="10000"/>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INVENTORY COSTS</a:t>
            </a: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204340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a:cs typeface="Times New Roman" panose="02020603050405020304" pitchFamily="18" charset="0"/>
              </a:rPr>
              <a:t>Inventory </a:t>
            </a:r>
            <a:r>
              <a:rPr lang="pl-PL" kern="100" dirty="0" err="1">
                <a:cs typeface="Times New Roman" panose="02020603050405020304" pitchFamily="18" charset="0"/>
              </a:rPr>
              <a:t>costs</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882859" y="1956341"/>
            <a:ext cx="10470940" cy="3499913"/>
          </a:xfrm>
          <a:solidFill>
            <a:schemeClr val="bg1">
              <a:lumMod val="95000"/>
            </a:schemeClr>
          </a:solidFill>
        </p:spPr>
        <p:txBody>
          <a:bodyPr>
            <a:noAutofit/>
          </a:bodyPr>
          <a:lstStyle/>
          <a:p>
            <a:pPr marL="0" indent="0" algn="just">
              <a:lnSpc>
                <a:spcPct val="120000"/>
              </a:lnSpc>
              <a:buNone/>
            </a:pPr>
            <a:r>
              <a:rPr lang="en-US" sz="3000" b="1" kern="100" dirty="0">
                <a:cs typeface="Times New Roman" panose="02020603050405020304" pitchFamily="18" charset="0"/>
              </a:rPr>
              <a:t>Inventory costs </a:t>
            </a:r>
            <a:r>
              <a:rPr lang="en-US" sz="3000" kern="100" dirty="0">
                <a:cs typeface="Times New Roman" panose="02020603050405020304" pitchFamily="18" charset="0"/>
              </a:rPr>
              <a:t>result from the need to use financial resources at various stages of their accumulation and storage. They include expenses related to the entire life cycle of inventories, starting from the purchase of raw materials, through their storage, to production and distribution processes (Śliwczyński, 2008).</a:t>
            </a:r>
            <a:endParaRPr lang="pl-PL" sz="3000" kern="100" dirty="0">
              <a:cs typeface="Times New Roman" panose="02020603050405020304" pitchFamily="18" charset="0"/>
            </a:endParaRPr>
          </a:p>
        </p:txBody>
      </p:sp>
    </p:spTree>
    <p:extLst>
      <p:ext uri="{BB962C8B-B14F-4D97-AF65-F5344CB8AC3E}">
        <p14:creationId xmlns:p14="http://schemas.microsoft.com/office/powerpoint/2010/main" val="58318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a:cs typeface="Times New Roman" panose="02020603050405020304" pitchFamily="18" charset="0"/>
              </a:rPr>
              <a:t>Inventory </a:t>
            </a:r>
            <a:r>
              <a:rPr lang="pl-PL" kern="100" dirty="0" err="1">
                <a:cs typeface="Times New Roman" panose="02020603050405020304" pitchFamily="18" charset="0"/>
              </a:rPr>
              <a:t>costs</a:t>
            </a:r>
            <a:endParaRPr lang="pl-PL" dirty="0"/>
          </a:p>
        </p:txBody>
      </p:sp>
      <p:graphicFrame>
        <p:nvGraphicFramePr>
          <p:cNvPr id="7" name="Symbol zastępczy zawartości 6">
            <a:extLst>
              <a:ext uri="{FF2B5EF4-FFF2-40B4-BE49-F238E27FC236}">
                <a16:creationId xmlns:a16="http://schemas.microsoft.com/office/drawing/2014/main" id="{ECF195EA-635A-E77A-3985-CD2B7A399CD1}"/>
              </a:ext>
            </a:extLst>
          </p:cNvPr>
          <p:cNvGraphicFramePr>
            <a:graphicFrameLocks noGrp="1"/>
          </p:cNvGraphicFramePr>
          <p:nvPr>
            <p:ph idx="1"/>
            <p:extLst>
              <p:ext uri="{D42A27DB-BD31-4B8C-83A1-F6EECF244321}">
                <p14:modId xmlns:p14="http://schemas.microsoft.com/office/powerpoint/2010/main" val="2833977633"/>
              </p:ext>
            </p:extLst>
          </p:nvPr>
        </p:nvGraphicFramePr>
        <p:xfrm>
          <a:off x="838200" y="1274618"/>
          <a:ext cx="10515600" cy="4902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079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5" y="292526"/>
            <a:ext cx="9745133" cy="1116542"/>
          </a:xfrm>
        </p:spPr>
        <p:txBody>
          <a:bodyPr/>
          <a:lstStyle/>
          <a:p>
            <a:r>
              <a:rPr lang="pl-PL" sz="3200" kern="100" dirty="0">
                <a:cs typeface="Times New Roman" panose="02020603050405020304" pitchFamily="18" charset="0"/>
              </a:rPr>
              <a:t>Stock </a:t>
            </a:r>
            <a:r>
              <a:rPr lang="pl-PL" sz="3200" kern="100" dirty="0" err="1">
                <a:cs typeface="Times New Roman" panose="02020603050405020304" pitchFamily="18" charset="0"/>
              </a:rPr>
              <a:t>replenishment</a:t>
            </a:r>
            <a:r>
              <a:rPr lang="pl-PL" sz="3200" kern="100" dirty="0">
                <a:cs typeface="Times New Roman" panose="02020603050405020304" pitchFamily="18" charset="0"/>
              </a:rPr>
              <a:t> </a:t>
            </a:r>
            <a:r>
              <a:rPr lang="pl-PL" sz="3200" kern="100" dirty="0" err="1">
                <a:cs typeface="Times New Roman" panose="02020603050405020304" pitchFamily="18" charset="0"/>
              </a:rPr>
              <a:t>costs</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1283677" y="1199184"/>
            <a:ext cx="10908323" cy="2788881"/>
          </a:xfrm>
        </p:spPr>
        <p:txBody>
          <a:bodyPr>
            <a:normAutofit/>
          </a:bodyPr>
          <a:lstStyle/>
          <a:p>
            <a:pPr marL="0" indent="0" algn="just">
              <a:lnSpc>
                <a:spcPct val="120000"/>
              </a:lnSpc>
              <a:buNone/>
            </a:pPr>
            <a:r>
              <a:rPr lang="en-US" sz="1800" dirty="0">
                <a:ea typeface="Calibri" panose="020F0502020204030204" pitchFamily="34" charset="0"/>
                <a:cs typeface="Times New Roman" panose="02020603050405020304" pitchFamily="18" charset="0"/>
              </a:rPr>
              <a:t>Stock replenishment costs can be divided into ordering costs and transportation costs. The following components can be distinguished in ordering costs (Krzyżaniak &amp; Cyplik, 2008), (Śliwczyński, 2008):</a:t>
            </a:r>
          </a:p>
          <a:p>
            <a:pPr lvl="1" algn="just">
              <a:lnSpc>
                <a:spcPct val="120000"/>
              </a:lnSpc>
            </a:pPr>
            <a:r>
              <a:rPr lang="en-US" sz="1800" b="1" kern="100" dirty="0">
                <a:cs typeface="Times New Roman" panose="02020603050405020304" pitchFamily="18" charset="0"/>
              </a:rPr>
              <a:t>fixed costs </a:t>
            </a:r>
            <a:r>
              <a:rPr lang="en-US" sz="1800" kern="100" dirty="0">
                <a:cs typeface="Times New Roman" panose="02020603050405020304" pitchFamily="18" charset="0"/>
              </a:rPr>
              <a:t>– remuneration costs in procurement or purchasing departments, infrastructure costs (rooms, equipment, IT systems), fixed costs of ICT connections, subscriptions to use purchasing platforms, fixed costs of software licenses used by the supply or purchasing departments,</a:t>
            </a:r>
          </a:p>
          <a:p>
            <a:pPr lvl="1" algn="just">
              <a:lnSpc>
                <a:spcPct val="120000"/>
              </a:lnSpc>
            </a:pPr>
            <a:r>
              <a:rPr lang="en-US" sz="1800" b="1" kern="100" dirty="0">
                <a:cs typeface="Times New Roman" panose="02020603050405020304" pitchFamily="18" charset="0"/>
              </a:rPr>
              <a:t>variable costs </a:t>
            </a:r>
            <a:r>
              <a:rPr lang="en-US" sz="1800" kern="100" dirty="0">
                <a:cs typeface="Times New Roman" panose="02020603050405020304" pitchFamily="18" charset="0"/>
              </a:rPr>
              <a:t>– variable costs of using shopping platforms, variable components of telephone costs, overtime costs.</a:t>
            </a:r>
          </a:p>
          <a:p>
            <a:pPr lvl="1"/>
            <a:endParaRPr lang="pl-PL" sz="1800" kern="1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25AF9CD3-152C-22F2-6DF0-215ED8A81816}"/>
              </a:ext>
            </a:extLst>
          </p:cNvPr>
          <p:cNvSpPr txBox="1">
            <a:spLocks/>
          </p:cNvSpPr>
          <p:nvPr/>
        </p:nvSpPr>
        <p:spPr>
          <a:xfrm>
            <a:off x="1839007" y="3778180"/>
            <a:ext cx="9514791" cy="2481943"/>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to calculate Variable Replenishment Costs: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a:t>
            </a: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c</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20000"/>
              </a:lnSpc>
              <a:spcBef>
                <a:spcPts val="600"/>
              </a:spcBef>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variable replenishment costs,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20000"/>
              </a:lnSpc>
              <a:buNone/>
            </a:pP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number of deliveries in the period considered,</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nSpc>
                <a:spcPct val="120000"/>
              </a:lnSpc>
              <a:buNone/>
            </a:pP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c</a:t>
            </a:r>
            <a:r>
              <a:rPr lang="en-GB" sz="18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cost associated with one delivery.</a:t>
            </a:r>
            <a:endParaRPr lang="pl-PL" sz="1800" kern="100" dirty="0">
              <a:solidFill>
                <a:srgbClr val="002060"/>
              </a:solidFill>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57439014-C0CD-05B9-5196-4C524FAA7488}"/>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361576" y="4466139"/>
            <a:ext cx="1360920" cy="1145765"/>
          </a:xfrm>
          <a:prstGeom prst="rect">
            <a:avLst/>
          </a:prstGeom>
        </p:spPr>
      </p:pic>
    </p:spTree>
    <p:extLst>
      <p:ext uri="{BB962C8B-B14F-4D97-AF65-F5344CB8AC3E}">
        <p14:creationId xmlns:p14="http://schemas.microsoft.com/office/powerpoint/2010/main" val="1877806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Inventory holding </a:t>
            </a:r>
            <a:r>
              <a:rPr lang="pl-PL" sz="3200" kern="100" dirty="0" err="1">
                <a:cs typeface="Times New Roman" panose="02020603050405020304" pitchFamily="18" charset="0"/>
              </a:rPr>
              <a:t>costs</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2D6DBCF-6518-171E-E337-A378A7A4B04C}"/>
              </a:ext>
            </a:extLst>
          </p:cNvPr>
          <p:cNvSpPr>
            <a:spLocks noGrp="1"/>
          </p:cNvSpPr>
          <p:nvPr>
            <p:ph idx="1"/>
          </p:nvPr>
        </p:nvSpPr>
        <p:spPr>
          <a:xfrm>
            <a:off x="838200" y="1481667"/>
            <a:ext cx="10515600" cy="2216125"/>
          </a:xfrm>
        </p:spPr>
        <p:txBody>
          <a:bodyPr>
            <a:noAutofit/>
          </a:bodyPr>
          <a:lstStyle/>
          <a:p>
            <a:pPr marL="0" indent="0" algn="just">
              <a:lnSpc>
                <a:spcPct val="130000"/>
              </a:lnSpc>
              <a:buNone/>
            </a:pPr>
            <a:r>
              <a:rPr lang="en-US" sz="1800" b="1" dirty="0">
                <a:ea typeface="Calibri" panose="020F0502020204030204" pitchFamily="34" charset="0"/>
                <a:cs typeface="Times New Roman" panose="02020603050405020304" pitchFamily="18" charset="0"/>
              </a:rPr>
              <a:t>Inventory holding costs </a:t>
            </a:r>
            <a:r>
              <a:rPr lang="en-US" sz="1800" dirty="0">
                <a:ea typeface="Calibri" panose="020F0502020204030204" pitchFamily="34" charset="0"/>
                <a:cs typeface="Times New Roman" panose="02020603050405020304" pitchFamily="18" charset="0"/>
              </a:rPr>
              <a:t>are the expenses associated with owning and storing goods in a warehouse or other storage locations. They are physically registered in the enterprise from the moment of accepting materials, goods and products into inventory and issuing the PZ document. Inventory maintenance costs include storage costs and impairment costs. The following components can be distinguished in storage costs</a:t>
            </a:r>
            <a:r>
              <a:rPr lang="pl-PL" sz="1800" dirty="0">
                <a:ea typeface="Calibri" panose="020F0502020204030204" pitchFamily="34" charset="0"/>
                <a:cs typeface="Times New Roman" panose="02020603050405020304" pitchFamily="18" charset="0"/>
              </a:rPr>
              <a:t> and </a:t>
            </a:r>
            <a:r>
              <a:rPr lang="pl-PL" sz="1800" dirty="0" err="1">
                <a:ea typeface="Calibri" panose="020F0502020204030204" pitchFamily="34" charset="0"/>
                <a:cs typeface="Times New Roman" panose="02020603050405020304" pitchFamily="18" charset="0"/>
              </a:rPr>
              <a:t>loss</a:t>
            </a:r>
            <a:r>
              <a:rPr lang="pl-PL" sz="1800" dirty="0">
                <a:ea typeface="Calibri" panose="020F0502020204030204" pitchFamily="34" charset="0"/>
                <a:cs typeface="Times New Roman" panose="02020603050405020304" pitchFamily="18" charset="0"/>
              </a:rPr>
              <a:t> of </a:t>
            </a:r>
            <a:r>
              <a:rPr lang="pl-PL" sz="1800" dirty="0" err="1">
                <a:ea typeface="Calibri" panose="020F0502020204030204" pitchFamily="34" charset="0"/>
                <a:cs typeface="Times New Roman" panose="02020603050405020304" pitchFamily="18" charset="0"/>
              </a:rPr>
              <a:t>value</a:t>
            </a:r>
            <a:r>
              <a:rPr lang="pl-PL" sz="1800" dirty="0">
                <a:ea typeface="Calibri" panose="020F0502020204030204" pitchFamily="34" charset="0"/>
                <a:cs typeface="Times New Roman" panose="02020603050405020304" pitchFamily="18" charset="0"/>
              </a:rPr>
              <a:t> </a:t>
            </a:r>
            <a:r>
              <a:rPr lang="pl-PL" sz="1800" dirty="0" err="1">
                <a:ea typeface="Calibri" panose="020F0502020204030204" pitchFamily="34" charset="0"/>
                <a:cs typeface="Times New Roman" panose="02020603050405020304" pitchFamily="18" charset="0"/>
              </a:rPr>
              <a:t>costs</a:t>
            </a:r>
            <a:r>
              <a:rPr lang="pl-PL" sz="1800" dirty="0">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 (Krzyżaniak &amp; Cyplik, 2008), (Śliwczyński, 2007):</a:t>
            </a:r>
            <a:endParaRPr lang="pl-PL" sz="2000" dirty="0"/>
          </a:p>
        </p:txBody>
      </p:sp>
      <p:sp>
        <p:nvSpPr>
          <p:cNvPr id="6" name="Symbol zastępczy zawartości 7">
            <a:extLst>
              <a:ext uri="{FF2B5EF4-FFF2-40B4-BE49-F238E27FC236}">
                <a16:creationId xmlns:a16="http://schemas.microsoft.com/office/drawing/2014/main" id="{E6C25FB2-4C0C-0131-6786-003B62EE306B}"/>
              </a:ext>
            </a:extLst>
          </p:cNvPr>
          <p:cNvSpPr txBox="1">
            <a:spLocks/>
          </p:cNvSpPr>
          <p:nvPr/>
        </p:nvSpPr>
        <p:spPr>
          <a:xfrm>
            <a:off x="1839008" y="3697793"/>
            <a:ext cx="9987902" cy="2592475"/>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0000"/>
              </a:lnSpc>
              <a:spcBef>
                <a:spcPts val="0"/>
              </a:spcBef>
              <a:spcAft>
                <a:spcPts val="1200"/>
              </a:spcAft>
              <a:buNone/>
            </a:pPr>
            <a:r>
              <a:rPr lang="en-U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to calculate Variable Holding Costs: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a:t>
            </a:r>
            <a:r>
              <a:rPr lang="en-GB"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 </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S × P</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variable stock holding costs,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periodic stock holding cost coefficient,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 stock in quantitative terms,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P – purchase price; in the case of production, it is the total cost of producing a unit of inventory.</a:t>
            </a: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9859B593-70DB-A045-7242-749C5D432750}"/>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891343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Shortage</a:t>
            </a:r>
            <a:r>
              <a:rPr lang="pl-PL" sz="3200" kern="100" dirty="0">
                <a:cs typeface="Times New Roman" panose="02020603050405020304" pitchFamily="18" charset="0"/>
              </a:rPr>
              <a:t> </a:t>
            </a:r>
            <a:r>
              <a:rPr lang="pl-PL" sz="3200" kern="100" dirty="0" err="1">
                <a:cs typeface="Times New Roman" panose="02020603050405020304" pitchFamily="18" charset="0"/>
              </a:rPr>
              <a:t>costs</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F75996C3-AC57-7770-7F87-DD0A6A49E85F}"/>
              </a:ext>
            </a:extLst>
          </p:cNvPr>
          <p:cNvSpPr>
            <a:spLocks noGrp="1"/>
          </p:cNvSpPr>
          <p:nvPr>
            <p:ph idx="1"/>
          </p:nvPr>
        </p:nvSpPr>
        <p:spPr>
          <a:xfrm>
            <a:off x="838200" y="1481668"/>
            <a:ext cx="10515600" cy="4569789"/>
          </a:xfrm>
        </p:spPr>
        <p:txBody>
          <a:bodyPr/>
          <a:lstStyle/>
          <a:p>
            <a:pPr marL="0" indent="0" algn="just">
              <a:lnSpc>
                <a:spcPct val="120000"/>
              </a:lnSpc>
              <a:buNone/>
            </a:pPr>
            <a:r>
              <a:rPr lang="en-US" sz="2000" b="1" dirty="0">
                <a:ea typeface="Calibri" panose="020F0502020204030204" pitchFamily="34" charset="0"/>
                <a:cs typeface="Times New Roman" panose="02020603050405020304" pitchFamily="18" charset="0"/>
              </a:rPr>
              <a:t>Stockout costs </a:t>
            </a:r>
            <a:r>
              <a:rPr lang="en-US" sz="2000" dirty="0">
                <a:ea typeface="Calibri" panose="020F0502020204030204" pitchFamily="34" charset="0"/>
                <a:cs typeface="Times New Roman" panose="02020603050405020304" pitchFamily="18" charset="0"/>
              </a:rPr>
              <a:t>reflect lost benefits, in particular profits that the company could have </a:t>
            </a:r>
            <a:r>
              <a:rPr lang="en-US" sz="2000" dirty="0" err="1">
                <a:ea typeface="Calibri" panose="020F0502020204030204" pitchFamily="34" charset="0"/>
                <a:cs typeface="Times New Roman" panose="02020603050405020304" pitchFamily="18" charset="0"/>
              </a:rPr>
              <a:t>reali</a:t>
            </a:r>
            <a:r>
              <a:rPr lang="pl-PL" sz="2000" dirty="0">
                <a:ea typeface="Calibri" panose="020F0502020204030204" pitchFamily="34" charset="0"/>
                <a:cs typeface="Times New Roman" panose="02020603050405020304" pitchFamily="18" charset="0"/>
              </a:rPr>
              <a:t>s</a:t>
            </a:r>
            <a:r>
              <a:rPr lang="en-US" sz="2000" dirty="0">
                <a:ea typeface="Calibri" panose="020F0502020204030204" pitchFamily="34" charset="0"/>
                <a:cs typeface="Times New Roman" panose="02020603050405020304" pitchFamily="18" charset="0"/>
              </a:rPr>
              <a:t>ed if it had had stocks in the right place, time, quantity and range.</a:t>
            </a:r>
            <a:endParaRPr lang="pl-PL" sz="20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4224080F-A72F-43C3-35B2-262E3B70C1CC}"/>
              </a:ext>
            </a:extLst>
          </p:cNvPr>
          <p:cNvSpPr txBox="1">
            <a:spLocks/>
          </p:cNvSpPr>
          <p:nvPr/>
        </p:nvSpPr>
        <p:spPr>
          <a:xfrm>
            <a:off x="1967641" y="2401556"/>
            <a:ext cx="9386158" cy="383898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Aft>
                <a:spcPts val="1200"/>
              </a:spcAft>
              <a:buNone/>
            </a:pPr>
            <a:r>
              <a:rPr lang="en-US" sz="1800" kern="100" dirty="0">
                <a:solidFill>
                  <a:srgbClr val="002060"/>
                </a:solidFill>
                <a:cs typeface="Times New Roman" panose="02020603050405020304" pitchFamily="18" charset="0"/>
              </a:rPr>
              <a:t>Formula to calculate Stockout costs:</a:t>
            </a:r>
          </a:p>
          <a:p>
            <a:pPr marL="457200" lvl="1" indent="0" algn="ctr">
              <a:lnSpc>
                <a:spcPct val="110000"/>
              </a:lnSpc>
              <a:spcAft>
                <a:spcPts val="1200"/>
              </a:spcAft>
              <a:buNone/>
            </a:pPr>
            <a:r>
              <a:rPr lang="en-US" sz="1800" kern="100" dirty="0">
                <a:solidFill>
                  <a:srgbClr val="002060"/>
                </a:solidFill>
                <a:cs typeface="Times New Roman" panose="02020603050405020304" pitchFamily="18" charset="0"/>
              </a:rPr>
              <a:t>SOC = FSOC + VSOC = CSO × p(SO) × NR + NSO × </a:t>
            </a:r>
            <a:r>
              <a:rPr lang="pl-PL" sz="1800" kern="100" dirty="0">
                <a:solidFill>
                  <a:srgbClr val="002060"/>
                </a:solidFill>
                <a:cs typeface="Times New Roman" panose="02020603050405020304" pitchFamily="18" charset="0"/>
              </a:rPr>
              <a:t>C</a:t>
            </a:r>
            <a:r>
              <a:rPr lang="en-US" sz="1800" kern="100" dirty="0">
                <a:solidFill>
                  <a:srgbClr val="002060"/>
                </a:solidFill>
                <a:cs typeface="Times New Roman" panose="02020603050405020304" pitchFamily="18" charset="0"/>
              </a:rPr>
              <a:t>SO</a:t>
            </a:r>
          </a:p>
          <a:p>
            <a:pPr marL="457200" lvl="1" indent="0">
              <a:lnSpc>
                <a:spcPct val="110000"/>
              </a:lnSpc>
              <a:buNone/>
            </a:pPr>
            <a:r>
              <a:rPr lang="en-US" sz="1600" kern="100" dirty="0">
                <a:solidFill>
                  <a:srgbClr val="002060"/>
                </a:solidFill>
                <a:cs typeface="Times New Roman" panose="02020603050405020304" pitchFamily="18" charset="0"/>
              </a:rPr>
              <a:t>SOC – stockout costs,</a:t>
            </a:r>
          </a:p>
          <a:p>
            <a:pPr marL="457200" lvl="1" indent="0">
              <a:lnSpc>
                <a:spcPct val="110000"/>
              </a:lnSpc>
              <a:buNone/>
            </a:pPr>
            <a:r>
              <a:rPr lang="en-US" sz="1600" kern="100" dirty="0">
                <a:solidFill>
                  <a:srgbClr val="002060"/>
                </a:solidFill>
                <a:cs typeface="Times New Roman" panose="02020603050405020304" pitchFamily="18" charset="0"/>
              </a:rPr>
              <a:t>FSOC – fixed stockout costs,</a:t>
            </a:r>
          </a:p>
          <a:p>
            <a:pPr marL="457200" lvl="1" indent="0">
              <a:lnSpc>
                <a:spcPct val="110000"/>
              </a:lnSpc>
              <a:buNone/>
            </a:pPr>
            <a:r>
              <a:rPr lang="en-US" sz="1600" kern="100" dirty="0">
                <a:solidFill>
                  <a:srgbClr val="002060"/>
                </a:solidFill>
                <a:cs typeface="Times New Roman" panose="02020603050405020304" pitchFamily="18" charset="0"/>
              </a:rPr>
              <a:t>VSOC – variable stockout costs,</a:t>
            </a:r>
          </a:p>
          <a:p>
            <a:pPr marL="457200" lvl="1" indent="0">
              <a:lnSpc>
                <a:spcPct val="110000"/>
              </a:lnSpc>
              <a:buNone/>
            </a:pPr>
            <a:r>
              <a:rPr lang="en-US" sz="1600" kern="100" dirty="0">
                <a:solidFill>
                  <a:srgbClr val="002060"/>
                </a:solidFill>
                <a:cs typeface="Times New Roman" panose="02020603050405020304" pitchFamily="18" charset="0"/>
              </a:rPr>
              <a:t>CSO – cost incurred due to a stockout,</a:t>
            </a:r>
          </a:p>
          <a:p>
            <a:pPr marL="457200" lvl="1" indent="0">
              <a:lnSpc>
                <a:spcPct val="110000"/>
              </a:lnSpc>
              <a:buNone/>
            </a:pPr>
            <a:r>
              <a:rPr lang="en-US" sz="1600" kern="100" dirty="0">
                <a:solidFill>
                  <a:srgbClr val="002060"/>
                </a:solidFill>
                <a:cs typeface="Times New Roman" panose="02020603050405020304" pitchFamily="18" charset="0"/>
              </a:rPr>
              <a:t>p(SO) – the probability of a stockout occurring in a given inventory replenishment cycle,</a:t>
            </a:r>
          </a:p>
          <a:p>
            <a:pPr marL="457200" lvl="1" indent="0">
              <a:lnSpc>
                <a:spcPct val="110000"/>
              </a:lnSpc>
              <a:buNone/>
            </a:pPr>
            <a:r>
              <a:rPr lang="en-US" sz="1600" kern="100" dirty="0">
                <a:solidFill>
                  <a:srgbClr val="002060"/>
                </a:solidFill>
                <a:cs typeface="Times New Roman" panose="02020603050405020304" pitchFamily="18" charset="0"/>
              </a:rPr>
              <a:t>NR – number of inventory replenishment cycles in the considered period,</a:t>
            </a:r>
          </a:p>
          <a:p>
            <a:pPr marL="457200" lvl="1" indent="0">
              <a:lnSpc>
                <a:spcPct val="110000"/>
              </a:lnSpc>
              <a:buNone/>
            </a:pPr>
            <a:r>
              <a:rPr lang="en-US" sz="1600" kern="100" dirty="0">
                <a:solidFill>
                  <a:srgbClr val="002060"/>
                </a:solidFill>
                <a:cs typeface="Times New Roman" panose="02020603050405020304" pitchFamily="18" charset="0"/>
              </a:rPr>
              <a:t>NSO – average (expected) number of stockouts in the considered period,</a:t>
            </a:r>
          </a:p>
          <a:p>
            <a:pPr marL="457200" lvl="1" indent="0">
              <a:lnSpc>
                <a:spcPct val="110000"/>
              </a:lnSpc>
              <a:buNone/>
            </a:pPr>
            <a:r>
              <a:rPr lang="en-US" sz="1600" kern="100" dirty="0" err="1">
                <a:solidFill>
                  <a:srgbClr val="002060"/>
                </a:solidFill>
                <a:cs typeface="Times New Roman" panose="02020603050405020304" pitchFamily="18" charset="0"/>
              </a:rPr>
              <a:t>cso</a:t>
            </a:r>
            <a:r>
              <a:rPr lang="en-US" sz="1600" kern="100" dirty="0">
                <a:solidFill>
                  <a:srgbClr val="002060"/>
                </a:solidFill>
                <a:cs typeface="Times New Roman" panose="02020603050405020304" pitchFamily="18" charset="0"/>
              </a:rPr>
              <a:t> – cost incurred in the event of a single unit stockout.</a:t>
            </a: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lvl="1"/>
            <a:endParaRPr lang="pl-PL" sz="1400" kern="100" dirty="0">
              <a:cs typeface="Times New Roman" panose="02020603050405020304" pitchFamily="18" charset="0"/>
            </a:endParaRPr>
          </a:p>
          <a:p>
            <a:pPr marL="0" indent="0">
              <a:buNone/>
            </a:pPr>
            <a:endParaRPr lang="pl-PL" sz="14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684632D8-0D41-6BD0-6CC4-708A62E36A86}"/>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861971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60471" y="135996"/>
            <a:ext cx="9745133" cy="1116542"/>
          </a:xfrm>
        </p:spPr>
        <p:txBody>
          <a:bodyPr/>
          <a:lstStyle/>
          <a:p>
            <a:r>
              <a:rPr lang="pl-PL" sz="3200" kern="100" dirty="0" err="1">
                <a:cs typeface="Times New Roman" panose="02020603050405020304" pitchFamily="18" charset="0"/>
              </a:rPr>
              <a:t>Literature</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773723" y="1252538"/>
            <a:ext cx="11418277" cy="5128165"/>
          </a:xfrm>
        </p:spPr>
        <p:txBody>
          <a:bodyPr>
            <a:noAutofit/>
          </a:bodyPr>
          <a:lstStyle/>
          <a:p>
            <a:pPr lvl="1" algn="just">
              <a:lnSpc>
                <a:spcPct val="110000"/>
              </a:lnSpc>
            </a:pPr>
            <a:r>
              <a:rPr lang="en-US" sz="1100" kern="100" dirty="0">
                <a:cs typeface="Times New Roman" panose="02020603050405020304" pitchFamily="18" charset="0"/>
              </a:rPr>
              <a:t>Bowersox, D. &amp; Closs, D.J. (1996). Logistical Management: The Integrated Supply Chain Process, 4th ed., McGraw-Hill, New York, NY.</a:t>
            </a:r>
          </a:p>
          <a:p>
            <a:pPr lvl="1" algn="just">
              <a:lnSpc>
                <a:spcPct val="110000"/>
              </a:lnSpc>
            </a:pPr>
            <a:r>
              <a:rPr lang="en-US" sz="1100" kern="100" dirty="0" err="1">
                <a:cs typeface="Times New Roman" panose="02020603050405020304" pitchFamily="18" charset="0"/>
              </a:rPr>
              <a:t>Bril</a:t>
            </a:r>
            <a:r>
              <a:rPr lang="en-US" sz="1100" kern="100" dirty="0">
                <a:cs typeface="Times New Roman" panose="02020603050405020304" pitchFamily="18" charset="0"/>
              </a:rPr>
              <a:t>, J., &amp; Łukasik, Z. (2013). </a:t>
            </a:r>
            <a:r>
              <a:rPr lang="en-US" sz="1100" kern="100" dirty="0" err="1">
                <a:cs typeface="Times New Roman" panose="02020603050405020304" pitchFamily="18" charset="0"/>
              </a:rPr>
              <a:t>Metody</a:t>
            </a:r>
            <a:r>
              <a:rPr lang="en-US" sz="1100" kern="100" dirty="0">
                <a:cs typeface="Times New Roman" panose="02020603050405020304" pitchFamily="18" charset="0"/>
              </a:rPr>
              <a:t> </a:t>
            </a:r>
            <a:r>
              <a:rPr lang="en-US" sz="1100" kern="100" dirty="0" err="1">
                <a:cs typeface="Times New Roman" panose="02020603050405020304" pitchFamily="18" charset="0"/>
              </a:rPr>
              <a:t>zarządzania</a:t>
            </a:r>
            <a:r>
              <a:rPr lang="en-US" sz="1100" kern="100" dirty="0">
                <a:cs typeface="Times New Roman" panose="02020603050405020304" pitchFamily="18" charset="0"/>
              </a:rPr>
              <a:t> </a:t>
            </a:r>
            <a:r>
              <a:rPr lang="en-US" sz="1100" kern="100" dirty="0" err="1">
                <a:cs typeface="Times New Roman" panose="02020603050405020304" pitchFamily="18" charset="0"/>
              </a:rPr>
              <a:t>zapasami</a:t>
            </a:r>
            <a:r>
              <a:rPr lang="en-US" sz="1100" kern="100" dirty="0">
                <a:cs typeface="Times New Roman" panose="02020603050405020304" pitchFamily="18" charset="0"/>
              </a:rPr>
              <a:t> </a:t>
            </a:r>
            <a:r>
              <a:rPr lang="pl-PL" sz="1100" kern="100" dirty="0">
                <a:cs typeface="Times New Roman" panose="02020603050405020304" pitchFamily="18" charset="0"/>
              </a:rPr>
              <a:t>[</a:t>
            </a:r>
            <a:r>
              <a:rPr lang="pl-PL" sz="1100" kern="100" dirty="0" err="1">
                <a:cs typeface="Times New Roman" panose="02020603050405020304" pitchFamily="18" charset="0"/>
              </a:rPr>
              <a:t>Replenishment</a:t>
            </a:r>
            <a:r>
              <a:rPr lang="pl-PL" sz="1100" kern="100" dirty="0">
                <a:cs typeface="Times New Roman" panose="02020603050405020304" pitchFamily="18" charset="0"/>
              </a:rPr>
              <a:t> </a:t>
            </a:r>
            <a:r>
              <a:rPr lang="pl-PL" sz="1100" kern="100" dirty="0" err="1">
                <a:cs typeface="Times New Roman" panose="02020603050405020304" pitchFamily="18" charset="0"/>
              </a:rPr>
              <a:t>methods</a:t>
            </a:r>
            <a:r>
              <a:rPr lang="pl-PL" sz="1100" kern="100" dirty="0">
                <a:cs typeface="Times New Roman" panose="02020603050405020304" pitchFamily="18" charset="0"/>
              </a:rPr>
              <a:t>]. </a:t>
            </a:r>
            <a:r>
              <a:rPr lang="en-US" sz="1100" kern="100" dirty="0" err="1">
                <a:cs typeface="Times New Roman" panose="02020603050405020304" pitchFamily="18" charset="0"/>
              </a:rPr>
              <a:t>Autobusy</a:t>
            </a:r>
            <a:r>
              <a:rPr lang="en-US" sz="1100" kern="100" dirty="0">
                <a:cs typeface="Times New Roman" panose="02020603050405020304" pitchFamily="18" charset="0"/>
              </a:rPr>
              <a:t>: </a:t>
            </a:r>
            <a:r>
              <a:rPr lang="en-US" sz="1100" kern="100" dirty="0" err="1">
                <a:cs typeface="Times New Roman" panose="02020603050405020304" pitchFamily="18" charset="0"/>
              </a:rPr>
              <a:t>technika</a:t>
            </a:r>
            <a:r>
              <a:rPr lang="en-US" sz="1100" kern="100" dirty="0">
                <a:cs typeface="Times New Roman" panose="02020603050405020304" pitchFamily="18" charset="0"/>
              </a:rPr>
              <a:t>, </a:t>
            </a:r>
            <a:r>
              <a:rPr lang="en-US" sz="1100" kern="100" dirty="0" err="1">
                <a:cs typeface="Times New Roman" panose="02020603050405020304" pitchFamily="18" charset="0"/>
              </a:rPr>
              <a:t>eksploatacja</a:t>
            </a:r>
            <a:r>
              <a:rPr lang="en-US" sz="1100" kern="100" dirty="0">
                <a:cs typeface="Times New Roman" panose="02020603050405020304" pitchFamily="18" charset="0"/>
              </a:rPr>
              <a:t>, </a:t>
            </a:r>
            <a:r>
              <a:rPr lang="en-US" sz="1100" kern="100" dirty="0" err="1">
                <a:cs typeface="Times New Roman" panose="02020603050405020304" pitchFamily="18" charset="0"/>
              </a:rPr>
              <a:t>systemy</a:t>
            </a:r>
            <a:r>
              <a:rPr lang="en-US" sz="1100" kern="100" dirty="0">
                <a:cs typeface="Times New Roman" panose="02020603050405020304" pitchFamily="18" charset="0"/>
              </a:rPr>
              <a:t> </a:t>
            </a:r>
            <a:r>
              <a:rPr lang="en-US" sz="1100" kern="100" dirty="0" err="1">
                <a:cs typeface="Times New Roman" panose="02020603050405020304" pitchFamily="18" charset="0"/>
              </a:rPr>
              <a:t>transportowe</a:t>
            </a:r>
            <a:r>
              <a:rPr lang="en-US" sz="1100" kern="100" dirty="0">
                <a:cs typeface="Times New Roman" panose="02020603050405020304" pitchFamily="18" charset="0"/>
              </a:rPr>
              <a:t>, 14(3), 59-67.</a:t>
            </a:r>
          </a:p>
          <a:p>
            <a:pPr lvl="1" algn="just">
              <a:lnSpc>
                <a:spcPct val="110000"/>
              </a:lnSpc>
            </a:pPr>
            <a:r>
              <a:rPr lang="en-US" sz="1100" kern="100" dirty="0" err="1">
                <a:cs typeface="Times New Roman" panose="02020603050405020304" pitchFamily="18" charset="0"/>
              </a:rPr>
              <a:t>Brunaud</a:t>
            </a:r>
            <a:r>
              <a:rPr lang="en-US" sz="1100" kern="100" dirty="0">
                <a:cs typeface="Times New Roman" panose="02020603050405020304" pitchFamily="18" charset="0"/>
              </a:rPr>
              <a:t>, B., </a:t>
            </a:r>
            <a:r>
              <a:rPr lang="en-US" sz="1100" kern="100" dirty="0" err="1">
                <a:cs typeface="Times New Roman" panose="02020603050405020304" pitchFamily="18" charset="0"/>
              </a:rPr>
              <a:t>Laínez</a:t>
            </a:r>
            <a:r>
              <a:rPr lang="en-US" sz="1100" kern="100" dirty="0">
                <a:cs typeface="Times New Roman" panose="02020603050405020304" pitchFamily="18" charset="0"/>
              </a:rPr>
              <a:t>‐Aguirre, J. M., Pinto, J. M., &amp; Grossmann, I. E. (2019). Inventory policies and safety stock optimization for supply chain planning. AIChE journal, 65(1), 99-112.</a:t>
            </a:r>
          </a:p>
          <a:p>
            <a:pPr lvl="1" algn="just">
              <a:lnSpc>
                <a:spcPct val="110000"/>
              </a:lnSpc>
            </a:pPr>
            <a:r>
              <a:rPr lang="en-US" sz="1100" kern="100" dirty="0">
                <a:cs typeface="Times New Roman" panose="02020603050405020304" pitchFamily="18" charset="0"/>
              </a:rPr>
              <a:t>Cyplik, P., &amp; Hadaś, Ł. (2012). </a:t>
            </a:r>
            <a:r>
              <a:rPr lang="en-US" sz="1100" kern="100" dirty="0" err="1">
                <a:cs typeface="Times New Roman" panose="02020603050405020304" pitchFamily="18" charset="0"/>
              </a:rPr>
              <a:t>Zarządzanie</a:t>
            </a:r>
            <a:r>
              <a:rPr lang="en-US" sz="1100" kern="100" dirty="0">
                <a:cs typeface="Times New Roman" panose="02020603050405020304" pitchFamily="18" charset="0"/>
              </a:rPr>
              <a:t> </a:t>
            </a:r>
            <a:r>
              <a:rPr lang="en-US" sz="1100" kern="100" dirty="0" err="1">
                <a:cs typeface="Times New Roman" panose="02020603050405020304" pitchFamily="18" charset="0"/>
              </a:rPr>
              <a:t>zapasami</a:t>
            </a:r>
            <a:r>
              <a:rPr lang="en-US" sz="1100" kern="100" dirty="0">
                <a:cs typeface="Times New Roman" panose="02020603050405020304" pitchFamily="18" charset="0"/>
              </a:rPr>
              <a:t> w </a:t>
            </a:r>
            <a:r>
              <a:rPr lang="en-US" sz="1100" kern="100" dirty="0" err="1">
                <a:cs typeface="Times New Roman" panose="02020603050405020304" pitchFamily="18" charset="0"/>
              </a:rPr>
              <a:t>łańcuchu</a:t>
            </a:r>
            <a:r>
              <a:rPr lang="en-US" sz="1100" kern="100" dirty="0">
                <a:cs typeface="Times New Roman" panose="02020603050405020304" pitchFamily="18" charset="0"/>
              </a:rPr>
              <a:t> </a:t>
            </a:r>
            <a:r>
              <a:rPr lang="en-US" sz="1100" kern="100" dirty="0" err="1">
                <a:cs typeface="Times New Roman" panose="02020603050405020304" pitchFamily="18" charset="0"/>
              </a:rPr>
              <a:t>dostaw</a:t>
            </a:r>
            <a:r>
              <a:rPr lang="pl-PL" sz="1100" kern="100" dirty="0">
                <a:cs typeface="Times New Roman" panose="02020603050405020304" pitchFamily="18" charset="0"/>
              </a:rPr>
              <a:t> [Inventory management in </a:t>
            </a:r>
            <a:r>
              <a:rPr lang="pl-PL" sz="1100" kern="100" dirty="0" err="1">
                <a:cs typeface="Times New Roman" panose="02020603050405020304" pitchFamily="18" charset="0"/>
              </a:rPr>
              <a:t>supply</a:t>
            </a:r>
            <a:r>
              <a:rPr lang="pl-PL" sz="1100" kern="100" dirty="0">
                <a:cs typeface="Times New Roman" panose="02020603050405020304" pitchFamily="18" charset="0"/>
              </a:rPr>
              <a:t> </a:t>
            </a:r>
            <a:r>
              <a:rPr lang="pl-PL" sz="1100" kern="100" dirty="0" err="1">
                <a:cs typeface="Times New Roman" panose="02020603050405020304" pitchFamily="18" charset="0"/>
              </a:rPr>
              <a:t>chain</a:t>
            </a:r>
            <a:r>
              <a:rPr lang="pl-PL" sz="1100" kern="100" dirty="0">
                <a:cs typeface="Times New Roman" panose="02020603050405020304" pitchFamily="18" charset="0"/>
              </a:rPr>
              <a:t>]</a:t>
            </a:r>
            <a:r>
              <a:rPr lang="en-US" sz="1100" kern="100" dirty="0">
                <a:cs typeface="Times New Roman" panose="02020603050405020304" pitchFamily="18" charset="0"/>
              </a:rPr>
              <a:t>. Wydawnictwo </a:t>
            </a:r>
            <a:r>
              <a:rPr lang="en-US" sz="1100" kern="100" dirty="0" err="1">
                <a:cs typeface="Times New Roman" panose="02020603050405020304" pitchFamily="18" charset="0"/>
              </a:rPr>
              <a:t>Politechniki</a:t>
            </a:r>
            <a:r>
              <a:rPr lang="en-US" sz="1100" kern="100" dirty="0">
                <a:cs typeface="Times New Roman" panose="02020603050405020304" pitchFamily="18" charset="0"/>
              </a:rPr>
              <a:t> </a:t>
            </a:r>
            <a:r>
              <a:rPr lang="en-US" sz="1100" kern="100" dirty="0" err="1">
                <a:cs typeface="Times New Roman" panose="02020603050405020304" pitchFamily="18" charset="0"/>
              </a:rPr>
              <a:t>Poznańskiej</a:t>
            </a:r>
            <a:r>
              <a:rPr lang="en-US" sz="1100" kern="100" dirty="0">
                <a:cs typeface="Times New Roman" panose="02020603050405020304" pitchFamily="18" charset="0"/>
              </a:rPr>
              <a:t>.</a:t>
            </a:r>
          </a:p>
          <a:p>
            <a:pPr lvl="1" algn="just">
              <a:lnSpc>
                <a:spcPct val="110000"/>
              </a:lnSpc>
            </a:pPr>
            <a:r>
              <a:rPr lang="en-US" sz="1100" kern="100" dirty="0">
                <a:cs typeface="Times New Roman" panose="02020603050405020304" pitchFamily="18" charset="0"/>
              </a:rPr>
              <a:t>Hachuła, P., &amp; </a:t>
            </a:r>
            <a:r>
              <a:rPr lang="en-US" sz="1100" kern="100" dirty="0" err="1">
                <a:cs typeface="Times New Roman" panose="02020603050405020304" pitchFamily="18" charset="0"/>
              </a:rPr>
              <a:t>Schmeidel</a:t>
            </a:r>
            <a:r>
              <a:rPr lang="en-US" sz="1100" kern="100" dirty="0">
                <a:cs typeface="Times New Roman" panose="02020603050405020304" pitchFamily="18" charset="0"/>
              </a:rPr>
              <a:t>, E. (2016). The Model of Demand and Inventory in a Decline Phase of the Product Life Cycle. Folia </a:t>
            </a:r>
            <a:r>
              <a:rPr lang="en-US" sz="1100" kern="100" dirty="0" err="1">
                <a:cs typeface="Times New Roman" panose="02020603050405020304" pitchFamily="18" charset="0"/>
              </a:rPr>
              <a:t>Oeconomica</a:t>
            </a:r>
            <a:r>
              <a:rPr lang="en-US" sz="1100" kern="100" dirty="0">
                <a:cs typeface="Times New Roman" panose="02020603050405020304" pitchFamily="18" charset="0"/>
              </a:rPr>
              <a:t> </a:t>
            </a:r>
            <a:r>
              <a:rPr lang="en-US" sz="1100" kern="100" dirty="0" err="1">
                <a:cs typeface="Times New Roman" panose="02020603050405020304" pitchFamily="18" charset="0"/>
              </a:rPr>
              <a:t>Stetinensia</a:t>
            </a:r>
            <a:r>
              <a:rPr lang="en-US" sz="1100" kern="100" dirty="0">
                <a:cs typeface="Times New Roman" panose="02020603050405020304" pitchFamily="18" charset="0"/>
              </a:rPr>
              <a:t>, 16(1), 208-221.</a:t>
            </a:r>
          </a:p>
          <a:p>
            <a:pPr lvl="1" algn="just">
              <a:lnSpc>
                <a:spcPct val="110000"/>
              </a:lnSpc>
            </a:pPr>
            <a:r>
              <a:rPr lang="en-US" sz="1100" kern="100" dirty="0">
                <a:cs typeface="Times New Roman" panose="02020603050405020304" pitchFamily="18" charset="0"/>
              </a:rPr>
              <a:t>Jain, N., &amp; Tan, T. F. (2022). M-commerce, sales concentration, and inventory management. Manufacturing &amp; Service Operations Management, 24(4), 2256-2273.</a:t>
            </a:r>
          </a:p>
          <a:p>
            <a:pPr lvl="1" algn="just">
              <a:lnSpc>
                <a:spcPct val="110000"/>
              </a:lnSpc>
            </a:pPr>
            <a:r>
              <a:rPr lang="en-US" sz="1100" kern="100" dirty="0">
                <a:cs typeface="Times New Roman" panose="02020603050405020304" pitchFamily="18" charset="0"/>
              </a:rPr>
              <a:t>Krzyżaniak, S., &amp; Cyplik, P. (2008). </a:t>
            </a:r>
            <a:r>
              <a:rPr lang="en-US" sz="1100" kern="100" dirty="0" err="1">
                <a:cs typeface="Times New Roman" panose="02020603050405020304" pitchFamily="18" charset="0"/>
              </a:rPr>
              <a:t>Zapasy</a:t>
            </a:r>
            <a:r>
              <a:rPr lang="en-US" sz="1100" kern="100" dirty="0">
                <a:cs typeface="Times New Roman" panose="02020603050405020304" pitchFamily="18" charset="0"/>
              </a:rPr>
              <a:t> i </a:t>
            </a:r>
            <a:r>
              <a:rPr lang="en-US" sz="1100" kern="100" dirty="0" err="1">
                <a:cs typeface="Times New Roman" panose="02020603050405020304" pitchFamily="18" charset="0"/>
              </a:rPr>
              <a:t>magazynowanie</a:t>
            </a:r>
            <a:r>
              <a:rPr lang="en-US" sz="1100" kern="100" dirty="0">
                <a:cs typeface="Times New Roman" panose="02020603050405020304" pitchFamily="18" charset="0"/>
              </a:rPr>
              <a:t> : </a:t>
            </a:r>
            <a:r>
              <a:rPr lang="en-US" sz="1100" kern="100" dirty="0" err="1">
                <a:cs typeface="Times New Roman" panose="02020603050405020304" pitchFamily="18" charset="0"/>
              </a:rPr>
              <a:t>podręcznik</a:t>
            </a:r>
            <a:r>
              <a:rPr lang="en-US" sz="1100" kern="100" dirty="0">
                <a:cs typeface="Times New Roman" panose="02020603050405020304" pitchFamily="18" charset="0"/>
              </a:rPr>
              <a:t> do </a:t>
            </a:r>
            <a:r>
              <a:rPr lang="en-US" sz="1100" kern="100" dirty="0" err="1">
                <a:cs typeface="Times New Roman" panose="02020603050405020304" pitchFamily="18" charset="0"/>
              </a:rPr>
              <a:t>kształcenia</a:t>
            </a:r>
            <a:r>
              <a:rPr lang="en-US" sz="1100" kern="100" dirty="0">
                <a:cs typeface="Times New Roman" panose="02020603050405020304" pitchFamily="18" charset="0"/>
              </a:rPr>
              <a:t> w </a:t>
            </a:r>
            <a:r>
              <a:rPr lang="en-US" sz="1100" kern="100" dirty="0" err="1">
                <a:cs typeface="Times New Roman" panose="02020603050405020304" pitchFamily="18" charset="0"/>
              </a:rPr>
              <a:t>zawodzie</a:t>
            </a:r>
            <a:r>
              <a:rPr lang="en-US" sz="1100" kern="100" dirty="0">
                <a:cs typeface="Times New Roman" panose="02020603050405020304" pitchFamily="18" charset="0"/>
              </a:rPr>
              <a:t> </a:t>
            </a:r>
            <a:r>
              <a:rPr lang="en-US" sz="1100" kern="100" dirty="0" err="1">
                <a:cs typeface="Times New Roman" panose="02020603050405020304" pitchFamily="18" charset="0"/>
              </a:rPr>
              <a:t>technik</a:t>
            </a:r>
            <a:r>
              <a:rPr lang="en-US" sz="1100" kern="100" dirty="0">
                <a:cs typeface="Times New Roman" panose="02020603050405020304" pitchFamily="18" charset="0"/>
              </a:rPr>
              <a:t> </a:t>
            </a:r>
            <a:r>
              <a:rPr lang="en-US" sz="1100" kern="100" dirty="0" err="1">
                <a:cs typeface="Times New Roman" panose="02020603050405020304" pitchFamily="18" charset="0"/>
              </a:rPr>
              <a:t>logistyk</a:t>
            </a:r>
            <a:r>
              <a:rPr lang="en-US" sz="1100" kern="100" dirty="0">
                <a:cs typeface="Times New Roman" panose="02020603050405020304" pitchFamily="18" charset="0"/>
              </a:rPr>
              <a:t>. T. 1, </a:t>
            </a:r>
            <a:r>
              <a:rPr lang="en-US" sz="1100" kern="100" dirty="0" err="1">
                <a:cs typeface="Times New Roman" panose="02020603050405020304" pitchFamily="18" charset="0"/>
              </a:rPr>
              <a:t>Zapasy</a:t>
            </a:r>
            <a:r>
              <a:rPr lang="en-US" sz="1100" kern="100" dirty="0">
                <a:cs typeface="Times New Roman" panose="02020603050405020304" pitchFamily="18" charset="0"/>
              </a:rPr>
              <a:t> </a:t>
            </a:r>
            <a:r>
              <a:rPr lang="pl-PL" sz="1100" kern="100" dirty="0">
                <a:cs typeface="Times New Roman" panose="02020603050405020304" pitchFamily="18" charset="0"/>
              </a:rPr>
              <a:t>[Inventory management and </a:t>
            </a:r>
            <a:r>
              <a:rPr lang="pl-PL" sz="1100" kern="100" dirty="0" err="1">
                <a:cs typeface="Times New Roman" panose="02020603050405020304" pitchFamily="18" charset="0"/>
              </a:rPr>
              <a:t>warehouse</a:t>
            </a:r>
            <a:r>
              <a:rPr lang="pl-PL" sz="1100" kern="100" dirty="0">
                <a:cs typeface="Times New Roman" panose="02020603050405020304" pitchFamily="18" charset="0"/>
              </a:rPr>
              <a:t> management </a:t>
            </a:r>
            <a:r>
              <a:rPr lang="pl-PL" sz="1100" kern="100" dirty="0" err="1">
                <a:cs typeface="Times New Roman" panose="02020603050405020304" pitchFamily="18" charset="0"/>
              </a:rPr>
              <a:t>handbook</a:t>
            </a:r>
            <a:r>
              <a:rPr lang="pl-PL" sz="1100" kern="100" dirty="0">
                <a:cs typeface="Times New Roman" panose="02020603050405020304" pitchFamily="18" charset="0"/>
              </a:rPr>
              <a:t>] </a:t>
            </a:r>
            <a:r>
              <a:rPr lang="en-US" sz="1100" kern="100" dirty="0">
                <a:cs typeface="Times New Roman" panose="02020603050405020304" pitchFamily="18" charset="0"/>
              </a:rPr>
              <a:t>/ Stanisław Krzyżaniak, Piotr Cyplik. (</a:t>
            </a:r>
            <a:r>
              <a:rPr lang="en-US" sz="1100" kern="100" dirty="0" err="1">
                <a:cs typeface="Times New Roman" panose="02020603050405020304" pitchFamily="18" charset="0"/>
              </a:rPr>
              <a:t>Wydanie</a:t>
            </a:r>
            <a:r>
              <a:rPr lang="en-US" sz="1100" kern="100" dirty="0">
                <a:cs typeface="Times New Roman" panose="02020603050405020304" pitchFamily="18" charset="0"/>
              </a:rPr>
              <a:t> II </a:t>
            </a:r>
            <a:r>
              <a:rPr lang="en-US" sz="1100" kern="100" dirty="0" err="1">
                <a:cs typeface="Times New Roman" panose="02020603050405020304" pitchFamily="18" charset="0"/>
              </a:rPr>
              <a:t>poprawione</a:t>
            </a:r>
            <a:r>
              <a:rPr lang="en-US" sz="1100" kern="100" dirty="0">
                <a:cs typeface="Times New Roman" panose="02020603050405020304" pitchFamily="18" charset="0"/>
              </a:rPr>
              <a:t>.). Instytut Logistyki i Magazynowania.</a:t>
            </a:r>
          </a:p>
          <a:p>
            <a:pPr lvl="1" algn="just">
              <a:lnSpc>
                <a:spcPct val="110000"/>
              </a:lnSpc>
            </a:pPr>
            <a:r>
              <a:rPr lang="en-US" sz="1100" kern="100" dirty="0">
                <a:cs typeface="Times New Roman" panose="02020603050405020304" pitchFamily="18" charset="0"/>
              </a:rPr>
              <a:t>Niemczyk, A., Cudziło, M., Kolińska, K., Fajfer, P., Koliński, A., Pawlak, R., </a:t>
            </a:r>
            <a:r>
              <a:rPr lang="en-US" sz="1100" kern="100" dirty="0" err="1">
                <a:cs typeface="Times New Roman" panose="02020603050405020304" pitchFamily="18" charset="0"/>
              </a:rPr>
              <a:t>Sobótka</a:t>
            </a:r>
            <a:r>
              <a:rPr lang="en-US" sz="1100" kern="100" dirty="0">
                <a:cs typeface="Times New Roman" panose="02020603050405020304" pitchFamily="18" charset="0"/>
              </a:rPr>
              <a:t>, J. (2011). </a:t>
            </a:r>
            <a:r>
              <a:rPr lang="en-US" sz="1100" kern="100" dirty="0" err="1">
                <a:cs typeface="Times New Roman" panose="02020603050405020304" pitchFamily="18" charset="0"/>
              </a:rPr>
              <a:t>Podręcznik</a:t>
            </a:r>
            <a:r>
              <a:rPr lang="en-US" sz="1100" kern="100" dirty="0">
                <a:cs typeface="Times New Roman" panose="02020603050405020304" pitchFamily="18" charset="0"/>
              </a:rPr>
              <a:t> </a:t>
            </a:r>
            <a:r>
              <a:rPr lang="en-US" sz="1100" kern="100" dirty="0" err="1">
                <a:cs typeface="Times New Roman" panose="02020603050405020304" pitchFamily="18" charset="0"/>
              </a:rPr>
              <a:t>dla</a:t>
            </a:r>
            <a:r>
              <a:rPr lang="en-US" sz="1100" kern="100" dirty="0">
                <a:cs typeface="Times New Roman" panose="02020603050405020304" pitchFamily="18" charset="0"/>
              </a:rPr>
              <a:t> </a:t>
            </a:r>
            <a:r>
              <a:rPr lang="en-US" sz="1100" kern="100" dirty="0" err="1">
                <a:cs typeface="Times New Roman" panose="02020603050405020304" pitchFamily="18" charset="0"/>
              </a:rPr>
              <a:t>nauczycieli</a:t>
            </a:r>
            <a:r>
              <a:rPr lang="en-US" sz="1100" kern="100" dirty="0">
                <a:cs typeface="Times New Roman" panose="02020603050405020304" pitchFamily="18" charset="0"/>
              </a:rPr>
              <a:t> do </a:t>
            </a:r>
            <a:r>
              <a:rPr lang="en-US" sz="1100" kern="100" dirty="0" err="1">
                <a:cs typeface="Times New Roman" panose="02020603050405020304" pitchFamily="18" charset="0"/>
              </a:rPr>
              <a:t>laboratorium</a:t>
            </a:r>
            <a:r>
              <a:rPr lang="en-US" sz="1100" kern="100" dirty="0">
                <a:cs typeface="Times New Roman" panose="02020603050405020304" pitchFamily="18" charset="0"/>
              </a:rPr>
              <a:t> </a:t>
            </a:r>
            <a:r>
              <a:rPr lang="en-US" sz="1100" kern="100" dirty="0" err="1">
                <a:cs typeface="Times New Roman" panose="02020603050405020304" pitchFamily="18" charset="0"/>
              </a:rPr>
              <a:t>spedycyjno</a:t>
            </a:r>
            <a:r>
              <a:rPr lang="en-US" sz="1100" kern="100" dirty="0">
                <a:cs typeface="Times New Roman" panose="02020603050405020304" pitchFamily="18" charset="0"/>
              </a:rPr>
              <a:t> – </a:t>
            </a:r>
            <a:r>
              <a:rPr lang="en-US" sz="1100" kern="100" dirty="0" err="1">
                <a:cs typeface="Times New Roman" panose="02020603050405020304" pitchFamily="18" charset="0"/>
              </a:rPr>
              <a:t>logistycznego</a:t>
            </a:r>
            <a:r>
              <a:rPr lang="en-US" sz="1100" kern="100" dirty="0">
                <a:cs typeface="Times New Roman" panose="02020603050405020304" pitchFamily="18" charset="0"/>
              </a:rPr>
              <a:t> i </a:t>
            </a:r>
            <a:r>
              <a:rPr lang="en-US" sz="1100" kern="100" dirty="0" err="1">
                <a:cs typeface="Times New Roman" panose="02020603050405020304" pitchFamily="18" charset="0"/>
              </a:rPr>
              <a:t>magazynowego</a:t>
            </a:r>
            <a:r>
              <a:rPr lang="pl-PL" sz="1100" kern="100" dirty="0">
                <a:cs typeface="Times New Roman" panose="02020603050405020304" pitchFamily="18" charset="0"/>
              </a:rPr>
              <a:t> [</a:t>
            </a:r>
            <a:r>
              <a:rPr lang="pl-PL" sz="1100" kern="100" dirty="0" err="1">
                <a:cs typeface="Times New Roman" panose="02020603050405020304" pitchFamily="18" charset="0"/>
              </a:rPr>
              <a:t>Handbook</a:t>
            </a:r>
            <a:r>
              <a:rPr lang="pl-PL" sz="1100" kern="100" dirty="0">
                <a:cs typeface="Times New Roman" panose="02020603050405020304" pitchFamily="18" charset="0"/>
              </a:rPr>
              <a:t> for </a:t>
            </a:r>
            <a:r>
              <a:rPr lang="pl-PL" sz="1100" kern="100" dirty="0" err="1">
                <a:cs typeface="Times New Roman" panose="02020603050405020304" pitchFamily="18" charset="0"/>
              </a:rPr>
              <a:t>teachers</a:t>
            </a:r>
            <a:r>
              <a:rPr lang="pl-PL" sz="1100" kern="100" dirty="0">
                <a:cs typeface="Times New Roman" panose="02020603050405020304" pitchFamily="18" charset="0"/>
              </a:rPr>
              <a:t> – </a:t>
            </a:r>
            <a:r>
              <a:rPr lang="pl-PL" sz="1100" kern="100" dirty="0" err="1">
                <a:cs typeface="Times New Roman" panose="02020603050405020304" pitchFamily="18" charset="0"/>
              </a:rPr>
              <a:t>speedition</a:t>
            </a:r>
            <a:r>
              <a:rPr lang="pl-PL" sz="1100" kern="100" dirty="0">
                <a:cs typeface="Times New Roman" panose="02020603050405020304" pitchFamily="18" charset="0"/>
              </a:rPr>
              <a:t> and </a:t>
            </a:r>
            <a:r>
              <a:rPr lang="pl-PL" sz="1100" kern="100" dirty="0" err="1">
                <a:cs typeface="Times New Roman" panose="02020603050405020304" pitchFamily="18" charset="0"/>
              </a:rPr>
              <a:t>warehouse</a:t>
            </a:r>
            <a:r>
              <a:rPr lang="pl-PL" sz="1100" kern="100" dirty="0">
                <a:cs typeface="Times New Roman" panose="02020603050405020304" pitchFamily="18" charset="0"/>
              </a:rPr>
              <a:t> </a:t>
            </a:r>
            <a:r>
              <a:rPr lang="pl-PL" sz="1100" kern="100" dirty="0" err="1">
                <a:cs typeface="Times New Roman" panose="02020603050405020304" pitchFamily="18" charset="0"/>
              </a:rPr>
              <a:t>laboratory</a:t>
            </a:r>
            <a:r>
              <a:rPr lang="pl-PL" sz="1100" kern="100" dirty="0">
                <a:cs typeface="Times New Roman" panose="02020603050405020304" pitchFamily="18" charset="0"/>
              </a:rPr>
              <a:t>]</a:t>
            </a:r>
            <a:r>
              <a:rPr lang="en-US" sz="1100" kern="100" dirty="0">
                <a:cs typeface="Times New Roman" panose="02020603050405020304" pitchFamily="18" charset="0"/>
              </a:rPr>
              <a:t>. Tom II. Wyższa Szkoła Logistyki. </a:t>
            </a:r>
            <a:r>
              <a:rPr lang="en-US" sz="1100" kern="100" dirty="0" err="1">
                <a:cs typeface="Times New Roman" panose="02020603050405020304" pitchFamily="18" charset="0"/>
              </a:rPr>
              <a:t>Poznań</a:t>
            </a:r>
            <a:r>
              <a:rPr lang="en-US" sz="1100" kern="100" dirty="0">
                <a:cs typeface="Times New Roman" panose="02020603050405020304" pitchFamily="18" charset="0"/>
              </a:rPr>
              <a:t> 2011.</a:t>
            </a:r>
          </a:p>
          <a:p>
            <a:pPr lvl="1" algn="just">
              <a:lnSpc>
                <a:spcPct val="110000"/>
              </a:lnSpc>
            </a:pPr>
            <a:r>
              <a:rPr lang="en-US" sz="1100" kern="100" dirty="0">
                <a:cs typeface="Times New Roman" panose="02020603050405020304" pitchFamily="18" charset="0"/>
              </a:rPr>
              <a:t>Pandya, B., &amp; Thakkar, H. (2016). A review on inventory management control techniques: ABC-XYZ analysis. REST Journal on Emerging trends in Modelling and Manufacturing, 2(3).</a:t>
            </a:r>
          </a:p>
          <a:p>
            <a:pPr lvl="1" algn="just">
              <a:lnSpc>
                <a:spcPct val="110000"/>
              </a:lnSpc>
            </a:pPr>
            <a:r>
              <a:rPr lang="en-US" sz="1100" kern="100" dirty="0">
                <a:cs typeface="Times New Roman" panose="02020603050405020304" pitchFamily="18" charset="0"/>
              </a:rPr>
              <a:t>Song, J. S., Van </a:t>
            </a:r>
            <a:r>
              <a:rPr lang="en-US" sz="1100" kern="100" dirty="0" err="1">
                <a:cs typeface="Times New Roman" panose="02020603050405020304" pitchFamily="18" charset="0"/>
              </a:rPr>
              <a:t>Houtum</a:t>
            </a:r>
            <a:r>
              <a:rPr lang="en-US" sz="1100" kern="100" dirty="0">
                <a:cs typeface="Times New Roman" panose="02020603050405020304" pitchFamily="18" charset="0"/>
              </a:rPr>
              <a:t>, G. J., &amp; Van </a:t>
            </a:r>
            <a:r>
              <a:rPr lang="en-US" sz="1100" kern="100" dirty="0" err="1">
                <a:cs typeface="Times New Roman" panose="02020603050405020304" pitchFamily="18" charset="0"/>
              </a:rPr>
              <a:t>Mieghem</a:t>
            </a:r>
            <a:r>
              <a:rPr lang="en-US" sz="1100" kern="100" dirty="0">
                <a:cs typeface="Times New Roman" panose="02020603050405020304" pitchFamily="18" charset="0"/>
              </a:rPr>
              <a:t>, J. A. (2020). Capacity and inventory management: Review, trends, and projections. Manufacturing &amp; Service Operations Management, 22(1), 36-46.</a:t>
            </a:r>
          </a:p>
          <a:p>
            <a:pPr lvl="1" algn="just">
              <a:lnSpc>
                <a:spcPct val="110000"/>
              </a:lnSpc>
            </a:pPr>
            <a:r>
              <a:rPr lang="en-US" sz="1100" kern="100" dirty="0" err="1">
                <a:cs typeface="Times New Roman" panose="02020603050405020304" pitchFamily="18" charset="0"/>
              </a:rPr>
              <a:t>Matusiak</a:t>
            </a:r>
            <a:r>
              <a:rPr lang="en-US" sz="1100" kern="100" dirty="0">
                <a:cs typeface="Times New Roman" panose="02020603050405020304" pitchFamily="18" charset="0"/>
              </a:rPr>
              <a:t>, M. (2022). </a:t>
            </a:r>
            <a:r>
              <a:rPr lang="en-US" sz="1100" kern="100" dirty="0" err="1">
                <a:cs typeface="Times New Roman" panose="02020603050405020304" pitchFamily="18" charset="0"/>
              </a:rPr>
              <a:t>Logistyka</a:t>
            </a:r>
            <a:r>
              <a:rPr lang="en-US" sz="1100" kern="100" dirty="0">
                <a:cs typeface="Times New Roman" panose="02020603050405020304" pitchFamily="18" charset="0"/>
              </a:rPr>
              <a:t> </a:t>
            </a:r>
            <a:r>
              <a:rPr lang="en-US" sz="1100" kern="100" dirty="0" err="1">
                <a:cs typeface="Times New Roman" panose="02020603050405020304" pitchFamily="18" charset="0"/>
              </a:rPr>
              <a:t>zaopatrzenia</a:t>
            </a:r>
            <a:r>
              <a:rPr lang="pl-PL" sz="1100" kern="100" dirty="0">
                <a:cs typeface="Times New Roman" panose="02020603050405020304" pitchFamily="18" charset="0"/>
              </a:rPr>
              <a:t> [Supply </a:t>
            </a:r>
            <a:r>
              <a:rPr lang="pl-PL" sz="1100" kern="100" dirty="0" err="1">
                <a:cs typeface="Times New Roman" panose="02020603050405020304" pitchFamily="18" charset="0"/>
              </a:rPr>
              <a:t>logistics</a:t>
            </a:r>
            <a:r>
              <a:rPr lang="pl-PL" sz="1100" kern="100" dirty="0">
                <a:cs typeface="Times New Roman" panose="02020603050405020304" pitchFamily="18" charset="0"/>
              </a:rPr>
              <a:t>]</a:t>
            </a:r>
            <a:r>
              <a:rPr lang="en-US" sz="1100" kern="100" dirty="0">
                <a:cs typeface="Times New Roman" panose="02020603050405020304" pitchFamily="18" charset="0"/>
              </a:rPr>
              <a:t>. </a:t>
            </a:r>
            <a:r>
              <a:rPr lang="en-US" sz="1100" kern="100" dirty="0" err="1">
                <a:cs typeface="Times New Roman" panose="02020603050405020304" pitchFamily="18" charset="0"/>
              </a:rPr>
              <a:t>Skrypt</a:t>
            </a:r>
            <a:r>
              <a:rPr lang="en-US" sz="1100" kern="100" dirty="0">
                <a:cs typeface="Times New Roman" panose="02020603050405020304" pitchFamily="18" charset="0"/>
              </a:rPr>
              <a:t> </a:t>
            </a:r>
            <a:r>
              <a:rPr lang="en-US" sz="1100" kern="100" dirty="0" err="1">
                <a:cs typeface="Times New Roman" panose="02020603050405020304" pitchFamily="18" charset="0"/>
              </a:rPr>
              <a:t>akademicki</a:t>
            </a:r>
            <a:r>
              <a:rPr lang="en-US" sz="1100" kern="100" dirty="0">
                <a:cs typeface="Times New Roman" panose="02020603050405020304" pitchFamily="18" charset="0"/>
              </a:rPr>
              <a:t>. </a:t>
            </a:r>
            <a:r>
              <a:rPr lang="en-US" sz="1100" kern="100" dirty="0" err="1">
                <a:cs typeface="Times New Roman" panose="02020603050405020304" pitchFamily="18" charset="0"/>
              </a:rPr>
              <a:t>Część</a:t>
            </a:r>
            <a:r>
              <a:rPr lang="en-US" sz="1100" kern="100" dirty="0">
                <a:cs typeface="Times New Roman" panose="02020603050405020304" pitchFamily="18" charset="0"/>
              </a:rPr>
              <a:t> 1 </a:t>
            </a:r>
            <a:r>
              <a:rPr lang="en-US" sz="1100" kern="100" dirty="0" err="1">
                <a:cs typeface="Times New Roman" panose="02020603050405020304" pitchFamily="18" charset="0"/>
              </a:rPr>
              <a:t>Wykład</a:t>
            </a:r>
            <a:r>
              <a:rPr lang="en-US" sz="1100" kern="100" dirty="0">
                <a:cs typeface="Times New Roman" panose="02020603050405020304" pitchFamily="18" charset="0"/>
              </a:rPr>
              <a:t>. Wydawnictwo </a:t>
            </a:r>
            <a:r>
              <a:rPr lang="en-US" sz="1100" kern="100" dirty="0" err="1">
                <a:cs typeface="Times New Roman" panose="02020603050405020304" pitchFamily="18" charset="0"/>
              </a:rPr>
              <a:t>Uniwersytetu</a:t>
            </a:r>
            <a:r>
              <a:rPr lang="en-US" sz="1100" kern="100" dirty="0">
                <a:cs typeface="Times New Roman" panose="02020603050405020304" pitchFamily="18" charset="0"/>
              </a:rPr>
              <a:t> </a:t>
            </a:r>
            <a:r>
              <a:rPr lang="en-US" sz="1100" kern="100" dirty="0" err="1">
                <a:cs typeface="Times New Roman" panose="02020603050405020304" pitchFamily="18" charset="0"/>
              </a:rPr>
              <a:t>Łódzkiego</a:t>
            </a:r>
            <a:r>
              <a:rPr lang="en-US" sz="1100" kern="100" dirty="0">
                <a:cs typeface="Times New Roman" panose="02020603050405020304" pitchFamily="18" charset="0"/>
              </a:rPr>
              <a:t>.</a:t>
            </a:r>
          </a:p>
          <a:p>
            <a:pPr lvl="1" algn="just">
              <a:lnSpc>
                <a:spcPct val="110000"/>
              </a:lnSpc>
            </a:pPr>
            <a:r>
              <a:rPr lang="en-US" sz="1100" kern="100" dirty="0">
                <a:cs typeface="Times New Roman" panose="02020603050405020304" pitchFamily="18" charset="0"/>
              </a:rPr>
              <a:t>Strojny, S. (2008). </a:t>
            </a:r>
            <a:r>
              <a:rPr lang="en-US" sz="1100" kern="100" dirty="0" err="1">
                <a:cs typeface="Times New Roman" panose="02020603050405020304" pitchFamily="18" charset="0"/>
              </a:rPr>
              <a:t>Przesłanki</a:t>
            </a:r>
            <a:r>
              <a:rPr lang="en-US" sz="1100" kern="100" dirty="0">
                <a:cs typeface="Times New Roman" panose="02020603050405020304" pitchFamily="18" charset="0"/>
              </a:rPr>
              <a:t> </a:t>
            </a:r>
            <a:r>
              <a:rPr lang="en-US" sz="1100" kern="100" dirty="0" err="1">
                <a:cs typeface="Times New Roman" panose="02020603050405020304" pitchFamily="18" charset="0"/>
              </a:rPr>
              <a:t>standaryzacji</a:t>
            </a:r>
            <a:r>
              <a:rPr lang="en-US" sz="1100" kern="100" dirty="0">
                <a:cs typeface="Times New Roman" panose="02020603050405020304" pitchFamily="18" charset="0"/>
              </a:rPr>
              <a:t> </a:t>
            </a:r>
            <a:r>
              <a:rPr lang="en-US" sz="1100" kern="100" dirty="0" err="1">
                <a:cs typeface="Times New Roman" panose="02020603050405020304" pitchFamily="18" charset="0"/>
              </a:rPr>
              <a:t>interpersonalnej</a:t>
            </a:r>
            <a:r>
              <a:rPr lang="en-US" sz="1100" kern="100" dirty="0">
                <a:cs typeface="Times New Roman" panose="02020603050405020304" pitchFamily="18" charset="0"/>
              </a:rPr>
              <a:t> </a:t>
            </a:r>
            <a:r>
              <a:rPr lang="en-US" sz="1100" kern="100" dirty="0" err="1">
                <a:cs typeface="Times New Roman" panose="02020603050405020304" pitchFamily="18" charset="0"/>
              </a:rPr>
              <a:t>obsługi</a:t>
            </a:r>
            <a:r>
              <a:rPr lang="en-US" sz="1100" kern="100" dirty="0">
                <a:cs typeface="Times New Roman" panose="02020603050405020304" pitchFamily="18" charset="0"/>
              </a:rPr>
              <a:t> </a:t>
            </a:r>
            <a:r>
              <a:rPr lang="en-US" sz="1100" kern="100" dirty="0" err="1">
                <a:cs typeface="Times New Roman" panose="02020603050405020304" pitchFamily="18" charset="0"/>
              </a:rPr>
              <a:t>klienta</a:t>
            </a:r>
            <a:r>
              <a:rPr lang="pl-PL" sz="1100" kern="100" dirty="0">
                <a:cs typeface="Times New Roman" panose="02020603050405020304" pitchFamily="18" charset="0"/>
              </a:rPr>
              <a:t> [</a:t>
            </a:r>
            <a:r>
              <a:rPr lang="pl-PL" sz="1100" kern="100" dirty="0" err="1">
                <a:cs typeface="Times New Roman" panose="02020603050405020304" pitchFamily="18" charset="0"/>
              </a:rPr>
              <a:t>Standarization</a:t>
            </a:r>
            <a:r>
              <a:rPr lang="pl-PL" sz="1100" kern="100" dirty="0">
                <a:cs typeface="Times New Roman" panose="02020603050405020304" pitchFamily="18" charset="0"/>
              </a:rPr>
              <a:t> of </a:t>
            </a:r>
            <a:r>
              <a:rPr lang="pl-PL" sz="1100" kern="100" dirty="0" err="1">
                <a:cs typeface="Times New Roman" panose="02020603050405020304" pitchFamily="18" charset="0"/>
              </a:rPr>
              <a:t>customer</a:t>
            </a:r>
            <a:r>
              <a:rPr lang="pl-PL" sz="1100" kern="100" dirty="0">
                <a:cs typeface="Times New Roman" panose="02020603050405020304" pitchFamily="18" charset="0"/>
              </a:rPr>
              <a:t> service proces]</a:t>
            </a:r>
            <a:r>
              <a:rPr lang="en-US" sz="1100" kern="100" dirty="0">
                <a:cs typeface="Times New Roman" panose="02020603050405020304" pitchFamily="18" charset="0"/>
              </a:rPr>
              <a:t>. </a:t>
            </a:r>
            <a:r>
              <a:rPr lang="en-US" sz="1100" kern="100" dirty="0" err="1">
                <a:cs typeface="Times New Roman" panose="02020603050405020304" pitchFamily="18" charset="0"/>
              </a:rPr>
              <a:t>LogForum</a:t>
            </a:r>
            <a:r>
              <a:rPr lang="en-US" sz="1100" kern="100" dirty="0">
                <a:cs typeface="Times New Roman" panose="02020603050405020304" pitchFamily="18" charset="0"/>
              </a:rPr>
              <a:t>, 4(1), 1-8.</a:t>
            </a:r>
          </a:p>
          <a:p>
            <a:pPr lvl="1" algn="just">
              <a:lnSpc>
                <a:spcPct val="110000"/>
              </a:lnSpc>
            </a:pPr>
            <a:r>
              <a:rPr lang="en-US" sz="1100" kern="100" dirty="0">
                <a:cs typeface="Times New Roman" panose="02020603050405020304" pitchFamily="18" charset="0"/>
              </a:rPr>
              <a:t>Śliwczyński, B. (2007). Controlling w </a:t>
            </a:r>
            <a:r>
              <a:rPr lang="en-US" sz="1100" kern="100" dirty="0" err="1">
                <a:cs typeface="Times New Roman" panose="02020603050405020304" pitchFamily="18" charset="0"/>
              </a:rPr>
              <a:t>zarządzaniu</a:t>
            </a:r>
            <a:r>
              <a:rPr lang="en-US" sz="1100" kern="100" dirty="0">
                <a:cs typeface="Times New Roman" panose="02020603050405020304" pitchFamily="18" charset="0"/>
              </a:rPr>
              <a:t> </a:t>
            </a:r>
            <a:r>
              <a:rPr lang="en-US" sz="1100" kern="100" dirty="0" err="1">
                <a:cs typeface="Times New Roman" panose="02020603050405020304" pitchFamily="18" charset="0"/>
              </a:rPr>
              <a:t>logistyką</a:t>
            </a:r>
            <a:r>
              <a:rPr lang="en-US" sz="1100" kern="100" dirty="0">
                <a:cs typeface="Times New Roman" panose="02020603050405020304" pitchFamily="18" charset="0"/>
              </a:rPr>
              <a:t>: Controlling </a:t>
            </a:r>
            <a:r>
              <a:rPr lang="en-US" sz="1100" kern="100" dirty="0" err="1">
                <a:cs typeface="Times New Roman" panose="02020603050405020304" pitchFamily="18" charset="0"/>
              </a:rPr>
              <a:t>operacyjny</a:t>
            </a:r>
            <a:r>
              <a:rPr lang="en-US" sz="1100" kern="100" dirty="0">
                <a:cs typeface="Times New Roman" panose="02020603050405020304" pitchFamily="18" charset="0"/>
              </a:rPr>
              <a:t>, controlling </a:t>
            </a:r>
            <a:r>
              <a:rPr lang="en-US" sz="1100" kern="100" dirty="0" err="1">
                <a:cs typeface="Times New Roman" panose="02020603050405020304" pitchFamily="18" charset="0"/>
              </a:rPr>
              <a:t>procesów</a:t>
            </a:r>
            <a:r>
              <a:rPr lang="en-US" sz="1100" kern="100" dirty="0">
                <a:cs typeface="Times New Roman" panose="02020603050405020304" pitchFamily="18" charset="0"/>
              </a:rPr>
              <a:t>, controlling </a:t>
            </a:r>
            <a:r>
              <a:rPr lang="en-US" sz="1100" kern="100" dirty="0" err="1">
                <a:cs typeface="Times New Roman" panose="02020603050405020304" pitchFamily="18" charset="0"/>
              </a:rPr>
              <a:t>zasobów</a:t>
            </a:r>
            <a:r>
              <a:rPr lang="pl-PL" sz="1100" kern="100" dirty="0">
                <a:cs typeface="Times New Roman" panose="02020603050405020304" pitchFamily="18" charset="0"/>
              </a:rPr>
              <a:t> [Controlling in </a:t>
            </a:r>
            <a:r>
              <a:rPr lang="pl-PL" sz="1100" kern="100" dirty="0" err="1">
                <a:cs typeface="Times New Roman" panose="02020603050405020304" pitchFamily="18" charset="0"/>
              </a:rPr>
              <a:t>logistics</a:t>
            </a:r>
            <a:r>
              <a:rPr lang="pl-PL" sz="1100" kern="100" dirty="0">
                <a:cs typeface="Times New Roman" panose="02020603050405020304" pitchFamily="18" charset="0"/>
              </a:rPr>
              <a:t> management. </a:t>
            </a:r>
            <a:r>
              <a:rPr lang="pl-PL" sz="1100" kern="100" dirty="0" err="1">
                <a:cs typeface="Times New Roman" panose="02020603050405020304" pitchFamily="18" charset="0"/>
              </a:rPr>
              <a:t>Operational</a:t>
            </a:r>
            <a:r>
              <a:rPr lang="pl-PL" sz="1100" kern="100" dirty="0">
                <a:cs typeface="Times New Roman" panose="02020603050405020304" pitchFamily="18" charset="0"/>
              </a:rPr>
              <a:t> and proces controlling]</a:t>
            </a:r>
            <a:r>
              <a:rPr lang="en-US" sz="1100" kern="100" dirty="0">
                <a:cs typeface="Times New Roman" panose="02020603050405020304" pitchFamily="18" charset="0"/>
              </a:rPr>
              <a:t>. Wyższa Szkoła Logistyki.</a:t>
            </a:r>
          </a:p>
          <a:p>
            <a:pPr lvl="1" algn="just">
              <a:lnSpc>
                <a:spcPct val="110000"/>
              </a:lnSpc>
            </a:pPr>
            <a:r>
              <a:rPr lang="en-US" sz="1100" kern="100" dirty="0">
                <a:cs typeface="Times New Roman" panose="02020603050405020304" pitchFamily="18" charset="0"/>
              </a:rPr>
              <a:t>Śliwczyński, B. (2008). </a:t>
            </a:r>
            <a:r>
              <a:rPr lang="en-US" sz="1100" kern="100" dirty="0" err="1">
                <a:cs typeface="Times New Roman" panose="02020603050405020304" pitchFamily="18" charset="0"/>
              </a:rPr>
              <a:t>Planowanie</a:t>
            </a:r>
            <a:r>
              <a:rPr lang="en-US" sz="1100" kern="100" dirty="0">
                <a:cs typeface="Times New Roman" panose="02020603050405020304" pitchFamily="18" charset="0"/>
              </a:rPr>
              <a:t> </a:t>
            </a:r>
            <a:r>
              <a:rPr lang="en-US" sz="1100" kern="100" dirty="0" err="1">
                <a:cs typeface="Times New Roman" panose="02020603050405020304" pitchFamily="18" charset="0"/>
              </a:rPr>
              <a:t>logistyczne</a:t>
            </a:r>
            <a:r>
              <a:rPr lang="en-US" sz="1100" kern="100" dirty="0">
                <a:cs typeface="Times New Roman" panose="02020603050405020304" pitchFamily="18" charset="0"/>
              </a:rPr>
              <a:t>: </a:t>
            </a:r>
            <a:r>
              <a:rPr lang="en-US" sz="1100" kern="100" dirty="0" err="1">
                <a:cs typeface="Times New Roman" panose="02020603050405020304" pitchFamily="18" charset="0"/>
              </a:rPr>
              <a:t>podręcznik</a:t>
            </a:r>
            <a:r>
              <a:rPr lang="en-US" sz="1100" kern="100" dirty="0">
                <a:cs typeface="Times New Roman" panose="02020603050405020304" pitchFamily="18" charset="0"/>
              </a:rPr>
              <a:t> do </a:t>
            </a:r>
            <a:r>
              <a:rPr lang="en-US" sz="1100" kern="100" dirty="0" err="1">
                <a:cs typeface="Times New Roman" panose="02020603050405020304" pitchFamily="18" charset="0"/>
              </a:rPr>
              <a:t>kształcenia</a:t>
            </a:r>
            <a:r>
              <a:rPr lang="en-US" sz="1100" kern="100" dirty="0">
                <a:cs typeface="Times New Roman" panose="02020603050405020304" pitchFamily="18" charset="0"/>
              </a:rPr>
              <a:t> w </a:t>
            </a:r>
            <a:r>
              <a:rPr lang="en-US" sz="1100" kern="100" dirty="0" err="1">
                <a:cs typeface="Times New Roman" panose="02020603050405020304" pitchFamily="18" charset="0"/>
              </a:rPr>
              <a:t>zawodzie</a:t>
            </a:r>
            <a:r>
              <a:rPr lang="en-US" sz="1100" kern="100" dirty="0">
                <a:cs typeface="Times New Roman" panose="02020603050405020304" pitchFamily="18" charset="0"/>
              </a:rPr>
              <a:t> </a:t>
            </a:r>
            <a:r>
              <a:rPr lang="en-US" sz="1100" kern="100" dirty="0" err="1">
                <a:cs typeface="Times New Roman" panose="02020603050405020304" pitchFamily="18" charset="0"/>
              </a:rPr>
              <a:t>technik</a:t>
            </a:r>
            <a:r>
              <a:rPr lang="en-US" sz="1100" kern="100" dirty="0">
                <a:cs typeface="Times New Roman" panose="02020603050405020304" pitchFamily="18" charset="0"/>
              </a:rPr>
              <a:t> </a:t>
            </a:r>
            <a:r>
              <a:rPr lang="en-US" sz="1100" kern="100" dirty="0" err="1">
                <a:cs typeface="Times New Roman" panose="02020603050405020304" pitchFamily="18" charset="0"/>
              </a:rPr>
              <a:t>logistyk</a:t>
            </a:r>
            <a:r>
              <a:rPr lang="pl-PL" sz="1100" kern="100" dirty="0">
                <a:cs typeface="Times New Roman" panose="02020603050405020304" pitchFamily="18" charset="0"/>
              </a:rPr>
              <a:t> [Logistics </a:t>
            </a:r>
            <a:r>
              <a:rPr lang="pl-PL" sz="1100" kern="100" dirty="0" err="1">
                <a:cs typeface="Times New Roman" panose="02020603050405020304" pitchFamily="18" charset="0"/>
              </a:rPr>
              <a:t>planning</a:t>
            </a:r>
            <a:r>
              <a:rPr lang="pl-PL" sz="1100" kern="100" dirty="0">
                <a:cs typeface="Times New Roman" panose="02020603050405020304" pitchFamily="18" charset="0"/>
              </a:rPr>
              <a:t> – </a:t>
            </a:r>
            <a:r>
              <a:rPr lang="pl-PL" sz="1100" kern="100" dirty="0" err="1">
                <a:cs typeface="Times New Roman" panose="02020603050405020304" pitchFamily="18" charset="0"/>
              </a:rPr>
              <a:t>handbook</a:t>
            </a:r>
            <a:r>
              <a:rPr lang="pl-PL" sz="1100" kern="100" dirty="0">
                <a:cs typeface="Times New Roman" panose="02020603050405020304" pitchFamily="18" charset="0"/>
              </a:rPr>
              <a:t>]</a:t>
            </a:r>
            <a:r>
              <a:rPr lang="en-US" sz="1100" kern="100" dirty="0">
                <a:cs typeface="Times New Roman" panose="02020603050405020304" pitchFamily="18" charset="0"/>
              </a:rPr>
              <a:t>. Instytut Logistyki i Magazynowania.</a:t>
            </a:r>
          </a:p>
          <a:p>
            <a:pPr lvl="1" algn="just">
              <a:lnSpc>
                <a:spcPct val="110000"/>
              </a:lnSpc>
            </a:pPr>
            <a:r>
              <a:rPr lang="en-US" sz="1100" kern="100" dirty="0" err="1">
                <a:cs typeface="Times New Roman" panose="02020603050405020304" pitchFamily="18" charset="0"/>
              </a:rPr>
              <a:t>Tanwari</a:t>
            </a:r>
            <a:r>
              <a:rPr lang="en-US" sz="1100" kern="100" dirty="0">
                <a:cs typeface="Times New Roman" panose="02020603050405020304" pitchFamily="18" charset="0"/>
              </a:rPr>
              <a:t>, A., </a:t>
            </a:r>
            <a:r>
              <a:rPr lang="en-US" sz="1100" kern="100" dirty="0" err="1">
                <a:cs typeface="Times New Roman" panose="02020603050405020304" pitchFamily="18" charset="0"/>
              </a:rPr>
              <a:t>Lakhiar</a:t>
            </a:r>
            <a:r>
              <a:rPr lang="en-US" sz="1100" kern="100" dirty="0">
                <a:cs typeface="Times New Roman" panose="02020603050405020304" pitchFamily="18" charset="0"/>
              </a:rPr>
              <a:t>, A. Q., &amp; Shaikh, G. Y. (2000). ABC analysis as a inventory control technique. Quaid-E-</a:t>
            </a:r>
            <a:r>
              <a:rPr lang="en-US" sz="1100" kern="100" dirty="0" err="1">
                <a:cs typeface="Times New Roman" panose="02020603050405020304" pitchFamily="18" charset="0"/>
              </a:rPr>
              <a:t>Awam</a:t>
            </a:r>
            <a:r>
              <a:rPr lang="en-US" sz="1100" kern="100" dirty="0">
                <a:cs typeface="Times New Roman" panose="02020603050405020304" pitchFamily="18" charset="0"/>
              </a:rPr>
              <a:t> University research journal of engineering, science and technology, 1(1).</a:t>
            </a:r>
          </a:p>
          <a:p>
            <a:pPr lvl="1" algn="just">
              <a:lnSpc>
                <a:spcPct val="110000"/>
              </a:lnSpc>
            </a:pPr>
            <a:endParaRPr lang="pl-PL" sz="1800" kern="100" dirty="0">
              <a:cs typeface="Times New Roman" panose="02020603050405020304" pitchFamily="18" charset="0"/>
            </a:endParaRPr>
          </a:p>
          <a:p>
            <a:pPr marL="0" indent="0">
              <a:buNone/>
            </a:pPr>
            <a:endParaRPr lang="pl-PL" sz="2000" dirty="0"/>
          </a:p>
        </p:txBody>
      </p:sp>
    </p:spTree>
    <p:extLst>
      <p:ext uri="{BB962C8B-B14F-4D97-AF65-F5344CB8AC3E}">
        <p14:creationId xmlns:p14="http://schemas.microsoft.com/office/powerpoint/2010/main" val="2902584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970961"/>
            <a:ext cx="9144000" cy="5050887"/>
          </a:xfrm>
        </p:spPr>
        <p:txBody>
          <a:bodyPr>
            <a:normAutofit fontScale="90000"/>
          </a:bodyPr>
          <a:lstStyle/>
          <a:p>
            <a:pPr>
              <a:lnSpc>
                <a:spcPct val="11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68685"/>
            <a:ext cx="12192000" cy="227597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534652"/>
            <a:ext cx="12192000" cy="211884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Definition of </a:t>
            </a:r>
            <a:r>
              <a:rPr lang="pl-PL" sz="3200" kern="100" dirty="0" err="1">
                <a:cs typeface="Times New Roman" panose="02020603050405020304" pitchFamily="18" charset="0"/>
              </a:rPr>
              <a:t>inventory</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71676" y="1643476"/>
            <a:ext cx="10515600" cy="2010022"/>
          </a:xfrm>
        </p:spPr>
        <p:txBody>
          <a:bodyPr>
            <a:noAutofit/>
          </a:bodyPr>
          <a:lstStyle/>
          <a:p>
            <a:pPr marL="0" indent="0" algn="ctr">
              <a:lnSpc>
                <a:spcPct val="120000"/>
              </a:lnSpc>
              <a:buNone/>
            </a:pPr>
            <a:r>
              <a:rPr lang="en-GB" sz="2200" b="1" dirty="0"/>
              <a:t>Inventory </a:t>
            </a:r>
            <a:r>
              <a:rPr lang="en-GB" sz="2200" dirty="0"/>
              <a:t>is the amount of goods stored by an enterprise to meet current and future needs (</a:t>
            </a:r>
            <a:r>
              <a:rPr lang="en-GB" sz="2200" dirty="0" err="1"/>
              <a:t>Brunaud</a:t>
            </a:r>
            <a:r>
              <a:rPr lang="en-GB" sz="2200" dirty="0"/>
              <a:t> et al., 2019). Inventories are tangible components of current assets. </a:t>
            </a:r>
            <a:br>
              <a:rPr lang="pl-PL" sz="2200" dirty="0"/>
            </a:br>
            <a:r>
              <a:rPr lang="en-US" sz="2200" dirty="0"/>
              <a:t>The inventory has a specific location, storage place, and its size can be expressed </a:t>
            </a:r>
            <a:br>
              <a:rPr lang="pl-PL" sz="2200" dirty="0"/>
            </a:br>
            <a:r>
              <a:rPr lang="en-US" sz="2200" dirty="0"/>
              <a:t>in quantitative and valuable measures (Niemczyk et al., 2011)</a:t>
            </a:r>
            <a:r>
              <a:rPr lang="pl-PL" sz="2200" dirty="0"/>
              <a:t>.</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781176" y="4137398"/>
            <a:ext cx="10896600" cy="2027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GB" sz="2200" b="1" dirty="0"/>
              <a:t>Inventory management </a:t>
            </a:r>
            <a:r>
              <a:rPr lang="en-GB" sz="2200" dirty="0"/>
              <a:t>refers to the process of supervising and controlling the level of stocks, warehouse levels and their storage in an enterprise. This involves deciding how much inventory to hold, when to reorder or restock, and how to optimise inventory utilization to meet demand while minimising costs and maximising efficiency (Song et al., 2020). </a:t>
            </a:r>
          </a:p>
        </p:txBody>
      </p:sp>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0"/>
            <a:ext cx="12192000" cy="36311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Definition of </a:t>
            </a:r>
            <a:r>
              <a:rPr lang="pl-PL" sz="3200" kern="100" dirty="0" err="1">
                <a:cs typeface="Times New Roman" panose="02020603050405020304" pitchFamily="18" charset="0"/>
              </a:rPr>
              <a:t>inventory</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264895"/>
            <a:ext cx="10515600" cy="3164943"/>
          </a:xfrm>
        </p:spPr>
        <p:txBody>
          <a:bodyPr>
            <a:noAutofit/>
          </a:bodyPr>
          <a:lstStyle/>
          <a:p>
            <a:pPr marL="0" indent="0" algn="ctr">
              <a:lnSpc>
                <a:spcPct val="125000"/>
              </a:lnSpc>
              <a:buNone/>
            </a:pPr>
            <a:r>
              <a:rPr lang="en-US" sz="3200" b="1" dirty="0"/>
              <a:t>The goal of inventory management </a:t>
            </a:r>
            <a:r>
              <a:rPr lang="en-US" sz="3200" dirty="0"/>
              <a:t>is to ensure that the right products are available in the right quantities, at the right time and in the right place to meet customer needs while avoiding out-of-stock, over-inventory and associated costs (Jain et al., 2022), (</a:t>
            </a:r>
            <a:r>
              <a:rPr lang="en-US" sz="3200" dirty="0" err="1"/>
              <a:t>Matusiak</a:t>
            </a:r>
            <a:r>
              <a:rPr lang="en-US" sz="3200" dirty="0"/>
              <a:t>, 2022).</a:t>
            </a:r>
            <a:endParaRPr lang="pl-PL" sz="3200" dirty="0"/>
          </a:p>
        </p:txBody>
      </p:sp>
    </p:spTree>
    <p:extLst>
      <p:ext uri="{BB962C8B-B14F-4D97-AF65-F5344CB8AC3E}">
        <p14:creationId xmlns:p14="http://schemas.microsoft.com/office/powerpoint/2010/main" val="176609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lnSpc>
                <a:spcPct val="120000"/>
              </a:lnSpc>
              <a:buNone/>
            </a:pPr>
            <a:r>
              <a:rPr lang="pl-PL" sz="4000" kern="100" dirty="0">
                <a:solidFill>
                  <a:srgbClr val="002060"/>
                </a:solidFill>
                <a:cs typeface="Times New Roman" panose="02020603050405020304" pitchFamily="18" charset="0"/>
              </a:rPr>
              <a:t>BASIC INVENTORY CLASSIFICATION MODELS</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7814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2AE031A-0A9F-6F44-7691-ECC36E7628DB}"/>
              </a:ext>
            </a:extLst>
          </p:cNvPr>
          <p:cNvSpPr/>
          <p:nvPr/>
        </p:nvSpPr>
        <p:spPr>
          <a:xfrm>
            <a:off x="0" y="1481667"/>
            <a:ext cx="12192000" cy="47382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ABC Analysis</a:t>
            </a:r>
            <a:endParaRPr lang="pl-PL" dirty="0"/>
          </a:p>
        </p:txBody>
      </p:sp>
      <p:sp>
        <p:nvSpPr>
          <p:cNvPr id="9" name="Symbol zastępczy zawartości 5">
            <a:extLst>
              <a:ext uri="{FF2B5EF4-FFF2-40B4-BE49-F238E27FC236}">
                <a16:creationId xmlns:a16="http://schemas.microsoft.com/office/drawing/2014/main" id="{3262C400-A7BD-FD7E-A12A-BE02F7DA3667}"/>
              </a:ext>
            </a:extLst>
          </p:cNvPr>
          <p:cNvSpPr>
            <a:spLocks noGrp="1"/>
          </p:cNvSpPr>
          <p:nvPr>
            <p:ph idx="1"/>
          </p:nvPr>
        </p:nvSpPr>
        <p:spPr>
          <a:xfrm>
            <a:off x="838199" y="1481666"/>
            <a:ext cx="10515600" cy="4738264"/>
          </a:xfrm>
        </p:spPr>
        <p:txBody>
          <a:bodyPr>
            <a:noAutofit/>
          </a:bodyPr>
          <a:lstStyle/>
          <a:p>
            <a:pPr marL="0" indent="0" algn="just">
              <a:lnSpc>
                <a:spcPct val="120000"/>
              </a:lnSpc>
              <a:spcAft>
                <a:spcPts val="1200"/>
              </a:spcAft>
              <a:buNone/>
            </a:pPr>
            <a:r>
              <a:rPr lang="en-US" sz="2200" b="1" dirty="0"/>
              <a:t>ABC analysis </a:t>
            </a:r>
            <a:r>
              <a:rPr lang="en-US" sz="2200" dirty="0"/>
              <a:t>is based on the "80-20" rule, known in economics, formulated by the Italian economist Vilfredo Pareto. According to its main assumptions, approximately 20% of the elements determine the effects of a given issue in 80% – this is a classic division. The Pareto principle is an important decision aid for the classification of physical goods. The use of ABC analysis, in the classical approach, divides all assortment items into three classes (A, B, and C) taking as the criterion of this division the share of individual assortments in the total sales value (Pandya &amp; Thakkar, 2016), (</a:t>
            </a:r>
            <a:r>
              <a:rPr lang="en-US" sz="2200" dirty="0" err="1"/>
              <a:t>Tanwari</a:t>
            </a:r>
            <a:r>
              <a:rPr lang="en-US" sz="2200" dirty="0"/>
              <a:t> et al., 2000).</a:t>
            </a:r>
            <a:endParaRPr lang="pl-PL" sz="2200" dirty="0"/>
          </a:p>
          <a:p>
            <a:pPr marL="0" indent="0" algn="just">
              <a:lnSpc>
                <a:spcPct val="120000"/>
              </a:lnSpc>
              <a:buNone/>
            </a:pPr>
            <a:r>
              <a:rPr lang="en-US" sz="2200" dirty="0"/>
              <a:t>The procedure for dividing product items according to the ABC analysis is based on a clear classification criterion, which is a specific percentage of the turnover value (Krzyżaniak &amp; Cyplik, 2008). </a:t>
            </a:r>
            <a:endParaRPr lang="pl-PL" sz="2200" dirty="0"/>
          </a:p>
        </p:txBody>
      </p:sp>
    </p:spTree>
    <p:extLst>
      <p:ext uri="{BB962C8B-B14F-4D97-AF65-F5344CB8AC3E}">
        <p14:creationId xmlns:p14="http://schemas.microsoft.com/office/powerpoint/2010/main" val="82931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ABC Analysis – </a:t>
            </a:r>
            <a:r>
              <a:rPr lang="pl-PL" sz="3200" kern="100" dirty="0" err="1">
                <a:cs typeface="Times New Roman" panose="02020603050405020304" pitchFamily="18" charset="0"/>
              </a:rPr>
              <a:t>steps</a:t>
            </a:r>
            <a:r>
              <a:rPr lang="pl-PL" sz="3200" kern="100" dirty="0">
                <a:cs typeface="Times New Roman" panose="02020603050405020304" pitchFamily="18" charset="0"/>
              </a:rPr>
              <a:t> </a:t>
            </a:r>
            <a:endParaRPr lang="pl-PL" dirty="0"/>
          </a:p>
        </p:txBody>
      </p:sp>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extLst>
              <p:ext uri="{D42A27DB-BD31-4B8C-83A1-F6EECF244321}">
                <p14:modId xmlns:p14="http://schemas.microsoft.com/office/powerpoint/2010/main" val="1499980322"/>
              </p:ext>
            </p:extLst>
          </p:nvPr>
        </p:nvGraphicFramePr>
        <p:xfrm>
          <a:off x="571500" y="1481668"/>
          <a:ext cx="11371118" cy="4570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95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2830D01-181F-B845-FB9A-DBF479732A01}"/>
              </a:ext>
            </a:extLst>
          </p:cNvPr>
          <p:cNvSpPr/>
          <p:nvPr/>
        </p:nvSpPr>
        <p:spPr>
          <a:xfrm>
            <a:off x="0" y="1481669"/>
            <a:ext cx="12192000" cy="48154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XYZ Analysis</a:t>
            </a:r>
            <a:endParaRPr lang="pl-PL" dirty="0"/>
          </a:p>
        </p:txBody>
      </p:sp>
      <p:sp>
        <p:nvSpPr>
          <p:cNvPr id="5" name="Symbol zastępczy zawartości 4">
            <a:extLst>
              <a:ext uri="{FF2B5EF4-FFF2-40B4-BE49-F238E27FC236}">
                <a16:creationId xmlns:a16="http://schemas.microsoft.com/office/drawing/2014/main" id="{88660055-AC48-26D1-D169-1C2EBD07C743}"/>
              </a:ext>
            </a:extLst>
          </p:cNvPr>
          <p:cNvSpPr>
            <a:spLocks noGrp="1"/>
          </p:cNvSpPr>
          <p:nvPr>
            <p:ph idx="1"/>
          </p:nvPr>
        </p:nvSpPr>
        <p:spPr>
          <a:xfrm>
            <a:off x="838200" y="1659118"/>
            <a:ext cx="10515600" cy="4637986"/>
          </a:xfrm>
        </p:spPr>
        <p:txBody>
          <a:bodyPr>
            <a:normAutofit fontScale="92500" lnSpcReduction="10000"/>
          </a:bodyPr>
          <a:lstStyle/>
          <a:p>
            <a:pPr marL="0" indent="0" algn="just">
              <a:lnSpc>
                <a:spcPct val="120000"/>
              </a:lnSpc>
              <a:spcAft>
                <a:spcPts val="1200"/>
              </a:spcAft>
              <a:buNone/>
            </a:pPr>
            <a:r>
              <a:rPr lang="en-US" sz="2300" b="1" dirty="0"/>
              <a:t>XYZ analysis </a:t>
            </a:r>
            <a:r>
              <a:rPr lang="en-US" sz="2300" dirty="0"/>
              <a:t>aims to assess fluctuations in demand or consumption of an assortment (Pandya &amp; Thakkar, 2016).</a:t>
            </a:r>
            <a:endParaRPr lang="pl-PL" sz="2300" dirty="0"/>
          </a:p>
          <a:p>
            <a:pPr marL="0" indent="0" algn="just">
              <a:lnSpc>
                <a:spcPct val="120000"/>
              </a:lnSpc>
              <a:buNone/>
            </a:pPr>
            <a:r>
              <a:rPr lang="en-US" sz="2300" dirty="0"/>
              <a:t>The division into XYZ groups is also related to the criterion of regularity of demand and forecasting accuracy. According to this take (Krzyżaniak &amp; Cyplik, 2008):</a:t>
            </a:r>
          </a:p>
          <a:p>
            <a:pPr algn="just">
              <a:lnSpc>
                <a:spcPct val="120000"/>
              </a:lnSpc>
            </a:pPr>
            <a:r>
              <a:rPr lang="en-US" sz="2300" kern="100" dirty="0">
                <a:cs typeface="Times New Roman" panose="02020603050405020304" pitchFamily="18" charset="0"/>
              </a:rPr>
              <a:t>group X includes items consumed in large quantities, </a:t>
            </a:r>
            <a:r>
              <a:rPr lang="en-US" sz="2300" kern="100" dirty="0" err="1">
                <a:cs typeface="Times New Roman" panose="02020603050405020304" pitchFamily="18" charset="0"/>
              </a:rPr>
              <a:t>characteri</a:t>
            </a:r>
            <a:r>
              <a:rPr lang="pl-PL" sz="2300" kern="100" dirty="0">
                <a:cs typeface="Times New Roman" panose="02020603050405020304" pitchFamily="18" charset="0"/>
              </a:rPr>
              <a:t>s</a:t>
            </a:r>
            <a:r>
              <a:rPr lang="en-US" sz="2300" kern="100" dirty="0">
                <a:cs typeface="Times New Roman" panose="02020603050405020304" pitchFamily="18" charset="0"/>
              </a:rPr>
              <a:t>ed by regular demand, with small fluctuations, with high forecasting accuracy,</a:t>
            </a:r>
          </a:p>
          <a:p>
            <a:pPr algn="just">
              <a:lnSpc>
                <a:spcPct val="120000"/>
              </a:lnSpc>
            </a:pPr>
            <a:r>
              <a:rPr lang="en-US" sz="2300" kern="100" dirty="0">
                <a:cs typeface="Times New Roman" panose="02020603050405020304" pitchFamily="18" charset="0"/>
              </a:rPr>
              <a:t>group Y are items with lower quantitative demand, with seasonal fluctuations in demand, or showing a clear demand trend, for which forecasts are of average accuracy,</a:t>
            </a:r>
          </a:p>
          <a:p>
            <a:pPr algn="just">
              <a:lnSpc>
                <a:spcPct val="120000"/>
              </a:lnSpc>
            </a:pPr>
            <a:r>
              <a:rPr lang="en-US" sz="2300" kern="100" dirty="0">
                <a:cs typeface="Times New Roman" panose="02020603050405020304" pitchFamily="18" charset="0"/>
              </a:rPr>
              <a:t>group Z includes slowly moving items with irregular demand and low accuracy of demand forecasts.</a:t>
            </a:r>
          </a:p>
          <a:p>
            <a:pPr marL="0" indent="0" algn="ctr">
              <a:buNone/>
            </a:pPr>
            <a:endParaRPr lang="pl-PL" sz="1800" dirty="0"/>
          </a:p>
        </p:txBody>
      </p:sp>
    </p:spTree>
    <p:extLst>
      <p:ext uri="{BB962C8B-B14F-4D97-AF65-F5344CB8AC3E}">
        <p14:creationId xmlns:p14="http://schemas.microsoft.com/office/powerpoint/2010/main" val="19587369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851A28-30DA-4702-9323-F18BD8B4E288}"/>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6263</TotalTime>
  <Words>3606</Words>
  <Application>Microsoft Office PowerPoint</Application>
  <PresentationFormat>Widescreen</PresentationFormat>
  <Paragraphs>275</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vt:lpstr>
      <vt:lpstr>Calibri</vt:lpstr>
      <vt:lpstr>Cambria Math</vt:lpstr>
      <vt:lpstr>Tahoma</vt:lpstr>
      <vt:lpstr>Motyw pakietu Office</vt:lpstr>
      <vt:lpstr>Advanced use of a spreadsheet to analyse logistics data</vt:lpstr>
      <vt:lpstr>Agenda</vt:lpstr>
      <vt:lpstr>PowerPoint Presentation</vt:lpstr>
      <vt:lpstr>Definition of inventory</vt:lpstr>
      <vt:lpstr>Definition of inventory</vt:lpstr>
      <vt:lpstr>PowerPoint Presentation</vt:lpstr>
      <vt:lpstr>ABC Analysis</vt:lpstr>
      <vt:lpstr>ABC Analysis – steps </vt:lpstr>
      <vt:lpstr>XYZ Analysis</vt:lpstr>
      <vt:lpstr>XYZ Analysis – steps </vt:lpstr>
      <vt:lpstr>ABC/XYZ Analysis</vt:lpstr>
      <vt:lpstr>The 9-box approach to the ABC-XYZ</vt:lpstr>
      <vt:lpstr>PowerPoint Presentation</vt:lpstr>
      <vt:lpstr>Customer Service Level</vt:lpstr>
      <vt:lpstr>Customer Service Level</vt:lpstr>
      <vt:lpstr>The probabilistic customer service level </vt:lpstr>
      <vt:lpstr>Customer service level - quantitatively</vt:lpstr>
      <vt:lpstr>PowerPoint Presentation</vt:lpstr>
      <vt:lpstr>Functions of inventories</vt:lpstr>
      <vt:lpstr>Division of inventories</vt:lpstr>
      <vt:lpstr>Stocks according to the place in the supply chain</vt:lpstr>
      <vt:lpstr>Stocks according to the cause of creation criterion </vt:lpstr>
      <vt:lpstr>The elements of the stocks structure </vt:lpstr>
      <vt:lpstr>PowerPoint Presentation</vt:lpstr>
      <vt:lpstr>PowerPoint Presentation</vt:lpstr>
      <vt:lpstr>Stock structure – excess stock</vt:lpstr>
      <vt:lpstr>PowerPoint Presentation</vt:lpstr>
      <vt:lpstr>Replenishment systems – free stock</vt:lpstr>
      <vt:lpstr>Replenishment systems – re-order point</vt:lpstr>
      <vt:lpstr>Replenishment systems – maximum stock</vt:lpstr>
      <vt:lpstr>PowerPoint Presentation</vt:lpstr>
      <vt:lpstr>Inventory costs</vt:lpstr>
      <vt:lpstr>Inventory costs</vt:lpstr>
      <vt:lpstr>Stock replenishment costs</vt:lpstr>
      <vt:lpstr>Inventory holding costs</vt:lpstr>
      <vt:lpstr>Shortage costs</vt:lpstr>
      <vt:lpstr>Literature</vt:lpstr>
      <vt:lpstr>Authors:  Katarzyna Grzybowska Katarzyna Ragin-Skorecka Katarzyna Siemieniak Piotr Cyplik Michał Adamczak Jędrzej Jankowski-Guzy Adrianna Toboła-Walaszczyk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94</cp:revision>
  <dcterms:created xsi:type="dcterms:W3CDTF">2023-07-06T12:09:08Z</dcterms:created>
  <dcterms:modified xsi:type="dcterms:W3CDTF">2025-10-22T05:32:51Z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