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5" r:id="rId9"/>
    <p:sldId id="259" r:id="rId10"/>
    <p:sldId id="260" r:id="rId11"/>
    <p:sldId id="273" r:id="rId12"/>
    <p:sldId id="261" r:id="rId13"/>
    <p:sldId id="262" r:id="rId14"/>
    <p:sldId id="274" r:id="rId15"/>
    <p:sldId id="268" r:id="rId16"/>
    <p:sldId id="271" r:id="rId17"/>
    <p:sldId id="263" r:id="rId18"/>
    <p:sldId id="269" r:id="rId19"/>
    <p:sldId id="264" r:id="rId20"/>
    <p:sldId id="270" r:id="rId21"/>
    <p:sldId id="265" r:id="rId22"/>
    <p:sldId id="266" r:id="rId23"/>
    <p:sldId id="272" r:id="rId24"/>
    <p:sldId id="334" r:id="rId25"/>
    <p:sldId id="267" r:id="rId26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6B94A-8EE3-1C05-AD90-4BC71F30D5A0}" v="383" dt="2024-10-03T05:01:50.805"/>
    <p1510:client id="{CE65F49C-3606-51EB-E7DD-77D0B7DC7BE6}" v="116" dt="2024-10-03T06:56:42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10-02T11:14:30.210" v="39" actId="404"/>
      <pc:docMkLst>
        <pc:docMk/>
      </pc:docMkLst>
      <pc:sldChg chg="modSp mod">
        <pc:chgData name="Roman Gumzej" userId="39b5f2aa-645e-44ce-a9a1-d6838aa53dea" providerId="ADAL" clId="{25C80A87-96A6-4311-833C-28B20BAE908C}" dt="2024-10-02T11:14:30.210" v="39" actId="404"/>
        <pc:sldMkLst>
          <pc:docMk/>
          <pc:sldMk cId="0" sldId="256"/>
        </pc:sldMkLst>
        <pc:spChg chg="mod">
          <ac:chgData name="Roman Gumzej" userId="39b5f2aa-645e-44ce-a9a1-d6838aa53dea" providerId="ADAL" clId="{25C80A87-96A6-4311-833C-28B20BAE908C}" dt="2024-10-02T11:14:30.210" v="39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S::roman.gumzej@um.si::39b5f2aa-645e-44ce-a9a1-d6838aa53dea" providerId="AD" clId="Web-{CE65F49C-3606-51EB-E7DD-77D0B7DC7BE6}"/>
    <pc:docChg chg="modSld">
      <pc:chgData name="Roman Gumzej" userId="S::roman.gumzej@um.si::39b5f2aa-645e-44ce-a9a1-d6838aa53dea" providerId="AD" clId="Web-{CE65F49C-3606-51EB-E7DD-77D0B7DC7BE6}" dt="2024-10-03T06:56:42.746" v="112" actId="20577"/>
      <pc:docMkLst>
        <pc:docMk/>
      </pc:docMkLst>
      <pc:sldChg chg="modSp">
        <pc:chgData name="Roman Gumzej" userId="S::roman.gumzej@um.si::39b5f2aa-645e-44ce-a9a1-d6838aa53dea" providerId="AD" clId="Web-{CE65F49C-3606-51EB-E7DD-77D0B7DC7BE6}" dt="2024-10-03T06:43:08.580" v="12" actId="20577"/>
        <pc:sldMkLst>
          <pc:docMk/>
          <pc:sldMk cId="0" sldId="257"/>
        </pc:sldMkLst>
        <pc:spChg chg="mod">
          <ac:chgData name="Roman Gumzej" userId="S::roman.gumzej@um.si::39b5f2aa-645e-44ce-a9a1-d6838aa53dea" providerId="AD" clId="Web-{CE65F49C-3606-51EB-E7DD-77D0B7DC7BE6}" dt="2024-10-03T06:43:08.580" v="12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5:25.725" v="2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CE65F49C-3606-51EB-E7DD-77D0B7DC7BE6}" dt="2024-10-03T06:45:25.725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6:57.666" v="56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CE65F49C-3606-51EB-E7DD-77D0B7DC7BE6}" dt="2024-10-03T06:46:57.666" v="56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8:56.841" v="74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CE65F49C-3606-51EB-E7DD-77D0B7DC7BE6}" dt="2024-10-03T06:48:56.841" v="74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0:55.157" v="84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CE65F49C-3606-51EB-E7DD-77D0B7DC7BE6}" dt="2024-10-03T06:50:55.157" v="84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3:47.162" v="101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CE65F49C-3606-51EB-E7DD-77D0B7DC7BE6}" dt="2024-10-03T06:53:47.162" v="10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4:46.367" v="106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CE65F49C-3606-51EB-E7DD-77D0B7DC7BE6}" dt="2024-10-03T06:54:46.367" v="106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6:42.746" v="11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CE65F49C-3606-51EB-E7DD-77D0B7DC7BE6}" dt="2024-10-03T06:56:42.746" v="11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2:33.676" v="91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CE65F49C-3606-51EB-E7DD-77D0B7DC7BE6}" dt="2024-10-03T06:52:33.676" v="91" actId="20577"/>
          <ac:spMkLst>
            <pc:docMk/>
            <pc:sldMk cId="1658091149" sldId="269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596B94A-8EE3-1C05-AD90-4BC71F30D5A0}"/>
    <pc:docChg chg="addSld modSld sldOrd">
      <pc:chgData name="Roman Gumzej" userId="S::roman.gumzej@um.si::39b5f2aa-645e-44ce-a9a1-d6838aa53dea" providerId="AD" clId="Web-{4596B94A-8EE3-1C05-AD90-4BC71F30D5A0}" dt="2024-10-03T05:01:50.805" v="358" actId="1076"/>
      <pc:docMkLst>
        <pc:docMk/>
      </pc:docMkLst>
      <pc:sldChg chg="addSp delSp modSp">
        <pc:chgData name="Roman Gumzej" userId="S::roman.gumzej@um.si::39b5f2aa-645e-44ce-a9a1-d6838aa53dea" providerId="AD" clId="Web-{4596B94A-8EE3-1C05-AD90-4BC71F30D5A0}" dt="2024-10-03T04:44:24.492" v="95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4596B94A-8EE3-1C05-AD90-4BC71F30D5A0}" dt="2024-10-03T04:40:20.389" v="14" actId="20577"/>
          <ac:spMkLst>
            <pc:docMk/>
            <pc:sldMk cId="0" sldId="260"/>
            <ac:spMk id="3" creationId="{D3E7C94B-C99C-C874-315C-14A1F64912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75" v="74" actId="1076"/>
          <ac:spMkLst>
            <pc:docMk/>
            <pc:sldMk cId="0" sldId="260"/>
            <ac:spMk id="6" creationId="{AE628655-6CF0-6C8B-6D71-960C7B211E48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90" v="75" actId="1076"/>
          <ac:spMkLst>
            <pc:docMk/>
            <pc:sldMk cId="0" sldId="260"/>
            <ac:spMk id="7" creationId="{AA30E31C-488B-8036-9EFA-C9ED036D15A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6" actId="1076"/>
          <ac:spMkLst>
            <pc:docMk/>
            <pc:sldMk cId="0" sldId="260"/>
            <ac:spMk id="8" creationId="{AA9F79B2-F1F4-A0CC-2430-4CC9A6B7D497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7" actId="1076"/>
          <ac:spMkLst>
            <pc:docMk/>
            <pc:sldMk cId="0" sldId="260"/>
            <ac:spMk id="9" creationId="{172AB2AA-D5C9-9C28-D82C-3D1FAD096A8F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37" v="79" actId="1076"/>
          <ac:spMkLst>
            <pc:docMk/>
            <pc:sldMk cId="0" sldId="260"/>
            <ac:spMk id="11" creationId="{36BF23B5-1DF1-D5DF-13EE-594FBB8EA21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47" v="82" actId="1076"/>
          <ac:spMkLst>
            <pc:docMk/>
            <pc:sldMk cId="0" sldId="260"/>
            <ac:spMk id="14" creationId="{492058A4-2CED-90D5-0B2B-1F7A63B712B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3" actId="1076"/>
          <ac:spMkLst>
            <pc:docMk/>
            <pc:sldMk cId="0" sldId="260"/>
            <ac:spMk id="15" creationId="{D1943B8A-D084-A386-71CB-156F2850478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4" actId="1076"/>
          <ac:spMkLst>
            <pc:docMk/>
            <pc:sldMk cId="0" sldId="260"/>
            <ac:spMk id="16" creationId="{04D8AA92-1258-F7DC-4E8B-21C657747BF0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78" v="85" actId="1076"/>
          <ac:spMkLst>
            <pc:docMk/>
            <pc:sldMk cId="0" sldId="260"/>
            <ac:spMk id="17" creationId="{BA4BE790-55D8-E0B8-6984-912801025A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93" v="86" actId="1076"/>
          <ac:spMkLst>
            <pc:docMk/>
            <pc:sldMk cId="0" sldId="260"/>
            <ac:spMk id="18" creationId="{0E4867E1-E769-2CF7-1174-8A763E3B19B6}"/>
          </ac:spMkLst>
        </pc:spChg>
        <pc:spChg chg="add del mod">
          <ac:chgData name="Roman Gumzej" userId="S::roman.gumzej@um.si::39b5f2aa-645e-44ce-a9a1-d6838aa53dea" providerId="AD" clId="Web-{4596B94A-8EE3-1C05-AD90-4BC71F30D5A0}" dt="2024-10-03T04:44:24.492" v="95"/>
          <ac:spMkLst>
            <pc:docMk/>
            <pc:sldMk cId="0" sldId="260"/>
            <ac:spMk id="20" creationId="{23FA9B3B-CE62-408E-1AD2-91A4161AED4B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09" v="89" actId="1076"/>
          <ac:spMkLst>
            <pc:docMk/>
            <pc:sldMk cId="0" sldId="260"/>
            <ac:spMk id="21" creationId="{BA397362-D04A-782A-99B9-71CA7781B98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25" v="90" actId="1076"/>
          <ac:spMkLst>
            <pc:docMk/>
            <pc:sldMk cId="0" sldId="260"/>
            <ac:spMk id="22" creationId="{16F5D278-3426-4F9A-A7D6-3EE9DA479532}"/>
          </ac:spMkLst>
        </pc:spChg>
        <pc:spChg chg="mod">
          <ac:chgData name="Roman Gumzej" userId="S::roman.gumzej@um.si::39b5f2aa-645e-44ce-a9a1-d6838aa53dea" providerId="AD" clId="Web-{4596B94A-8EE3-1C05-AD90-4BC71F30D5A0}" dt="2024-10-03T04:44:21.632" v="94" actId="20577"/>
          <ac:spMkLst>
            <pc:docMk/>
            <pc:sldMk cId="0" sldId="260"/>
            <ac:spMk id="107" creationId="{00000000-0000-0000-0000-000000000000}"/>
          </ac:spMkLst>
        </pc:spChg>
        <pc:grpChg chg="add mod">
          <ac:chgData name="Roman Gumzej" userId="S::roman.gumzej@um.si::39b5f2aa-645e-44ce-a9a1-d6838aa53dea" providerId="AD" clId="Web-{4596B94A-8EE3-1C05-AD90-4BC71F30D5A0}" dt="2024-10-03T04:43:49.475" v="73" actId="1076"/>
          <ac:grpSpMkLst>
            <pc:docMk/>
            <pc:sldMk cId="0" sldId="260"/>
            <ac:grpSpMk id="5" creationId="{247720C4-7FA7-C8C2-EF03-2F47814E91D7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568" v="80" actId="1076"/>
          <ac:grpSpMkLst>
            <pc:docMk/>
            <pc:sldMk cId="0" sldId="260"/>
            <ac:grpSpMk id="12" creationId="{11D85B85-0EC6-426D-4D5B-A60FD17EA596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631" v="81" actId="1076"/>
          <ac:grpSpMkLst>
            <pc:docMk/>
            <pc:sldMk cId="0" sldId="260"/>
            <ac:grpSpMk id="13" creationId="{9EB57929-9272-12DA-679C-C1518AFAEB35}"/>
          </ac:grpSpMkLst>
        </pc:grpChg>
        <pc:graphicFrameChg chg="del">
          <ac:chgData name="Roman Gumzej" userId="S::roman.gumzej@um.si::39b5f2aa-645e-44ce-a9a1-d6838aa53dea" providerId="AD" clId="Web-{4596B94A-8EE3-1C05-AD90-4BC71F30D5A0}" dt="2024-10-03T04:40:16.638" v="13"/>
          <ac:graphicFrameMkLst>
            <pc:docMk/>
            <pc:sldMk cId="0" sldId="260"/>
            <ac:graphicFrameMk id="109" creationId="{00000000-0000-0000-0000-000000000000}"/>
          </ac:graphicFrameMkLst>
        </pc:graphicFrameChg>
        <pc:picChg chg="add mod">
          <ac:chgData name="Roman Gumzej" userId="S::roman.gumzej@um.si::39b5f2aa-645e-44ce-a9a1-d6838aa53dea" providerId="AD" clId="Web-{4596B94A-8EE3-1C05-AD90-4BC71F30D5A0}" dt="2024-10-03T04:43:49.428" v="71" actId="1076"/>
          <ac:picMkLst>
            <pc:docMk/>
            <pc:sldMk cId="0" sldId="260"/>
            <ac:picMk id="2" creationId="{EF851E96-509F-F3A0-3AB3-6945F97611C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428" v="72" actId="1076"/>
          <ac:picMkLst>
            <pc:docMk/>
            <pc:sldMk cId="0" sldId="260"/>
            <ac:picMk id="4" creationId="{6E68D99D-C81D-C88C-7E13-AD95F2BA1A0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521" v="78" actId="1076"/>
          <ac:picMkLst>
            <pc:docMk/>
            <pc:sldMk cId="0" sldId="260"/>
            <ac:picMk id="10" creationId="{6BC3D828-F1C4-8ADF-A773-494E11A1E47B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693" v="87" actId="1076"/>
          <ac:picMkLst>
            <pc:docMk/>
            <pc:sldMk cId="0" sldId="260"/>
            <ac:picMk id="19" creationId="{B88DD8D1-E2B0-4304-D27C-789C438C930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3" creationId="{7FBB7672-7B7A-D346-2429-F9E50077CBE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4" creationId="{E12DD69F-A696-16A2-7804-6A81218519F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5" creationId="{4343D3EA-1BC5-F542-27D6-4F6E0BCB12CE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6" creationId="{0499501A-A01F-904E-3D88-40E7FE3B17DD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7" creationId="{573EE238-892B-FD45-F08B-17441E035548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8" creationId="{047E81A5-EB0F-4964-9195-7480D1B0DEEB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9" creationId="{322E96DC-AFF2-26EA-A8C0-6170EB9E9B8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0" creationId="{F38EEAF8-4964-5484-BAE6-53EF978B1624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1" creationId="{5E7315B7-D7F1-E6A5-8E3C-94DB7AC44720}"/>
          </ac:picMkLst>
        </pc:picChg>
      </pc:sldChg>
      <pc:sldChg chg="modSp">
        <pc:chgData name="Roman Gumzej" userId="S::roman.gumzej@um.si::39b5f2aa-645e-44ce-a9a1-d6838aa53dea" providerId="AD" clId="Web-{4596B94A-8EE3-1C05-AD90-4BC71F30D5A0}" dt="2024-10-03T04:39:22.199" v="11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4596B94A-8EE3-1C05-AD90-4BC71F30D5A0}" dt="2024-10-03T04:39:22.199" v="11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8:03.827" v="334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596B94A-8EE3-1C05-AD90-4BC71F30D5A0}" dt="2024-10-03T04:53:31.020" v="18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S::roman.gumzej@um.si::39b5f2aa-645e-44ce-a9a1-d6838aa53dea" providerId="AD" clId="Web-{4596B94A-8EE3-1C05-AD90-4BC71F30D5A0}" dt="2024-10-03T04:58:03.827" v="3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5:00.023" v="207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4596B94A-8EE3-1C05-AD90-4BC71F30D5A0}" dt="2024-10-03T04:55:00.023" v="207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1:53.319" v="162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4596B94A-8EE3-1C05-AD90-4BC71F30D5A0}" dt="2024-10-03T04:51:53.319" v="162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0.392" v="34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4596B94A-8EE3-1C05-AD90-4BC71F30D5A0}" dt="2024-10-03T04:59:10.392" v="34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8.283" v="349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4596B94A-8EE3-1C05-AD90-4BC71F30D5A0}" dt="2024-10-03T04:59:18.283" v="349" actId="20577"/>
          <ac:spMkLst>
            <pc:docMk/>
            <pc:sldMk cId="1548489696" sldId="270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2:07.054" v="169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4596B94A-8EE3-1C05-AD90-4BC71F30D5A0}" dt="2024-10-03T04:52:07.054" v="169" actId="20577"/>
          <ac:spMkLst>
            <pc:docMk/>
            <pc:sldMk cId="3754049331" sldId="271"/>
            <ac:spMk id="113" creationId="{00000000-0000-0000-0000-000000000000}"/>
          </ac:spMkLst>
        </pc:spChg>
      </pc:sldChg>
      <pc:sldChg chg="add replId">
        <pc:chgData name="Roman Gumzej" userId="S::roman.gumzej@um.si::39b5f2aa-645e-44ce-a9a1-d6838aa53dea" providerId="AD" clId="Web-{4596B94A-8EE3-1C05-AD90-4BC71F30D5A0}" dt="2024-10-03T04:39:50.325" v="12"/>
        <pc:sldMkLst>
          <pc:docMk/>
          <pc:sldMk cId="2595319414" sldId="273"/>
        </pc:sldMkLst>
      </pc:sldChg>
      <pc:sldChg chg="addSp delSp modSp add ord replId">
        <pc:chgData name="Roman Gumzej" userId="S::roman.gumzej@um.si::39b5f2aa-645e-44ce-a9a1-d6838aa53dea" providerId="AD" clId="Web-{4596B94A-8EE3-1C05-AD90-4BC71F30D5A0}" dt="2024-10-03T04:51:38.381" v="159" actId="20577"/>
        <pc:sldMkLst>
          <pc:docMk/>
          <pc:sldMk cId="1868591321" sldId="274"/>
        </pc:sldMkLst>
        <pc:spChg chg="mod">
          <ac:chgData name="Roman Gumzej" userId="S::roman.gumzej@um.si::39b5f2aa-645e-44ce-a9a1-d6838aa53dea" providerId="AD" clId="Web-{4596B94A-8EE3-1C05-AD90-4BC71F30D5A0}" dt="2024-10-03T04:49:22.597" v="127" actId="1076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Roman Gumzej" userId="S::roman.gumzej@um.si::39b5f2aa-645e-44ce-a9a1-d6838aa53dea" providerId="AD" clId="Web-{4596B94A-8EE3-1C05-AD90-4BC71F30D5A0}" dt="2024-10-03T04:49:24.331" v="128" actId="1076"/>
          <ac:spMkLst>
            <pc:docMk/>
            <pc:sldMk cId="1868591321" sldId="274"/>
            <ac:spMk id="4" creationId="{4018CFD5-F994-296A-BEC3-6BD49ABDF9F8}"/>
          </ac:spMkLst>
        </pc:spChg>
        <pc:spChg chg="del mod">
          <ac:chgData name="Roman Gumzej" userId="S::roman.gumzej@um.si::39b5f2aa-645e-44ce-a9a1-d6838aa53dea" providerId="AD" clId="Web-{4596B94A-8EE3-1C05-AD90-4BC71F30D5A0}" dt="2024-10-03T04:49:14.706" v="126"/>
          <ac:spMkLst>
            <pc:docMk/>
            <pc:sldMk cId="1868591321" sldId="274"/>
            <ac:spMk id="5" creationId="{47357BEA-9870-B0BB-9E27-3B7B37B77095}"/>
          </ac:spMkLst>
        </pc:spChg>
        <pc:spChg chg="add mod">
          <ac:chgData name="Roman Gumzej" userId="S::roman.gumzej@um.si::39b5f2aa-645e-44ce-a9a1-d6838aa53dea" providerId="AD" clId="Web-{4596B94A-8EE3-1C05-AD90-4BC71F30D5A0}" dt="2024-10-03T04:49:40.410" v="133" actId="20577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Roman Gumzej" userId="S::roman.gumzej@um.si::39b5f2aa-645e-44ce-a9a1-d6838aa53dea" providerId="AD" clId="Web-{4596B94A-8EE3-1C05-AD90-4BC71F30D5A0}" dt="2024-10-03T04:50:16.645" v="144" actId="20577"/>
          <ac:spMkLst>
            <pc:docMk/>
            <pc:sldMk cId="1868591321" sldId="274"/>
            <ac:spMk id="7" creationId="{7BB6BF71-5E60-4864-8295-F6F50E2E68BE}"/>
          </ac:spMkLst>
        </pc:spChg>
        <pc:spChg chg="mod">
          <ac:chgData name="Roman Gumzej" userId="S::roman.gumzej@um.si::39b5f2aa-645e-44ce-a9a1-d6838aa53dea" providerId="AD" clId="Web-{4596B94A-8EE3-1C05-AD90-4BC71F30D5A0}" dt="2024-10-03T04:51:38.381" v="159" actId="20577"/>
          <ac:spMkLst>
            <pc:docMk/>
            <pc:sldMk cId="1868591321" sldId="274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4596B94A-8EE3-1C05-AD90-4BC71F30D5A0}" dt="2024-10-03T04:47:03.013" v="108"/>
          <ac:picMkLst>
            <pc:docMk/>
            <pc:sldMk cId="1868591321" sldId="274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4596B94A-8EE3-1C05-AD90-4BC71F30D5A0}" dt="2024-10-03T05:01:50.805" v="358" actId="1076"/>
        <pc:sldMkLst>
          <pc:docMk/>
          <pc:sldMk cId="2029963007" sldId="275"/>
        </pc:sldMkLst>
        <pc:spChg chg="add mod">
          <ac:chgData name="Roman Gumzej" userId="S::roman.gumzej@um.si::39b5f2aa-645e-44ce-a9a1-d6838aa53dea" providerId="AD" clId="Web-{4596B94A-8EE3-1C05-AD90-4BC71F30D5A0}" dt="2024-10-03T05:01:50.805" v="357" actId="1076"/>
          <ac:spMkLst>
            <pc:docMk/>
            <pc:sldMk cId="2029963007" sldId="275"/>
            <ac:spMk id="2" creationId="{CD89A4DF-943F-4591-E1A4-9090A8C01177}"/>
          </ac:spMkLst>
        </pc:spChg>
        <pc:spChg chg="add mod">
          <ac:chgData name="Roman Gumzej" userId="S::roman.gumzej@um.si::39b5f2aa-645e-44ce-a9a1-d6838aa53dea" providerId="AD" clId="Web-{4596B94A-8EE3-1C05-AD90-4BC71F30D5A0}" dt="2024-10-03T05:01:50.805" v="358" actId="1076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S::roman.gumzej@um.si::39b5f2aa-645e-44ce-a9a1-d6838aa53dea" providerId="AD" clId="Web-{4596B94A-8EE3-1C05-AD90-4BC71F30D5A0}" dt="2024-10-03T05:01:17.366" v="354" actId="20577"/>
          <ac:spMkLst>
            <pc:docMk/>
            <pc:sldMk cId="2029963007" sldId="275"/>
            <ac:spMk id="101" creationId="{00000000-0000-0000-0000-000000000000}"/>
          </ac:spMkLst>
        </pc:spChg>
        <pc:spChg chg="del">
          <ac:chgData name="Roman Gumzej" userId="S::roman.gumzej@um.si::39b5f2aa-645e-44ce-a9a1-d6838aa53dea" providerId="AD" clId="Web-{4596B94A-8EE3-1C05-AD90-4BC71F30D5A0}" dt="2024-10-03T05:01:30.179" v="355"/>
          <ac:spMkLst>
            <pc:docMk/>
            <pc:sldMk cId="2029963007" sldId="275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22717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F1AA49A-0DF9-2721-DFED-B1EFD2BC716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12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E0084502-EEA1-6E39-013B-E32EF3AB8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71905B6-1F35-C9AF-3184-3CE923C6302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3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C7CD8D6A-D95B-95CC-099F-19C46C2DC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" TargetMode="External"/><Relationship Id="rId2" Type="http://schemas.openxmlformats.org/officeDocument/2006/relationships/hyperlink" Target="https://www.gs1.org/standard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w3schools.in/DBMS/database-normalization/" TargetMode="External"/><Relationship Id="rId4" Type="http://schemas.openxmlformats.org/officeDocument/2006/relationships/hyperlink" Target="https://www.w3schools.com/js/js_json_intro.a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1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7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7651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pl-PL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Zarządzanie danymi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Prezentacja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Nieprzetworzone dane transakcji (CSV)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</a:t>
            </a:r>
            <a:r>
              <a:rPr lang="pl-PL" dirty="0">
                <a:ea typeface="Calibri"/>
                <a:cs typeface="Calibri"/>
              </a:rPr>
              <a:t>k</a:t>
            </a:r>
            <a:r>
              <a:rPr lang="en-US" dirty="0">
                <a:ea typeface="Calibri"/>
                <a:cs typeface="Calibri"/>
              </a:rPr>
              <a:t>r</a:t>
            </a:r>
            <a:r>
              <a:rPr lang="pl-PL" dirty="0">
                <a:ea typeface="Calibri"/>
                <a:cs typeface="Calibri"/>
              </a:rPr>
              <a:t>y</a:t>
            </a:r>
            <a:r>
              <a:rPr lang="en-US" dirty="0">
                <a:ea typeface="Calibri"/>
                <a:cs typeface="Calibri"/>
              </a:rPr>
              <a:t>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</a:t>
            </a:r>
            <a:r>
              <a:rPr lang="pl-PL" dirty="0">
                <a:ea typeface="Calibri"/>
                <a:cs typeface="Calibri"/>
              </a:rPr>
              <a:t>sakcje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(Comma Separated Values)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dirty="0">
                <a:ea typeface="+mn-lt"/>
                <a:cs typeface="+mn-lt"/>
              </a:rPr>
              <a:t>Data,IDSprzedawcy, IDKlienta, IDTransakcji, IDProduktu,CenaProduktu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39451DC-2410-1D11-D144-9AF6BEBE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4" y="1852612"/>
            <a:ext cx="8622985" cy="3342164"/>
          </a:xfrm>
          <a:prstGeom prst="rect">
            <a:avLst/>
          </a:prstGeom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Zamiana danych CSV na arkusz kalkulacyjny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261086" y="1237687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ea typeface="Calibri"/>
                <a:cs typeface="Calibri"/>
              </a:rPr>
              <a:t>k</a:t>
            </a:r>
            <a:r>
              <a:rPr lang="en-US" dirty="0">
                <a:ea typeface="Calibri"/>
                <a:cs typeface="Calibri"/>
              </a:rPr>
              <a:t>olumn</a:t>
            </a:r>
            <a:r>
              <a:rPr lang="pl-PL" dirty="0">
                <a:ea typeface="Calibri"/>
                <a:cs typeface="Calibri"/>
              </a:rPr>
              <a:t>a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823394" y="2691876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dirty="0">
                <a:cs typeface="Calibri"/>
              </a:rPr>
              <a:t>wiersz</a:t>
            </a:r>
            <a:endParaRPr lang="en-US" dirty="0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3766265" y="3989400"/>
            <a:ext cx="928414" cy="267968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komórka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19" y="5864040"/>
            <a:ext cx="4754183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Zrzut ekranu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</a:rPr>
              <a:t>LibreOffice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 arkusza kalkulacyjnego DB (2024)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36477" y="325711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Arkusz kalkulacyjny do bazy danych + zapytanie SQL</a:t>
            </a:r>
            <a:endParaRPr lang="en-US" dirty="0"/>
          </a:p>
        </p:txBody>
      </p:sp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724686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Zrzut ekranu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</a:rPr>
              <a:t>LibreOffice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 arkusza kalkulacyjnego DB (2024)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CBC1192-F22B-B38D-3436-23A519F2A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04" y="1976667"/>
            <a:ext cx="9448026" cy="29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Konstrukcja RDB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Ogólnie rzecz biorąc, istnieją dwa podejścia do konstruowania RDB: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analityczne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syntetyczne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Analityczne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podejście do budowy RDB obejmuje następujące cztery kroki</a:t>
            </a:r>
            <a:r>
              <a:rPr lang="pl-PL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świata rzeczywistego - model globalny,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Określenie jednostek i relacji - model koncepcyjny (np. diagram E-R),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Określenie modelu logicznego - schemat relacyjny,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Budowa bazy danych (DBMS) - model fizyczny.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Syntetyczne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podejście do RDB obejmuje następujące trzy kroki</a:t>
            </a:r>
            <a:r>
              <a:rPr lang="pl-PL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danych - lista wszystkich istotnych atrybutów,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Określenie modelu logicznego poprzez normalizację - schemat relacyjny,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Model fizyczny (DBMS).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F6C31ED-121E-6F5B-2497-C008F949FAE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Codd, 1970), (Kent, 1983)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37E197B-7EB2-AEC2-71CF-98BBCDAF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656" y="1533524"/>
            <a:ext cx="8682197" cy="4198681"/>
          </a:xfrm>
          <a:prstGeom prst="rect">
            <a:avLst/>
          </a:prstGeom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t-BR" sz="3200" b="1" spc="-1" dirty="0">
                <a:solidFill>
                  <a:srgbClr val="1065AB"/>
                </a:solidFill>
                <a:latin typeface="Tahoma"/>
                <a:ea typeface="Tahoma"/>
              </a:rPr>
              <a:t>Diagram E-R (model koncepcyjny RDB)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561796" y="3830036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rela</a:t>
            </a:r>
            <a:r>
              <a:rPr lang="pl-PL" dirty="0">
                <a:ea typeface="Calibri"/>
                <a:cs typeface="Calibri"/>
              </a:rPr>
              <a:t>cja</a:t>
            </a:r>
            <a:endParaRPr lang="en-US" dirty="0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3445144" y="1481400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ea typeface="Calibri"/>
                <a:cs typeface="Calibri"/>
              </a:rPr>
              <a:t>jednostka</a:t>
            </a:r>
            <a:endParaRPr lang="en-US" dirty="0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7083825" y="2949947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k</a:t>
            </a:r>
            <a:r>
              <a:rPr lang="pl-PL" dirty="0">
                <a:ea typeface="Calibri"/>
                <a:cs typeface="Calibri"/>
              </a:rPr>
              <a:t>lucze</a:t>
            </a:r>
            <a:endParaRPr lang="en-US" dirty="0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bazy danych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MyStore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  <a:cs typeface="Calibri"/>
              </a:rPr>
              <a:t>Zapytania Relacyjnych Baz Danych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440" y="1589586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  <a:buClr>
                <a:srgbClr val="015BA6"/>
              </a:buClr>
              <a:buFont typeface="Arial"/>
              <a:buChar char="•"/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Języki zapytań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dzielą się głównie na dwa rodzaje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738188" indent="-285750" algn="just"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Strukturalny język zapytań (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</a:t>
            </a:r>
          </a:p>
          <a:p>
            <a:pPr marL="738188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Zapytanie przez przykład (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QBE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Podczas gdy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 poprzednim slajdzie) jest uważany za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język programowania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API DBMS,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QBE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 następnym slajdzie) jest używany głównie z DBMS bezpośrednio do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zarządzania DB i hurtowni danych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2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Zapytania tworzą tabele wyników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które mogą być wykorzystywane do tworzenia hurtowni danych lub ponownie wykorzystywane w kolejnych zapytaniach.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(W3 Schools,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Zapytanie przez przykład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(QBE)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96C990AF-862E-4416-9EB8-C72A9ABAB935}"/>
              </a:ext>
            </a:extLst>
          </p:cNvPr>
          <p:cNvSpPr/>
          <p:nvPr/>
        </p:nvSpPr>
        <p:spPr>
          <a:xfrm>
            <a:off x="633895" y="62544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bazy danych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MyStore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3BD857-F1A4-1516-CECC-11EA30F99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75" y="1276282"/>
            <a:ext cx="7106418" cy="47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Przygotowanie danych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zapobiec błędnym lub niekompletnym danym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które mogłyby zakłócić ich przetwarzanie i interpretację, należy zastosować dodatkowe środki ostrożności</a:t>
            </a: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Filtrowanie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pustych wierszy i kolumn</a:t>
            </a:r>
            <a:r>
              <a:rPr lang="sl-SI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Stosowanie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silnego typowania danych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zapobiegania błędom obliczeniowym</a:t>
            </a:r>
            <a:r>
              <a:rPr lang="sl-SI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Definiowanie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masek wprowadzania danych w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celu zapobiegania wprowadzaniu nieprawidłowych danych</a:t>
            </a:r>
            <a:r>
              <a:rPr lang="sl-SI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Zniekształcanie danych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zapobiegania błędnym wynikom.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Podsumowanie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9836435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tym rozdziale omówiono różne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aspekty zarządzania danymi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logistyce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Oprócz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reprezentacji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danych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standardów przechowywania danych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przedstawiono różne mechanizmy organizacji i wyszukiwania danych.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koniec omówiono kilka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typowych błędów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automatycznym przetwarzaniu danych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Bibliografia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Codd E.F. (1970). A relational model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of data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for large shared data banks. Communications. ACM 13, 6, pp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377–387.</a:t>
            </a:r>
            <a:endParaRPr lang="en-US" sz="2000" b="0" strike="noStrike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GS1 (2023). GS1 Standards.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https://www.gs1.org/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standards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access October 27th,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Kent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(1983). A Simple Guide to Five Normal Forms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Relational Database Theory, Communications of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ACM, vol. 26, pp. 120-125.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XML Tutorial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3"/>
              </a:rPr>
              <a:t>https://www.w3schools.com/xml/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JSON - Introduction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4"/>
              </a:rPr>
              <a:t>https://www.w3schools.com/js/js_json_intro.asp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Database Normalization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https://www.w3schools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.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in/DBMS/database-normalization/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December 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70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 panose="020B0604020202020204" pitchFamily="34" charset="0"/>
              <a:buAutoNum type="arabicParenR"/>
            </a:pPr>
            <a:r>
              <a:rPr lang="pl-PL" sz="3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Informacja - </a:t>
            </a:r>
            <a:r>
              <a:rPr lang="pl-PL" sz="3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Dane - Wiedza</a:t>
            </a: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3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Informacja w logistyce</a:t>
            </a:r>
            <a:endParaRPr lang="pl-PL" sz="3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Standardy danych logistycznych</a:t>
            </a:r>
            <a:endParaRPr lang="pl-PL" sz="34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Organizacja i zarządzanie danymi</a:t>
            </a:r>
            <a:endParaRPr lang="pl-PL" sz="34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Pozyskiwanie, filtrowanie i prezentacja danych</a:t>
            </a:r>
            <a:endParaRPr lang="pl-PL" sz="3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Informacja-Dane-Wiedza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622323"/>
            <a:ext cx="10515240" cy="4554197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7500" lnSpcReduction="20000"/>
          </a:bodyPr>
          <a:lstStyle/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</a:rPr>
              <a:t>W komputerowych systemach informacyjnych </a:t>
            </a:r>
            <a:r>
              <a:rPr lang="pl-PL" b="1" spc="-1" dirty="0">
                <a:solidFill>
                  <a:schemeClr val="dk1"/>
                </a:solidFill>
                <a:latin typeface="Tahoma"/>
                <a:ea typeface="Tahoma"/>
              </a:rPr>
              <a:t>reprezentacja informacji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</a:rPr>
              <a:t>różni się w zależności od ich przeznaczenia i zastosowania. Może być alfanumeryczna lub binarna, biorąc pod uwagę fakt, czy reprezentuje tekst, rysunek, dźwięk lub program wykonywalny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 </a:t>
            </a:r>
            <a:endParaRPr lang="pl-PL" b="0" strike="noStrike" spc="-1" dirty="0">
              <a:solidFill>
                <a:schemeClr val="dk1"/>
              </a:solidFill>
              <a:latin typeface="Tahoma"/>
            </a:endParaRP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b="1" spc="-1" dirty="0">
                <a:solidFill>
                  <a:schemeClr val="dk1"/>
                </a:solidFill>
                <a:latin typeface="Tahoma"/>
                <a:ea typeface="Tahoma"/>
              </a:rPr>
              <a:t>Proces przekształcania danych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</a:rPr>
              <a:t>z ich oryginalnej postaci analogowej do postaci cyfrowej jest popularnie nazywany </a:t>
            </a:r>
            <a:r>
              <a:rPr lang="pl-PL" b="1" spc="-1" dirty="0">
                <a:solidFill>
                  <a:schemeClr val="dk1"/>
                </a:solidFill>
                <a:latin typeface="Tahoma"/>
                <a:ea typeface="Tahoma"/>
              </a:rPr>
              <a:t>digitalizacją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b="0" strike="noStrike" spc="-1" dirty="0">
              <a:solidFill>
                <a:schemeClr val="dk1"/>
              </a:solidFill>
              <a:latin typeface="Tahoma"/>
            </a:endParaRP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Zebrane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dane różnych typów mogą być łączone i organizowane w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tabele danych, bazy danych, hurtownie danych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(porządek chronologiczny) lub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bazy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wiedzy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(porządek koncepcyjny)</a:t>
            </a:r>
            <a:endParaRPr lang="pl-PL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Wyższe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poziomy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organizacji danych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pozwalają na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zautomatyzowaną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klasyfikację, wnioskowanie i reprezentację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zgromadzonej wiedzy do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celów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analitycznych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Informacja w Logistyce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89A4DF-943F-4591-E1A4-9090A8C0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36" y="1401295"/>
            <a:ext cx="7467600" cy="40310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360000" anchor="ctr" anchorCtr="1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en-GB" altLang="sl-SI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Logistyka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część procesu łańcucha dostaw, która planuje, wdraża i kontroluje wydajny, skuteczny przepływ w przód i w tył oraz przechowywanie towarów, usług i powiązanych </a:t>
            </a:r>
            <a:r>
              <a:rPr lang="pl-PL" sz="2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informacji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między punktem pochodzenia a punktem konsumpcji w celu spełnienia wymagań klientów</a:t>
            </a:r>
            <a:r>
              <a:rPr lang="sl-SI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altLang="sl-SI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  <p:sp>
        <p:nvSpPr>
          <p:cNvPr id="3" name="PoljeZBesedilom 1">
            <a:extLst>
              <a:ext uri="{FF2B5EF4-FFF2-40B4-BE49-F238E27FC236}">
                <a16:creationId xmlns:a16="http://schemas.microsoft.com/office/drawing/2014/main" id="{B0743C09-A847-C9FF-33C0-D54E14B46533}"/>
              </a:ext>
            </a:extLst>
          </p:cNvPr>
          <p:cNvSpPr txBox="1"/>
          <p:nvPr/>
        </p:nvSpPr>
        <p:spPr>
          <a:xfrm>
            <a:off x="2855189" y="5616348"/>
            <a:ext cx="521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Definicja logistyki (zarządzania) wg CSCMP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Dane logistyczne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b="0" strike="noStrike" spc="-1" dirty="0">
                <a:solidFill>
                  <a:schemeClr val="dk1"/>
                </a:solidFill>
                <a:latin typeface="Tahoma"/>
              </a:rPr>
              <a:t>W logistyce elektroniczna wymiana danych (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</a:rPr>
              <a:t>EDI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</a:rPr>
              <a:t>) jest wykorzystywana do 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</a:rPr>
              <a:t>przesyłania danych transakcyjnych 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</a:rPr>
              <a:t>między partnerami biznesowymi</a:t>
            </a: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Ponieważ mogą one korzystać z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różnych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języków i aplikacji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ich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konwersja do wspólnego formatu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(np. XML, JSON) jest konieczna, aby mogły być interpretowane przez systemy informatyczne różnych partnerów.</a:t>
            </a:r>
            <a:endParaRPr lang="pl-PL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W celu szybkiej 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identyfikacji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manipulacji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opracowano 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  <a:ea typeface="Tahoma"/>
              </a:rPr>
              <a:t>kody kreskowe 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znaczniki 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RFID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 2023), </a:t>
            </a:r>
            <a:r>
              <a:rPr lang="en-US" sz="1200" spc="-1" dirty="0">
                <a:solidFill>
                  <a:srgbClr val="7F7F7F"/>
                </a:solidFill>
                <a:latin typeface="Calibri"/>
                <a:ea typeface="Tahoma"/>
                <a:cs typeface="Calibri"/>
              </a:rPr>
              <a:t>(</a:t>
            </a:r>
            <a:r>
              <a:rPr lang="pl-PL" sz="1200" spc="-1" dirty="0">
                <a:solidFill>
                  <a:srgbClr val="7F7F7F"/>
                </a:solidFill>
                <a:latin typeface="Calibri"/>
                <a:ea typeface="Tahoma"/>
                <a:cs typeface="Calibri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W3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 Schools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Tran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sakcje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...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7F7F7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51E96-509F-F3A0-3AB3-6945F976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75" y="2492375"/>
            <a:ext cx="199548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E68D99D-C81D-C88C-7E13-AD95F2BA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5" y="495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247720C4-7FA7-C8C2-EF03-2F47814E91D7}"/>
              </a:ext>
            </a:extLst>
          </p:cNvPr>
          <p:cNvGrpSpPr>
            <a:grpSpLocks/>
          </p:cNvGrpSpPr>
          <p:nvPr/>
        </p:nvGrpSpPr>
        <p:grpSpPr bwMode="auto">
          <a:xfrm>
            <a:off x="8601162" y="620997"/>
            <a:ext cx="2247900" cy="3467101"/>
            <a:chOff x="6931025" y="620713"/>
            <a:chExt cx="1416" cy="218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F38EEAF8-4964-5484-BAE6-53EF978B1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620713"/>
              <a:ext cx="1416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5E7315B7-D7F1-E6A5-8E3C-94DB7AC44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762" y="62211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Line 6">
            <a:extLst>
              <a:ext uri="{FF2B5EF4-FFF2-40B4-BE49-F238E27FC236}">
                <a16:creationId xmlns:a16="http://schemas.microsoft.com/office/drawing/2014/main" id="{AE628655-6CF0-6C8B-6D71-960C7B211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225" y="4437063"/>
            <a:ext cx="7632700" cy="158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A30E31C-488B-8036-9EFA-C9ED036D1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87" y="4149725"/>
            <a:ext cx="71438" cy="287338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A9F79B2-F1F4-A0CC-2430-4CC9A6B7D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8037" y="4437063"/>
            <a:ext cx="1588" cy="647700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172AB2AA-D5C9-9C28-D82C-3D1FAD096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9925" y="4075113"/>
            <a:ext cx="1587" cy="36353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BC3D828-F1C4-8ADF-A773-494E11A1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62" y="4522788"/>
            <a:ext cx="20986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11">
            <a:extLst>
              <a:ext uri="{FF2B5EF4-FFF2-40B4-BE49-F238E27FC236}">
                <a16:creationId xmlns:a16="http://schemas.microsoft.com/office/drawing/2014/main" id="{36BF23B5-1DF1-D5DF-13EE-594FBB8EA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187" y="4437063"/>
            <a:ext cx="1588" cy="936625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D85B85-0EC6-426D-4D5B-A60FD17EA596}"/>
              </a:ext>
            </a:extLst>
          </p:cNvPr>
          <p:cNvGrpSpPr>
            <a:grpSpLocks/>
          </p:cNvGrpSpPr>
          <p:nvPr/>
        </p:nvGrpSpPr>
        <p:grpSpPr bwMode="auto">
          <a:xfrm>
            <a:off x="1850976" y="1617663"/>
            <a:ext cx="2087561" cy="2530475"/>
            <a:chOff x="180976" y="1617663"/>
            <a:chExt cx="1315" cy="1594"/>
          </a:xfrm>
        </p:grpSpPr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573EE238-892B-FD45-F08B-17441E035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02" y="1618389"/>
              <a:ext cx="5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047E81A5-EB0F-4964-9195-7480D1B0D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6" y="1617663"/>
              <a:ext cx="95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322E96DC-AFF2-26EA-A8C0-6170EB9E9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5" y="161847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EB57929-9272-12DA-679C-C1518AFAEB35}"/>
              </a:ext>
            </a:extLst>
          </p:cNvPr>
          <p:cNvGrpSpPr>
            <a:grpSpLocks/>
          </p:cNvGrpSpPr>
          <p:nvPr/>
        </p:nvGrpSpPr>
        <p:grpSpPr bwMode="auto">
          <a:xfrm>
            <a:off x="5378537" y="0"/>
            <a:ext cx="2459038" cy="2136775"/>
            <a:chOff x="3708400" y="0"/>
            <a:chExt cx="1549" cy="1346"/>
          </a:xfrm>
        </p:grpSpPr>
        <p:pic>
          <p:nvPicPr>
            <p:cNvPr id="23" name="Picture 17">
              <a:extLst>
                <a:ext uri="{FF2B5EF4-FFF2-40B4-BE49-F238E27FC236}">
                  <a16:creationId xmlns:a16="http://schemas.microsoft.com/office/drawing/2014/main" id="{7FBB7672-7B7A-D346-2429-F9E50077C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0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E12DD69F-A696-16A2-7804-6A8121851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536" y="136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4343D3EA-1BC5-F542-27D6-4F6E0BCB1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72" y="272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0499501A-A01F-904E-3D88-40E7FE3B1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08" y="408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Line 21">
            <a:extLst>
              <a:ext uri="{FF2B5EF4-FFF2-40B4-BE49-F238E27FC236}">
                <a16:creationId xmlns:a16="http://schemas.microsoft.com/office/drawing/2014/main" id="{492058A4-2CED-90D5-0B2B-1F7A63B71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962" y="2133600"/>
            <a:ext cx="1588" cy="2303463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943B8A-D084-A386-71CB-156F2850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40" y="2252387"/>
            <a:ext cx="528006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 dirty="0">
                <a:latin typeface="Calibri" panose="020F0502020204030204" pitchFamily="34" charset="0"/>
              </a:rPr>
              <a:t>POS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04D8AA92-1258-F7DC-4E8B-21C65774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158" y="3652838"/>
            <a:ext cx="3086848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MAGAZYNOWANIE/DYSTRYBUCJA</a:t>
            </a:r>
            <a:endParaRPr lang="pl-PL" sz="1600" dirty="0"/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BA4BE790-55D8-E0B8-6984-91280102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135" y="4693131"/>
            <a:ext cx="2503804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CENTRUM KOMPUTEROWE</a:t>
            </a:r>
            <a:endParaRPr lang="pl-PL" sz="1600" dirty="0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E4867E1-E769-2CF7-1174-8A763E3B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237" y="4437063"/>
            <a:ext cx="2605306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PLANOWANIE MATERIAŁÓW</a:t>
            </a:r>
            <a:endParaRPr lang="pl-PL" sz="1600" dirty="0"/>
          </a:p>
        </p:txBody>
      </p:sp>
      <p:pic>
        <p:nvPicPr>
          <p:cNvPr id="19" name="Picture 27">
            <a:extLst>
              <a:ext uri="{FF2B5EF4-FFF2-40B4-BE49-F238E27FC236}">
                <a16:creationId xmlns:a16="http://schemas.microsoft.com/office/drawing/2014/main" id="{B88DD8D1-E2B0-4304-D27C-789C438C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5" y="4652963"/>
            <a:ext cx="16605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BA397362-D04A-782A-99B9-71CA7781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067" y="4651814"/>
            <a:ext cx="19224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ZARZĄDZANIE ZAPASAMI</a:t>
            </a:r>
            <a:endParaRPr lang="pl-PL" sz="1600" dirty="0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16F5D278-3426-4F9A-A7D6-3EE9DA47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859" y="4028525"/>
            <a:ext cx="2166853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KANAŁ INFORMACYJNY</a:t>
            </a:r>
            <a:endParaRPr lang="pl-PL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Technologie znakowania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09" name="Tabela 108"/>
          <p:cNvGraphicFramePr/>
          <p:nvPr>
            <p:extLst>
              <p:ext uri="{D42A27DB-BD31-4B8C-83A1-F6EECF244321}">
                <p14:modId xmlns:p14="http://schemas.microsoft.com/office/powerpoint/2010/main" val="742535388"/>
              </p:ext>
            </p:extLst>
          </p:nvPr>
        </p:nvGraphicFramePr>
        <p:xfrm>
          <a:off x="1608840" y="1355714"/>
          <a:ext cx="9452880" cy="4861666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Technolog</a:t>
                      </a:r>
                      <a:r>
                        <a:rPr lang="pl-PL" sz="18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ia</a:t>
                      </a:r>
                      <a:endParaRPr lang="en-US" sz="1800" b="1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Zastosowanie</a:t>
                      </a:r>
                      <a:endParaRPr lang="en-US" sz="1800" b="1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Pasek jednowymiarowy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Artykuły detaliczne i komponenty produktów.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Pasek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dwuwymiarowy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Usługi (np. UPS, bilety lotnicze), produkty hurtowe wymagające śledzenia.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klasy 1 (pasywne, znaczniki R)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Produkty wymagające masowej identyfikacji, kontroli dostępu.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klasy 2 (pasywne, znaczniki RW)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Produkty wymagające śledzenia</a:t>
                      </a:r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klasy 3 (półaktywne, znaczniki RW)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Kontrola dostępu z dodatkowymi informacjami o śledzeniu.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klasy 4 (aktywne, znaczniki RW)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Śledzenie i namierzanie w przestrzeni zamkniętej.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5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klasy 5 (aktywne znaczniki/</a:t>
                      </a:r>
                      <a:r>
                        <a:rPr lang="pl-PL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interrogatory</a:t>
                      </a:r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Śledzenie i namierzanie otwartej przestrzeni, usługi zbliżeniowe z włączonymi urządzeniami, usługi oparte na lokalizacji.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643726" y="6178672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 2024) 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3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Przyszłe trendy w znakowaniu i śledzeniu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85563" y="1481400"/>
            <a:ext cx="10515240" cy="469325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  <a:buClr>
                <a:srgbClr val="015BA6"/>
              </a:buClr>
              <a:buFont typeface="Arial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Przyszłe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trendy w </a:t>
            </a:r>
            <a:r>
              <a:rPr lang="pl-PL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tagowaniu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śledzeniu i namierzaniu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podążają w dwóch głównych kierunkach</a:t>
            </a:r>
            <a:r>
              <a:rPr lang="pl-PL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pl-PL" sz="1800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miniaturyzacja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</a:t>
            </a:r>
            <a:endParaRPr lang="pl-PL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indent="-228600" algn="just" defTabSz="914400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różnorodność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Kody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paskowe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(1D) umożliwiają również oznaczanie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miniaturowych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przedmiotów (np. kapsułek medycznych).</a:t>
            </a:r>
          </a:p>
          <a:p>
            <a:pPr algn="just">
              <a:lnSpc>
                <a:spcPct val="13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Nowatorskie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kody matrycowe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(2D) umożliwiają nie tylko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korekcję błędów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podczas skanowania, ale także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szyfrowanie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 danych.</a:t>
            </a: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RFID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nadal rozprzestrzenia się na inne obszary zastosowań, takie jak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identyfikacja przez dostawców usług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(np. karty kolejowe, rejestracja w pracy itp.),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płatności zbliżeniowe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(np. bezprzewodowe przelewy pieniężne, płatności w automatach) i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inteligentne rozwiązania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(np. inteligentne zarządzanie domem, zdalna obsługa inteligentnych urządzeń itp.), a także e-waluty</a:t>
            </a:r>
            <a:r>
              <a:rPr lang="pl-PL" sz="18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O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rganizacja danych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974040" y="1613928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Oprócz określonego formatu dane mogą być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zorganizowane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różne sposoby, aby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ułatwić zarządzanie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nimi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przetwarzanie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prezentację</a:t>
            </a: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Chociaż dane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wejściowe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są w większości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nieustrukturyzowane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ich przechowywanie, przesyłanie i przetwarzanie zwiększa ich organizację.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Zwykłe formy organizacji danych według rosnącej złożoności reprezentują częściowo ustrukturyzowane (np. CSV) i ustrukturyzowane (np. arkusze kalkulacyjne, bazy danych itp.) formaty danych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Pierwszą formą organizacji danych są dwuwymiarowe tablice pól, zwane również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tabelami lub arkuszami kalkulacyjnymi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4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Istnieją różne formy organizacji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przy czym najbardziej powszechny jest model relacyjny (RDB). Model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RDB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opiera się na koncepcji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encji i relacji.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Ponieważ zwykle nie ma ustalonych ścieżek przeszukiwania plików bazy danych, opracowano różne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języki zapytań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(np. SQL) do wyszukiwania danych i manipulowania nimi.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0F2F1-1E37-4894-BB19-A068B4FB9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9EEE9E-4DB2-47E1-B9CE-0D59A5F41FBC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5CD4367C-3CAD-42C9-A137-58633EAFC6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8372</TotalTime>
  <Words>1329</Words>
  <Application>Microsoft Office PowerPoint</Application>
  <PresentationFormat>Panoramiczny</PresentationFormat>
  <Paragraphs>134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1" baseType="lpstr">
      <vt:lpstr>Arial</vt:lpstr>
      <vt:lpstr>Calibri</vt:lpstr>
      <vt:lpstr>Courier New</vt:lpstr>
      <vt:lpstr>OpenSymbol</vt:lpstr>
      <vt:lpstr>Symbol</vt:lpstr>
      <vt:lpstr>Tahoma</vt:lpstr>
      <vt:lpstr>Times New Roman</vt:lpstr>
      <vt:lpstr>Wingdings</vt:lpstr>
      <vt:lpstr>Motyw pakietu Office</vt:lpstr>
      <vt:lpstr>Motyw pakietu Office</vt:lpstr>
      <vt:lpstr>Statystyczne metody analizy danych logistycznych</vt:lpstr>
      <vt:lpstr>Agenda</vt:lpstr>
      <vt:lpstr>Informacja-Dane-Wiedza</vt:lpstr>
      <vt:lpstr>Informacja w Logistyce</vt:lpstr>
      <vt:lpstr>Dane logistyczne</vt:lpstr>
      <vt:lpstr>Transakcje...</vt:lpstr>
      <vt:lpstr>Technologie znakowania</vt:lpstr>
      <vt:lpstr>Przyszłe trendy w znakowaniu i śledzeniu</vt:lpstr>
      <vt:lpstr>Organizacja danych</vt:lpstr>
      <vt:lpstr>Nieprzetworzone dane transakcji (CSV) </vt:lpstr>
      <vt:lpstr>Zamiana danych CSV na arkusz kalkulacyjny</vt:lpstr>
      <vt:lpstr>Arkusz kalkulacyjny do bazy danych + zapytanie SQL</vt:lpstr>
      <vt:lpstr>Konstrukcja RDB</vt:lpstr>
      <vt:lpstr>Diagram E-R (model koncepcyjny RDB)</vt:lpstr>
      <vt:lpstr>Zapytania Relacyjnych Baz Danych</vt:lpstr>
      <vt:lpstr>Zapytanie przez przykład (QBE)</vt:lpstr>
      <vt:lpstr>Przygotowanie danych</vt:lpstr>
      <vt:lpstr>Podsumowanie</vt:lpstr>
      <vt:lpstr>Bibliografia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299</cp:revision>
  <dcterms:created xsi:type="dcterms:W3CDTF">2023-07-06T12:09:08Z</dcterms:created>
  <dcterms:modified xsi:type="dcterms:W3CDTF">2025-10-16T11:34:50Z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