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4"/>
  </p:sldMasterIdLst>
  <p:sldIdLst>
    <p:sldId id="256" r:id="rId5"/>
    <p:sldId id="264" r:id="rId6"/>
    <p:sldId id="262" r:id="rId7"/>
    <p:sldId id="267" r:id="rId8"/>
    <p:sldId id="272" r:id="rId9"/>
    <p:sldId id="273" r:id="rId10"/>
    <p:sldId id="274" r:id="rId11"/>
    <p:sldId id="275" r:id="rId12"/>
    <p:sldId id="276" r:id="rId13"/>
    <p:sldId id="277" r:id="rId14"/>
    <p:sldId id="278" r:id="rId15"/>
    <p:sldId id="279" r:id="rId16"/>
    <p:sldId id="280" r:id="rId17"/>
    <p:sldId id="281" r:id="rId18"/>
    <p:sldId id="266" r:id="rId19"/>
    <p:sldId id="282" r:id="rId20"/>
    <p:sldId id="283" r:id="rId21"/>
    <p:sldId id="284" r:id="rId22"/>
    <p:sldId id="287" r:id="rId23"/>
    <p:sldId id="286" r:id="rId24"/>
    <p:sldId id="335" r:id="rId25"/>
    <p:sldId id="263"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9C48A-212F-C5BF-BC93-58EC27A21799}" v="4" dt="2025-11-07T10:32:14.3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81" d="100"/>
          <a:sy n="81" d="100"/>
        </p:scale>
        <p:origin x="595"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zyna Siemieniak" userId="S::katarzyna.siemieniak@put.poznan.pl::538121d7-eb2f-445b-a440-fa2218d8cb7d" providerId="AD" clId="Web-{1209C48A-212F-C5BF-BC93-58EC27A21799}"/>
    <pc:docChg chg="modSld">
      <pc:chgData name="Katarzyna Siemieniak" userId="S::katarzyna.siemieniak@put.poznan.pl::538121d7-eb2f-445b-a440-fa2218d8cb7d" providerId="AD" clId="Web-{1209C48A-212F-C5BF-BC93-58EC27A21799}" dt="2025-11-07T10:32:10.582" v="0" actId="20577"/>
      <pc:docMkLst>
        <pc:docMk/>
      </pc:docMkLst>
      <pc:sldChg chg="modSp">
        <pc:chgData name="Katarzyna Siemieniak" userId="S::katarzyna.siemieniak@put.poznan.pl::538121d7-eb2f-445b-a440-fa2218d8cb7d" providerId="AD" clId="Web-{1209C48A-212F-C5BF-BC93-58EC27A21799}" dt="2025-11-07T10:32:10.582" v="0" actId="20577"/>
        <pc:sldMkLst>
          <pc:docMk/>
          <pc:sldMk cId="2920479427" sldId="256"/>
        </pc:sldMkLst>
        <pc:spChg chg="mod">
          <ac:chgData name="Katarzyna Siemieniak" userId="S::katarzyna.siemieniak@put.poznan.pl::538121d7-eb2f-445b-a440-fa2218d8cb7d" providerId="AD" clId="Web-{1209C48A-212F-C5BF-BC93-58EC27A21799}" dt="2025-11-07T10:32:10.582" v="0" actId="20577"/>
          <ac:spMkLst>
            <pc:docMk/>
            <pc:sldMk cId="2920479427" sldId="256"/>
            <ac:spMk id="5" creationId="{9AC256C7-DE57-3D54-E589-F59329555D7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0" name="Picture 5">
            <a:extLst>
              <a:ext uri="{FF2B5EF4-FFF2-40B4-BE49-F238E27FC236}">
                <a16:creationId xmlns:a16="http://schemas.microsoft.com/office/drawing/2014/main" id="{301457C0-7A55-4DDA-B9FF-5468321EDC64}"/>
              </a:ext>
            </a:extLst>
          </p:cNvPr>
          <p:cNvPicPr>
            <a:picLocks noChangeAspect="1"/>
          </p:cNvPicPr>
          <p:nvPr userDrawn="1"/>
        </p:nvPicPr>
        <p:blipFill>
          <a:blip r:embed="rId8"/>
          <a:stretch>
            <a:fillRect/>
          </a:stretch>
        </p:blipFill>
        <p:spPr>
          <a:xfrm>
            <a:off x="8892073" y="6169360"/>
            <a:ext cx="3258278" cy="688639"/>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18" Type="http://schemas.openxmlformats.org/officeDocument/2006/relationships/hyperlink" Target="https://www.youtube.com/watch?v=fpFj1Re1l84" TargetMode="External"/><Relationship Id="rId3" Type="http://schemas.openxmlformats.org/officeDocument/2006/relationships/hyperlink" Target="https://www.scribbr.com/category/statistics/"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hyperlink" Target="https://www.youtube.com/watch?v=TLwp5DwcqD4" TargetMode="External"/><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20" Type="http://schemas.openxmlformats.org/officeDocument/2006/relationships/hyperlink" Target="https://www.youtube.com/watch?v=44MJyNTxaP8"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19" Type="http://schemas.openxmlformats.org/officeDocument/2006/relationships/hyperlink" Target="https://youtube.com/playlist?list=PLqzoL9-eJTNAB5st3mtP_bmXafGSH1Dtz&amp;si=z-IXQ1iKbw2-ieJW"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www.youtube.com/watch?v=XZo4xyJXCa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863894" y="1238280"/>
            <a:ext cx="5648456" cy="1699816"/>
          </a:xfrm>
        </p:spPr>
        <p:txBody>
          <a:bodyPr>
            <a:noAutofit/>
          </a:bodyPr>
          <a:lstStyle/>
          <a:p>
            <a:pPr lvl="0"/>
            <a:r>
              <a:rPr lang="en-US" sz="4000" dirty="0" err="1"/>
              <a:t>Stati</a:t>
            </a:r>
            <a:r>
              <a:rPr lang="sr-Latn-RS" sz="4000" dirty="0"/>
              <a:t>stičke metode za analizu logističkih podataka</a:t>
            </a:r>
            <a:endParaRPr lang="sl-SI" sz="4000"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Tytuł 1">
            <a:extLst>
              <a:ext uri="{FF2B5EF4-FFF2-40B4-BE49-F238E27FC236}">
                <a16:creationId xmlns:a16="http://schemas.microsoft.com/office/drawing/2014/main" id="{19348FEB-0D15-F9D5-CC56-88E3DC56F6F1}"/>
              </a:ext>
            </a:extLst>
          </p:cNvPr>
          <p:cNvSpPr txBox="1">
            <a:spLocks/>
          </p:cNvSpPr>
          <p:nvPr/>
        </p:nvSpPr>
        <p:spPr>
          <a:xfrm>
            <a:off x="6096000" y="3172628"/>
            <a:ext cx="5872309" cy="842557"/>
          </a:xfrm>
          <a:prstGeom prst="rect">
            <a:avLst/>
          </a:prstGeom>
        </p:spPr>
        <p:txBody>
          <a:bodyPr vert="horz" lIns="91440" tIns="45720" rIns="91440" bIns="45720" rtlCol="0" anchor="b">
            <a:norm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Uvodna statistika</a:t>
            </a:r>
          </a:p>
        </p:txBody>
      </p:sp>
      <p:pic>
        <p:nvPicPr>
          <p:cNvPr id="12" name="Picture 5">
            <a:extLst>
              <a:ext uri="{FF2B5EF4-FFF2-40B4-BE49-F238E27FC236}">
                <a16:creationId xmlns:a16="http://schemas.microsoft.com/office/drawing/2014/main" id="{2F18F069-B584-4BBA-B4CF-5790F0021E4B}"/>
              </a:ext>
            </a:extLst>
          </p:cNvPr>
          <p:cNvPicPr>
            <a:picLocks noChangeAspect="1"/>
          </p:cNvPicPr>
          <p:nvPr/>
        </p:nvPicPr>
        <p:blipFill>
          <a:blip r:embed="rId4"/>
          <a:stretch>
            <a:fillRect/>
          </a:stretch>
        </p:blipFill>
        <p:spPr>
          <a:xfrm>
            <a:off x="8266116" y="6037065"/>
            <a:ext cx="3884235" cy="820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Kvantili</a:t>
            </a:r>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29832" y="1620168"/>
            <a:ext cx="730673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Kvantili</a:t>
            </a:r>
            <a:r>
              <a:rPr kumimoji="0" lang="pl-PL" altLang="sl-SI"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su vrednosti koje dele naručene podatke na odredjene delove</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r>
              <a:rPr kumimoji="0" lang="pl-PL" altLang="sl-SI"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Na primer, kvartili dele podatke na četiri jednaka dela.</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Prvi</a:t>
            </a:r>
            <a:r>
              <a:rPr kumimoji="0" lang="pl-PL" altLang="sl-SI"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kvartil </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(Q1) deli</a:t>
            </a:r>
            <a:r>
              <a:rPr kumimoji="0" lang="pl-PL" altLang="sl-SI"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donjih</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25% </a:t>
            </a:r>
            <a:r>
              <a:rPr lang="pl-PL" altLang="sl-SI" dirty="0">
                <a:latin typeface="Tahoma" panose="020B0604030504040204" pitchFamily="34" charset="0"/>
                <a:ea typeface="Calibri" panose="020F0502020204030204" pitchFamily="34" charset="0"/>
                <a:cs typeface="Tahoma" panose="020B0604030504040204" pitchFamily="34" charset="0"/>
              </a:rPr>
              <a:t>podataka</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drugi</a:t>
            </a:r>
            <a:r>
              <a:rPr kumimoji="0" lang="pl-PL" altLang="sl-SI"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kvartil</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(Q2) </a:t>
            </a:r>
            <a:r>
              <a:rPr lang="pl-PL" altLang="sl-SI" dirty="0">
                <a:latin typeface="Tahoma" panose="020B0604030504040204" pitchFamily="34" charset="0"/>
                <a:ea typeface="Calibri" panose="020F0502020204030204" pitchFamily="34" charset="0"/>
                <a:cs typeface="Tahoma" panose="020B0604030504040204" pitchFamily="34" charset="0"/>
              </a:rPr>
              <a:t>je jednak medijani, a treći kvartil </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(Q3) deli</a:t>
            </a:r>
            <a:r>
              <a:rPr kumimoji="0" lang="pl-PL" altLang="sl-SI"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gornjih</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25% </a:t>
            </a:r>
            <a:r>
              <a:rPr lang="pl-PL" altLang="sl-SI" dirty="0">
                <a:latin typeface="Tahoma" panose="020B0604030504040204" pitchFamily="34" charset="0"/>
                <a:ea typeface="Calibri" panose="020F0502020204030204" pitchFamily="34" charset="0"/>
                <a:cs typeface="Tahoma" panose="020B0604030504040204" pitchFamily="34" charset="0"/>
              </a:rPr>
              <a:t>podataka</a:t>
            </a:r>
            <a:r>
              <a:rPr kumimoji="0" lang="pl-PL" altLang="sl-SI"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sl-SI"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s://prepnuggets.com/wp-content/uploads/2019/12/Quanti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486" y="3408219"/>
            <a:ext cx="4543757" cy="260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049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Prikaz statistike</a:t>
            </a:r>
          </a:p>
        </p:txBody>
      </p:sp>
      <p:sp>
        <p:nvSpPr>
          <p:cNvPr id="3" name="Rectangle 2"/>
          <p:cNvSpPr/>
          <p:nvPr/>
        </p:nvSpPr>
        <p:spPr>
          <a:xfrm>
            <a:off x="1608666" y="1481668"/>
            <a:ext cx="7769585" cy="2908489"/>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Prezentacija statistike podrazumeva korišćenje različitih metoda i alata, sa ciljem da se podaci predstave na jasan, transparentan i informativan način. </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Evo nekoliko uobičajenih načina za prikazivanje statistike:</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Tabele</a:t>
            </a:r>
          </a:p>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Tabele su osnovni metod za prikazivanje podataka. Primeri uključuju tabele učestalosti koje pokazuju broj pojavljivanja za različite vrednosti, i tabele sa podacima, koje pokazuju više informacija o podacima.</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2050" name="Picture 2" descr="Types of Tables - Statistics"/>
          <p:cNvPicPr>
            <a:picLocks noChangeAspect="1" noChangeArrowheads="1"/>
          </p:cNvPicPr>
          <p:nvPr/>
        </p:nvPicPr>
        <p:blipFill rotWithShape="1">
          <a:blip r:embed="rId2">
            <a:extLst>
              <a:ext uri="{28A0092B-C50C-407E-A947-70E740481C1C}">
                <a14:useLocalDpi xmlns:a14="http://schemas.microsoft.com/office/drawing/2010/main" val="0"/>
              </a:ext>
            </a:extLst>
          </a:blip>
          <a:srcRect t="19565"/>
          <a:stretch/>
        </p:blipFill>
        <p:spPr bwMode="auto">
          <a:xfrm>
            <a:off x="7150399" y="4477407"/>
            <a:ext cx="3094955" cy="1625280"/>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219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9851" y="1511006"/>
            <a:ext cx="10020299" cy="1415772"/>
          </a:xfrm>
          <a:prstGeom prst="rect">
            <a:avLst/>
          </a:prstGeom>
        </p:spPr>
        <p:txBody>
          <a:bodyPr wrap="square">
            <a:spAutoFit/>
          </a:bodyPr>
          <a:lstStyle/>
          <a:p>
            <a:pPr algn="just">
              <a:lnSpc>
                <a:spcPct val="150000"/>
              </a:lnSpc>
              <a:spcAft>
                <a:spcPts val="600"/>
              </a:spcAft>
            </a:pPr>
            <a:r>
              <a:rPr lang="pl-PL" b="1" kern="100" dirty="0">
                <a:latin typeface="Tahoma" panose="020B0604030504040204" pitchFamily="34" charset="0"/>
                <a:ea typeface="Calibri" panose="020F0502020204030204" pitchFamily="34" charset="0"/>
                <a:cs typeface="Times New Roman" panose="02020603050405020304" pitchFamily="18" charset="0"/>
              </a:rPr>
              <a:t>Grafički prikazi</a:t>
            </a:r>
          </a:p>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Grafički displeji su efikasan alat za vizuelizaciju podataka. Oni uključuju različite vrste grafikona kao što su trakasti grafikoni, linijski grafikoni, tortni grafikoni, histogrami, okviri itd.</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Graphical representation properties"/>
          <p:cNvPicPr/>
          <p:nvPr/>
        </p:nvPicPr>
        <p:blipFill rotWithShape="1">
          <a:blip r:embed="rId2">
            <a:extLst>
              <a:ext uri="{28A0092B-C50C-407E-A947-70E740481C1C}">
                <a14:useLocalDpi xmlns:a14="http://schemas.microsoft.com/office/drawing/2010/main" val="0"/>
              </a:ext>
            </a:extLst>
          </a:blip>
          <a:srcRect l="1" r="47782" b="50402"/>
          <a:stretch/>
        </p:blipFill>
        <p:spPr bwMode="auto">
          <a:xfrm>
            <a:off x="1439851" y="3855575"/>
            <a:ext cx="2309326" cy="1566635"/>
          </a:xfrm>
          <a:prstGeom prst="rect">
            <a:avLst/>
          </a:prstGeom>
          <a:noFill/>
          <a:ln>
            <a:noFill/>
          </a:ln>
          <a:extLst>
            <a:ext uri="{53640926-AAD7-44D8-BBD7-CCE9431645EC}">
              <a14:shadowObscured xmlns:a14="http://schemas.microsoft.com/office/drawing/2010/main"/>
            </a:ext>
          </a:extLst>
        </p:spPr>
      </p:pic>
      <p:pic>
        <p:nvPicPr>
          <p:cNvPr id="8" name="Picture 7" descr="Graphical representation properties"/>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49107"/>
          <a:stretch/>
        </p:blipFill>
        <p:spPr bwMode="auto">
          <a:xfrm>
            <a:off x="5985517" y="3873481"/>
            <a:ext cx="4310742" cy="1566635"/>
          </a:xfrm>
          <a:prstGeom prst="rect">
            <a:avLst/>
          </a:prstGeom>
          <a:noFill/>
          <a:ln>
            <a:noFill/>
          </a:ln>
          <a:extLst>
            <a:ext uri="{53640926-AAD7-44D8-BBD7-CCE9431645EC}">
              <a14:shadowObscured xmlns:a14="http://schemas.microsoft.com/office/drawing/2010/main"/>
            </a:ext>
          </a:extLst>
        </p:spPr>
      </p:pic>
      <p:pic>
        <p:nvPicPr>
          <p:cNvPr id="9" name="Picture 8" descr="Graphical Representation of Data - GeeksforGeeks"/>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9177" y="4038384"/>
            <a:ext cx="2236340" cy="1481127"/>
          </a:xfrm>
          <a:prstGeom prst="rect">
            <a:avLst/>
          </a:prstGeom>
          <a:noFill/>
          <a:ln>
            <a:noFill/>
          </a:ln>
        </p:spPr>
      </p:pic>
      <p:pic>
        <p:nvPicPr>
          <p:cNvPr id="10" name="Obraz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6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w a Histogram Works to Display Data"/>
          <p:cNvPicPr/>
          <p:nvPr/>
        </p:nvPicPr>
        <p:blipFill rotWithShape="1">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t="9226" b="9661"/>
          <a:stretch/>
        </p:blipFill>
        <p:spPr bwMode="auto">
          <a:xfrm>
            <a:off x="2565672" y="4043346"/>
            <a:ext cx="2886075" cy="1590675"/>
          </a:xfrm>
          <a:prstGeom prst="rect">
            <a:avLst/>
          </a:prstGeom>
          <a:noFill/>
          <a:ln>
            <a:noFill/>
          </a:ln>
          <a:extLst>
            <a:ext uri="{53640926-AAD7-44D8-BBD7-CCE9431645EC}">
              <a14:shadowObscured xmlns:a14="http://schemas.microsoft.com/office/drawing/2010/main"/>
            </a:ext>
          </a:extLst>
        </p:spPr>
      </p:pic>
      <p:pic>
        <p:nvPicPr>
          <p:cNvPr id="8" name="Picture 7" descr="Box-Whisker Plots for Continuous Variables"/>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7225"/>
          <a:stretch/>
        </p:blipFill>
        <p:spPr bwMode="auto">
          <a:xfrm>
            <a:off x="5748737" y="3944285"/>
            <a:ext cx="2167890" cy="1788795"/>
          </a:xfrm>
          <a:prstGeom prst="rect">
            <a:avLst/>
          </a:prstGeom>
          <a:noFill/>
          <a:ln>
            <a:noFill/>
          </a:ln>
          <a:extLst>
            <a:ext uri="{53640926-AAD7-44D8-BBD7-CCE9431645EC}">
              <a14:shadowObscured xmlns:a14="http://schemas.microsoft.com/office/drawing/2010/main"/>
            </a:ext>
          </a:extLst>
        </p:spPr>
      </p:pic>
      <p:sp>
        <p:nvSpPr>
          <p:cNvPr id="3" name="Rectangle 3"/>
          <p:cNvSpPr>
            <a:spLocks noChangeArrowheads="1"/>
          </p:cNvSpPr>
          <p:nvPr/>
        </p:nvSpPr>
        <p:spPr bwMode="auto">
          <a:xfrm>
            <a:off x="1995042" y="1266897"/>
            <a:ext cx="14590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sl-SI"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Histogrami</a:t>
            </a:r>
            <a:endParaRPr kumimoji="0" lang="sl-SI" altLang="sl-SI"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1995042" y="1913229"/>
            <a:ext cx="738544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Histogrami</a:t>
            </a:r>
            <a:r>
              <a:rPr kumimoji="0" lang="pl-PL" altLang="sl-SI" sz="16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su grafički prikazi distribucije podataka</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Koriste se za prikaz učestalosti</a:t>
            </a:r>
            <a:r>
              <a:rPr kumimoji="0" lang="pl-PL" altLang="sl-SI" sz="16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vrednosti i promenljive u različitim intervalima.</a:t>
            </a:r>
            <a:endParaRPr kumimoji="0" lang="sl-SI" altLang="sl-SI"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pl-PL" altLang="sl-SI" sz="1600" b="1" dirty="0">
                <a:latin typeface="Tahoma" panose="020B0604030504040204" pitchFamily="34" charset="0"/>
                <a:ea typeface="Calibri" panose="020F0502020204030204" pitchFamily="34" charset="0"/>
                <a:cs typeface="Tahoma" panose="020B0604030504040204" pitchFamily="34" charset="0"/>
              </a:rPr>
              <a:t>Kvantilni grafikon</a:t>
            </a:r>
            <a:r>
              <a:rPr kumimoji="0" lang="pl-PL" altLang="sl-SI" sz="16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(Box plot)</a:t>
            </a:r>
            <a:endParaRPr kumimoji="0" lang="sl-SI" altLang="sl-SI" sz="105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Kvantili</a:t>
            </a:r>
            <a:r>
              <a:rPr kumimoji="0" lang="pl-PL" altLang="sl-SI" sz="16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dijagram ili brkovi je tip grafa koji se koristi u deskriptivnoj statistici kao zgodan način za grafičko predstavljanje grupa numeričkih podataka tako što ih sumira sa pet brojeva: minimum, prvi kvartil, medijana, treći kvartil i maskimum</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pl-PL" altLang="sl-SI" sz="2800" b="0" i="0" u="none" strike="noStrike" cap="none" normalizeH="0" baseline="0" dirty="0">
              <a:ln>
                <a:noFill/>
              </a:ln>
              <a:solidFill>
                <a:schemeClr val="tx1"/>
              </a:solidFill>
              <a:effectLst/>
              <a:latin typeface="Arial" panose="020B0604020202020204" pitchFamily="34" charset="0"/>
            </a:endParaRPr>
          </a:p>
        </p:txBody>
      </p:sp>
      <p:pic>
        <p:nvPicPr>
          <p:cNvPr id="10" name="Obraz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Raspodela frekvencija</a:t>
            </a:r>
          </a:p>
        </p:txBody>
      </p:sp>
      <p:sp>
        <p:nvSpPr>
          <p:cNvPr id="3" name="Rectangle 2"/>
          <p:cNvSpPr/>
          <p:nvPr/>
        </p:nvSpPr>
        <p:spPr>
          <a:xfrm>
            <a:off x="1608666" y="1759082"/>
            <a:ext cx="8196943" cy="2585323"/>
          </a:xfrm>
          <a:prstGeom prst="rect">
            <a:avLst/>
          </a:prstGeom>
        </p:spPr>
        <p:txBody>
          <a:bodyPr wrap="square">
            <a:spAutoFit/>
          </a:bodyPr>
          <a:lstStyle/>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Raspodela frekvencija, takodje poznata kao tabela frekvencija ili histogram, je način da se prikaže broj pojavljivanja različitih vrednosti promenljive u skupu podataka. Koristeći distribuciju frekvencija, možete identifikovati obrasce, distribucije i frekvencije vrednosti u podacima. Obično se koristi za analizu kvalitativnih (kategoričkih) varijabli, ali se može koristiti i za prikaz diskretnih vrednosti kvantitativnih (numeričkih) varijabli.</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Picture 6" descr="Frequency Distribution Table - Meaning &amp; Examples"/>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21918"/>
          <a:stretch/>
        </p:blipFill>
        <p:spPr bwMode="auto">
          <a:xfrm>
            <a:off x="4202187" y="4493984"/>
            <a:ext cx="3009900" cy="1220470"/>
          </a:xfrm>
          <a:prstGeom prst="rect">
            <a:avLst/>
          </a:prstGeom>
          <a:noFill/>
          <a:ln>
            <a:noFill/>
          </a:ln>
          <a:extLst>
            <a:ext uri="{53640926-AAD7-44D8-BBD7-CCE9431645EC}">
              <a14:shadowObscured xmlns:a14="http://schemas.microsoft.com/office/drawing/2010/main"/>
            </a:ext>
          </a:extLst>
        </p:spPr>
      </p:pic>
      <p:pic>
        <p:nvPicPr>
          <p:cNvPr id="8"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72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Deskriptivna i inferencijalna statistika</a:t>
            </a:r>
          </a:p>
        </p:txBody>
      </p:sp>
      <p:sp>
        <p:nvSpPr>
          <p:cNvPr id="3" name="Rectangle 2"/>
          <p:cNvSpPr>
            <a:spLocks noChangeArrowheads="1"/>
          </p:cNvSpPr>
          <p:nvPr/>
        </p:nvSpPr>
        <p:spPr bwMode="auto">
          <a:xfrm>
            <a:off x="4169076" y="1861457"/>
            <a:ext cx="5660571" cy="86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8193"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608666" y="1897284"/>
            <a:ext cx="782433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400" b="1" i="0" u="none" strike="noStrike" cap="none" normalizeH="0" baseline="0" dirty="0">
                <a:ln>
                  <a:noFill/>
                </a:ln>
                <a:solidFill>
                  <a:schemeClr val="tx1"/>
                </a:solidFill>
                <a:effectLst/>
                <a:latin typeface="Arial" panose="020B0604020202020204" pitchFamily="34" charset="0"/>
              </a:rPr>
              <a:t>Deskriptivna statistika</a:t>
            </a:r>
            <a:r>
              <a:rPr kumimoji="0" lang="pl-PL" altLang="sl-SI" sz="1400" b="0" i="0" u="none" strike="noStrike" cap="none" normalizeH="0" baseline="0" dirty="0">
                <a:ln>
                  <a:noFill/>
                </a:ln>
                <a:solidFill>
                  <a:schemeClr val="tx1"/>
                </a:solidFill>
                <a:effectLst/>
                <a:latin typeface="Arial" panose="020B0604020202020204" pitchFamily="34" charset="0"/>
              </a:rPr>
              <a:t>:</a:t>
            </a:r>
            <a:r>
              <a:rPr kumimoji="0" lang="pl-PL" altLang="sl-SI" sz="1400" b="0" i="0" u="none" strike="noStrike" cap="none" normalizeH="0" dirty="0">
                <a:ln>
                  <a:noFill/>
                </a:ln>
                <a:solidFill>
                  <a:schemeClr val="tx1"/>
                </a:solidFill>
                <a:effectLst/>
                <a:latin typeface="Arial" panose="020B0604020202020204" pitchFamily="34" charset="0"/>
              </a:rPr>
              <a:t> deskriptivna statistika se bavi opisivanjem i sumiranjem podataka iz uzorka ili populacije koja se proučava. Koristi se za analizu i razumevanje podatak, ali ne i za izvodjenje zaključaka o populaciji u celini. Glavni cilj deskriptivne statistike je da opiše karakteristike podataka, na primer da izračuna srednju vrednost, medijanu, opseg, standardnu devijaciju i da kreira grafičke prikaze kao što su histogrami ili grafikoni. Koristi se za pravljenje rezimea i grafikona koji pomažu u vizuelizaciji podataka.</a:t>
            </a:r>
            <a:endParaRPr kumimoji="0" lang="pl-PL" altLang="sl-SI" sz="24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1608666" y="3831874"/>
            <a:ext cx="7824336" cy="1384995"/>
          </a:xfrm>
          <a:prstGeom prst="rect">
            <a:avLst/>
          </a:prstGeom>
        </p:spPr>
        <p:txBody>
          <a:bodyPr wrap="square">
            <a:spAutoFit/>
          </a:bodyPr>
          <a:lstStyle/>
          <a:p>
            <a:pPr algn="just">
              <a:spcAft>
                <a:spcPts val="600"/>
              </a:spcAft>
            </a:pPr>
            <a:r>
              <a:rPr lang="sl-SI" sz="1400" b="1" kern="100" dirty="0">
                <a:latin typeface="Tahoma" panose="020B0604030504040204" pitchFamily="34" charset="0"/>
                <a:ea typeface="Calibri" panose="020F0502020204030204" pitchFamily="34" charset="0"/>
                <a:cs typeface="Times New Roman" panose="02020603050405020304" pitchFamily="18" charset="0"/>
              </a:rPr>
              <a:t>Inferencijalna statistika</a:t>
            </a:r>
            <a:r>
              <a:rPr lang="sl-SI" sz="1400" kern="100" dirty="0">
                <a:latin typeface="Tahoma" panose="020B0604030504040204" pitchFamily="34" charset="0"/>
                <a:ea typeface="Calibri" panose="020F0502020204030204" pitchFamily="34" charset="0"/>
                <a:cs typeface="Times New Roman" panose="02020603050405020304" pitchFamily="18" charset="0"/>
              </a:rPr>
              <a:t>: inferencijalna statistika se bavi donošenjem zaključaka o populaciji iz uzorka. To znači da inferencijalna statistika omogućava da se izvuku zaključci o populaciji kao celini iz analize uzorka. Koristi različite statističke metode kao što su testiranje hipoteza, intervali poverenja i regresiona analiza da bi se razumelo da li se rezultati posmatranog uzorka mogu generalizovati na populaciju. Na primer, ako želimo da saznamo da li je srednja starost u uzorku reprezentativna za populaciju u celini, koristićemo inferencijalnu statistiku.</a:t>
            </a:r>
          </a:p>
        </p:txBody>
      </p:sp>
    </p:spTree>
    <p:extLst>
      <p:ext uri="{BB962C8B-B14F-4D97-AF65-F5344CB8AC3E}">
        <p14:creationId xmlns:p14="http://schemas.microsoft.com/office/powerpoint/2010/main" val="329829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Inferencijalna statistika</a:t>
            </a:r>
            <a:endParaRPr lang="hr-HR" dirty="0"/>
          </a:p>
        </p:txBody>
      </p:sp>
      <p:sp>
        <p:nvSpPr>
          <p:cNvPr id="4" name="Rectangle 3"/>
          <p:cNvSpPr/>
          <p:nvPr/>
        </p:nvSpPr>
        <p:spPr>
          <a:xfrm>
            <a:off x="1608666" y="2020238"/>
            <a:ext cx="8278586" cy="4016484"/>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Glavni ciljevi inferencijalne statistike su:</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Procena parametara populacije: </a:t>
            </a:r>
            <a:r>
              <a:rPr lang="pl-PL" sz="1600" kern="100" dirty="0">
                <a:latin typeface="Tahoma" panose="020B0604030504040204" pitchFamily="34" charset="0"/>
                <a:ea typeface="Calibri" panose="020F0502020204030204" pitchFamily="34" charset="0"/>
                <a:cs typeface="Times New Roman" panose="02020603050405020304" pitchFamily="18" charset="0"/>
              </a:rPr>
              <a:t>inferencijalna statistika nam omogućava da procenimo parametre populacije kao što su srednja vrednost, varijansa, proporcije i druge karakteristike iz uzorka.</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Testiranje hipoteza: </a:t>
            </a:r>
            <a:r>
              <a:rPr lang="pl-PL" sz="1600" kern="100" dirty="0">
                <a:latin typeface="Tahoma" panose="020B0604030504040204" pitchFamily="34" charset="0"/>
                <a:ea typeface="Calibri" panose="020F0502020204030204" pitchFamily="34" charset="0"/>
                <a:cs typeface="Times New Roman" panose="02020603050405020304" pitchFamily="18" charset="0"/>
              </a:rPr>
              <a:t>inferencijalna statistika se može koristiti za testiranje hipoteza o populaciji na osnovu uzorkovanih podataka. Ovo uključuje statističko testiranje, gde poredimo uzorak sa pretpostavkama o populaciji.</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Kreiranje intervala poverenja: </a:t>
            </a:r>
            <a:r>
              <a:rPr lang="pl-PL" sz="1600" kern="100" dirty="0">
                <a:latin typeface="Tahoma" panose="020B0604030504040204" pitchFamily="34" charset="0"/>
                <a:ea typeface="Calibri" panose="020F0502020204030204" pitchFamily="34" charset="0"/>
                <a:cs typeface="Times New Roman" panose="02020603050405020304" pitchFamily="18" charset="0"/>
              </a:rPr>
              <a:t>inferencijalna statistika nam omogućava da izračunamo intervale koji sadrže procenjene vrednosti parametra populacije sa odredjenim nivoom poverenja.</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16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Korelacija i regresija </a:t>
            </a:r>
            <a:endParaRPr lang="sl-SI" dirty="0"/>
          </a:p>
        </p:txBody>
      </p:sp>
      <p:sp>
        <p:nvSpPr>
          <p:cNvPr id="4" name="Rectangle 3"/>
          <p:cNvSpPr/>
          <p:nvPr/>
        </p:nvSpPr>
        <p:spPr>
          <a:xfrm>
            <a:off x="1608666" y="1842058"/>
            <a:ext cx="7535334" cy="2169825"/>
          </a:xfrm>
          <a:prstGeom prst="rect">
            <a:avLst/>
          </a:prstGeom>
        </p:spPr>
        <p:txBody>
          <a:bodyPr wrap="square">
            <a:spAutoFit/>
          </a:bodyPr>
          <a:lstStyle/>
          <a:p>
            <a:pPr algn="just">
              <a:lnSpc>
                <a:spcPct val="150000"/>
              </a:lnSpc>
              <a:spcAft>
                <a:spcPts val="600"/>
              </a:spcAft>
            </a:pPr>
            <a:r>
              <a:rPr lang="pl-PL" kern="100" dirty="0">
                <a:latin typeface="Tahoma" panose="020B0604030504040204" pitchFamily="34" charset="0"/>
                <a:ea typeface="Calibri" panose="020F0502020204030204" pitchFamily="34" charset="0"/>
                <a:cs typeface="Times New Roman" panose="02020603050405020304" pitchFamily="18" charset="0"/>
              </a:rPr>
              <a:t>To su statističke metode koje se koriste za proučavanje odnosa izmedju varijabli i za predvidjanje vrednosti. Obe metode pomažu da se razume kako jedna varijabla utiče na drugu i koliko dobro se jedna varijabla može koristiti za predvidjanje druge. Evo objašnjenja svake od ove dve metode:</a:t>
            </a:r>
            <a:endParaRPr lang="sl-SI"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Picture 4" descr="Linear Regression and its Mathematical implementation | by Afroz Chakure |  DataDrivenInvestor"/>
          <p:cNvPicPr/>
          <p:nvPr/>
        </p:nvPicPr>
        <p:blipFill>
          <a:blip r:embed="rId2">
            <a:extLst>
              <a:ext uri="{28A0092B-C50C-407E-A947-70E740481C1C}">
                <a14:useLocalDpi xmlns:a14="http://schemas.microsoft.com/office/drawing/2010/main" val="0"/>
              </a:ext>
            </a:extLst>
          </a:blip>
          <a:srcRect/>
          <a:stretch>
            <a:fillRect/>
          </a:stretch>
        </p:blipFill>
        <p:spPr bwMode="auto">
          <a:xfrm>
            <a:off x="2775176" y="3956775"/>
            <a:ext cx="5536067" cy="1774553"/>
          </a:xfrm>
          <a:prstGeom prst="rect">
            <a:avLst/>
          </a:prstGeom>
          <a:noFill/>
          <a:ln>
            <a:noFill/>
          </a:ln>
        </p:spPr>
      </p:pic>
      <p:pic>
        <p:nvPicPr>
          <p:cNvPr id="6"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3190" y="818353"/>
            <a:ext cx="1078931" cy="107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198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Raspodele verovatnoće</a:t>
            </a:r>
            <a:endParaRPr lang="sl-SI" dirty="0"/>
          </a:p>
        </p:txBody>
      </p:sp>
      <mc:AlternateContent xmlns:mc="http://schemas.openxmlformats.org/markup-compatibility/2006" xmlns:a14="http://schemas.microsoft.com/office/drawing/2010/main">
        <mc:Choice Requires="a14">
          <p:sp>
            <p:nvSpPr>
              <p:cNvPr id="4" name="Rectangle 3"/>
              <p:cNvSpPr/>
              <p:nvPr/>
            </p:nvSpPr>
            <p:spPr>
              <a:xfrm>
                <a:off x="1283970" y="2099327"/>
                <a:ext cx="7249886" cy="3123932"/>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Calibri" panose="020F0502020204030204" pitchFamily="34" charset="0"/>
                    <a:cs typeface="Times New Roman" panose="02020603050405020304" pitchFamily="18" charset="0"/>
                  </a:rPr>
                  <a:t>U statistici, distribucija verovatnoće opisuje verovatnoće različitih vrednosti koje promenljiva može da preuzme. To je matematički model koji nam pomaže da razumemo i analiziramo slučajne pojave i da predvidimo kako će vrednosti biti rasporedjene pod odredjenim okolnostima.  </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pl-PL" sz="1600" b="1" kern="100" dirty="0">
                    <a:latin typeface="Tahoma" panose="020B0604030504040204" pitchFamily="34" charset="0"/>
                    <a:ea typeface="Calibri" panose="020F0502020204030204" pitchFamily="34" charset="0"/>
                    <a:cs typeface="Times New Roman" panose="02020603050405020304" pitchFamily="18" charset="0"/>
                  </a:rPr>
                  <a:t>Normalna (Gaussian) raspodela: </a:t>
                </a:r>
                <a:r>
                  <a:rPr lang="pl-PL" sz="1600" kern="100" dirty="0">
                    <a:latin typeface="Tahoma" panose="020B0604030504040204" pitchFamily="34" charset="0"/>
                    <a:ea typeface="Calibri" panose="020F0502020204030204" pitchFamily="34" charset="0"/>
                    <a:cs typeface="Times New Roman" panose="02020603050405020304" pitchFamily="18" charset="0"/>
                  </a:rPr>
                  <a:t>normalna raspodela je jedna od najvažnijih i najšire korišćenih distribucija. Ona opisuje simetričnu i zvonastu raspodelu sa poznatim parametrima: srednjom (μ) i standardnom devijacijom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𝜎</m:t>
                    </m:r>
                  </m:oMath>
                </a14:m>
                <a:r>
                  <a:rPr lang="pl-PL" sz="1600" kern="100" dirty="0">
                    <a:latin typeface="Tahoma" panose="020B0604030504040204" pitchFamily="34" charset="0"/>
                    <a:ea typeface="Calibri" panose="020F0502020204030204" pitchFamily="34" charset="0"/>
                    <a:cs typeface="Times New Roman" panose="02020603050405020304" pitchFamily="18" charset="0"/>
                  </a:rPr>
                  <a:t>). Mnogi prirodni fenomeni su približni normalnoj distribuciji.</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83970" y="2099327"/>
                <a:ext cx="7249886" cy="3123932"/>
              </a:xfrm>
              <a:prstGeom prst="rect">
                <a:avLst/>
              </a:prstGeom>
              <a:blipFill>
                <a:blip r:embed="rId2"/>
                <a:stretch>
                  <a:fillRect l="-505" r="-421"/>
                </a:stretch>
              </a:blipFill>
            </p:spPr>
            <p:txBody>
              <a:bodyPr/>
              <a:lstStyle/>
              <a:p>
                <a:r>
                  <a:rPr lang="sr-Latn-RS">
                    <a:noFill/>
                  </a:rPr>
                  <a:t> </a:t>
                </a:r>
              </a:p>
            </p:txBody>
          </p:sp>
        </mc:Fallback>
      </mc:AlternateContent>
      <p:pic>
        <p:nvPicPr>
          <p:cNvPr id="5" name="Picture 4" descr="Bell Shaped Curve: Normal Distribution In Statistics"/>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489" b="6699"/>
          <a:stretch/>
        </p:blipFill>
        <p:spPr bwMode="auto">
          <a:xfrm>
            <a:off x="8533856" y="2649990"/>
            <a:ext cx="3223260" cy="1590675"/>
          </a:xfrm>
          <a:prstGeom prst="rect">
            <a:avLst/>
          </a:prstGeom>
          <a:noFill/>
          <a:ln>
            <a:noFill/>
          </a:ln>
          <a:extLst>
            <a:ext uri="{53640926-AAD7-44D8-BBD7-CCE9431645EC}">
              <a14:shadowObscured xmlns:a14="http://schemas.microsoft.com/office/drawing/2010/main"/>
            </a:ext>
          </a:extLst>
        </p:spPr>
      </p:pic>
      <p:pic>
        <p:nvPicPr>
          <p:cNvPr id="6" name="Obraz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0860" y="539574"/>
            <a:ext cx="852792" cy="852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555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sz="1600" dirty="0"/>
              <a:t>Literature:</a:t>
            </a:r>
            <a:endParaRPr lang="hr-HR" sz="1600" dirty="0"/>
          </a:p>
          <a:p>
            <a:r>
              <a:rPr lang="en-GB" sz="1600" dirty="0"/>
              <a:t> </a:t>
            </a:r>
            <a:endParaRPr lang="hr-HR" sz="1600" dirty="0"/>
          </a:p>
          <a:p>
            <a:pPr lvl="0"/>
            <a:r>
              <a:rPr lang="hr-HR" sz="1600" b="1" dirty="0"/>
              <a:t>Introductory Statistics 2e, Openstax, </a:t>
            </a:r>
            <a:r>
              <a:rPr lang="hr-HR" sz="1600" dirty="0"/>
              <a:t>Rice University, Houston, Texas 77005, </a:t>
            </a:r>
            <a:r>
              <a:rPr lang="en-GB" sz="1600" dirty="0"/>
              <a:t>Jun 23, senior contributing authors: Barbara </a:t>
            </a:r>
            <a:r>
              <a:rPr lang="en-GB" sz="1600" dirty="0" err="1"/>
              <a:t>Illowsky</a:t>
            </a:r>
            <a:r>
              <a:rPr lang="en-GB" sz="1600" dirty="0"/>
              <a:t> and Susan dean, De </a:t>
            </a:r>
            <a:r>
              <a:rPr lang="en-GB" sz="1600" dirty="0" err="1"/>
              <a:t>anza</a:t>
            </a:r>
            <a:r>
              <a:rPr lang="en-GB" sz="1600" dirty="0"/>
              <a:t> college, Publish Date: Dec 13, 2023, (</a:t>
            </a:r>
            <a:r>
              <a:rPr lang="hr-HR" sz="1600" u="sng" dirty="0">
                <a:hlinkClick r:id="rId2"/>
              </a:rPr>
              <a:t>https://openstax.org/details/books/introductory-statistics-2e</a:t>
            </a:r>
            <a:r>
              <a:rPr lang="hr-HR" sz="1600" dirty="0"/>
              <a:t>)</a:t>
            </a:r>
            <a:r>
              <a:rPr lang="en-GB" sz="1600" dirty="0"/>
              <a:t>; </a:t>
            </a:r>
            <a:endParaRPr lang="hr-HR" sz="1600" dirty="0"/>
          </a:p>
          <a:p>
            <a:r>
              <a:rPr lang="en-GB" sz="1600" dirty="0"/>
              <a:t> </a:t>
            </a:r>
            <a:endParaRPr lang="hr-HR" sz="1600" dirty="0"/>
          </a:p>
          <a:p>
            <a:pPr lvl="0"/>
            <a:r>
              <a:rPr lang="hr-HR" sz="1600" b="1" dirty="0"/>
              <a:t>Introductory Statistics 4th Edition, </a:t>
            </a:r>
            <a:r>
              <a:rPr lang="hr-HR" sz="1600" dirty="0"/>
              <a:t>Susan Dean and Barbara Illowsky, Adapted by Riyanti Boyd &amp; Natalia Casper  (Published 2013 by OpenStax College) July 2021, (</a:t>
            </a:r>
            <a:r>
              <a:rPr lang="hr-HR" sz="1600" u="sng" dirty="0">
                <a:hlinkClick r:id="rId3"/>
              </a:rPr>
              <a:t>http://dept.clcillinois.edu/mth/oer/IntroductoryStatistics.pdf</a:t>
            </a:r>
            <a:r>
              <a:rPr lang="hr-HR" sz="1600" dirty="0"/>
              <a:t> );</a:t>
            </a:r>
          </a:p>
          <a:p>
            <a:r>
              <a:rPr lang="hr-HR" sz="1600" dirty="0"/>
              <a:t> </a:t>
            </a:r>
          </a:p>
          <a:p>
            <a:pPr lvl="0"/>
            <a:r>
              <a:rPr lang="hr-HR" sz="1600" b="1" dirty="0"/>
              <a:t>Introductory Statistics 7th Edition, </a:t>
            </a:r>
            <a:r>
              <a:rPr lang="hr-HR" sz="1600" dirty="0"/>
              <a:t>Prem S. Mann, eastern Connecticut state university with the help of Christopher Jay Lacke, Rowan university, John Wiley &amp; Sons, Inc., 111 River Street, Hoboken, NJ 07030-5774, 2011</a:t>
            </a:r>
          </a:p>
          <a:p>
            <a:r>
              <a:rPr lang="hr-HR" sz="1600" dirty="0"/>
              <a:t> </a:t>
            </a:r>
          </a:p>
          <a:p>
            <a:pPr lvl="0"/>
            <a:r>
              <a:rPr lang="hr-HR" sz="1600" b="1" dirty="0"/>
              <a:t>Introduction to statistics, made easy second edition,</a:t>
            </a:r>
            <a:r>
              <a:rPr lang="hr-HR" sz="1600" dirty="0"/>
              <a:t> Prof. Dr. Hamid Al-Oklah Dr. Said Titi Mr. Tareq Alodat, March 2014</a:t>
            </a:r>
          </a:p>
          <a:p>
            <a:r>
              <a:rPr lang="hr-HR" sz="1600" dirty="0"/>
              <a:t> </a:t>
            </a:r>
          </a:p>
          <a:p>
            <a:pPr lvl="0"/>
            <a:r>
              <a:rPr lang="hr-HR" sz="1600" b="1" dirty="0"/>
              <a:t>Statistics for Business and Economics</a:t>
            </a:r>
            <a:r>
              <a:rPr lang="hr-HR" sz="1600" dirty="0"/>
              <a:t>, </a:t>
            </a:r>
            <a:r>
              <a:rPr lang="hr-HR" sz="1600" b="1" dirty="0"/>
              <a:t>Thirteenth Edition</a:t>
            </a:r>
            <a:r>
              <a:rPr lang="hr-HR" sz="1600" dirty="0"/>
              <a:t>, David R. Anderson, Dennis J. Sweeney, Thomas A. Williams, Jeffrey D. Camm, James J. Cochran, 2017, 2015 Cengage Learning®</a:t>
            </a:r>
          </a:p>
          <a:p>
            <a:r>
              <a:rPr lang="hr-HR" sz="1600" b="1" dirty="0"/>
              <a:t> </a:t>
            </a:r>
            <a:endParaRPr lang="hr-HR" sz="1600" dirty="0"/>
          </a:p>
          <a:p>
            <a:pPr lvl="0"/>
            <a:r>
              <a:rPr lang="hr-HR" sz="1600" b="1" dirty="0"/>
              <a:t>Statistics for Business</a:t>
            </a:r>
            <a:r>
              <a:rPr lang="hr-HR" sz="1600" dirty="0"/>
              <a:t>, </a:t>
            </a:r>
            <a:r>
              <a:rPr lang="hr-HR" sz="1600" b="1" dirty="0"/>
              <a:t>First edition, </a:t>
            </a:r>
            <a:r>
              <a:rPr lang="hr-HR" sz="1600" dirty="0"/>
              <a:t>Derek L Waller,</a:t>
            </a:r>
            <a:r>
              <a:rPr lang="hr-HR" sz="1600" b="1" dirty="0"/>
              <a:t> </a:t>
            </a:r>
            <a:r>
              <a:rPr lang="hr-HR" sz="1600" dirty="0"/>
              <a:t>2008 Copyright © 2008, Derek L Waller, Published by Elsevier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60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40000" lnSpcReduction="20000"/>
          </a:bodyPr>
          <a:lstStyle/>
          <a:p>
            <a:r>
              <a:rPr lang="pl-PL" sz="4500" b="1" dirty="0"/>
              <a:t>Promenljive</a:t>
            </a:r>
          </a:p>
          <a:p>
            <a:r>
              <a:rPr lang="pl-PL" sz="4500" b="1" dirty="0"/>
              <a:t>Prosek (srednja vrednost)</a:t>
            </a:r>
          </a:p>
          <a:p>
            <a:r>
              <a:rPr lang="pl-PL" sz="4500" b="1" dirty="0"/>
              <a:t>Medijana</a:t>
            </a:r>
          </a:p>
          <a:p>
            <a:r>
              <a:rPr lang="pl-PL" sz="4500" b="1" dirty="0"/>
              <a:t>Modus</a:t>
            </a:r>
          </a:p>
          <a:p>
            <a:r>
              <a:rPr lang="pl-PL" sz="4500" b="1" dirty="0"/>
              <a:t>Opseg varijanse</a:t>
            </a:r>
          </a:p>
          <a:p>
            <a:r>
              <a:rPr lang="pl-PL" sz="4500" b="1" dirty="0"/>
              <a:t>Varijansa i standardna devijacija</a:t>
            </a:r>
          </a:p>
          <a:p>
            <a:r>
              <a:rPr lang="pl-PL" sz="4500" b="1" dirty="0"/>
              <a:t>Kvantali</a:t>
            </a:r>
          </a:p>
          <a:p>
            <a:r>
              <a:rPr lang="pl-PL" sz="4500" b="1" dirty="0"/>
              <a:t>Prikaz statistike</a:t>
            </a:r>
          </a:p>
          <a:p>
            <a:r>
              <a:rPr lang="pl-PL" sz="4500" b="1" dirty="0"/>
              <a:t>Raspodela frekvencija</a:t>
            </a:r>
          </a:p>
          <a:p>
            <a:r>
              <a:rPr lang="pl-PL" sz="4500" b="1" dirty="0"/>
              <a:t>Deskriptivna i inferencijalna statistika</a:t>
            </a:r>
          </a:p>
          <a:p>
            <a:r>
              <a:rPr lang="pl-PL" sz="4500" b="1" dirty="0"/>
              <a:t>Korelacija i regresija </a:t>
            </a:r>
          </a:p>
          <a:p>
            <a:r>
              <a:rPr lang="pl-PL" sz="4500" b="1" dirty="0"/>
              <a:t>Raspodele verovatnoće</a:t>
            </a:r>
            <a:endParaRPr lang="hr-HR" sz="4500" b="1" dirty="0"/>
          </a:p>
          <a:p>
            <a:endParaRPr lang="hr-HR" dirty="0"/>
          </a:p>
          <a:p>
            <a:endParaRPr lang="pl-PL" sz="2000" dirty="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6458" y="1801946"/>
            <a:ext cx="5586153" cy="4672433"/>
          </a:xfrm>
          <a:prstGeom prst="rect">
            <a:avLst/>
          </a:prstGeom>
          <a:noFill/>
        </p:spPr>
        <p:txBody>
          <a:bodyPr wrap="square" rtlCol="0">
            <a:spAutoFit/>
          </a:bodyPr>
          <a:lstStyle/>
          <a:p>
            <a:r>
              <a:rPr lang="hr-HR" sz="1400" dirty="0"/>
              <a:t>Internet pages:</a:t>
            </a:r>
          </a:p>
          <a:p>
            <a:endParaRPr lang="hr-HR" sz="1400" dirty="0"/>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857999" y="1801946"/>
            <a:ext cx="4971011" cy="2935740"/>
          </a:xfrm>
          <a:prstGeom prst="rect">
            <a:avLst/>
          </a:prstGeom>
          <a:noFill/>
        </p:spPr>
        <p:txBody>
          <a:bodyPr wrap="square" rtlCol="0">
            <a:spAutoFit/>
          </a:bodyPr>
          <a:lstStyle/>
          <a:p>
            <a:pPr>
              <a:lnSpc>
                <a:spcPct val="107000"/>
              </a:lnSpc>
              <a:spcAft>
                <a:spcPts val="800"/>
              </a:spcAft>
            </a:pPr>
            <a:r>
              <a:rPr lang="en-US" sz="1400" dirty="0" err="1">
                <a:latin typeface="Calibri" panose="020F0502020204030204" pitchFamily="34" charset="0"/>
                <a:ea typeface="Calibri" panose="020F0502020204030204" pitchFamily="34" charset="0"/>
                <a:cs typeface="Times New Roman" panose="02020603050405020304" pitchFamily="18" charset="0"/>
              </a:rPr>
              <a:t>Youtube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sl-SI" sz="1400" dirty="0" err="1">
                <a:latin typeface="Calibri" panose="020F0502020204030204" pitchFamily="34" charset="0"/>
                <a:ea typeface="Calibri" panose="020F0502020204030204" pitchFamily="34" charset="0"/>
                <a:cs typeface="Times New Roman" panose="02020603050405020304" pitchFamily="18" charset="0"/>
              </a:rPr>
              <a:t>links</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l-S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400" dirty="0" err="1">
                <a:latin typeface="Calibri" panose="020F0502020204030204" pitchFamily="34" charset="0"/>
                <a:ea typeface="Calibri" panose="020F0502020204030204" pitchFamily="34" charset="0"/>
                <a:cs typeface="Times New Roman" panose="02020603050405020304" pitchFamily="18" charset="0"/>
              </a:rPr>
              <a:t>Introductory</a:t>
            </a:r>
            <a:r>
              <a:rPr lang="sl-SI" sz="1400" dirty="0">
                <a:latin typeface="Calibri" panose="020F0502020204030204" pitchFamily="34" charset="0"/>
                <a:ea typeface="Calibri" panose="020F0502020204030204" pitchFamily="34" charset="0"/>
                <a:cs typeface="Times New Roman" panose="02020603050405020304" pitchFamily="18" charset="0"/>
              </a:rPr>
              <a:t> </a:t>
            </a:r>
            <a:r>
              <a:rPr lang="sl-SI" sz="1400" dirty="0" err="1">
                <a:latin typeface="Calibri" panose="020F0502020204030204" pitchFamily="34" charset="0"/>
                <a:ea typeface="Calibri" panose="020F0502020204030204" pitchFamily="34" charset="0"/>
                <a:cs typeface="Times New Roman" panose="02020603050405020304" pitchFamily="18" charset="0"/>
              </a:rPr>
              <a:t>statistics</a:t>
            </a:r>
            <a:r>
              <a:rPr lang="en-US" sz="1400" dirty="0">
                <a:latin typeface="Calibri" panose="020F0502020204030204" pitchFamily="34" charset="0"/>
                <a:ea typeface="Calibri" panose="020F0502020204030204" pitchFamily="34" charset="0"/>
                <a:cs typeface="Times New Roman" panose="02020603050405020304" pitchFamily="18" charset="0"/>
              </a:rPr>
              <a:t>:</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https://www.youtube.com/watch?v=XZo4xyJXCak</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https://www.youtube.com/watch?v=LMSyiAJm99g</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https://www.youtube.com/watch?v=VPZD_aij8H0</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https://www.youtube.com/watch?v=TLwp5DwcqD4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8"/>
              </a:rPr>
              <a:t>https://www.youtube.com/watch?v=fpFj1Re1l84</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9"/>
              </a:rPr>
              <a:t>https://youtube.com/playlist?list=PLqzoL9-eJTNAB5st3mtP_bmXafGSH1Dtz&amp;si=z-IXQ1iKbw2-ieJW</a:t>
            </a:r>
            <a:endParaRPr lang="hr-H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0"/>
              </a:rPr>
              <a:t>https://www.youtube.com/watch?v=44MJyNTxaP8</a:t>
            </a:r>
            <a:endParaRPr lang="hr-H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4025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618268" y="1112363"/>
            <a:ext cx="9144000" cy="4883084"/>
          </a:xfrm>
        </p:spPr>
        <p:txBody>
          <a:bodyPr>
            <a:normAutofit/>
          </a:bodyPr>
          <a:lstStyle/>
          <a:p>
            <a:pPr>
              <a:lnSpc>
                <a:spcPct val="110000"/>
              </a:lnSpc>
            </a:pPr>
            <a:r>
              <a:rPr lang="pl-PL" sz="4000" dirty="0"/>
              <a:t>Aut</a:t>
            </a:r>
            <a:r>
              <a:rPr lang="en-US" sz="4000" dirty="0" err="1"/>
              <a:t>ori</a:t>
            </a:r>
            <a:r>
              <a:rPr lang="pl-PL" sz="4000" dirty="0"/>
              <a:t>:</a:t>
            </a:r>
            <a:br>
              <a:rPr lang="pl-PL" sz="4000" dirty="0"/>
            </a:br>
            <a:br>
              <a:rPr lang="pl-PL" sz="4000" dirty="0"/>
            </a:br>
            <a:r>
              <a:rPr lang="en-GB" sz="2800" b="0" i="0" u="none" strike="noStrike" dirty="0">
                <a:solidFill>
                  <a:srgbClr val="000000"/>
                </a:solidFill>
                <a:effectLst/>
                <a:latin typeface="Tahoma" panose="020B0604030504040204" pitchFamily="34" charset="0"/>
              </a:rPr>
              <a:t>Sanja </a:t>
            </a:r>
            <a:r>
              <a:rPr lang="en-GB" sz="2800" b="0" i="0" u="none" strike="noStrike" dirty="0" err="1">
                <a:solidFill>
                  <a:srgbClr val="000000"/>
                </a:solidFill>
                <a:effectLst/>
                <a:latin typeface="Tahoma" panose="020B0604030504040204" pitchFamily="34" charset="0"/>
              </a:rPr>
              <a:t>Bojić</a:t>
            </a:r>
            <a:r>
              <a:rPr lang="en-GB" sz="2800" b="0" i="0" u="none" strike="noStrike" dirty="0">
                <a:solidFill>
                  <a:srgbClr val="000000"/>
                </a:solidFill>
                <a:effectLst/>
                <a:latin typeface="Tahoma" panose="020B0604030504040204" pitchFamily="34" charset="0"/>
              </a:rPr>
              <a:t>, </a:t>
            </a:r>
            <a:r>
              <a:rPr lang="en-GB" sz="2800" b="0" i="0" u="none" strike="noStrike" dirty="0" err="1">
                <a:solidFill>
                  <a:srgbClr val="000000"/>
                </a:solidFill>
                <a:effectLst/>
                <a:latin typeface="Tahoma" panose="020B0604030504040204" pitchFamily="34" charset="0"/>
              </a:rPr>
              <a:t>Kristijan</a:t>
            </a:r>
            <a:r>
              <a:rPr lang="en-GB" sz="2800" b="0" i="0" u="none" strike="noStrike" dirty="0">
                <a:solidFill>
                  <a:srgbClr val="000000"/>
                </a:solidFill>
                <a:effectLst/>
                <a:latin typeface="Tahoma" panose="020B0604030504040204" pitchFamily="34" charset="0"/>
              </a:rPr>
              <a:t> </a:t>
            </a:r>
            <a:r>
              <a:rPr lang="en-GB" sz="2800" b="0" i="0" u="none" strike="noStrike" dirty="0" err="1">
                <a:solidFill>
                  <a:srgbClr val="000000"/>
                </a:solidFill>
                <a:effectLst/>
                <a:latin typeface="Tahoma" panose="020B0604030504040204" pitchFamily="34" charset="0"/>
              </a:rPr>
              <a:t>Brglez</a:t>
            </a:r>
            <a:r>
              <a:rPr lang="en-GB" sz="2800" b="0" i="0" u="none" strike="noStrike" dirty="0">
                <a:solidFill>
                  <a:srgbClr val="000000"/>
                </a:solidFill>
                <a:effectLst/>
                <a:latin typeface="Tahoma" panose="020B0604030504040204" pitchFamily="34" charset="0"/>
              </a:rPr>
              <a:t> , Maja </a:t>
            </a:r>
            <a:r>
              <a:rPr lang="en-GB" sz="2800" b="0" i="0" u="none" strike="noStrike" dirty="0" err="1">
                <a:solidFill>
                  <a:srgbClr val="000000"/>
                </a:solidFill>
                <a:effectLst/>
                <a:latin typeface="Tahoma" panose="020B0604030504040204" pitchFamily="34" charset="0"/>
              </a:rPr>
              <a:t>Fošner</a:t>
            </a:r>
            <a:r>
              <a:rPr lang="en-GB" sz="2800" b="0" i="0" u="none" strike="noStrike" dirty="0">
                <a:solidFill>
                  <a:srgbClr val="000000"/>
                </a:solidFill>
                <a:effectLst/>
                <a:latin typeface="Tahoma" panose="020B0604030504040204" pitchFamily="34" charset="0"/>
              </a:rPr>
              <a:t>, Roman </a:t>
            </a:r>
            <a:r>
              <a:rPr lang="en-GB" sz="2800" b="0" i="0" u="none" strike="noStrike" dirty="0" err="1">
                <a:solidFill>
                  <a:srgbClr val="000000"/>
                </a:solidFill>
                <a:effectLst/>
                <a:latin typeface="Tahoma" panose="020B0604030504040204" pitchFamily="34" charset="0"/>
              </a:rPr>
              <a:t>Gumzej</a:t>
            </a:r>
            <a:r>
              <a:rPr lang="en-GB" sz="2800" b="0" i="0" u="none" strike="noStrike" dirty="0">
                <a:solidFill>
                  <a:srgbClr val="000000"/>
                </a:solidFill>
                <a:effectLst/>
                <a:latin typeface="Tahoma" panose="020B0604030504040204" pitchFamily="34" charset="0"/>
              </a:rPr>
              <a:t>, Rebeka </a:t>
            </a:r>
            <a:r>
              <a:rPr lang="en-GB" sz="2800" b="0" i="0" u="none" strike="noStrike" dirty="0" err="1">
                <a:solidFill>
                  <a:srgbClr val="000000"/>
                </a:solidFill>
                <a:effectLst/>
                <a:latin typeface="Tahoma" panose="020B0604030504040204" pitchFamily="34" charset="0"/>
              </a:rPr>
              <a:t>Kovačič</a:t>
            </a:r>
            <a:r>
              <a:rPr lang="en-GB" sz="2800" b="0" i="0" u="none" strike="noStrike" dirty="0">
                <a:solidFill>
                  <a:srgbClr val="000000"/>
                </a:solidFill>
                <a:effectLst/>
                <a:latin typeface="Tahoma" panose="020B0604030504040204" pitchFamily="34" charset="0"/>
              </a:rPr>
              <a:t> Lukman, Benjamin </a:t>
            </a:r>
            <a:r>
              <a:rPr lang="en-GB" sz="2800" b="0" i="0" u="none" strike="noStrike" dirty="0" err="1">
                <a:solidFill>
                  <a:srgbClr val="000000"/>
                </a:solidFill>
                <a:effectLst/>
                <a:latin typeface="Tahoma" panose="020B0604030504040204" pitchFamily="34" charset="0"/>
              </a:rPr>
              <a:t>Marcen</a:t>
            </a:r>
            <a:r>
              <a:rPr lang="en-GB" sz="2800" b="0" i="0" u="none" strike="noStrike" dirty="0">
                <a:solidFill>
                  <a:srgbClr val="000000"/>
                </a:solidFill>
                <a:effectLst/>
                <a:latin typeface="Tahoma" panose="020B0604030504040204" pitchFamily="34" charset="0"/>
              </a:rPr>
              <a:t>, </a:t>
            </a:r>
            <a:r>
              <a:rPr lang="en-GB" sz="2800" b="0" i="0" u="none" strike="noStrike" dirty="0" err="1">
                <a:solidFill>
                  <a:srgbClr val="000000"/>
                </a:solidFill>
                <a:effectLst/>
                <a:latin typeface="Tahoma" panose="020B0604030504040204" pitchFamily="34" charset="0"/>
              </a:rPr>
              <a:t>Marinko</a:t>
            </a:r>
            <a:r>
              <a:rPr lang="en-GB" sz="2800" b="0" i="0" u="none" strike="noStrike" dirty="0">
                <a:solidFill>
                  <a:srgbClr val="000000"/>
                </a:solidFill>
                <a:effectLst/>
                <a:latin typeface="Tahoma" panose="020B0604030504040204" pitchFamily="34" charset="0"/>
              </a:rPr>
              <a:t> </a:t>
            </a:r>
            <a:r>
              <a:rPr lang="en-GB" sz="2800" b="0" i="0" u="none" strike="noStrike" dirty="0" err="1">
                <a:solidFill>
                  <a:srgbClr val="000000"/>
                </a:solidFill>
                <a:effectLst/>
                <a:latin typeface="Tahoma" panose="020B0604030504040204" pitchFamily="34" charset="0"/>
              </a:rPr>
              <a:t>Maslarić</a:t>
            </a:r>
            <a:r>
              <a:rPr lang="en-GB" sz="2800" b="0" i="0" u="none" strike="noStrike" dirty="0">
                <a:solidFill>
                  <a:srgbClr val="000000"/>
                </a:solidFill>
                <a:effectLst/>
                <a:latin typeface="Tahoma" panose="020B0604030504040204" pitchFamily="34" charset="0"/>
              </a:rPr>
              <a:t>, </a:t>
            </a:r>
            <a:r>
              <a:rPr lang="en-GB" sz="2800" b="0" i="0" u="none" strike="noStrike" dirty="0" err="1">
                <a:solidFill>
                  <a:srgbClr val="000000"/>
                </a:solidFill>
                <a:effectLst/>
                <a:latin typeface="Tahoma" panose="020B0604030504040204" pitchFamily="34" charset="0"/>
              </a:rPr>
              <a:t>Boško</a:t>
            </a:r>
            <a:r>
              <a:rPr lang="en-GB" sz="2800" b="0" i="0" u="none" strike="noStrike" dirty="0">
                <a:solidFill>
                  <a:srgbClr val="000000"/>
                </a:solidFill>
                <a:effectLst/>
                <a:latin typeface="Tahoma" panose="020B0604030504040204" pitchFamily="34" charset="0"/>
              </a:rPr>
              <a:t> </a:t>
            </a:r>
            <a:r>
              <a:rPr lang="en-GB" sz="2800" b="0" i="0" u="none" strike="noStrike" dirty="0" err="1">
                <a:solidFill>
                  <a:srgbClr val="000000"/>
                </a:solidFill>
                <a:effectLst/>
                <a:latin typeface="Tahoma" panose="020B0604030504040204" pitchFamily="34" charset="0"/>
              </a:rPr>
              <a:t>Matović</a:t>
            </a:r>
            <a:r>
              <a:rPr lang="en-GB" sz="2800" b="0" i="0" u="none" strike="noStrike" dirty="0">
                <a:solidFill>
                  <a:srgbClr val="000000"/>
                </a:solidFill>
                <a:effectLst/>
                <a:latin typeface="Tahoma" panose="020B0604030504040204" pitchFamily="34" charset="0"/>
              </a:rPr>
              <a:t>, </a:t>
            </a:r>
            <a:r>
              <a:rPr lang="en-GB" sz="2800" b="0" i="0" u="none" strike="noStrike" dirty="0" err="1">
                <a:solidFill>
                  <a:srgbClr val="000000"/>
                </a:solidFill>
                <a:effectLst/>
                <a:latin typeface="Tahoma" panose="020B0604030504040204" pitchFamily="34" charset="0"/>
              </a:rPr>
              <a:t>Dejan</a:t>
            </a:r>
            <a:r>
              <a:rPr lang="en-GB" sz="2800" b="0" i="0" u="none" strike="noStrike" dirty="0">
                <a:solidFill>
                  <a:srgbClr val="000000"/>
                </a:solidFill>
                <a:effectLst/>
                <a:latin typeface="Tahoma" panose="020B0604030504040204" pitchFamily="34" charset="0"/>
              </a:rPr>
              <a:t> </a:t>
            </a:r>
            <a:r>
              <a:rPr lang="en-GB" sz="2800" b="0" i="0" u="none" strike="noStrike" dirty="0" err="1">
                <a:solidFill>
                  <a:srgbClr val="000000"/>
                </a:solidFill>
                <a:effectLst/>
                <a:latin typeface="Tahoma" panose="020B0604030504040204" pitchFamily="34" charset="0"/>
              </a:rPr>
              <a:t>Mirčetić</a:t>
            </a:r>
            <a:r>
              <a:rPr lang="en-GB" sz="2800" b="0" i="0" dirty="0">
                <a:solidFill>
                  <a:srgbClr val="000000"/>
                </a:solidFill>
                <a:effectLst/>
                <a:latin typeface="Tahoma" panose="020B0604030504040204" pitchFamily="34" charset="0"/>
              </a:rPr>
              <a:t>​</a:t>
            </a:r>
            <a:br>
              <a:rPr lang="en-GB" sz="2800" b="0" i="0" dirty="0">
                <a:solidFill>
                  <a:srgbClr val="000000"/>
                </a:solidFill>
                <a:effectLst/>
                <a:latin typeface="Tahoma" panose="020B0604030504040204" pitchFamily="34" charset="0"/>
              </a:rPr>
            </a:br>
            <a:br>
              <a:rPr lang="pl-PL" sz="2800" b="0" dirty="0">
                <a:solidFill>
                  <a:schemeClr val="tx1"/>
                </a:solidFill>
              </a:rPr>
            </a:br>
            <a:br>
              <a:rPr lang="pl-PL" sz="4000" dirty="0"/>
            </a:br>
            <a:r>
              <a:rPr lang="en-US" sz="4000" dirty="0" err="1"/>
              <a:t>Finalna</a:t>
            </a:r>
            <a:r>
              <a:rPr lang="en-US" sz="4000" dirty="0"/>
              <a:t> </a:t>
            </a:r>
            <a:r>
              <a:rPr lang="en-US" sz="4000" dirty="0" err="1"/>
              <a:t>verzija</a:t>
            </a:r>
            <a:r>
              <a:rPr lang="pl-PL" sz="4000" dirty="0"/>
              <a:t>: </a:t>
            </a:r>
            <a:r>
              <a:rPr lang="en-US" sz="4000" dirty="0" err="1"/>
              <a:t>jun</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a:t>Hvala na pažnji</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Uloga i značaj statistike u analizi podataka u lancima snabdevanja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289548"/>
            <a:ext cx="8731470" cy="4351338"/>
          </a:xfrm>
        </p:spPr>
        <p:txBody>
          <a:bodyPr>
            <a:normAutofit/>
          </a:bodyPr>
          <a:lstStyle/>
          <a:p>
            <a:pPr marL="0" indent="0">
              <a:buNone/>
            </a:pPr>
            <a:r>
              <a:rPr lang="hr-HR" sz="2000" dirty="0"/>
              <a:t>Statistika igra ključnu ulogu u savremenim lancima snabdevanja, gde se efikasno upravljanje, planiranje i kontrola od suštinskog značaja. Statističke metode se koriste za prikupljanje, analizu i tumačenje podataka, omogućavajući kompanijama da bolje razumeju i optimizuju svoje lance snabdevanja.</a:t>
            </a:r>
          </a:p>
          <a:p>
            <a:pPr marL="0" indent="0">
              <a:buNone/>
            </a:pPr>
            <a:r>
              <a:rPr lang="hr-HR" sz="2000" dirty="0"/>
              <a:t>U analizi lanca snabdevanja, statistika se koristi za optimizaciju procesa, smanjenje troškova, povećanje efikasnosti i poboljšanje zadovoljstva kupaca. Omogućava bolje razumevanje dinamike lanca snabdevanja i bolje upravljanje rizicima, što je ključno za uspešno poslovanje kompanija i organizacija u današnjem globalnom okruženju. </a:t>
            </a:r>
            <a:endParaRPr lang="sl-SI" sz="20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Promenljive</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188232"/>
            <a:ext cx="9661928" cy="4351338"/>
          </a:xfrm>
        </p:spPr>
        <p:txBody>
          <a:bodyPr>
            <a:normAutofit/>
          </a:bodyPr>
          <a:lstStyle/>
          <a:p>
            <a:pPr marL="0" indent="0">
              <a:buNone/>
            </a:pPr>
            <a:r>
              <a:rPr lang="pl-PL" sz="2000" dirty="0"/>
              <a:t>Promenljive su osnovni gradivni blokovi u statistici jer predstavljaju svojstva ili karakteristike koje se mere ili posmatraju u anketi, eksperimentu ili uzorku podataka. Promenljive su neophodne za razumevanje i analizu podataka jer omogućavaju istraživačima, analitičarima i statističarima da opišu, analiziraju i razumeju fenomene</a:t>
            </a:r>
          </a:p>
          <a:p>
            <a:r>
              <a:rPr lang="pl-PL" sz="1800" b="1" dirty="0"/>
              <a:t>Kvalitativne(deskriptivne, kategorijalne) varijable</a:t>
            </a:r>
          </a:p>
          <a:p>
            <a:r>
              <a:rPr lang="pl-PL" sz="1800" b="1" dirty="0"/>
              <a:t>Kvantitativne (numeričke) varijable </a:t>
            </a:r>
          </a:p>
          <a:p>
            <a:r>
              <a:rPr lang="pl-PL" sz="1800" b="1" dirty="0"/>
              <a:t>Zavisne i nezavisne varijable</a:t>
            </a:r>
          </a:p>
          <a:p>
            <a:r>
              <a:rPr lang="pl-PL" sz="1800" b="1" dirty="0"/>
              <a:t>Diskretne i kontinuirane promenljive</a:t>
            </a:r>
          </a:p>
          <a:p>
            <a:pPr marL="0" indent="0">
              <a:buNone/>
            </a:pPr>
            <a:endParaRPr lang="pl-PL" sz="16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9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bmk="_Toc150194496">
                <a:ea typeface="Times New Roman" panose="02020603050405020304" pitchFamily="18" charset="0"/>
                <a:cs typeface="Times New Roman" panose="02020603050405020304" pitchFamily="18" charset="0"/>
              </a:rPr>
              <a:t>Prosek (srednja vrednost)</a:t>
            </a: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306285" y="2085047"/>
            <a:ext cx="9322709"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Srednja</a:t>
            </a:r>
            <a:r>
              <a:rPr kumimoji="0" lang="pl-PL" altLang="sl-SI" sz="20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vrednost, poznata i kao prosek, jedna je od osnovnih statističkih mera</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Srednja vrednost je aritmetički prosek svih vrednosti u skupu podataka. Izračunava se sabiranjem svih</a:t>
            </a:r>
            <a:r>
              <a:rPr kumimoji="0" lang="pl-PL" altLang="sl-SI" sz="20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podataka, a zatim  deljenjem sa brojem podataka.</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lang="pl-PL" altLang="sl-SI" sz="2000" dirty="0">
                <a:latin typeface="Tahoma" panose="020B0604030504040204" pitchFamily="34" charset="0"/>
                <a:ea typeface="Calibri" panose="020F0502020204030204" pitchFamily="34" charset="0"/>
                <a:cs typeface="Tahoma" panose="020B0604030504040204" pitchFamily="34" charset="0"/>
              </a:rPr>
              <a:t>Izračunavanje proseka</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pl-PL" altLang="sl-SI" sz="2000" dirty="0">
                <a:latin typeface="Tahoma" panose="020B0604030504040204" pitchFamily="34" charset="0"/>
                <a:ea typeface="Calibri" panose="020F0502020204030204" pitchFamily="34" charset="0"/>
                <a:cs typeface="Tahoma" panose="020B0604030504040204" pitchFamily="34" charset="0"/>
              </a:rPr>
              <a:t>Dodajte sve vrednosti u skupu podataka</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pl-PL" altLang="sl-SI" sz="2000" dirty="0">
                <a:latin typeface="Tahoma" panose="020B0604030504040204" pitchFamily="34" charset="0"/>
                <a:ea typeface="Calibri" panose="020F0502020204030204" pitchFamily="34" charset="0"/>
                <a:cs typeface="Tahoma" panose="020B0604030504040204" pitchFamily="34" charset="0"/>
              </a:rPr>
              <a:t>Podelite zbir brojem vrednosti u skupu</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sl-SI" altLang="sl-SI"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pl-PL" altLang="sl-SI" sz="2000" dirty="0">
                <a:latin typeface="Tahoma" panose="020B0604030504040204" pitchFamily="34" charset="0"/>
                <a:ea typeface="Calibri" panose="020F0502020204030204" pitchFamily="34" charset="0"/>
                <a:cs typeface="Tahoma" panose="020B0604030504040204" pitchFamily="34" charset="0"/>
              </a:rPr>
              <a:t>Jednačina za izračunavanje proseka</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pl-PL" altLang="sl-SI" sz="20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(x̄)</a:t>
            </a:r>
            <a:r>
              <a:rPr kumimoji="0" lang="pl-PL" altLang="sl-SI" sz="20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is: </a:t>
            </a:r>
            <a:r>
              <a:rPr kumimoji="0" lang="pl-PL" altLang="sl-SI" sz="20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x̄ = (x1+x2+x3+ ... +xn) / n</a:t>
            </a:r>
            <a:endParaRPr kumimoji="0" lang="pl-PL" altLang="sl-SI"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1909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pl-PL" kern="100" dirty="0">
                <a:ea typeface="Times New Roman" panose="02020603050405020304" pitchFamily="18" charset="0"/>
                <a:cs typeface="Times New Roman" panose="02020603050405020304" pitchFamily="18" charset="0"/>
              </a:rPr>
              <a:t>Medijana</a:t>
            </a:r>
            <a:endParaRPr lang="sl-SI" sz="2400" kern="1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1608665" y="1757291"/>
                <a:ext cx="9745133" cy="3591689"/>
              </a:xfrm>
              <a:prstGeom prst="rect">
                <a:avLst/>
              </a:prstGeom>
            </p:spPr>
            <p:txBody>
              <a:bodyPr wrap="square">
                <a:spAutoFit/>
              </a:bodyPr>
              <a:lstStyle/>
              <a:p>
                <a:pPr algn="just">
                  <a:lnSpc>
                    <a:spcPct val="150000"/>
                  </a:lnSpc>
                  <a:spcAft>
                    <a:spcPts val="600"/>
                  </a:spcAft>
                </a:pPr>
                <a:r>
                  <a:rPr lang="pl-PL" sz="1600" kern="100" dirty="0">
                    <a:latin typeface="Tahoma" panose="020B0604030504040204" pitchFamily="34" charset="0"/>
                    <a:ea typeface="Tahoma" panose="020B0604030504040204" pitchFamily="34" charset="0"/>
                    <a:cs typeface="Tahoma" panose="020B0604030504040204" pitchFamily="34" charset="0"/>
                  </a:rPr>
                  <a:t>Medijan je statistički koncept koji se koriste za merenje srednje vrednosti skupa podataka. To je vrednost koja deli naručene podatke na dve jednake polovine. Medijana je jedna od osnovnih mera centralne tendencije u statistici i koristi se za opisivanje distribucije podataka, posebno kada su podaci iskrivljeni ili sadrže odstupnike.</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sl-SI" sz="1600" kern="100" dirty="0">
                    <a:latin typeface="Tahoma" panose="020B0604030504040204" pitchFamily="34" charset="0"/>
                    <a:ea typeface="Tahoma" panose="020B0604030504040204" pitchFamily="34" charset="0"/>
                    <a:cs typeface="Tahoma" panose="020B0604030504040204" pitchFamily="34" charset="0"/>
                  </a:rPr>
                  <a:t>Kako izračunati medijanu</a:t>
                </a:r>
                <a:r>
                  <a:rPr lang="pl-PL" sz="1600" kern="100" dirty="0">
                    <a:latin typeface="Tahoma" panose="020B0604030504040204" pitchFamily="34" charset="0"/>
                    <a:ea typeface="Tahoma" panose="020B0604030504040204" pitchFamily="34" charset="0"/>
                    <a:cs typeface="Tahoma" panose="020B0604030504040204" pitchFamily="34" charset="0"/>
                  </a:rPr>
                  <a:t>:</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Prvo, morate sortirati skup podataka od najmanje do najveće vrednosti.</a:t>
                </a:r>
                <a:endParaRPr lang="sl-SI" sz="1600" kern="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Ako je broj podataka prana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𝑛</m:t>
                    </m:r>
                  </m:oMath>
                </a14:m>
                <a:r>
                  <a:rPr lang="pl-PL" sz="1600" kern="100" dirty="0">
                    <a:latin typeface="Tahoma" panose="020B0604030504040204" pitchFamily="34" charset="0"/>
                    <a:ea typeface="Tahoma" panose="020B0604030504040204" pitchFamily="34" charset="0"/>
                    <a:cs typeface="Tahoma" panose="020B0604030504040204" pitchFamily="34" charset="0"/>
                  </a:rPr>
                  <a:t>), onda je medijana prosek dve srednje vrednosti. To znači da je medijana jednaka proseku vrednosti na poziciji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𝑛</m:t>
                    </m:r>
                    <m:r>
                      <a:rPr lang="pl-PL" sz="1600" i="1" kern="100">
                        <a:latin typeface="Cambria Math" panose="02040503050406030204" pitchFamily="18" charset="0"/>
                        <a:ea typeface="Calibri" panose="020F0502020204030204" pitchFamily="34" charset="0"/>
                        <a:cs typeface="Times New Roman" panose="02020603050405020304" pitchFamily="18" charset="0"/>
                      </a:rPr>
                      <m:t>/2</m:t>
                    </m:r>
                  </m:oMath>
                </a14:m>
                <a:r>
                  <a:rPr lang="pl-PL" sz="1600" kern="100" dirty="0">
                    <a:latin typeface="Tahoma" panose="020B0604030504040204" pitchFamily="34" charset="0"/>
                    <a:ea typeface="Tahoma" panose="020B0604030504040204" pitchFamily="34" charset="0"/>
                    <a:cs typeface="Tahoma" panose="020B0604030504040204" pitchFamily="34" charset="0"/>
                  </a:rPr>
                  <a:t> and </a:t>
                </a:r>
                <a14:m>
                  <m:oMath xmlns:m="http://schemas.openxmlformats.org/officeDocument/2006/math">
                    <m:r>
                      <a:rPr lang="pl-PL" sz="1600" i="1" kern="100">
                        <a:latin typeface="Cambria Math" panose="02040503050406030204" pitchFamily="18" charset="0"/>
                        <a:ea typeface="Calibri" panose="020F0502020204030204" pitchFamily="34" charset="0"/>
                        <a:cs typeface="Times New Roman" panose="02020603050405020304" pitchFamily="18" charset="0"/>
                      </a:rPr>
                      <m:t>(</m:t>
                    </m:r>
                    <m:r>
                      <a:rPr lang="pl-PL" sz="1600" i="1" kern="100">
                        <a:latin typeface="Cambria Math" panose="02040503050406030204" pitchFamily="18" charset="0"/>
                        <a:ea typeface="Calibri" panose="020F0502020204030204" pitchFamily="34" charset="0"/>
                        <a:cs typeface="Times New Roman" panose="02020603050405020304" pitchFamily="18" charset="0"/>
                      </a:rPr>
                      <m:t>𝑛</m:t>
                    </m:r>
                    <m:r>
                      <a:rPr lang="pl-PL" sz="1600" i="1" kern="100">
                        <a:latin typeface="Cambria Math" panose="02040503050406030204" pitchFamily="18" charset="0"/>
                        <a:ea typeface="Calibri" panose="020F0502020204030204" pitchFamily="34" charset="0"/>
                        <a:cs typeface="Times New Roman" panose="02020603050405020304" pitchFamily="18" charset="0"/>
                      </a:rPr>
                      <m:t>/2 + 1) </m:t>
                    </m:r>
                    <m:r>
                      <a:rPr lang="sr-Latn-RS" sz="1600" b="0" i="0" kern="100" smtClean="0">
                        <a:latin typeface="Cambria Math" panose="02040503050406030204" pitchFamily="18" charset="0"/>
                        <a:ea typeface="Calibri" panose="020F0502020204030204" pitchFamily="34" charset="0"/>
                        <a:cs typeface="Times New Roman" panose="02020603050405020304" pitchFamily="18" charset="0"/>
                      </a:rPr>
                      <m:t> </m:t>
                    </m:r>
                  </m:oMath>
                </a14:m>
                <a:r>
                  <a:rPr lang="pl-PL" sz="1600" kern="100" dirty="0">
                    <a:latin typeface="Tahoma" panose="020B0604030504040204" pitchFamily="34" charset="0"/>
                    <a:ea typeface="Tahoma" panose="020B0604030504040204" pitchFamily="34" charset="0"/>
                    <a:cs typeface="Tahoma" panose="020B0604030504040204" pitchFamily="34" charset="0"/>
                  </a:rPr>
                  <a:t> kada su podaci sortirani ulaznim redosledom.</a:t>
                </a:r>
              </a:p>
              <a:p>
                <a:pPr marL="342900" lvl="0" indent="-342900" algn="just">
                  <a:lnSpc>
                    <a:spcPct val="107000"/>
                  </a:lnSpc>
                  <a:spcAft>
                    <a:spcPts val="800"/>
                  </a:spcAft>
                  <a:buFont typeface="Symbol" panose="05050102010706020507" pitchFamily="18" charset="2"/>
                  <a:buChar char=""/>
                </a:pPr>
                <a:r>
                  <a:rPr lang="pl-PL" sz="1600" kern="100" dirty="0">
                    <a:latin typeface="Tahoma" panose="020B0604030504040204" pitchFamily="34" charset="0"/>
                    <a:ea typeface="Tahoma" panose="020B0604030504040204" pitchFamily="34" charset="0"/>
                    <a:cs typeface="Tahoma" panose="020B0604030504040204" pitchFamily="34" charset="0"/>
                  </a:rPr>
                  <a:t>Ako je broj podataka neparan, onda je srednja vrednost na srednjoj poziciji.</a:t>
                </a:r>
                <a:endParaRPr lang="sl-SI" sz="1600" kern="1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08665" y="1757291"/>
                <a:ext cx="9745133" cy="3591689"/>
              </a:xfrm>
              <a:prstGeom prst="rect">
                <a:avLst/>
              </a:prstGeom>
              <a:blipFill>
                <a:blip r:embed="rId2"/>
                <a:stretch>
                  <a:fillRect l="-375" r="-313" b="-1358"/>
                </a:stretch>
              </a:blipFill>
            </p:spPr>
            <p:txBody>
              <a:bodyPr/>
              <a:lstStyle/>
              <a:p>
                <a:r>
                  <a:rPr lang="sr-Latn-RS">
                    <a:noFill/>
                  </a:rPr>
                  <a:t> </a:t>
                </a:r>
              </a:p>
            </p:txBody>
          </p:sp>
        </mc:Fallback>
      </mc:AlternateContent>
      <p:pic>
        <p:nvPicPr>
          <p:cNvPr id="5" name="Obraz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75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dirty="0">
                <a:ea typeface="Times New Roman" panose="02020603050405020304" pitchFamily="18" charset="0"/>
                <a:cs typeface="Times New Roman" panose="02020603050405020304" pitchFamily="18" charset="0"/>
              </a:rPr>
              <a:t>M</a:t>
            </a:r>
            <a:r>
              <a:rPr lang="pl-PL" altLang="sl-SI" dirty="0" bmk="">
                <a:ea typeface="Times New Roman" panose="02020603050405020304" pitchFamily="18" charset="0"/>
                <a:cs typeface="Times New Roman" panose="02020603050405020304" pitchFamily="18" charset="0"/>
              </a:rPr>
              <a:t>odus</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819456"/>
            <a:ext cx="877630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Modus </a:t>
            </a:r>
            <a:r>
              <a:rPr lang="pl-PL" altLang="sl-SI" dirty="0">
                <a:latin typeface="Tahoma" panose="020B0604030504040204" pitchFamily="34" charset="0"/>
                <a:ea typeface="Tahoma" panose="020B0604030504040204" pitchFamily="34" charset="0"/>
                <a:cs typeface="Tahoma" panose="020B0604030504040204" pitchFamily="34" charset="0"/>
              </a:rPr>
              <a:t>je jedna od osnosvnih statističkih metrika koja se koristi za merenje centralne tendencije skupa podataka</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Modus predstavlja vrednost koja</a:t>
            </a:r>
            <a:r>
              <a:rPr kumimoji="0" lang="pl-PL" altLang="sl-SI" b="0"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se najčešće javlja u skupu podataka. To je vrednost koja ima najveću učestalost pojavljivanja medju svim vrednostima u skupu podataka.</a:t>
            </a:r>
            <a:endParaRPr kumimoji="0" lang="en-US"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sl-SI" dirty="0">
              <a:latin typeface="Tahoma" panose="020B0604030504040204" pitchFamily="34" charset="0"/>
              <a:ea typeface="Tahoma" panose="020B0604030504040204" pitchFamily="34" charset="0"/>
              <a:cs typeface="Tahoma" panose="020B0604030504040204" pitchFamily="34" charset="0"/>
            </a:endParaRPr>
          </a:p>
          <a:p>
            <a:r>
              <a:rPr lang="pl-PL" dirty="0">
                <a:latin typeface="Tahoma" panose="020B0604030504040204" pitchFamily="34" charset="0"/>
                <a:ea typeface="Tahoma" panose="020B0604030504040204" pitchFamily="34" charset="0"/>
                <a:cs typeface="Tahoma" panose="020B0604030504040204" pitchFamily="34" charset="0"/>
              </a:rPr>
              <a:t>Modus je koristan za identifikaciju najčešće vrednosti u skupu podataka i posebno je koristan kada se analiziraju kvalitativne (kategorične) varijable gde vrednosti nisu numeričke.</a:t>
            </a:r>
            <a:endParaRPr lang="sl-SI"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800" b="0" i="0" u="none" strike="noStrike" cap="none" normalizeH="0" baseline="0" dirty="0">
                <a:ln>
                  <a:noFill/>
                </a:ln>
                <a:solidFill>
                  <a:schemeClr val="tx1"/>
                </a:solidFill>
                <a:effectLst/>
                <a:latin typeface="Arial" panose="020B0604020202020204" pitchFamily="34" charset="0"/>
              </a:rPr>
              <a:t>Ako</a:t>
            </a:r>
            <a:r>
              <a:rPr kumimoji="0" lang="pl-PL" altLang="sl-SI" sz="1800" b="0" i="0" u="none" strike="noStrike" cap="none" normalizeH="0" dirty="0">
                <a:ln>
                  <a:noFill/>
                </a:ln>
                <a:solidFill>
                  <a:schemeClr val="tx1"/>
                </a:solidFill>
                <a:effectLst/>
                <a:latin typeface="Arial" panose="020B0604020202020204" pitchFamily="34" charset="0"/>
              </a:rPr>
              <a:t> postoji više modova u skupu podataka (više vrednosti koje se javljaju sa sličnom maksimalnom frekvencijom), govorimo o multimodalnoj distribuciji. Ako svi podaci imaju istu učestalost pojavljivanjima, onda skup podataka nema režim.</a:t>
            </a: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pl-PL" altLang="sl-SI" sz="4000" dirty="0" bmk="_Toc150194499">
                <a:ea typeface="Calibri" panose="020F0502020204030204" pitchFamily="34" charset="0"/>
                <a:cs typeface="Times New Roman" panose="02020603050405020304" pitchFamily="18" charset="0"/>
              </a:rPr>
              <a:t>Opseg varijanse</a:t>
            </a:r>
            <a:r>
              <a:rPr lang="pl-PL" altLang="sl-SI" b="0" dirty="0">
                <a:solidFill>
                  <a:schemeClr val="tx1"/>
                </a:solidFill>
                <a:ea typeface="Calibri" panose="020F0502020204030204" pitchFamily="34" charset="0"/>
              </a:rPr>
              <a:t> (VR, Domet, domet) </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232" y="79465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733246" y="2184823"/>
            <a:ext cx="949597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Razlika</a:t>
            </a:r>
            <a:r>
              <a:rPr kumimoji="0" lang="pl-PL" altLang="sl-SI" b="0"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izmedju maksimalne i minimalne vrednosti u skupu podataka je statistički koncept koji se naziva opseg</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Ovo meri kolika</a:t>
            </a:r>
            <a:r>
              <a:rPr kumimoji="0" lang="pl-PL" altLang="sl-SI" b="0"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je razlika izmedju maksimalne i minimalne vrednosti u skupu podataka. Opseg je jednostavan način da se proceni opseg vrednosti u skupu podataka i da se izmeri varijabilnost izmedju minimalnih i maksimalnih vrednosti.</a:t>
            </a:r>
            <a:endPar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pl-PL" altLang="sl-SI" dirty="0">
                <a:latin typeface="Tahoma" panose="020B0604030504040204" pitchFamily="34" charset="0"/>
                <a:ea typeface="Tahoma" panose="020B0604030504040204" pitchFamily="34" charset="0"/>
                <a:cs typeface="Tahoma" panose="020B0604030504040204" pitchFamily="34" charset="0"/>
              </a:rPr>
              <a:t>Izračunavanje margine varijacije je jednostavno</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pl-PL" altLang="sl-SI" dirty="0">
                <a:latin typeface="Tahoma" panose="020B0604030504040204" pitchFamily="34" charset="0"/>
                <a:ea typeface="Tahoma" panose="020B0604030504040204" pitchFamily="34" charset="0"/>
                <a:cs typeface="Tahoma" panose="020B0604030504040204" pitchFamily="34" charset="0"/>
              </a:rPr>
              <a:t>Prvo, pronadjite minimalnu vrednost </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(min)</a:t>
            </a:r>
            <a:r>
              <a:rPr kumimoji="0" lang="pl-PL" altLang="sl-SI" b="0"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i maksimalnu vrednost</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(max) </a:t>
            </a:r>
            <a:r>
              <a:rPr lang="pl-PL" altLang="sl-SI" dirty="0">
                <a:latin typeface="Tahoma" panose="020B0604030504040204" pitchFamily="34" charset="0"/>
                <a:ea typeface="Tahoma" panose="020B0604030504040204" pitchFamily="34" charset="0"/>
                <a:cs typeface="Tahoma" panose="020B0604030504040204" pitchFamily="34" charset="0"/>
              </a:rPr>
              <a:t>u skupu podataka</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sl-SI"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pl-PL" altLang="sl-SI" dirty="0">
                <a:latin typeface="Tahoma" panose="020B0604030504040204" pitchFamily="34" charset="0"/>
                <a:ea typeface="Tahoma" panose="020B0604030504040204" pitchFamily="34" charset="0"/>
                <a:cs typeface="Tahoma" panose="020B0604030504040204" pitchFamily="34" charset="0"/>
              </a:rPr>
              <a:t>Zatim izračunajt</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e razliku izmedju</a:t>
            </a:r>
            <a:r>
              <a:rPr kumimoji="0" lang="pl-PL" altLang="sl-SI" b="0" i="0" u="none" strike="noStrike" cap="none" normalizeH="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maksimalne i minimalne vrednosti</a:t>
            </a:r>
            <a:r>
              <a:rPr kumimoji="0" lang="pl-PL" altLang="sl-SI"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(max - min).</a:t>
            </a:r>
          </a:p>
        </p:txBody>
      </p:sp>
    </p:spTree>
    <p:extLst>
      <p:ext uri="{BB962C8B-B14F-4D97-AF65-F5344CB8AC3E}">
        <p14:creationId xmlns:p14="http://schemas.microsoft.com/office/powerpoint/2010/main" val="414112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eaLnBrk="0" fontAlgn="base" hangingPunct="0">
              <a:lnSpc>
                <a:spcPct val="100000"/>
              </a:lnSpc>
              <a:spcAft>
                <a:spcPct val="0"/>
              </a:spcAft>
            </a:pPr>
            <a:r>
              <a:rPr lang="pl-PL" altLang="sl-SI" dirty="0">
                <a:ea typeface="Times New Roman" panose="02020603050405020304" pitchFamily="18" charset="0"/>
                <a:cs typeface="Times New Roman" panose="02020603050405020304" pitchFamily="18" charset="0"/>
              </a:rPr>
              <a:t>V</a:t>
            </a:r>
            <a:r>
              <a:rPr lang="pl-PL" altLang="sl-SI" dirty="0" bmk="">
                <a:ea typeface="Times New Roman" panose="02020603050405020304" pitchFamily="18" charset="0"/>
                <a:cs typeface="Times New Roman" panose="02020603050405020304" pitchFamily="18" charset="0"/>
              </a:rPr>
              <a:t>arijanca i standardna devijacija</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2031330"/>
            <a:ext cx="925467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b="0" i="0" u="none" strike="noStrike" cap="none" normalizeH="0" baseline="0" dirty="0">
                <a:ln>
                  <a:noFill/>
                </a:ln>
                <a:solidFill>
                  <a:schemeClr val="tx1"/>
                </a:solidFill>
                <a:effectLst/>
                <a:latin typeface="Arial" panose="020B0604020202020204" pitchFamily="34" charset="0"/>
              </a:rPr>
              <a:t>Varijanca</a:t>
            </a:r>
            <a:r>
              <a:rPr kumimoji="0" lang="pl-PL" altLang="sl-SI" b="0" i="0" u="none" strike="noStrike" cap="none" normalizeH="0" dirty="0">
                <a:ln>
                  <a:noFill/>
                </a:ln>
                <a:solidFill>
                  <a:schemeClr val="tx1"/>
                </a:solidFill>
                <a:effectLst/>
                <a:latin typeface="Arial" panose="020B0604020202020204" pitchFamily="34" charset="0"/>
              </a:rPr>
              <a:t> je prosek kvadrata odstupnja od srednje vrednosti. To je kvadrat standardne devijacije. Standardna devijacija je statistička mera koja se koristi za merenje disperzije ili varijabilnost u skupu podataka. Ona govori koliko su vrednosti udaljene od srednje vrednosti (proseka) u skupu. Standardna devijacija je jedna od najčešće korišćenih mera disperzije u statistici i izračunava se izračunavanjem kvadratng korena varijacije (varijanse).</a:t>
            </a:r>
            <a:endParaRPr kumimoji="0" lang="pl-PL" altLang="sl-SI" b="0" i="0" u="none" strike="noStrike" cap="none" normalizeH="0" baseline="0" dirty="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608666" y="4024625"/>
            <a:ext cx="925467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pl-PL" altLang="sl-SI" sz="1600" dirty="0">
                <a:latin typeface="Tahoma" panose="020B0604030504040204" pitchFamily="34" charset="0"/>
                <a:ea typeface="Calibri" panose="020F0502020204030204" pitchFamily="34" charset="0"/>
                <a:cs typeface="Tahoma" panose="020B0604030504040204" pitchFamily="34" charset="0"/>
              </a:rPr>
              <a:t>Izračunavanje standardne devijacije</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lang="pl-PL" altLang="sl-SI" sz="1600" dirty="0">
                <a:latin typeface="Tahoma" panose="020B0604030504040204" pitchFamily="34" charset="0"/>
                <a:ea typeface="Calibri" panose="020F0502020204030204" pitchFamily="34" charset="0"/>
                <a:cs typeface="Tahoma" panose="020B0604030504040204" pitchFamily="34" charset="0"/>
              </a:rPr>
              <a:t>Prvo, izračunajte varijaciju </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(varijansu). </a:t>
            </a:r>
            <a:r>
              <a:rPr lang="pl-PL" altLang="sl-SI" sz="1600" dirty="0">
                <a:latin typeface="Tahoma" panose="020B0604030504040204" pitchFamily="34" charset="0"/>
                <a:ea typeface="Calibri" panose="020F0502020204030204" pitchFamily="34" charset="0"/>
                <a:cs typeface="Tahoma" panose="020B0604030504040204" pitchFamily="34" charset="0"/>
              </a:rPr>
              <a:t>Varijacija</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(varijansa)</a:t>
            </a:r>
            <a:r>
              <a:rPr kumimoji="0" lang="pl-PL" altLang="sl-SI" sz="16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se izračunava uzimanjem proseka svih vrednosti u skupu za svaku vrednost u skupu, zatim kvadriranjem i sabiranjem ovih razlika</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lang="pl-PL" altLang="sl-SI" sz="1600" dirty="0">
                <a:latin typeface="Tahoma" panose="020B0604030504040204" pitchFamily="34" charset="0"/>
                <a:ea typeface="Calibri" panose="020F0502020204030204" pitchFamily="34" charset="0"/>
                <a:cs typeface="Tahoma" panose="020B0604030504040204" pitchFamily="34" charset="0"/>
              </a:rPr>
              <a:t>Kada dobijete vrednost margine varijacije</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pl-PL" altLang="sl-SI" sz="16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σ2</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a:t>
            </a:r>
            <a:r>
              <a:rPr kumimoji="0" lang="pl-PL" altLang="sl-SI" sz="1600" b="0" i="0" u="none" strike="noStrike" cap="none" normalizeH="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izračunajte standardnu devijaciju tako što ćete izračunati kvadratni koren margine varijacije</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lang="pl-PL" altLang="sl-SI" sz="1600" dirty="0">
                <a:latin typeface="Tahoma" panose="020B0604030504040204" pitchFamily="34" charset="0"/>
                <a:ea typeface="Calibri" panose="020F0502020204030204" pitchFamily="34" charset="0"/>
                <a:cs typeface="Tahoma" panose="020B0604030504040204" pitchFamily="34" charset="0"/>
              </a:rPr>
              <a:t>Ovo se radi uzimanjem kvadratnog korena od</a:t>
            </a:r>
            <a:r>
              <a:rPr kumimoji="0" lang="pl-PL" altLang="sl-SI" sz="16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r>
              <a:rPr kumimoji="0" lang="pl-PL" altLang="sl-SI" sz="16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σ2:</a:t>
            </a:r>
            <a:endParaRPr kumimoji="0" lang="sl-SI" altLang="sl-SI"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1608666" y="55726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l-PL" altLang="sl-SI"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Standard deviation </a:t>
            </a:r>
            <a:r>
              <a:rPr kumimoji="0" lang="pl-PL" altLang="sl-SI" sz="11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ahoma" panose="020B0604030504040204" pitchFamily="34" charset="0"/>
              </a:rPr>
              <a:t>σ = √(σ2)</a:t>
            </a: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9427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86103960ca44d5c9df2a8fb84c24390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f0b528dcbc4ce96b8fc80b5cec964086"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d9bddfac-6dc9-4958-8f35-4d0da3af229b"/>
    <ds:schemaRef ds:uri="http://schemas.microsoft.com/office/2006/documentManagement/types"/>
    <ds:schemaRef ds:uri="http://schemas.microsoft.com/office/2006/metadata/properties"/>
    <ds:schemaRef ds:uri="http://www.w3.org/XML/1998/namespace"/>
    <ds:schemaRef ds:uri="a92fe6ce-cc5e-4661-b3e6-d9d5535f70b5"/>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D4940BCE-E36C-4C00-B85B-4131A078EE39}"/>
</file>

<file path=docProps/app.xml><?xml version="1.0" encoding="utf-8"?>
<Properties xmlns="http://schemas.openxmlformats.org/officeDocument/2006/extended-properties" xmlns:vt="http://schemas.openxmlformats.org/officeDocument/2006/docPropsVTypes">
  <TotalTime>2792</TotalTime>
  <Words>2068</Words>
  <Application>Microsoft Office PowerPoint</Application>
  <PresentationFormat>Panoramiczny</PresentationFormat>
  <Paragraphs>127</Paragraphs>
  <Slides>22</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22</vt:i4>
      </vt:variant>
    </vt:vector>
  </HeadingPairs>
  <TitlesOfParts>
    <vt:vector size="28" baseType="lpstr">
      <vt:lpstr>Arial</vt:lpstr>
      <vt:lpstr>Calibri</vt:lpstr>
      <vt:lpstr>Cambria Math</vt:lpstr>
      <vt:lpstr>Symbol</vt:lpstr>
      <vt:lpstr>Tahoma</vt:lpstr>
      <vt:lpstr>Motyw pakietu Office</vt:lpstr>
      <vt:lpstr>Statističke metode za analizu logističkih podataka</vt:lpstr>
      <vt:lpstr>Agenda</vt:lpstr>
      <vt:lpstr>Uloga i značaj statistike u analizi podataka u lancima snabdevanja</vt:lpstr>
      <vt:lpstr>Promenljive</vt:lpstr>
      <vt:lpstr>Prosek (srednja vrednost)</vt:lpstr>
      <vt:lpstr>Medijana</vt:lpstr>
      <vt:lpstr>Modus</vt:lpstr>
      <vt:lpstr>Opseg varijanse (VR, Domet, domet) </vt:lpstr>
      <vt:lpstr>Varijanca i standardna devijacija</vt:lpstr>
      <vt:lpstr>Kvantili</vt:lpstr>
      <vt:lpstr>Prikaz statistike</vt:lpstr>
      <vt:lpstr>Prezentacja programu PowerPoint</vt:lpstr>
      <vt:lpstr>Prezentacja programu PowerPoint</vt:lpstr>
      <vt:lpstr>Raspodela frekvencija</vt:lpstr>
      <vt:lpstr>Deskriptivna i inferencijalna statistika</vt:lpstr>
      <vt:lpstr>Inferencijalna statistika</vt:lpstr>
      <vt:lpstr>Korelacija i regresija </vt:lpstr>
      <vt:lpstr>Raspodele verovatnoće</vt:lpstr>
      <vt:lpstr>Prezentacja programu PowerPoint</vt:lpstr>
      <vt:lpstr>Prezentacja programu PowerPoint</vt:lpstr>
      <vt:lpstr>Autori:  Sanja Bojić, Kristijan Brglez , Maja Fošner, Roman Gumzej, Rebeka Kovačič Lukman, Benjamin Marcen, Marinko Maslarić, Boško Matović, Dejan Mirčetić​   Finalna verzija: jun 2025</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72</cp:revision>
  <dcterms:created xsi:type="dcterms:W3CDTF">2023-07-06T12:09:08Z</dcterms:created>
  <dcterms:modified xsi:type="dcterms:W3CDTF">2025-11-07T11:36:02Z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