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4"/>
  </p:sldMasterIdLst>
  <p:sldIdLst>
    <p:sldId id="256" r:id="rId5"/>
    <p:sldId id="264" r:id="rId6"/>
    <p:sldId id="262" r:id="rId7"/>
    <p:sldId id="267" r:id="rId8"/>
    <p:sldId id="272" r:id="rId9"/>
    <p:sldId id="273" r:id="rId10"/>
    <p:sldId id="274" r:id="rId11"/>
    <p:sldId id="275" r:id="rId12"/>
    <p:sldId id="276" r:id="rId13"/>
    <p:sldId id="277" r:id="rId14"/>
    <p:sldId id="278" r:id="rId15"/>
    <p:sldId id="279" r:id="rId16"/>
    <p:sldId id="280" r:id="rId17"/>
    <p:sldId id="281" r:id="rId18"/>
    <p:sldId id="266" r:id="rId19"/>
    <p:sldId id="282" r:id="rId20"/>
    <p:sldId id="283" r:id="rId21"/>
    <p:sldId id="284" r:id="rId22"/>
    <p:sldId id="287" r:id="rId23"/>
    <p:sldId id="286" r:id="rId24"/>
    <p:sldId id="335" r:id="rId25"/>
    <p:sldId id="263" r:id="rId2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6283" autoAdjust="0"/>
  </p:normalViewPr>
  <p:slideViewPr>
    <p:cSldViewPr snapToGrid="0">
      <p:cViewPr varScale="1">
        <p:scale>
          <a:sx n="107" d="100"/>
          <a:sy n="107" d="100"/>
        </p:scale>
        <p:origin x="648"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2" name="Picture 2">
            <a:extLst>
              <a:ext uri="{FF2B5EF4-FFF2-40B4-BE49-F238E27FC236}">
                <a16:creationId xmlns:a16="http://schemas.microsoft.com/office/drawing/2014/main" id="{83C07B34-B56E-C18D-E1CC-AFC79627F39F}"/>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3" name="pole tekstowe 12">
            <a:extLst>
              <a:ext uri="{FF2B5EF4-FFF2-40B4-BE49-F238E27FC236}">
                <a16:creationId xmlns:a16="http://schemas.microsoft.com/office/drawing/2014/main" id="{1410F710-8B8C-452B-E46F-6801D9FD3F5C}"/>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9.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18" Type="http://schemas.openxmlformats.org/officeDocument/2006/relationships/hyperlink" Target="https://www.youtube.com/watch?v=fpFj1Re1l84"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17" Type="http://schemas.openxmlformats.org/officeDocument/2006/relationships/hyperlink" Target="https://www.youtube.com/watch?v=TLwp5DwcqD4"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20" Type="http://schemas.openxmlformats.org/officeDocument/2006/relationships/hyperlink" Target="https://www.youtube.com/watch?v=44MJyNTxaP8"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19" Type="http://schemas.openxmlformats.org/officeDocument/2006/relationships/hyperlink" Target="https://youtube.com/playlist?list=PLqzoL9-eJTNAB5st3mtP_bmXafGSH1Dtz&amp;si=z-IXQ1iKbw2-ieJW"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www.youtube.com/watch?v=XZo4xyJXCa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Tytuł 1">
            <a:extLst>
              <a:ext uri="{FF2B5EF4-FFF2-40B4-BE49-F238E27FC236}">
                <a16:creationId xmlns:a16="http://schemas.microsoft.com/office/drawing/2014/main" id="{19348FEB-0D15-F9D5-CC56-88E3DC56F6F1}"/>
              </a:ext>
            </a:extLst>
          </p:cNvPr>
          <p:cNvSpPr txBox="1">
            <a:spLocks/>
          </p:cNvSpPr>
          <p:nvPr/>
        </p:nvSpPr>
        <p:spPr>
          <a:xfrm>
            <a:off x="6096000" y="3172628"/>
            <a:ext cx="5872309" cy="842557"/>
          </a:xfrm>
          <a:prstGeom prst="rect">
            <a:avLst/>
          </a:prstGeom>
        </p:spPr>
        <p:txBody>
          <a:bodyPr vert="horz" lIns="91440" tIns="45720" rIns="91440" bIns="45720" rtlCol="0" anchor="b">
            <a:norm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Introductory statistics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Quantiles</a:t>
            </a:r>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481668"/>
            <a:ext cx="730673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Quantiles are values that divide ordered data into specific parts. For example, quartiles divide data into four equal parts. The first quartile (Q1) divides the bottom 25% of the data, the second quartile (Q2) is equal to the median, and the third quartile (Q3) divides the top 25% of the data.</a:t>
            </a:r>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1026" name="Picture 2" descr="https://prepnuggets.com/wp-content/uploads/2019/12/Quantil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486" y="3408219"/>
            <a:ext cx="4543757" cy="2609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Displaying statistics</a:t>
            </a:r>
          </a:p>
        </p:txBody>
      </p:sp>
      <p:sp>
        <p:nvSpPr>
          <p:cNvPr id="3" name="Rectangle 2"/>
          <p:cNvSpPr/>
          <p:nvPr/>
        </p:nvSpPr>
        <p:spPr>
          <a:xfrm>
            <a:off x="1608666" y="1481668"/>
            <a:ext cx="7769585" cy="29084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The presentation of statistics involves the use of a variety of methods and tools, with the aim of presenting data in a clear, transparent and informative way.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Here are some common ways to display statistics:</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Tables</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Tables are the basic method for displaying data. Examples include frequency tables, which show the number of occurrences for different values, and data tables, which show more information about the data.</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2050" name="Picture 2" descr="Types of Tables - Statistics"/>
          <p:cNvPicPr>
            <a:picLocks noChangeAspect="1" noChangeArrowheads="1"/>
          </p:cNvPicPr>
          <p:nvPr/>
        </p:nvPicPr>
        <p:blipFill rotWithShape="1">
          <a:blip r:embed="rId2">
            <a:extLst>
              <a:ext uri="{28A0092B-C50C-407E-A947-70E740481C1C}">
                <a14:useLocalDpi xmlns:a14="http://schemas.microsoft.com/office/drawing/2010/main" val="0"/>
              </a:ext>
            </a:extLst>
          </a:blip>
          <a:srcRect t="19565"/>
          <a:stretch/>
        </p:blipFill>
        <p:spPr bwMode="auto">
          <a:xfrm>
            <a:off x="7150399" y="4477407"/>
            <a:ext cx="3094955" cy="1625280"/>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39851" y="1511006"/>
            <a:ext cx="10020299" cy="1415772"/>
          </a:xfrm>
          <a:prstGeom prst="rect">
            <a:avLst/>
          </a:prstGeom>
        </p:spPr>
        <p:txBody>
          <a:bodyPr wrap="square">
            <a:spAutoFit/>
          </a:bodyPr>
          <a:lstStyle/>
          <a:p>
            <a:pPr algn="just">
              <a:lnSpc>
                <a:spcPct val="150000"/>
              </a:lnSpc>
              <a:spcAft>
                <a:spcPts val="600"/>
              </a:spcAft>
            </a:pPr>
            <a:r>
              <a:rPr lang="pl-PL" b="1" kern="100" dirty="0">
                <a:latin typeface="Tahoma" panose="020B0604030504040204" pitchFamily="34" charset="0"/>
                <a:ea typeface="Calibri" panose="020F0502020204030204" pitchFamily="34" charset="0"/>
                <a:cs typeface="Times New Roman" panose="02020603050405020304" pitchFamily="18" charset="0"/>
              </a:rPr>
              <a:t>Graphical representations</a:t>
            </a:r>
            <a:endParaRPr lang="sl-SI"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Graphical displays are an effective tool for visualising data. They include different types of charts such as bar charts, line charts, pie charts, histograms, box plots, etc.</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Graphical representation properties"/>
          <p:cNvPicPr/>
          <p:nvPr/>
        </p:nvPicPr>
        <p:blipFill rotWithShape="1">
          <a:blip r:embed="rId2">
            <a:extLst>
              <a:ext uri="{28A0092B-C50C-407E-A947-70E740481C1C}">
                <a14:useLocalDpi xmlns:a14="http://schemas.microsoft.com/office/drawing/2010/main" val="0"/>
              </a:ext>
            </a:extLst>
          </a:blip>
          <a:srcRect l="1" r="47782" b="50402"/>
          <a:stretch/>
        </p:blipFill>
        <p:spPr bwMode="auto">
          <a:xfrm>
            <a:off x="1439851" y="3855575"/>
            <a:ext cx="2309326" cy="1566635"/>
          </a:xfrm>
          <a:prstGeom prst="rect">
            <a:avLst/>
          </a:prstGeom>
          <a:noFill/>
          <a:ln>
            <a:noFill/>
          </a:ln>
          <a:extLst>
            <a:ext uri="{53640926-AAD7-44D8-BBD7-CCE9431645EC}">
              <a14:shadowObscured xmlns:a14="http://schemas.microsoft.com/office/drawing/2010/main"/>
            </a:ext>
          </a:extLst>
        </p:spPr>
      </p:pic>
      <p:pic>
        <p:nvPicPr>
          <p:cNvPr id="8" name="Picture 7" descr="Graphical representation properties"/>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49107"/>
          <a:stretch/>
        </p:blipFill>
        <p:spPr bwMode="auto">
          <a:xfrm>
            <a:off x="5985517" y="3873481"/>
            <a:ext cx="4310742" cy="1566635"/>
          </a:xfrm>
          <a:prstGeom prst="rect">
            <a:avLst/>
          </a:prstGeom>
          <a:noFill/>
          <a:ln>
            <a:noFill/>
          </a:ln>
          <a:extLst>
            <a:ext uri="{53640926-AAD7-44D8-BBD7-CCE9431645EC}">
              <a14:shadowObscured xmlns:a14="http://schemas.microsoft.com/office/drawing/2010/main"/>
            </a:ext>
          </a:extLst>
        </p:spPr>
      </p:pic>
      <p:pic>
        <p:nvPicPr>
          <p:cNvPr id="9" name="Picture 8" descr="Graphical Representation of Data - GeeksforGeeks"/>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9177" y="4038384"/>
            <a:ext cx="2236340" cy="1481127"/>
          </a:xfrm>
          <a:prstGeom prst="rect">
            <a:avLst/>
          </a:prstGeom>
          <a:noFill/>
          <a:ln>
            <a:noFill/>
          </a:ln>
        </p:spPr>
      </p:pic>
      <p:pic>
        <p:nvPicPr>
          <p:cNvPr id="10" name="Obraz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ow a Histogram Works to Display Data"/>
          <p:cNvPicPr/>
          <p:nvPr/>
        </p:nvPicPr>
        <p:blipFill rotWithShape="1">
          <a:blip r:embed="rId2" cstate="print">
            <a:duotone>
              <a:prstClr val="black"/>
              <a:schemeClr val="accent5">
                <a:tint val="45000"/>
                <a:satMod val="400000"/>
              </a:schemeClr>
            </a:duotone>
            <a:extLst>
              <a:ext uri="{28A0092B-C50C-407E-A947-70E740481C1C}">
                <a14:useLocalDpi xmlns:a14="http://schemas.microsoft.com/office/drawing/2010/main" val="0"/>
              </a:ext>
            </a:extLst>
          </a:blip>
          <a:srcRect t="9226" b="9661"/>
          <a:stretch/>
        </p:blipFill>
        <p:spPr bwMode="auto">
          <a:xfrm>
            <a:off x="2565672" y="4043346"/>
            <a:ext cx="2886075" cy="1590675"/>
          </a:xfrm>
          <a:prstGeom prst="rect">
            <a:avLst/>
          </a:prstGeom>
          <a:noFill/>
          <a:ln>
            <a:noFill/>
          </a:ln>
          <a:extLst>
            <a:ext uri="{53640926-AAD7-44D8-BBD7-CCE9431645EC}">
              <a14:shadowObscured xmlns:a14="http://schemas.microsoft.com/office/drawing/2010/main"/>
            </a:ext>
          </a:extLst>
        </p:spPr>
      </p:pic>
      <p:pic>
        <p:nvPicPr>
          <p:cNvPr id="8" name="Picture 7" descr="Box-Whisker Plots for Continuous Variables"/>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l="7225"/>
          <a:stretch/>
        </p:blipFill>
        <p:spPr bwMode="auto">
          <a:xfrm>
            <a:off x="5748737" y="3944285"/>
            <a:ext cx="2167890" cy="1788795"/>
          </a:xfrm>
          <a:prstGeom prst="rect">
            <a:avLst/>
          </a:prstGeom>
          <a:noFill/>
          <a:ln>
            <a:noFill/>
          </a:ln>
          <a:extLst>
            <a:ext uri="{53640926-AAD7-44D8-BBD7-CCE9431645EC}">
              <a14:shadowObscured xmlns:a14="http://schemas.microsoft.com/office/drawing/2010/main"/>
            </a:ext>
          </a:extLst>
        </p:spPr>
      </p:pic>
      <p:sp>
        <p:nvSpPr>
          <p:cNvPr id="3" name="Rectangle 3"/>
          <p:cNvSpPr>
            <a:spLocks noChangeArrowheads="1"/>
          </p:cNvSpPr>
          <p:nvPr/>
        </p:nvSpPr>
        <p:spPr bwMode="auto">
          <a:xfrm>
            <a:off x="1995042" y="1266897"/>
            <a:ext cx="15087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Histograms</a:t>
            </a:r>
            <a:endParaRPr kumimoji="0" lang="sl-SI" altLang="sl-SI"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Arial" panose="020B0604020202020204" pitchFamily="34" charset="0"/>
            </a:endParaRPr>
          </a:p>
        </p:txBody>
      </p:sp>
      <p:sp>
        <p:nvSpPr>
          <p:cNvPr id="9" name="Rectangle 4"/>
          <p:cNvSpPr>
            <a:spLocks noChangeArrowheads="1"/>
          </p:cNvSpPr>
          <p:nvPr/>
        </p:nvSpPr>
        <p:spPr bwMode="auto">
          <a:xfrm>
            <a:off x="1995042" y="1913228"/>
            <a:ext cx="738544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Histograms are graphical representations of the distribution of data. They are used to show the frequency of the value of a variable at different intervals.</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Quantile chart (Box plot)</a:t>
            </a:r>
            <a:endParaRPr kumimoji="0" lang="sl-SI" altLang="sl-SI"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 quantile plot, or moustache box, is a type of graph used in descriptive statistics as a convenient way of graphically representing groups of numerical data by summarising them with five numbers: minimum, first quartile, median, third quartile and maximum.</a:t>
            </a:r>
            <a:endParaRPr kumimoji="0" lang="pl-PL" altLang="sl-SI" sz="2800" b="0" i="0" u="none" strike="noStrike" cap="none" normalizeH="0" baseline="0" dirty="0">
              <a:ln>
                <a:noFill/>
              </a:ln>
              <a:solidFill>
                <a:schemeClr val="tx1"/>
              </a:solidFill>
              <a:effectLst/>
              <a:latin typeface="Arial" panose="020B0604020202020204" pitchFamily="34" charset="0"/>
            </a:endParaRPr>
          </a:p>
        </p:txBody>
      </p:sp>
      <p:pic>
        <p:nvPicPr>
          <p:cNvPr id="10"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Frequency distribution</a:t>
            </a:r>
          </a:p>
        </p:txBody>
      </p:sp>
      <p:sp>
        <p:nvSpPr>
          <p:cNvPr id="3" name="Rectangle 2"/>
          <p:cNvSpPr/>
          <p:nvPr/>
        </p:nvSpPr>
        <p:spPr>
          <a:xfrm>
            <a:off x="1608666" y="1759082"/>
            <a:ext cx="8196943" cy="2585323"/>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A frequency distribution, also known as a frequency table or histogram, is a way of showing the number of occurrences of different values of a variable in a data set. Using a frequency distribution, you can identify patterns, distributions and frequencies of values in the data. It is commonly used for the analysis of qualitative (categorical) variables, but can also be used to display discrete values of quantitative (numerical) variables.</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Frequency Distribution Table - Meaning &amp; Examples"/>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21918"/>
          <a:stretch/>
        </p:blipFill>
        <p:spPr bwMode="auto">
          <a:xfrm>
            <a:off x="4202187" y="4493984"/>
            <a:ext cx="3009900" cy="1220470"/>
          </a:xfrm>
          <a:prstGeom prst="rect">
            <a:avLst/>
          </a:prstGeom>
          <a:noFill/>
          <a:ln>
            <a:noFill/>
          </a:ln>
          <a:extLst>
            <a:ext uri="{53640926-AAD7-44D8-BBD7-CCE9431645EC}">
              <a14:shadowObscured xmlns:a14="http://schemas.microsoft.com/office/drawing/2010/main"/>
            </a:ext>
          </a:extLst>
        </p:spPr>
      </p:pic>
      <p:pic>
        <p:nvPicPr>
          <p:cNvPr id="8"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472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Descriptive and inferential statistics</a:t>
            </a:r>
          </a:p>
        </p:txBody>
      </p:sp>
      <p:sp>
        <p:nvSpPr>
          <p:cNvPr id="3" name="Rectangle 2"/>
          <p:cNvSpPr>
            <a:spLocks noChangeArrowheads="1"/>
          </p:cNvSpPr>
          <p:nvPr/>
        </p:nvSpPr>
        <p:spPr bwMode="auto">
          <a:xfrm>
            <a:off x="4169076" y="1861457"/>
            <a:ext cx="5660571" cy="865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8193"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608666" y="1897284"/>
            <a:ext cx="78243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4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Descriptive statistics</a:t>
            </a:r>
            <a:r>
              <a:rPr kumimoji="0" lang="pl-PL" altLang="sl-SI" sz="14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descriptive statistics is concerned with describing and summarising data from the sample or population being studied. It is used to analyse and understand the data, but not to draw conclusions about the population as a whole. The main aim of descriptive statistics is to describe the characteristics of data, for example to calculate the mean, median, range, standard deviation and to create graphical representations such as histograms or graphs. It is used to create summaries and graphs that help to visualise data. </a:t>
            </a:r>
            <a:endParaRPr kumimoji="0" lang="pl-PL" altLang="sl-SI" sz="24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1608666" y="3831874"/>
            <a:ext cx="7824336" cy="1600438"/>
          </a:xfrm>
          <a:prstGeom prst="rect">
            <a:avLst/>
          </a:prstGeom>
        </p:spPr>
        <p:txBody>
          <a:bodyPr wrap="square">
            <a:spAutoFit/>
          </a:bodyPr>
          <a:lstStyle/>
          <a:p>
            <a:pPr algn="just">
              <a:spcAft>
                <a:spcPts val="600"/>
              </a:spcAft>
            </a:pPr>
            <a:r>
              <a:rPr lang="pl-PL" sz="1400" b="1" kern="100" dirty="0">
                <a:latin typeface="Tahoma" panose="020B0604030504040204" pitchFamily="34" charset="0"/>
                <a:ea typeface="Calibri" panose="020F0502020204030204" pitchFamily="34" charset="0"/>
                <a:cs typeface="Times New Roman" panose="02020603050405020304" pitchFamily="18" charset="0"/>
              </a:rPr>
              <a:t>Inferential statistics</a:t>
            </a:r>
            <a:r>
              <a:rPr lang="pl-PL" sz="1400" kern="100" dirty="0">
                <a:latin typeface="Tahoma" panose="020B0604030504040204" pitchFamily="34" charset="0"/>
                <a:ea typeface="Calibri" panose="020F0502020204030204" pitchFamily="34" charset="0"/>
                <a:cs typeface="Times New Roman" panose="02020603050405020304" pitchFamily="18" charset="0"/>
              </a:rPr>
              <a:t>: inferential statistics deals with making inferences about a population from a sample. This means that inferential statistics allows conclusions to be drawn about the population as a whole from an analysis of a sample. It uses different statistical methods such as hypothesis testing, confidence intervals and regression analysis to understand whether observed sample results can be generalised to a population. For example, if we want to find out whether the mean age in a sample is representative of the population as a whole, we will use inferential statistics.</a:t>
            </a:r>
            <a:endParaRPr lang="sl-SI" sz="1400" kern="100" dirty="0">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Inferential statistics</a:t>
            </a:r>
            <a:endParaRPr lang="hr-HR" dirty="0"/>
          </a:p>
        </p:txBody>
      </p:sp>
      <p:sp>
        <p:nvSpPr>
          <p:cNvPr id="4" name="Rectangle 3"/>
          <p:cNvSpPr/>
          <p:nvPr/>
        </p:nvSpPr>
        <p:spPr>
          <a:xfrm>
            <a:off x="1608666" y="2020238"/>
            <a:ext cx="8278586" cy="4016484"/>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The main objectives of inferential statistics are:</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Estimating population parameters:</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inferential statistics allows us to estimate population parameters such as mean, variance, proportions and other characteristics from a sample.</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Hypothesis testing:</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inferential statistics can be used to test hypotheses about a population based on sampled data. This involves statistical testing, where we compare the sample with assumptions about the population.</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Creating confidence intervals:</a:t>
            </a:r>
            <a:r>
              <a:rPr lang="pl-PL" sz="1600" kern="100" dirty="0">
                <a:latin typeface="Tahoma" panose="020B0604030504040204" pitchFamily="34" charset="0"/>
                <a:ea typeface="Calibri" panose="020F0502020204030204" pitchFamily="34" charset="0"/>
                <a:cs typeface="Times New Roman" panose="02020603050405020304" pitchFamily="18" charset="0"/>
              </a:rPr>
              <a:t> inferential statistics allows us to calculate intervals containing the estimated values of population parameters with a certain level of confidence.</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8161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Correlation and regression </a:t>
            </a:r>
            <a:endParaRPr lang="sl-SI" dirty="0"/>
          </a:p>
        </p:txBody>
      </p:sp>
      <p:sp>
        <p:nvSpPr>
          <p:cNvPr id="4" name="Rectangle 3"/>
          <p:cNvSpPr/>
          <p:nvPr/>
        </p:nvSpPr>
        <p:spPr>
          <a:xfrm>
            <a:off x="1608666" y="1842058"/>
            <a:ext cx="7535334" cy="1754326"/>
          </a:xfrm>
          <a:prstGeom prst="rect">
            <a:avLst/>
          </a:prstGeom>
        </p:spPr>
        <p:txBody>
          <a:bodyPr wrap="square">
            <a:spAutoFit/>
          </a:bodyPr>
          <a:lstStyle/>
          <a:p>
            <a:pPr algn="just">
              <a:lnSpc>
                <a:spcPct val="150000"/>
              </a:lnSpc>
              <a:spcAft>
                <a:spcPts val="600"/>
              </a:spcAft>
            </a:pPr>
            <a:r>
              <a:rPr lang="pl-PL" kern="100" dirty="0">
                <a:latin typeface="Tahoma" panose="020B0604030504040204" pitchFamily="34" charset="0"/>
                <a:ea typeface="Calibri" panose="020F0502020204030204" pitchFamily="34" charset="0"/>
                <a:cs typeface="Times New Roman" panose="02020603050405020304" pitchFamily="18" charset="0"/>
              </a:rPr>
              <a:t>They are statistical methods used to study relationships between variables and to predict values. Both methods help to understand how one variable affects another and how well one variable can be used to predict another. Here is an explanation of each of these two methods:</a:t>
            </a:r>
            <a:endParaRPr lang="sl-SI"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5" name="Picture 4" descr="Linear Regression and its Mathematical implementation | by Afroz Chakure |  DataDrivenInvestor"/>
          <p:cNvPicPr/>
          <p:nvPr/>
        </p:nvPicPr>
        <p:blipFill>
          <a:blip r:embed="rId2">
            <a:extLst>
              <a:ext uri="{28A0092B-C50C-407E-A947-70E740481C1C}">
                <a14:useLocalDpi xmlns:a14="http://schemas.microsoft.com/office/drawing/2010/main" val="0"/>
              </a:ext>
            </a:extLst>
          </a:blip>
          <a:srcRect/>
          <a:stretch>
            <a:fillRect/>
          </a:stretch>
        </p:blipFill>
        <p:spPr bwMode="auto">
          <a:xfrm>
            <a:off x="2775176" y="3956775"/>
            <a:ext cx="5536067" cy="1774553"/>
          </a:xfrm>
          <a:prstGeom prst="rect">
            <a:avLst/>
          </a:prstGeom>
          <a:noFill/>
          <a:ln>
            <a:noFill/>
          </a:ln>
        </p:spPr>
      </p:pic>
      <p:pic>
        <p:nvPicPr>
          <p:cNvPr id="6"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3190" y="818353"/>
            <a:ext cx="1078931" cy="1078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198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dirty="0"/>
              <a:t>Probability distributions</a:t>
            </a:r>
            <a:endParaRPr lang="sl-SI" dirty="0"/>
          </a:p>
        </p:txBody>
      </p:sp>
      <mc:AlternateContent xmlns:mc="http://schemas.openxmlformats.org/markup-compatibility/2006" xmlns:a14="http://schemas.microsoft.com/office/drawing/2010/main">
        <mc:Choice Requires="a14">
          <p:sp>
            <p:nvSpPr>
              <p:cNvPr id="4" name="Rectangle 3"/>
              <p:cNvSpPr/>
              <p:nvPr/>
            </p:nvSpPr>
            <p:spPr>
              <a:xfrm>
                <a:off x="1283970" y="2099327"/>
                <a:ext cx="7249886" cy="3493264"/>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Calibri" panose="020F0502020204030204" pitchFamily="34" charset="0"/>
                    <a:cs typeface="Times New Roman" panose="02020603050405020304" pitchFamily="18" charset="0"/>
                  </a:rPr>
                  <a:t>In statistics, a probability distribution describes the probabilities of different values that a variable can take. It is a mathematical model that helps us to understand and analyse random phenomena and to predict how values will be distributed under certain circumstances.  </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pl-PL" sz="1600" b="1" kern="100" dirty="0">
                    <a:latin typeface="Tahoma" panose="020B0604030504040204" pitchFamily="34" charset="0"/>
                    <a:ea typeface="Calibri" panose="020F0502020204030204" pitchFamily="34" charset="0"/>
                    <a:cs typeface="Times New Roman" panose="02020603050405020304" pitchFamily="18" charset="0"/>
                  </a:rPr>
                  <a:t>Normal (Gaussian) distribution: the </a:t>
                </a:r>
                <a:r>
                  <a:rPr lang="pl-PL" sz="1600" kern="100" dirty="0">
                    <a:latin typeface="Tahoma" panose="020B0604030504040204" pitchFamily="34" charset="0"/>
                    <a:ea typeface="Calibri" panose="020F0502020204030204" pitchFamily="34" charset="0"/>
                    <a:cs typeface="Times New Roman" panose="02020603050405020304" pitchFamily="18" charset="0"/>
                  </a:rPr>
                  <a:t>normal distribution is one of the most important and widely used distributions. It describes a symmetrical and bell-shaped distribution with known parameters: the mean (μ) and the standard deviation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𝜎</m:t>
                    </m:r>
                  </m:oMath>
                </a14:m>
                <a:r>
                  <a:rPr lang="pl-PL" sz="1600" kern="100" dirty="0">
                    <a:latin typeface="Tahoma" panose="020B0604030504040204" pitchFamily="34" charset="0"/>
                    <a:ea typeface="Calibri" panose="020F0502020204030204" pitchFamily="34" charset="0"/>
                    <a:cs typeface="Times New Roman" panose="02020603050405020304" pitchFamily="18" charset="0"/>
                  </a:rPr>
                  <a:t>). Many natural phenomena approximate to the normal distribution.</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283970" y="2099327"/>
                <a:ext cx="7249886" cy="3493264"/>
              </a:xfrm>
              <a:prstGeom prst="rect">
                <a:avLst/>
              </a:prstGeom>
              <a:blipFill>
                <a:blip r:embed="rId2"/>
                <a:stretch>
                  <a:fillRect l="-505" r="-421"/>
                </a:stretch>
              </a:blipFill>
            </p:spPr>
            <p:txBody>
              <a:bodyPr/>
              <a:lstStyle/>
              <a:p>
                <a:r>
                  <a:rPr lang="hr-HR">
                    <a:noFill/>
                  </a:rPr>
                  <a:t> </a:t>
                </a:r>
              </a:p>
            </p:txBody>
          </p:sp>
        </mc:Fallback>
      </mc:AlternateContent>
      <p:pic>
        <p:nvPicPr>
          <p:cNvPr id="5" name="Picture 4" descr="Bell Shaped Curve: Normal Distribution In Statistics"/>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t="5489" b="6699"/>
          <a:stretch/>
        </p:blipFill>
        <p:spPr bwMode="auto">
          <a:xfrm>
            <a:off x="8533856" y="2649990"/>
            <a:ext cx="3223260" cy="1590675"/>
          </a:xfrm>
          <a:prstGeom prst="rect">
            <a:avLst/>
          </a:prstGeom>
          <a:noFill/>
          <a:ln>
            <a:noFill/>
          </a:ln>
          <a:extLst>
            <a:ext uri="{53640926-AAD7-44D8-BBD7-CCE9431645EC}">
              <a14:shadowObscured xmlns:a14="http://schemas.microsoft.com/office/drawing/2010/main"/>
            </a:ext>
          </a:extLst>
        </p:spPr>
      </p:pic>
      <p:pic>
        <p:nvPicPr>
          <p:cNvPr id="6"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30860" y="539574"/>
            <a:ext cx="852792" cy="852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555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a:t>Literature:</a:t>
            </a:r>
            <a:endParaRPr lang="hr-HR" sz="1600"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60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40000" lnSpcReduction="20000"/>
          </a:bodyPr>
          <a:lstStyle/>
          <a:p>
            <a:r>
              <a:rPr lang="pl-PL" sz="4500" b="1" dirty="0"/>
              <a:t>Variables</a:t>
            </a:r>
          </a:p>
          <a:p>
            <a:r>
              <a:rPr lang="pl-PL" sz="4500" b="1" dirty="0"/>
              <a:t>Average (mean)</a:t>
            </a:r>
          </a:p>
          <a:p>
            <a:r>
              <a:rPr lang="pl-PL" sz="4500" b="1" dirty="0"/>
              <a:t>Median</a:t>
            </a:r>
          </a:p>
          <a:p>
            <a:r>
              <a:rPr lang="pl-PL" sz="4500" b="1" dirty="0"/>
              <a:t>Modus</a:t>
            </a:r>
          </a:p>
          <a:p>
            <a:r>
              <a:rPr lang="pl-PL" sz="4500" b="1" dirty="0"/>
              <a:t>Variance range </a:t>
            </a:r>
          </a:p>
          <a:p>
            <a:r>
              <a:rPr lang="pl-PL" sz="4500" b="1" dirty="0"/>
              <a:t>Variance and standard deviation</a:t>
            </a:r>
          </a:p>
          <a:p>
            <a:r>
              <a:rPr lang="pl-PL" sz="4500" b="1" dirty="0"/>
              <a:t>Quantiles</a:t>
            </a:r>
          </a:p>
          <a:p>
            <a:r>
              <a:rPr lang="pl-PL" sz="4500" b="1" dirty="0"/>
              <a:t>Displaying statistics</a:t>
            </a:r>
          </a:p>
          <a:p>
            <a:r>
              <a:rPr lang="pl-PL" sz="4500" b="1" dirty="0"/>
              <a:t>Frequency distribution</a:t>
            </a:r>
          </a:p>
          <a:p>
            <a:r>
              <a:rPr lang="pl-PL" sz="4500" b="1" dirty="0"/>
              <a:t>Descriptive and inferential statistics</a:t>
            </a:r>
          </a:p>
          <a:p>
            <a:r>
              <a:rPr lang="pl-PL" sz="4500" b="1" dirty="0"/>
              <a:t>Correlation and regression </a:t>
            </a:r>
          </a:p>
          <a:p>
            <a:r>
              <a:rPr lang="pl-PL" sz="4500" b="1" dirty="0"/>
              <a:t>Probability distributions</a:t>
            </a:r>
            <a:endParaRPr lang="hr-HR" sz="4500" b="1"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6458" y="1801946"/>
            <a:ext cx="5586153" cy="4672433"/>
          </a:xfrm>
          <a:prstGeom prst="rect">
            <a:avLst/>
          </a:prstGeom>
          <a:noFill/>
        </p:spPr>
        <p:txBody>
          <a:bodyPr wrap="square" rtlCol="0">
            <a:spAutoFit/>
          </a:bodyPr>
          <a:lstStyle/>
          <a:p>
            <a:r>
              <a:rPr lang="hr-HR" sz="1400" dirty="0"/>
              <a:t>Internet pages:</a:t>
            </a:r>
          </a:p>
          <a:p>
            <a:endParaRPr lang="hr-HR" sz="1400" dirty="0"/>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lang="en-US" sz="1400" dirty="0">
                <a:latin typeface="Calibri" panose="020F0502020204030204" pitchFamily="34" charset="0"/>
                <a:ea typeface="Calibri" panose="020F0502020204030204" pitchFamily="34" charset="0"/>
                <a:cs typeface="Times New Roman" panose="02020603050405020304" pitchFamily="18" charset="0"/>
              </a:rPr>
              <a:t> </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lang="hr-H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857999" y="1801946"/>
            <a:ext cx="4971011" cy="2935740"/>
          </a:xfrm>
          <a:prstGeom prst="rect">
            <a:avLst/>
          </a:prstGeom>
          <a:noFill/>
        </p:spPr>
        <p:txBody>
          <a:bodyPr wrap="square" rtlCol="0">
            <a:spAutoFit/>
          </a:bodyPr>
          <a:lstStyle/>
          <a:p>
            <a:pPr>
              <a:lnSpc>
                <a:spcPct val="107000"/>
              </a:lnSpc>
              <a:spcAft>
                <a:spcPts val="800"/>
              </a:spcAft>
            </a:pPr>
            <a:r>
              <a:rPr lang="en-US" sz="1400" dirty="0" err="1">
                <a:latin typeface="Calibri" panose="020F0502020204030204" pitchFamily="34" charset="0"/>
                <a:ea typeface="Calibri" panose="020F0502020204030204" pitchFamily="34" charset="0"/>
                <a:cs typeface="Times New Roman" panose="02020603050405020304" pitchFamily="18" charset="0"/>
              </a:rPr>
              <a:t>Youtube</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sl-SI" sz="1400" dirty="0" err="1">
                <a:latin typeface="Calibri" panose="020F0502020204030204" pitchFamily="34" charset="0"/>
                <a:ea typeface="Calibri" panose="020F0502020204030204" pitchFamily="34" charset="0"/>
                <a:cs typeface="Times New Roman" panose="02020603050405020304" pitchFamily="18" charset="0"/>
              </a:rPr>
              <a:t>links</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sz="1400" dirty="0" err="1">
                <a:latin typeface="Calibri" panose="020F0502020204030204" pitchFamily="34" charset="0"/>
                <a:ea typeface="Calibri" panose="020F0502020204030204" pitchFamily="34" charset="0"/>
                <a:cs typeface="Times New Roman" panose="02020603050405020304" pitchFamily="18" charset="0"/>
              </a:rPr>
              <a:t>Introductory</a:t>
            </a:r>
            <a:r>
              <a:rPr lang="sl-SI" sz="1400" dirty="0">
                <a:latin typeface="Calibri" panose="020F0502020204030204" pitchFamily="34" charset="0"/>
                <a:ea typeface="Calibri" panose="020F0502020204030204" pitchFamily="34" charset="0"/>
                <a:cs typeface="Times New Roman" panose="02020603050405020304" pitchFamily="18" charset="0"/>
              </a:rPr>
              <a:t> </a:t>
            </a:r>
            <a:r>
              <a:rPr lang="sl-SI" sz="1400" dirty="0" err="1">
                <a:latin typeface="Calibri" panose="020F0502020204030204" pitchFamily="34" charset="0"/>
                <a:ea typeface="Calibri" panose="020F0502020204030204" pitchFamily="34" charset="0"/>
                <a:cs typeface="Times New Roman" panose="02020603050405020304" pitchFamily="18" charset="0"/>
              </a:rPr>
              <a:t>statistics</a:t>
            </a:r>
            <a:r>
              <a:rPr lang="en-US" sz="1400" dirty="0">
                <a:latin typeface="Calibri" panose="020F0502020204030204" pitchFamily="34" charset="0"/>
                <a:ea typeface="Calibri" panose="020F0502020204030204" pitchFamily="34" charset="0"/>
                <a:cs typeface="Times New Roman" panose="02020603050405020304" pitchFamily="18" charset="0"/>
              </a:rPr>
              <a:t>:</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4"/>
              </a:rPr>
              <a:t>https://www.youtube.com/watch?v=XZo4xyJXCak</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7"/>
              </a:rPr>
              <a:t>https://www.youtube.com/watch?v=TLwp5DwcqD4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8"/>
              </a:rPr>
              <a:t>https://www.youtube.com/watch?v=fpFj1Re1l84</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19"/>
              </a:rPr>
              <a:t>https://youtube.com/playlist?list=PLqzoL9-eJTNAB5st3mtP_bmXafGSH1Dtz&amp;si=z-IXQ1iKbw2-ieJW</a:t>
            </a:r>
            <a:endParaRPr lang="hr-HR" sz="1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0"/>
              </a:rPr>
              <a:t>https://www.youtube.com/watch?v=44MJyNTxaP8</a:t>
            </a:r>
            <a:endParaRPr lang="hr-H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4025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The role and importance of statistics in analysing data in supply chains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hr-HR" sz="2000" dirty="0"/>
              <a:t>Statistics play a key role in modern supply chains, where effective management, planning and control are essential. Statistical methods are used to collect, analyse and interpret data, enabling companies to better understand and optimise their supply chains.</a:t>
            </a:r>
          </a:p>
          <a:p>
            <a:pPr marL="0" indent="0">
              <a:buNone/>
            </a:pPr>
            <a:endParaRPr lang="hr-HR" sz="2000" dirty="0"/>
          </a:p>
          <a:p>
            <a:pPr marL="0" indent="0">
              <a:buNone/>
            </a:pPr>
            <a:r>
              <a:rPr lang="hr-HR" sz="2000" dirty="0"/>
              <a:t>In supply chain analysis, statistics are used to optimise processes, reduce costs, increase efficiency and improve customer satisfaction. It enables a better understanding of supply chain dynamics and better risk management, which is crucial for the successful operation of companies and organisations in today's global environment.</a:t>
            </a:r>
          </a:p>
          <a:p>
            <a:pPr marL="0" indent="0">
              <a:buNone/>
            </a:pPr>
            <a:r>
              <a:rPr lang="hr-HR" sz="2400" dirty="0"/>
              <a:t> </a:t>
            </a:r>
            <a:endParaRPr lang="sl-SI" sz="24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Variables</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188232"/>
            <a:ext cx="9661928" cy="4351338"/>
          </a:xfrm>
        </p:spPr>
        <p:txBody>
          <a:bodyPr>
            <a:normAutofit/>
          </a:bodyPr>
          <a:lstStyle/>
          <a:p>
            <a:pPr marL="0" indent="0">
              <a:buNone/>
            </a:pPr>
            <a:r>
              <a:rPr lang="pl-PL" sz="2000" dirty="0"/>
              <a:t>Variables are basic building blocks in statistics because they represent the properties or characteristics that are measured or observed in a survey, experiment or sample of data. Variables are essential for understanding and analysing data as they allow researchers, analysts and statisticians to describe, analyse and understand phenomena</a:t>
            </a:r>
          </a:p>
          <a:p>
            <a:pPr marL="0" indent="0">
              <a:buNone/>
            </a:pPr>
            <a:endParaRPr lang="pl-PL" sz="2000" dirty="0"/>
          </a:p>
          <a:p>
            <a:r>
              <a:rPr lang="pl-PL" sz="1800" b="1" dirty="0"/>
              <a:t>Qualitative (descriptive, categorical) variables </a:t>
            </a:r>
          </a:p>
          <a:p>
            <a:r>
              <a:rPr lang="pl-PL" sz="1800" b="1" dirty="0"/>
              <a:t>Quantitative (numerical) variables </a:t>
            </a:r>
          </a:p>
          <a:p>
            <a:r>
              <a:rPr lang="pl-PL" sz="1800" b="1" dirty="0"/>
              <a:t>Dependent and independent variables</a:t>
            </a:r>
          </a:p>
          <a:p>
            <a:r>
              <a:rPr lang="pl-PL" sz="1800" b="1" dirty="0"/>
              <a:t>Discrete and continuous variables</a:t>
            </a:r>
          </a:p>
          <a:p>
            <a:pPr marL="0" indent="0">
              <a:buNone/>
            </a:pPr>
            <a:endParaRPr lang="pl-PL" sz="16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bmk="_Toc150194496">
                <a:ea typeface="Times New Roman" panose="02020603050405020304" pitchFamily="18" charset="0"/>
                <a:cs typeface="Times New Roman" panose="02020603050405020304" pitchFamily="18" charset="0"/>
              </a:rPr>
              <a:t>Average (mean)</a:t>
            </a: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306285" y="2085047"/>
            <a:ext cx="9322709"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The </a:t>
            </a:r>
            <a:r>
              <a:rPr kumimoji="0" lang="pl-PL" altLang="sl-SI" sz="20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mean</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also known as the </a:t>
            </a:r>
            <a:r>
              <a:rPr kumimoji="0" lang="pl-PL" altLang="sl-SI" sz="2000"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average</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is one of the basic statistical measures. The mean is the arithmetic average of all the values in a data set. It is calculated by summing all the data and then dividing by the number of data.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Calculating the average: </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Add up all the values in the dataset.</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Divide the sum by the number of values in the set.</a:t>
            </a:r>
            <a:endParaRPr kumimoji="0" lang="sl-SI" altLang="sl-SI"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The equation to calculate the average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a:t>
            </a:r>
            <a:r>
              <a:rPr kumimoji="0" lang="pl-PL" altLang="sl-SI" sz="20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is: </a:t>
            </a:r>
            <a:r>
              <a:rPr kumimoji="0" lang="pl-PL" altLang="sl-SI" sz="20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x̄ = (x1+x2+x3+ ... +xn) / n</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pl-PL" kern="100" dirty="0">
                <a:ea typeface="Times New Roman" panose="02020603050405020304" pitchFamily="18" charset="0"/>
                <a:cs typeface="Times New Roman" panose="02020603050405020304" pitchFamily="18" charset="0"/>
              </a:rPr>
              <a:t>Median</a:t>
            </a:r>
            <a:endParaRPr lang="sl-SI" sz="2400" kern="1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1608665" y="1757291"/>
                <a:ext cx="9745133" cy="3591689"/>
              </a:xfrm>
              <a:prstGeom prst="rect">
                <a:avLst/>
              </a:prstGeom>
            </p:spPr>
            <p:txBody>
              <a:bodyPr wrap="square">
                <a:spAutoFit/>
              </a:bodyPr>
              <a:lstStyle/>
              <a:p>
                <a:pPr algn="just">
                  <a:lnSpc>
                    <a:spcPct val="150000"/>
                  </a:lnSpc>
                  <a:spcAft>
                    <a:spcPts val="600"/>
                  </a:spcAft>
                </a:pPr>
                <a:r>
                  <a:rPr lang="pl-PL" sz="1600" kern="100" dirty="0">
                    <a:latin typeface="Tahoma" panose="020B0604030504040204" pitchFamily="34" charset="0"/>
                    <a:ea typeface="Tahoma" panose="020B0604030504040204" pitchFamily="34" charset="0"/>
                    <a:cs typeface="Tahoma" panose="020B0604030504040204" pitchFamily="34" charset="0"/>
                  </a:rPr>
                  <a:t>The median is a statistical concept used to measure the middle value of a set of data. It is the value that divides the ordered data into two equal halves. The median is one of the basic measures of central tendency in statistics and is used to describe the distribution of data, especially when the data are skewed or contain outliers.</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pl-PL" sz="1600" kern="100" dirty="0">
                    <a:latin typeface="Tahoma" panose="020B0604030504040204" pitchFamily="34" charset="0"/>
                    <a:ea typeface="Tahoma" panose="020B0604030504040204" pitchFamily="34" charset="0"/>
                    <a:cs typeface="Tahoma" panose="020B0604030504040204" pitchFamily="34" charset="0"/>
                  </a:rPr>
                  <a:t>How to calculate the median:</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First, you need to sort the dataset from the smallest to the largest value.</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If the number of data is even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oMath>
                </a14:m>
                <a:r>
                  <a:rPr lang="pl-PL" sz="1600" kern="100" dirty="0">
                    <a:latin typeface="Tahoma" panose="020B0604030504040204" pitchFamily="34" charset="0"/>
                    <a:ea typeface="Tahoma" panose="020B0604030504040204" pitchFamily="34" charset="0"/>
                    <a:cs typeface="Tahoma" panose="020B0604030504040204" pitchFamily="34" charset="0"/>
                  </a:rPr>
                  <a:t>), then the median is the average of the two middle values. This means that the median is equal to the average of the values at position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r>
                      <a:rPr lang="pl-PL" sz="1600" i="1" kern="100">
                        <a:latin typeface="Cambria Math" panose="02040503050406030204" pitchFamily="18" charset="0"/>
                        <a:ea typeface="Calibri" panose="020F0502020204030204" pitchFamily="34" charset="0"/>
                        <a:cs typeface="Times New Roman" panose="02020603050405020304" pitchFamily="18" charset="0"/>
                      </a:rPr>
                      <m:t>/2</m:t>
                    </m:r>
                  </m:oMath>
                </a14:m>
                <a:r>
                  <a:rPr lang="pl-PL" sz="1600" kern="100" dirty="0">
                    <a:latin typeface="Tahoma" panose="020B0604030504040204" pitchFamily="34" charset="0"/>
                    <a:ea typeface="Tahoma" panose="020B0604030504040204" pitchFamily="34" charset="0"/>
                    <a:cs typeface="Tahoma" panose="020B0604030504040204" pitchFamily="34" charset="0"/>
                  </a:rPr>
                  <a:t> and </a:t>
                </a:r>
                <a14:m>
                  <m:oMath xmlns:m="http://schemas.openxmlformats.org/officeDocument/2006/math">
                    <m:r>
                      <a:rPr lang="pl-PL" sz="1600" i="1" kern="100">
                        <a:latin typeface="Cambria Math" panose="02040503050406030204" pitchFamily="18" charset="0"/>
                        <a:ea typeface="Calibri" panose="020F0502020204030204" pitchFamily="34" charset="0"/>
                        <a:cs typeface="Times New Roman" panose="02020603050405020304" pitchFamily="18" charset="0"/>
                      </a:rPr>
                      <m:t>(</m:t>
                    </m:r>
                    <m:r>
                      <a:rPr lang="pl-PL" sz="1600" i="1" kern="100">
                        <a:latin typeface="Cambria Math" panose="02040503050406030204" pitchFamily="18" charset="0"/>
                        <a:ea typeface="Calibri" panose="020F0502020204030204" pitchFamily="34" charset="0"/>
                        <a:cs typeface="Times New Roman" panose="02020603050405020304" pitchFamily="18" charset="0"/>
                      </a:rPr>
                      <m:t>𝑛</m:t>
                    </m:r>
                    <m:r>
                      <a:rPr lang="pl-PL" sz="1600" i="1" kern="100">
                        <a:latin typeface="Cambria Math" panose="02040503050406030204" pitchFamily="18" charset="0"/>
                        <a:ea typeface="Calibri" panose="020F0502020204030204" pitchFamily="34" charset="0"/>
                        <a:cs typeface="Times New Roman" panose="02020603050405020304" pitchFamily="18" charset="0"/>
                      </a:rPr>
                      <m:t>/2 + 1) </m:t>
                    </m:r>
                  </m:oMath>
                </a14:m>
                <a:r>
                  <a:rPr lang="pl-PL" sz="1600" kern="100" dirty="0">
                    <a:latin typeface="Tahoma" panose="020B0604030504040204" pitchFamily="34" charset="0"/>
                    <a:ea typeface="Tahoma" panose="020B0604030504040204" pitchFamily="34" charset="0"/>
                    <a:cs typeface="Tahoma" panose="020B0604030504040204" pitchFamily="34" charset="0"/>
                  </a:rPr>
                  <a:t>when the data are sorted in ascending order.</a:t>
                </a:r>
                <a:endParaRPr lang="sl-SI" sz="1600" kern="100" dirty="0">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07000"/>
                  </a:lnSpc>
                  <a:spcAft>
                    <a:spcPts val="800"/>
                  </a:spcAft>
                  <a:buFont typeface="Symbol" panose="05050102010706020507" pitchFamily="18" charset="2"/>
                  <a:buChar char=""/>
                </a:pPr>
                <a:r>
                  <a:rPr lang="pl-PL" sz="1600" kern="100" dirty="0">
                    <a:latin typeface="Tahoma" panose="020B0604030504040204" pitchFamily="34" charset="0"/>
                    <a:ea typeface="Tahoma" panose="020B0604030504040204" pitchFamily="34" charset="0"/>
                    <a:cs typeface="Tahoma" panose="020B0604030504040204" pitchFamily="34" charset="0"/>
                  </a:rPr>
                  <a:t>If the number of data is odd, then the median value is at the middle position.</a:t>
                </a:r>
                <a:endParaRPr lang="sl-SI" sz="1600" kern="1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608665" y="1757291"/>
                <a:ext cx="9745133" cy="3591689"/>
              </a:xfrm>
              <a:prstGeom prst="rect">
                <a:avLst/>
              </a:prstGeom>
              <a:blipFill>
                <a:blip r:embed="rId2"/>
                <a:stretch>
                  <a:fillRect l="-375" r="-313" b="-1358"/>
                </a:stretch>
              </a:blipFill>
            </p:spPr>
            <p:txBody>
              <a:bodyPr/>
              <a:lstStyle/>
              <a:p>
                <a:r>
                  <a:rPr lang="hr-HR">
                    <a:noFill/>
                  </a:rPr>
                  <a:t> </a:t>
                </a:r>
              </a:p>
            </p:txBody>
          </p:sp>
        </mc:Fallback>
      </mc:AlternateContent>
      <p:pic>
        <p:nvPicPr>
          <p:cNvPr id="5" name="Obraz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M</a:t>
            </a:r>
            <a:r>
              <a:rPr lang="pl-PL" altLang="sl-SI" dirty="0" bmk="">
                <a:ea typeface="Times New Roman" panose="02020603050405020304" pitchFamily="18" charset="0"/>
                <a:cs typeface="Times New Roman" panose="02020603050405020304" pitchFamily="18" charset="0"/>
              </a:rPr>
              <a:t>odus</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680954"/>
            <a:ext cx="877630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Modus is one of the basic statistical metrics used to measure the central tendency of a data set. The modus represents the value that occurs most frequently in the dataset. It is the value that has the highest frequency of occurrence among all the values in the data set.</a:t>
            </a:r>
            <a:endParaRPr kumimoji="0" lang="en-US"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sl-SI" dirty="0">
              <a:latin typeface="Tahoma" panose="020B0604030504040204" pitchFamily="34" charset="0"/>
              <a:ea typeface="Tahoma" panose="020B0604030504040204" pitchFamily="34" charset="0"/>
              <a:cs typeface="Tahoma" panose="020B0604030504040204" pitchFamily="34" charset="0"/>
            </a:endParaRPr>
          </a:p>
          <a:p>
            <a:r>
              <a:rPr lang="pl-PL" dirty="0">
                <a:latin typeface="Tahoma" panose="020B0604030504040204" pitchFamily="34" charset="0"/>
                <a:ea typeface="Tahoma" panose="020B0604030504040204" pitchFamily="34" charset="0"/>
                <a:cs typeface="Tahoma" panose="020B0604030504040204" pitchFamily="34" charset="0"/>
              </a:rPr>
              <a:t>Modus is useful for identifying the most frequent value in a data set and is particularly useful when analysing qualitative (categorical) variables where the values are non-numerical.</a:t>
            </a:r>
            <a:endParaRPr lang="sl-SI" dirty="0">
              <a:latin typeface="Tahoma" panose="020B0604030504040204" pitchFamily="34" charset="0"/>
              <a:ea typeface="Tahoma" panose="020B0604030504040204" pitchFamily="34" charset="0"/>
              <a:cs typeface="Tahoma" panose="020B0604030504040204" pitchFamily="34" charset="0"/>
            </a:endParaRPr>
          </a:p>
          <a:p>
            <a:r>
              <a:rPr lang="pl-PL" dirty="0">
                <a:latin typeface="Tahoma" panose="020B0604030504040204" pitchFamily="34" charset="0"/>
                <a:ea typeface="Tahoma" panose="020B0604030504040204" pitchFamily="34" charset="0"/>
                <a:cs typeface="Tahoma" panose="020B0604030504040204" pitchFamily="34" charset="0"/>
              </a:rPr>
              <a:t>If there are multiple modes in the data set (multiple values occurring with similar maximum frequency), we speak of a multi-modal distribution. If all the data have the same frequency of occurrence, then the data set has no mode.</a:t>
            </a:r>
            <a:endParaRPr lang="sl-SI" dirty="0">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pl-PL" altLang="sl-SI" sz="4000" dirty="0" bmk="_Toc150194499">
                <a:ea typeface="Times New Roman" panose="02020603050405020304" pitchFamily="18" charset="0"/>
                <a:cs typeface="Times New Roman" panose="02020603050405020304" pitchFamily="18" charset="0"/>
              </a:rPr>
              <a:t>Variance range</a:t>
            </a:r>
            <a:r>
              <a:rPr lang="pl-PL" altLang="sl-SI" b="0" dirty="0">
                <a:solidFill>
                  <a:schemeClr val="tx1"/>
                </a:solidFill>
                <a:ea typeface="Calibri" panose="020F0502020204030204" pitchFamily="34" charset="0"/>
              </a:rPr>
              <a:t> (VR, Range, range) </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7232" y="79465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733246" y="2184821"/>
            <a:ext cx="949597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The difference between the maximum and minimum values in a data set is a statistical concept called the range. This measures how big the difference is between the maximum (maximum) and minimum (minimum) values in the data set. The range is a simple way to estimate the range of values in a data set and to measure the variability between the minimum and maximum values.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Calculating the variation margin is simple:</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First, find the minimum value (min) and the maximum value (max) in the dataset.</a:t>
            </a:r>
            <a:endParaRPr kumimoji="0" lang="sl-SI"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pl-PL" altLang="sl-SI"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Then calculate the difference between the maximum and minimum value (max - min).</a:t>
            </a:r>
          </a:p>
        </p:txBody>
      </p:sp>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pl-PL" altLang="sl-SI" dirty="0">
                <a:ea typeface="Times New Roman" panose="02020603050405020304" pitchFamily="18" charset="0"/>
                <a:cs typeface="Times New Roman" panose="02020603050405020304" pitchFamily="18" charset="0"/>
              </a:rPr>
              <a:t>V</a:t>
            </a:r>
            <a:r>
              <a:rPr lang="pl-PL" altLang="sl-SI" dirty="0" bmk="">
                <a:ea typeface="Times New Roman" panose="02020603050405020304" pitchFamily="18" charset="0"/>
                <a:cs typeface="Times New Roman" panose="02020603050405020304" pitchFamily="18" charset="0"/>
              </a:rPr>
              <a:t>ariance</a:t>
            </a:r>
            <a:r>
              <a:rPr lang="pl-PL" altLang="sl-SI" dirty="0" bmk="_Toc150194501">
                <a:ea typeface="Times New Roman" panose="02020603050405020304" pitchFamily="18" charset="0"/>
                <a:cs typeface="Times New Roman" panose="02020603050405020304" pitchFamily="18" charset="0"/>
              </a:rPr>
              <a:t> and standard deviation</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031328"/>
            <a:ext cx="925467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Variance</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is the average of the squared deviations from the mean. It is the square of the standard deviation. </a:t>
            </a:r>
            <a:r>
              <a:rPr kumimoji="0" lang="pl-PL" altLang="sl-SI" b="1"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Standard deviation</a:t>
            </a:r>
            <a:r>
              <a:rPr kumimoji="0" lang="pl-PL" altLang="sl-SI"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is a statistical measure used to measure the dispersion or variability in a set of data. It tells how far the values are from the mean (average) in the set. Standard deviation is one of the most commonly used measures of dispersion in statistics and is calculated by calculating the square root of the variation (variance). </a:t>
            </a:r>
            <a:endParaRPr kumimoji="0" lang="pl-PL" altLang="sl-SI" sz="3200" b="0" i="0" u="none" strike="noStrike" cap="none" normalizeH="0" baseline="0" dirty="0">
              <a:ln>
                <a:noFill/>
              </a:ln>
              <a:solidFill>
                <a:schemeClr val="tx1"/>
              </a:solidFill>
              <a:effectLst/>
              <a:latin typeface="Arial" panose="020B0604020202020204" pitchFamily="34" charset="0"/>
            </a:endParaRPr>
          </a:p>
        </p:txBody>
      </p:sp>
      <p:sp>
        <p:nvSpPr>
          <p:cNvPr id="8" name="Rectangle 5"/>
          <p:cNvSpPr>
            <a:spLocks noChangeArrowheads="1"/>
          </p:cNvSpPr>
          <p:nvPr/>
        </p:nvSpPr>
        <p:spPr bwMode="auto">
          <a:xfrm>
            <a:off x="1608666" y="4024625"/>
            <a:ext cx="9254672"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Calculating the standard deviation:</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First, calculate the variation (variance). The variation (variance) is calculated by taking the average of all the values in the set for each value in the set, then squaring and summing these differences. </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Once you have the value of the variation margin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r>
              <a:rPr kumimoji="0" lang="pl-PL" altLang="sl-SI" sz="16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calculate the standard deviation by calculating the square root of the variation margin. This is done by taking the square root of </a:t>
            </a:r>
            <a:r>
              <a:rPr kumimoji="0" lang="pl-PL" altLang="sl-SI" sz="16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σ2:</a:t>
            </a:r>
            <a:endParaRPr kumimoji="0" lang="sl-SI" altLang="sl-SI"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9" name="Rectangle 6"/>
          <p:cNvSpPr>
            <a:spLocks noChangeArrowheads="1"/>
          </p:cNvSpPr>
          <p:nvPr/>
        </p:nvSpPr>
        <p:spPr bwMode="auto">
          <a:xfrm>
            <a:off x="1608666" y="55726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l-PL" altLang="sl-SI"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Standard deviation </a:t>
            </a:r>
            <a:r>
              <a:rPr kumimoji="0" lang="pl-PL" altLang="sl-SI" sz="1100" b="0" i="1" u="none" strike="noStrike" cap="none" normalizeH="0" baseline="0" dirty="0">
                <a:ln>
                  <a:noFill/>
                </a:ln>
                <a:solidFill>
                  <a:schemeClr val="tx1"/>
                </a:solidFill>
                <a:effectLst/>
                <a:latin typeface="Cambria Math" panose="02040503050406030204" pitchFamily="18" charset="0"/>
                <a:ea typeface="Calibri" panose="020F0502020204030204" pitchFamily="34" charset="0"/>
                <a:cs typeface="Tahoma" panose="020B0604030504040204" pitchFamily="34" charset="0"/>
              </a:rPr>
              <a:t>σ = √(σ2)</a:t>
            </a: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purl.org/dc/dcmitype/"/>
    <ds:schemaRef ds:uri="http://purl.org/dc/elements/1.1/"/>
    <ds:schemaRef ds:uri="http://schemas.microsoft.com/office/2006/documentManagement/types"/>
    <ds:schemaRef ds:uri="a92fe6ce-cc5e-4661-b3e6-d9d5535f70b5"/>
    <ds:schemaRef ds:uri="http://www.w3.org/XML/1998/namespace"/>
    <ds:schemaRef ds:uri="http://schemas.microsoft.com/office/infopath/2007/PartnerControls"/>
    <ds:schemaRef ds:uri="http://schemas.openxmlformats.org/package/2006/metadata/core-properties"/>
    <ds:schemaRef ds:uri="d9bddfac-6dc9-4958-8f35-4d0da3af229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7BAC4EC2-2A5D-45E0-93EF-6017F25DB7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2621</TotalTime>
  <Words>2300</Words>
  <Application>Microsoft Office PowerPoint</Application>
  <PresentationFormat>Panoramiczny</PresentationFormat>
  <Paragraphs>130</Paragraphs>
  <Slides>22</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22</vt:i4>
      </vt:variant>
    </vt:vector>
  </HeadingPairs>
  <TitlesOfParts>
    <vt:vector size="29" baseType="lpstr">
      <vt:lpstr>Arial</vt:lpstr>
      <vt:lpstr>Calibri</vt:lpstr>
      <vt:lpstr>Cambria Math</vt:lpstr>
      <vt:lpstr>Symbol</vt:lpstr>
      <vt:lpstr>Tahoma</vt:lpstr>
      <vt:lpstr>Times New Roman</vt:lpstr>
      <vt:lpstr>Motyw pakietu Office</vt:lpstr>
      <vt:lpstr>Statistical methods for analysing logistics data</vt:lpstr>
      <vt:lpstr>Agenda</vt:lpstr>
      <vt:lpstr>The role and importance of statistics in analysing data in supply chains</vt:lpstr>
      <vt:lpstr>Variables</vt:lpstr>
      <vt:lpstr>Average (mean)</vt:lpstr>
      <vt:lpstr>Median</vt:lpstr>
      <vt:lpstr>Modus</vt:lpstr>
      <vt:lpstr>Variance range (VR, Range, range) </vt:lpstr>
      <vt:lpstr>Variance and standard deviation</vt:lpstr>
      <vt:lpstr>Quantiles</vt:lpstr>
      <vt:lpstr>Displaying statistics</vt:lpstr>
      <vt:lpstr>Prezentacja programu PowerPoint</vt:lpstr>
      <vt:lpstr>Prezentacja programu PowerPoint</vt:lpstr>
      <vt:lpstr>Frequency distribution</vt:lpstr>
      <vt:lpstr>Descriptive and inferential statistics</vt:lpstr>
      <vt:lpstr>Inferential statistics</vt:lpstr>
      <vt:lpstr>Correlation and regression </vt:lpstr>
      <vt:lpstr>Probability distributions</vt:lpstr>
      <vt:lpstr>Prezentacja programu PowerPoint</vt:lpstr>
      <vt:lpstr>Prezentacja programu PowerPoint</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50</cp:revision>
  <dcterms:created xsi:type="dcterms:W3CDTF">2023-07-06T12:09:08Z</dcterms:created>
  <dcterms:modified xsi:type="dcterms:W3CDTF">2025-10-16T10:13:34Z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