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80" r:id="rId4"/>
    <p:sldMasterId id="2147483682" r:id="rId5"/>
  </p:sldMasterIdLst>
  <p:sldIdLst>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35" r:id="rId22"/>
    <p:sldId id="304" r:id="rId2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AEAEAE"/>
    <a:srgbClr val="FFFFFF"/>
    <a:srgbClr val="292928"/>
    <a:srgbClr val="1065AB"/>
    <a:srgbClr val="015BA6"/>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6" autoAdjust="0"/>
    <p:restoredTop sz="94660"/>
  </p:normalViewPr>
  <p:slideViewPr>
    <p:cSldViewPr snapToGrid="0">
      <p:cViewPr varScale="1">
        <p:scale>
          <a:sx n="95" d="100"/>
          <a:sy n="95" d="100"/>
        </p:scale>
        <p:origin x="173"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5" name="Obraz 14">
            <a:extLst>
              <a:ext uri="{FF2B5EF4-FFF2-40B4-BE49-F238E27FC236}">
                <a16:creationId xmlns:a16="http://schemas.microsoft.com/office/drawing/2014/main" id="{5B4C51FD-5995-4709-769B-AF16D6EB69F0}"/>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469039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1491802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13" name="Obraz 12">
            <a:extLst>
              <a:ext uri="{FF2B5EF4-FFF2-40B4-BE49-F238E27FC236}">
                <a16:creationId xmlns:a16="http://schemas.microsoft.com/office/drawing/2014/main" id="{03548563-5015-2CA8-F61D-1101F2E5088D}"/>
              </a:ext>
            </a:extLst>
          </p:cNvPr>
          <p:cNvPicPr>
            <a:picLocks noChangeAspect="1"/>
          </p:cNvPicPr>
          <p:nvPr userDrawn="1"/>
        </p:nvPicPr>
        <p:blipFill>
          <a:blip r:embed="rId3"/>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pic>
        <p:nvPicPr>
          <p:cNvPr id="9" name="Obraz 8">
            <a:extLst>
              <a:ext uri="{FF2B5EF4-FFF2-40B4-BE49-F238E27FC236}">
                <a16:creationId xmlns:a16="http://schemas.microsoft.com/office/drawing/2014/main" id="{AF5DBE5F-E910-791D-7E65-F471D32292F0}"/>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D9A76B6F-582B-1BF1-1999-B021F5DE446C}"/>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pic>
        <p:nvPicPr>
          <p:cNvPr id="4" name="Obraz 3">
            <a:extLst>
              <a:ext uri="{FF2B5EF4-FFF2-40B4-BE49-F238E27FC236}">
                <a16:creationId xmlns:a16="http://schemas.microsoft.com/office/drawing/2014/main" id="{E3FED6E7-0302-CCE5-9FC1-77D8D9CA6ABA}"/>
              </a:ext>
            </a:extLst>
          </p:cNvPr>
          <p:cNvPicPr>
            <a:picLocks noChangeAspect="1"/>
          </p:cNvPicPr>
          <p:nvPr userDrawn="1"/>
        </p:nvPicPr>
        <p:blipFill>
          <a:blip r:embed="rId2"/>
          <a:stretch>
            <a:fillRect/>
          </a:stretch>
        </p:blipFill>
        <p:spPr>
          <a:xfrm>
            <a:off x="7814239" y="6159042"/>
            <a:ext cx="3590855" cy="463336"/>
          </a:xfrm>
          <a:prstGeom prst="rect">
            <a:avLst/>
          </a:prstGeom>
        </p:spPr>
      </p:pic>
    </p:spTree>
    <p:extLst>
      <p:ext uri="{BB962C8B-B14F-4D97-AF65-F5344CB8AC3E}">
        <p14:creationId xmlns:p14="http://schemas.microsoft.com/office/powerpoint/2010/main" val="2022179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27139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912234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13305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1576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 da bi lahko uredili slog</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Kliknite, da uredite slog vzorca besedila</a:t>
            </a:r>
          </a:p>
          <a:p>
            <a:pPr lvl="1"/>
            <a:r>
              <a:rPr lang="pl-PL" dirty="0"/>
              <a:t>Drugi raven</a:t>
            </a:r>
          </a:p>
          <a:p>
            <a:pPr lvl="2"/>
            <a:r>
              <a:rPr lang="pl-PL" dirty="0"/>
              <a:t>Tretji raven</a:t>
            </a:r>
          </a:p>
          <a:p>
            <a:pPr lvl="3"/>
            <a:r>
              <a:rPr lang="pl-PL" dirty="0"/>
              <a:t>Višji nivo</a:t>
            </a:r>
          </a:p>
          <a:p>
            <a:pPr lvl="4"/>
            <a:r>
              <a:rPr lang="pl-PL" dirty="0"/>
              <a:t>Pojasnila o tem, kako se je zgodilo to, kar se je zgodilo.</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10" name="Symbol zastępczy stopki 4">
            <a:extLst>
              <a:ext uri="{FF2B5EF4-FFF2-40B4-BE49-F238E27FC236}">
                <a16:creationId xmlns:a16="http://schemas.microsoft.com/office/drawing/2014/main" id="{B83F9DA6-3C1E-F259-137C-1C439C9EBD54}"/>
              </a:ext>
            </a:extLst>
          </p:cNvPr>
          <p:cNvSpPr>
            <a:spLocks noGrp="1"/>
          </p:cNvSpPr>
          <p:nvPr>
            <p:ph type="ftr" sz="quarter" idx="3"/>
          </p:nvPr>
        </p:nvSpPr>
        <p:spPr>
          <a:xfrm>
            <a:off x="6468532" y="6338357"/>
            <a:ext cx="4885267" cy="365125"/>
          </a:xfrm>
          <a:prstGeom prst="rect">
            <a:avLst/>
          </a:prstGeom>
        </p:spPr>
        <p:txBody>
          <a:bodyPr/>
          <a:lstStyle>
            <a:lvl1pPr>
              <a:defRPr sz="600">
                <a:latin typeface="Tahoma" panose="020B0604030504040204" pitchFamily="34" charset="0"/>
                <a:ea typeface="Tahoma" panose="020B0604030504040204" pitchFamily="34" charset="0"/>
                <a:cs typeface="Tahoma" panose="020B0604030504040204" pitchFamily="34" charset="0"/>
              </a:defRPr>
            </a:lvl1pPr>
          </a:lstStyle>
          <a:p>
            <a:r>
              <a:rPr lang="en-US" dirty="0"/>
              <a:t>Financira Evropska unija.</a:t>
            </a:r>
          </a:p>
          <a:p>
            <a:r>
              <a:rPr lang="en-US" dirty="0"/>
              <a:t>Izražena stališča in mnenja so izključno stališča in mnenja avtorjev in ne odražajo nujno stališč Evropske unije ali Izvajalske agencije za izobraževanje in kulturo (EACEA).</a:t>
            </a:r>
          </a:p>
          <a:p>
            <a:r>
              <a:rPr lang="en-US" dirty="0"/>
              <a:t>Evropska unija in agencija EACEA ne moreta biti odgovorni zanje.</a:t>
            </a:r>
            <a:endParaRPr lang="pl-PL" dirty="0"/>
          </a:p>
          <a:p>
            <a:endParaRPr lang="pl-PL" dirty="0"/>
          </a:p>
        </p:txBody>
      </p:sp>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81" r:id="rId1"/>
    <p:sldLayoutId id="2147483676" r:id="rId2"/>
    <p:sldLayoutId id="2147483677" r:id="rId3"/>
    <p:sldLayoutId id="2147483679" r:id="rId4"/>
    <p:sldLayoutId id="214748367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EDB8B49A-91DD-E2E0-C046-13FDB51AFF31}"/>
              </a:ext>
            </a:extLst>
          </p:cNvPr>
          <p:cNvSpPr txBox="1"/>
          <p:nvPr userDrawn="1"/>
        </p:nvSpPr>
        <p:spPr>
          <a:xfrm>
            <a:off x="7657032" y="6200486"/>
            <a:ext cx="4038599" cy="584775"/>
          </a:xfrm>
          <a:prstGeom prst="rect">
            <a:avLst/>
          </a:prstGeom>
          <a:noFill/>
        </p:spPr>
        <p:txBody>
          <a:bodyPr wrap="square">
            <a:spAutoFit/>
          </a:bodyPr>
          <a:lstStyle/>
          <a:p>
            <a:r>
              <a:rPr lang="en-US" sz="800" dirty="0">
                <a:latin typeface="Tahoma" panose="020B0604030504040204" pitchFamily="34" charset="0"/>
                <a:ea typeface="Tahoma" panose="020B0604030504040204" pitchFamily="34" charset="0"/>
                <a:cs typeface="Tahoma" panose="020B0604030504040204" pitchFamily="34" charset="0"/>
              </a:rPr>
              <a:t>Co-funded by the European Union</a:t>
            </a:r>
          </a:p>
          <a:p>
            <a:r>
              <a:rPr lang="en-US" sz="800" dirty="0">
                <a:latin typeface="Tahoma" panose="020B0604030504040204" pitchFamily="34" charset="0"/>
                <a:ea typeface="Tahoma" panose="020B0604030504040204" pitchFamily="34" charset="0"/>
                <a:cs typeface="Tahoma" panose="020B0604030504040204" pitchFamily="34" charset="0"/>
              </a:rPr>
              <a:t>Views and opinions expressed are however those of the author(s) only and do not necessarily reflect those of the European Union or the National Agency (NA).</a:t>
            </a:r>
          </a:p>
          <a:p>
            <a:r>
              <a:rPr lang="en-US" sz="800" dirty="0">
                <a:latin typeface="Tahoma" panose="020B0604030504040204" pitchFamily="34" charset="0"/>
                <a:ea typeface="Tahoma" panose="020B0604030504040204" pitchFamily="34" charset="0"/>
                <a:cs typeface="Tahoma" panose="020B0604030504040204" pitchFamily="34" charset="0"/>
              </a:rPr>
              <a:t>Neither the European Union nor NA can be held responsible for them.</a:t>
            </a:r>
          </a:p>
        </p:txBody>
      </p:sp>
    </p:spTree>
    <p:extLst>
      <p:ext uri="{BB962C8B-B14F-4D97-AF65-F5344CB8AC3E}">
        <p14:creationId xmlns:p14="http://schemas.microsoft.com/office/powerpoint/2010/main" val="224747918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scribbr.com/statistics/t-test/" TargetMode="External"/><Relationship Id="rId7" Type="http://schemas.openxmlformats.org/officeDocument/2006/relationships/hyperlink" Target="https://www.scribbr.com/statistics/statistical-tests/#nonparametric" TargetMode="External"/><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hyperlink" Target="https://www.scribbr.com/statistics/chi-square-tests/" TargetMode="External"/><Relationship Id="rId5" Type="http://schemas.openxmlformats.org/officeDocument/2006/relationships/hyperlink" Target="https://www.scribbr.com/statistics/one-way-anova/" TargetMode="External"/><Relationship Id="rId4" Type="http://schemas.openxmlformats.org/officeDocument/2006/relationships/hyperlink" Target="https://www.scribbr.com/statistics/simple-linear-regressio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oleObject" Target="../embeddings/oleObject1.bin"/><Relationship Id="rId7" Type="http://schemas.openxmlformats.org/officeDocument/2006/relationships/image" Target="../media/image1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emf"/><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dept.clcillinois.edu/mth/oer/IntroductoryStatistics.pdf" TargetMode="External"/><Relationship Id="rId2" Type="http://schemas.openxmlformats.org/officeDocument/2006/relationships/hyperlink" Target="https://openstax.org/details/books/introductory-statistics-2e" TargetMode="Externa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hyperlink" Target="https://dept.clcillinois.edu/mth/oer/IntroductoryStatistics.pdf" TargetMode="External"/><Relationship Id="rId13" Type="http://schemas.openxmlformats.org/officeDocument/2006/relationships/hyperlink" Target="https://www.khanacademy.org/math/statistics-probability" TargetMode="External"/><Relationship Id="rId3" Type="http://schemas.openxmlformats.org/officeDocument/2006/relationships/hyperlink" Target="https://www.scribbr.com/category/statistics/" TargetMode="External"/><Relationship Id="rId7" Type="http://schemas.openxmlformats.org/officeDocument/2006/relationships/hyperlink" Target="https://drive.uqu.edu.sa/_/mskhayat/files/MySubjects/20178FS%20Elementary%20Statistics/Introductory%20Statistics%20(7th%20Ed).pdf" TargetMode="External"/><Relationship Id="rId12" Type="http://schemas.openxmlformats.org/officeDocument/2006/relationships/hyperlink" Target="https://byjus.com/maths/statistics/" TargetMode="External"/><Relationship Id="rId17" Type="http://schemas.openxmlformats.org/officeDocument/2006/relationships/image" Target="../media/image6.png"/><Relationship Id="rId2" Type="http://schemas.openxmlformats.org/officeDocument/2006/relationships/hyperlink" Target="https://open.umn.edu/opentextbooks/textbooks/196" TargetMode="External"/><Relationship Id="rId16" Type="http://schemas.openxmlformats.org/officeDocument/2006/relationships/hyperlink" Target="https://www.youtube.com/watch?v=VPZD_aij8H0" TargetMode="External"/><Relationship Id="rId1" Type="http://schemas.openxmlformats.org/officeDocument/2006/relationships/slideLayout" Target="../slideLayouts/slideLayout5.xml"/><Relationship Id="rId6" Type="http://schemas.openxmlformats.org/officeDocument/2006/relationships/hyperlink" Target="https://saylordotorg.github.io/text_introductory-statistics/" TargetMode="External"/><Relationship Id="rId11" Type="http://schemas.openxmlformats.org/officeDocument/2006/relationships/hyperlink" Target="https://www.researchgate.net/profile/Tareq-Alodat-2/publication/340511098_INTRODUCTION_TO_STATISTICS_MADE_EASY/links/5e8de3dc4585150839c7b58a/INTRODUCTION-TO-STATISTICS-MADE-EASY.pdf" TargetMode="External"/><Relationship Id="rId5" Type="http://schemas.openxmlformats.org/officeDocument/2006/relationships/hyperlink" Target="https://assets.openstax.org/oscms-prodcms/media/documents/IntroductoryStatistics-OP_i6tAI7e.pdf" TargetMode="External"/><Relationship Id="rId15" Type="http://schemas.openxmlformats.org/officeDocument/2006/relationships/hyperlink" Target="https://www.youtube.com/watch?v=LMSyiAJm99g" TargetMode="External"/><Relationship Id="rId10" Type="http://schemas.openxmlformats.org/officeDocument/2006/relationships/hyperlink" Target="https://onlinestatbook.com/Online_Statistics_Education.pdf" TargetMode="External"/><Relationship Id="rId4" Type="http://schemas.openxmlformats.org/officeDocument/2006/relationships/hyperlink" Target="https://stats.libretexts.org/Bookshelves/Introductory_Statistics" TargetMode="External"/><Relationship Id="rId9" Type="http://schemas.openxmlformats.org/officeDocument/2006/relationships/hyperlink" Target="https://www.geeksforgeeks.org/introduction-of-statistics-and-its-types/" TargetMode="External"/><Relationship Id="rId14" Type="http://schemas.openxmlformats.org/officeDocument/2006/relationships/hyperlink" Target="https://youtu.be/BWbgiJz0_TA?si=wTNnNud2uKSF_9M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www.scribbr.com/statistics/median/" TargetMode="External"/><Relationship Id="rId7" Type="http://schemas.openxmlformats.org/officeDocument/2006/relationships/image" Target="../media/image8.png"/><Relationship Id="rId2" Type="http://schemas.openxmlformats.org/officeDocument/2006/relationships/hyperlink" Target="https://www.scribbr.com/statistics/mean/" TargetMode="Externa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scribbr.com/statistics/standard-deviation/" TargetMode="External"/><Relationship Id="rId4" Type="http://schemas.openxmlformats.org/officeDocument/2006/relationships/hyperlink" Target="https://www.scribbr.com/statistics/mode/" TargetMode="Externa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5" Type="http://schemas.microsoft.com/office/2007/relationships/hdphoto" Target="../media/hdphoto2.wdp"/><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5" name="Obraz 14">
            <a:extLst>
              <a:ext uri="{FF2B5EF4-FFF2-40B4-BE49-F238E27FC236}">
                <a16:creationId xmlns:a16="http://schemas.microsoft.com/office/drawing/2014/main" id="{D7224C4C-24EB-12AA-C4A4-857DC41FB544}"/>
              </a:ext>
            </a:extLst>
          </p:cNvPr>
          <p:cNvPicPr>
            <a:picLocks noChangeAspect="1"/>
          </p:cNvPicPr>
          <p:nvPr/>
        </p:nvPicPr>
        <p:blipFill>
          <a:blip r:embed="rId5"/>
          <a:stretch>
            <a:fillRect/>
          </a:stretch>
        </p:blipFill>
        <p:spPr>
          <a:xfrm>
            <a:off x="5925440" y="5851938"/>
            <a:ext cx="5207495" cy="671935"/>
          </a:xfrm>
          <a:prstGeom prst="rect">
            <a:avLst/>
          </a:prstGeom>
        </p:spPr>
      </p:pic>
      <p:sp>
        <p:nvSpPr>
          <p:cNvPr id="8" name="Tytuł 1">
            <a:extLst>
              <a:ext uri="{FF2B5EF4-FFF2-40B4-BE49-F238E27FC236}">
                <a16:creationId xmlns:a16="http://schemas.microsoft.com/office/drawing/2014/main" id="{F6DF4095-31B2-811F-E7E2-492B8C792067}"/>
              </a:ext>
            </a:extLst>
          </p:cNvPr>
          <p:cNvSpPr>
            <a:spLocks noGrp="1"/>
          </p:cNvSpPr>
          <p:nvPr>
            <p:ph type="ctrTitle"/>
          </p:nvPr>
        </p:nvSpPr>
        <p:spPr>
          <a:xfrm>
            <a:off x="5925440" y="1070277"/>
            <a:ext cx="5648456" cy="2183467"/>
          </a:xfrm>
        </p:spPr>
        <p:txBody>
          <a:bodyPr>
            <a:normAutofit fontScale="90000"/>
          </a:bodyPr>
          <a:lstStyle/>
          <a:p>
            <a:pPr lvl="0"/>
            <a:r>
              <a:rPr lang="pl-PL" dirty="0"/>
              <a:t>Statistične metode za analizo logističnih podatkov</a:t>
            </a:r>
            <a:endParaRPr lang="sl-SI" dirty="0"/>
          </a:p>
        </p:txBody>
      </p:sp>
      <p:sp>
        <p:nvSpPr>
          <p:cNvPr id="12" name="Tytuł 1">
            <a:extLst>
              <a:ext uri="{FF2B5EF4-FFF2-40B4-BE49-F238E27FC236}">
                <a16:creationId xmlns:a16="http://schemas.microsoft.com/office/drawing/2014/main" id="{A9D6BE9F-E8E2-ACFE-95A5-5930CF9F4F44}"/>
              </a:ext>
            </a:extLst>
          </p:cNvPr>
          <p:cNvSpPr txBox="1">
            <a:spLocks/>
          </p:cNvSpPr>
          <p:nvPr/>
        </p:nvSpPr>
        <p:spPr>
          <a:xfrm>
            <a:off x="6402763" y="4201919"/>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a:latin typeface="Tahoma" panose="020B0604030504040204" pitchFamily="34" charset="0"/>
                <a:ea typeface="Tahoma" panose="020B0604030504040204" pitchFamily="34" charset="0"/>
                <a:cs typeface="Tahoma" panose="020B0604030504040204" pitchFamily="34" charset="0"/>
              </a:rPr>
              <a:t>Predavanja</a:t>
            </a:r>
            <a:endParaRPr lang="pl-PL" sz="2800" dirty="0">
              <a:latin typeface="Tahoma" panose="020B0604030504040204" pitchFamily="34" charset="0"/>
              <a:ea typeface="Tahoma" panose="020B0604030504040204" pitchFamily="34" charset="0"/>
              <a:cs typeface="Tahoma" panose="020B0604030504040204" pitchFamily="34" charset="0"/>
            </a:endParaRPr>
          </a:p>
        </p:txBody>
      </p:sp>
      <p:sp>
        <p:nvSpPr>
          <p:cNvPr id="13" name="Tytuł 1">
            <a:extLst>
              <a:ext uri="{FF2B5EF4-FFF2-40B4-BE49-F238E27FC236}">
                <a16:creationId xmlns:a16="http://schemas.microsoft.com/office/drawing/2014/main" id="{2DD8DCA9-0DF2-AE36-0894-076DEC8C888A}"/>
              </a:ext>
            </a:extLst>
          </p:cNvPr>
          <p:cNvSpPr txBox="1">
            <a:spLocks/>
          </p:cNvSpPr>
          <p:nvPr/>
        </p:nvSpPr>
        <p:spPr>
          <a:xfrm>
            <a:off x="6096000" y="3172628"/>
            <a:ext cx="5872309" cy="842557"/>
          </a:xfrm>
          <a:prstGeom prst="rect">
            <a:avLst/>
          </a:prstGeom>
        </p:spPr>
        <p:txBody>
          <a:bodyPr vert="horz" lIns="91440" tIns="45720" rIns="91440" bIns="45720" rtlCol="0" anchor="b">
            <a:normAutofit fontScale="70000" lnSpcReduction="20000"/>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4400" dirty="0">
                <a:latin typeface="Tahoma" panose="020B0604030504040204" pitchFamily="34" charset="0"/>
                <a:ea typeface="Tahoma" panose="020B0604030504040204" pitchFamily="34" charset="0"/>
                <a:cs typeface="Tahoma" panose="020B0604030504040204" pitchFamily="34" charset="0"/>
              </a:rPr>
              <a:t>Statistika za poslovno analitiko</a:t>
            </a:r>
          </a:p>
        </p:txBody>
      </p:sp>
      <p:pic>
        <p:nvPicPr>
          <p:cNvPr id="2" name="Slika 1">
            <a:extLst>
              <a:ext uri="{FF2B5EF4-FFF2-40B4-BE49-F238E27FC236}">
                <a16:creationId xmlns:a16="http://schemas.microsoft.com/office/drawing/2014/main" id="{58AE9227-1222-F61C-7608-84D7B635F81A}"/>
              </a:ext>
            </a:extLst>
          </p:cNvPr>
          <p:cNvPicPr>
            <a:picLocks noChangeAspect="1"/>
          </p:cNvPicPr>
          <p:nvPr/>
        </p:nvPicPr>
        <p:blipFill>
          <a:blip r:embed="rId6"/>
          <a:stretch>
            <a:fillRect/>
          </a:stretch>
        </p:blipFill>
        <p:spPr>
          <a:xfrm>
            <a:off x="11030197" y="5690463"/>
            <a:ext cx="1063931" cy="1079889"/>
          </a:xfrm>
          <a:prstGeom prst="rect">
            <a:avLst/>
          </a:prstGeom>
          <a:solidFill>
            <a:schemeClr val="bg1"/>
          </a:solidFill>
        </p:spPr>
      </p:pic>
      <p:sp>
        <p:nvSpPr>
          <p:cNvPr id="3" name="PoljeZBesedilom 8">
            <a:extLst>
              <a:ext uri="{FF2B5EF4-FFF2-40B4-BE49-F238E27FC236}">
                <a16:creationId xmlns:a16="http://schemas.microsoft.com/office/drawing/2014/main" id="{C0D64F54-3597-9B75-87DE-7D9CD3E4F8E4}"/>
              </a:ext>
            </a:extLst>
          </p:cNvPr>
          <p:cNvSpPr txBox="1"/>
          <p:nvPr/>
        </p:nvSpPr>
        <p:spPr>
          <a:xfrm>
            <a:off x="5964057" y="5787723"/>
            <a:ext cx="5011392" cy="738664"/>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105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105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endParaRPr lang="en-GB" sz="1050" dirty="0">
              <a:latin typeface="Tahoma" panose="020B0604030504040204" pitchFamily="34" charset="0"/>
              <a:ea typeface="Tahoma" panose="020B0604030504040204" pitchFamily="34" charset="0"/>
              <a:cs typeface="Tahoma" panose="020B0604030504040204" pitchFamily="34" charset="0"/>
            </a:endParaRPr>
          </a:p>
        </p:txBody>
      </p:sp>
      <p:sp>
        <p:nvSpPr>
          <p:cNvPr id="6" name="pole tekstowe 12">
            <a:extLst>
              <a:ext uri="{FF2B5EF4-FFF2-40B4-BE49-F238E27FC236}">
                <a16:creationId xmlns:a16="http://schemas.microsoft.com/office/drawing/2014/main" id="{60B24951-50F5-92E4-F27E-3B16548FF40C}"/>
              </a:ext>
            </a:extLst>
          </p:cNvPr>
          <p:cNvSpPr txBox="1"/>
          <p:nvPr/>
        </p:nvSpPr>
        <p:spPr>
          <a:xfrm>
            <a:off x="539680" y="5293868"/>
            <a:ext cx="4997035" cy="1354217"/>
          </a:xfrm>
          <a:prstGeom prst="rect">
            <a:avLst/>
          </a:prstGeom>
          <a:no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GB" sz="1800" b="1"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Business Analytics Skills </a:t>
            </a:r>
            <a:b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br>
            <a:r>
              <a:rPr lang="en-GB" sz="1800" dirty="0">
                <a:solidFill>
                  <a:schemeClr val="bg1">
                    <a:lumMod val="50000"/>
                  </a:schemeClr>
                </a:solidFill>
                <a:effectLst/>
                <a:latin typeface="Tahoma" panose="020B0604030504040204" pitchFamily="34" charset="0"/>
                <a:ea typeface="Tahoma" panose="020B0604030504040204" pitchFamily="34" charset="0"/>
                <a:cs typeface="Tahoma" panose="020B0604030504040204" pitchFamily="34" charset="0"/>
              </a:rPr>
              <a:t>for the Future-proof Supply Chains </a:t>
            </a:r>
            <a:endParaRPr lang="en-GB"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a:p>
            <a:pPr algn="ctr"/>
            <a:endParaRPr lang="en-GB"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9" name="pole tekstowe 16">
            <a:extLst>
              <a:ext uri="{FF2B5EF4-FFF2-40B4-BE49-F238E27FC236}">
                <a16:creationId xmlns:a16="http://schemas.microsoft.com/office/drawing/2014/main" id="{85B5ACA5-36AC-1CC5-1414-07EE1E768F21}"/>
              </a:ext>
            </a:extLst>
          </p:cNvPr>
          <p:cNvSpPr txBox="1"/>
          <p:nvPr/>
        </p:nvSpPr>
        <p:spPr>
          <a:xfrm>
            <a:off x="-42796" y="6378243"/>
            <a:ext cx="6096000" cy="338554"/>
          </a:xfrm>
          <a:prstGeom prst="rect">
            <a:avLst/>
          </a:prstGeom>
          <a:noFill/>
        </p:spPr>
        <p:txBody>
          <a:bodyPr wrap="square" rtlCol="0">
            <a:spAutoFit/>
          </a:bodyPr>
          <a:lstStyle>
            <a:defPPr>
              <a:defRPr lang="pl-PL"/>
            </a:defPPr>
            <a:lvl1pPr marL="0" algn="ctr" defTabSz="914400" rtl="0" eaLnBrk="1" latinLnBrk="0" hangingPunct="1">
              <a:defRPr sz="2800" b="1"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en-GB" sz="1600" b="0" dirty="0">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Tree>
    <p:extLst>
      <p:ext uri="{BB962C8B-B14F-4D97-AF65-F5344CB8AC3E}">
        <p14:creationId xmlns:p14="http://schemas.microsoft.com/office/powerpoint/2010/main" val="730662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Centralni mejni teorem in porazdelitev vzorca</a:t>
            </a:r>
            <a:endParaRPr lang="pl-PL" dirty="0"/>
          </a:p>
        </p:txBody>
      </p:sp>
      <p:sp>
        <p:nvSpPr>
          <p:cNvPr id="3" name="Rectangle 2"/>
          <p:cNvSpPr>
            <a:spLocks noChangeArrowheads="1"/>
          </p:cNvSpPr>
          <p:nvPr/>
        </p:nvSpPr>
        <p:spPr bwMode="auto">
          <a:xfrm rot="10800000">
            <a:off x="1331079" y="2444509"/>
            <a:ext cx="7306734" cy="108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614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715" y="564460"/>
            <a:ext cx="1295842" cy="135893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rot="10800000" flipV="1">
            <a:off x="1629832" y="1481668"/>
            <a:ext cx="8223616"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b="0" i="0" u="none" strike="noStrike" cap="none" normalizeH="0" baseline="0" dirty="0">
              <a:ln>
                <a:noFill/>
              </a:ln>
              <a:solidFill>
                <a:schemeClr val="tx1"/>
              </a:solidFill>
              <a:effectLst/>
            </a:endParaRPr>
          </a:p>
          <a:p>
            <a:r>
              <a:rPr lang="en-GB" dirty="0"/>
              <a:t>Centralni mejni stavek (CLT) je temeljni koncept v statistiki, ki pojasnjuje </a:t>
            </a:r>
            <a:r>
              <a:rPr lang="en-GB" dirty="0" err="1"/>
              <a:t>obnašanje </a:t>
            </a:r>
            <a:r>
              <a:rPr lang="en-GB" dirty="0"/>
              <a:t>vzorčnih porazdelitev. Trdi, da se vzorčna porazdelitev vzorčne sredine z večanjem velikosti vzorca približuje normalni porazdelitvi, ne glede na obliko populacijske porazdelitve. Ta teorem nam omogoča, da na podlagi vzorčnih podatkov zanesljivo sklepamo o populacijskih parametrih.</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lang="pl-PL" altLang="sl-SI" dirty="0">
              <a:latin typeface="Tahoma" panose="020B0604030504040204" pitchFamily="34" charset="0"/>
              <a:cs typeface="Tahoma" panose="020B060403050404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sp>
        <p:nvSpPr>
          <p:cNvPr id="2" name="Rectangle 1"/>
          <p:cNvSpPr/>
          <p:nvPr/>
        </p:nvSpPr>
        <p:spPr>
          <a:xfrm>
            <a:off x="1608666" y="3452711"/>
            <a:ext cx="7692989" cy="2677656"/>
          </a:xfrm>
          <a:prstGeom prst="rect">
            <a:avLst/>
          </a:prstGeom>
        </p:spPr>
        <p:txBody>
          <a:bodyPr wrap="square">
            <a:spAutoFit/>
          </a:bodyPr>
          <a:lstStyle/>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Centralni limitni teorem opredeljuje dve ključni načeli:</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600" kern="100" dirty="0">
                <a:latin typeface="Tahoma" panose="020B0604030504040204" pitchFamily="34" charset="0"/>
                <a:ea typeface="Calibri" panose="020F0502020204030204" pitchFamily="34" charset="0"/>
                <a:cs typeface="Tahoma" panose="020B0604030504040204" pitchFamily="34" charset="0"/>
              </a:rPr>
              <a:t> </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Zakon velikih števil:</a:t>
            </a:r>
            <a:r>
              <a:rPr lang="en-GB" sz="1600" kern="100" dirty="0">
                <a:latin typeface="Tahoma" panose="020B0604030504040204" pitchFamily="34" charset="0"/>
                <a:ea typeface="Calibri" panose="020F0502020204030204" pitchFamily="34" charset="0"/>
                <a:cs typeface="Tahoma" panose="020B0604030504040204" pitchFamily="34" charset="0"/>
              </a:rPr>
              <a:t> S povečevanjem velikosti vzorca ali števila vzorcev se povprečje vzorca približuje povprečju populacije.</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tabLst>
                <a:tab pos="457200" algn="l"/>
              </a:tabLst>
            </a:pPr>
            <a:r>
              <a:rPr lang="en-GB" sz="1600" b="1" kern="100" dirty="0">
                <a:latin typeface="Tahoma" panose="020B0604030504040204" pitchFamily="34" charset="0"/>
                <a:ea typeface="Calibri" panose="020F0502020204030204" pitchFamily="34" charset="0"/>
                <a:cs typeface="Tahoma" panose="020B0604030504040204" pitchFamily="34" charset="0"/>
              </a:rPr>
              <a:t>Normalnost porazdelitve vzorca:</a:t>
            </a:r>
            <a:r>
              <a:rPr lang="en-GB" sz="1600" kern="100" dirty="0">
                <a:latin typeface="Tahoma" panose="020B0604030504040204" pitchFamily="34" charset="0"/>
                <a:ea typeface="Calibri" panose="020F0502020204030204" pitchFamily="34" charset="0"/>
                <a:cs typeface="Tahoma" panose="020B0604030504040204" pitchFamily="34" charset="0"/>
              </a:rPr>
              <a:t> Pri delu z več velikimi vzorci se kljub prvotni porazdelitvi spremenljivke vzorčna porazdelitev povprečja približa normalni porazdelitvi.</a:t>
            </a:r>
            <a:endParaRPr lang="hr-HR"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5" name="Slika 4">
            <a:extLst>
              <a:ext uri="{FF2B5EF4-FFF2-40B4-BE49-F238E27FC236}">
                <a16:creationId xmlns:a16="http://schemas.microsoft.com/office/drawing/2014/main" id="{6B87BFAD-318B-075C-46AE-450414DB9F3D}"/>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9B219400-4E12-D285-DAB6-27BBF6756D3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8" name="PoljeZBesedilom 1">
            <a:extLst>
              <a:ext uri="{FF2B5EF4-FFF2-40B4-BE49-F238E27FC236}">
                <a16:creationId xmlns:a16="http://schemas.microsoft.com/office/drawing/2014/main" id="{B82F8757-9BCD-CD05-C61F-9802E9797BFF}"/>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80066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Testna statistika</a:t>
            </a:r>
            <a:endParaRPr lang="pl-PL" dirty="0"/>
          </a:p>
        </p:txBody>
      </p:sp>
      <p:sp>
        <p:nvSpPr>
          <p:cNvPr id="3" name="Rectangle 2"/>
          <p:cNvSpPr/>
          <p:nvPr/>
        </p:nvSpPr>
        <p:spPr>
          <a:xfrm>
            <a:off x="1608666" y="1709304"/>
            <a:ext cx="9238010" cy="4632037"/>
          </a:xfrm>
          <a:prstGeom prst="rect">
            <a:avLst/>
          </a:prstGeom>
        </p:spPr>
        <p:txBody>
          <a:bodyPr wrap="square">
            <a:spAutoFit/>
          </a:bodyPr>
          <a:lstStyle/>
          <a:p>
            <a:r>
              <a:rPr lang="en-GB" dirty="0"/>
              <a:t>Testna statistika je številčna vrednost, pridobljena s testom statistične hipoteze, ki označuje stopnjo usklajenosti med opazovanimi podatki in porazdelitvijo, pričakovano pri ničelni hipotezi tega testa.</a:t>
            </a:r>
            <a:endParaRPr lang="sl-SI" dirty="0"/>
          </a:p>
          <a:p>
            <a:endParaRPr lang="hr-HR" dirty="0"/>
          </a:p>
          <a:p>
            <a:pPr algn="just">
              <a:lnSpc>
                <a:spcPct val="150000"/>
              </a:lnSpc>
              <a:spcAft>
                <a:spcPts val="600"/>
              </a:spcAft>
            </a:pPr>
            <a:r>
              <a:rPr lang="en-GB" dirty="0"/>
              <a:t>Ta statistika ima ključno vlogo pri izračunu p-vrednosti vaših ugotovitev, kar olajša odločitev o sprejetju ali zavrnitvi vaše ničelne hipoteze</a:t>
            </a:r>
            <a:r>
              <a:rPr lang="sl-SI" dirty="0"/>
              <a:t>.</a:t>
            </a: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600"/>
              </a:spcAft>
            </a:pPr>
            <a:r>
              <a:rPr lang="en-GB" dirty="0"/>
              <a:t>Testna statistika izraža podobnost med porazdelitvijo vaših podatkov in porazdelitvijo, predvideno pri ničelni hipotezi uporabljenega statističnega testa. Porazdelitev podatkov pojasnjuje pogostost vsakega opazovanja, za katero sta značilni njegova osrednja tendenca in variabilnost okoli nje. Ker različni statistični testi predvidevajo različne tipe porazdelitve, se izbira ustreznega testa uskladi z vašo hipotezo.</a:t>
            </a:r>
            <a:endParaRPr lang="hr-HR" dirty="0"/>
          </a:p>
          <a:p>
            <a:pPr algn="just">
              <a:lnSpc>
                <a:spcPct val="150000"/>
              </a:lnSpc>
              <a:spcAft>
                <a:spcPts val="600"/>
              </a:spcAft>
            </a:pPr>
            <a:endParaRPr lang="sl-SI" sz="1600" kern="100" dirty="0">
              <a:latin typeface="Tahoma" panose="020B0604030504040204" pitchFamily="34" charset="0"/>
              <a:ea typeface="Calibri" panose="020F0502020204030204" pitchFamily="34" charset="0"/>
              <a:cs typeface="Times New Roman" panose="02020603050405020304" pitchFamily="18" charset="0"/>
            </a:endParaRPr>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1253136-7AD7-FC7A-07A0-5BFCDE547D41}"/>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A56449EF-DB0F-2F96-B0CF-508F2422D22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A59FEDF0-99F2-F326-90FC-695F770E1451}"/>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93938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Vrste testne statistike</a:t>
            </a:r>
            <a:endParaRPr lang="pl-PL" dirty="0"/>
          </a:p>
        </p:txBody>
      </p:sp>
      <p:graphicFrame>
        <p:nvGraphicFramePr>
          <p:cNvPr id="2" name="Table 1"/>
          <p:cNvGraphicFramePr>
            <a:graphicFrameLocks noGrp="1"/>
          </p:cNvGraphicFramePr>
          <p:nvPr/>
        </p:nvGraphicFramePr>
        <p:xfrm>
          <a:off x="1608666" y="1817177"/>
          <a:ext cx="9018997" cy="3764787"/>
        </p:xfrm>
        <a:graphic>
          <a:graphicData uri="http://schemas.openxmlformats.org/drawingml/2006/table">
            <a:tbl>
              <a:tblPr firstRow="1" firstCol="1" bandRow="1"/>
              <a:tblGrid>
                <a:gridCol w="1023747">
                  <a:extLst>
                    <a:ext uri="{9D8B030D-6E8A-4147-A177-3AD203B41FA5}">
                      <a16:colId xmlns:a16="http://schemas.microsoft.com/office/drawing/2014/main" val="3372397127"/>
                    </a:ext>
                  </a:extLst>
                </a:gridCol>
                <a:gridCol w="4852675">
                  <a:extLst>
                    <a:ext uri="{9D8B030D-6E8A-4147-A177-3AD203B41FA5}">
                      <a16:colId xmlns:a16="http://schemas.microsoft.com/office/drawing/2014/main" val="4241766257"/>
                    </a:ext>
                  </a:extLst>
                </a:gridCol>
                <a:gridCol w="3142575">
                  <a:extLst>
                    <a:ext uri="{9D8B030D-6E8A-4147-A177-3AD203B41FA5}">
                      <a16:colId xmlns:a16="http://schemas.microsoft.com/office/drawing/2014/main" val="3937085805"/>
                    </a:ext>
                  </a:extLst>
                </a:gridCol>
              </a:tblGrid>
              <a:tr h="411141">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Testna statistika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Ničelna in alternativna hipoteza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Statistični testi, ki ga uporabljajo</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220133754"/>
                  </a:ext>
                </a:extLst>
              </a:tr>
              <a:tr h="839289">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 </a:t>
                      </a: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225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Srednji vrednosti dveh skupin 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Druga možnost:</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Srednji vrednosti dveh skupin nista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3"/>
                        </a:rPr>
                        <a:t>T-test</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4"/>
                        </a:rPr>
                        <a:t>Regresijski testi</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56924324"/>
                  </a:ext>
                </a:extLst>
              </a:tr>
              <a:tr h="609210">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 </a:t>
                      </a: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Srednji vrednosti dveh skupin 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Alternativa:</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Povprečji dveh skupin nista enaki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Test </a:t>
                      </a:r>
                      <a:r>
                        <a:rPr lang="en-GB" sz="1000"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Z</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08110022"/>
                  </a:ext>
                </a:extLst>
              </a:tr>
              <a:tr h="1203414">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Vrednost </a:t>
                      </a: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F</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Razlika med dvema ali več skupinami je večja ali enaka razliki med skupinami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Druga možnost:</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 Razlike med dvema ali več skupinami so manjše od razlik med skupinami</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5"/>
                        </a:rPr>
                        <a:t>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ANCOVA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MANOVA</a:t>
                      </a:r>
                      <a:endParaRPr lang="hr-HR" sz="1000" kern="10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918517195"/>
                  </a:ext>
                </a:extLst>
              </a:tr>
              <a:tr h="669231">
                <a:tc>
                  <a:txBody>
                    <a:bodyPr/>
                    <a:lstStyle/>
                    <a:p>
                      <a:pPr algn="just">
                        <a:lnSpc>
                          <a:spcPct val="150000"/>
                        </a:lnSpc>
                        <a:spcAft>
                          <a:spcPts val="0"/>
                        </a:spcAft>
                      </a:pPr>
                      <a:r>
                        <a:rPr lang="en-GB" sz="1000" b="1" i="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X -vrednost</a:t>
                      </a:r>
                      <a:r>
                        <a:rPr lang="en-GB" sz="1000" b="1" i="1" kern="100" baseline="300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2</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Nič: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 vzorca sta neodvisna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000" b="1"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Druga možnost: </a:t>
                      </a:r>
                      <a:r>
                        <a:rPr lang="en-GB" sz="1000" kern="10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Dva vzorca nista neodvisna (tj. sta korelirana)</a:t>
                      </a:r>
                      <a:endParaRPr lang="hr-HR" sz="1000" kern="100">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tc>
                  <a:txBody>
                    <a:bodyPr/>
                    <a:lstStyle/>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6"/>
                        </a:rPr>
                        <a:t>Test Chi-kvadrat</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p>
                      <a:pPr marL="342900" lvl="0" indent="-342900" algn="just">
                        <a:lnSpc>
                          <a:spcPct val="150000"/>
                        </a:lnSpc>
                        <a:spcAft>
                          <a:spcPts val="600"/>
                        </a:spcAft>
                        <a:buSzPts val="1000"/>
                        <a:buFont typeface="Symbol" panose="05050102010706020507" pitchFamily="18" charset="2"/>
                        <a:buChar char=""/>
                        <a:tabLst>
                          <a:tab pos="457200" algn="l"/>
                        </a:tabLst>
                      </a:pPr>
                      <a:r>
                        <a:rPr lang="en-GB" sz="1000" u="none" strike="noStrike"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hlinkClick r:id="rId7"/>
                        </a:rPr>
                        <a:t>Neparametrični </a:t>
                      </a:r>
                      <a:r>
                        <a:rPr lang="en-GB" sz="1000" kern="100" dirty="0">
                          <a:solidFill>
                            <a:srgbClr val="000000"/>
                          </a:solidFill>
                          <a:effectLst/>
                          <a:latin typeface="Tahoma" panose="020B0604030504040204" pitchFamily="34" charset="0"/>
                          <a:ea typeface="Times New Roman" panose="02020603050405020304" pitchFamily="18" charset="0"/>
                          <a:cs typeface="Tahoma" panose="020B0604030504040204" pitchFamily="34" charset="0"/>
                        </a:rPr>
                        <a:t>korelacijski testi</a:t>
                      </a:r>
                      <a:endParaRPr lang="hr-HR" sz="1000" kern="100" dirty="0">
                        <a:solidFill>
                          <a:srgbClr val="000000"/>
                        </a:solidFill>
                        <a:effectLst/>
                        <a:latin typeface="Tahoma" panose="020B0604030504040204" pitchFamily="34" charset="0"/>
                        <a:ea typeface="Calibri" panose="020F0502020204030204" pitchFamily="34" charset="0"/>
                        <a:cs typeface="Times New Roman" panose="02020603050405020304" pitchFamily="18" charset="0"/>
                      </a:endParaRPr>
                    </a:p>
                  </a:txBody>
                  <a:tcPr marL="8747" marR="8747" marT="8747" marB="8747">
                    <a:lnL>
                      <a:noFill/>
                    </a:lnL>
                    <a:lnR>
                      <a:noFill/>
                    </a:lnR>
                    <a:lnT>
                      <a:noFill/>
                    </a:lnT>
                    <a:lnB>
                      <a:noFill/>
                    </a:lnB>
                  </a:tcPr>
                </a:tc>
                <a:extLst>
                  <a:ext uri="{0D108BD9-81ED-4DB2-BD59-A6C34878D82A}">
                    <a16:rowId xmlns:a16="http://schemas.microsoft.com/office/drawing/2014/main" val="1327592179"/>
                  </a:ext>
                </a:extLst>
              </a:tr>
            </a:tbl>
          </a:graphicData>
        </a:graphic>
      </p:graphicFrame>
      <p:pic>
        <p:nvPicPr>
          <p:cNvPr id="3" name="Slika 2">
            <a:extLst>
              <a:ext uri="{FF2B5EF4-FFF2-40B4-BE49-F238E27FC236}">
                <a16:creationId xmlns:a16="http://schemas.microsoft.com/office/drawing/2014/main" id="{723BAD9C-1F71-D177-8922-9FD3D037121F}"/>
              </a:ext>
            </a:extLst>
          </p:cNvPr>
          <p:cNvPicPr>
            <a:picLocks noChangeAspect="1"/>
          </p:cNvPicPr>
          <p:nvPr/>
        </p:nvPicPr>
        <p:blipFill>
          <a:blip r:embed="rId8"/>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D2529BF3-9A6A-CFBA-B50F-98290E27FD45}"/>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FA7907DA-2A43-9002-F4ED-DD96C6BE7D99}"/>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8109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08666" y="1697865"/>
            <a:ext cx="8632621" cy="4801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Standardna napaka </a:t>
            </a:r>
            <a:r>
              <a:rPr lang="en-GB" dirty="0"/>
              <a:t>povprečja (SE ali SEM) služi kot kazalnik verjetne razlike med povprečjem populacije in povprečjem vzorca. Omogoča vpogled v stopnjo variabilnosti, ki bi jo lahko pričakovali v vzorčni sredini, če bi se študija ponovila z uporabo novih vzorcev, odvzetih iz iste populacije.</a:t>
            </a:r>
            <a:endParaRPr lang="sl-SI" dirty="0"/>
          </a:p>
          <a:p>
            <a:endParaRPr lang="sl-SI" dirty="0"/>
          </a:p>
          <a:p>
            <a:endParaRPr lang="sl-SI" dirty="0"/>
          </a:p>
          <a:p>
            <a:endParaRPr lang="sl-SI" dirty="0"/>
          </a:p>
          <a:p>
            <a:endParaRPr lang="sl-SI" dirty="0"/>
          </a:p>
          <a:p>
            <a:endParaRPr lang="sl-SI" dirty="0"/>
          </a:p>
          <a:p>
            <a:endParaRPr lang="sl-SI" dirty="0"/>
          </a:p>
          <a:p>
            <a:endParaRPr lang="sl-SI" dirty="0"/>
          </a:p>
          <a:p>
            <a:endParaRPr lang="sl-SI" dirty="0"/>
          </a:p>
          <a:p>
            <a:r>
              <a:rPr lang="en-GB" dirty="0"/>
              <a:t>Standardno napako lahko predstavite poleg povprečja ali pa jo vključite v interval zaupanja, da izrazite negotovost, ki spremlja povprečje.</a:t>
            </a:r>
            <a:endParaRPr lang="sl-SI" dirty="0"/>
          </a:p>
          <a:p>
            <a:endParaRPr lang="sl-SI"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Standardna napaka </a:t>
            </a:r>
            <a:r>
              <a:rPr lang="sl-SI" dirty="0" err="1"/>
              <a:t>in </a:t>
            </a:r>
            <a:r>
              <a:rPr lang="en-GB" dirty="0"/>
              <a:t>interval zaupanja </a:t>
            </a:r>
            <a:endParaRPr lang="pl-PL" dirty="0"/>
          </a:p>
        </p:txBody>
      </p:sp>
      <p:graphicFrame>
        <p:nvGraphicFramePr>
          <p:cNvPr id="4" name="Object 3"/>
          <p:cNvGraphicFramePr>
            <a:graphicFrameLocks noChangeAspect="1"/>
          </p:cNvGraphicFramePr>
          <p:nvPr/>
        </p:nvGraphicFramePr>
        <p:xfrm>
          <a:off x="1726380" y="3387944"/>
          <a:ext cx="5775325" cy="1844675"/>
        </p:xfrm>
        <a:graphic>
          <a:graphicData uri="http://schemas.openxmlformats.org/presentationml/2006/ole">
            <mc:AlternateContent xmlns:mc="http://schemas.openxmlformats.org/markup-compatibility/2006">
              <mc:Choice xmlns:v="urn:schemas-microsoft-com:vml" Requires="v">
                <p:oleObj name="Document" r:id="rId3" imgW="5775241" imgH="1845419" progId="Word.Document.12">
                  <p:embed/>
                </p:oleObj>
              </mc:Choice>
              <mc:Fallback>
                <p:oleObj name="Document" r:id="rId3" imgW="5775241" imgH="1845419" progId="Word.Document.12">
                  <p:embed/>
                  <p:pic>
                    <p:nvPicPr>
                      <p:cNvPr id="4" name="Object 3"/>
                      <p:cNvPicPr/>
                      <p:nvPr/>
                    </p:nvPicPr>
                    <p:blipFill>
                      <a:blip r:embed="rId4"/>
                      <a:stretch>
                        <a:fillRect/>
                      </a:stretch>
                    </p:blipFill>
                    <p:spPr>
                      <a:xfrm>
                        <a:off x="1726380" y="3387944"/>
                        <a:ext cx="5775325" cy="1844675"/>
                      </a:xfrm>
                      <a:prstGeom prst="rect">
                        <a:avLst/>
                      </a:prstGeom>
                    </p:spPr>
                  </p:pic>
                </p:oleObj>
              </mc:Fallback>
            </mc:AlternateContent>
          </a:graphicData>
        </a:graphic>
      </p:graphicFrame>
      <p:pic>
        <p:nvPicPr>
          <p:cNvPr id="7172" name="Picture 18" descr="SE = \dfrac{\sigma}{\sqrt{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81050" cy="361950"/>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19" descr="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6670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0" descr="\sigm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7169" name="Picture 39" descr="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104775" cy="76200"/>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0CC66D15-670E-F0B1-49BE-54E7B1E7926B}"/>
              </a:ext>
            </a:extLst>
          </p:cNvPr>
          <p:cNvPicPr>
            <a:picLocks noChangeAspect="1"/>
          </p:cNvPicPr>
          <p:nvPr/>
        </p:nvPicPr>
        <p:blipFill>
          <a:blip r:embed="rId9"/>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5DA13B89-C041-6E6D-256F-7D037AFA62C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A92B18C4-CAA3-795B-08E2-979CC0A20516}"/>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779290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4"/>
          <p:cNvSpPr>
            <a:spLocks noChangeArrowheads="1"/>
          </p:cNvSpPr>
          <p:nvPr/>
        </p:nvSpPr>
        <p:spPr bwMode="auto">
          <a:xfrm>
            <a:off x="1673479" y="1838587"/>
            <a:ext cx="8632621"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b="1" dirty="0"/>
              <a:t>Interval zaupanja </a:t>
            </a:r>
            <a:r>
              <a:rPr lang="en-GB" dirty="0"/>
              <a:t>označuje razpon vrednosti, za katere se predvideva, da bodo najpogosteje veljale, če bi študijo ponovili z novimi naključnimi vzorci. Pri 95-odstotni stopnji zaupanja se pričakuje, da bo 95 % vseh vzorčnih povprečij padlo v interval zaupanja, ki obsega ± 1,96 standardne napake vzorčnega povprečja. Ta interval služi kot ocena, znotraj katere naj bi s 95-odstotnim zaupanjem ležal pravi populacijski parameter. </a:t>
            </a:r>
            <a:endParaRPr lang="hr-HR" dirty="0"/>
          </a:p>
          <a:p>
            <a:endParaRPr lang="hr-HR" dirty="0"/>
          </a:p>
          <a:p>
            <a:endParaRPr lang="hr-HR" dirty="0"/>
          </a:p>
        </p:txBody>
      </p:sp>
      <p:pic>
        <p:nvPicPr>
          <p:cNvPr id="10"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sp>
        <p:nvSpPr>
          <p:cNvPr id="11" name="Tytuł 3">
            <a:extLst>
              <a:ext uri="{FF2B5EF4-FFF2-40B4-BE49-F238E27FC236}">
                <a16:creationId xmlns:a16="http://schemas.microsoft.com/office/drawing/2014/main" id="{1B53A616-BC45-7003-D00A-64BD15781752}"/>
              </a:ext>
            </a:extLst>
          </p:cNvPr>
          <p:cNvSpPr>
            <a:spLocks noGrp="1"/>
          </p:cNvSpPr>
          <p:nvPr>
            <p:ph type="title"/>
          </p:nvPr>
        </p:nvSpPr>
        <p:spPr>
          <a:xfrm>
            <a:off x="1608666" y="365126"/>
            <a:ext cx="9745133" cy="1116542"/>
          </a:xfrm>
        </p:spPr>
        <p:txBody>
          <a:bodyPr/>
          <a:lstStyle/>
          <a:p>
            <a:r>
              <a:rPr lang="en-GB" dirty="0"/>
              <a:t>Standardna napaka </a:t>
            </a:r>
            <a:r>
              <a:rPr lang="sl-SI" dirty="0" err="1"/>
              <a:t>in </a:t>
            </a:r>
            <a:r>
              <a:rPr lang="en-GB" dirty="0"/>
              <a:t>interval zaupanja </a:t>
            </a:r>
            <a:endParaRPr lang="pl-PL" dirty="0"/>
          </a:p>
        </p:txBody>
      </p:sp>
      <p:graphicFrame>
        <p:nvGraphicFramePr>
          <p:cNvPr id="4" name="Table 3"/>
          <p:cNvGraphicFramePr>
            <a:graphicFrameLocks noGrp="1"/>
          </p:cNvGraphicFramePr>
          <p:nvPr/>
        </p:nvGraphicFramePr>
        <p:xfrm>
          <a:off x="1783838" y="3752654"/>
          <a:ext cx="5702414" cy="2106741"/>
        </p:xfrm>
        <a:graphic>
          <a:graphicData uri="http://schemas.openxmlformats.org/drawingml/2006/table">
            <a:tbl>
              <a:tblPr firstRow="1" firstCol="1" bandRow="1"/>
              <a:tblGrid>
                <a:gridCol w="2782396">
                  <a:extLst>
                    <a:ext uri="{9D8B030D-6E8A-4147-A177-3AD203B41FA5}">
                      <a16:colId xmlns:a16="http://schemas.microsoft.com/office/drawing/2014/main" val="1760993837"/>
                    </a:ext>
                  </a:extLst>
                </a:gridCol>
                <a:gridCol w="2920018">
                  <a:extLst>
                    <a:ext uri="{9D8B030D-6E8A-4147-A177-3AD203B41FA5}">
                      <a16:colId xmlns:a16="http://schemas.microsoft.com/office/drawing/2014/main" val="4127151896"/>
                    </a:ext>
                  </a:extLst>
                </a:gridCol>
              </a:tblGrid>
              <a:tr h="179684">
                <a:tc gridSpan="2">
                  <a:txBody>
                    <a:bodyPr/>
                    <a:lstStyle/>
                    <a:p>
                      <a:pPr algn="just">
                        <a:lnSpc>
                          <a:spcPct val="150000"/>
                        </a:lnSpc>
                        <a:spcAft>
                          <a:spcPts val="225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Formula za interval zaupanja</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1027400121"/>
                  </a:ext>
                </a:extLst>
              </a:tr>
              <a:tr h="564359">
                <a:tc gridSpan="2">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CI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l">
                        <a:lnSpc>
                          <a:spcPct val="150000"/>
                        </a:lnSpc>
                        <a:spcAft>
                          <a:spcPts val="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=vzorčno povprečje = 550</a:t>
                      </a:r>
                      <a:br>
                        <a:rPr lang="en-GB" sz="1100" kern="100" dirty="0">
                          <a:effectLst/>
                          <a:latin typeface="Tahoma" panose="020B0604030504040204" pitchFamily="34" charset="0"/>
                          <a:ea typeface="Times New Roman" panose="02020603050405020304" pitchFamily="18" charset="0"/>
                          <a:cs typeface="Tahoma" panose="020B0604030504040204" pitchFamily="34" charset="0"/>
                        </a:rPr>
                      </a:b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standardna napaka = 12,8</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hMerge="1">
                  <a:txBody>
                    <a:bodyPr/>
                    <a:lstStyle/>
                    <a:p>
                      <a:endParaRPr lang="hr-HR"/>
                    </a:p>
                  </a:txBody>
                  <a:tcPr/>
                </a:tc>
                <a:extLst>
                  <a:ext uri="{0D108BD9-81ED-4DB2-BD59-A6C34878D82A}">
                    <a16:rowId xmlns:a16="http://schemas.microsoft.com/office/drawing/2014/main" val="2543057139"/>
                  </a:ext>
                </a:extLst>
              </a:tr>
              <a:tr h="346714">
                <a:tc>
                  <a:txBody>
                    <a:bodyPr/>
                    <a:lstStyle/>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a:effectLst/>
                          <a:latin typeface="Tahoma" panose="020B0604030504040204" pitchFamily="34" charset="0"/>
                          <a:ea typeface="Times New Roman" panose="02020603050405020304" pitchFamily="18" charset="0"/>
                          <a:cs typeface="Tahoma" panose="020B0604030504040204" pitchFamily="34" charset="0"/>
                        </a:rPr>
                        <a:t>Spodnja meja</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 </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Zgornja meja</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65192857"/>
                  </a:ext>
                </a:extLst>
              </a:tr>
              <a:tr h="397329">
                <a:tc>
                  <a:txBody>
                    <a:bodyPr/>
                    <a:lstStyle/>
                    <a:p>
                      <a:pPr algn="just">
                        <a:lnSpc>
                          <a:spcPct val="150000"/>
                        </a:lnSpc>
                        <a:spcAft>
                          <a:spcPts val="600"/>
                        </a:spcAft>
                      </a:pPr>
                      <a:r>
                        <a:rPr lang="en-GB" sz="1100" i="1" kern="100">
                          <a:effectLst/>
                          <a:latin typeface="Tahoma" panose="020B0604030504040204" pitchFamily="34" charset="0"/>
                          <a:ea typeface="Times New Roman" panose="02020603050405020304" pitchFamily="18" charset="0"/>
                          <a:cs typeface="Tahoma" panose="020B0604030504040204" pitchFamily="34" charset="0"/>
                        </a:rPr>
                        <a:t>x̄ </a:t>
                      </a:r>
                      <a:r>
                        <a:rPr lang="en-GB" sz="1100" kern="10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a:effectLst/>
                          <a:latin typeface="Tahoma" panose="020B0604030504040204" pitchFamily="34" charset="0"/>
                          <a:ea typeface="Times New Roman" panose="02020603050405020304" pitchFamily="18" charset="0"/>
                          <a:cs typeface="Tahoma" panose="020B0604030504040204" pitchFamily="34" charset="0"/>
                        </a:rPr>
                        <a:t>SE</a:t>
                      </a:r>
                      <a:r>
                        <a:rPr lang="en-GB" sz="1100" kern="10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a:effectLst/>
                          <a:latin typeface="Tahoma" panose="020B0604030504040204" pitchFamily="34" charset="0"/>
                          <a:ea typeface="Times New Roman" panose="02020603050405020304" pitchFamily="18" charset="0"/>
                          <a:cs typeface="Tahoma" panose="020B0604030504040204" pitchFamily="34" charset="0"/>
                        </a:rPr>
                        <a:t>525</a:t>
                      </a:r>
                      <a:endParaRPr lang="hr-HR" sz="1100" kern="10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tc>
                  <a:txBody>
                    <a:bodyPr/>
                    <a:lstStyle/>
                    <a:p>
                      <a:pPr algn="just">
                        <a:lnSpc>
                          <a:spcPct val="150000"/>
                        </a:lnSpc>
                        <a:spcAft>
                          <a:spcPts val="600"/>
                        </a:spcAft>
                      </a:pP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x̄ </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 (1,96 × </a:t>
                      </a:r>
                      <a:r>
                        <a:rPr lang="en-GB" sz="1100" i="1" kern="100" dirty="0">
                          <a:effectLst/>
                          <a:latin typeface="Tahoma" panose="020B0604030504040204" pitchFamily="34" charset="0"/>
                          <a:ea typeface="Times New Roman" panose="02020603050405020304" pitchFamily="18" charset="0"/>
                          <a:cs typeface="Tahoma" panose="020B0604030504040204" pitchFamily="34" charset="0"/>
                        </a:rPr>
                        <a:t>SE</a:t>
                      </a:r>
                      <a:r>
                        <a:rPr lang="en-GB" sz="1100" kern="100" dirty="0">
                          <a:effectLst/>
                          <a:latin typeface="Tahoma" panose="020B0604030504040204" pitchFamily="34" charset="0"/>
                          <a:ea typeface="Times New Roman" panose="02020603050405020304" pitchFamily="18" charset="0"/>
                          <a:cs typeface="Tahoma" panose="020B0604030504040204" pitchFamily="34" charset="0"/>
                        </a:rPr>
                        <a:t>)</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GB" sz="1100" kern="100" dirty="0">
                          <a:effectLst/>
                          <a:latin typeface="Tahoma" panose="020B0604030504040204" pitchFamily="34" charset="0"/>
                          <a:ea typeface="Times New Roman" panose="02020603050405020304" pitchFamily="18" charset="0"/>
                          <a:cs typeface="Tahoma" panose="020B0604030504040204" pitchFamily="34" charset="0"/>
                        </a:rPr>
                        <a:t>550 + (1.96 × 12.8) = </a:t>
                      </a:r>
                      <a:r>
                        <a:rPr lang="en-GB" sz="1100" b="1" kern="100" dirty="0">
                          <a:effectLst/>
                          <a:latin typeface="Tahoma" panose="020B0604030504040204" pitchFamily="34" charset="0"/>
                          <a:ea typeface="Times New Roman" panose="02020603050405020304" pitchFamily="18" charset="0"/>
                          <a:cs typeface="Tahoma" panose="020B0604030504040204" pitchFamily="34" charset="0"/>
                        </a:rPr>
                        <a:t>575</a:t>
                      </a:r>
                      <a:endParaRPr lang="hr-HR" sz="11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tcPr>
                </a:tc>
                <a:extLst>
                  <a:ext uri="{0D108BD9-81ED-4DB2-BD59-A6C34878D82A}">
                    <a16:rowId xmlns:a16="http://schemas.microsoft.com/office/drawing/2014/main" val="1039535540"/>
                  </a:ext>
                </a:extLst>
              </a:tr>
            </a:tbl>
          </a:graphicData>
        </a:graphic>
      </p:graphicFrame>
      <p:sp>
        <p:nvSpPr>
          <p:cNvPr id="5" name="Rectangle 2"/>
          <p:cNvSpPr>
            <a:spLocks noChangeArrowheads="1"/>
          </p:cNvSpPr>
          <p:nvPr/>
        </p:nvSpPr>
        <p:spPr bwMode="auto">
          <a:xfrm>
            <a:off x="6855056" y="3779086"/>
            <a:ext cx="345104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Pri naključnem vzorčenju vam 95-odstotni indeks zaupanja [525 575] pove, da obstaja 0,95-odstotna verjetnost, da je povprečni rezultat populacije na testu SAT iz matematike med 525 in 575.</a:t>
            </a: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D2C6E0F5-9248-F535-0450-9DFA1FA8CA13}"/>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74F1F37-A9EF-2688-FB85-CFCD3914FDE0}"/>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FA733EF7-9A97-FBC8-EBC3-2F0F941D0A81}"/>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94663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82739" y="814106"/>
            <a:ext cx="9235439" cy="5786199"/>
          </a:xfrm>
          <a:prstGeom prst="rect">
            <a:avLst/>
          </a:prstGeom>
          <a:noFill/>
        </p:spPr>
        <p:txBody>
          <a:bodyPr wrap="square" rtlCol="0">
            <a:spAutoFit/>
          </a:bodyPr>
          <a:lstStyle/>
          <a:p>
            <a:r>
              <a:rPr lang="en-GB" sz="1600" dirty="0">
                <a:latin typeface="Tahoma" panose="020B0604030504040204" pitchFamily="34" charset="0"/>
                <a:ea typeface="Tahoma" panose="020B0604030504040204" pitchFamily="34" charset="0"/>
                <a:cs typeface="Tahoma" panose="020B0604030504040204" pitchFamily="34" charset="0"/>
              </a:rPr>
              <a:t>Literatura:</a:t>
            </a:r>
            <a:endParaRPr lang="hr-HR" sz="1600"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2e, Openstax</a:t>
            </a:r>
            <a:r>
              <a:rPr lang="hr-HR" sz="1600" dirty="0">
                <a:latin typeface="Tahoma" panose="020B0604030504040204" pitchFamily="34" charset="0"/>
                <a:ea typeface="Tahoma" panose="020B0604030504040204" pitchFamily="34" charset="0"/>
                <a:cs typeface="Tahoma" panose="020B0604030504040204" pitchFamily="34" charset="0"/>
              </a:rPr>
              <a:t>, Rice University, Houston, Texas 77005</a:t>
            </a:r>
            <a:r>
              <a:rPr lang="en-GB" sz="1600" dirty="0">
                <a:latin typeface="Tahoma" panose="020B0604030504040204" pitchFamily="34" charset="0"/>
                <a:ea typeface="Tahoma" panose="020B0604030504040204" pitchFamily="34" charset="0"/>
                <a:cs typeface="Tahoma" panose="020B0604030504040204" pitchFamily="34" charset="0"/>
              </a:rPr>
              <a:t>, Jun 23, starejši avtorji: Barbara </a:t>
            </a:r>
            <a:r>
              <a:rPr lang="en-GB" sz="1600" dirty="0" err="1">
                <a:latin typeface="Tahoma" panose="020B0604030504040204" pitchFamily="34" charset="0"/>
                <a:ea typeface="Tahoma" panose="020B0604030504040204" pitchFamily="34" charset="0"/>
                <a:cs typeface="Tahoma" panose="020B0604030504040204" pitchFamily="34" charset="0"/>
              </a:rPr>
              <a:t>Illowsky </a:t>
            </a:r>
            <a:r>
              <a:rPr lang="en-GB" sz="1600" dirty="0">
                <a:latin typeface="Tahoma" panose="020B0604030504040204" pitchFamily="34" charset="0"/>
                <a:ea typeface="Tahoma" panose="020B0604030504040204" pitchFamily="34" charset="0"/>
                <a:cs typeface="Tahoma" panose="020B0604030504040204" pitchFamily="34" charset="0"/>
              </a:rPr>
              <a:t>in Susan dean, De </a:t>
            </a:r>
            <a:r>
              <a:rPr lang="en-GB" sz="1600" dirty="0" err="1">
                <a:latin typeface="Tahoma" panose="020B0604030504040204" pitchFamily="34" charset="0"/>
                <a:ea typeface="Tahoma" panose="020B0604030504040204" pitchFamily="34" charset="0"/>
                <a:cs typeface="Tahoma" panose="020B0604030504040204" pitchFamily="34" charset="0"/>
              </a:rPr>
              <a:t>anza </a:t>
            </a:r>
            <a:r>
              <a:rPr lang="en-GB" sz="1600" dirty="0">
                <a:latin typeface="Tahoma" panose="020B0604030504040204" pitchFamily="34" charset="0"/>
                <a:ea typeface="Tahoma" panose="020B0604030504040204" pitchFamily="34" charset="0"/>
                <a:cs typeface="Tahoma" panose="020B0604030504040204" pitchFamily="34" charset="0"/>
              </a:rPr>
              <a:t>college, Datum objave: Dec 13, 2023, </a:t>
            </a:r>
            <a:r>
              <a:rPr lang="hr-HR" sz="1600" u="sng" dirty="0">
                <a:latin typeface="Tahoma" panose="020B0604030504040204" pitchFamily="34" charset="0"/>
                <a:ea typeface="Tahoma" panose="020B0604030504040204" pitchFamily="34" charset="0"/>
                <a:cs typeface="Tahoma" panose="020B0604030504040204" pitchFamily="34" charset="0"/>
                <a:hlinkClick r:id="rId2"/>
              </a:rPr>
              <a:t>(https://openstax.org/details/books/introductory-statistics-2e)</a:t>
            </a:r>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r>
              <a:rPr lang="en-GB" sz="1600"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4th Edition, </a:t>
            </a:r>
            <a:r>
              <a:rPr lang="hr-HR" sz="1600" dirty="0">
                <a:latin typeface="Tahoma" panose="020B0604030504040204" pitchFamily="34" charset="0"/>
                <a:ea typeface="Tahoma" panose="020B0604030504040204" pitchFamily="34" charset="0"/>
                <a:cs typeface="Tahoma" panose="020B0604030504040204" pitchFamily="34" charset="0"/>
              </a:rPr>
              <a:t>Susan Dean in Barbara Illowsky, Adapted by Riyanti Boyd &amp; Natalia Casper (Published 2013 by OpenStax College) July 2021, </a:t>
            </a:r>
            <a:r>
              <a:rPr lang="hr-HR" sz="1600" u="sng" dirty="0">
                <a:latin typeface="Tahoma" panose="020B0604030504040204" pitchFamily="34" charset="0"/>
                <a:ea typeface="Tahoma" panose="020B0604030504040204" pitchFamily="34" charset="0"/>
                <a:cs typeface="Tahoma" panose="020B0604030504040204" pitchFamily="34" charset="0"/>
                <a:hlinkClick r:id="rId3"/>
              </a:rPr>
              <a:t>(http://dept.clcillinois.edu/mth/oer/IntroductoryStatistics.pdf </a:t>
            </a:r>
            <a:r>
              <a:rPr lang="hr-HR" sz="1600" dirty="0">
                <a:latin typeface="Tahoma" panose="020B0604030504040204" pitchFamily="34" charset="0"/>
                <a:ea typeface="Tahoma" panose="020B0604030504040204" pitchFamily="34" charset="0"/>
                <a:cs typeface="Tahoma" panose="020B0604030504040204" pitchFamily="34" charset="0"/>
              </a:rPr>
              <a:t>);</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Introductory Statistics 7th Edition, </a:t>
            </a:r>
            <a:r>
              <a:rPr lang="hr-HR" sz="1600" dirty="0">
                <a:latin typeface="Tahoma" panose="020B0604030504040204" pitchFamily="34" charset="0"/>
                <a:ea typeface="Tahoma" panose="020B0604030504040204" pitchFamily="34" charset="0"/>
                <a:cs typeface="Tahoma" panose="020B0604030504040204" pitchFamily="34" charset="0"/>
              </a:rPr>
              <a:t>Prem S. Mann, Eastern Connecticut State University s pomočjo Christopher Jay Lacke, Rowan University, John Wiley &amp; Sons, Inc., 111 River Street, Hoboken, NJ 07030-5774, 2011</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Introduction to statistics, made easy second edition, </a:t>
            </a:r>
            <a:r>
              <a:rPr lang="hr-HR" sz="1600" dirty="0">
                <a:latin typeface="Tahoma" panose="020B0604030504040204" pitchFamily="34" charset="0"/>
                <a:ea typeface="Tahoma" panose="020B0604030504040204" pitchFamily="34" charset="0"/>
                <a:cs typeface="Tahoma" panose="020B0604030504040204" pitchFamily="34" charset="0"/>
              </a:rPr>
              <a:t>Prof. Dr. Hamid Al-Oklah Dr. Said Titi Mr. Tareq Alodat, marec 2014</a:t>
            </a:r>
          </a:p>
          <a:p>
            <a:r>
              <a:rPr lang="hr-HR" sz="1600" dirty="0">
                <a:latin typeface="Tahoma" panose="020B0604030504040204" pitchFamily="34" charset="0"/>
                <a:ea typeface="Tahoma" panose="020B0604030504040204" pitchFamily="34" charset="0"/>
                <a:cs typeface="Tahoma" panose="020B0604030504040204" pitchFamily="34" charset="0"/>
              </a:rPr>
              <a:t> </a:t>
            </a: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and Economics</a:t>
            </a:r>
            <a:r>
              <a:rPr lang="hr-HR" sz="1600" dirty="0">
                <a:latin typeface="Tahoma" panose="020B0604030504040204" pitchFamily="34" charset="0"/>
                <a:ea typeface="Tahoma" panose="020B0604030504040204" pitchFamily="34" charset="0"/>
                <a:cs typeface="Tahoma" panose="020B0604030504040204" pitchFamily="34" charset="0"/>
              </a:rPr>
              <a:t>, </a:t>
            </a:r>
            <a:r>
              <a:rPr lang="hr-HR" sz="1600" b="1" dirty="0">
                <a:latin typeface="Tahoma" panose="020B0604030504040204" pitchFamily="34" charset="0"/>
                <a:ea typeface="Tahoma" panose="020B0604030504040204" pitchFamily="34" charset="0"/>
                <a:cs typeface="Tahoma" panose="020B0604030504040204" pitchFamily="34" charset="0"/>
              </a:rPr>
              <a:t>Thirteenth Edition</a:t>
            </a:r>
            <a:r>
              <a:rPr lang="hr-HR" sz="1600" dirty="0">
                <a:latin typeface="Tahoma" panose="020B0604030504040204" pitchFamily="34" charset="0"/>
                <a:ea typeface="Tahoma" panose="020B0604030504040204" pitchFamily="34" charset="0"/>
                <a:cs typeface="Tahoma" panose="020B0604030504040204" pitchFamily="34" charset="0"/>
              </a:rPr>
              <a:t>, David R. Anderson, Dennis J. Sweeney, Thomas A. Williams, Jeffrey D. Camm, James J. Cochran, 2017, 2015 Cengage Learning®</a:t>
            </a:r>
          </a:p>
          <a:p>
            <a:r>
              <a:rPr lang="hr-HR" sz="1600" b="1" dirty="0">
                <a:latin typeface="Tahoma" panose="020B0604030504040204" pitchFamily="34" charset="0"/>
                <a:ea typeface="Tahoma" panose="020B0604030504040204" pitchFamily="34" charset="0"/>
                <a:cs typeface="Tahoma" panose="020B0604030504040204" pitchFamily="34" charset="0"/>
              </a:rPr>
              <a:t> </a:t>
            </a:r>
            <a:endParaRPr lang="hr-HR" sz="1600" dirty="0">
              <a:latin typeface="Tahoma" panose="020B0604030504040204" pitchFamily="34" charset="0"/>
              <a:ea typeface="Tahoma" panose="020B0604030504040204" pitchFamily="34" charset="0"/>
              <a:cs typeface="Tahoma" panose="020B0604030504040204" pitchFamily="34" charset="0"/>
            </a:endParaRPr>
          </a:p>
          <a:p>
            <a:pPr lvl="0"/>
            <a:r>
              <a:rPr lang="hr-HR" sz="1600" b="1" dirty="0">
                <a:latin typeface="Tahoma" panose="020B0604030504040204" pitchFamily="34" charset="0"/>
                <a:ea typeface="Tahoma" panose="020B0604030504040204" pitchFamily="34" charset="0"/>
                <a:cs typeface="Tahoma" panose="020B0604030504040204" pitchFamily="34" charset="0"/>
              </a:rPr>
              <a:t>Statistics for Business, First edition, </a:t>
            </a:r>
            <a:r>
              <a:rPr lang="hr-HR" sz="1600" dirty="0">
                <a:latin typeface="Tahoma" panose="020B0604030504040204" pitchFamily="34" charset="0"/>
                <a:ea typeface="Tahoma" panose="020B0604030504040204" pitchFamily="34" charset="0"/>
                <a:cs typeface="Tahoma" panose="020B0604030504040204" pitchFamily="34" charset="0"/>
              </a:rPr>
              <a:t>Derek L Waller, 2008 Copyright © 2008, Derek L Waller, Published by Elsevier Inc. Vse pravice pridržane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 name="Slika 1">
            <a:extLst>
              <a:ext uri="{FF2B5EF4-FFF2-40B4-BE49-F238E27FC236}">
                <a16:creationId xmlns:a16="http://schemas.microsoft.com/office/drawing/2014/main" id="{814F99C3-2A47-2706-D0F5-BE1925193FC0}"/>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CE1937DE-D635-2CF7-64E2-1F787E25950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14AF72C0-1BC6-89A2-9AC7-D8130166C374}"/>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3847577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55963" y="1585815"/>
            <a:ext cx="5586153" cy="467243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rPr>
              <a:t>Internetne strani:</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r-H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https://open.umn.edu/opentextbooks/textbooks/196</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3"/>
              </a:rPr>
              <a:t>https://www.scribbr.com/category/statistics/ </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4"/>
              </a:rPr>
              <a:t>https://stats.libretexts.org/Bookshelves/Introductory_Statistics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5"/>
              </a:rPr>
              <a:t>https://assets.openstax.org/oscms-prodcms/media/documents/IntroductoryStatistics-OP_i6tAI7e.pdf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6"/>
              </a:rPr>
              <a:t>https://saylordotorg.github.io/text_introductory-statistics/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7"/>
              </a:rPr>
              <a:t>https://drive.uqu.edu.sa/_/mskhayat/files/MySubjects/20178FS%20Elementary%20Statistics/Introductory%20Statistics%20(7th%20Ed).pdf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8"/>
              </a:rPr>
              <a:t>https://dept.clcillinois.edu/mth/oer/IntroductoryStatistics.pdf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9"/>
              </a:rPr>
              <a:t>https://www.geeksforgeeks.org/introduction-of-statistics-and-its-types/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0"/>
              </a:rPr>
              <a:t>https://onlinestatbook.com/Online_Statistics_Education.pdf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1"/>
              </a:rPr>
              <a:t>https://www.researchgate.net/profile/Tareq-Alodat-2/publication/340511098_INTRODUCTION_TO_STATISTICS_MADE_EASY/links/5e8de3dc4585150839c7b58a/INTRODUCTION-TO-STATISTICS-MADE-EASY.pdf</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2"/>
              </a:rPr>
              <a:t>https://byjus.com/maths/statistics/</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13"/>
              </a:rPr>
              <a:t>https://www.khanacademy.org/math/statistics-probability</a:t>
            </a:r>
            <a:endParaRPr kumimoji="0" lang="hr-HR"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66807" y="1585815"/>
            <a:ext cx="4971011" cy="26026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Povezave na </a:t>
            </a:r>
            <a:r>
              <a:rPr kumimoji="0" lang="en-US"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Youtube </a:t>
            </a:r>
            <a:r>
              <a:rPr lang="sl-SI" sz="1400" dirty="0">
                <a:solidFill>
                  <a:prstClr val="black"/>
                </a:solidFill>
                <a:latin typeface="Calibri" panose="020F0502020204030204" pitchFamily="34" charset="0"/>
                <a:ea typeface="Calibri" panose="020F0502020204030204" pitchFamily="34" charset="0"/>
                <a:cs typeface="Times New Roman" panose="02020603050405020304" pitchFamily="18" charset="0"/>
              </a:rPr>
              <a:t>(poslovna </a:t>
            </a:r>
            <a:r>
              <a:rPr kumimoji="0" lang="sl-SI" sz="140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statistika</a:t>
            </a:r>
            <a:r>
              <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sl-SI" sz="1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en-US"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4"/>
              </a:rPr>
              <a:t>https://youtu.be/BWbgiJz0_TA?si=wTNnNud2uKSF_9Mg</a:t>
            </a:r>
            <a:endPar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https://youtu.be/ImpxCMX2i_k?si=BBBpkMw-T7bKABMJ</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https://youtu.be/-k0pZa201Ck?si=CC49sVstpo1V7RfC</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https://youtu.be/kyjlxsLW1Is?si=5_VSJrzMKo38tS4-</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https://youtu.be/8JIe_cz6qGA?si=5512orwSjxsCPNCs</a:t>
            </a:r>
          </a:p>
          <a:p>
            <a:pPr marL="342900" lvl="0" indent="-342900">
              <a:lnSpc>
                <a:spcPct val="107000"/>
              </a:lnSpc>
              <a:buFont typeface="Symbol" panose="05050102010706020507" pitchFamily="18" charset="2"/>
              <a:buChar char=""/>
              <a:defRPr/>
            </a:pPr>
            <a:r>
              <a:rPr lang="sl-SI" sz="1400" u="sng" dirty="0">
                <a:solidFill>
                  <a:srgbClr val="FF0000"/>
                </a:solidFill>
                <a:latin typeface="Calibri" panose="020F0502020204030204" pitchFamily="34" charset="0"/>
                <a:ea typeface="Calibri" panose="020F0502020204030204" pitchFamily="34" charset="0"/>
                <a:cs typeface="Times New Roman" panose="02020603050405020304" pitchFamily="18" charset="0"/>
                <a:hlinkClick r:id="rId15"/>
              </a:rPr>
              <a:t>https://youtu.be/eYTumjgE2IY?si=eIP6yIGbaJHMMSwv</a:t>
            </a:r>
            <a:endParaRPr kumimoji="0" lang="sl-SI"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endParaRPr>
          </a:p>
          <a:p>
            <a:pPr marL="342900" lvl="0" indent="-342900">
              <a:lnSpc>
                <a:spcPct val="107000"/>
              </a:lnSpc>
              <a:buFont typeface="Symbol" panose="05050102010706020507" pitchFamily="18" charset="2"/>
              <a:buChar char=""/>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5"/>
              </a:rPr>
              <a:t>https://www.youtube.com/watch?v=LMSyiAJm99g</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kumimoji="0" lang="en-US" sz="1400" b="0"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hlinkClick r:id="rId16"/>
              </a:rPr>
              <a:t>https://www.youtube.com/watch?v=VPZD_aij8H0</a:t>
            </a:r>
            <a:endParaRPr kumimoji="0" lang="hr-HR" sz="1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 name="Slika 1">
            <a:extLst>
              <a:ext uri="{FF2B5EF4-FFF2-40B4-BE49-F238E27FC236}">
                <a16:creationId xmlns:a16="http://schemas.microsoft.com/office/drawing/2014/main" id="{D323B4F7-A87F-CF7F-60E0-49F57F04AD9A}"/>
              </a:ext>
            </a:extLst>
          </p:cNvPr>
          <p:cNvPicPr>
            <a:picLocks noChangeAspect="1"/>
          </p:cNvPicPr>
          <p:nvPr/>
        </p:nvPicPr>
        <p:blipFill>
          <a:blip r:embed="rId17"/>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B953DDD-3ADE-CE49-29B3-2149C0C6EB8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51CEF95C-B589-1E72-F6AC-16F558DB9025}"/>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36726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987704"/>
            <a:ext cx="9144000" cy="4186454"/>
          </a:xfrm>
        </p:spPr>
        <p:txBody>
          <a:bodyPr>
            <a:normAutofit fontScale="90000"/>
          </a:bodyPr>
          <a:lstStyle/>
          <a:p>
            <a:r>
              <a:rPr lang="pl-PL" sz="4000" dirty="0"/>
              <a:t>Avtorji:</a:t>
            </a:r>
            <a:br>
              <a:rPr lang="pl-PL" sz="4000" dirty="0"/>
            </a:br>
            <a:r>
              <a:rPr lang="pl-PL" sz="4000" b="0" dirty="0">
                <a:solidFill>
                  <a:schemeClr val="tx1"/>
                </a:solidFill>
              </a:rPr>
              <a:t>Sanja Bojić</a:t>
            </a:r>
            <a:br>
              <a:rPr lang="pl-PL" sz="4000" b="0" dirty="0">
                <a:solidFill>
                  <a:schemeClr val="tx1"/>
                </a:solidFill>
              </a:rPr>
            </a:br>
            <a:r>
              <a:rPr lang="pl-PL" sz="4000" b="0" dirty="0">
                <a:solidFill>
                  <a:schemeClr val="tx1"/>
                </a:solidFill>
              </a:rPr>
              <a:t>Kristijan Brglez</a:t>
            </a:r>
            <a:br>
              <a:rPr lang="pl-PL" sz="4000" b="0" dirty="0">
                <a:solidFill>
                  <a:schemeClr val="tx1"/>
                </a:solidFill>
              </a:rPr>
            </a:br>
            <a:r>
              <a:rPr lang="pl-PL" sz="4000" b="0" dirty="0">
                <a:solidFill>
                  <a:schemeClr val="tx1"/>
                </a:solidFill>
              </a:rPr>
              <a:t>Maja Fošner</a:t>
            </a:r>
            <a:br>
              <a:rPr lang="pl-PL" sz="4000" b="0" dirty="0">
                <a:solidFill>
                  <a:schemeClr val="tx1"/>
                </a:solidFill>
              </a:rPr>
            </a:br>
            <a:r>
              <a:rPr lang="pl-PL" sz="4000" b="0" dirty="0">
                <a:solidFill>
                  <a:schemeClr val="tx1"/>
                </a:solidFill>
              </a:rPr>
              <a:t>Roman Gumzej</a:t>
            </a:r>
            <a:br>
              <a:rPr lang="pl-PL" sz="4000" b="0" dirty="0">
                <a:solidFill>
                  <a:schemeClr val="tx1"/>
                </a:solidFill>
              </a:rPr>
            </a:br>
            <a:r>
              <a:rPr lang="pl-PL" sz="4000" b="0" dirty="0">
                <a:solidFill>
                  <a:schemeClr val="tx1"/>
                </a:solidFill>
              </a:rPr>
              <a:t>Rebeka Kovačič Lukman</a:t>
            </a:r>
            <a:br>
              <a:rPr lang="pl-PL" sz="4000" b="0" dirty="0">
                <a:solidFill>
                  <a:schemeClr val="tx1"/>
                </a:solidFill>
              </a:rPr>
            </a:br>
            <a:r>
              <a:rPr lang="pl-PL" sz="4000" b="0" dirty="0">
                <a:solidFill>
                  <a:schemeClr val="tx1"/>
                </a:solidFill>
              </a:rPr>
              <a:t>Benjamin Marcen</a:t>
            </a:r>
            <a:br>
              <a:rPr lang="pl-PL" sz="4000" b="0" dirty="0">
                <a:solidFill>
                  <a:schemeClr val="tx1"/>
                </a:solidFill>
              </a:rPr>
            </a:br>
            <a:r>
              <a:rPr lang="pl-PL" sz="4000" b="0" dirty="0">
                <a:solidFill>
                  <a:schemeClr val="tx1"/>
                </a:solidFill>
              </a:rPr>
              <a:t>Marinko Maslarić</a:t>
            </a:r>
            <a:br>
              <a:rPr lang="pl-PL" sz="4000" b="0" dirty="0">
                <a:solidFill>
                  <a:schemeClr val="tx1"/>
                </a:solidFill>
              </a:rPr>
            </a:br>
            <a:r>
              <a:rPr lang="pl-PL" sz="4000" b="0" dirty="0">
                <a:solidFill>
                  <a:schemeClr val="tx1"/>
                </a:solidFill>
              </a:rPr>
              <a:t>Boško Matović</a:t>
            </a:r>
            <a:br>
              <a:rPr lang="pl-PL" sz="4000" b="0" dirty="0">
                <a:solidFill>
                  <a:schemeClr val="tx1"/>
                </a:solidFill>
              </a:rPr>
            </a:br>
            <a:r>
              <a:rPr lang="pl-PL" sz="4000" b="0" dirty="0">
                <a:solidFill>
                  <a:schemeClr val="tx1"/>
                </a:solidFill>
              </a:rPr>
              <a:t>Dejan Mirčetić</a:t>
            </a:r>
            <a:br>
              <a:rPr lang="pl-PL" sz="4000" b="0" dirty="0">
                <a:solidFill>
                  <a:schemeClr val="tx1"/>
                </a:solidFill>
              </a:rPr>
            </a:br>
            <a:br>
              <a:rPr lang="pl-PL" sz="4000" dirty="0"/>
            </a:br>
            <a:r>
              <a:rPr lang="pl-PL" sz="4000" dirty="0"/>
              <a:t>Končna verzija: Junij 2025</a:t>
            </a:r>
          </a:p>
        </p:txBody>
      </p:sp>
      <p:sp>
        <p:nvSpPr>
          <p:cNvPr id="2" name="PoljeZBesedilom 1">
            <a:extLst>
              <a:ext uri="{FF2B5EF4-FFF2-40B4-BE49-F238E27FC236}">
                <a16:creationId xmlns:a16="http://schemas.microsoft.com/office/drawing/2014/main" id="{E8F05239-4A4A-84D8-4A91-AFD12922D935}"/>
              </a:ext>
            </a:extLst>
          </p:cNvPr>
          <p:cNvSpPr txBox="1"/>
          <p:nvPr/>
        </p:nvSpPr>
        <p:spPr>
          <a:xfrm>
            <a:off x="6449604" y="6227232"/>
            <a:ext cx="5011392" cy="50400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Sofinancirano s strani Evropske unije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l-SI" sz="8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4" name="Slika 3">
            <a:extLst>
              <a:ext uri="{FF2B5EF4-FFF2-40B4-BE49-F238E27FC236}">
                <a16:creationId xmlns:a16="http://schemas.microsoft.com/office/drawing/2014/main" id="{1D2DBB4D-44B1-FF0F-408D-86BF94EFFDCC}"/>
              </a:ext>
            </a:extLst>
          </p:cNvPr>
          <p:cNvPicPr>
            <a:picLocks noChangeAspect="1"/>
          </p:cNvPicPr>
          <p:nvPr/>
        </p:nvPicPr>
        <p:blipFill>
          <a:blip r:embed="rId2"/>
          <a:stretch>
            <a:fillRect/>
          </a:stretch>
        </p:blipFill>
        <p:spPr>
          <a:xfrm>
            <a:off x="11467226" y="6213237"/>
            <a:ext cx="635235" cy="644763"/>
          </a:xfrm>
          <a:prstGeom prst="rect">
            <a:avLst/>
          </a:prstGeom>
          <a:solidFill>
            <a:schemeClr val="bg1"/>
          </a:solidFill>
        </p:spPr>
      </p:pic>
    </p:spTree>
    <p:extLst>
      <p:ext uri="{BB962C8B-B14F-4D97-AF65-F5344CB8AC3E}">
        <p14:creationId xmlns:p14="http://schemas.microsoft.com/office/powerpoint/2010/main" val="311362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Hvala za vašo pozornost</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pic>
        <p:nvPicPr>
          <p:cNvPr id="2" name="Slika 1">
            <a:extLst>
              <a:ext uri="{FF2B5EF4-FFF2-40B4-BE49-F238E27FC236}">
                <a16:creationId xmlns:a16="http://schemas.microsoft.com/office/drawing/2014/main" id="{BCF67AA9-B5F4-65B0-4942-D2EDFFF6D0DE}"/>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4" name="PoljeZBesedilom 3">
            <a:extLst>
              <a:ext uri="{FF2B5EF4-FFF2-40B4-BE49-F238E27FC236}">
                <a16:creationId xmlns:a16="http://schemas.microsoft.com/office/drawing/2014/main" id="{2E5326F2-7F7B-C416-F40C-2378DE1744C2}"/>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DA15DD25-A3D0-17E1-13A6-757FB544FF63}"/>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436012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2111702" y="1779496"/>
            <a:ext cx="7536793" cy="4037979"/>
          </a:xfrm>
          <a:solidFill>
            <a:schemeClr val="bg1"/>
          </a:solidFill>
        </p:spPr>
        <p:txBody>
          <a:bodyPr>
            <a:normAutofit fontScale="55000" lnSpcReduction="20000"/>
          </a:bodyPr>
          <a:lstStyle/>
          <a:p>
            <a:r>
              <a:rPr lang="pl-PL" sz="4800" dirty="0"/>
              <a:t>Vloga in pomen statistike v </a:t>
            </a:r>
            <a:r>
              <a:rPr lang="en-GB" sz="4800" dirty="0"/>
              <a:t>poslovni analitiki</a:t>
            </a:r>
            <a:endParaRPr lang="sl-SI" sz="4800" dirty="0"/>
          </a:p>
          <a:p>
            <a:r>
              <a:rPr lang="en-GB" sz="4800" dirty="0"/>
              <a:t>Normalna porazdelitev</a:t>
            </a:r>
            <a:endParaRPr lang="sl-SI" sz="4800" dirty="0"/>
          </a:p>
          <a:p>
            <a:r>
              <a:rPr lang="en-GB" sz="4800" dirty="0"/>
              <a:t>Empirično pravilo</a:t>
            </a:r>
            <a:endParaRPr lang="sl-SI" sz="4800" dirty="0"/>
          </a:p>
          <a:p>
            <a:r>
              <a:rPr lang="en-GB" sz="4800" dirty="0"/>
              <a:t>Formula normalne krivulje</a:t>
            </a:r>
            <a:endParaRPr lang="sl-SI" sz="4800" dirty="0"/>
          </a:p>
          <a:p>
            <a:r>
              <a:rPr lang="en-GB" sz="4800" dirty="0"/>
              <a:t>Standardna normalna porazdelitev</a:t>
            </a:r>
            <a:endParaRPr lang="sl-SI" sz="4800" dirty="0"/>
          </a:p>
          <a:p>
            <a:r>
              <a:rPr lang="en-GB" sz="4800" dirty="0"/>
              <a:t>Ugotavljanje verjetnosti s pomočjo z-razdelitve</a:t>
            </a:r>
            <a:endParaRPr lang="sl-SI" sz="4800" dirty="0"/>
          </a:p>
          <a:p>
            <a:r>
              <a:rPr lang="en-GB" sz="4800" dirty="0"/>
              <a:t>Porazdelitev vzorčenja</a:t>
            </a:r>
            <a:endParaRPr lang="sl-SI" sz="4800" dirty="0"/>
          </a:p>
          <a:p>
            <a:r>
              <a:rPr lang="en-GB" sz="4800" dirty="0"/>
              <a:t>Centralni mejni teorem in porazdelitev vzorca</a:t>
            </a:r>
            <a:endParaRPr lang="sl-SI" sz="4800" dirty="0"/>
          </a:p>
          <a:p>
            <a:r>
              <a:rPr lang="sl-SI" sz="4800" dirty="0" err="1"/>
              <a:t>Vrste </a:t>
            </a:r>
            <a:r>
              <a:rPr lang="en-GB" sz="4800" dirty="0"/>
              <a:t>testne statistike</a:t>
            </a:r>
            <a:endParaRPr lang="sl-SI" sz="4800" dirty="0"/>
          </a:p>
          <a:p>
            <a:r>
              <a:rPr lang="en-GB" sz="4800" dirty="0"/>
              <a:t>Standardna napaka </a:t>
            </a:r>
            <a:r>
              <a:rPr lang="sl-SI" sz="4800" dirty="0" err="1"/>
              <a:t>in </a:t>
            </a:r>
            <a:r>
              <a:rPr lang="en-GB" sz="4800" dirty="0"/>
              <a:t>interval zaupanja </a:t>
            </a:r>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sl-SI" sz="4800" dirty="0"/>
          </a:p>
          <a:p>
            <a:endParaRPr lang="hr-HR" dirty="0"/>
          </a:p>
          <a:p>
            <a:endParaRPr lang="pl-PL" sz="2000" dirty="0"/>
          </a:p>
        </p:txBody>
      </p:sp>
      <p:pic>
        <p:nvPicPr>
          <p:cNvPr id="4"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DAED37E2-F3EC-E94A-1AC2-D2A7F01B0ABF}"/>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80F3EABF-35E1-6BBE-D554-4C19580A5C64}"/>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E8F05239-4A4A-84D8-4A91-AFD12922D935}"/>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56794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Vloga in pomen statistike v </a:t>
            </a:r>
            <a:r>
              <a:rPr lang="en-GB" dirty="0"/>
              <a:t>poslovni analitiki</a:t>
            </a:r>
            <a:endParaRPr lang="pl-PL"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608666" y="2289548"/>
            <a:ext cx="8731470" cy="4351338"/>
          </a:xfrm>
        </p:spPr>
        <p:txBody>
          <a:bodyPr>
            <a:normAutofit/>
          </a:bodyPr>
          <a:lstStyle/>
          <a:p>
            <a:pPr marL="0" indent="0">
              <a:buNone/>
            </a:pPr>
            <a:r>
              <a:rPr lang="en-GB" sz="2400" dirty="0"/>
              <a:t>Dobrodošli v svetu poslovne statistike, kjer se podatki spremenijo v pomembne vpoglede, ki usmerjajo odločanje in odkrivajo skrite resnice. V tem izčrpnem raziskovanju se podajamo na pot, na kateri razkrivamo bistvene statistične koncepte in tehnike, ki so osnova za temeljito analizo poslovnih podatkov. Od razumevanja zapletenosti porazdelitev do uporabe testiranja hipotez in oblikovanja intervalov zaupanja - vsako poglavje razkriva nov vidik statistične pismenosti.</a:t>
            </a:r>
            <a:endParaRPr lang="hr-HR" sz="2400" dirty="0"/>
          </a:p>
          <a:p>
            <a:pPr marL="0" indent="0">
              <a:buNone/>
            </a:pPr>
            <a:r>
              <a:rPr lang="hr-HR" sz="2400" dirty="0"/>
              <a:t> </a:t>
            </a:r>
            <a:endParaRPr lang="sl-SI" sz="2400" dirty="0"/>
          </a:p>
        </p:txBody>
      </p:sp>
      <p:pic>
        <p:nvPicPr>
          <p:cNvPr id="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3687" y="1172066"/>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 name="Slika 1">
            <a:extLst>
              <a:ext uri="{FF2B5EF4-FFF2-40B4-BE49-F238E27FC236}">
                <a16:creationId xmlns:a16="http://schemas.microsoft.com/office/drawing/2014/main" id="{5564B2F8-0A99-D17C-1778-5571833D3D94}"/>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6D17E2AE-2906-DD6B-00F4-B40D29916B4B}"/>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20884F50-ABBF-2332-F71B-2D1DAB58D788}"/>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2829801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en-GB" dirty="0"/>
              <a:t>Normalna porazdelitev</a:t>
            </a:r>
            <a:endParaRPr lang="sl-SI" dirty="0"/>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1121394" y="1990003"/>
            <a:ext cx="8323610" cy="4351338"/>
          </a:xfrm>
        </p:spPr>
        <p:txBody>
          <a:bodyPr>
            <a:normAutofit/>
          </a:bodyPr>
          <a:lstStyle/>
          <a:p>
            <a:pPr marL="0" indent="0">
              <a:buNone/>
            </a:pPr>
            <a:r>
              <a:rPr lang="en-GB" sz="2000" dirty="0"/>
              <a:t>V središču statistične analize je normalna porazdelitev, vseprisotna verjetnostna porazdelitev, ki služi kot merilo za številne statistične tehnike. Spoznali bomo njene značilnosti, simetrično krivuljo v obliki zvona in njen pomen za razumevanje porazdelitve podatkov.</a:t>
            </a:r>
            <a:endParaRPr lang="sl-SI" sz="2000" dirty="0"/>
          </a:p>
          <a:p>
            <a:pPr marL="0" indent="0">
              <a:buNone/>
            </a:pPr>
            <a:endParaRPr lang="sl-SI" sz="2000" dirty="0"/>
          </a:p>
          <a:p>
            <a:r>
              <a:rPr lang="en-GB" sz="1800" dirty="0"/>
              <a:t>Normalne porazdelitve imajo ključne značilnosti, ki jih zlahka opazimo v grafih:</a:t>
            </a:r>
            <a:endParaRPr lang="hr-HR" sz="1800" dirty="0"/>
          </a:p>
          <a:p>
            <a:pPr lvl="0"/>
            <a:r>
              <a:rPr lang="en-GB" sz="1800" dirty="0">
                <a:hlinkClick r:id="rId2"/>
              </a:rPr>
              <a:t>Povprečje</a:t>
            </a:r>
            <a:r>
              <a:rPr lang="en-GB" sz="1800" dirty="0"/>
              <a:t>, </a:t>
            </a:r>
            <a:r>
              <a:rPr lang="en-GB" sz="1800" dirty="0">
                <a:hlinkClick r:id="rId3"/>
              </a:rPr>
              <a:t>mediana </a:t>
            </a:r>
            <a:r>
              <a:rPr lang="en-GB" sz="1800" dirty="0"/>
              <a:t>in </a:t>
            </a:r>
            <a:r>
              <a:rPr lang="en-GB" sz="1800" dirty="0">
                <a:hlinkClick r:id="rId4"/>
              </a:rPr>
              <a:t>način </a:t>
            </a:r>
            <a:r>
              <a:rPr lang="en-GB" sz="1800" dirty="0"/>
              <a:t>so popolnoma enaki.</a:t>
            </a:r>
            <a:endParaRPr lang="hr-HR" sz="1800" dirty="0"/>
          </a:p>
          <a:p>
            <a:pPr lvl="0"/>
            <a:r>
              <a:rPr lang="en-GB" sz="1800" dirty="0"/>
              <a:t>Porazdelitev je simetrična glede na srednjo vrednost - polovica vrednosti je pod srednjo vrednostjo, polovica pa nad srednjo vrednostjo.</a:t>
            </a:r>
            <a:endParaRPr lang="hr-HR" sz="1800" dirty="0"/>
          </a:p>
          <a:p>
            <a:pPr lvl="0"/>
            <a:r>
              <a:rPr lang="en-GB" sz="1800" dirty="0"/>
              <a:t>Porazdelitev lahko opišemo z dvema vrednostma: srednjo vrednostjo in </a:t>
            </a:r>
            <a:r>
              <a:rPr lang="en-GB" sz="1800" dirty="0">
                <a:hlinkClick r:id="rId5"/>
              </a:rPr>
              <a:t>standardnim odklonom</a:t>
            </a:r>
            <a:r>
              <a:rPr lang="en-GB" sz="1800" dirty="0"/>
              <a:t>.</a:t>
            </a:r>
            <a:endParaRPr lang="hr-HR" sz="1800" dirty="0"/>
          </a:p>
          <a:p>
            <a:pPr marL="0" indent="0">
              <a:buNone/>
            </a:pPr>
            <a:endParaRPr lang="pl-PL" sz="1800" dirty="0"/>
          </a:p>
          <a:p>
            <a:pPr marL="0" indent="0">
              <a:buNone/>
            </a:pPr>
            <a:endParaRPr lang="pl-PL" sz="1600" dirty="0"/>
          </a:p>
        </p:txBody>
      </p:sp>
      <p:pic>
        <p:nvPicPr>
          <p:cNvPr id="7" name="Obraz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cstate="print">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val="0"/>
              </a:ext>
            </a:extLst>
          </a:blip>
          <a:srcRect l="18897" t="34070" r="44803" b="28161"/>
          <a:stretch/>
        </p:blipFill>
        <p:spPr bwMode="auto">
          <a:xfrm>
            <a:off x="9504950" y="3056375"/>
            <a:ext cx="2245426" cy="1389501"/>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6EB35771-3D8B-4EE1-56A3-BF9F3063198B}"/>
              </a:ext>
            </a:extLst>
          </p:cNvPr>
          <p:cNvPicPr>
            <a:picLocks noChangeAspect="1"/>
          </p:cNvPicPr>
          <p:nvPr/>
        </p:nvPicPr>
        <p:blipFill>
          <a:blip r:embed="rId9"/>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FFE87BAA-3F39-0F13-A4E6-D37171EFCE4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63AFDB36-56BA-F99B-0C5D-E14660B25271}"/>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4139393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jeZBesedilom 2">
            <a:extLst>
              <a:ext uri="{FF2B5EF4-FFF2-40B4-BE49-F238E27FC236}">
                <a16:creationId xmlns:a16="http://schemas.microsoft.com/office/drawing/2014/main" id="{8CE88CF8-96EF-5C12-6FA4-7D8ABD70E269}"/>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Empirično pravilo</a:t>
            </a:r>
            <a:endParaRPr lang="pl-PL" altLang="sl-SI" dirty="0" bmk="_Toc150194496">
              <a:ea typeface="Times New Roman" panose="02020603050405020304" pitchFamily="18" charset="0"/>
              <a:cs typeface="Times New Roman" panose="02020603050405020304" pitchFamily="18" charset="0"/>
            </a:endParaRPr>
          </a:p>
        </p:txBody>
      </p:sp>
      <p:sp>
        <p:nvSpPr>
          <p:cNvPr id="8" name="Rectangle 5"/>
          <p:cNvSpPr>
            <a:spLocks noChangeArrowheads="1"/>
          </p:cNvSpPr>
          <p:nvPr/>
        </p:nvSpPr>
        <p:spPr bwMode="auto">
          <a:xfrm rot="10800000">
            <a:off x="1306285" y="2541772"/>
            <a:ext cx="8082644" cy="72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l-SI"/>
          </a:p>
        </p:txBody>
      </p:sp>
      <p:pic>
        <p:nvPicPr>
          <p:cNvPr id="2052"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8994" y="768817"/>
            <a:ext cx="977225" cy="862862"/>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rot="10800000" flipV="1">
            <a:off x="1608666" y="1572276"/>
            <a:ext cx="9322709"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endParaRPr kumimoji="0" lang="sl-SI" altLang="sl-SI" sz="1200" b="0" i="0" u="none" strike="noStrike" cap="none" normalizeH="0" baseline="0" dirty="0">
              <a:ln>
                <a:noFill/>
              </a:ln>
              <a:solidFill>
                <a:schemeClr val="tx1"/>
              </a:solidFill>
              <a:effectLst/>
            </a:endParaRPr>
          </a:p>
          <a:p>
            <a:r>
              <a:rPr lang="en-GB" dirty="0"/>
              <a:t>Empirično pravilo, znano tudi kot pravilo 68-95-99,7, omogoča vpogled v porazdelitev vrednosti znotraj normalne porazdelitve: </a:t>
            </a:r>
            <a:endParaRPr lang="hr-HR" dirty="0"/>
          </a:p>
          <a:p>
            <a:r>
              <a:rPr lang="en-GB" dirty="0"/>
              <a:t> </a:t>
            </a:r>
            <a:endParaRPr lang="hr-HR" dirty="0"/>
          </a:p>
          <a:p>
            <a:pPr lvl="0"/>
            <a:r>
              <a:rPr lang="en-GB" dirty="0"/>
              <a:t>Približno 68 % vrednosti je znotraj 1 standardnega odklona od povprečja.</a:t>
            </a:r>
            <a:endParaRPr lang="hr-HR" dirty="0"/>
          </a:p>
          <a:p>
            <a:pPr lvl="0"/>
            <a:r>
              <a:rPr lang="en-GB" dirty="0"/>
              <a:t>Približno 95 % vrednosti je znotraj 2 standardnih odklonov od povprečja.</a:t>
            </a:r>
            <a:endParaRPr lang="hr-HR" dirty="0"/>
          </a:p>
          <a:p>
            <a:r>
              <a:rPr lang="en-GB" dirty="0"/>
              <a:t>Približno 99,7 % vrednosti je zajetih znotraj 3 standardnih odklonov od povprečja</a:t>
            </a:r>
            <a:endParaRPr kumimoji="0" lang="pl-PL" altLang="sl-SI" sz="3600" b="0" i="0" u="none" strike="noStrike" cap="none" normalizeH="0" baseline="0" dirty="0">
              <a:ln>
                <a:noFill/>
              </a:ln>
              <a:solidFill>
                <a:schemeClr val="tx1"/>
              </a:solidFill>
              <a:effectLst/>
              <a:latin typeface="Arial" panose="020B0604020202020204" pitchFamily="34" charset="0"/>
            </a:endParaRPr>
          </a:p>
        </p:txBody>
      </p:sp>
      <p:pic>
        <p:nvPicPr>
          <p:cNvPr id="2" name="Slika 1">
            <a:extLst>
              <a:ext uri="{FF2B5EF4-FFF2-40B4-BE49-F238E27FC236}">
                <a16:creationId xmlns:a16="http://schemas.microsoft.com/office/drawing/2014/main" id="{11D0DD8A-1D2C-03EF-1993-95539ECDB316}"/>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5" name="PoljeZBesedilom 1">
            <a:extLst>
              <a:ext uri="{FF2B5EF4-FFF2-40B4-BE49-F238E27FC236}">
                <a16:creationId xmlns:a16="http://schemas.microsoft.com/office/drawing/2014/main" id="{C9CB7ADD-C402-6BFB-A4AE-6F866337223B}"/>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pic>
        <p:nvPicPr>
          <p:cNvPr id="7" name="Picture 6"/>
          <p:cNvPicPr/>
          <p:nvPr/>
        </p:nvPicPr>
        <p:blipFill rotWithShape="1">
          <a:blip r:embed="rId4" cstate="print">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5306" t="26288" r="45043" b="29736"/>
          <a:stretch/>
        </p:blipFill>
        <p:spPr bwMode="auto">
          <a:xfrm>
            <a:off x="2992965" y="3849662"/>
            <a:ext cx="4298496" cy="249167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75177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algn="just">
              <a:lnSpc>
                <a:spcPct val="150000"/>
              </a:lnSpc>
              <a:spcAft>
                <a:spcPts val="600"/>
              </a:spcAft>
            </a:pPr>
            <a:r>
              <a:rPr lang="en-GB" dirty="0"/>
              <a:t>Formula normalne krivulje</a:t>
            </a:r>
            <a:endParaRPr lang="sl-SI" sz="2400" kern="100" dirty="0">
              <a:ea typeface="Calibri" panose="020F0502020204030204" pitchFamily="34" charset="0"/>
              <a:cs typeface="Times New Roman" panose="02020603050405020304" pitchFamily="18" charset="0"/>
            </a:endParaRPr>
          </a:p>
        </p:txBody>
      </p:sp>
      <p:sp>
        <p:nvSpPr>
          <p:cNvPr id="3" name="Rectangle 2"/>
          <p:cNvSpPr/>
          <p:nvPr/>
        </p:nvSpPr>
        <p:spPr>
          <a:xfrm>
            <a:off x="1608666" y="1581313"/>
            <a:ext cx="9745133" cy="2862322"/>
          </a:xfrm>
          <a:prstGeom prst="rect">
            <a:avLst/>
          </a:prstGeom>
        </p:spPr>
        <p:txBody>
          <a:bodyPr wrap="square">
            <a:spAutoFit/>
          </a:bodyPr>
          <a:lstStyle/>
          <a:p>
            <a:r>
              <a:rPr lang="en-GB" dirty="0"/>
              <a:t>Za konstruiranje normalne krivulje na podlagi dane srednje vrednosti in standardnega odklona lahko uporabimo funkcijo gostote verjetnosti, s čimer natančno predstavimo porazdelitev podatkov.</a:t>
            </a:r>
            <a:endParaRPr lang="sl-SI" dirty="0"/>
          </a:p>
          <a:p>
            <a:endParaRPr lang="sl-SI" dirty="0"/>
          </a:p>
          <a:p>
            <a:endParaRPr lang="sl-SI" dirty="0"/>
          </a:p>
          <a:p>
            <a:r>
              <a:rPr lang="en-GB" dirty="0"/>
              <a:t>V funkciji gostote verjetnosti območje pod krivuljo predstavlja verjetnost. Glede na to, da normalna porazdelitev služi kot verjetnostna porazdelitev, je kumulativna površina pod krivuljo vedno enaka 1 ali 100 %. Čeprav se zdi formula za normalno funkcijo gostote verjetnosti zapletena, je za njeno uporabo potrebno le poznavanje populacijske sredine in standardnega odklona. Z nadomestitvijo teh parametrov v formulo lahko določimo gostoto verjetnosti, povezano s katero koli vrednostjo x.</a:t>
            </a:r>
            <a:endParaRPr lang="hr-HR" dirty="0"/>
          </a:p>
        </p:txBody>
      </p:sp>
      <p:pic>
        <p:nvPicPr>
          <p:cNvPr id="5"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17" descr="f(x)=\dfrac{1}{\sigma\sqrt{2\pi}}e^{-\dfrac{(x-\mu)^2}{2\sigma^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8132" y="4870821"/>
            <a:ext cx="1943100" cy="57943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7"/>
          <p:cNvSpPr>
            <a:spLocks noChangeArrowheads="1"/>
          </p:cNvSpPr>
          <p:nvPr/>
        </p:nvSpPr>
        <p:spPr bwMode="auto">
          <a:xfrm>
            <a:off x="1749972" y="4669225"/>
            <a:ext cx="2286203" cy="73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a:t>
            </a:r>
            <a:r>
              <a:rPr kumimoji="0" lang="sl-SI" altLang="sr-Latn-RS" sz="1100" b="0" i="0" u="none" strike="noStrike" cap="none" normalizeH="0" baseline="0" dirty="0" err="1">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funkcija gostote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verjetnosti</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vrednost spremenljivke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GB" altLang="sr-Latn-RS" sz="1800" b="0" i="0" u="none" strike="noStrike" cap="none" normalizeH="0" baseline="0" dirty="0">
              <a:ln>
                <a:noFill/>
              </a:ln>
              <a:solidFill>
                <a:schemeClr val="tx1"/>
              </a:solidFill>
              <a:effectLst/>
              <a:latin typeface="Arial" panose="020B0604020202020204" pitchFamily="34" charset="0"/>
            </a:endParaRPr>
          </a:p>
        </p:txBody>
      </p:sp>
      <p:sp>
        <p:nvSpPr>
          <p:cNvPr id="10" name="Rectangle 8"/>
          <p:cNvSpPr>
            <a:spLocks noChangeArrowheads="1"/>
          </p:cNvSpPr>
          <p:nvPr/>
        </p:nvSpPr>
        <p:spPr bwMode="auto">
          <a:xfrm>
            <a:off x="1748220" y="4996300"/>
            <a:ext cx="1673856" cy="907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μ = povprečje</a:t>
            </a:r>
            <a:endParaRPr lang="en-GB" altLang="sr-Latn-RS" sz="1100" dirty="0">
              <a:latin typeface="Tahoma" panose="020B0604030504040204" pitchFamily="34" charset="0"/>
              <a:ea typeface="Calibri" panose="020F0502020204030204" pitchFamily="34" charset="0"/>
              <a:cs typeface="Tahoma" panose="020B0604030504040204" pitchFamily="34" charset="0"/>
            </a:endParaRPr>
          </a:p>
          <a:p>
            <a:pPr eaLnBrk="0" fontAlgn="base" hangingPunct="0">
              <a:spcBef>
                <a:spcPct val="0"/>
              </a:spcBef>
              <a:spcAft>
                <a:spcPct val="0"/>
              </a:spcAft>
              <a:buFontTx/>
              <a:buChar char="•"/>
            </a:pPr>
            <a:r>
              <a:rPr lang="en-GB" altLang="sr-Latn-RS" sz="1100" dirty="0">
                <a:latin typeface="Tahoma" panose="020B0604030504040204" pitchFamily="34" charset="0"/>
                <a:ea typeface="Times New Roman" panose="02020603050405020304" pitchFamily="18" charset="0"/>
                <a:cs typeface="Tahoma" panose="020B0604030504040204" pitchFamily="34" charset="0"/>
              </a:rPr>
              <a:t>σ = standardni odklon</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a:t>
            </a:r>
            <a:r>
              <a:rPr kumimoji="0" lang="en-GB" altLang="sr-Latn-RS" sz="1100" b="0" i="0" u="none" strike="noStrike" cap="none" normalizeH="0" baseline="3000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2</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 varianta</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4" name="Picture 13"/>
          <p:cNvPicPr/>
          <p:nvPr/>
        </p:nvPicPr>
        <p:blipFill rotWithShape="1">
          <a:blip r:embed="rId4" cstate="print">
            <a:extLst>
              <a:ext uri="{28A0092B-C50C-407E-A947-70E740481C1C}">
                <a14:useLocalDpi xmlns:a14="http://schemas.microsoft.com/office/drawing/2010/main" val="0"/>
              </a:ext>
            </a:extLst>
          </a:blip>
          <a:srcRect l="15720" t="39450" r="47750" b="21372"/>
          <a:stretch/>
        </p:blipFill>
        <p:spPr bwMode="auto">
          <a:xfrm>
            <a:off x="7196352" y="4380142"/>
            <a:ext cx="2657096" cy="1560795"/>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997A1567-826A-87C8-BD1A-9A9284B759EC}"/>
              </a:ext>
            </a:extLst>
          </p:cNvPr>
          <p:cNvPicPr>
            <a:picLocks noChangeAspect="1"/>
          </p:cNvPicPr>
          <p:nvPr/>
        </p:nvPicPr>
        <p:blipFill>
          <a:blip r:embed="rId5"/>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BBC57E6B-F86B-B992-0BA4-2BECC4C686D1}"/>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7" name="PoljeZBesedilom 1">
            <a:extLst>
              <a:ext uri="{FF2B5EF4-FFF2-40B4-BE49-F238E27FC236}">
                <a16:creationId xmlns:a16="http://schemas.microsoft.com/office/drawing/2014/main" id="{C8B8FB2C-781C-B211-DDBA-B71BD1E6D99A}"/>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6523869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Standardna normalna porazdelitev</a:t>
            </a:r>
            <a:endParaRPr lang="pl-PL" altLang="sl-SI" dirty="0">
              <a:ea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flipV="1">
            <a:off x="1861458" y="2202708"/>
            <a:ext cx="6074229"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152352" numCol="1" anchor="ctr" anchorCtr="0" compatLnSpc="1">
            <a:prstTxWarp prst="textNoShape">
              <a:avLst/>
            </a:prstTxWarp>
            <a:spAutoFit/>
          </a:bodyPr>
          <a:lstStyle/>
          <a:p>
            <a:endParaRPr lang="sl-SI"/>
          </a:p>
        </p:txBody>
      </p:sp>
      <p:sp>
        <p:nvSpPr>
          <p:cNvPr id="7" name="Rectangle 3"/>
          <p:cNvSpPr>
            <a:spLocks noChangeArrowheads="1"/>
          </p:cNvSpPr>
          <p:nvPr/>
        </p:nvSpPr>
        <p:spPr bwMode="auto">
          <a:xfrm>
            <a:off x="1608666" y="1872357"/>
            <a:ext cx="877630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Standardna normalna porazdelitev, znana kot </a:t>
            </a:r>
            <a:r>
              <a:rPr lang="en-GB" b="1" dirty="0"/>
              <a:t>z-razdelitev</a:t>
            </a:r>
            <a:r>
              <a:rPr lang="en-GB" dirty="0"/>
              <a:t>, se razlikuje po tem, da ima srednjo vrednost 0 in standardni odklon 1. Vsako normalno porazdelitev lahko obravnavamo kot transformacijo standardne normalne porazdelitve s prilagoditvami v merilu, položaju ali oboje.</a:t>
            </a:r>
            <a:endParaRPr lang="hr-HR" dirty="0"/>
          </a:p>
          <a:p>
            <a:pPr marL="0" marR="0" lvl="0" indent="0" algn="just" defTabSz="914400" rtl="0" eaLnBrk="0" fontAlgn="base" latinLnBrk="0" hangingPunct="0">
              <a:lnSpc>
                <a:spcPct val="100000"/>
              </a:lnSpc>
              <a:spcBef>
                <a:spcPct val="0"/>
              </a:spcBef>
              <a:spcAft>
                <a:spcPct val="0"/>
              </a:spcAft>
              <a:buClrTx/>
              <a:buSzTx/>
              <a:buFontTx/>
              <a:buNone/>
              <a:tabLst/>
            </a:pPr>
            <a:endParaRPr kumimoji="0" lang="pl-PL" altLang="sl-SI" sz="1800" b="0" i="0" u="none" strike="noStrike" cap="none" normalizeH="0" baseline="0" dirty="0">
              <a:ln>
                <a:noFill/>
              </a:ln>
              <a:solidFill>
                <a:schemeClr val="tx1"/>
              </a:solidFill>
              <a:effectLst/>
              <a:latin typeface="Arial" panose="020B0604020202020204" pitchFamily="34" charset="0"/>
            </a:endParaRPr>
          </a:p>
        </p:txBody>
      </p:sp>
      <p:pic>
        <p:nvPicPr>
          <p:cNvPr id="8"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663" y="541445"/>
            <a:ext cx="940224" cy="940224"/>
          </a:xfrm>
          <a:prstGeom prst="rect">
            <a:avLst/>
          </a:prstGeom>
          <a:noFill/>
          <a:extLst>
            <a:ext uri="{909E8E84-426E-40DD-AFC4-6F175D3DCCD1}">
              <a14:hiddenFill xmlns:a14="http://schemas.microsoft.com/office/drawing/2010/main">
                <a:solidFill>
                  <a:srgbClr val="FFFFFF"/>
                </a:solidFill>
              </a14:hiddenFill>
            </a:ext>
          </a:extLst>
        </p:spPr>
      </p:pic>
      <p:pic>
        <p:nvPicPr>
          <p:cNvPr id="3073" name="Picture 54" descr="z=\dfrac{x-\mu}{\sig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8462" y="3621817"/>
            <a:ext cx="792163" cy="32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1608666" y="30483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Za določitev </a:t>
            </a: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z-skoraj vrednosti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morate poznati le srednjo vrednost in standardni odklon porazdelitve</a:t>
            </a:r>
            <a:r>
              <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rPr>
              <a:t>. </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sp>
        <p:nvSpPr>
          <p:cNvPr id="9" name="Rectangle 5"/>
          <p:cNvSpPr>
            <a:spLocks noChangeArrowheads="1"/>
          </p:cNvSpPr>
          <p:nvPr/>
        </p:nvSpPr>
        <p:spPr bwMode="auto">
          <a:xfrm>
            <a:off x="1608666" y="369115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7617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sr-Latn-RS" sz="1100" b="0" i="1"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x </a:t>
            </a: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 individualna vrednost</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μ = povprečje</a:t>
            </a:r>
            <a:endParaRPr kumimoji="0" lang="en-GB" altLang="sr-Latn-RS" sz="1100" b="0" i="0" u="none" strike="noStrike" cap="none" normalizeH="0" baseline="0" dirty="0">
              <a:ln>
                <a:noFill/>
              </a:ln>
              <a:solidFill>
                <a:schemeClr val="tx1"/>
              </a:solidFill>
              <a:effectLst/>
              <a:latin typeface="Tahoma" panose="020B0604030504040204" pitchFamily="34" charset="0"/>
              <a:ea typeface="Calibri" panose="020F050202020403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sr-Latn-RS" sz="1100" b="0" i="0" u="none" strike="noStrike" cap="none" normalizeH="0" baseline="0" dirty="0">
                <a:ln>
                  <a:noFill/>
                </a:ln>
                <a:solidFill>
                  <a:schemeClr val="tx1"/>
                </a:solidFill>
                <a:effectLst/>
                <a:latin typeface="Tahoma" panose="020B0604030504040204" pitchFamily="34" charset="0"/>
                <a:ea typeface="Times New Roman" panose="02020603050405020304" pitchFamily="18" charset="0"/>
                <a:cs typeface="Tahoma" panose="020B0604030504040204" pitchFamily="34" charset="0"/>
              </a:rPr>
              <a:t>σ = standardni odklon</a:t>
            </a:r>
            <a:endParaRPr kumimoji="0" lang="hr-HR" altLang="sr-Latn-R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hr-HR" altLang="sr-Latn-RS" sz="1800" b="0" i="0" u="none" strike="noStrike" cap="none" normalizeH="0" baseline="0" dirty="0">
              <a:ln>
                <a:noFill/>
              </a:ln>
              <a:solidFill>
                <a:schemeClr val="tx1"/>
              </a:solidFill>
              <a:effectLst/>
              <a:latin typeface="Arial" panose="020B0604020202020204" pitchFamily="34" charset="0"/>
            </a:endParaRPr>
          </a:p>
        </p:txBody>
      </p:sp>
      <p:pic>
        <p:nvPicPr>
          <p:cNvPr id="12" name="Picture 11"/>
          <p:cNvPicPr/>
          <p:nvPr/>
        </p:nvPicPr>
        <p:blipFill rotWithShape="1">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6440" t="27164" r="42354" b="28371"/>
          <a:stretch/>
        </p:blipFill>
        <p:spPr bwMode="auto">
          <a:xfrm>
            <a:off x="5518628" y="3643292"/>
            <a:ext cx="3861856" cy="2127076"/>
          </a:xfrm>
          <a:prstGeom prst="rect">
            <a:avLst/>
          </a:prstGeom>
          <a:ln>
            <a:noFill/>
          </a:ln>
          <a:extLst>
            <a:ext uri="{53640926-AAD7-44D8-BBD7-CCE9431645EC}">
              <a14:shadowObscured xmlns:a14="http://schemas.microsoft.com/office/drawing/2010/main"/>
            </a:ext>
          </a:extLst>
        </p:spPr>
      </p:pic>
      <p:pic>
        <p:nvPicPr>
          <p:cNvPr id="5" name="Slika 4">
            <a:extLst>
              <a:ext uri="{FF2B5EF4-FFF2-40B4-BE49-F238E27FC236}">
                <a16:creationId xmlns:a16="http://schemas.microsoft.com/office/drawing/2014/main" id="{D841EDBB-57F8-2708-35F1-4B597A788C2A}"/>
              </a:ext>
            </a:extLst>
          </p:cNvPr>
          <p:cNvPicPr>
            <a:picLocks noChangeAspect="1"/>
          </p:cNvPicPr>
          <p:nvPr/>
        </p:nvPicPr>
        <p:blipFill>
          <a:blip r:embed="rId6"/>
          <a:stretch>
            <a:fillRect/>
          </a:stretch>
        </p:blipFill>
        <p:spPr>
          <a:xfrm>
            <a:off x="11449973" y="6213237"/>
            <a:ext cx="635235" cy="644763"/>
          </a:xfrm>
          <a:prstGeom prst="rect">
            <a:avLst/>
          </a:prstGeom>
          <a:solidFill>
            <a:schemeClr val="bg1"/>
          </a:solidFill>
        </p:spPr>
      </p:pic>
      <p:sp>
        <p:nvSpPr>
          <p:cNvPr id="6" name="PoljeZBesedilom 5">
            <a:extLst>
              <a:ext uri="{FF2B5EF4-FFF2-40B4-BE49-F238E27FC236}">
                <a16:creationId xmlns:a16="http://schemas.microsoft.com/office/drawing/2014/main" id="{AF8D9D9B-D5D7-F2DF-F67E-D6949B5FB696}"/>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10" name="PoljeZBesedilom 1">
            <a:extLst>
              <a:ext uri="{FF2B5EF4-FFF2-40B4-BE49-F238E27FC236}">
                <a16:creationId xmlns:a16="http://schemas.microsoft.com/office/drawing/2014/main" id="{EB63D160-B639-B92F-FA9C-DF332DFE4A5E}"/>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716079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algn="just" eaLnBrk="0" fontAlgn="base" hangingPunct="0">
              <a:lnSpc>
                <a:spcPct val="100000"/>
              </a:lnSpc>
              <a:spcAft>
                <a:spcPct val="0"/>
              </a:spcAft>
            </a:pPr>
            <a:r>
              <a:rPr lang="en-GB" dirty="0"/>
              <a:t>Ugotavljanje verjetnosti s pomočjo z-razdelitve</a:t>
            </a:r>
            <a:endParaRPr lang="sl-SI" altLang="sl-SI" sz="1800" b="0" dirty="0">
              <a:solidFill>
                <a:schemeClr val="tx1"/>
              </a:solidFill>
            </a:endParaRPr>
          </a:p>
        </p:txBody>
      </p:sp>
      <p:sp>
        <p:nvSpPr>
          <p:cNvPr id="3" name="Rectangle 2"/>
          <p:cNvSpPr>
            <a:spLocks noChangeArrowheads="1"/>
          </p:cNvSpPr>
          <p:nvPr/>
        </p:nvSpPr>
        <p:spPr bwMode="auto">
          <a:xfrm>
            <a:off x="228600" y="243295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l-SI"/>
          </a:p>
        </p:txBody>
      </p:sp>
      <p:pic>
        <p:nvPicPr>
          <p:cNvPr id="4097"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02685" y="830567"/>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576614" y="2061392"/>
            <a:ext cx="9495971"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GB" dirty="0"/>
              <a:t>Vsakemu z-skoraku ustreza verjetnost, pogosto imenovana p-vrednost, ki označuje verjetnost opazovanja vrednosti pod določenim z-skorakom. S pretvorbo posamezne vrednosti v z-skodo lahko določimo verjetnost, da se vse vrednosti do te točke pojavijo znotraj normalne porazdelitve.</a:t>
            </a:r>
            <a:endParaRPr lang="hr-HR" dirty="0"/>
          </a:p>
        </p:txBody>
      </p:sp>
      <p:pic>
        <p:nvPicPr>
          <p:cNvPr id="8" name="Picture 7"/>
          <p:cNvPicPr/>
          <p:nvPr/>
        </p:nvPicPr>
        <p:blipFill rotWithShape="1">
          <a:blip r:embed="rId3" cstate="print">
            <a:extLst>
              <a:ext uri="{28A0092B-C50C-407E-A947-70E740481C1C}">
                <a14:useLocalDpi xmlns:a14="http://schemas.microsoft.com/office/drawing/2010/main" val="0"/>
              </a:ext>
            </a:extLst>
          </a:blip>
          <a:srcRect l="18017" t="33842" r="43918" b="27791"/>
          <a:stretch/>
        </p:blipFill>
        <p:spPr bwMode="auto">
          <a:xfrm>
            <a:off x="4045486" y="3412056"/>
            <a:ext cx="3868803" cy="2301642"/>
          </a:xfrm>
          <a:prstGeom prst="rect">
            <a:avLst/>
          </a:prstGeom>
          <a:ln>
            <a:noFill/>
          </a:ln>
          <a:extLst>
            <a:ext uri="{53640926-AAD7-44D8-BBD7-CCE9431645EC}">
              <a14:shadowObscured xmlns:a14="http://schemas.microsoft.com/office/drawing/2010/main"/>
            </a:ext>
          </a:extLst>
        </p:spPr>
      </p:pic>
      <p:pic>
        <p:nvPicPr>
          <p:cNvPr id="2" name="Slika 1">
            <a:extLst>
              <a:ext uri="{FF2B5EF4-FFF2-40B4-BE49-F238E27FC236}">
                <a16:creationId xmlns:a16="http://schemas.microsoft.com/office/drawing/2014/main" id="{6C0F206A-F830-8101-E73F-D1ED714F2BB9}"/>
              </a:ext>
            </a:extLst>
          </p:cNvPr>
          <p:cNvPicPr>
            <a:picLocks noChangeAspect="1"/>
          </p:cNvPicPr>
          <p:nvPr/>
        </p:nvPicPr>
        <p:blipFill>
          <a:blip r:embed="rId4"/>
          <a:stretch>
            <a:fillRect/>
          </a:stretch>
        </p:blipFill>
        <p:spPr>
          <a:xfrm>
            <a:off x="11449973" y="6213237"/>
            <a:ext cx="635235" cy="644763"/>
          </a:xfrm>
          <a:prstGeom prst="rect">
            <a:avLst/>
          </a:prstGeom>
          <a:solidFill>
            <a:schemeClr val="bg1"/>
          </a:solidFill>
        </p:spPr>
      </p:pic>
      <p:sp>
        <p:nvSpPr>
          <p:cNvPr id="5" name="PoljeZBesedilom 4">
            <a:extLst>
              <a:ext uri="{FF2B5EF4-FFF2-40B4-BE49-F238E27FC236}">
                <a16:creationId xmlns:a16="http://schemas.microsoft.com/office/drawing/2014/main" id="{2F992542-7EC7-3612-7354-2CB8C71903DB}"/>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6" name="PoljeZBesedilom 1">
            <a:extLst>
              <a:ext uri="{FF2B5EF4-FFF2-40B4-BE49-F238E27FC236}">
                <a16:creationId xmlns:a16="http://schemas.microsoft.com/office/drawing/2014/main" id="{FF0AA618-0C1C-156F-213A-62B1B4623F05}"/>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60862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pPr lvl="0" eaLnBrk="0" fontAlgn="base" hangingPunct="0">
              <a:lnSpc>
                <a:spcPct val="100000"/>
              </a:lnSpc>
              <a:spcAft>
                <a:spcPct val="0"/>
              </a:spcAft>
            </a:pPr>
            <a:r>
              <a:rPr lang="en-GB" dirty="0"/>
              <a:t>Porazdelitev vzorčenja</a:t>
            </a:r>
            <a:endParaRPr lang="sl-SI" altLang="sl-SI" sz="1400" b="0" dirty="0">
              <a:solidFill>
                <a:schemeClr val="tx1"/>
              </a:solidFill>
            </a:endParaRPr>
          </a:p>
        </p:txBody>
      </p:sp>
      <p:pic>
        <p:nvPicPr>
          <p:cNvPr id="5121" name="Obraz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3999" y="541868"/>
            <a:ext cx="939800" cy="939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1608666" y="2099845"/>
            <a:ext cx="9254672"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GB" dirty="0"/>
              <a:t>Vzorčne porazdelitve so temelj statističnega sklepanja, saj nam omogočajo, da na podlagi vzorčnih podatkov sklepamo o populacijah. Poglobili se bomo v zapletenost vzorčnih porazdelitev, razumeli, kako odražajo variabilnost vzorčnih statistik, in njihovo ključno vlogo pri preverjanju hipotez.</a:t>
            </a:r>
            <a:endParaRPr lang="hr-HR" dirty="0"/>
          </a:p>
          <a:p>
            <a:r>
              <a:rPr lang="en-GB" dirty="0"/>
              <a:t> </a:t>
            </a:r>
            <a:endParaRPr lang="hr-HR" dirty="0"/>
          </a:p>
          <a:p>
            <a:r>
              <a:rPr lang="en-GB" dirty="0"/>
              <a:t>Porazdelitev vzorca se nanaša na porazdelitev statistike, kot je vzorčna sredina ali vzorčni delež, pridobljene iz več vzorcev enake velikosti, ki so bili odvzeti iz populacije. Omogoča vpogled v obnašanje vzorčnih statistik in njihovo spremenljivost med različnimi vzorci.</a:t>
            </a:r>
            <a:endParaRPr lang="hr-HR" dirty="0"/>
          </a:p>
        </p:txBody>
      </p:sp>
      <p:pic>
        <p:nvPicPr>
          <p:cNvPr id="2" name="Slika 1">
            <a:extLst>
              <a:ext uri="{FF2B5EF4-FFF2-40B4-BE49-F238E27FC236}">
                <a16:creationId xmlns:a16="http://schemas.microsoft.com/office/drawing/2014/main" id="{EB711428-69ED-264A-191B-AD701D931A04}"/>
              </a:ext>
            </a:extLst>
          </p:cNvPr>
          <p:cNvPicPr>
            <a:picLocks noChangeAspect="1"/>
          </p:cNvPicPr>
          <p:nvPr/>
        </p:nvPicPr>
        <p:blipFill>
          <a:blip r:embed="rId3"/>
          <a:stretch>
            <a:fillRect/>
          </a:stretch>
        </p:blipFill>
        <p:spPr>
          <a:xfrm>
            <a:off x="11449973" y="6213237"/>
            <a:ext cx="635235" cy="644763"/>
          </a:xfrm>
          <a:prstGeom prst="rect">
            <a:avLst/>
          </a:prstGeom>
          <a:solidFill>
            <a:schemeClr val="bg1"/>
          </a:solidFill>
        </p:spPr>
      </p:pic>
      <p:sp>
        <p:nvSpPr>
          <p:cNvPr id="3" name="PoljeZBesedilom 2">
            <a:extLst>
              <a:ext uri="{FF2B5EF4-FFF2-40B4-BE49-F238E27FC236}">
                <a16:creationId xmlns:a16="http://schemas.microsoft.com/office/drawing/2014/main" id="{1D370878-8CDF-0ED8-9A0D-D4E9AC821D5C}"/>
              </a:ext>
            </a:extLst>
          </p:cNvPr>
          <p:cNvSpPr txBox="1"/>
          <p:nvPr/>
        </p:nvSpPr>
        <p:spPr>
          <a:xfrm>
            <a:off x="6438581" y="6213237"/>
            <a:ext cx="5011392" cy="461665"/>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Financirano s strani Evropske unije. Izražena stališča in mnenja so zgolj stališča in mnenja avtorja(-ev) in ni nujno, da odražajo stališča in mnenja Evropske unije ali Evropske izvajalske agencije za izobraževanje in kulturo (EACEA). Zanje ne moreta biti odgovorna niti Evropska unija niti EACEA.</a:t>
            </a:r>
            <a:endParaRPr lang="en-GB" sz="800" dirty="0">
              <a:latin typeface="Tahoma" panose="020B0604030504040204" pitchFamily="34" charset="0"/>
              <a:ea typeface="Tahoma" panose="020B0604030504040204" pitchFamily="34" charset="0"/>
              <a:cs typeface="Tahoma" panose="020B0604030504040204" pitchFamily="34" charset="0"/>
            </a:endParaRPr>
          </a:p>
        </p:txBody>
      </p:sp>
      <p:sp>
        <p:nvSpPr>
          <p:cNvPr id="5" name="PoljeZBesedilom 1">
            <a:extLst>
              <a:ext uri="{FF2B5EF4-FFF2-40B4-BE49-F238E27FC236}">
                <a16:creationId xmlns:a16="http://schemas.microsoft.com/office/drawing/2014/main" id="{815B444A-4DD4-7C46-9C5E-E8F544035322}"/>
              </a:ext>
            </a:extLst>
          </p:cNvPr>
          <p:cNvSpPr txBox="1"/>
          <p:nvPr/>
        </p:nvSpPr>
        <p:spPr>
          <a:xfrm>
            <a:off x="6438581" y="6170902"/>
            <a:ext cx="5011392" cy="504000"/>
          </a:xfrm>
          <a:prstGeom prst="rect">
            <a:avLst/>
          </a:prstGeom>
          <a:solidFill>
            <a:schemeClr val="bg1"/>
          </a:solidFill>
        </p:spPr>
        <p:txBody>
          <a:bodyPr wrap="square" rtlCol="0">
            <a:spAutoFit/>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l-SI" sz="800" dirty="0">
                <a:latin typeface="Tahoma" panose="020B0604030504040204" pitchFamily="34" charset="0"/>
                <a:ea typeface="Tahoma" panose="020B0604030504040204" pitchFamily="34" charset="0"/>
                <a:cs typeface="Tahoma" panose="020B0604030504040204" pitchFamily="34" charset="0"/>
              </a:rPr>
              <a:t>Sofinancirano s strani Evropske unije</a:t>
            </a:r>
          </a:p>
          <a:p>
            <a:r>
              <a:rPr lang="sl-SI" sz="800" dirty="0">
                <a:latin typeface="Tahoma" panose="020B0604030504040204" pitchFamily="34" charset="0"/>
                <a:ea typeface="Tahoma" panose="020B0604030504040204" pitchFamily="34" charset="0"/>
                <a:cs typeface="Tahoma" panose="020B0604030504040204" pitchFamily="34" charset="0"/>
              </a:rPr>
              <a:t>Izražena stališča in mnenja so izključno mnenja avtorja(-jev) in ne odražajo nujno stališč Evropske unije ali Nacionalne agencije (NA). Evropska unija in Nacionalna agencija zanje ne prevzemata odgovornosti.</a:t>
            </a:r>
          </a:p>
        </p:txBody>
      </p:sp>
    </p:spTree>
    <p:extLst>
      <p:ext uri="{BB962C8B-B14F-4D97-AF65-F5344CB8AC3E}">
        <p14:creationId xmlns:p14="http://schemas.microsoft.com/office/powerpoint/2010/main" val="118155325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5D1A4C46F9DF340B00409C6B9ED12C1" ma:contentTypeVersion="15" ma:contentTypeDescription="Ustvari nov dokument." ma:contentTypeScope="" ma:versionID="e39e5a21f07b79f5f02b47bb518c1032">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b4e78d507071451a3820eedd449fec3a"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Oznake slike"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purl.org/dc/dcmitype/"/>
    <ds:schemaRef ds:uri="http://purl.org/dc/elements/1.1/"/>
    <ds:schemaRef ds:uri="http://schemas.microsoft.com/office/2006/documentManagement/types"/>
    <ds:schemaRef ds:uri="a92fe6ce-cc5e-4661-b3e6-d9d5535f70b5"/>
    <ds:schemaRef ds:uri="http://www.w3.org/XML/1998/namespace"/>
    <ds:schemaRef ds:uri="http://schemas.microsoft.com/office/infopath/2007/PartnerControls"/>
    <ds:schemaRef ds:uri="http://schemas.openxmlformats.org/package/2006/metadata/core-properties"/>
    <ds:schemaRef ds:uri="d9bddfac-6dc9-4958-8f35-4d0da3af229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C21BFF2D-4B62-4615-9E59-32F04285CA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2fe6ce-cc5e-4661-b3e6-d9d5535f70b5"/>
    <ds:schemaRef ds:uri="d9bddfac-6dc9-4958-8f35-4d0da3af22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2625</TotalTime>
  <Words>3341</Words>
  <Application>Microsoft Office PowerPoint</Application>
  <PresentationFormat>Panoramiczny</PresentationFormat>
  <Paragraphs>218</Paragraphs>
  <Slides>18</Slides>
  <Notes>0</Notes>
  <HiddenSlides>0</HiddenSlides>
  <MMClips>0</MMClips>
  <ScaleCrop>false</ScaleCrop>
  <HeadingPairs>
    <vt:vector size="8" baseType="variant">
      <vt:variant>
        <vt:lpstr>Używane czcionki</vt:lpstr>
      </vt:variant>
      <vt:variant>
        <vt:i4>5</vt:i4>
      </vt:variant>
      <vt:variant>
        <vt:lpstr>Motyw</vt:lpstr>
      </vt:variant>
      <vt:variant>
        <vt:i4>2</vt:i4>
      </vt:variant>
      <vt:variant>
        <vt:lpstr>Osadzone serwery OLE</vt:lpstr>
      </vt:variant>
      <vt:variant>
        <vt:i4>1</vt:i4>
      </vt:variant>
      <vt:variant>
        <vt:lpstr>Tytuły slajdów</vt:lpstr>
      </vt:variant>
      <vt:variant>
        <vt:i4>18</vt:i4>
      </vt:variant>
    </vt:vector>
  </HeadingPairs>
  <TitlesOfParts>
    <vt:vector size="26" baseType="lpstr">
      <vt:lpstr>Arial</vt:lpstr>
      <vt:lpstr>Calibri</vt:lpstr>
      <vt:lpstr>Symbol</vt:lpstr>
      <vt:lpstr>Tahoma</vt:lpstr>
      <vt:lpstr>Times New Roman</vt:lpstr>
      <vt:lpstr>Motyw pakietu Office</vt:lpstr>
      <vt:lpstr>1_Motyw pakietu Office</vt:lpstr>
      <vt:lpstr>Document</vt:lpstr>
      <vt:lpstr>Statistične metode za analizo logističnih podatkov</vt:lpstr>
      <vt:lpstr>Agenda</vt:lpstr>
      <vt:lpstr>Vloga in pomen statistike v poslovni analitiki</vt:lpstr>
      <vt:lpstr>Normalna porazdelitev</vt:lpstr>
      <vt:lpstr>Empirično pravilo</vt:lpstr>
      <vt:lpstr>Formula normalne krivulje</vt:lpstr>
      <vt:lpstr>Standardna normalna porazdelitev</vt:lpstr>
      <vt:lpstr>Ugotavljanje verjetnosti s pomočjo z-razdelitve</vt:lpstr>
      <vt:lpstr>Porazdelitev vzorčenja</vt:lpstr>
      <vt:lpstr>Centralni mejni teorem in porazdelitev vzorca</vt:lpstr>
      <vt:lpstr>Testna statistika</vt:lpstr>
      <vt:lpstr>Vrste testne statistike</vt:lpstr>
      <vt:lpstr>Standardna napaka in interval zaupanja </vt:lpstr>
      <vt:lpstr>Standardna napaka in interval zaupanja </vt:lpstr>
      <vt:lpstr>Prezentacja programu PowerPoint</vt:lpstr>
      <vt:lpstr>Prezentacja programu PowerPoint</vt:lpstr>
      <vt:lpstr>Avtorji: Sanja Bojić Kristijan Brglez Maja Fošner Roman Gumzej Rebeka Kovačič Lukman Benjamin Marcen Marinko Maslarić Boško Matović Dejan Mirčetić  Končna verzija: Junij 2025</vt:lpstr>
      <vt:lpstr>Hvala za vašo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keywords>, docId:ECE1B5E8501C4AA6E8D57DE6DF8856A2</cp:keywords>
  <cp:lastModifiedBy>KRS</cp:lastModifiedBy>
  <cp:revision>58</cp:revision>
  <dcterms:created xsi:type="dcterms:W3CDTF">2023-07-06T12:09:08Z</dcterms:created>
  <dcterms:modified xsi:type="dcterms:W3CDTF">2025-10-28T11:44:53Z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