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64" r:id="rId6"/>
    <p:sldId id="262" r:id="rId7"/>
    <p:sldId id="293" r:id="rId8"/>
    <p:sldId id="281" r:id="rId9"/>
    <p:sldId id="294" r:id="rId10"/>
    <p:sldId id="282" r:id="rId11"/>
    <p:sldId id="295" r:id="rId12"/>
    <p:sldId id="296" r:id="rId13"/>
    <p:sldId id="299" r:id="rId14"/>
    <p:sldId id="300" r:id="rId15"/>
    <p:sldId id="301" r:id="rId16"/>
    <p:sldId id="302" r:id="rId17"/>
    <p:sldId id="283" r:id="rId18"/>
    <p:sldId id="267" r:id="rId19"/>
    <p:sldId id="297" r:id="rId20"/>
    <p:sldId id="270" r:id="rId21"/>
    <p:sldId id="284" r:id="rId22"/>
    <p:sldId id="285" r:id="rId23"/>
    <p:sldId id="286" r:id="rId24"/>
    <p:sldId id="287" r:id="rId25"/>
    <p:sldId id="288" r:id="rId26"/>
    <p:sldId id="289" r:id="rId27"/>
    <p:sldId id="290" r:id="rId28"/>
    <p:sldId id="298" r:id="rId29"/>
    <p:sldId id="291" r:id="rId30"/>
    <p:sldId id="292" r:id="rId31"/>
    <p:sldId id="272" r:id="rId32"/>
    <p:sldId id="266" r:id="rId33"/>
    <p:sldId id="335" r:id="rId34"/>
    <p:sldId id="263" r:id="rId35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5BA6"/>
    <a:srgbClr val="1065AB"/>
    <a:srgbClr val="7F7F7F"/>
    <a:srgbClr val="AEAEAE"/>
    <a:srgbClr val="FFFFFF"/>
    <a:srgbClr val="292928"/>
    <a:srgbClr val="F24D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EA4FD52-5CD9-ACE5-96A9-D87064A6B82F}" v="2" dt="2025-11-07T19:02:36.81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839" autoAdjust="0"/>
    <p:restoredTop sz="94660"/>
  </p:normalViewPr>
  <p:slideViewPr>
    <p:cSldViewPr snapToGrid="0">
      <p:cViewPr varScale="1">
        <p:scale>
          <a:sx n="142" d="100"/>
          <a:sy n="142" d="100"/>
        </p:scale>
        <p:origin x="768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ableStyles" Target="tableStyle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viewProps" Target="viewProps.xml"/><Relationship Id="rId40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tarzyna Siemieniak" userId="S::katarzyna.siemieniak@put.poznan.pl::538121d7-eb2f-445b-a440-fa2218d8cb7d" providerId="AD" clId="Web-{BEA4FD52-5CD9-ACE5-96A9-D87064A6B82F}"/>
    <pc:docChg chg="modSld">
      <pc:chgData name="Katarzyna Siemieniak" userId="S::katarzyna.siemieniak@put.poznan.pl::538121d7-eb2f-445b-a440-fa2218d8cb7d" providerId="AD" clId="Web-{BEA4FD52-5CD9-ACE5-96A9-D87064A6B82F}" dt="2025-11-07T19:02:36.810" v="1" actId="1076"/>
      <pc:docMkLst>
        <pc:docMk/>
      </pc:docMkLst>
      <pc:sldChg chg="modSp">
        <pc:chgData name="Katarzyna Siemieniak" userId="S::katarzyna.siemieniak@put.poznan.pl::538121d7-eb2f-445b-a440-fa2218d8cb7d" providerId="AD" clId="Web-{BEA4FD52-5CD9-ACE5-96A9-D87064A6B82F}" dt="2025-11-07T19:02:36.810" v="1" actId="1076"/>
        <pc:sldMkLst>
          <pc:docMk/>
          <pc:sldMk cId="2920479427" sldId="256"/>
        </pc:sldMkLst>
        <pc:spChg chg="mod">
          <ac:chgData name="Katarzyna Siemieniak" userId="S::katarzyna.siemieniak@put.poznan.pl::538121d7-eb2f-445b-a440-fa2218d8cb7d" providerId="AD" clId="Web-{BEA4FD52-5CD9-ACE5-96A9-D87064A6B82F}" dt="2025-11-07T19:02:36.810" v="1" actId="1076"/>
          <ac:spMkLst>
            <pc:docMk/>
            <pc:sldMk cId="2920479427" sldId="256"/>
            <ac:spMk id="8" creationId="{19348FEB-0D15-F9D5-CC56-88E3DC56F6F1}"/>
          </ac:spMkLst>
        </pc:spChg>
        <pc:spChg chg="mod">
          <ac:chgData name="Katarzyna Siemieniak" userId="S::katarzyna.siemieniak@put.poznan.pl::538121d7-eb2f-445b-a440-fa2218d8cb7d" providerId="AD" clId="Web-{BEA4FD52-5CD9-ACE5-96A9-D87064A6B82F}" dt="2025-11-07T19:02:34.013" v="0" actId="1076"/>
          <ac:spMkLst>
            <pc:docMk/>
            <pc:sldMk cId="2920479427" sldId="256"/>
            <ac:spMk id="9" creationId="{EE4E65C5-835A-F284-C071-E322E9120233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E58A5AF-3F45-5069-5FAB-2D79521587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rgbClr val="015BA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43BB85A-E454-8451-FB5E-F4FFB49387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7F7F7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0EF36B9-4F40-EC5C-6839-D90FF0327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399" y="6159042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F0F9927-E26B-6CAA-9B92-9AB85EA58C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88C548BB-0F84-4B1A-DCFA-9ED5B237D21D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2469039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58662E8-C0F6-01F7-3135-55754D954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4672" y="262905"/>
            <a:ext cx="9390352" cy="836261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4A73EC7-14A4-45CC-5E00-8767B1FCAB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01D473C-60C7-F335-6DD1-5CC8ADB7F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7168" y="6352531"/>
            <a:ext cx="2743200" cy="365125"/>
          </a:xfrm>
        </p:spPr>
        <p:txBody>
          <a:bodyPr/>
          <a:lstStyle>
            <a:lvl1pPr algn="l">
              <a:defRPr/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Podtytuł 2">
            <a:extLst>
              <a:ext uri="{FF2B5EF4-FFF2-40B4-BE49-F238E27FC236}">
                <a16:creationId xmlns:a16="http://schemas.microsoft.com/office/drawing/2014/main" id="{5E51F10D-98CF-2694-6381-FBA42C9A040F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5249333" y="4114000"/>
            <a:ext cx="4967366" cy="943069"/>
          </a:xfrm>
        </p:spPr>
        <p:txBody>
          <a:bodyPr>
            <a:normAutofit fontScale="92500"/>
          </a:bodyPr>
          <a:lstStyle/>
          <a:p>
            <a:pPr algn="l"/>
            <a:endParaRPr lang="pl-PL" sz="1000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7C3B84C6-E4A9-0972-31AD-1FB1FFB753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3A62EFDB-9E47-3314-96E8-A69158CEE9B9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41235436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37583371-04E1-2146-3E36-12C9771D5F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712746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005236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221797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960E9BA3-BDB4-BCD5-B127-3BFFA4E30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9745133" cy="1116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0A06F91-E7B2-48F4-EA7A-6A09E7BE93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64076C3-5CF8-AC0A-9E17-2F51A1E9DE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B821523-8AB1-0531-2AF3-4D0D0548DC15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DA14F0DB-9ADC-C937-0F1A-1E8A90B74801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D12EFAC-1CDA-7CE8-A46A-04DD6051FBFA}"/>
              </a:ext>
            </a:extLst>
          </p:cNvPr>
          <p:cNvSpPr txBox="1"/>
          <p:nvPr userDrawn="1"/>
        </p:nvSpPr>
        <p:spPr>
          <a:xfrm>
            <a:off x="8148320" y="6254750"/>
            <a:ext cx="32054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 err="1"/>
              <a:t>Sufinansirano</a:t>
            </a:r>
            <a:r>
              <a:rPr lang="en-US" sz="800" dirty="0"/>
              <a:t> od </a:t>
            </a:r>
            <a:r>
              <a:rPr lang="en-US" sz="800" dirty="0" err="1"/>
              <a:t>strane</a:t>
            </a:r>
            <a:r>
              <a:rPr lang="en-US" sz="800" dirty="0"/>
              <a:t> </a:t>
            </a:r>
            <a:r>
              <a:rPr lang="en-US" sz="800" dirty="0" err="1"/>
              <a:t>Evropske</a:t>
            </a:r>
            <a:r>
              <a:rPr lang="en-US" sz="800" dirty="0"/>
              <a:t> </a:t>
            </a:r>
            <a:r>
              <a:rPr lang="en-US" sz="800" dirty="0" err="1"/>
              <a:t>unije</a:t>
            </a:r>
            <a:r>
              <a:rPr lang="en-US" sz="800" dirty="0"/>
              <a:t>. </a:t>
            </a:r>
            <a:r>
              <a:rPr lang="en-US" sz="800" dirty="0" err="1"/>
              <a:t>Stavovi</a:t>
            </a:r>
            <a:r>
              <a:rPr lang="en-US" sz="800" dirty="0"/>
              <a:t> </a:t>
            </a:r>
            <a:r>
              <a:rPr lang="en-US" sz="800" dirty="0" err="1"/>
              <a:t>i</a:t>
            </a:r>
            <a:r>
              <a:rPr lang="en-US" sz="800" dirty="0"/>
              <a:t> </a:t>
            </a:r>
            <a:r>
              <a:rPr lang="en-US" sz="800" dirty="0" err="1"/>
              <a:t>mišljenja</a:t>
            </a:r>
            <a:r>
              <a:rPr lang="en-US" sz="800" dirty="0"/>
              <a:t> </a:t>
            </a:r>
            <a:r>
              <a:rPr lang="en-US" sz="800" dirty="0" err="1"/>
              <a:t>izneti</a:t>
            </a:r>
            <a:r>
              <a:rPr lang="en-US" sz="800" dirty="0"/>
              <a:t> u </a:t>
            </a:r>
            <a:r>
              <a:rPr lang="en-US" sz="800" dirty="0" err="1"/>
              <a:t>ovoj</a:t>
            </a:r>
            <a:r>
              <a:rPr lang="en-US" sz="800" dirty="0"/>
              <a:t> </a:t>
            </a:r>
            <a:r>
              <a:rPr lang="en-US" sz="800" dirty="0" err="1"/>
              <a:t>publikaciji</a:t>
            </a:r>
            <a:r>
              <a:rPr lang="en-US" sz="800" dirty="0"/>
              <a:t> </a:t>
            </a:r>
            <a:r>
              <a:rPr lang="en-US" sz="800" dirty="0" err="1"/>
              <a:t>isključiva</a:t>
            </a:r>
            <a:r>
              <a:rPr lang="en-US" sz="800" dirty="0"/>
              <a:t> </a:t>
            </a:r>
            <a:r>
              <a:rPr lang="en-US" sz="800" dirty="0" err="1"/>
              <a:t>su</a:t>
            </a:r>
            <a:r>
              <a:rPr lang="en-US" sz="800" dirty="0"/>
              <a:t> </a:t>
            </a:r>
            <a:r>
              <a:rPr lang="en-US" sz="800" dirty="0" err="1"/>
              <a:t>odgovornost</a:t>
            </a:r>
            <a:r>
              <a:rPr lang="en-US" sz="800" dirty="0"/>
              <a:t> </a:t>
            </a:r>
            <a:r>
              <a:rPr lang="en-US" sz="800" dirty="0" err="1"/>
              <a:t>autora</a:t>
            </a:r>
            <a:r>
              <a:rPr lang="en-US" sz="800" dirty="0"/>
              <a:t> </a:t>
            </a:r>
            <a:r>
              <a:rPr lang="en-US" sz="800" dirty="0" err="1"/>
              <a:t>i</a:t>
            </a:r>
            <a:r>
              <a:rPr lang="en-US" sz="800" dirty="0"/>
              <a:t> ne </a:t>
            </a:r>
            <a:r>
              <a:rPr lang="en-US" sz="800" dirty="0" err="1"/>
              <a:t>odražavaju</a:t>
            </a:r>
            <a:r>
              <a:rPr lang="en-US" sz="800" dirty="0"/>
              <a:t> </a:t>
            </a:r>
            <a:r>
              <a:rPr lang="en-US" sz="800" dirty="0" err="1"/>
              <a:t>nužno</a:t>
            </a:r>
            <a:r>
              <a:rPr lang="en-US" sz="800" dirty="0"/>
              <a:t> </a:t>
            </a:r>
            <a:r>
              <a:rPr lang="en-US" sz="800" dirty="0" err="1"/>
              <a:t>stavove</a:t>
            </a:r>
            <a:r>
              <a:rPr lang="en-US" sz="800" dirty="0"/>
              <a:t> </a:t>
            </a:r>
            <a:r>
              <a:rPr lang="en-US" sz="800" dirty="0" err="1"/>
              <a:t>Evropske</a:t>
            </a:r>
            <a:r>
              <a:rPr lang="en-US" sz="800" dirty="0"/>
              <a:t> </a:t>
            </a:r>
            <a:r>
              <a:rPr lang="en-US" sz="800" dirty="0" err="1"/>
              <a:t>unije</a:t>
            </a:r>
            <a:r>
              <a:rPr lang="en-US" sz="800" dirty="0"/>
              <a:t> </a:t>
            </a:r>
            <a:r>
              <a:rPr lang="en-US" sz="800" dirty="0" err="1"/>
              <a:t>ili</a:t>
            </a:r>
            <a:r>
              <a:rPr lang="en-US" sz="800" dirty="0"/>
              <a:t> </a:t>
            </a:r>
            <a:r>
              <a:rPr lang="en-US" sz="800" dirty="0" err="1"/>
              <a:t>Nacionalne</a:t>
            </a:r>
            <a:r>
              <a:rPr lang="en-US" sz="800" dirty="0"/>
              <a:t> </a:t>
            </a:r>
            <a:r>
              <a:rPr lang="en-US" sz="800" dirty="0" err="1"/>
              <a:t>agencije</a:t>
            </a:r>
            <a:r>
              <a:rPr lang="en-US" sz="800" dirty="0"/>
              <a:t>. </a:t>
            </a:r>
            <a:r>
              <a:rPr lang="en-US" sz="800" dirty="0" err="1"/>
              <a:t>Evropska</a:t>
            </a:r>
            <a:r>
              <a:rPr lang="en-US" sz="800" dirty="0"/>
              <a:t> </a:t>
            </a:r>
            <a:r>
              <a:rPr lang="en-US" sz="800" dirty="0" err="1"/>
              <a:t>unija</a:t>
            </a:r>
            <a:r>
              <a:rPr lang="en-US" sz="800" dirty="0"/>
              <a:t> </a:t>
            </a:r>
            <a:r>
              <a:rPr lang="en-US" sz="800" dirty="0" err="1"/>
              <a:t>niti</a:t>
            </a:r>
            <a:r>
              <a:rPr lang="en-US" sz="800" dirty="0"/>
              <a:t> </a:t>
            </a:r>
            <a:r>
              <a:rPr lang="en-US" sz="800" dirty="0" err="1"/>
              <a:t>telo</a:t>
            </a:r>
            <a:r>
              <a:rPr lang="en-US" sz="800" dirty="0"/>
              <a:t> </a:t>
            </a:r>
            <a:r>
              <a:rPr lang="en-US" sz="800" dirty="0" err="1"/>
              <a:t>koje</a:t>
            </a:r>
            <a:r>
              <a:rPr lang="en-US" sz="800" dirty="0"/>
              <a:t> </a:t>
            </a:r>
            <a:r>
              <a:rPr lang="en-US" sz="800" dirty="0" err="1"/>
              <a:t>dodeljuje</a:t>
            </a:r>
            <a:r>
              <a:rPr lang="en-US" sz="800" dirty="0"/>
              <a:t> </a:t>
            </a:r>
            <a:r>
              <a:rPr lang="en-US" sz="800" dirty="0" err="1"/>
              <a:t>sredstva</a:t>
            </a:r>
            <a:r>
              <a:rPr lang="en-US" sz="800" dirty="0"/>
              <a:t> ne </a:t>
            </a:r>
            <a:r>
              <a:rPr lang="en-US" sz="800" dirty="0" err="1"/>
              <a:t>mogu</a:t>
            </a:r>
            <a:r>
              <a:rPr lang="en-US" sz="800" dirty="0"/>
              <a:t> se </a:t>
            </a:r>
            <a:r>
              <a:rPr lang="en-US" sz="800" dirty="0" err="1"/>
              <a:t>smatrati</a:t>
            </a:r>
            <a:r>
              <a:rPr lang="en-US" sz="800" dirty="0"/>
              <a:t> </a:t>
            </a:r>
            <a:r>
              <a:rPr lang="en-US" sz="800" dirty="0" err="1"/>
              <a:t>odgovornim</a:t>
            </a:r>
            <a:r>
              <a:rPr lang="en-US" sz="800" dirty="0"/>
              <a:t> za </a:t>
            </a:r>
            <a:r>
              <a:rPr lang="en-US" sz="800" dirty="0" err="1"/>
              <a:t>njih</a:t>
            </a:r>
            <a:r>
              <a:rPr lang="en-US" sz="800" dirty="0"/>
              <a:t>.</a:t>
            </a:r>
          </a:p>
        </p:txBody>
      </p:sp>
      <p:pic>
        <p:nvPicPr>
          <p:cNvPr id="4" name="Obraz 8">
            <a:extLst>
              <a:ext uri="{FF2B5EF4-FFF2-40B4-BE49-F238E27FC236}">
                <a16:creationId xmlns:a16="http://schemas.microsoft.com/office/drawing/2014/main" id="{38A1383A-5C4A-5DD5-8CB7-0F91AC3AFC02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71275" y="6088380"/>
            <a:ext cx="720725" cy="7696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46977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  <p:sldLayoutId id="2147483660" r:id="rId4"/>
    <p:sldLayoutId id="2147483658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1065AB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15BA6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rostokąt 13">
            <a:extLst>
              <a:ext uri="{FF2B5EF4-FFF2-40B4-BE49-F238E27FC236}">
                <a16:creationId xmlns:a16="http://schemas.microsoft.com/office/drawing/2014/main" id="{C290822D-E319-E253-8963-D002A6CDF433}"/>
              </a:ext>
            </a:extLst>
          </p:cNvPr>
          <p:cNvSpPr/>
          <p:nvPr/>
        </p:nvSpPr>
        <p:spPr>
          <a:xfrm>
            <a:off x="7213600" y="5952067"/>
            <a:ext cx="4967366" cy="8491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EB42DF12-B99A-B28D-4CDB-00731913E0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00634" y="345175"/>
            <a:ext cx="4967366" cy="1752566"/>
          </a:xfrm>
        </p:spPr>
        <p:txBody>
          <a:bodyPr/>
          <a:lstStyle/>
          <a:p>
            <a:r>
              <a:rPr lang="pl-PL" b="1" dirty="0"/>
              <a:t>Poslovna inteligencija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6BD86EEC-9260-C0D2-A1CF-EC9FE5B2B5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104" y="908526"/>
            <a:ext cx="4518672" cy="4211849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9AC256C7-DE57-3D54-E589-F59329555D7C}"/>
              </a:ext>
            </a:extLst>
          </p:cNvPr>
          <p:cNvSpPr txBox="1"/>
          <p:nvPr/>
        </p:nvSpPr>
        <p:spPr>
          <a:xfrm>
            <a:off x="411916" y="5378273"/>
            <a:ext cx="4792133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BAS4SC</a:t>
            </a:r>
          </a:p>
          <a:p>
            <a:pPr algn="ctr"/>
            <a:r>
              <a:rPr lang="en-US" sz="1800" b="1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Business Analytics Skills </a:t>
            </a:r>
            <a:br>
              <a:rPr lang="pl-PL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 the Future-proof Supply Chains </a:t>
            </a:r>
            <a:endParaRPr lang="pl-PL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pl-PL" b="1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107C3CB1-E1E2-9C03-3E4A-5B5EE4BCCCCA}"/>
              </a:ext>
            </a:extLst>
          </p:cNvPr>
          <p:cNvSpPr txBox="1"/>
          <p:nvPr/>
        </p:nvSpPr>
        <p:spPr>
          <a:xfrm>
            <a:off x="-170560" y="6462648"/>
            <a:ext cx="6096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algn="ctr">
              <a:defRPr sz="28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pl-PL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Project </a:t>
            </a:r>
            <a:r>
              <a:rPr lang="pl-PL" sz="1600" b="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number</a:t>
            </a:r>
            <a:r>
              <a:rPr lang="pl-PL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2022-1-PL01-KA220-HED-000088856</a:t>
            </a:r>
          </a:p>
        </p:txBody>
      </p:sp>
      <p:sp>
        <p:nvSpPr>
          <p:cNvPr id="8" name="Tytuł 1">
            <a:extLst>
              <a:ext uri="{FF2B5EF4-FFF2-40B4-BE49-F238E27FC236}">
                <a16:creationId xmlns:a16="http://schemas.microsoft.com/office/drawing/2014/main" id="{19348FEB-0D15-F9D5-CC56-88E3DC56F6F1}"/>
              </a:ext>
            </a:extLst>
          </p:cNvPr>
          <p:cNvSpPr txBox="1">
            <a:spLocks/>
          </p:cNvSpPr>
          <p:nvPr/>
        </p:nvSpPr>
        <p:spPr>
          <a:xfrm>
            <a:off x="5700634" y="2442202"/>
            <a:ext cx="4967366" cy="163755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4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Upravljanje poslovnim procesima i rudarenje procesa</a:t>
            </a:r>
          </a:p>
        </p:txBody>
      </p:sp>
      <p:sp>
        <p:nvSpPr>
          <p:cNvPr id="9" name="Tytuł 1">
            <a:extLst>
              <a:ext uri="{FF2B5EF4-FFF2-40B4-BE49-F238E27FC236}">
                <a16:creationId xmlns:a16="http://schemas.microsoft.com/office/drawing/2014/main" id="{EE4E65C5-835A-F284-C071-E322E9120233}"/>
              </a:ext>
            </a:extLst>
          </p:cNvPr>
          <p:cNvSpPr txBox="1">
            <a:spLocks/>
          </p:cNvSpPr>
          <p:nvPr/>
        </p:nvSpPr>
        <p:spPr>
          <a:xfrm>
            <a:off x="5700634" y="4411220"/>
            <a:ext cx="4967366" cy="8425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Predavanje</a:t>
            </a:r>
          </a:p>
        </p:txBody>
      </p:sp>
      <p:pic>
        <p:nvPicPr>
          <p:cNvPr id="10" name="Obraz 9" descr="Obraz zawierający symbol, Czcionka, Grafika, zrzut ekranu&#10;&#10;Opis wygenerowany automatycznie">
            <a:extLst>
              <a:ext uri="{FF2B5EF4-FFF2-40B4-BE49-F238E27FC236}">
                <a16:creationId xmlns:a16="http://schemas.microsoft.com/office/drawing/2014/main" id="{AB13C490-E78D-83E1-749C-E0D7C5A7630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0"/>
            <a:ext cx="1227411" cy="429442"/>
          </a:xfrm>
          <a:prstGeom prst="rect">
            <a:avLst/>
          </a:prstGeom>
        </p:spPr>
      </p:pic>
      <p:sp>
        <p:nvSpPr>
          <p:cNvPr id="11" name="Dowolny kształt: kształt 10">
            <a:extLst>
              <a:ext uri="{FF2B5EF4-FFF2-40B4-BE49-F238E27FC236}">
                <a16:creationId xmlns:a16="http://schemas.microsoft.com/office/drawing/2014/main" id="{E8D1704C-0375-DFA9-1EDB-A9723DA7A992}"/>
              </a:ext>
            </a:extLst>
          </p:cNvPr>
          <p:cNvSpPr/>
          <p:nvPr/>
        </p:nvSpPr>
        <p:spPr>
          <a:xfrm>
            <a:off x="169333" y="93133"/>
            <a:ext cx="1625600" cy="1600200"/>
          </a:xfrm>
          <a:custGeom>
            <a:avLst/>
            <a:gdLst>
              <a:gd name="connsiteX0" fmla="*/ 0 w 1625600"/>
              <a:gd name="connsiteY0" fmla="*/ 16934 h 1600200"/>
              <a:gd name="connsiteX1" fmla="*/ 0 w 1625600"/>
              <a:gd name="connsiteY1" fmla="*/ 16934 h 1600200"/>
              <a:gd name="connsiteX2" fmla="*/ 448734 w 1625600"/>
              <a:gd name="connsiteY2" fmla="*/ 25400 h 1600200"/>
              <a:gd name="connsiteX3" fmla="*/ 567267 w 1625600"/>
              <a:gd name="connsiteY3" fmla="*/ 0 h 1600200"/>
              <a:gd name="connsiteX4" fmla="*/ 1625600 w 1625600"/>
              <a:gd name="connsiteY4" fmla="*/ 135467 h 1600200"/>
              <a:gd name="connsiteX5" fmla="*/ 1447800 w 1625600"/>
              <a:gd name="connsiteY5" fmla="*/ 931334 h 1600200"/>
              <a:gd name="connsiteX6" fmla="*/ 1143000 w 1625600"/>
              <a:gd name="connsiteY6" fmla="*/ 1312334 h 1600200"/>
              <a:gd name="connsiteX7" fmla="*/ 778934 w 1625600"/>
              <a:gd name="connsiteY7" fmla="*/ 1583267 h 1600200"/>
              <a:gd name="connsiteX8" fmla="*/ 135467 w 1625600"/>
              <a:gd name="connsiteY8" fmla="*/ 1600200 h 1600200"/>
              <a:gd name="connsiteX9" fmla="*/ 0 w 1625600"/>
              <a:gd name="connsiteY9" fmla="*/ 16934 h 160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25600" h="1600200">
                <a:moveTo>
                  <a:pt x="0" y="16934"/>
                </a:moveTo>
                <a:lnTo>
                  <a:pt x="0" y="16934"/>
                </a:lnTo>
                <a:cubicBezTo>
                  <a:pt x="200584" y="35168"/>
                  <a:pt x="226250" y="45177"/>
                  <a:pt x="448734" y="25400"/>
                </a:cubicBezTo>
                <a:cubicBezTo>
                  <a:pt x="488983" y="21822"/>
                  <a:pt x="527756" y="8467"/>
                  <a:pt x="567267" y="0"/>
                </a:cubicBezTo>
                <a:lnTo>
                  <a:pt x="1625600" y="135467"/>
                </a:lnTo>
                <a:lnTo>
                  <a:pt x="1447800" y="931334"/>
                </a:lnTo>
                <a:lnTo>
                  <a:pt x="1143000" y="1312334"/>
                </a:lnTo>
                <a:lnTo>
                  <a:pt x="778934" y="1583267"/>
                </a:lnTo>
                <a:lnTo>
                  <a:pt x="135467" y="1600200"/>
                </a:lnTo>
                <a:lnTo>
                  <a:pt x="0" y="16934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A70F95C-ED11-754C-7B0B-7BA61B39E0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66116" y="6037065"/>
            <a:ext cx="3884235" cy="820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4794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DA0B7E-1236-CF40-67D3-7A7318BD4D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Odabir procesa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7BEC45-39F7-0DC8-3E89-8F1A38CF56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2000" b="1" dirty="0">
                <a:solidFill>
                  <a:srgbClr val="015BA6"/>
                </a:solidFill>
              </a:rPr>
              <a:t>CILJ</a:t>
            </a:r>
            <a:r>
              <a:rPr lang="en-US" sz="2000" b="1" dirty="0">
                <a:solidFill>
                  <a:srgbClr val="015BA6"/>
                </a:solidFill>
              </a:rPr>
              <a:t>:</a:t>
            </a:r>
            <a:r>
              <a:rPr lang="en-US" sz="2000" dirty="0"/>
              <a:t> </a:t>
            </a:r>
            <a:r>
              <a:rPr lang="en-US" sz="2000" dirty="0" err="1"/>
              <a:t>defini</a:t>
            </a:r>
            <a:r>
              <a:rPr lang="sr-Latn-RS" sz="2000" dirty="0"/>
              <a:t>s</a:t>
            </a:r>
            <a:r>
              <a:rPr lang="en-US" sz="2000" dirty="0" err="1"/>
              <a:t>ati</a:t>
            </a:r>
            <a:r>
              <a:rPr lang="en-US" sz="2000" dirty="0"/>
              <a:t> </a:t>
            </a:r>
            <a:r>
              <a:rPr lang="en-US" sz="2000" dirty="0" err="1"/>
              <a:t>kriterij</a:t>
            </a:r>
            <a:r>
              <a:rPr lang="sr-Latn-RS" sz="2000" dirty="0"/>
              <a:t>ume</a:t>
            </a:r>
            <a:r>
              <a:rPr lang="en-US" sz="2000" dirty="0"/>
              <a:t> </a:t>
            </a:r>
            <a:r>
              <a:rPr lang="en-US" sz="2000" dirty="0" err="1"/>
              <a:t>za</a:t>
            </a:r>
            <a:r>
              <a:rPr lang="en-US" sz="2000" dirty="0"/>
              <a:t> </a:t>
            </a:r>
            <a:r>
              <a:rPr lang="en-US" sz="2000" dirty="0" err="1"/>
              <a:t>procenu</a:t>
            </a:r>
            <a:r>
              <a:rPr lang="en-US" sz="2000" dirty="0"/>
              <a:t> </a:t>
            </a:r>
            <a:r>
              <a:rPr lang="en-US" sz="2000" dirty="0" err="1"/>
              <a:t>performansi</a:t>
            </a:r>
            <a:r>
              <a:rPr lang="en-US" sz="2000" dirty="0"/>
              <a:t> </a:t>
            </a:r>
            <a:r>
              <a:rPr lang="en-US" sz="2000" dirty="0" err="1"/>
              <a:t>identifi</a:t>
            </a:r>
            <a:r>
              <a:rPr lang="sr-Latn-RS" sz="2000" dirty="0"/>
              <a:t>kovanih</a:t>
            </a:r>
            <a:r>
              <a:rPr lang="en-US" sz="2000" dirty="0"/>
              <a:t> </a:t>
            </a:r>
            <a:r>
              <a:rPr lang="en-US" sz="2000" dirty="0" err="1"/>
              <a:t>poslovnih</a:t>
            </a:r>
            <a:r>
              <a:rPr lang="en-US" sz="2000" dirty="0"/>
              <a:t> </a:t>
            </a:r>
            <a:r>
              <a:rPr lang="en-US" sz="2000" dirty="0" err="1"/>
              <a:t>procesa</a:t>
            </a:r>
            <a:endParaRPr lang="hr-HR" sz="2000" dirty="0"/>
          </a:p>
          <a:p>
            <a:endParaRPr lang="hr-HR" sz="2000" b="1" dirty="0">
              <a:solidFill>
                <a:srgbClr val="015BA6"/>
              </a:solidFill>
            </a:endParaRPr>
          </a:p>
          <a:p>
            <a:r>
              <a:rPr lang="hr-HR" sz="2000" b="1" dirty="0">
                <a:solidFill>
                  <a:srgbClr val="015BA6"/>
                </a:solidFill>
              </a:rPr>
              <a:t>Kriterijumi odabira:</a:t>
            </a:r>
          </a:p>
          <a:p>
            <a:pPr lvl="1"/>
            <a:r>
              <a:rPr lang="hr-HR" sz="1800" b="1" dirty="0">
                <a:solidFill>
                  <a:srgbClr val="015BA6"/>
                </a:solidFill>
              </a:rPr>
              <a:t>Strateška važnost </a:t>
            </a:r>
            <a:r>
              <a:rPr lang="hr-HR" sz="1800" dirty="0"/>
              <a:t>– pronaći procese koji imaju najveći uticaj na strateške ciljeve organizacije (npr. koji su najprofitabilniji)</a:t>
            </a:r>
          </a:p>
          <a:p>
            <a:pPr lvl="1"/>
            <a:r>
              <a:rPr lang="hr-HR" sz="1800" b="1" dirty="0">
                <a:solidFill>
                  <a:srgbClr val="015BA6"/>
                </a:solidFill>
              </a:rPr>
              <a:t>Zdravlje</a:t>
            </a:r>
            <a:r>
              <a:rPr lang="hr-HR" sz="1800" b="1" dirty="0"/>
              <a:t> </a:t>
            </a:r>
            <a:r>
              <a:rPr lang="hr-HR" sz="1800" dirty="0"/>
              <a:t>– pronaći procese koji imaju najveće probleme, tj. procese koji su neefikasni, proizvode nekvalitetne outpute ili ne zadovoljavaju potrebe kupaca/klijenata (takvi procesi trebaju biti u fokusu BPM-a)</a:t>
            </a:r>
          </a:p>
          <a:p>
            <a:pPr lvl="1"/>
            <a:r>
              <a:rPr lang="hr-HR" sz="1800" b="1" dirty="0">
                <a:solidFill>
                  <a:srgbClr val="015BA6"/>
                </a:solidFill>
              </a:rPr>
              <a:t>Izvodljivost</a:t>
            </a:r>
            <a:r>
              <a:rPr lang="hr-HR" sz="1800" b="1" dirty="0"/>
              <a:t> </a:t>
            </a:r>
            <a:r>
              <a:rPr lang="hr-HR" sz="1800" dirty="0"/>
              <a:t>– za svaki proces odrediti može li se uopšte proces poboljšati, imamo li potrebne resurse, finansijska sredstva, može li se u poboljšanje uopšte uložiti određen nivo napora</a:t>
            </a:r>
            <a:endParaRPr lang="en-US" sz="1800" b="1" dirty="0"/>
          </a:p>
        </p:txBody>
      </p:sp>
    </p:spTree>
    <p:extLst>
      <p:ext uri="{BB962C8B-B14F-4D97-AF65-F5344CB8AC3E}">
        <p14:creationId xmlns:p14="http://schemas.microsoft.com/office/powerpoint/2010/main" val="29001904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EA8D62-5F44-97D5-4D24-BBFA268A1D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Mjerenje performansi procesa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E9B44F-CE20-7BDF-B333-03652CFE78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2000" dirty="0"/>
              <a:t>Potrebno je precizno izmeriti zdravlje poslovnog procesa</a:t>
            </a:r>
          </a:p>
          <a:p>
            <a:pPr lvl="1"/>
            <a:r>
              <a:rPr lang="hr-HR" sz="1800" b="1" dirty="0">
                <a:solidFill>
                  <a:srgbClr val="015BA6"/>
                </a:solidFill>
              </a:rPr>
              <a:t>GENERIČKA MERILA: </a:t>
            </a:r>
            <a:r>
              <a:rPr lang="hr-HR" sz="1800" dirty="0"/>
              <a:t>vreme, trošak, kvalitet i fleksibilnost</a:t>
            </a:r>
          </a:p>
          <a:p>
            <a:pPr lvl="1"/>
            <a:endParaRPr lang="hr-HR" sz="1600" dirty="0"/>
          </a:p>
          <a:p>
            <a:r>
              <a:rPr lang="hr-HR" sz="2000" b="1" dirty="0">
                <a:solidFill>
                  <a:srgbClr val="015BA6"/>
                </a:solidFill>
              </a:rPr>
              <a:t>VREME</a:t>
            </a:r>
          </a:p>
          <a:p>
            <a:pPr lvl="1"/>
            <a:r>
              <a:rPr lang="hr-HR" sz="1600" b="1" dirty="0">
                <a:solidFill>
                  <a:srgbClr val="015BA6"/>
                </a:solidFill>
              </a:rPr>
              <a:t>Vreme ciklusa (cycle time) </a:t>
            </a:r>
            <a:r>
              <a:rPr lang="hr-HR" sz="1400" dirty="0"/>
              <a:t>– vreme potrebno da se obradi neki slučaj od početka do kraja</a:t>
            </a:r>
          </a:p>
          <a:p>
            <a:pPr lvl="1"/>
            <a:r>
              <a:rPr lang="hr-HR" sz="1600" b="1" dirty="0">
                <a:solidFill>
                  <a:srgbClr val="015BA6"/>
                </a:solidFill>
              </a:rPr>
              <a:t>Vreme obrade (processing time) </a:t>
            </a:r>
            <a:r>
              <a:rPr lang="hr-HR" sz="1400" dirty="0"/>
              <a:t>– efektivno vreme koje neki resurs (učesnik procesa ili softver) potroši u obradi nekog slučaja</a:t>
            </a:r>
          </a:p>
          <a:p>
            <a:pPr lvl="1"/>
            <a:r>
              <a:rPr lang="hr-HR" sz="1600" b="1" dirty="0">
                <a:solidFill>
                  <a:srgbClr val="015BA6"/>
                </a:solidFill>
              </a:rPr>
              <a:t>Vreme čekanja (waiting time) </a:t>
            </a:r>
            <a:r>
              <a:rPr lang="hr-HR" sz="1400" dirty="0"/>
              <a:t>– vreme koje neki slučaj provede čekajući na obradu (npr. čekanje u redu)</a:t>
            </a:r>
            <a:endParaRPr lang="en-US" sz="14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31132EB-3C5D-4A28-7C52-E82D9268EE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1024" y="4478890"/>
            <a:ext cx="7609952" cy="1176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3350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EA8D62-5F44-97D5-4D24-BBFA268A1D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Merenje performansi procesa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E9B44F-CE20-7BDF-B333-03652CFE78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hr-HR" sz="2000" b="1" dirty="0">
                <a:solidFill>
                  <a:srgbClr val="015BA6"/>
                </a:solidFill>
              </a:rPr>
              <a:t>TROŠAK</a:t>
            </a:r>
          </a:p>
          <a:p>
            <a:r>
              <a:rPr lang="hr-HR" sz="2000" dirty="0"/>
              <a:t>poboljšanje procesa najčešće se veže uz smanjenje troškova</a:t>
            </a:r>
            <a:endParaRPr lang="hr-HR" sz="2000" b="1" dirty="0"/>
          </a:p>
          <a:p>
            <a:r>
              <a:rPr lang="hr-HR" sz="2000" b="1" dirty="0">
                <a:solidFill>
                  <a:schemeClr val="accent1">
                    <a:lumMod val="75000"/>
                  </a:schemeClr>
                </a:solidFill>
              </a:rPr>
              <a:t>Direktni troškovi </a:t>
            </a:r>
            <a:r>
              <a:rPr lang="hr-HR" sz="2000" dirty="0"/>
              <a:t>– troškovi direktno vezani uz proces (trošak rada, materijala, opreme…)</a:t>
            </a:r>
            <a:endParaRPr lang="hr-HR" sz="2000" b="1" dirty="0"/>
          </a:p>
          <a:p>
            <a:r>
              <a:rPr lang="hr-HR" sz="2000" b="1" dirty="0">
                <a:solidFill>
                  <a:schemeClr val="accent1">
                    <a:lumMod val="75000"/>
                  </a:schemeClr>
                </a:solidFill>
              </a:rPr>
              <a:t>Nedirektni troškovi </a:t>
            </a:r>
            <a:r>
              <a:rPr lang="hr-HR" sz="2000" dirty="0"/>
              <a:t>– troškovi koji nisu vezani uz proces (najam, režije, administrativni troškovi…)</a:t>
            </a:r>
            <a:endParaRPr lang="hr-HR" sz="2000" b="1" dirty="0"/>
          </a:p>
          <a:p>
            <a:r>
              <a:rPr lang="hr-HR" sz="2000" b="1" dirty="0">
                <a:solidFill>
                  <a:schemeClr val="accent1">
                    <a:lumMod val="75000"/>
                  </a:schemeClr>
                </a:solidFill>
              </a:rPr>
              <a:t>Fiksni troškovi </a:t>
            </a:r>
            <a:r>
              <a:rPr lang="hr-HR" sz="2000" dirty="0"/>
              <a:t>– troškovi koji se ne menjaju (najam, plate, održavanje softvera)</a:t>
            </a:r>
            <a:endParaRPr lang="hr-HR" sz="2000" b="1" dirty="0"/>
          </a:p>
          <a:p>
            <a:r>
              <a:rPr lang="hr-HR" sz="2000" b="1" dirty="0">
                <a:solidFill>
                  <a:schemeClr val="accent1">
                    <a:lumMod val="75000"/>
                  </a:schemeClr>
                </a:solidFill>
              </a:rPr>
              <a:t>Varijabilni troškovi </a:t>
            </a:r>
            <a:r>
              <a:rPr lang="hr-HR" sz="2000" dirty="0"/>
              <a:t>– troškovi koji se menjaju promenom nivoa outputa (trošak materijala, troškovi prevoza…)</a:t>
            </a:r>
          </a:p>
          <a:p>
            <a:pPr lvl="1"/>
            <a:endParaRPr lang="hr-HR" sz="1600" dirty="0"/>
          </a:p>
        </p:txBody>
      </p:sp>
    </p:spTree>
    <p:extLst>
      <p:ext uri="{BB962C8B-B14F-4D97-AF65-F5344CB8AC3E}">
        <p14:creationId xmlns:p14="http://schemas.microsoft.com/office/powerpoint/2010/main" val="21346746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EA8D62-5F44-97D5-4D24-BBFA268A1D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Merenje performansi procesa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E9B44F-CE20-7BDF-B333-03652CFE78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hr-HR" sz="1800" b="1" dirty="0">
                <a:solidFill>
                  <a:schemeClr val="accent1">
                    <a:lumMod val="75000"/>
                  </a:schemeClr>
                </a:solidFill>
              </a:rPr>
              <a:t>KVALITETA</a:t>
            </a:r>
          </a:p>
          <a:p>
            <a:r>
              <a:rPr lang="hr-HR" sz="1800" dirty="0"/>
              <a:t>Promatra se s aspekta klijenta i s aspekta učesnika procesa</a:t>
            </a:r>
          </a:p>
          <a:p>
            <a:r>
              <a:rPr lang="hr-HR" sz="1900" b="1" dirty="0">
                <a:solidFill>
                  <a:schemeClr val="accent1">
                    <a:lumMod val="75000"/>
                  </a:schemeClr>
                </a:solidFill>
              </a:rPr>
              <a:t>Eksterni kvalitet</a:t>
            </a:r>
            <a:r>
              <a:rPr lang="hr-HR" sz="19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hr-HR" sz="1900" dirty="0"/>
              <a:t>– zadovoljstvo klijenta proizvodom ili procesom</a:t>
            </a:r>
          </a:p>
          <a:p>
            <a:pPr lvl="1"/>
            <a:r>
              <a:rPr lang="hr-HR" sz="1700" dirty="0"/>
              <a:t>Zadovoljstvo proizvodom – koliko je proizvod zadovoljio njegova očekivanja (</a:t>
            </a:r>
            <a:r>
              <a:rPr lang="hr-HR" sz="1700" i="1" dirty="0"/>
              <a:t>Service </a:t>
            </a:r>
            <a:r>
              <a:rPr lang="hr-HR" sz="1700" i="1" dirty="0" err="1"/>
              <a:t>level</a:t>
            </a:r>
            <a:r>
              <a:rPr lang="hr-HR" sz="1700" i="1" dirty="0"/>
              <a:t> </a:t>
            </a:r>
            <a:r>
              <a:rPr lang="hr-HR" sz="1700" i="1" dirty="0" err="1"/>
              <a:t>agreements</a:t>
            </a:r>
            <a:r>
              <a:rPr lang="hr-HR" sz="1700" i="1" dirty="0"/>
              <a:t> – SLA</a:t>
            </a:r>
            <a:r>
              <a:rPr lang="hr-HR" sz="1700" dirty="0"/>
              <a:t>)</a:t>
            </a:r>
          </a:p>
          <a:p>
            <a:pPr lvl="1"/>
            <a:r>
              <a:rPr lang="hr-HR" sz="1700" dirty="0"/>
              <a:t>Zadovoljstvo procesom – na koji način je izvršen proces (količina, važnost, kvaliteta i pravovremenost informacija koje klijent prima tekom izvršenja procesa)</a:t>
            </a:r>
          </a:p>
          <a:p>
            <a:pPr lvl="1"/>
            <a:r>
              <a:rPr lang="hr-HR" sz="1700" b="1" dirty="0">
                <a:solidFill>
                  <a:schemeClr val="accent1">
                    <a:lumMod val="75000"/>
                  </a:schemeClr>
                </a:solidFill>
              </a:rPr>
              <a:t>Merila eksternog kvaliteta:</a:t>
            </a:r>
          </a:p>
          <a:p>
            <a:pPr lvl="2"/>
            <a:r>
              <a:rPr lang="hr-HR" sz="1500" b="1" dirty="0">
                <a:solidFill>
                  <a:schemeClr val="accent1">
                    <a:lumMod val="75000"/>
                  </a:schemeClr>
                </a:solidFill>
              </a:rPr>
              <a:t>Stopa odliva</a:t>
            </a:r>
            <a:r>
              <a:rPr lang="hr-HR" sz="15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hr-HR" sz="1500" dirty="0"/>
              <a:t>– odnosi se na komunikaciju s klijentom putem interneta. Pokazuje koliko je kupaca na neki način prekinulo saradnju tokom izvršenja procesa (online kupovina)</a:t>
            </a:r>
          </a:p>
          <a:p>
            <a:pPr lvl="2"/>
            <a:r>
              <a:rPr lang="hr-HR" sz="1500" b="1" i="1" dirty="0">
                <a:solidFill>
                  <a:schemeClr val="accent1">
                    <a:lumMod val="75000"/>
                  </a:schemeClr>
                </a:solidFill>
              </a:rPr>
              <a:t>Net promoter score </a:t>
            </a:r>
            <a:r>
              <a:rPr lang="hr-HR" sz="1500" i="1" dirty="0"/>
              <a:t>– </a:t>
            </a:r>
            <a:r>
              <a:rPr lang="hr-HR" sz="1500" dirty="0"/>
              <a:t>najčešće se definiše u rasponu od 1 do 10, a meri koliko je kupac voljan preporučiti proizvod ili uslugu nekome drugome</a:t>
            </a:r>
            <a:endParaRPr lang="hr-HR" sz="1500" b="1" i="1" dirty="0"/>
          </a:p>
          <a:p>
            <a:r>
              <a:rPr lang="hr-HR" sz="1900" b="1" dirty="0">
                <a:solidFill>
                  <a:schemeClr val="accent1">
                    <a:lumMod val="75000"/>
                  </a:schemeClr>
                </a:solidFill>
              </a:rPr>
              <a:t>Interni kvalitet </a:t>
            </a:r>
            <a:r>
              <a:rPr lang="hr-HR" sz="1900" dirty="0"/>
              <a:t>– koliko je učesnik procesa zadovoljan kako se proces izvršava – je li efikasan, prilagodljiv promenama u okruženju, skladan politikama i pravilima preduzeća i sl.</a:t>
            </a:r>
            <a:endParaRPr lang="hr-HR" sz="1900" b="1" dirty="0"/>
          </a:p>
        </p:txBody>
      </p:sp>
    </p:spTree>
    <p:extLst>
      <p:ext uri="{BB962C8B-B14F-4D97-AF65-F5344CB8AC3E}">
        <p14:creationId xmlns:p14="http://schemas.microsoft.com/office/powerpoint/2010/main" val="10742936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C01C02-71FF-7091-70AA-907CBB71FE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D57E24D8-98AB-2FE2-4352-9E76016CA5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Uloge u BPM procesima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35397104-68E7-CEEE-F767-1A6D2423D9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hr-HR" sz="1800" b="1" kern="100" dirty="0">
                <a:solidFill>
                  <a:srgbClr val="4472C4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Vlasnik procesa</a:t>
            </a:r>
            <a:r>
              <a:rPr lang="hr-HR" sz="1800" kern="100" dirty="0">
                <a:solidFill>
                  <a:srgbClr val="4472C4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r-HR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osoba koja ima stratešku odgovornost za procese. Ima proračunska ovlašćenja, a često je i član prvog ili drugog sloja menadžmenta. Na primer, vlasnik procesa može biti izvršni direktor </a:t>
            </a:r>
            <a:r>
              <a:rPr lang="hr-HR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preduzeća</a:t>
            </a:r>
            <a:r>
              <a:rPr lang="hr-HR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hr-HR" sz="1800" b="1" kern="100" dirty="0">
                <a:solidFill>
                  <a:srgbClr val="4472C4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Vođa procesa </a:t>
            </a:r>
            <a:r>
              <a:rPr lang="hr-HR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osoba koja ima operativnu odgovornost za procese. Često je to menadžer nižeg ili srednjeg nivoa. Na primer, vođa prodaje može biti vođa procesa.</a:t>
            </a: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hr-HR" sz="1800" b="1" kern="100" dirty="0">
                <a:solidFill>
                  <a:srgbClr val="4472C4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Učesnik</a:t>
            </a:r>
            <a:r>
              <a:rPr lang="hr-HR" sz="1800" b="1" kern="100" dirty="0">
                <a:solidFill>
                  <a:srgbClr val="4472C4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procesa</a:t>
            </a:r>
            <a:r>
              <a:rPr lang="hr-HR" sz="1800" kern="100" dirty="0">
                <a:solidFill>
                  <a:srgbClr val="4472C4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r-HR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osoba koja radi unutar procesa i stvara vrednost (npr. prodavač).</a:t>
            </a:r>
          </a:p>
          <a:p>
            <a:pPr marL="342900" lvl="0" indent="-342900" algn="just">
              <a:lnSpc>
                <a:spcPct val="150000"/>
              </a:lnSpc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hr-HR" sz="1800" b="1" kern="100" dirty="0">
                <a:solidFill>
                  <a:srgbClr val="4472C4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Analitičar procesa</a:t>
            </a:r>
            <a:r>
              <a:rPr lang="hr-HR" sz="1800" kern="100" dirty="0">
                <a:solidFill>
                  <a:srgbClr val="4472C4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r-HR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osoba koja razume BPM </a:t>
            </a:r>
            <a:r>
              <a:rPr lang="hr-HR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uopšteno</a:t>
            </a:r>
            <a:r>
              <a:rPr lang="hr-HR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a posebno BPMN, te je središte svakog BPM projekta.</a:t>
            </a:r>
          </a:p>
        </p:txBody>
      </p:sp>
    </p:spTree>
    <p:extLst>
      <p:ext uri="{BB962C8B-B14F-4D97-AF65-F5344CB8AC3E}">
        <p14:creationId xmlns:p14="http://schemas.microsoft.com/office/powerpoint/2010/main" val="24463222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Modeliranje poslovnih procesa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2000" b="1" dirty="0">
                <a:solidFill>
                  <a:srgbClr val="015BA6"/>
                </a:solidFill>
                <a:cs typeface="Times New Roman" panose="02020603050405020304" pitchFamily="18" charset="0"/>
              </a:rPr>
              <a:t>BPMN (Business </a:t>
            </a:r>
            <a:r>
              <a:rPr lang="hr-HR" sz="2000" b="1" dirty="0" err="1">
                <a:solidFill>
                  <a:srgbClr val="015BA6"/>
                </a:solidFill>
                <a:cs typeface="Times New Roman" panose="02020603050405020304" pitchFamily="18" charset="0"/>
              </a:rPr>
              <a:t>Process</a:t>
            </a:r>
            <a:r>
              <a:rPr lang="hr-HR" sz="2000" b="1" dirty="0">
                <a:solidFill>
                  <a:srgbClr val="015BA6"/>
                </a:solidFill>
                <a:cs typeface="Times New Roman" panose="02020603050405020304" pitchFamily="18" charset="0"/>
              </a:rPr>
              <a:t> Model </a:t>
            </a:r>
            <a:r>
              <a:rPr lang="hr-HR" sz="2000" b="1" dirty="0" err="1">
                <a:solidFill>
                  <a:srgbClr val="015BA6"/>
                </a:solidFill>
                <a:cs typeface="Times New Roman" panose="02020603050405020304" pitchFamily="18" charset="0"/>
              </a:rPr>
              <a:t>and</a:t>
            </a:r>
            <a:r>
              <a:rPr lang="hr-HR" sz="2000" b="1" dirty="0">
                <a:solidFill>
                  <a:srgbClr val="015BA6"/>
                </a:solidFill>
                <a:cs typeface="Times New Roman" panose="02020603050405020304" pitchFamily="18" charset="0"/>
              </a:rPr>
              <a:t> </a:t>
            </a:r>
            <a:r>
              <a:rPr lang="hr-HR" sz="2000" b="1" dirty="0" err="1">
                <a:solidFill>
                  <a:srgbClr val="015BA6"/>
                </a:solidFill>
                <a:cs typeface="Times New Roman" panose="02020603050405020304" pitchFamily="18" charset="0"/>
              </a:rPr>
              <a:t>Notation</a:t>
            </a:r>
            <a:r>
              <a:rPr lang="hr-HR" sz="2000" b="1" dirty="0">
                <a:solidFill>
                  <a:srgbClr val="015BA6"/>
                </a:solidFill>
                <a:cs typeface="Times New Roman" panose="02020603050405020304" pitchFamily="18" charset="0"/>
              </a:rPr>
              <a:t>) </a:t>
            </a:r>
          </a:p>
          <a:p>
            <a:endParaRPr lang="hr-HR" sz="2000" dirty="0">
              <a:cs typeface="Times New Roman" panose="02020603050405020304" pitchFamily="18" charset="0"/>
            </a:endParaRPr>
          </a:p>
          <a:p>
            <a:r>
              <a:rPr lang="hr-HR" sz="1800" dirty="0"/>
              <a:t>Poslovni proces se sastoji od </a:t>
            </a:r>
            <a:r>
              <a:rPr lang="hr-HR" sz="1800" b="1" dirty="0">
                <a:solidFill>
                  <a:schemeClr val="accent1">
                    <a:lumMod val="75000"/>
                  </a:schemeClr>
                </a:solidFill>
              </a:rPr>
              <a:t>događaja </a:t>
            </a:r>
            <a:r>
              <a:rPr lang="hr-HR" sz="1800" dirty="0">
                <a:solidFill>
                  <a:schemeClr val="accent1">
                    <a:lumMod val="75000"/>
                  </a:schemeClr>
                </a:solidFill>
              </a:rPr>
              <a:t>i </a:t>
            </a:r>
            <a:r>
              <a:rPr lang="hr-HR" sz="1800" b="1" dirty="0">
                <a:solidFill>
                  <a:schemeClr val="accent1">
                    <a:lumMod val="75000"/>
                  </a:schemeClr>
                </a:solidFill>
              </a:rPr>
              <a:t>aktivnosti </a:t>
            </a:r>
            <a:endParaRPr lang="hr-HR" sz="1800" dirty="0">
              <a:solidFill>
                <a:schemeClr val="accent1">
                  <a:lumMod val="75000"/>
                </a:schemeClr>
              </a:solidFill>
            </a:endParaRPr>
          </a:p>
          <a:p>
            <a:pPr lvl="1"/>
            <a:r>
              <a:rPr lang="hr-HR" sz="1600" dirty="0"/>
              <a:t>Događaji se izvršavaju trenutno (npr. Primljen račun)</a:t>
            </a:r>
          </a:p>
          <a:p>
            <a:pPr lvl="1"/>
            <a:r>
              <a:rPr lang="hr-HR" sz="1600" dirty="0"/>
              <a:t>Aktivnosti predstavljaju jedinice rada koje imaju trajanje (npr. Plaćanje računa, Primanje robe…)</a:t>
            </a:r>
          </a:p>
          <a:p>
            <a:pPr lvl="1"/>
            <a:r>
              <a:rPr lang="hr-HR" sz="1600" dirty="0"/>
              <a:t>Događaji i aktivnosti su povezani </a:t>
            </a:r>
            <a:r>
              <a:rPr lang="hr-HR" sz="1600" b="1" dirty="0">
                <a:solidFill>
                  <a:schemeClr val="accent1">
                    <a:lumMod val="75000"/>
                  </a:schemeClr>
                </a:solidFill>
              </a:rPr>
              <a:t>vezama</a:t>
            </a:r>
            <a:r>
              <a:rPr lang="hr-HR" sz="1600" b="1" dirty="0"/>
              <a:t> </a:t>
            </a:r>
            <a:r>
              <a:rPr lang="hr-HR" sz="1600" dirty="0"/>
              <a:t>(postoji redosled odvijanja aktivnosti)</a:t>
            </a:r>
            <a:endParaRPr lang="en-US" sz="1600" dirty="0"/>
          </a:p>
          <a:p>
            <a:endParaRPr lang="hr-HR" sz="20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501396" y="6254220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Izvor: Brackett (2015); Dalkir (2023); Cotton (2023)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25279D86-CC31-B029-1AF7-169CA8EB9E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1564" y="3914174"/>
            <a:ext cx="5930082" cy="1850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98416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Modeliranje poslovnih procesa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2000" dirty="0">
                <a:cs typeface="Times New Roman" panose="02020603050405020304" pitchFamily="18" charset="0"/>
              </a:rPr>
              <a:t>BPMN elementi:</a:t>
            </a:r>
          </a:p>
          <a:p>
            <a:pPr marL="800100" lvl="1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hr-HR" sz="1800" b="1" kern="100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Objekti toka</a:t>
            </a:r>
            <a:r>
              <a:rPr lang="hr-HR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događaji, zadaci (aktivnosti) i odluke</a:t>
            </a:r>
          </a:p>
          <a:p>
            <a:pPr marL="800100" lvl="1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hr-HR" sz="1800" b="1" kern="100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Povezivanje objekata</a:t>
            </a:r>
            <a:r>
              <a:rPr lang="hr-HR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sekvencijski tok, tok poruka i asocijacija</a:t>
            </a:r>
          </a:p>
          <a:p>
            <a:pPr marL="800100" lvl="1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hr-HR" sz="1800" b="1" kern="100" dirty="0">
                <a:solidFill>
                  <a:srgbClr val="1065A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Učesnic</a:t>
            </a:r>
            <a:r>
              <a:rPr lang="hr-HR" sz="1800" b="1" kern="100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hr-HR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bazen i staze</a:t>
            </a:r>
          </a:p>
          <a:p>
            <a:pPr marL="800100" lvl="1" indent="-342900" algn="just">
              <a:lnSpc>
                <a:spcPct val="150000"/>
              </a:lnSpc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hr-HR" sz="1800" b="1" kern="100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Artefakti</a:t>
            </a:r>
            <a:r>
              <a:rPr lang="hr-HR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podatkovni objekti, skladišta podataka i anotacije</a:t>
            </a:r>
          </a:p>
          <a:p>
            <a:pPr lvl="1"/>
            <a:endParaRPr lang="hr-HR" sz="20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501396" y="6254220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Source: Brackett (2015); Dalkir (2023); Cotton (2023)</a:t>
            </a:r>
          </a:p>
        </p:txBody>
      </p:sp>
    </p:spTree>
    <p:extLst>
      <p:ext uri="{BB962C8B-B14F-4D97-AF65-F5344CB8AC3E}">
        <p14:creationId xmlns:p14="http://schemas.microsoft.com/office/powerpoint/2010/main" val="37309657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Događaji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1800" dirty="0"/>
              <a:t>Ono što se događaja </a:t>
            </a:r>
            <a:r>
              <a:rPr lang="hr-HR" sz="1800" b="1" dirty="0"/>
              <a:t>tokom izvođenja </a:t>
            </a:r>
            <a:r>
              <a:rPr lang="hr-HR" sz="1800" dirty="0"/>
              <a:t>procesa</a:t>
            </a:r>
            <a:endParaRPr lang="en-US" sz="1800" dirty="0"/>
          </a:p>
          <a:p>
            <a:r>
              <a:rPr lang="hr-HR" sz="1800" b="1" dirty="0">
                <a:solidFill>
                  <a:schemeClr val="accent6"/>
                </a:solidFill>
              </a:rPr>
              <a:t>Početni događaji</a:t>
            </a:r>
            <a:r>
              <a:rPr lang="hr-HR" sz="1800" dirty="0">
                <a:solidFill>
                  <a:schemeClr val="accent6"/>
                </a:solidFill>
              </a:rPr>
              <a:t> </a:t>
            </a:r>
            <a:r>
              <a:rPr lang="hr-HR" sz="1800" dirty="0"/>
              <a:t>određuju gde proces započinje</a:t>
            </a:r>
          </a:p>
          <a:p>
            <a:pPr lvl="1"/>
            <a:r>
              <a:rPr lang="hr-HR" sz="1600" dirty="0"/>
              <a:t>Mora postojati u poslovnom procesu</a:t>
            </a:r>
          </a:p>
          <a:p>
            <a:r>
              <a:rPr lang="hr-HR" sz="1800" b="1" dirty="0" err="1">
                <a:solidFill>
                  <a:schemeClr val="accent2"/>
                </a:solidFill>
              </a:rPr>
              <a:t>Intermedijarni</a:t>
            </a:r>
            <a:r>
              <a:rPr lang="hr-HR" sz="1800" b="1" dirty="0">
                <a:solidFill>
                  <a:schemeClr val="accent2"/>
                </a:solidFill>
              </a:rPr>
              <a:t> događaj</a:t>
            </a:r>
            <a:r>
              <a:rPr lang="hr-HR" sz="1800" dirty="0">
                <a:solidFill>
                  <a:schemeClr val="accent2"/>
                </a:solidFill>
              </a:rPr>
              <a:t> </a:t>
            </a:r>
            <a:r>
              <a:rPr lang="hr-HR" sz="1800" dirty="0"/>
              <a:t>se događa unutar procesa, između početnog i završnog događaja</a:t>
            </a:r>
          </a:p>
          <a:p>
            <a:pPr lvl="1"/>
            <a:r>
              <a:rPr lang="hr-HR" sz="1600" dirty="0"/>
              <a:t>Utiče na tok procesa, ali ga neće započeti ili završiti</a:t>
            </a:r>
          </a:p>
          <a:p>
            <a:pPr lvl="1"/>
            <a:r>
              <a:rPr lang="hr-HR" sz="1600" dirty="0"/>
              <a:t>Mogu označavati postignuća (</a:t>
            </a:r>
            <a:r>
              <a:rPr lang="hr-HR" sz="1600" i="1" dirty="0" err="1"/>
              <a:t>milestonese</a:t>
            </a:r>
            <a:r>
              <a:rPr lang="hr-HR" sz="1600" dirty="0"/>
              <a:t>) u procesima</a:t>
            </a:r>
          </a:p>
          <a:p>
            <a:pPr lvl="1"/>
            <a:r>
              <a:rPr lang="hr-HR" sz="1600" dirty="0"/>
              <a:t>Najčešće se koriste za prikaz vremenskog odstupanja (čekanja) unutar procesa</a:t>
            </a:r>
          </a:p>
          <a:p>
            <a:r>
              <a:rPr lang="hr-HR" sz="1800" b="1" dirty="0">
                <a:solidFill>
                  <a:srgbClr val="C00000"/>
                </a:solidFill>
              </a:rPr>
              <a:t>Završni događaji </a:t>
            </a:r>
            <a:r>
              <a:rPr lang="hr-HR" sz="1800" dirty="0"/>
              <a:t>određuju kada proces završava</a:t>
            </a:r>
          </a:p>
          <a:p>
            <a:pPr lvl="1"/>
            <a:r>
              <a:rPr lang="hr-HR" sz="1600" dirty="0"/>
              <a:t>Mora postojati u poslovnom procesu</a:t>
            </a:r>
            <a:endParaRPr lang="en-US" sz="1600" dirty="0"/>
          </a:p>
          <a:p>
            <a:endParaRPr lang="hr-HR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[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obje</a:t>
            </a:r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t] + [</a:t>
            </a:r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glagolski pridjev trpni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]</a:t>
            </a:r>
            <a:endParaRPr lang="hr-HR" sz="1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/>
            <a:r>
              <a:rPr lang="hr-HR" sz="1600" dirty="0">
                <a:cs typeface="Times New Roman" panose="02020603050405020304" pitchFamily="18" charset="0"/>
              </a:rPr>
              <a:t>Račun poslat</a:t>
            </a:r>
          </a:p>
          <a:p>
            <a:pPr lvl="1"/>
            <a:r>
              <a:rPr lang="hr-HR" sz="1600" dirty="0">
                <a:cs typeface="Times New Roman" panose="02020603050405020304" pitchFamily="18" charset="0"/>
              </a:rPr>
              <a:t>Narudžbina potvrđena</a:t>
            </a:r>
            <a:endParaRPr lang="pl-PL" sz="1600" dirty="0"/>
          </a:p>
        </p:txBody>
      </p:sp>
      <p:pic>
        <p:nvPicPr>
          <p:cNvPr id="7" name="Picture 4">
            <a:extLst>
              <a:ext uri="{FF2B5EF4-FFF2-40B4-BE49-F238E27FC236}">
                <a16:creationId xmlns:a16="http://schemas.microsoft.com/office/drawing/2014/main" id="{A49A75DC-E85A-B177-A4A0-ADF8E2AEBB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4982" y="4484365"/>
            <a:ext cx="952500" cy="1200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>
            <a:extLst>
              <a:ext uri="{FF2B5EF4-FFF2-40B4-BE49-F238E27FC236}">
                <a16:creationId xmlns:a16="http://schemas.microsoft.com/office/drawing/2014/main" id="{A6ACBA69-863E-17B2-AFDC-1BD6575166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3068" y="4472952"/>
            <a:ext cx="1390650" cy="1200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B217282-53D9-7E98-51BD-F278110F60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6259" y="4484365"/>
            <a:ext cx="952500" cy="1200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89482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6B5CD9-85D8-1502-8721-3597A34933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2E54C63D-E61D-3FDA-CF67-C784EF9EDD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Zadatak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FC376734-2EF4-B329-3F1B-DF07F4A196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nešto što se sprovodi tokom procesa, aktivnosti koje obavlja osoba ili sistem</a:t>
            </a:r>
          </a:p>
          <a:p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Zadatak vs. </a:t>
            </a:r>
            <a:r>
              <a:rPr lang="hr-HR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Potproces</a:t>
            </a:r>
            <a:endParaRPr lang="hr-HR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[</a:t>
            </a:r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glagol u imperativu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] + [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obje</a:t>
            </a:r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t] </a:t>
            </a:r>
            <a:endParaRPr lang="hr-HR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/>
            <a:r>
              <a:rPr lang="hr-HR" sz="1600" dirty="0">
                <a:cs typeface="Times New Roman" panose="02020603050405020304" pitchFamily="18" charset="0"/>
              </a:rPr>
              <a:t>Pošalji račun</a:t>
            </a:r>
          </a:p>
          <a:p>
            <a:pPr lvl="1"/>
            <a:r>
              <a:rPr lang="hr-HR" sz="1600" dirty="0">
                <a:cs typeface="Times New Roman" panose="02020603050405020304" pitchFamily="18" charset="0"/>
              </a:rPr>
              <a:t>Potvrdi narudžbinu</a:t>
            </a:r>
            <a:endParaRPr lang="pl-PL" sz="1600" dirty="0"/>
          </a:p>
        </p:txBody>
      </p:sp>
      <p:pic>
        <p:nvPicPr>
          <p:cNvPr id="2" name="Picture 1" descr="A close-up of a computer keyboard&#10;&#10;Description automatically generated">
            <a:extLst>
              <a:ext uri="{FF2B5EF4-FFF2-40B4-BE49-F238E27FC236}">
                <a16:creationId xmlns:a16="http://schemas.microsoft.com/office/drawing/2014/main" id="{0D558CC3-4C78-3152-49B4-614B159EE15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87" b="13966"/>
          <a:stretch/>
        </p:blipFill>
        <p:spPr bwMode="auto">
          <a:xfrm>
            <a:off x="2472120" y="3963047"/>
            <a:ext cx="6051112" cy="147896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1419712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E811B4-2480-A1A0-6980-A8FE81E048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CD497B87-B9BC-7FCC-75A3-99815A1B67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Odluka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2A94F77F-1EAD-391B-B268-719AD66477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mesta gde se procesi </a:t>
            </a:r>
            <a:r>
              <a:rPr lang="hr-HR" sz="1800" dirty="0">
                <a:solidFill>
                  <a:schemeClr val="accent1">
                    <a:lumMod val="75000"/>
                  </a:schemeClr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razdvajaju ili spajaju</a:t>
            </a:r>
          </a:p>
          <a:p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XOR (ekskluzivna), OR (inkluzivna), AND (paralelna) odluka</a:t>
            </a:r>
            <a:endParaRPr lang="pl-PL" sz="1400" dirty="0"/>
          </a:p>
        </p:txBody>
      </p:sp>
      <p:pic>
        <p:nvPicPr>
          <p:cNvPr id="3" name="Picture 2" descr="A group of black and white logos&#10;&#10;Description automatically generated">
            <a:extLst>
              <a:ext uri="{FF2B5EF4-FFF2-40B4-BE49-F238E27FC236}">
                <a16:creationId xmlns:a16="http://schemas.microsoft.com/office/drawing/2014/main" id="{C26C11AB-EDD4-0327-AFAF-9FEBD0670E9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25" b="15625"/>
          <a:stretch/>
        </p:blipFill>
        <p:spPr bwMode="auto">
          <a:xfrm>
            <a:off x="2830747" y="3258841"/>
            <a:ext cx="6341294" cy="191684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1239975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Sadržaj</a:t>
            </a:r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BA68647D-8959-AECA-FF1C-384AA40B6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4600" y="1842559"/>
            <a:ext cx="10947400" cy="362690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pl-PL" sz="2000" dirty="0"/>
              <a:t>Poslovni proces</a:t>
            </a:r>
          </a:p>
          <a:p>
            <a:r>
              <a:rPr lang="pl-PL" sz="2000" dirty="0"/>
              <a:t>Upravljanje poslovnim procesima</a:t>
            </a:r>
          </a:p>
          <a:p>
            <a:r>
              <a:rPr lang="pl-PL" sz="2000" dirty="0"/>
              <a:t>Modeliranje poslovnih procesa</a:t>
            </a:r>
          </a:p>
          <a:p>
            <a:r>
              <a:rPr lang="pl-PL" sz="2000" dirty="0"/>
              <a:t>Rudarenje procesa</a:t>
            </a:r>
          </a:p>
        </p:txBody>
      </p:sp>
    </p:spTree>
    <p:extLst>
      <p:ext uri="{BB962C8B-B14F-4D97-AF65-F5344CB8AC3E}">
        <p14:creationId xmlns:p14="http://schemas.microsoft.com/office/powerpoint/2010/main" val="12549309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DC5C4F-3961-6F07-5C72-0F42C590FA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689713B0-CE7C-109C-A269-1E8C038891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OR odluka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688FCF40-9EF2-0B61-FAA5-C38B35DF1A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1800" dirty="0"/>
              <a:t>Tačan alternativni put </a:t>
            </a:r>
            <a:r>
              <a:rPr lang="hr-HR" sz="1800" b="1" dirty="0">
                <a:solidFill>
                  <a:schemeClr val="accent1">
                    <a:lumMod val="75000"/>
                  </a:schemeClr>
                </a:solidFill>
              </a:rPr>
              <a:t>ne isključuje </a:t>
            </a:r>
            <a:r>
              <a:rPr lang="hr-HR" sz="1800" dirty="0"/>
              <a:t>ostale, svi putevi se mogu uzeti u obzir</a:t>
            </a:r>
          </a:p>
          <a:p>
            <a:r>
              <a:rPr lang="hr-HR" sz="1800" dirty="0"/>
              <a:t>Moguće je u isto vreme uzeti </a:t>
            </a:r>
            <a:r>
              <a:rPr lang="hr-HR" sz="1800" b="1" dirty="0">
                <a:solidFill>
                  <a:schemeClr val="accent1">
                    <a:lumMod val="75000"/>
                  </a:schemeClr>
                </a:solidFill>
              </a:rPr>
              <a:t>samo jedan put ili sve njih</a:t>
            </a:r>
          </a:p>
        </p:txBody>
      </p:sp>
      <p:pic>
        <p:nvPicPr>
          <p:cNvPr id="2" name="Picture 1" descr="A diagram of a company&#10;&#10;Description automatically generated">
            <a:extLst>
              <a:ext uri="{FF2B5EF4-FFF2-40B4-BE49-F238E27FC236}">
                <a16:creationId xmlns:a16="http://schemas.microsoft.com/office/drawing/2014/main" id="{A594F24E-3224-F993-03AF-55B3E1FC15E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93" t="6488" r="4876" b="6160"/>
          <a:stretch/>
        </p:blipFill>
        <p:spPr bwMode="auto">
          <a:xfrm>
            <a:off x="838200" y="2795402"/>
            <a:ext cx="10039089" cy="291294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7906578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D41744-2BBD-816B-8565-3D7FA85720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74DA830A-7EB2-A3BB-4F58-2E75A1E0C5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XOR i AND odluka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AC706639-797E-0076-6D09-22797BAE57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2000" b="1" dirty="0">
                <a:solidFill>
                  <a:srgbClr val="015BA6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XOR</a:t>
            </a:r>
            <a:endParaRPr lang="hr-HR" sz="1800" b="1" dirty="0">
              <a:solidFill>
                <a:srgbClr val="015BA6"/>
              </a:solidFill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/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prilikom razdvajanja, usmerava tok samo u jednu od izlaznih grana, na temelju uslova</a:t>
            </a:r>
          </a:p>
          <a:p>
            <a:pPr lvl="1"/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Prilikom spajanja, čeka se dovršenje jedne dolazne grane pre nastavka toka</a:t>
            </a:r>
          </a:p>
          <a:p>
            <a:r>
              <a:rPr lang="hr-HR" sz="2200" b="1" dirty="0">
                <a:solidFill>
                  <a:srgbClr val="015BA6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</a:p>
          <a:p>
            <a:pPr lvl="1"/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 izvršavanje dva ili više zadatka koji ne zavise jedan od drugog i mogu se izvršavati istovremeno </a:t>
            </a:r>
          </a:p>
          <a:p>
            <a:pPr lvl="1"/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prilikom spajanja čeka da se završe sve ulazne grane pre nastavka toka</a:t>
            </a:r>
            <a:endParaRPr lang="pl-PL" sz="1000" dirty="0"/>
          </a:p>
        </p:txBody>
      </p:sp>
      <p:pic>
        <p:nvPicPr>
          <p:cNvPr id="3" name="Picture 2" descr="A diagram of a company&#10;&#10;Description automatically generated">
            <a:extLst>
              <a:ext uri="{FF2B5EF4-FFF2-40B4-BE49-F238E27FC236}">
                <a16:creationId xmlns:a16="http://schemas.microsoft.com/office/drawing/2014/main" id="{49924F8A-8588-687C-0CC8-5CE58F6C430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93" t="6488" r="4876" b="6160"/>
          <a:stretch/>
        </p:blipFill>
        <p:spPr bwMode="auto">
          <a:xfrm>
            <a:off x="1526993" y="4225995"/>
            <a:ext cx="7572619" cy="219727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1312738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E05D82-7980-D5C0-AF69-3B147188A2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F8A287DA-C328-96BA-3CA5-515474829A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Objekti spajanja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A2EEF00A-89D3-B9C0-EC44-8CC9C4B0C2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tri vrste povezujućih objekata: </a:t>
            </a:r>
            <a:r>
              <a:rPr lang="hr-HR" sz="1800" dirty="0">
                <a:solidFill>
                  <a:schemeClr val="accent1">
                    <a:lumMod val="75000"/>
                  </a:schemeClr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sekvencijski tok, tok poruke i asocijacija</a:t>
            </a:r>
            <a:endParaRPr lang="pl-PL" sz="1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2" name="Picture 1" descr="A line with a circle and a dotted line&#10;&#10;Description automatically generated">
            <a:extLst>
              <a:ext uri="{FF2B5EF4-FFF2-40B4-BE49-F238E27FC236}">
                <a16:creationId xmlns:a16="http://schemas.microsoft.com/office/drawing/2014/main" id="{082BE138-0D4E-5A63-9F77-177202CEB2A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39" t="17797" r="5391" b="25424"/>
          <a:stretch/>
        </p:blipFill>
        <p:spPr bwMode="auto">
          <a:xfrm>
            <a:off x="838200" y="2721723"/>
            <a:ext cx="10787801" cy="141455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7981714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7AF653-7D2D-4303-9B77-4F67E1441D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A2B0D42F-CB7E-BF31-0D97-5C0DA84819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Sudionici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AD08B604-C766-2F11-2554-C96C3CC3E9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2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Bazeni i staze</a:t>
            </a:r>
          </a:p>
          <a:p>
            <a:r>
              <a:rPr lang="hr-HR" sz="1800" b="1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bazeni </a:t>
            </a:r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 koriste za prikaz cele organizacije, a </a:t>
            </a:r>
            <a:r>
              <a:rPr lang="hr-HR" sz="1800" b="1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staza </a:t>
            </a:r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 modeliranje dela ili poslovne jedinice</a:t>
            </a:r>
          </a:p>
          <a:p>
            <a:pPr lvl="1"/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Bazen – </a:t>
            </a:r>
            <a:r>
              <a:rPr lang="hr-HR" sz="1800" dirty="0">
                <a:ea typeface="Calibri" panose="020F0502020204030204" pitchFamily="34" charset="0"/>
                <a:cs typeface="Times New Roman" panose="02020603050405020304" pitchFamily="18" charset="0"/>
              </a:rPr>
              <a:t>preduzeće </a:t>
            </a:r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</a:p>
          <a:p>
            <a:pPr lvl="1"/>
            <a:r>
              <a:rPr lang="hr-HR" sz="1800" dirty="0">
                <a:ea typeface="Calibri" panose="020F0502020204030204" pitchFamily="34" charset="0"/>
                <a:cs typeface="Times New Roman" panose="02020603050405020304" pitchFamily="18" charset="0"/>
              </a:rPr>
              <a:t>Staza – Deo prodaje</a:t>
            </a:r>
            <a:endParaRPr lang="hr-HR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l-PL" sz="1050" dirty="0"/>
          </a:p>
        </p:txBody>
      </p:sp>
      <p:pic>
        <p:nvPicPr>
          <p:cNvPr id="3" name="Picture 2" descr="A white rectangular object with black lines&#10;&#10;Description automatically generated">
            <a:extLst>
              <a:ext uri="{FF2B5EF4-FFF2-40B4-BE49-F238E27FC236}">
                <a16:creationId xmlns:a16="http://schemas.microsoft.com/office/drawing/2014/main" id="{01B71C31-619E-3ADC-CE0D-8D8C37E2EC4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95" t="7695" r="4751" b="6121"/>
          <a:stretch/>
        </p:blipFill>
        <p:spPr bwMode="auto">
          <a:xfrm>
            <a:off x="1798113" y="3429000"/>
            <a:ext cx="8004123" cy="245800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2791871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90B264-D600-6A87-3708-835DA331A9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2492D032-BE7C-41FD-F62F-B6B0EC0B6B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b="1" kern="100" dirty="0">
                <a:solidFill>
                  <a:srgbClr val="1065AB"/>
                </a:solidFill>
                <a:effectLst/>
                <a:latin typeface="Tahoma" panose="020B0604030504040204" pitchFamily="34" charset="0"/>
                <a:cs typeface="Times New Roman" panose="02020603050405020304" pitchFamily="18" charset="0"/>
              </a:rPr>
              <a:t>Artefakti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14FB00C7-AC6B-E7FB-E20E-A6C0F99052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podatkovni objekti, skladište podataka i anotacije</a:t>
            </a:r>
          </a:p>
          <a:p>
            <a:r>
              <a:rPr lang="hr-HR" sz="1800" b="1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Podatkovni objekti </a:t>
            </a:r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predstavljaju podatke koji su potrebni za obavljanje određenih zadataka (podaci kao ulaz) ili su rezultat izvršenja zadatka (podaci kao izlaz)</a:t>
            </a:r>
          </a:p>
          <a:p>
            <a:r>
              <a:rPr lang="hr-HR" sz="1800" b="1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Skladište podataka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 mesto koje sadrži podatkovne objekte, npr. baza podataka za elektroničke objekte ili ormarić u koji se spremaju fizički objekti</a:t>
            </a:r>
          </a:p>
          <a:p>
            <a:r>
              <a:rPr lang="hr-HR" sz="1800" b="1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Anotacije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mehanizam pomoću kojeg se pružaju dodatne tekstualne informacije čitatelju BPMN dijagrama</a:t>
            </a:r>
            <a:endParaRPr lang="pl-PL" sz="1050" dirty="0"/>
          </a:p>
        </p:txBody>
      </p:sp>
      <p:pic>
        <p:nvPicPr>
          <p:cNvPr id="2" name="Picture 1" descr="A close-up of a document&#10;&#10;Description automatically generated">
            <a:extLst>
              <a:ext uri="{FF2B5EF4-FFF2-40B4-BE49-F238E27FC236}">
                <a16:creationId xmlns:a16="http://schemas.microsoft.com/office/drawing/2014/main" id="{FEF0DEA8-4F83-8DF1-BC88-8C9A005ADC0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61" t="16667" r="6584" b="16667"/>
          <a:stretch/>
        </p:blipFill>
        <p:spPr bwMode="auto">
          <a:xfrm>
            <a:off x="1166627" y="4211110"/>
            <a:ext cx="4638675" cy="7239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Picture 7" descr="A diagram of a cylinder&#10;&#10;Description automatically generated">
            <a:extLst>
              <a:ext uri="{FF2B5EF4-FFF2-40B4-BE49-F238E27FC236}">
                <a16:creationId xmlns:a16="http://schemas.microsoft.com/office/drawing/2014/main" id="{7572A20C-C083-8D9E-7C43-B3D8A96B9EF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89" b="14912"/>
          <a:stretch/>
        </p:blipFill>
        <p:spPr bwMode="auto">
          <a:xfrm>
            <a:off x="2370337" y="5424488"/>
            <a:ext cx="3048000" cy="75247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Picture 8" descr="A black and white text&#10;&#10;Description automatically generated">
            <a:extLst>
              <a:ext uri="{FF2B5EF4-FFF2-40B4-BE49-F238E27FC236}">
                <a16:creationId xmlns:a16="http://schemas.microsoft.com/office/drawing/2014/main" id="{6A8CD1A9-C902-5300-D8F4-33AA9CB1953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53" b="12353"/>
          <a:stretch/>
        </p:blipFill>
        <p:spPr bwMode="auto">
          <a:xfrm>
            <a:off x="6748601" y="4186696"/>
            <a:ext cx="3524250" cy="12192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13875296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01B264-EE1E-ECCD-1B1C-F63276BFE1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Dekompozicija procesa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0C06FC-41C3-D55C-DBF4-4D1B7D33CD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773926"/>
            <a:ext cx="10515600" cy="4351338"/>
          </a:xfrm>
        </p:spPr>
        <p:txBody>
          <a:bodyPr>
            <a:normAutofit/>
          </a:bodyPr>
          <a:lstStyle/>
          <a:p>
            <a:r>
              <a:rPr lang="hr-HR" sz="1800" dirty="0"/>
              <a:t>Raščlanjivanje procese na manje delove – </a:t>
            </a:r>
            <a:r>
              <a:rPr lang="hr-HR" sz="1800" b="1" dirty="0">
                <a:solidFill>
                  <a:schemeClr val="accent1">
                    <a:lumMod val="75000"/>
                  </a:schemeClr>
                </a:solidFill>
              </a:rPr>
              <a:t>potprocese</a:t>
            </a:r>
          </a:p>
          <a:p>
            <a:r>
              <a:rPr lang="hr-HR" sz="1800" dirty="0"/>
              <a:t>Svaki </a:t>
            </a:r>
            <a:r>
              <a:rPr lang="hr-HR" sz="1800" dirty="0" err="1"/>
              <a:t>potproces</a:t>
            </a:r>
            <a:r>
              <a:rPr lang="hr-HR" sz="1800" dirty="0"/>
              <a:t> mora imati </a:t>
            </a:r>
            <a:r>
              <a:rPr lang="hr-HR" sz="1800" b="1" dirty="0">
                <a:solidFill>
                  <a:schemeClr val="accent1">
                    <a:lumMod val="75000"/>
                  </a:schemeClr>
                </a:solidFill>
              </a:rPr>
              <a:t>početni i završni događaj</a:t>
            </a:r>
          </a:p>
          <a:p>
            <a:r>
              <a:rPr lang="hr-HR" sz="1800" dirty="0"/>
              <a:t>Koristi se radi vizualnog pojednostavljivanja modela</a:t>
            </a:r>
          </a:p>
          <a:p>
            <a:r>
              <a:rPr lang="hr-HR" sz="1800" dirty="0"/>
              <a:t>Kada dekomponirati proces?</a:t>
            </a:r>
          </a:p>
          <a:p>
            <a:pPr lvl="1"/>
            <a:r>
              <a:rPr lang="hr-HR" sz="1600" dirty="0"/>
              <a:t>Kada model postane </a:t>
            </a:r>
            <a:r>
              <a:rPr lang="hr-HR" sz="1600" b="1" dirty="0">
                <a:solidFill>
                  <a:schemeClr val="accent1">
                    <a:lumMod val="75000"/>
                  </a:schemeClr>
                </a:solidFill>
              </a:rPr>
              <a:t>prevelik</a:t>
            </a:r>
            <a:r>
              <a:rPr lang="hr-HR" sz="1600" dirty="0"/>
              <a:t> tako da ga je teško razumjeti </a:t>
            </a:r>
          </a:p>
          <a:p>
            <a:pPr lvl="1"/>
            <a:r>
              <a:rPr lang="hr-HR" sz="1600" dirty="0"/>
              <a:t>Ako ima </a:t>
            </a:r>
            <a:r>
              <a:rPr lang="hr-HR" sz="1600" b="1" dirty="0">
                <a:solidFill>
                  <a:schemeClr val="accent1">
                    <a:lumMod val="75000"/>
                  </a:schemeClr>
                </a:solidFill>
              </a:rPr>
              <a:t>više od 30 objekata tokova </a:t>
            </a:r>
            <a:r>
              <a:rPr lang="hr-HR" sz="1600" dirty="0"/>
              <a:t>(aktivnosti, događaja, odluka)</a:t>
            </a:r>
            <a:endParaRPr lang="hr-HR" sz="1100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38C03F42-2A3D-091B-B8D4-13C7E7D724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9191" y="3929754"/>
            <a:ext cx="5318698" cy="2149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26420BD-7B3F-0EA7-1046-4743884D88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8880" y="4131019"/>
            <a:ext cx="2588895" cy="1948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rrow: Down 5">
            <a:extLst>
              <a:ext uri="{FF2B5EF4-FFF2-40B4-BE49-F238E27FC236}">
                <a16:creationId xmlns:a16="http://schemas.microsoft.com/office/drawing/2014/main" id="{28928352-AC7F-C4E4-F5BB-FB082C033B95}"/>
              </a:ext>
            </a:extLst>
          </p:cNvPr>
          <p:cNvSpPr/>
          <p:nvPr/>
        </p:nvSpPr>
        <p:spPr>
          <a:xfrm rot="16200000">
            <a:off x="6390973" y="4742524"/>
            <a:ext cx="865632" cy="69988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2664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1E62F1-D3F4-65C8-170E-3F0408D274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D1EB6CE9-83B6-DED3-5853-BBA8BF7B6A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Rudarenje procesa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0ACC098-2A85-9951-429A-C08A08B3D3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nalazi se na </a:t>
            </a:r>
            <a:r>
              <a:rPr lang="hr-HR" sz="1800" dirty="0">
                <a:ea typeface="Calibri" panose="020F0502020204030204" pitchFamily="34" charset="0"/>
                <a:cs typeface="Times New Roman" panose="02020603050405020304" pitchFamily="18" charset="0"/>
              </a:rPr>
              <a:t>raskrsnici</a:t>
            </a:r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rudarenja podataka i modeliranja procesa</a:t>
            </a:r>
          </a:p>
          <a:p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inovativan pristup razumevanju i unapređenju poslovnih procesa</a:t>
            </a:r>
          </a:p>
          <a:p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tehnike, alate i metode za otkrivanje, praćenje i poboljšanje stvarnih procesa (tj. ne pretpostavljenih procesa) izdvajanjem znanja iz dnevnika događaja koji su obično dostupni u današnjim (informacijskim) sistemima</a:t>
            </a:r>
            <a:endParaRPr lang="pl-PL" sz="1050" dirty="0"/>
          </a:p>
        </p:txBody>
      </p:sp>
      <p:pic>
        <p:nvPicPr>
          <p:cNvPr id="3" name="Picture 2" descr="A diagram of a diagram&#10;&#10;Description automatically generated">
            <a:extLst>
              <a:ext uri="{FF2B5EF4-FFF2-40B4-BE49-F238E27FC236}">
                <a16:creationId xmlns:a16="http://schemas.microsoft.com/office/drawing/2014/main" id="{68A0E37D-1C63-8F5A-0E98-77407D6466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1037" y="3546619"/>
            <a:ext cx="7898385" cy="2525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595055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C856F6-5FC7-5F7F-BC67-0535B3A43E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9AC2370D-769A-5A91-4F98-B93473921D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Primjer dnevnika događaja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DA456B3F-52A8-CE2C-D838-B60AF24947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293614"/>
          </a:xfrm>
        </p:spPr>
        <p:txBody>
          <a:bodyPr>
            <a:normAutofit/>
          </a:bodyPr>
          <a:lstStyle/>
          <a:p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dnevnik događaja mora sadržavati ID slučaja, naziv aktivnosti i vremensku oznaku</a:t>
            </a:r>
          </a:p>
          <a:p>
            <a:pPr lvl="1"/>
            <a:r>
              <a:rPr lang="hr-HR" sz="1800" b="1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slučaj</a:t>
            </a:r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(instanca procesa) je entitet kojim se bavi proces koji se analizira</a:t>
            </a:r>
          </a:p>
          <a:p>
            <a:pPr lvl="1"/>
            <a:r>
              <a:rPr lang="hr-HR" sz="1800" b="1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aktivnost</a:t>
            </a:r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je</a:t>
            </a:r>
            <a:r>
              <a:rPr lang="hr-HR" sz="1800" b="1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dobro definisan korak u procesu</a:t>
            </a:r>
          </a:p>
          <a:p>
            <a:pPr lvl="1"/>
            <a:r>
              <a:rPr lang="hr-HR" sz="1800" b="1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vremenska oznaka </a:t>
            </a:r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 datum i vreme kada se aktivnost obavlja</a:t>
            </a:r>
            <a:endParaRPr lang="pl-PL" sz="650" dirty="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A45F0607-129A-9A25-D71F-038080B4D8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9152435"/>
              </p:ext>
            </p:extLst>
          </p:nvPr>
        </p:nvGraphicFramePr>
        <p:xfrm>
          <a:off x="1686758" y="3429000"/>
          <a:ext cx="6969510" cy="28803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26055">
                  <a:extLst>
                    <a:ext uri="{9D8B030D-6E8A-4147-A177-3AD203B41FA5}">
                      <a16:colId xmlns:a16="http://schemas.microsoft.com/office/drawing/2014/main" val="1217204973"/>
                    </a:ext>
                  </a:extLst>
                </a:gridCol>
                <a:gridCol w="2461756">
                  <a:extLst>
                    <a:ext uri="{9D8B030D-6E8A-4147-A177-3AD203B41FA5}">
                      <a16:colId xmlns:a16="http://schemas.microsoft.com/office/drawing/2014/main" val="1750268261"/>
                    </a:ext>
                  </a:extLst>
                </a:gridCol>
                <a:gridCol w="2050821">
                  <a:extLst>
                    <a:ext uri="{9D8B030D-6E8A-4147-A177-3AD203B41FA5}">
                      <a16:colId xmlns:a16="http://schemas.microsoft.com/office/drawing/2014/main" val="985041658"/>
                    </a:ext>
                  </a:extLst>
                </a:gridCol>
                <a:gridCol w="1230878">
                  <a:extLst>
                    <a:ext uri="{9D8B030D-6E8A-4147-A177-3AD203B41FA5}">
                      <a16:colId xmlns:a16="http://schemas.microsoft.com/office/drawing/2014/main" val="51211693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-HR" sz="1400" kern="100">
                          <a:effectLst/>
                        </a:rPr>
                        <a:t>ID slučaja</a:t>
                      </a:r>
                      <a:endParaRPr lang="hr-HR" sz="18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-HR" sz="1400" kern="100">
                          <a:effectLst/>
                        </a:rPr>
                        <a:t>Naziv aktivnosti</a:t>
                      </a:r>
                      <a:endParaRPr lang="hr-HR" sz="18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-HR" sz="1400" kern="100">
                          <a:effectLst/>
                        </a:rPr>
                        <a:t>Vremenska oznaka</a:t>
                      </a:r>
                      <a:endParaRPr lang="hr-HR" sz="18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-HR" sz="1400" kern="100">
                          <a:effectLst/>
                        </a:rPr>
                        <a:t>Resurs</a:t>
                      </a:r>
                      <a:endParaRPr lang="hr-HR" sz="18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2250207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-HR" sz="1400" kern="100">
                          <a:effectLst/>
                        </a:rPr>
                        <a:t>1001</a:t>
                      </a:r>
                      <a:endParaRPr lang="hr-HR" sz="18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-HR" sz="1400" kern="100">
                          <a:effectLst/>
                        </a:rPr>
                        <a:t>Poziv zaprimljen</a:t>
                      </a:r>
                      <a:endParaRPr lang="hr-HR" sz="18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-HR" sz="1400" kern="100">
                          <a:effectLst/>
                        </a:rPr>
                        <a:t>2023-15-12 09:00</a:t>
                      </a:r>
                      <a:endParaRPr lang="hr-HR" sz="18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-HR" sz="1400" kern="100">
                          <a:effectLst/>
                        </a:rPr>
                        <a:t>Agent A</a:t>
                      </a:r>
                      <a:endParaRPr lang="hr-HR" sz="18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812417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-HR" sz="1400" kern="100">
                          <a:effectLst/>
                        </a:rPr>
                        <a:t>1001</a:t>
                      </a:r>
                      <a:endParaRPr lang="hr-HR" sz="18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-HR" sz="1400" kern="100">
                          <a:effectLst/>
                        </a:rPr>
                        <a:t>Problem identificiran</a:t>
                      </a:r>
                      <a:endParaRPr lang="hr-HR" sz="18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-HR" sz="1400" kern="100">
                          <a:effectLst/>
                        </a:rPr>
                        <a:t>2023-15-12 09:15</a:t>
                      </a:r>
                      <a:endParaRPr lang="hr-HR" sz="18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-HR" sz="1400" kern="100">
                          <a:effectLst/>
                        </a:rPr>
                        <a:t>Agent A</a:t>
                      </a:r>
                      <a:endParaRPr lang="hr-HR" sz="18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2988602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-HR" sz="1400" kern="100">
                          <a:effectLst/>
                        </a:rPr>
                        <a:t>1002</a:t>
                      </a:r>
                      <a:endParaRPr lang="hr-HR" sz="18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-HR" sz="1400" kern="100">
                          <a:effectLst/>
                        </a:rPr>
                        <a:t>Poziv zaprimljen</a:t>
                      </a:r>
                      <a:endParaRPr lang="hr-HR" sz="18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-HR" sz="1400" kern="100">
                          <a:effectLst/>
                        </a:rPr>
                        <a:t>2023-15-12 10:17</a:t>
                      </a:r>
                      <a:endParaRPr lang="hr-HR" sz="18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-HR" sz="1400" kern="100">
                          <a:effectLst/>
                        </a:rPr>
                        <a:t>Agent C</a:t>
                      </a:r>
                      <a:endParaRPr lang="hr-HR" sz="18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0407579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-HR" sz="1400" kern="100">
                          <a:effectLst/>
                        </a:rPr>
                        <a:t>1001</a:t>
                      </a:r>
                      <a:endParaRPr lang="hr-HR" sz="18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-HR" sz="1400" kern="100">
                          <a:effectLst/>
                        </a:rPr>
                        <a:t>Problem prosljeđen</a:t>
                      </a:r>
                      <a:endParaRPr lang="hr-HR" sz="18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-HR" sz="1400" kern="100">
                          <a:effectLst/>
                        </a:rPr>
                        <a:t>2023-15-12 10:20</a:t>
                      </a:r>
                      <a:endParaRPr lang="hr-HR" sz="18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-HR" sz="1400" kern="100">
                          <a:effectLst/>
                        </a:rPr>
                        <a:t>Agent A</a:t>
                      </a:r>
                      <a:endParaRPr lang="hr-HR" sz="18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566823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-HR" sz="1400" kern="100">
                          <a:effectLst/>
                        </a:rPr>
                        <a:t>1002</a:t>
                      </a:r>
                      <a:endParaRPr lang="hr-HR" sz="18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-HR" sz="1400" kern="100">
                          <a:effectLst/>
                        </a:rPr>
                        <a:t>Informacije pružene</a:t>
                      </a:r>
                      <a:endParaRPr lang="hr-HR" sz="18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-HR" sz="1400" kern="100">
                          <a:effectLst/>
                        </a:rPr>
                        <a:t>2023-15-12 10:26</a:t>
                      </a:r>
                      <a:endParaRPr lang="hr-HR" sz="18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-HR" sz="1400" kern="100">
                          <a:effectLst/>
                        </a:rPr>
                        <a:t>Agent C</a:t>
                      </a:r>
                      <a:endParaRPr lang="hr-HR" sz="18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843582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-HR" sz="1400" kern="100">
                          <a:effectLst/>
                        </a:rPr>
                        <a:t>1002</a:t>
                      </a:r>
                      <a:endParaRPr lang="hr-HR" sz="18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-HR" sz="1400" kern="100">
                          <a:effectLst/>
                        </a:rPr>
                        <a:t>Poziv zaključen</a:t>
                      </a:r>
                      <a:endParaRPr lang="hr-HR" sz="18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-HR" sz="1400" kern="100">
                          <a:effectLst/>
                        </a:rPr>
                        <a:t>2023-15-12 10:28</a:t>
                      </a:r>
                      <a:endParaRPr lang="hr-HR" sz="18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-HR" sz="1400" kern="100">
                          <a:effectLst/>
                        </a:rPr>
                        <a:t>Agent C</a:t>
                      </a:r>
                      <a:endParaRPr lang="hr-HR" sz="18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0896396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-HR" sz="1400" kern="100">
                          <a:effectLst/>
                        </a:rPr>
                        <a:t>1001</a:t>
                      </a:r>
                      <a:endParaRPr lang="hr-HR" sz="18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-HR" sz="1400" kern="100">
                          <a:effectLst/>
                        </a:rPr>
                        <a:t>Poziv tehničke podrške</a:t>
                      </a:r>
                      <a:endParaRPr lang="hr-HR" sz="18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-HR" sz="1400" kern="100">
                          <a:effectLst/>
                        </a:rPr>
                        <a:t>2023-15-12 11:43</a:t>
                      </a:r>
                      <a:endParaRPr lang="hr-HR" sz="18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-HR" sz="1400" kern="100">
                          <a:effectLst/>
                        </a:rPr>
                        <a:t>Agent B</a:t>
                      </a:r>
                      <a:endParaRPr lang="hr-HR" sz="18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6390326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-HR" sz="1400" kern="100">
                          <a:effectLst/>
                        </a:rPr>
                        <a:t>1001</a:t>
                      </a:r>
                      <a:endParaRPr lang="hr-HR" sz="18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-HR" sz="1400" kern="100">
                          <a:effectLst/>
                        </a:rPr>
                        <a:t>Problem riješen</a:t>
                      </a:r>
                      <a:endParaRPr lang="hr-HR" sz="18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-HR" sz="1400" kern="100">
                          <a:effectLst/>
                        </a:rPr>
                        <a:t>2023-15-12 11:59</a:t>
                      </a:r>
                      <a:endParaRPr lang="hr-HR" sz="18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-HR" sz="1400" kern="100" dirty="0">
                          <a:effectLst/>
                        </a:rPr>
                        <a:t>Agent B</a:t>
                      </a:r>
                      <a:endParaRPr lang="hr-HR" sz="18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444600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1961613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Rudarenje procesa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Nakon izdvajanja podataka (dnevnika događaja) iz informacionog sistema (npr. u obliku CSV ili XLS datoteke), podaci se uvoze u poseban softver za rudarenje procesa</a:t>
            </a:r>
          </a:p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hr-HR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 temelju uvezenih podataka, softver za rudarenje procesa otkriva model procesa. </a:t>
            </a:r>
          </a:p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hr-HR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Ovaj se model zatim može analizirati kako bi se utvrdilo postoje li neka uska grla, problemi ili prilike za poboljšanje.</a:t>
            </a:r>
          </a:p>
          <a:p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rudarenje procesa primenjivo je na sve vrste operativnih procesa (organizacija i sistema)</a:t>
            </a:r>
          </a:p>
          <a:p>
            <a:pPr lvl="1"/>
            <a:r>
              <a:rPr lang="hr-HR" sz="14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analiza postupaka bolničkog lečenja, </a:t>
            </a:r>
          </a:p>
          <a:p>
            <a:pPr lvl="1"/>
            <a:r>
              <a:rPr lang="hr-HR" sz="14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poboljšanje postupaka korisničke službe u multinacionalnoj </a:t>
            </a:r>
            <a:r>
              <a:rPr lang="hr-HR" sz="1400" dirty="0">
                <a:ea typeface="Calibri" panose="020F0502020204030204" pitchFamily="34" charset="0"/>
                <a:cs typeface="Times New Roman" panose="02020603050405020304" pitchFamily="18" charset="0"/>
              </a:rPr>
              <a:t>kompaniji</a:t>
            </a:r>
            <a:r>
              <a:rPr lang="hr-HR" sz="14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</a:p>
          <a:p>
            <a:pPr lvl="1"/>
            <a:r>
              <a:rPr lang="hr-HR" sz="14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razumevanje navika pregledavanja korisnika stranice za rezervacije, </a:t>
            </a:r>
          </a:p>
          <a:p>
            <a:pPr lvl="1"/>
            <a:r>
              <a:rPr lang="hr-HR" sz="14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procena neispravnosti sistema za rukovanje prtljagom i </a:t>
            </a:r>
          </a:p>
          <a:p>
            <a:pPr lvl="1"/>
            <a:r>
              <a:rPr lang="hr-HR" sz="14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usavršavanje korisničkih sučelja rendgenskih uređaja</a:t>
            </a:r>
            <a:endParaRPr lang="pl-PL" sz="1200" dirty="0"/>
          </a:p>
        </p:txBody>
      </p:sp>
    </p:spTree>
    <p:extLst>
      <p:ext uri="{BB962C8B-B14F-4D97-AF65-F5344CB8AC3E}">
        <p14:creationId xmlns:p14="http://schemas.microsoft.com/office/powerpoint/2010/main" val="35343114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Zaključak</a:t>
            </a:r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BA68647D-8959-AECA-FF1C-384AA40B6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4600" y="1842559"/>
            <a:ext cx="10298651" cy="362690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biste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ostali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konkurentni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današnjem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poslovnom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okruženju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sr-Latn-R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efikasno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upravljanje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kontinuirano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poboljšanje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procesa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ključni</a:t>
            </a:r>
            <a:endParaRPr lang="hr-HR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Upravljanje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poslovnim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procesima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(BPM) i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rudarenje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procesa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dva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važna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dela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poslovne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inteligencije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koji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pomažu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Latn-RS" sz="1800" dirty="0">
                <a:ea typeface="Calibri" panose="020F0502020204030204" pitchFamily="34" charset="0"/>
                <a:cs typeface="Times New Roman" panose="02020603050405020304" pitchFamily="18" charset="0"/>
              </a:rPr>
              <a:t>preduzećima da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analizir</a:t>
            </a:r>
            <a:r>
              <a:rPr lang="sr-Latn-R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aju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optimi</a:t>
            </a:r>
            <a:r>
              <a:rPr lang="sr-Latn-R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zuju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poboljša</a:t>
            </a:r>
            <a:r>
              <a:rPr lang="sr-Latn-R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svoje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operativne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procese</a:t>
            </a:r>
            <a:endParaRPr lang="hr-HR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BPM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pruža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organi</a:t>
            </a:r>
            <a:r>
              <a:rPr lang="sr-Latn-R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zovanu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strukturiranu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metodu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za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prepoznavanje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projekt</a:t>
            </a:r>
            <a:r>
              <a:rPr lang="sr-Latn-R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ovanje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izvršavanje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praćenje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poboljšanje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poslovnih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procesa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dok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ih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usklađuje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strateškim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ciljevima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organizacije</a:t>
            </a:r>
            <a:endParaRPr lang="hr-HR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Procesno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rudarenje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je, s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druge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strane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alat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za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identifikaciju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poboljšanje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stvarnih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procesa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ekstrakcijom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znanja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iz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dnevnika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događaja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koji se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nalaze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modernim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poslovnim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informaci</a:t>
            </a:r>
            <a:r>
              <a:rPr lang="sr-Latn-R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onim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</a:t>
            </a:r>
            <a:r>
              <a:rPr lang="sr-Latn-R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istemima</a:t>
            </a:r>
            <a:endParaRPr lang="pl-PL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82984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Poslovni proces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Svaka organizacija, bez obzira na veličinu ili sektor, složen je sistem međusobno povezanih procesa</a:t>
            </a:r>
          </a:p>
          <a:p>
            <a:r>
              <a:rPr lang="hr-HR" sz="1800" b="1" dirty="0">
                <a:solidFill>
                  <a:srgbClr val="015BA6"/>
                </a:solidFill>
                <a:cs typeface="Times New Roman" panose="02020603050405020304" pitchFamily="18" charset="0"/>
              </a:rPr>
              <a:t>Procesi</a:t>
            </a:r>
            <a:r>
              <a:rPr lang="hr-HR" sz="1800" dirty="0">
                <a:cs typeface="Times New Roman" panose="02020603050405020304" pitchFamily="18" charset="0"/>
              </a:rPr>
              <a:t> - </a:t>
            </a:r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strukturirane aktivnosti koje se poduzimaju kako bi se postigao određeni organizacijski cilj</a:t>
            </a:r>
            <a:endParaRPr lang="hr-HR" sz="1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/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 proizvodnoj </a:t>
            </a:r>
            <a:r>
              <a:rPr lang="hr-HR" sz="1800" dirty="0">
                <a:ea typeface="Calibri" panose="020F0502020204030204" pitchFamily="34" charset="0"/>
                <a:cs typeface="Times New Roman" panose="02020603050405020304" pitchFamily="18" charset="0"/>
              </a:rPr>
              <a:t>firmi</a:t>
            </a:r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ključni procesi mogu uključivati dizajn proizvoda, nabavku sirovina, proizvodnju, kontrolu kvalitete i distribuciju</a:t>
            </a:r>
          </a:p>
          <a:p>
            <a:pPr lvl="1"/>
            <a:r>
              <a:rPr lang="hr-HR" sz="1800" dirty="0">
                <a:ea typeface="Calibri" panose="020F0502020204030204" pitchFamily="34" charset="0"/>
                <a:cs typeface="Times New Roman" panose="02020603050405020304" pitchFamily="18" charset="0"/>
              </a:rPr>
              <a:t>u</a:t>
            </a:r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poslu orijentisnom na usluge kao što je banka, procesi uključuju otvaranje računa, obradu kredita, korisničku službu i provere usklađenosti</a:t>
            </a:r>
          </a:p>
          <a:p>
            <a:r>
              <a:rPr lang="hr-HR" sz="1800" dirty="0">
                <a:cs typeface="Times New Roman" panose="02020603050405020304" pitchFamily="18" charset="0"/>
              </a:rPr>
              <a:t>Poslovni proces sastoji se od:</a:t>
            </a:r>
          </a:p>
          <a:p>
            <a:pPr lvl="1"/>
            <a:r>
              <a:rPr lang="hr-HR" sz="1600" b="1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Događaji</a:t>
            </a:r>
            <a:r>
              <a:rPr lang="hr-HR" sz="1600" dirty="0">
                <a:cs typeface="Times New Roman" panose="02020603050405020304" pitchFamily="18" charset="0"/>
              </a:rPr>
              <a:t> - </a:t>
            </a:r>
            <a:r>
              <a:rPr lang="hr-HR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stvari koje nemaju trajanje i događaju se u određenom trenutku (npr. 'Narudžbina primljena’)</a:t>
            </a:r>
          </a:p>
          <a:p>
            <a:pPr lvl="1"/>
            <a:r>
              <a:rPr lang="hr-HR" sz="1600" b="1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Aktivnosti </a:t>
            </a:r>
            <a:r>
              <a:rPr lang="hr-HR" sz="1600" dirty="0">
                <a:cs typeface="Times New Roman" panose="02020603050405020304" pitchFamily="18" charset="0"/>
              </a:rPr>
              <a:t>- </a:t>
            </a:r>
            <a:r>
              <a:rPr lang="hr-HR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zadaci ili operacije koje su međusobno povezane i čijim se izvršavanjem ispunjava cilj poslovnog procesa (npr. 'Plaćanje računa’)</a:t>
            </a:r>
            <a:endParaRPr lang="hr-HR" sz="1600" dirty="0">
              <a:cs typeface="Times New Roman" panose="02020603050405020304" pitchFamily="18" charset="0"/>
            </a:endParaRPr>
          </a:p>
          <a:p>
            <a:pPr lvl="1"/>
            <a:r>
              <a:rPr lang="hr-HR" sz="1600" b="1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Odluke</a:t>
            </a:r>
            <a:r>
              <a:rPr lang="hr-HR" sz="1600" dirty="0">
                <a:cs typeface="Times New Roman" panose="02020603050405020304" pitchFamily="18" charset="0"/>
              </a:rPr>
              <a:t> – </a:t>
            </a:r>
            <a:r>
              <a:rPr lang="hr-HR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faza u kojoj proces odlučuje u kojem će smeru ići</a:t>
            </a:r>
            <a:endParaRPr lang="hr-HR" sz="1600" dirty="0">
              <a:cs typeface="Times New Roman" panose="02020603050405020304" pitchFamily="18" charset="0"/>
            </a:endParaRPr>
          </a:p>
          <a:p>
            <a:pPr lvl="1"/>
            <a:r>
              <a:rPr lang="hr-HR" sz="1600" b="1" dirty="0">
                <a:solidFill>
                  <a:srgbClr val="4472C4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Sudionici </a:t>
            </a:r>
            <a:r>
              <a:rPr lang="hr-HR" sz="1600" dirty="0">
                <a:cs typeface="Times New Roman" panose="02020603050405020304" pitchFamily="18" charset="0"/>
              </a:rPr>
              <a:t>- </a:t>
            </a:r>
            <a:r>
              <a:rPr lang="hr-HR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ljudi, organizacije ili softverski sistemi koji izvode procesne aktivnosti</a:t>
            </a:r>
            <a:endParaRPr lang="hr-HR" sz="1600" dirty="0">
              <a:cs typeface="Times New Roman" panose="02020603050405020304" pitchFamily="18" charset="0"/>
            </a:endParaRPr>
          </a:p>
          <a:p>
            <a:pPr lvl="1"/>
            <a:r>
              <a:rPr lang="hr-HR" sz="1600" b="1" dirty="0">
                <a:solidFill>
                  <a:srgbClr val="4472C4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Objekti</a:t>
            </a:r>
            <a:r>
              <a:rPr lang="hr-HR" sz="1600" dirty="0">
                <a:solidFill>
                  <a:srgbClr val="4472C4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r-HR" sz="1600" dirty="0">
                <a:cs typeface="Times New Roman" panose="02020603050405020304" pitchFamily="18" charset="0"/>
              </a:rPr>
              <a:t>- </a:t>
            </a:r>
            <a:r>
              <a:rPr lang="hr-HR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oprema, materijali, papirni dokumenti (fizički objekti), elektronski dokumenti i zapisi (informacijski objekti).</a:t>
            </a:r>
            <a:endParaRPr lang="pl-PL" sz="1600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277296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E85824-A001-2263-7D8B-EE06AD68A5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4C80B287-0931-FC86-7ACD-C67A59D713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35773"/>
            <a:ext cx="9144000" cy="4186454"/>
          </a:xfrm>
        </p:spPr>
        <p:txBody>
          <a:bodyPr>
            <a:normAutofit fontScale="90000"/>
          </a:bodyPr>
          <a:lstStyle/>
          <a:p>
            <a:r>
              <a:rPr lang="pl-PL" sz="4000" dirty="0"/>
              <a:t>Aut</a:t>
            </a:r>
            <a:r>
              <a:rPr lang="en-US" sz="4000" dirty="0" err="1"/>
              <a:t>ori</a:t>
            </a:r>
            <a:r>
              <a:rPr lang="pl-PL" sz="4000" dirty="0"/>
              <a:t>:</a:t>
            </a:r>
            <a:br>
              <a:rPr lang="pl-PL" sz="4000" dirty="0"/>
            </a:br>
            <a:br>
              <a:rPr lang="pl-PL" sz="4000" dirty="0"/>
            </a:br>
            <a:r>
              <a:rPr lang="pl-PL" sz="4000" b="0" dirty="0">
                <a:solidFill>
                  <a:schemeClr val="tx1"/>
                </a:solidFill>
              </a:rPr>
              <a:t>Dario Šebalj</a:t>
            </a:r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b="0" dirty="0">
                <a:solidFill>
                  <a:schemeClr val="tx1"/>
                </a:solidFill>
              </a:rPr>
              <a:t>Dejan Mirčetić</a:t>
            </a:r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b="0" dirty="0">
                <a:solidFill>
                  <a:schemeClr val="tx1"/>
                </a:solidFill>
              </a:rPr>
              <a:t>Michał Adamczak</a:t>
            </a:r>
            <a:br>
              <a:rPr lang="pl-PL" sz="4000" dirty="0"/>
            </a:br>
            <a:br>
              <a:rPr lang="pl-PL" sz="4000" b="0" dirty="0">
                <a:solidFill>
                  <a:schemeClr val="tx1"/>
                </a:solidFill>
              </a:rPr>
            </a:br>
            <a:br>
              <a:rPr lang="pl-PL" sz="4000" dirty="0"/>
            </a:br>
            <a:r>
              <a:rPr lang="en-US" sz="4000" dirty="0" err="1"/>
              <a:t>Finalna</a:t>
            </a:r>
            <a:r>
              <a:rPr lang="en-US" sz="4000" dirty="0"/>
              <a:t> </a:t>
            </a:r>
            <a:r>
              <a:rPr lang="en-US" sz="4000" dirty="0" err="1"/>
              <a:t>verzija</a:t>
            </a:r>
            <a:r>
              <a:rPr lang="pl-PL" sz="4000" dirty="0"/>
              <a:t>: </a:t>
            </a:r>
            <a:r>
              <a:rPr lang="en-US" sz="4000" dirty="0" err="1"/>
              <a:t>jun</a:t>
            </a:r>
            <a:r>
              <a:rPr lang="pl-PL" sz="4000" dirty="0"/>
              <a:t> 2025</a:t>
            </a:r>
          </a:p>
        </p:txBody>
      </p:sp>
    </p:spTree>
    <p:extLst>
      <p:ext uri="{BB962C8B-B14F-4D97-AF65-F5344CB8AC3E}">
        <p14:creationId xmlns:p14="http://schemas.microsoft.com/office/powerpoint/2010/main" val="311362810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5736179A-2A6B-1BB5-3527-A969A8C3E86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/>
              <a:t>Hvala na pažnji</a:t>
            </a:r>
            <a:endParaRPr lang="pl-PL" dirty="0"/>
          </a:p>
        </p:txBody>
      </p:sp>
      <p:pic>
        <p:nvPicPr>
          <p:cNvPr id="5" name="Obraz 4" descr="Obraz zawierający symbol, Czcionka, Grafika, zrzut ekranu&#10;&#10;Opis wygenerowany automatycznie">
            <a:extLst>
              <a:ext uri="{FF2B5EF4-FFF2-40B4-BE49-F238E27FC236}">
                <a16:creationId xmlns:a16="http://schemas.microsoft.com/office/drawing/2014/main" id="{219FB407-FBDE-B3A7-7F61-3F9311B8C7B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0"/>
            <a:ext cx="1227411" cy="429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0194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Poslovni proces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1800" dirty="0"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zvršenje procesa rezultira jednim ili više </a:t>
            </a:r>
            <a:r>
              <a:rPr lang="hr-HR" sz="1800" b="1" dirty="0">
                <a:solidFill>
                  <a:srgbClr val="4472C4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ishoda</a:t>
            </a:r>
            <a:r>
              <a:rPr lang="en-US" sz="1800" dirty="0"/>
              <a:t> </a:t>
            </a:r>
            <a:endParaRPr lang="hr-HR" sz="1800" dirty="0"/>
          </a:p>
          <a:p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Ishod bi, u teoriji, trebao koristiti svim stranama uključenim u proces (</a:t>
            </a:r>
            <a:r>
              <a:rPr lang="hr-HR" sz="1800" i="1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pozitivan ishod </a:t>
            </a:r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). Ponekad je ta vrednost samo delimično postignuta ili nije nikad postignuta (</a:t>
            </a:r>
            <a:r>
              <a:rPr lang="hr-HR" sz="1800" i="1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negativan ishod </a:t>
            </a:r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</a:p>
          <a:p>
            <a:r>
              <a:rPr lang="hr-HR" sz="1800" b="1" dirty="0">
                <a:solidFill>
                  <a:srgbClr val="4472C4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hr-HR" sz="1800" b="1" dirty="0">
                <a:solidFill>
                  <a:srgbClr val="4472C4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oslovni proces </a:t>
            </a:r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 skup zadataka i aktivnosti (poslovnih operacija i akcija) koji se sastoje od zaposlenih, materijala, </a:t>
            </a:r>
            <a:r>
              <a:rPr lang="hr-HR" sz="1800" dirty="0">
                <a:ea typeface="Calibri" panose="020F0502020204030204" pitchFamily="34" charset="0"/>
                <a:cs typeface="Times New Roman" panose="02020603050405020304" pitchFamily="18" charset="0"/>
              </a:rPr>
              <a:t>mašina</a:t>
            </a:r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sistema i metoda koji su strukturirani na takav način da dizajniraju, stvaraju i isporučuju proizvod ili uslugu potrošaču </a:t>
            </a:r>
            <a:r>
              <a:rPr lang="hr-HR" sz="1800" dirty="0">
                <a:cs typeface="Times New Roman" panose="02020603050405020304" pitchFamily="18" charset="0"/>
              </a:rPr>
              <a:t>(von Scheel et al., 2015)</a:t>
            </a:r>
            <a:endParaRPr lang="pl-PL" sz="1800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07597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106794-8D52-5DEA-3BFE-2EC1590CDA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25CD10A6-189E-F900-0C4A-F7EEAC005A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Upravljanje poslovnim procesima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78D05A6E-E597-90C8-EB60-9168CD61DB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disciplina koja koristi različite metode za otkrivanje, modeliranje, analizu, merenje, poboljšanje i optimizaciju poslovnih procesa</a:t>
            </a:r>
            <a:r>
              <a:rPr lang="hr-HR" sz="1800" dirty="0"/>
              <a:t> (Gartner, n.d.)</a:t>
            </a:r>
          </a:p>
          <a:p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sistemski pristup za snimanje, projektovanje, izvođenje, dokumentovanje, merenje, praćenje i kontrolu automatizovanih i neautomatizovanih procesa kako bi se ispunili ciljevi i poslovne strategije </a:t>
            </a:r>
            <a:r>
              <a:rPr lang="hr-HR" sz="1800" dirty="0">
                <a:ea typeface="Calibri" panose="020F0502020204030204" pitchFamily="34" charset="0"/>
                <a:cs typeface="Times New Roman" panose="02020603050405020304" pitchFamily="18" charset="0"/>
              </a:rPr>
              <a:t>firm</a:t>
            </a:r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 </a:t>
            </a:r>
            <a:r>
              <a:rPr lang="hr-HR" sz="1800" dirty="0"/>
              <a:t>(Camunda, n.d.)</a:t>
            </a:r>
          </a:p>
          <a:p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disciplina koja uključuje bilo koju kombinaciju modelovanja, automatizacije, izvršenja, kontrole, merenja i optimizacije tokova poslovnih aktivnosti u primenjivoj kombinaciji za podršku ciljeva poduzeća, </a:t>
            </a:r>
            <a:r>
              <a:rPr lang="hr-HR" sz="1800" dirty="0">
                <a:ea typeface="Calibri" panose="020F0502020204030204" pitchFamily="34" charset="0"/>
                <a:cs typeface="Times New Roman" panose="02020603050405020304" pitchFamily="18" charset="0"/>
              </a:rPr>
              <a:t>prevazilazeći </a:t>
            </a:r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organizacijske i sistemske granice te uključujući zaposlene, klijente i partnere unutar i izvan granica poduzeća</a:t>
            </a:r>
            <a:r>
              <a:rPr lang="hr-HR" sz="1800" dirty="0"/>
              <a:t> (Swenson and Rosing, 2015)</a:t>
            </a:r>
            <a:endParaRPr lang="pl-PL" sz="1800" dirty="0"/>
          </a:p>
        </p:txBody>
      </p:sp>
    </p:spTree>
    <p:extLst>
      <p:ext uri="{BB962C8B-B14F-4D97-AF65-F5344CB8AC3E}">
        <p14:creationId xmlns:p14="http://schemas.microsoft.com/office/powerpoint/2010/main" val="30169607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106794-8D52-5DEA-3BFE-2EC1590CDA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25CD10A6-189E-F900-0C4A-F7EEAC005A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Upravljanje poslovnim procesima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78D05A6E-E597-90C8-EB60-9168CD61DB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800" dirty="0" err="1"/>
              <a:t>Skup</a:t>
            </a:r>
            <a:r>
              <a:rPr lang="en-US" sz="1800" dirty="0"/>
              <a:t> </a:t>
            </a:r>
            <a:r>
              <a:rPr lang="en-US" sz="1800" dirty="0" err="1"/>
              <a:t>metoda</a:t>
            </a:r>
            <a:r>
              <a:rPr lang="en-US" sz="1800" dirty="0"/>
              <a:t>, </a:t>
            </a:r>
            <a:r>
              <a:rPr lang="en-US" sz="1800" dirty="0" err="1"/>
              <a:t>tehnika</a:t>
            </a:r>
            <a:r>
              <a:rPr lang="en-US" sz="1800" dirty="0"/>
              <a:t> i alata za </a:t>
            </a:r>
            <a:r>
              <a:rPr lang="en-US" sz="1800" dirty="0" err="1"/>
              <a:t>identifikaciju</a:t>
            </a:r>
            <a:r>
              <a:rPr lang="en-US" sz="1800" dirty="0"/>
              <a:t>, </a:t>
            </a:r>
            <a:r>
              <a:rPr lang="en-US" sz="1800" dirty="0" err="1"/>
              <a:t>detekciju</a:t>
            </a:r>
            <a:r>
              <a:rPr lang="en-US" sz="1800" dirty="0"/>
              <a:t>, </a:t>
            </a:r>
            <a:r>
              <a:rPr lang="en-US" sz="1800" dirty="0" err="1"/>
              <a:t>analizu</a:t>
            </a:r>
            <a:r>
              <a:rPr lang="en-US" sz="1800" dirty="0"/>
              <a:t>, </a:t>
            </a:r>
            <a:r>
              <a:rPr lang="en-US" sz="1800" dirty="0" err="1"/>
              <a:t>redizajn</a:t>
            </a:r>
            <a:r>
              <a:rPr lang="en-US" sz="1800" dirty="0"/>
              <a:t>, </a:t>
            </a:r>
            <a:r>
              <a:rPr lang="en-US" sz="1800" dirty="0" err="1"/>
              <a:t>izvođenje</a:t>
            </a:r>
            <a:r>
              <a:rPr lang="en-US" sz="1800" dirty="0"/>
              <a:t> i </a:t>
            </a:r>
            <a:r>
              <a:rPr lang="en-US" sz="1800" dirty="0" err="1"/>
              <a:t>praćenje</a:t>
            </a:r>
            <a:r>
              <a:rPr lang="en-US" sz="1800" dirty="0"/>
              <a:t> </a:t>
            </a:r>
            <a:r>
              <a:rPr lang="en-US" sz="1800" dirty="0" err="1"/>
              <a:t>poslovnih</a:t>
            </a:r>
            <a:r>
              <a:rPr lang="en-US" sz="1800" dirty="0"/>
              <a:t> </a:t>
            </a:r>
            <a:r>
              <a:rPr lang="en-US" sz="1800" dirty="0" err="1"/>
              <a:t>procesa</a:t>
            </a:r>
            <a:r>
              <a:rPr lang="en-US" sz="1800" dirty="0"/>
              <a:t> s </a:t>
            </a:r>
            <a:r>
              <a:rPr lang="en-US" sz="1800" dirty="0" err="1"/>
              <a:t>ciljem</a:t>
            </a:r>
            <a:r>
              <a:rPr lang="en-US" sz="1800" dirty="0"/>
              <a:t> </a:t>
            </a:r>
            <a:r>
              <a:rPr lang="en-US" sz="1800" dirty="0" err="1"/>
              <a:t>poboljšanja</a:t>
            </a:r>
            <a:r>
              <a:rPr lang="en-US" sz="1800" dirty="0"/>
              <a:t> </a:t>
            </a:r>
            <a:r>
              <a:rPr lang="en-US" sz="1800" dirty="0" err="1"/>
              <a:t>njiho</a:t>
            </a:r>
            <a:r>
              <a:rPr lang="sr-Latn-RS" sz="1800" dirty="0"/>
              <a:t>vog predstavljanja</a:t>
            </a:r>
            <a:r>
              <a:rPr lang="en-US" sz="1800" dirty="0"/>
              <a:t>.</a:t>
            </a:r>
            <a:endParaRPr lang="hr-HR" sz="1800" dirty="0"/>
          </a:p>
          <a:p>
            <a:pPr lvl="1"/>
            <a:r>
              <a:rPr lang="hr-HR" sz="1600" b="1" dirty="0">
                <a:solidFill>
                  <a:srgbClr val="015BA6"/>
                </a:solidFill>
              </a:rPr>
              <a:t>Poboljšanje performansi </a:t>
            </a:r>
            <a:r>
              <a:rPr lang="hr-HR" sz="1600" dirty="0">
                <a:sym typeface="Wingdings" panose="05000000000000000000" pitchFamily="2" charset="2"/>
              </a:rPr>
              <a:t> smanjenje troškova, smanjenje vremena izvršenja aktivnosti, smanjenje grešaka/problema</a:t>
            </a:r>
          </a:p>
          <a:p>
            <a:pPr lvl="1"/>
            <a:endParaRPr lang="hr-HR" sz="2200" dirty="0">
              <a:sym typeface="Wingdings" panose="05000000000000000000" pitchFamily="2" charset="2"/>
            </a:endParaRPr>
          </a:p>
          <a:p>
            <a:r>
              <a:rPr lang="en-US" sz="2200" dirty="0"/>
              <a:t>BPM </a:t>
            </a:r>
            <a:r>
              <a:rPr lang="en-US" sz="2200" dirty="0" err="1"/>
              <a:t>nije</a:t>
            </a:r>
            <a:r>
              <a:rPr lang="en-US" sz="2200" dirty="0"/>
              <a:t> </a:t>
            </a:r>
            <a:r>
              <a:rPr lang="en-US" sz="2200" dirty="0" err="1"/>
              <a:t>poboljšanje</a:t>
            </a:r>
            <a:r>
              <a:rPr lang="en-US" sz="2200" dirty="0"/>
              <a:t> </a:t>
            </a:r>
            <a:r>
              <a:rPr lang="en-US" sz="2000" b="1" dirty="0" err="1">
                <a:solidFill>
                  <a:srgbClr val="015BA6"/>
                </a:solidFill>
              </a:rPr>
              <a:t>pojedinačnih</a:t>
            </a:r>
            <a:r>
              <a:rPr lang="en-US" sz="2000" b="1" dirty="0">
                <a:solidFill>
                  <a:srgbClr val="015BA6"/>
                </a:solidFill>
              </a:rPr>
              <a:t> </a:t>
            </a:r>
            <a:r>
              <a:rPr lang="en-US" sz="2000" b="1" dirty="0" err="1">
                <a:solidFill>
                  <a:srgbClr val="015BA6"/>
                </a:solidFill>
              </a:rPr>
              <a:t>aktivnosti</a:t>
            </a:r>
            <a:r>
              <a:rPr lang="en-US" sz="2200" dirty="0"/>
              <a:t>, </a:t>
            </a:r>
            <a:r>
              <a:rPr lang="en-US" sz="2200" dirty="0" err="1"/>
              <a:t>već</a:t>
            </a:r>
            <a:r>
              <a:rPr lang="en-US" sz="2200" dirty="0"/>
              <a:t> </a:t>
            </a:r>
            <a:r>
              <a:rPr lang="en-US" sz="2200" dirty="0" err="1"/>
              <a:t>upravljanje</a:t>
            </a:r>
            <a:r>
              <a:rPr lang="en-US" sz="2200" dirty="0"/>
              <a:t> </a:t>
            </a:r>
            <a:r>
              <a:rPr lang="en-US" sz="2000" b="1" dirty="0" err="1">
                <a:solidFill>
                  <a:srgbClr val="015BA6"/>
                </a:solidFill>
              </a:rPr>
              <a:t>celim</a:t>
            </a:r>
            <a:r>
              <a:rPr lang="en-US" sz="2000" b="1" dirty="0">
                <a:solidFill>
                  <a:srgbClr val="015BA6"/>
                </a:solidFill>
              </a:rPr>
              <a:t> </a:t>
            </a:r>
            <a:r>
              <a:rPr lang="en-US" sz="2000" b="1" dirty="0" err="1">
                <a:solidFill>
                  <a:srgbClr val="015BA6"/>
                </a:solidFill>
              </a:rPr>
              <a:t>lancem</a:t>
            </a:r>
            <a:r>
              <a:rPr lang="en-US" sz="2000" b="1" dirty="0">
                <a:solidFill>
                  <a:srgbClr val="015BA6"/>
                </a:solidFill>
              </a:rPr>
              <a:t> </a:t>
            </a:r>
            <a:r>
              <a:rPr lang="en-US" sz="2200" dirty="0" err="1"/>
              <a:t>događaja</a:t>
            </a:r>
            <a:r>
              <a:rPr lang="en-US" sz="2200" dirty="0"/>
              <a:t>, </a:t>
            </a:r>
            <a:r>
              <a:rPr lang="en-US" sz="2200" dirty="0" err="1"/>
              <a:t>aktivnosti</a:t>
            </a:r>
            <a:r>
              <a:rPr lang="en-US" sz="2200" dirty="0"/>
              <a:t> i </a:t>
            </a:r>
            <a:r>
              <a:rPr lang="en-US" sz="2200" dirty="0" err="1"/>
              <a:t>odluka</a:t>
            </a:r>
            <a:r>
              <a:rPr lang="en-US" sz="2200" dirty="0"/>
              <a:t> </a:t>
            </a:r>
            <a:r>
              <a:rPr lang="en-US" sz="2200" dirty="0" err="1"/>
              <a:t>koje</a:t>
            </a:r>
            <a:r>
              <a:rPr lang="en-US" sz="2200" dirty="0"/>
              <a:t> </a:t>
            </a:r>
            <a:r>
              <a:rPr lang="en-US" sz="2200" dirty="0" err="1"/>
              <a:t>dodaju</a:t>
            </a:r>
            <a:r>
              <a:rPr lang="en-US" sz="2200" dirty="0"/>
              <a:t> </a:t>
            </a:r>
            <a:r>
              <a:rPr lang="en-US" sz="2200" dirty="0" err="1"/>
              <a:t>vrednost</a:t>
            </a:r>
            <a:r>
              <a:rPr lang="en-US" sz="2200" dirty="0"/>
              <a:t> </a:t>
            </a:r>
            <a:r>
              <a:rPr lang="sr-Latn-RS" sz="2200" dirty="0"/>
              <a:t>preduzeća</a:t>
            </a:r>
            <a:r>
              <a:rPr lang="en-US" sz="2200" dirty="0"/>
              <a:t> i </a:t>
            </a:r>
            <a:r>
              <a:rPr lang="en-US" sz="2200" dirty="0" err="1"/>
              <a:t>njenim</a:t>
            </a:r>
            <a:r>
              <a:rPr lang="en-US" sz="2200" dirty="0"/>
              <a:t> </a:t>
            </a:r>
            <a:r>
              <a:rPr lang="en-US" sz="2200" dirty="0" err="1"/>
              <a:t>klijentima</a:t>
            </a:r>
            <a:r>
              <a:rPr lang="en-US" sz="2200" dirty="0"/>
              <a:t>.</a:t>
            </a:r>
            <a:endParaRPr lang="pl-PL" sz="22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F38D8DF-951C-EF12-CB8F-36377056CB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9943" y="4273921"/>
            <a:ext cx="4583676" cy="2129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58926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D73650-EB2C-8E3E-6F64-9995A74191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F5CCBE77-9B6D-5F7B-90A4-14A283186B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BPM životni ciklus</a:t>
            </a:r>
          </a:p>
        </p:txBody>
      </p:sp>
      <p:pic>
        <p:nvPicPr>
          <p:cNvPr id="2" name="Picture 1" descr="A diagram of a process&#10;&#10;Description automatically generated">
            <a:extLst>
              <a:ext uri="{FF2B5EF4-FFF2-40B4-BE49-F238E27FC236}">
                <a16:creationId xmlns:a16="http://schemas.microsoft.com/office/drawing/2014/main" id="{054A030E-22A5-62C2-324E-49E6C7427F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0585" y="1560087"/>
            <a:ext cx="6623050" cy="4744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428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274C89-7CFA-8F1B-AD92-5A5236495A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Procesne kategorije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9DA0C9-32D1-F863-4927-7412B1EE8C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b="1" dirty="0" err="1">
                <a:solidFill>
                  <a:srgbClr val="015BA6"/>
                </a:solidFill>
              </a:rPr>
              <a:t>Ključni</a:t>
            </a:r>
            <a:r>
              <a:rPr lang="en-US" sz="2000" b="1" dirty="0">
                <a:solidFill>
                  <a:srgbClr val="015BA6"/>
                </a:solidFill>
              </a:rPr>
              <a:t> </a:t>
            </a:r>
            <a:r>
              <a:rPr lang="en-US" sz="2000" b="1" dirty="0" err="1">
                <a:solidFill>
                  <a:srgbClr val="015BA6"/>
                </a:solidFill>
              </a:rPr>
              <a:t>procesi</a:t>
            </a:r>
            <a:r>
              <a:rPr lang="en-US" sz="2000" b="1" dirty="0">
                <a:solidFill>
                  <a:srgbClr val="015BA6"/>
                </a:solidFill>
              </a:rPr>
              <a:t> (</a:t>
            </a:r>
            <a:r>
              <a:rPr lang="en-US" sz="2000" b="1" dirty="0" err="1">
                <a:solidFill>
                  <a:srgbClr val="015BA6"/>
                </a:solidFill>
              </a:rPr>
              <a:t>primarne</a:t>
            </a:r>
            <a:r>
              <a:rPr lang="en-US" sz="2000" b="1" dirty="0">
                <a:solidFill>
                  <a:srgbClr val="015BA6"/>
                </a:solidFill>
              </a:rPr>
              <a:t> </a:t>
            </a:r>
            <a:r>
              <a:rPr lang="en-US" sz="2000" b="1" dirty="0" err="1">
                <a:solidFill>
                  <a:srgbClr val="015BA6"/>
                </a:solidFill>
              </a:rPr>
              <a:t>aktivnosti</a:t>
            </a:r>
            <a:r>
              <a:rPr lang="en-US" sz="2000" b="1" dirty="0">
                <a:solidFill>
                  <a:srgbClr val="015BA6"/>
                </a:solidFill>
              </a:rPr>
              <a:t>) </a:t>
            </a:r>
            <a:r>
              <a:rPr lang="en-US" sz="2000" dirty="0"/>
              <a:t>– </a:t>
            </a:r>
            <a:r>
              <a:rPr lang="en-US" sz="2000" dirty="0" err="1"/>
              <a:t>odnose</a:t>
            </a:r>
            <a:r>
              <a:rPr lang="en-US" sz="2000" dirty="0"/>
              <a:t> se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stvaranje</a:t>
            </a:r>
            <a:r>
              <a:rPr lang="en-US" sz="2000" dirty="0"/>
              <a:t> </a:t>
            </a:r>
            <a:r>
              <a:rPr lang="en-US" sz="2000" dirty="0" err="1"/>
              <a:t>vrednosti</a:t>
            </a:r>
            <a:r>
              <a:rPr lang="sr-Latn-RS" sz="2000" dirty="0"/>
              <a:t> preduzeća</a:t>
            </a:r>
            <a:r>
              <a:rPr lang="en-US" sz="2000" dirty="0"/>
              <a:t>, </a:t>
            </a:r>
            <a:r>
              <a:rPr lang="en-US" sz="2000" dirty="0" err="1"/>
              <a:t>odnosno</a:t>
            </a:r>
            <a:r>
              <a:rPr lang="en-US" sz="2000" dirty="0"/>
              <a:t> </a:t>
            </a:r>
            <a:r>
              <a:rPr lang="en-US" sz="2000" dirty="0" err="1"/>
              <a:t>proizvodnju</a:t>
            </a:r>
            <a:r>
              <a:rPr lang="en-US" sz="2000" dirty="0"/>
              <a:t> </a:t>
            </a:r>
            <a:r>
              <a:rPr lang="en-US" sz="2000" dirty="0" err="1"/>
              <a:t>dobara</a:t>
            </a:r>
            <a:r>
              <a:rPr lang="en-US" sz="2000" dirty="0"/>
              <a:t> i </a:t>
            </a:r>
            <a:r>
              <a:rPr lang="en-US" sz="2000" dirty="0" err="1"/>
              <a:t>usluga</a:t>
            </a:r>
            <a:r>
              <a:rPr lang="en-US" sz="2000" dirty="0"/>
              <a:t> </a:t>
            </a:r>
            <a:r>
              <a:rPr lang="en-US" sz="2000" dirty="0" err="1"/>
              <a:t>koje</a:t>
            </a:r>
            <a:r>
              <a:rPr lang="en-US" sz="2000" dirty="0"/>
              <a:t> </a:t>
            </a:r>
            <a:r>
              <a:rPr lang="en-US" sz="2000" dirty="0" err="1"/>
              <a:t>plaćaju</a:t>
            </a:r>
            <a:r>
              <a:rPr lang="en-US" sz="2000" dirty="0"/>
              <a:t> </a:t>
            </a:r>
            <a:r>
              <a:rPr lang="en-US" sz="2000" dirty="0" err="1"/>
              <a:t>kupci</a:t>
            </a:r>
            <a:r>
              <a:rPr lang="en-US" sz="2000" dirty="0"/>
              <a:t>. To </a:t>
            </a:r>
            <a:r>
              <a:rPr lang="en-US" sz="2000" dirty="0" err="1"/>
              <a:t>obuhva</a:t>
            </a:r>
            <a:r>
              <a:rPr lang="sr-Latn-RS" sz="2000" dirty="0"/>
              <a:t>t</a:t>
            </a:r>
            <a:r>
              <a:rPr lang="en-US" sz="2000" dirty="0"/>
              <a:t>a </a:t>
            </a:r>
            <a:r>
              <a:rPr lang="en-US" sz="2000" dirty="0" err="1"/>
              <a:t>dizajn</a:t>
            </a:r>
            <a:r>
              <a:rPr lang="en-US" sz="2000" dirty="0"/>
              <a:t> i </a:t>
            </a:r>
            <a:r>
              <a:rPr lang="en-US" sz="2000" dirty="0" err="1"/>
              <a:t>razvoj</a:t>
            </a:r>
            <a:r>
              <a:rPr lang="en-US" sz="2000" dirty="0"/>
              <a:t>, </a:t>
            </a:r>
            <a:r>
              <a:rPr lang="en-US" sz="2000" dirty="0" err="1"/>
              <a:t>proizvodnju</a:t>
            </a:r>
            <a:r>
              <a:rPr lang="en-US" sz="2000" dirty="0"/>
              <a:t>, marketing i </a:t>
            </a:r>
            <a:r>
              <a:rPr lang="en-US" sz="2000" dirty="0" err="1"/>
              <a:t>prodaju</a:t>
            </a:r>
            <a:r>
              <a:rPr lang="en-US" sz="2000" dirty="0"/>
              <a:t>, </a:t>
            </a:r>
            <a:r>
              <a:rPr lang="en-US" sz="2000" dirty="0" err="1"/>
              <a:t>isporuku</a:t>
            </a:r>
            <a:r>
              <a:rPr lang="en-US" sz="2000" dirty="0"/>
              <a:t>, post-</a:t>
            </a:r>
            <a:r>
              <a:rPr lang="en-US" sz="2000" dirty="0" err="1"/>
              <a:t>prodajne</a:t>
            </a:r>
            <a:r>
              <a:rPr lang="en-US" sz="2000" dirty="0"/>
              <a:t> </a:t>
            </a:r>
            <a:r>
              <a:rPr lang="en-US" sz="2000" dirty="0" err="1"/>
              <a:t>aktivnosti</a:t>
            </a:r>
            <a:r>
              <a:rPr lang="en-US" sz="2000" dirty="0"/>
              <a:t> </a:t>
            </a:r>
            <a:r>
              <a:rPr lang="en-US" sz="2000" dirty="0" err="1"/>
              <a:t>te</a:t>
            </a:r>
            <a:r>
              <a:rPr lang="en-US" sz="2000" dirty="0"/>
              <a:t> </a:t>
            </a:r>
            <a:r>
              <a:rPr lang="sr-Latn-RS" sz="2000" dirty="0"/>
              <a:t>direktnu</a:t>
            </a:r>
            <a:r>
              <a:rPr lang="en-US" sz="2000" dirty="0"/>
              <a:t> </a:t>
            </a:r>
            <a:r>
              <a:rPr lang="en-US" sz="2000" dirty="0" err="1"/>
              <a:t>nabav</a:t>
            </a:r>
            <a:r>
              <a:rPr lang="sr-Latn-RS" sz="2000" dirty="0"/>
              <a:t>k</a:t>
            </a:r>
            <a:r>
              <a:rPr lang="en-US" sz="2000" dirty="0"/>
              <a:t>u (</a:t>
            </a:r>
            <a:r>
              <a:rPr lang="en-US" sz="2000" dirty="0" err="1"/>
              <a:t>nabav</a:t>
            </a:r>
            <a:r>
              <a:rPr lang="sr-Latn-RS" sz="2000" dirty="0"/>
              <a:t>k</a:t>
            </a:r>
            <a:r>
              <a:rPr lang="en-US" sz="2000" dirty="0"/>
              <a:t>u </a:t>
            </a:r>
            <a:r>
              <a:rPr lang="en-US" sz="2000" dirty="0" err="1"/>
              <a:t>materijala</a:t>
            </a:r>
            <a:r>
              <a:rPr lang="en-US" sz="2000" dirty="0"/>
              <a:t> za </a:t>
            </a:r>
            <a:r>
              <a:rPr lang="en-US" sz="2000" dirty="0" err="1"/>
              <a:t>izradu</a:t>
            </a:r>
            <a:r>
              <a:rPr lang="en-US" sz="2000" dirty="0"/>
              <a:t> </a:t>
            </a:r>
            <a:r>
              <a:rPr lang="en-US" sz="2000" dirty="0" err="1"/>
              <a:t>proizvoda</a:t>
            </a:r>
            <a:r>
              <a:rPr lang="en-US" sz="2000" dirty="0"/>
              <a:t> </a:t>
            </a:r>
            <a:r>
              <a:rPr lang="en-US" sz="2000" dirty="0" err="1"/>
              <a:t>ili</a:t>
            </a:r>
            <a:r>
              <a:rPr lang="en-US" sz="2000" dirty="0"/>
              <a:t> </a:t>
            </a:r>
            <a:r>
              <a:rPr lang="en-US" sz="2000" dirty="0" err="1"/>
              <a:t>isporuku</a:t>
            </a:r>
            <a:r>
              <a:rPr lang="en-US" sz="2000" dirty="0"/>
              <a:t> </a:t>
            </a:r>
            <a:r>
              <a:rPr lang="en-US" sz="2000" dirty="0" err="1"/>
              <a:t>usluga</a:t>
            </a:r>
            <a:r>
              <a:rPr lang="en-US" sz="2000" dirty="0"/>
              <a:t>)</a:t>
            </a:r>
            <a:endParaRPr lang="hr-HR" sz="2000" dirty="0"/>
          </a:p>
          <a:p>
            <a:r>
              <a:rPr lang="hr-HR" sz="2000" b="1" dirty="0">
                <a:solidFill>
                  <a:srgbClr val="015BA6"/>
                </a:solidFill>
              </a:rPr>
              <a:t>Potporni procesi </a:t>
            </a:r>
            <a:r>
              <a:rPr lang="en-US" sz="2000" b="1" dirty="0">
                <a:solidFill>
                  <a:srgbClr val="015BA6"/>
                </a:solidFill>
              </a:rPr>
              <a:t>(</a:t>
            </a:r>
            <a:r>
              <a:rPr lang="hr-HR" sz="2000" b="1" dirty="0">
                <a:solidFill>
                  <a:srgbClr val="015BA6"/>
                </a:solidFill>
              </a:rPr>
              <a:t>potporne aktivnosti</a:t>
            </a:r>
            <a:r>
              <a:rPr lang="en-US" sz="2000" b="1" dirty="0">
                <a:solidFill>
                  <a:srgbClr val="015BA6"/>
                </a:solidFill>
              </a:rPr>
              <a:t>)</a:t>
            </a:r>
            <a:r>
              <a:rPr lang="en-US" sz="2000" dirty="0"/>
              <a:t> - </a:t>
            </a:r>
            <a:r>
              <a:rPr lang="en-US" sz="2000" dirty="0" err="1"/>
              <a:t>omogućavaju</a:t>
            </a:r>
            <a:r>
              <a:rPr lang="en-US" sz="2000" dirty="0"/>
              <a:t> </a:t>
            </a:r>
            <a:r>
              <a:rPr lang="en-US" sz="2000" dirty="0" err="1"/>
              <a:t>izvršenje</a:t>
            </a:r>
            <a:r>
              <a:rPr lang="en-US" sz="2000" dirty="0"/>
              <a:t> </a:t>
            </a:r>
            <a:r>
              <a:rPr lang="en-US" sz="2000" dirty="0" err="1"/>
              <a:t>ključnih</a:t>
            </a:r>
            <a:r>
              <a:rPr lang="en-US" sz="2000" dirty="0"/>
              <a:t> </a:t>
            </a:r>
            <a:r>
              <a:rPr lang="en-US" sz="2000" dirty="0" err="1"/>
              <a:t>procesa</a:t>
            </a:r>
            <a:r>
              <a:rPr lang="en-US" sz="2000" dirty="0"/>
              <a:t>. </a:t>
            </a:r>
            <a:r>
              <a:rPr lang="en-US" sz="2000" dirty="0" err="1"/>
              <a:t>Uključuju</a:t>
            </a:r>
            <a:r>
              <a:rPr lang="en-US" sz="2000" dirty="0"/>
              <a:t> ne</a:t>
            </a:r>
            <a:r>
              <a:rPr lang="sr-Latn-RS" sz="2000" dirty="0"/>
              <a:t>direktnu</a:t>
            </a:r>
            <a:r>
              <a:rPr lang="en-US" sz="2000" dirty="0"/>
              <a:t> </a:t>
            </a:r>
            <a:r>
              <a:rPr lang="en-US" sz="2000" dirty="0" err="1"/>
              <a:t>nabav</a:t>
            </a:r>
            <a:r>
              <a:rPr lang="sr-Latn-RS" sz="2000" dirty="0"/>
              <a:t>k</a:t>
            </a:r>
            <a:r>
              <a:rPr lang="en-US" sz="2000" dirty="0"/>
              <a:t>u (</a:t>
            </a:r>
            <a:r>
              <a:rPr lang="en-US" sz="2000" dirty="0" err="1"/>
              <a:t>nabav</a:t>
            </a:r>
            <a:r>
              <a:rPr lang="sr-Latn-RS" sz="2000" dirty="0"/>
              <a:t>k</a:t>
            </a:r>
            <a:r>
              <a:rPr lang="en-US" sz="2000" dirty="0"/>
              <a:t>u </a:t>
            </a:r>
            <a:r>
              <a:rPr lang="en-US" sz="2000" dirty="0" err="1"/>
              <a:t>hardvera</a:t>
            </a:r>
            <a:r>
              <a:rPr lang="en-US" sz="2000" dirty="0"/>
              <a:t>, </a:t>
            </a:r>
            <a:r>
              <a:rPr lang="en-US" sz="2000" dirty="0" err="1"/>
              <a:t>nameštaja</a:t>
            </a:r>
            <a:r>
              <a:rPr lang="en-US" sz="2000" dirty="0"/>
              <a:t> i sl.), HRM, </a:t>
            </a:r>
            <a:r>
              <a:rPr lang="en-US" sz="2000" dirty="0" err="1"/>
              <a:t>upravljanje</a:t>
            </a:r>
            <a:r>
              <a:rPr lang="en-US" sz="2000" dirty="0"/>
              <a:t> IT-</a:t>
            </a:r>
            <a:r>
              <a:rPr lang="en-US" sz="2000" dirty="0" err="1"/>
              <a:t>em</a:t>
            </a:r>
            <a:r>
              <a:rPr lang="en-US" sz="2000" dirty="0"/>
              <a:t>, </a:t>
            </a:r>
            <a:r>
              <a:rPr lang="en-US" sz="2000" dirty="0" err="1"/>
              <a:t>računovodstvo</a:t>
            </a:r>
            <a:r>
              <a:rPr lang="en-US" sz="2000" dirty="0"/>
              <a:t>, </a:t>
            </a:r>
            <a:r>
              <a:rPr lang="en-US" sz="2000" dirty="0" err="1"/>
              <a:t>pravne</a:t>
            </a:r>
            <a:r>
              <a:rPr lang="en-US" sz="2000" dirty="0"/>
              <a:t> </a:t>
            </a:r>
            <a:r>
              <a:rPr lang="en-US" sz="2000" dirty="0" err="1"/>
              <a:t>usluge</a:t>
            </a:r>
            <a:r>
              <a:rPr lang="en-US" sz="2000" dirty="0"/>
              <a:t> i sl.</a:t>
            </a:r>
          </a:p>
          <a:p>
            <a:r>
              <a:rPr lang="hr-HR" sz="2000" b="1" dirty="0">
                <a:solidFill>
                  <a:srgbClr val="015BA6"/>
                </a:solidFill>
              </a:rPr>
              <a:t>Procesi upravljanja </a:t>
            </a:r>
            <a:r>
              <a:rPr lang="en-US" sz="2000" dirty="0"/>
              <a:t>– </a:t>
            </a:r>
            <a:r>
              <a:rPr lang="en-US" sz="2000" dirty="0" err="1"/>
              <a:t>pružaju</a:t>
            </a:r>
            <a:r>
              <a:rPr lang="en-US" sz="2000" dirty="0"/>
              <a:t> </a:t>
            </a:r>
            <a:r>
              <a:rPr lang="en-US" sz="2000" dirty="0" err="1"/>
              <a:t>pravila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direktive</a:t>
            </a:r>
            <a:r>
              <a:rPr lang="en-US" sz="2000" dirty="0"/>
              <a:t> za </a:t>
            </a:r>
            <a:r>
              <a:rPr lang="en-US" sz="2000" dirty="0" err="1"/>
              <a:t>ključne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potporne</a:t>
            </a:r>
            <a:r>
              <a:rPr lang="en-US" sz="2000" dirty="0"/>
              <a:t> </a:t>
            </a:r>
            <a:r>
              <a:rPr lang="en-US" sz="2000" dirty="0" err="1"/>
              <a:t>procese</a:t>
            </a:r>
            <a:r>
              <a:rPr lang="en-US" sz="2000" dirty="0"/>
              <a:t>. </a:t>
            </a:r>
            <a:r>
              <a:rPr lang="en-US" sz="2000" dirty="0" err="1"/>
              <a:t>Uključuju</a:t>
            </a:r>
            <a:r>
              <a:rPr lang="en-US" sz="2000" dirty="0"/>
              <a:t> </a:t>
            </a:r>
            <a:r>
              <a:rPr lang="en-US" sz="2000" dirty="0" err="1"/>
              <a:t>strateško</a:t>
            </a:r>
            <a:r>
              <a:rPr lang="en-US" sz="2000" dirty="0"/>
              <a:t> </a:t>
            </a:r>
            <a:r>
              <a:rPr lang="en-US" sz="2000" dirty="0" err="1"/>
              <a:t>planiranje</a:t>
            </a:r>
            <a:r>
              <a:rPr lang="en-US" sz="2000" dirty="0"/>
              <a:t>, </a:t>
            </a:r>
            <a:r>
              <a:rPr lang="en-US" sz="2000" dirty="0" err="1"/>
              <a:t>budžetiranje</a:t>
            </a:r>
            <a:r>
              <a:rPr lang="en-US" sz="2000" dirty="0"/>
              <a:t>, </a:t>
            </a:r>
            <a:r>
              <a:rPr lang="en-US" sz="2000" dirty="0" err="1"/>
              <a:t>upravljanje</a:t>
            </a:r>
            <a:r>
              <a:rPr lang="en-US" sz="2000" dirty="0"/>
              <a:t> </a:t>
            </a:r>
            <a:r>
              <a:rPr lang="en-US" sz="2000" dirty="0" err="1"/>
              <a:t>rizikom</a:t>
            </a:r>
            <a:r>
              <a:rPr lang="en-US" sz="2000" dirty="0"/>
              <a:t> </a:t>
            </a:r>
            <a:r>
              <a:rPr lang="en-US" sz="2000" dirty="0" err="1"/>
              <a:t>te</a:t>
            </a:r>
            <a:r>
              <a:rPr lang="en-US" sz="2000" dirty="0"/>
              <a:t> </a:t>
            </a:r>
            <a:r>
              <a:rPr lang="en-US" sz="2000" dirty="0" err="1"/>
              <a:t>upravljanje</a:t>
            </a:r>
            <a:r>
              <a:rPr lang="en-US" sz="2000" dirty="0"/>
              <a:t> </a:t>
            </a:r>
            <a:r>
              <a:rPr lang="en-US" sz="2000" dirty="0" err="1"/>
              <a:t>dobavljačima</a:t>
            </a:r>
            <a:r>
              <a:rPr lang="en-US" sz="2000" dirty="0"/>
              <a:t>, </a:t>
            </a:r>
            <a:r>
              <a:rPr lang="en-US" sz="2000" dirty="0" err="1"/>
              <a:t>investitorima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partnerima</a:t>
            </a:r>
            <a:r>
              <a:rPr lang="en-US" sz="2000" dirty="0"/>
              <a:t>.</a:t>
            </a:r>
            <a:endParaRPr lang="hr-HR" sz="2000" dirty="0"/>
          </a:p>
        </p:txBody>
      </p:sp>
    </p:spTree>
    <p:extLst>
      <p:ext uri="{BB962C8B-B14F-4D97-AF65-F5344CB8AC3E}">
        <p14:creationId xmlns:p14="http://schemas.microsoft.com/office/powerpoint/2010/main" val="7897556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274C89-7CFA-8F1B-AD92-5A5236495A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Procesne kategorije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ECD6302-0C81-1FCE-8EE4-04580D3EAF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5207" y="1481668"/>
            <a:ext cx="8781585" cy="4443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781685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5D1A4C46F9DF340B00409C6B9ED12C1" ma:contentTypeVersion="15" ma:contentTypeDescription="Create a new document." ma:contentTypeScope="" ma:versionID="3a4bc1c2e803e34ab25283c57d356cd6">
  <xsd:schema xmlns:xsd="http://www.w3.org/2001/XMLSchema" xmlns:xs="http://www.w3.org/2001/XMLSchema" xmlns:p="http://schemas.microsoft.com/office/2006/metadata/properties" xmlns:ns2="a92fe6ce-cc5e-4661-b3e6-d9d5535f70b5" xmlns:ns3="d9bddfac-6dc9-4958-8f35-4d0da3af229b" targetNamespace="http://schemas.microsoft.com/office/2006/metadata/properties" ma:root="true" ma:fieldsID="78687c9cd23a33d19b0c7b75dbe954e0" ns2:_="" ns3:_="">
    <xsd:import namespace="a92fe6ce-cc5e-4661-b3e6-d9d5535f70b5"/>
    <xsd:import namespace="d9bddfac-6dc9-4958-8f35-4d0da3af22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OCR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2fe6ce-cc5e-4661-b3e6-d9d5535f70b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dfb4df37-903f-415b-817d-12eb03f331f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bddfac-6dc9-4958-8f35-4d0da3af229b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f4652e19-0f91-4064-a28d-12f01e91685a}" ma:internalName="TaxCatchAll" ma:showField="CatchAllData" ma:web="d9bddfac-6dc9-4958-8f35-4d0da3af22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92fe6ce-cc5e-4661-b3e6-d9d5535f70b5">
      <Terms xmlns="http://schemas.microsoft.com/office/infopath/2007/PartnerControls"/>
    </lcf76f155ced4ddcb4097134ff3c332f>
    <TaxCatchAll xmlns="d9bddfac-6dc9-4958-8f35-4d0da3af229b" xsi:nil="true"/>
  </documentManagement>
</p:properties>
</file>

<file path=customXml/itemProps1.xml><?xml version="1.0" encoding="utf-8"?>
<ds:datastoreItem xmlns:ds="http://schemas.openxmlformats.org/officeDocument/2006/customXml" ds:itemID="{314BBE12-9A52-4EDC-A711-057723370D6A}"/>
</file>

<file path=customXml/itemProps2.xml><?xml version="1.0" encoding="utf-8"?>
<ds:datastoreItem xmlns:ds="http://schemas.openxmlformats.org/officeDocument/2006/customXml" ds:itemID="{96409C96-AFBA-4E6E-B02B-1A32F856FE9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1A76C46-9B09-438D-B5F8-A1AC0A7C518F}">
  <ds:schemaRefs>
    <ds:schemaRef ds:uri="http://schemas.microsoft.com/office/2006/metadata/properties"/>
    <ds:schemaRef ds:uri="http://schemas.microsoft.com/office/infopath/2007/PartnerControls"/>
    <ds:schemaRef ds:uri="a92fe6ce-cc5e-4661-b3e6-d9d5535f70b5"/>
    <ds:schemaRef ds:uri="d9bddfac-6dc9-4958-8f35-4d0da3af229b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2923</TotalTime>
  <Words>2061</Words>
  <Application>Microsoft Office PowerPoint</Application>
  <PresentationFormat>Panoramiczny</PresentationFormat>
  <Paragraphs>207</Paragraphs>
  <Slides>31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31</vt:i4>
      </vt:variant>
    </vt:vector>
  </HeadingPairs>
  <TitlesOfParts>
    <vt:vector size="32" baseType="lpstr">
      <vt:lpstr>Motyw pakietu Office</vt:lpstr>
      <vt:lpstr>Poslovna inteligencija</vt:lpstr>
      <vt:lpstr>Sadržaj</vt:lpstr>
      <vt:lpstr>Poslovni proces</vt:lpstr>
      <vt:lpstr>Poslovni proces</vt:lpstr>
      <vt:lpstr>Upravljanje poslovnim procesima</vt:lpstr>
      <vt:lpstr>Upravljanje poslovnim procesima</vt:lpstr>
      <vt:lpstr>BPM životni ciklus</vt:lpstr>
      <vt:lpstr>Procesne kategorije</vt:lpstr>
      <vt:lpstr>Procesne kategorije</vt:lpstr>
      <vt:lpstr>Odabir procesa</vt:lpstr>
      <vt:lpstr>Mjerenje performansi procesa</vt:lpstr>
      <vt:lpstr>Merenje performansi procesa</vt:lpstr>
      <vt:lpstr>Merenje performansi procesa</vt:lpstr>
      <vt:lpstr>Uloge u BPM procesima</vt:lpstr>
      <vt:lpstr>Modeliranje poslovnih procesa</vt:lpstr>
      <vt:lpstr>Modeliranje poslovnih procesa</vt:lpstr>
      <vt:lpstr>Događaji</vt:lpstr>
      <vt:lpstr>Zadatak</vt:lpstr>
      <vt:lpstr>Odluka</vt:lpstr>
      <vt:lpstr>OR odluka</vt:lpstr>
      <vt:lpstr>XOR i AND odluka</vt:lpstr>
      <vt:lpstr>Objekti spajanja</vt:lpstr>
      <vt:lpstr>Sudionici</vt:lpstr>
      <vt:lpstr>Artefakti</vt:lpstr>
      <vt:lpstr>Dekompozicija procesa</vt:lpstr>
      <vt:lpstr>Rudarenje procesa</vt:lpstr>
      <vt:lpstr>Primjer dnevnika događaja</vt:lpstr>
      <vt:lpstr>Rudarenje procesa</vt:lpstr>
      <vt:lpstr>Zaključak</vt:lpstr>
      <vt:lpstr>Autori:  Dario Šebalj Dejan Mirčetić Michał Adamczak   Finalna verzija: jun 2025</vt:lpstr>
      <vt:lpstr>Hvala na pažnji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Michał Adamczak | Wyższa Szkoła Logistyki</dc:creator>
  <cp:lastModifiedBy>Dejan Mircetic</cp:lastModifiedBy>
  <cp:revision>22</cp:revision>
  <dcterms:created xsi:type="dcterms:W3CDTF">2023-07-06T12:09:08Z</dcterms:created>
  <dcterms:modified xsi:type="dcterms:W3CDTF">2025-11-07T19:02:44Z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0x010100C5D1A4C46F9DF340B00409C6B9ED12C1</vt:lpwstr>
  </property>
  <property fmtid="{D5CDD505-2E9C-101B-9397-08002B2CF9AE}" pid="3" name="MediaServiceImageTags">
    <vt:lpwstr/>
  </property>
</Properties>
</file>