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3" r:id="rId8"/>
    <p:sldId id="281" r:id="rId9"/>
    <p:sldId id="294" r:id="rId10"/>
    <p:sldId id="282" r:id="rId11"/>
    <p:sldId id="295" r:id="rId12"/>
    <p:sldId id="296" r:id="rId13"/>
    <p:sldId id="299" r:id="rId14"/>
    <p:sldId id="300" r:id="rId15"/>
    <p:sldId id="301" r:id="rId16"/>
    <p:sldId id="302" r:id="rId17"/>
    <p:sldId id="283" r:id="rId18"/>
    <p:sldId id="267" r:id="rId19"/>
    <p:sldId id="297" r:id="rId20"/>
    <p:sldId id="270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8" r:id="rId29"/>
    <p:sldId id="291" r:id="rId30"/>
    <p:sldId id="292" r:id="rId31"/>
    <p:sldId id="272" r:id="rId32"/>
    <p:sldId id="266" r:id="rId33"/>
    <p:sldId id="335" r:id="rId34"/>
    <p:sldId id="263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BA6"/>
    <a:srgbClr val="1065AB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A4FD52-5CD9-ACE5-96A9-D87064A6B82F}" v="2" dt="2025-11-07T19:02:36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Siemieniak" userId="S::katarzyna.siemieniak@put.poznan.pl::538121d7-eb2f-445b-a440-fa2218d8cb7d" providerId="AD" clId="Web-{BEA4FD52-5CD9-ACE5-96A9-D87064A6B82F}"/>
    <pc:docChg chg="modSld">
      <pc:chgData name="Katarzyna Siemieniak" userId="S::katarzyna.siemieniak@put.poznan.pl::538121d7-eb2f-445b-a440-fa2218d8cb7d" providerId="AD" clId="Web-{BEA4FD52-5CD9-ACE5-96A9-D87064A6B82F}" dt="2025-11-07T19:02:36.810" v="1" actId="1076"/>
      <pc:docMkLst>
        <pc:docMk/>
      </pc:docMkLst>
      <pc:sldChg chg="modSp">
        <pc:chgData name="Katarzyna Siemieniak" userId="S::katarzyna.siemieniak@put.poznan.pl::538121d7-eb2f-445b-a440-fa2218d8cb7d" providerId="AD" clId="Web-{BEA4FD52-5CD9-ACE5-96A9-D87064A6B82F}" dt="2025-11-07T19:02:36.810" v="1" actId="1076"/>
        <pc:sldMkLst>
          <pc:docMk/>
          <pc:sldMk cId="2920479427" sldId="256"/>
        </pc:sldMkLst>
        <pc:spChg chg="mod">
          <ac:chgData name="Katarzyna Siemieniak" userId="S::katarzyna.siemieniak@put.poznan.pl::538121d7-eb2f-445b-a440-fa2218d8cb7d" providerId="AD" clId="Web-{BEA4FD52-5CD9-ACE5-96A9-D87064A6B82F}" dt="2025-11-07T19:02:36.810" v="1" actId="1076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Katarzyna Siemieniak" userId="S::katarzyna.siemieniak@put.poznan.pl::538121d7-eb2f-445b-a440-fa2218d8cb7d" providerId="AD" clId="Web-{BEA4FD52-5CD9-ACE5-96A9-D87064A6B82F}" dt="2025-11-07T19:02:34.013" v="0" actId="1076"/>
          <ac:spMkLst>
            <pc:docMk/>
            <pc:sldMk cId="2920479427" sldId="256"/>
            <ac:spMk id="9" creationId="{EE4E65C5-835A-F284-C071-E322E912023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12EFAC-1CDA-7CE8-A46A-04DD6051FBFA}"/>
              </a:ext>
            </a:extLst>
          </p:cNvPr>
          <p:cNvSpPr txBox="1"/>
          <p:nvPr userDrawn="1"/>
        </p:nvSpPr>
        <p:spPr>
          <a:xfrm>
            <a:off x="8148320" y="6254750"/>
            <a:ext cx="3205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38A1383A-5C4A-5DD5-8CB7-0F91AC3AFC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442202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Upravljanje poslovnim procesima i rudarenje procesa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411220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0F95C-ED11-754C-7B0B-7BA61B39E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116" y="6037065"/>
            <a:ext cx="3884235" cy="8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0B7E-1236-CF40-67D3-7A7318BD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BEC45-39F7-0DC8-3E89-8F1A38CF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</a:rPr>
              <a:t>CILJ</a:t>
            </a:r>
            <a:r>
              <a:rPr lang="en-US" sz="2000" b="1" dirty="0">
                <a:solidFill>
                  <a:srgbClr val="015BA6"/>
                </a:solidFill>
              </a:rPr>
              <a:t>:</a:t>
            </a:r>
            <a:r>
              <a:rPr lang="en-US" sz="2000" dirty="0"/>
              <a:t> </a:t>
            </a:r>
            <a:r>
              <a:rPr lang="en-US" sz="2000" dirty="0" err="1"/>
              <a:t>defini</a:t>
            </a:r>
            <a:r>
              <a:rPr lang="sr-Latn-RS" sz="2000" dirty="0"/>
              <a:t>s</a:t>
            </a:r>
            <a:r>
              <a:rPr lang="en-US" sz="2000" dirty="0" err="1"/>
              <a:t>ati</a:t>
            </a:r>
            <a:r>
              <a:rPr lang="en-US" sz="2000" dirty="0"/>
              <a:t> </a:t>
            </a:r>
            <a:r>
              <a:rPr lang="en-US" sz="2000" dirty="0" err="1"/>
              <a:t>kriterij</a:t>
            </a:r>
            <a:r>
              <a:rPr lang="sr-Latn-RS" sz="2000" dirty="0"/>
              <a:t>ume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procenu</a:t>
            </a:r>
            <a:r>
              <a:rPr lang="en-US" sz="2000" dirty="0"/>
              <a:t> </a:t>
            </a:r>
            <a:r>
              <a:rPr lang="en-US" sz="2000" dirty="0" err="1"/>
              <a:t>performansi</a:t>
            </a:r>
            <a:r>
              <a:rPr lang="en-US" sz="2000" dirty="0"/>
              <a:t> </a:t>
            </a:r>
            <a:r>
              <a:rPr lang="en-US" sz="2000" dirty="0" err="1"/>
              <a:t>identifi</a:t>
            </a:r>
            <a:r>
              <a:rPr lang="sr-Latn-RS" sz="2000" dirty="0"/>
              <a:t>kovanih</a:t>
            </a:r>
            <a:r>
              <a:rPr lang="en-US" sz="2000" dirty="0"/>
              <a:t> </a:t>
            </a:r>
            <a:r>
              <a:rPr lang="en-US" sz="2000" dirty="0" err="1"/>
              <a:t>poslovnih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endParaRPr lang="hr-HR" sz="2000" dirty="0"/>
          </a:p>
          <a:p>
            <a:endParaRPr lang="hr-HR" sz="2000" b="1" dirty="0">
              <a:solidFill>
                <a:srgbClr val="015BA6"/>
              </a:solidFill>
            </a:endParaRPr>
          </a:p>
          <a:p>
            <a:r>
              <a:rPr lang="hr-HR" sz="2000" b="1" dirty="0">
                <a:solidFill>
                  <a:srgbClr val="015BA6"/>
                </a:solidFill>
              </a:rPr>
              <a:t>Kriterijumi odabira:</a:t>
            </a:r>
          </a:p>
          <a:p>
            <a:pPr lvl="1"/>
            <a:r>
              <a:rPr lang="hr-HR" sz="1800" b="1" dirty="0">
                <a:solidFill>
                  <a:srgbClr val="015BA6"/>
                </a:solidFill>
              </a:rPr>
              <a:t>Strateška važnost </a:t>
            </a:r>
            <a:r>
              <a:rPr lang="hr-HR" sz="1800" dirty="0"/>
              <a:t>– pronaći procese koji imaju najveći uticaj na strateške ciljeve organizacije (npr. koji su najprofitabilniji)</a:t>
            </a:r>
          </a:p>
          <a:p>
            <a:pPr lvl="1"/>
            <a:r>
              <a:rPr lang="hr-HR" sz="1800" b="1" dirty="0">
                <a:solidFill>
                  <a:srgbClr val="015BA6"/>
                </a:solidFill>
              </a:rPr>
              <a:t>Zdravlje</a:t>
            </a:r>
            <a:r>
              <a:rPr lang="hr-HR" sz="1800" b="1" dirty="0"/>
              <a:t> </a:t>
            </a:r>
            <a:r>
              <a:rPr lang="hr-HR" sz="1800" dirty="0"/>
              <a:t>– pronaći procese koji imaju najveće probleme, tj. procese koji su neefikasni, proizvode nekvalitetne outpute ili ne zadovoljavaju potrebe kupaca/klijenata (takvi procesi trebaju biti u fokusu BPM-a)</a:t>
            </a:r>
          </a:p>
          <a:p>
            <a:pPr lvl="1"/>
            <a:r>
              <a:rPr lang="hr-HR" sz="1800" b="1" dirty="0">
                <a:solidFill>
                  <a:srgbClr val="015BA6"/>
                </a:solidFill>
              </a:rPr>
              <a:t>Izvodljivost</a:t>
            </a:r>
            <a:r>
              <a:rPr lang="hr-HR" sz="1800" b="1" dirty="0"/>
              <a:t> </a:t>
            </a:r>
            <a:r>
              <a:rPr lang="hr-HR" sz="1800" dirty="0"/>
              <a:t>– za svaki proces odrediti može li se uopšte proces poboljšati, imamo li potrebne resurse, finansijska sredstva, može li se u poboljšanje uopšte uložiti određen nivo napora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0019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Mjerenje performansi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Potrebno je precizno izmeriti zdravlje poslovnog procesa</a:t>
            </a:r>
          </a:p>
          <a:p>
            <a:pPr lvl="1"/>
            <a:r>
              <a:rPr lang="hr-HR" sz="1800" b="1" dirty="0">
                <a:solidFill>
                  <a:srgbClr val="015BA6"/>
                </a:solidFill>
              </a:rPr>
              <a:t>GENERIČKA MERILA: </a:t>
            </a:r>
            <a:r>
              <a:rPr lang="hr-HR" sz="1800" dirty="0"/>
              <a:t>vreme, trošak, kvalitet i fleksibilnost</a:t>
            </a:r>
          </a:p>
          <a:p>
            <a:pPr lvl="1"/>
            <a:endParaRPr lang="hr-HR" sz="1600" dirty="0"/>
          </a:p>
          <a:p>
            <a:r>
              <a:rPr lang="hr-HR" sz="2000" b="1" dirty="0">
                <a:solidFill>
                  <a:srgbClr val="015BA6"/>
                </a:solidFill>
              </a:rPr>
              <a:t>VREME</a:t>
            </a:r>
          </a:p>
          <a:p>
            <a:pPr lvl="1"/>
            <a:r>
              <a:rPr lang="hr-HR" sz="1600" b="1" dirty="0">
                <a:solidFill>
                  <a:srgbClr val="015BA6"/>
                </a:solidFill>
              </a:rPr>
              <a:t>Vreme ciklusa (cycle time) </a:t>
            </a:r>
            <a:r>
              <a:rPr lang="hr-HR" sz="1400" dirty="0"/>
              <a:t>– vreme potrebno da se obradi neki slučaj od početka do kraja</a:t>
            </a:r>
          </a:p>
          <a:p>
            <a:pPr lvl="1"/>
            <a:r>
              <a:rPr lang="hr-HR" sz="1600" b="1" dirty="0">
                <a:solidFill>
                  <a:srgbClr val="015BA6"/>
                </a:solidFill>
              </a:rPr>
              <a:t>Vreme obrade (processing time) </a:t>
            </a:r>
            <a:r>
              <a:rPr lang="hr-HR" sz="1400" dirty="0"/>
              <a:t>– efektivno vreme koje neki resurs (učesnik procesa ili softver) potroši u obradi nekog slučaja</a:t>
            </a:r>
          </a:p>
          <a:p>
            <a:pPr lvl="1"/>
            <a:r>
              <a:rPr lang="hr-HR" sz="1600" b="1" dirty="0">
                <a:solidFill>
                  <a:srgbClr val="015BA6"/>
                </a:solidFill>
              </a:rPr>
              <a:t>Vreme čekanja (waiting time) </a:t>
            </a:r>
            <a:r>
              <a:rPr lang="hr-HR" sz="1400" dirty="0"/>
              <a:t>– vreme koje neki slučaj provede čekajući na obradu (npr. čekanje u redu)</a:t>
            </a:r>
            <a:endParaRPr lang="en-US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132EB-3C5D-4A28-7C52-E82D9268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24" y="4478890"/>
            <a:ext cx="7609952" cy="11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3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Merenje performansi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015BA6"/>
                </a:solidFill>
              </a:rPr>
              <a:t>TROŠAK</a:t>
            </a:r>
          </a:p>
          <a:p>
            <a:r>
              <a:rPr lang="hr-HR" sz="2000" dirty="0"/>
              <a:t>poboljšanje procesa najčešće se veže uz smanjenje troškova</a:t>
            </a:r>
            <a:endParaRPr lang="hr-HR" sz="2000" b="1" dirty="0"/>
          </a:p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Direktni troškovi </a:t>
            </a:r>
            <a:r>
              <a:rPr lang="hr-HR" sz="2000" dirty="0"/>
              <a:t>– troškovi direktno vezani uz proces (trošak rada, materijala, opreme…)</a:t>
            </a:r>
            <a:endParaRPr lang="hr-HR" sz="2000" b="1" dirty="0"/>
          </a:p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Nedirektni troškovi </a:t>
            </a:r>
            <a:r>
              <a:rPr lang="hr-HR" sz="2000" dirty="0"/>
              <a:t>– troškovi koji nisu vezani uz proces (najam, režije, administrativni troškovi…)</a:t>
            </a:r>
            <a:endParaRPr lang="hr-HR" sz="2000" b="1" dirty="0"/>
          </a:p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Fiksni troškovi </a:t>
            </a:r>
            <a:r>
              <a:rPr lang="hr-HR" sz="2000" dirty="0"/>
              <a:t>– troškovi koji se ne menjaju (najam, plate, održavanje softvera)</a:t>
            </a:r>
            <a:endParaRPr lang="hr-HR" sz="2000" b="1" dirty="0"/>
          </a:p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Varijabilni troškovi </a:t>
            </a:r>
            <a:r>
              <a:rPr lang="hr-HR" sz="2000" dirty="0"/>
              <a:t>– troškovi koji se menjaju promenom nivoa outputa (trošak materijala, troškovi prevoza…)</a:t>
            </a:r>
          </a:p>
          <a:p>
            <a:pPr lvl="1"/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13467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Merenje performansi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KVALITETA</a:t>
            </a:r>
          </a:p>
          <a:p>
            <a:r>
              <a:rPr lang="hr-HR" sz="1800" dirty="0"/>
              <a:t>Promatra se s aspekta klijenta i s aspekta učesnika procesa</a:t>
            </a:r>
          </a:p>
          <a:p>
            <a:r>
              <a:rPr lang="hr-HR" sz="1900" b="1" dirty="0">
                <a:solidFill>
                  <a:schemeClr val="accent1">
                    <a:lumMod val="75000"/>
                  </a:schemeClr>
                </a:solidFill>
              </a:rPr>
              <a:t>Eksterni kvalitet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900" dirty="0"/>
              <a:t>– zadovoljstvo klijenta proizvodom ili procesom</a:t>
            </a:r>
          </a:p>
          <a:p>
            <a:pPr lvl="1"/>
            <a:r>
              <a:rPr lang="hr-HR" sz="1700" dirty="0"/>
              <a:t>Zadovoljstvo proizvodom – koliko je proizvod zadovoljio njegova očekivanja (</a:t>
            </a:r>
            <a:r>
              <a:rPr lang="hr-HR" sz="1700" i="1" dirty="0"/>
              <a:t>Service </a:t>
            </a:r>
            <a:r>
              <a:rPr lang="hr-HR" sz="1700" i="1" dirty="0" err="1"/>
              <a:t>level</a:t>
            </a:r>
            <a:r>
              <a:rPr lang="hr-HR" sz="1700" i="1" dirty="0"/>
              <a:t> </a:t>
            </a:r>
            <a:r>
              <a:rPr lang="hr-HR" sz="1700" i="1" dirty="0" err="1"/>
              <a:t>agreements</a:t>
            </a:r>
            <a:r>
              <a:rPr lang="hr-HR" sz="1700" i="1" dirty="0"/>
              <a:t> – SLA</a:t>
            </a:r>
            <a:r>
              <a:rPr lang="hr-HR" sz="1700" dirty="0"/>
              <a:t>)</a:t>
            </a:r>
          </a:p>
          <a:p>
            <a:pPr lvl="1"/>
            <a:r>
              <a:rPr lang="hr-HR" sz="1700" dirty="0"/>
              <a:t>Zadovoljstvo procesom – na koji način je izvršen proces (količina, važnost, kvaliteta i pravovremenost informacija koje klijent prima tekom izvršenja procesa)</a:t>
            </a:r>
          </a:p>
          <a:p>
            <a:pPr lvl="1"/>
            <a:r>
              <a:rPr lang="hr-HR" sz="1700" b="1" dirty="0">
                <a:solidFill>
                  <a:schemeClr val="accent1">
                    <a:lumMod val="75000"/>
                  </a:schemeClr>
                </a:solidFill>
              </a:rPr>
              <a:t>Merila eksternog kvaliteta:</a:t>
            </a:r>
          </a:p>
          <a:p>
            <a:pPr lvl="2"/>
            <a:r>
              <a:rPr lang="hr-HR" sz="1500" b="1" dirty="0">
                <a:solidFill>
                  <a:schemeClr val="accent1">
                    <a:lumMod val="75000"/>
                  </a:schemeClr>
                </a:solidFill>
              </a:rPr>
              <a:t>Stopa odliva</a:t>
            </a:r>
            <a:r>
              <a:rPr lang="hr-HR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500" dirty="0"/>
              <a:t>– odnosi se na komunikaciju s klijentom putem interneta. Pokazuje koliko je kupaca na neki način prekinulo saradnju tokom izvršenja procesa (online kupovina)</a:t>
            </a:r>
          </a:p>
          <a:p>
            <a:pPr lvl="2"/>
            <a:r>
              <a:rPr lang="hr-HR" sz="1500" b="1" i="1" dirty="0">
                <a:solidFill>
                  <a:schemeClr val="accent1">
                    <a:lumMod val="75000"/>
                  </a:schemeClr>
                </a:solidFill>
              </a:rPr>
              <a:t>Net promoter score </a:t>
            </a:r>
            <a:r>
              <a:rPr lang="hr-HR" sz="1500" i="1" dirty="0"/>
              <a:t>– </a:t>
            </a:r>
            <a:r>
              <a:rPr lang="hr-HR" sz="1500" dirty="0"/>
              <a:t>najčešće se definiše u rasponu od 1 do 10, a meri koliko je kupac voljan preporučiti proizvod ili uslugu nekome drugome</a:t>
            </a:r>
            <a:endParaRPr lang="hr-HR" sz="1500" b="1" i="1" dirty="0"/>
          </a:p>
          <a:p>
            <a:r>
              <a:rPr lang="hr-HR" sz="1900" b="1" dirty="0">
                <a:solidFill>
                  <a:schemeClr val="accent1">
                    <a:lumMod val="75000"/>
                  </a:schemeClr>
                </a:solidFill>
              </a:rPr>
              <a:t>Interni kvalitet </a:t>
            </a:r>
            <a:r>
              <a:rPr lang="hr-HR" sz="1900" dirty="0"/>
              <a:t>– koliko je učesnik procesa zadovoljan kako se proces izvršava – je li efikasan, prilagodljiv promenama u okruženju, skladan politikama i pravilima preduzeća i sl.</a:t>
            </a:r>
            <a:endParaRPr lang="hr-HR" sz="1900" b="1" dirty="0"/>
          </a:p>
        </p:txBody>
      </p:sp>
    </p:spTree>
    <p:extLst>
      <p:ext uri="{BB962C8B-B14F-4D97-AF65-F5344CB8AC3E}">
        <p14:creationId xmlns:p14="http://schemas.microsoft.com/office/powerpoint/2010/main" val="107429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01C02-71FF-7091-70AA-907CBB71F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57E24D8-98AB-2FE2-4352-9E76016C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Uloge u BPM procesima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5397104-68E7-CEEE-F767-1A6D2423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Vlasnik procesa</a:t>
            </a:r>
            <a:r>
              <a:rPr lang="hr-HR" sz="1800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osoba koja ima stratešku odgovornost za procese. Ima proračunska ovlašćenja, a često je i član prvog ili drugog sloja menadžmenta. Na primer, vlasnik procesa može biti izvršni direktor </a:t>
            </a:r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Vođa procesa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osoba koja ima operativnu odgovornost za procese. Često je to menadžer nižeg ili srednjeg nivoa. Na primer, vođa prodaje može biti vođa procesa.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Učesnik</a:t>
            </a:r>
            <a:r>
              <a:rPr lang="hr-HR" sz="1800" b="1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procesa</a:t>
            </a:r>
            <a:r>
              <a:rPr lang="hr-HR" sz="1800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osoba koja radi unutar procesa i stvara vrednost (npr. prodavač).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Analitičar procesa</a:t>
            </a:r>
            <a:r>
              <a:rPr lang="hr-HR" sz="1800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osoba koja razume BPM </a:t>
            </a:r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uopšteno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posebno BPMN, te je središte svakog BPM projekta.</a:t>
            </a:r>
          </a:p>
        </p:txBody>
      </p:sp>
    </p:spTree>
    <p:extLst>
      <p:ext uri="{BB962C8B-B14F-4D97-AF65-F5344CB8AC3E}">
        <p14:creationId xmlns:p14="http://schemas.microsoft.com/office/powerpoint/2010/main" val="244632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poslovnih procesa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BPMN (Business </a:t>
            </a:r>
            <a:r>
              <a:rPr lang="hr-HR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Process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 Model </a:t>
            </a:r>
            <a:r>
              <a:rPr lang="hr-HR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and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Notation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) </a:t>
            </a:r>
          </a:p>
          <a:p>
            <a:endParaRPr lang="hr-HR" sz="2000" dirty="0">
              <a:cs typeface="Times New Roman" panose="02020603050405020304" pitchFamily="18" charset="0"/>
            </a:endParaRPr>
          </a:p>
          <a:p>
            <a:r>
              <a:rPr lang="hr-HR" sz="1800" dirty="0"/>
              <a:t>Poslovni proces se sastoji od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događaja 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aktivnosti </a:t>
            </a:r>
            <a:endParaRPr lang="hr-HR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r-HR" sz="1600" dirty="0"/>
              <a:t>Događaji se izvršavaju trenutno (npr. Primljen račun)</a:t>
            </a:r>
          </a:p>
          <a:p>
            <a:pPr lvl="1"/>
            <a:r>
              <a:rPr lang="hr-HR" sz="1600" dirty="0"/>
              <a:t>Aktivnosti predstavljaju jedinice rada koje imaju trajanje (npr. Plaćanje računa, Primanje robe…)</a:t>
            </a:r>
          </a:p>
          <a:p>
            <a:pPr lvl="1"/>
            <a:r>
              <a:rPr lang="hr-HR" sz="1600" dirty="0"/>
              <a:t>Događaji i aktivnosti su povezani </a:t>
            </a:r>
            <a:r>
              <a:rPr lang="hr-HR" sz="1600" b="1" dirty="0">
                <a:solidFill>
                  <a:schemeClr val="accent1">
                    <a:lumMod val="75000"/>
                  </a:schemeClr>
                </a:solidFill>
              </a:rPr>
              <a:t>vezama</a:t>
            </a:r>
            <a:r>
              <a:rPr lang="hr-HR" sz="1600" b="1" dirty="0"/>
              <a:t> </a:t>
            </a:r>
            <a:r>
              <a:rPr lang="hr-HR" sz="1600" dirty="0"/>
              <a:t>(postoji redosled odvijanja aktivnosti)</a:t>
            </a:r>
            <a:endParaRPr lang="en-US" sz="1600" dirty="0"/>
          </a:p>
          <a:p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Brackett (2015); Dalkir (2023); Cotton (2023)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5279D86-CC31-B029-1AF7-169CA8EB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64" y="3914174"/>
            <a:ext cx="5930082" cy="185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poslovnih procesa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cs typeface="Times New Roman" panose="02020603050405020304" pitchFamily="18" charset="0"/>
              </a:rPr>
              <a:t>BPMN elementi: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Objekti toka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događaji, zadaci (aktivnosti) i odluke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Povezivanje objekata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sekvencijski tok, tok poruka i asocijacija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1065A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Učesnic</a:t>
            </a:r>
            <a:r>
              <a:rPr lang="hr-HR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bazen i staze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Artefakti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podatkovni objekti, skladišta podataka i anotacije</a:t>
            </a:r>
          </a:p>
          <a:p>
            <a:pPr lvl="1"/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373096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Događaji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Ono što se događaja </a:t>
            </a:r>
            <a:r>
              <a:rPr lang="hr-HR" sz="1800" b="1" dirty="0"/>
              <a:t>tokom izvođenja </a:t>
            </a:r>
            <a:r>
              <a:rPr lang="hr-HR" sz="1800" dirty="0"/>
              <a:t>procesa</a:t>
            </a:r>
            <a:endParaRPr lang="en-US" sz="1800" dirty="0"/>
          </a:p>
          <a:p>
            <a:r>
              <a:rPr lang="hr-HR" sz="1800" b="1" dirty="0">
                <a:solidFill>
                  <a:schemeClr val="accent6"/>
                </a:solidFill>
              </a:rPr>
              <a:t>Početni događaji</a:t>
            </a:r>
            <a:r>
              <a:rPr lang="hr-HR" sz="1800" dirty="0">
                <a:solidFill>
                  <a:schemeClr val="accent6"/>
                </a:solidFill>
              </a:rPr>
              <a:t> </a:t>
            </a:r>
            <a:r>
              <a:rPr lang="hr-HR" sz="1800" dirty="0"/>
              <a:t>određuju gde proces započinje</a:t>
            </a:r>
          </a:p>
          <a:p>
            <a:pPr lvl="1"/>
            <a:r>
              <a:rPr lang="hr-HR" sz="1600" dirty="0"/>
              <a:t>Mora postojati u poslovnom procesu</a:t>
            </a:r>
          </a:p>
          <a:p>
            <a:r>
              <a:rPr lang="hr-HR" sz="1800" b="1" dirty="0" err="1">
                <a:solidFill>
                  <a:schemeClr val="accent2"/>
                </a:solidFill>
              </a:rPr>
              <a:t>Intermedijarni</a:t>
            </a:r>
            <a:r>
              <a:rPr lang="hr-HR" sz="1800" b="1" dirty="0">
                <a:solidFill>
                  <a:schemeClr val="accent2"/>
                </a:solidFill>
              </a:rPr>
              <a:t> događaj</a:t>
            </a:r>
            <a:r>
              <a:rPr lang="hr-HR" sz="1800" dirty="0">
                <a:solidFill>
                  <a:schemeClr val="accent2"/>
                </a:solidFill>
              </a:rPr>
              <a:t> </a:t>
            </a:r>
            <a:r>
              <a:rPr lang="hr-HR" sz="1800" dirty="0"/>
              <a:t>se događa unutar procesa, između početnog i završnog događaja</a:t>
            </a:r>
          </a:p>
          <a:p>
            <a:pPr lvl="1"/>
            <a:r>
              <a:rPr lang="hr-HR" sz="1600" dirty="0"/>
              <a:t>Utiče na tok procesa, ali ga neće započeti ili završiti</a:t>
            </a:r>
          </a:p>
          <a:p>
            <a:pPr lvl="1"/>
            <a:r>
              <a:rPr lang="hr-HR" sz="1600" dirty="0"/>
              <a:t>Mogu označavati postignuća (</a:t>
            </a:r>
            <a:r>
              <a:rPr lang="hr-HR" sz="1600" i="1" dirty="0" err="1"/>
              <a:t>milestonese</a:t>
            </a:r>
            <a:r>
              <a:rPr lang="hr-HR" sz="1600" dirty="0"/>
              <a:t>) u procesima</a:t>
            </a:r>
          </a:p>
          <a:p>
            <a:pPr lvl="1"/>
            <a:r>
              <a:rPr lang="hr-HR" sz="1600" dirty="0"/>
              <a:t>Najčešće se koriste za prikaz vremenskog odstupanja (čekanja) unutar procesa</a:t>
            </a:r>
          </a:p>
          <a:p>
            <a:r>
              <a:rPr lang="hr-HR" sz="1800" b="1" dirty="0">
                <a:solidFill>
                  <a:srgbClr val="C00000"/>
                </a:solidFill>
              </a:rPr>
              <a:t>Završni događaji </a:t>
            </a:r>
            <a:r>
              <a:rPr lang="hr-HR" sz="1800" dirty="0"/>
              <a:t>određuju kada proces završava</a:t>
            </a:r>
          </a:p>
          <a:p>
            <a:pPr lvl="1"/>
            <a:r>
              <a:rPr lang="hr-HR" sz="1600" dirty="0"/>
              <a:t>Mora postojati u poslovnom procesu</a:t>
            </a:r>
            <a:endParaRPr lang="en-US" sz="1600" dirty="0"/>
          </a:p>
          <a:p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t] + [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glagolski pridjev trpni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Račun poslat</a:t>
            </a: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Narudžbina potvrđena</a:t>
            </a:r>
            <a:endParaRPr lang="pl-PL" sz="16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49A75DC-E85A-B177-A4A0-ADF8E2AE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82" y="4484365"/>
            <a:ext cx="9525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6ACBA69-863E-17B2-AFDC-1BD65751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68" y="4472952"/>
            <a:ext cx="13906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217282-53D9-7E98-51BD-F278110F6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259" y="4484365"/>
            <a:ext cx="9525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B5CD9-85D8-1502-8721-3597A3493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E54C63D-E61D-3FDA-CF67-C784EF9E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C376734-2EF4-B329-3F1B-DF07F4A1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nešto što se sprovodi tokom procesa, aktivnosti koje obavlja osoba ili sistem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Zadatak vs.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Potproces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glagol u imperativu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+ [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t]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Pošalji račun</a:t>
            </a: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Potvrdi narudžbinu</a:t>
            </a:r>
            <a:endParaRPr lang="pl-PL" sz="1600" dirty="0"/>
          </a:p>
        </p:txBody>
      </p:sp>
      <p:pic>
        <p:nvPicPr>
          <p:cNvPr id="2" name="Picture 1" descr="A close-up of a computer keyboard&#10;&#10;Description automatically generated">
            <a:extLst>
              <a:ext uri="{FF2B5EF4-FFF2-40B4-BE49-F238E27FC236}">
                <a16:creationId xmlns:a16="http://schemas.microsoft.com/office/drawing/2014/main" id="{0D558CC3-4C78-3152-49B4-614B159EE1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7" b="13966"/>
          <a:stretch/>
        </p:blipFill>
        <p:spPr bwMode="auto">
          <a:xfrm>
            <a:off x="2472120" y="3963047"/>
            <a:ext cx="6051112" cy="1478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1971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811B4-2480-A1A0-6980-A8FE81E04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D497B87-B9BC-7FCC-75A3-99815A1B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Odluka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A94F77F-1EAD-391B-B268-719AD6647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mesta gde se procesi 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razdvajaju ili spajaju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XOR (ekskluzivna), OR (inkluzivna), AND (paralelna) odluka</a:t>
            </a:r>
            <a:endParaRPr lang="pl-PL" sz="1400" dirty="0"/>
          </a:p>
        </p:txBody>
      </p:sp>
      <p:pic>
        <p:nvPicPr>
          <p:cNvPr id="3" name="Picture 2" descr="A group of black and white logos&#10;&#10;Description automatically generated">
            <a:extLst>
              <a:ext uri="{FF2B5EF4-FFF2-40B4-BE49-F238E27FC236}">
                <a16:creationId xmlns:a16="http://schemas.microsoft.com/office/drawing/2014/main" id="{C26C11AB-EDD4-0327-AFAF-9FEBD0670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15625"/>
          <a:stretch/>
        </p:blipFill>
        <p:spPr bwMode="auto">
          <a:xfrm>
            <a:off x="2830747" y="3258841"/>
            <a:ext cx="6341294" cy="1916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99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Poslovni proces</a:t>
            </a:r>
          </a:p>
          <a:p>
            <a:r>
              <a:rPr lang="pl-PL" sz="2000" dirty="0"/>
              <a:t>Upravljanje poslovnim procesima</a:t>
            </a:r>
          </a:p>
          <a:p>
            <a:r>
              <a:rPr lang="pl-PL" sz="2000" dirty="0"/>
              <a:t>Modeliranje poslovnih procesa</a:t>
            </a:r>
          </a:p>
          <a:p>
            <a:r>
              <a:rPr lang="pl-PL" sz="2000" dirty="0"/>
              <a:t>Rudarenje procesa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C5C4F-3961-6F07-5C72-0F42C590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89713B0-CE7C-109C-A269-1E8C0388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 odluka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88FCF40-9EF2-0B61-FAA5-C38B35DF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Tačan alternativni put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ne isključuje </a:t>
            </a:r>
            <a:r>
              <a:rPr lang="hr-HR" sz="1800" dirty="0"/>
              <a:t>ostale, svi putevi se mogu uzeti u obzir</a:t>
            </a:r>
          </a:p>
          <a:p>
            <a:r>
              <a:rPr lang="hr-HR" sz="1800" dirty="0"/>
              <a:t>Moguće je u isto vreme uzeti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samo jedan put ili sve njih</a:t>
            </a:r>
          </a:p>
        </p:txBody>
      </p:sp>
      <p:pic>
        <p:nvPicPr>
          <p:cNvPr id="2" name="Picture 1" descr="A diagram of a company&#10;&#10;Description automatically generated">
            <a:extLst>
              <a:ext uri="{FF2B5EF4-FFF2-40B4-BE49-F238E27FC236}">
                <a16:creationId xmlns:a16="http://schemas.microsoft.com/office/drawing/2014/main" id="{A594F24E-3224-F993-03AF-55B3E1FC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6488" r="4876" b="6160"/>
          <a:stretch/>
        </p:blipFill>
        <p:spPr bwMode="auto">
          <a:xfrm>
            <a:off x="838200" y="2795402"/>
            <a:ext cx="10039089" cy="2912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065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41744-2BBD-816B-8565-3D7FA8572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4DA830A-7EB2-A3BB-4F58-2E75A1E0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XOR i AND odluka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C706639-797E-0076-6D09-22797BAE5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XOR</a:t>
            </a:r>
            <a:endParaRPr lang="hr-HR" sz="1800" b="1" dirty="0">
              <a:solidFill>
                <a:srgbClr val="015BA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prilikom razdvajanja, usmerava tok samo u jednu od izlaznih grana, na temelju uslova</a:t>
            </a: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Prilikom spajanja, čeka se dovršenje jedne dolazne grane pre nastavka toka</a:t>
            </a:r>
          </a:p>
          <a:p>
            <a:r>
              <a:rPr lang="hr-HR" sz="22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izvršavanje dva ili više zadatka koji ne zavise jedan od drugog i mogu se izvršavati istovremeno </a:t>
            </a: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prilikom spajanja čeka da se završe sve ulazne grane pre nastavka toka</a:t>
            </a:r>
            <a:endParaRPr lang="pl-PL" sz="1000" dirty="0"/>
          </a:p>
        </p:txBody>
      </p:sp>
      <p:pic>
        <p:nvPicPr>
          <p:cNvPr id="3" name="Picture 2" descr="A diagram of a company&#10;&#10;Description automatically generated">
            <a:extLst>
              <a:ext uri="{FF2B5EF4-FFF2-40B4-BE49-F238E27FC236}">
                <a16:creationId xmlns:a16="http://schemas.microsoft.com/office/drawing/2014/main" id="{49924F8A-8588-687C-0CC8-5CE58F6C43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6488" r="4876" b="6160"/>
          <a:stretch/>
        </p:blipFill>
        <p:spPr bwMode="auto">
          <a:xfrm>
            <a:off x="1526993" y="4225995"/>
            <a:ext cx="7572619" cy="2197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1273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05D82-7980-D5C0-AF69-3B147188A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8A287DA-C328-96BA-3CA5-51547482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Objekti spajanja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2EEF00A-89D3-B9C0-EC44-8CC9C4B0C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 vrste povezujućih objekata: 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sekvencijski tok, tok poruke i asocijacija</a:t>
            </a:r>
            <a:endParaRPr lang="pl-PL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 descr="A line with a circle and a dotted line&#10;&#10;Description automatically generated">
            <a:extLst>
              <a:ext uri="{FF2B5EF4-FFF2-40B4-BE49-F238E27FC236}">
                <a16:creationId xmlns:a16="http://schemas.microsoft.com/office/drawing/2014/main" id="{082BE138-0D4E-5A63-9F77-177202CEB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17797" r="5391" b="25424"/>
          <a:stretch/>
        </p:blipFill>
        <p:spPr bwMode="auto">
          <a:xfrm>
            <a:off x="838200" y="2721723"/>
            <a:ext cx="10787801" cy="14145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8171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AF653-7D2D-4303-9B77-4F67E1441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2B0D42F-CB7E-BF31-0D97-5C0DA848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Sudionici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D08B604-C766-2F11-2554-C96C3CC3E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Bazeni i staze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koriste za prikaz cele organizacije, a </a:t>
            </a:r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staza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modeliranje dela ili poslovne jedinice</a:t>
            </a: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 –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preduzeće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  <a:p>
            <a:pPr lvl="1"/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Staza – Deo prodaje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050" dirty="0"/>
          </a:p>
        </p:txBody>
      </p:sp>
      <p:pic>
        <p:nvPicPr>
          <p:cNvPr id="3" name="Picture 2" descr="A white rectangular object with black lines&#10;&#10;Description automatically generated">
            <a:extLst>
              <a:ext uri="{FF2B5EF4-FFF2-40B4-BE49-F238E27FC236}">
                <a16:creationId xmlns:a16="http://schemas.microsoft.com/office/drawing/2014/main" id="{01B71C31-619E-3ADC-CE0D-8D8C37E2E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7695" r="4751" b="6121"/>
          <a:stretch/>
        </p:blipFill>
        <p:spPr bwMode="auto">
          <a:xfrm>
            <a:off x="1798113" y="3429000"/>
            <a:ext cx="8004123" cy="2458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918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0B264-D600-6A87-3708-835DA331A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492D032-BE7C-41FD-F62F-B6B0EC0B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Artefakti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4FB00C7-AC6B-E7FB-E20E-A6C0F990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podatkovni objekti, skladište podataka i anotacije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Podatkovni objekti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 podatke koji su potrebni za obavljanje određenih zadataka (podaci kao ulaz) ili su rezultat izvršenja zadatka (podaci kao izlaz)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 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mesto koje sadrži podatkovne objekte, npr. baza podataka za elektroničke objekte ili ormarić u koji se spremaju fizički objekti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mehanizam pomoću kojeg se pružaju dodatne tekstualne informacije čitatelju BPMN dijagrama</a:t>
            </a:r>
            <a:endParaRPr lang="pl-PL" sz="1050" dirty="0"/>
          </a:p>
        </p:txBody>
      </p:sp>
      <p:pic>
        <p:nvPicPr>
          <p:cNvPr id="2" name="Picture 1" descr="A close-up of a document&#10;&#10;Description automatically generated">
            <a:extLst>
              <a:ext uri="{FF2B5EF4-FFF2-40B4-BE49-F238E27FC236}">
                <a16:creationId xmlns:a16="http://schemas.microsoft.com/office/drawing/2014/main" id="{FEF0DEA8-4F83-8DF1-BC88-8C9A005AD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16667" r="6584" b="16667"/>
          <a:stretch/>
        </p:blipFill>
        <p:spPr bwMode="auto">
          <a:xfrm>
            <a:off x="1166627" y="4211110"/>
            <a:ext cx="463867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diagram of a cylinder&#10;&#10;Description automatically generated">
            <a:extLst>
              <a:ext uri="{FF2B5EF4-FFF2-40B4-BE49-F238E27FC236}">
                <a16:creationId xmlns:a16="http://schemas.microsoft.com/office/drawing/2014/main" id="{7572A20C-C083-8D9E-7C43-B3D8A96B9E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 b="14912"/>
          <a:stretch/>
        </p:blipFill>
        <p:spPr bwMode="auto">
          <a:xfrm>
            <a:off x="2370337" y="5424488"/>
            <a:ext cx="3048000" cy="752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6A8CD1A9-C902-5300-D8F4-33AA9CB19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12353"/>
          <a:stretch/>
        </p:blipFill>
        <p:spPr bwMode="auto">
          <a:xfrm>
            <a:off x="6748601" y="4186696"/>
            <a:ext cx="3524250" cy="121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875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B264-EE1E-ECCD-1B1C-F63276BF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Dekompozicija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C06FC-41C3-D55C-DBF4-4D1B7D33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73926"/>
            <a:ext cx="10515600" cy="4351338"/>
          </a:xfrm>
        </p:spPr>
        <p:txBody>
          <a:bodyPr>
            <a:normAutofit/>
          </a:bodyPr>
          <a:lstStyle/>
          <a:p>
            <a:r>
              <a:rPr lang="hr-HR" sz="1800" dirty="0"/>
              <a:t>Raščlanjivanje procese na manje delove –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potprocese</a:t>
            </a:r>
          </a:p>
          <a:p>
            <a:r>
              <a:rPr lang="hr-HR" sz="1800" dirty="0"/>
              <a:t>Svaki </a:t>
            </a:r>
            <a:r>
              <a:rPr lang="hr-HR" sz="1800" dirty="0" err="1"/>
              <a:t>potproces</a:t>
            </a:r>
            <a:r>
              <a:rPr lang="hr-HR" sz="1800" dirty="0"/>
              <a:t> mora imati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početni i završni događaj</a:t>
            </a:r>
          </a:p>
          <a:p>
            <a:r>
              <a:rPr lang="hr-HR" sz="1800" dirty="0"/>
              <a:t>Koristi se radi vizualnog pojednostavljivanja modela</a:t>
            </a:r>
          </a:p>
          <a:p>
            <a:r>
              <a:rPr lang="hr-HR" sz="1800" dirty="0"/>
              <a:t>Kada dekomponirati proces?</a:t>
            </a:r>
          </a:p>
          <a:p>
            <a:pPr lvl="1"/>
            <a:r>
              <a:rPr lang="hr-HR" sz="1600" dirty="0"/>
              <a:t>Kada model postane </a:t>
            </a:r>
            <a:r>
              <a:rPr lang="hr-HR" sz="1600" b="1" dirty="0">
                <a:solidFill>
                  <a:schemeClr val="accent1">
                    <a:lumMod val="75000"/>
                  </a:schemeClr>
                </a:solidFill>
              </a:rPr>
              <a:t>prevelik</a:t>
            </a:r>
            <a:r>
              <a:rPr lang="hr-HR" sz="1600" dirty="0"/>
              <a:t> tako da ga je teško razumjeti </a:t>
            </a:r>
          </a:p>
          <a:p>
            <a:pPr lvl="1"/>
            <a:r>
              <a:rPr lang="hr-HR" sz="1600" dirty="0"/>
              <a:t>Ako ima </a:t>
            </a:r>
            <a:r>
              <a:rPr lang="hr-HR" sz="1600" b="1" dirty="0">
                <a:solidFill>
                  <a:schemeClr val="accent1">
                    <a:lumMod val="75000"/>
                  </a:schemeClr>
                </a:solidFill>
              </a:rPr>
              <a:t>više od 30 objekata tokova </a:t>
            </a:r>
            <a:r>
              <a:rPr lang="hr-HR" sz="1600" dirty="0"/>
              <a:t>(aktivnosti, događaja, odluka)</a:t>
            </a:r>
            <a:endParaRPr lang="hr-HR" sz="11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C03F42-2A3D-091B-B8D4-13C7E7D72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91" y="3929754"/>
            <a:ext cx="5318698" cy="214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6420BD-7B3F-0EA7-1046-4743884D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80" y="4131019"/>
            <a:ext cx="2588895" cy="19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28928352-AC7F-C4E4-F5BB-FB082C033B95}"/>
              </a:ext>
            </a:extLst>
          </p:cNvPr>
          <p:cNvSpPr/>
          <p:nvPr/>
        </p:nvSpPr>
        <p:spPr>
          <a:xfrm rot="16200000">
            <a:off x="6390973" y="4742524"/>
            <a:ext cx="865632" cy="69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E62F1-D3F4-65C8-170E-3F0408D27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1EB6CE9-83B6-DED3-5853-BBA8BF7B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Rudarenje procesa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ACC098-2A85-9951-429A-C08A08B3D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nalazi se na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raskrsnici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rudarenja podataka i modeliranja procesa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inovativan pristup razumevanju i unapređenju poslovnih procesa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tehnike, alate i metode za otkrivanje, praćenje i poboljšanje stvarnih procesa (tj. ne pretpostavljenih procesa) izdvajanjem znanja iz dnevnika događaja koji su obično dostupni u današnjim (informacijskim) sistemima</a:t>
            </a:r>
            <a:endParaRPr lang="pl-PL" sz="1050" dirty="0"/>
          </a:p>
        </p:txBody>
      </p:sp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68A0E37D-1C63-8F5A-0E98-77407D64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037" y="3546619"/>
            <a:ext cx="7898385" cy="252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5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856F6-5FC7-5F7F-BC67-0535B3A43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AC2370D-769A-5A91-4F98-B9347392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Primjer dnevnika događaja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DA456B3F-52A8-CE2C-D838-B60AF249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93614"/>
          </a:xfrm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dnevnik događaja mora sadržavati ID slučaja, naziv aktivnosti i vremensku oznaku</a:t>
            </a:r>
          </a:p>
          <a:p>
            <a:pPr lvl="1"/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slučaj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(instanca procesa) je entitet kojim se bavi proces koji se analizira</a:t>
            </a:r>
          </a:p>
          <a:p>
            <a:pPr lvl="1"/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</a:t>
            </a:r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dobro definisan korak u procesu</a:t>
            </a:r>
          </a:p>
          <a:p>
            <a:pPr lvl="1"/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vremenska oznaka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datum i vreme kada se aktivnost obavlja</a:t>
            </a:r>
            <a:endParaRPr lang="pl-PL" sz="65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5F0607-129A-9A25-D71F-038080B4D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152435"/>
              </p:ext>
            </p:extLst>
          </p:nvPr>
        </p:nvGraphicFramePr>
        <p:xfrm>
          <a:off x="1686758" y="3429000"/>
          <a:ext cx="6969510" cy="288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6055">
                  <a:extLst>
                    <a:ext uri="{9D8B030D-6E8A-4147-A177-3AD203B41FA5}">
                      <a16:colId xmlns:a16="http://schemas.microsoft.com/office/drawing/2014/main" val="1217204973"/>
                    </a:ext>
                  </a:extLst>
                </a:gridCol>
                <a:gridCol w="2461756">
                  <a:extLst>
                    <a:ext uri="{9D8B030D-6E8A-4147-A177-3AD203B41FA5}">
                      <a16:colId xmlns:a16="http://schemas.microsoft.com/office/drawing/2014/main" val="1750268261"/>
                    </a:ext>
                  </a:extLst>
                </a:gridCol>
                <a:gridCol w="2050821">
                  <a:extLst>
                    <a:ext uri="{9D8B030D-6E8A-4147-A177-3AD203B41FA5}">
                      <a16:colId xmlns:a16="http://schemas.microsoft.com/office/drawing/2014/main" val="985041658"/>
                    </a:ext>
                  </a:extLst>
                </a:gridCol>
                <a:gridCol w="1230878">
                  <a:extLst>
                    <a:ext uri="{9D8B030D-6E8A-4147-A177-3AD203B41FA5}">
                      <a16:colId xmlns:a16="http://schemas.microsoft.com/office/drawing/2014/main" val="512116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ID slučaja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Naziv aktivnosti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Vremenska oznaka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Resurs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2502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Poziv zaprimljen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09:00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241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Problem identificiran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09:15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9886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Poziv zaprimljen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10:17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4075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Problem prosljeđen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10:20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6682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Informacije pružene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10:26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435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Poziv zaključen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10:28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8963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Poziv tehničke podrške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11:43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B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3903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Problem riješen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11:59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 dirty="0">
                          <a:effectLst/>
                        </a:rPr>
                        <a:t>Agent B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446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616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Rudarenje procesa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 izdvajanja podataka (dnevnika događaja) iz informacionog sistema (npr. u obliku CSV ili XLS datoteke), podaci se uvoze u poseban softver za rudarenje procesa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temelju uvezenih podataka, softver za rudarenje procesa otkriva model procesa.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Ovaj se model zatim može analizirati kako bi se utvrdilo postoje li neka uska grla, problemi ili prilike za poboljšanje.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rudarenje procesa primenjivo je na sve vrste operativnih procesa (organizacija i sistema)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postupaka bolničkog lečenja,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poboljšanje postupaka korisničke službe u multinacionalnoj </a:t>
            </a:r>
            <a:r>
              <a:rPr lang="hr-HR" sz="1400" dirty="0">
                <a:ea typeface="Calibri" panose="020F0502020204030204" pitchFamily="34" charset="0"/>
                <a:cs typeface="Times New Roman" panose="02020603050405020304" pitchFamily="18" charset="0"/>
              </a:rPr>
              <a:t>kompaniji</a:t>
            </a:r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 navika pregledavanja korisnika stranice za rezervacije,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procena neispravnosti sistema za rukovanje prtljagom i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usavršavanje korisničkih sučelja rendgenskih uređaja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53431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konkurentni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današnjem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okruženju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efikasno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kontinuirano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(BPM)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rudarenje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inteligencije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pomažu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preduzećima da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operativne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BPM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zovanu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prepoznavanje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izvršavanje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praćenje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usklađuje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strateškim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ciljevima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rudarenje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je,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ekstrakcijom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dnevnika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događaja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nalaze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istemima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Poslovni 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Svaka organizacija, bez obzira na veličinu ili sektor, složen je sistem međusobno povezanih procesa</a:t>
            </a:r>
          </a:p>
          <a:p>
            <a:r>
              <a:rPr lang="hr-HR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Procesi</a:t>
            </a:r>
            <a:r>
              <a:rPr lang="hr-HR" sz="1800" dirty="0">
                <a:cs typeface="Times New Roman" panose="02020603050405020304" pitchFamily="18" charset="0"/>
              </a:rPr>
              <a:t> -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strukturirane aktivnosti koje se poduzimaju kako bi se postigao određeni organizacijski cilj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proizvodnoj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firmi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ključni procesi mogu uključivati dizajn proizvoda, nabavku sirovina, proizvodnju, kontrolu kvalitete i distribuciju</a:t>
            </a:r>
          </a:p>
          <a:p>
            <a:pPr lvl="1"/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poslu orijentisnom na usluge kao što je banka, procesi uključuju otvaranje računa, obradu kredita, korisničku službu i provere usklađenosti</a:t>
            </a:r>
          </a:p>
          <a:p>
            <a:r>
              <a:rPr lang="hr-HR" sz="1800" dirty="0">
                <a:cs typeface="Times New Roman" panose="02020603050405020304" pitchFamily="18" charset="0"/>
              </a:rPr>
              <a:t>Poslovni proces sastoji se od:</a:t>
            </a:r>
          </a:p>
          <a:p>
            <a:pPr lvl="1"/>
            <a:r>
              <a:rPr lang="hr-HR" sz="16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Događaji</a:t>
            </a:r>
            <a:r>
              <a:rPr lang="hr-HR" sz="1600" dirty="0">
                <a:cs typeface="Times New Roman" panose="02020603050405020304" pitchFamily="18" charset="0"/>
              </a:rPr>
              <a:t> 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stvari koje nemaju trajanje i događaju se u određenom trenutku (npr. 'Narudžbina primljena’)</a:t>
            </a:r>
          </a:p>
          <a:p>
            <a:pPr lvl="1"/>
            <a:r>
              <a:rPr lang="hr-HR" sz="16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Aktivnosti </a:t>
            </a:r>
            <a:r>
              <a:rPr lang="hr-HR" sz="1600" dirty="0">
                <a:cs typeface="Times New Roman" panose="02020603050405020304" pitchFamily="18" charset="0"/>
              </a:rPr>
              <a:t>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zadaci ili operacije koje su međusobno povezane i čijim se izvršavanjem ispunjava cilj poslovnog procesa (npr. 'Plaćanje računa’)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hr-HR" sz="16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Odluke</a:t>
            </a:r>
            <a:r>
              <a:rPr lang="hr-HR" sz="1600" dirty="0">
                <a:cs typeface="Times New Roman" panose="02020603050405020304" pitchFamily="18" charset="0"/>
              </a:rPr>
              <a:t> –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faza u kojoj proces odlučuje u kojem će smeru ići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hr-HR" sz="1600" b="1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Sudionici </a:t>
            </a:r>
            <a:r>
              <a:rPr lang="hr-HR" sz="1600" dirty="0">
                <a:cs typeface="Times New Roman" panose="02020603050405020304" pitchFamily="18" charset="0"/>
              </a:rPr>
              <a:t>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ljudi, organizacije ili softverski sistemi koji izvode procesne aktivnosti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hr-HR" sz="1600" b="1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Objekti</a:t>
            </a:r>
            <a:r>
              <a:rPr lang="hr-HR" sz="16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cs typeface="Times New Roman" panose="02020603050405020304" pitchFamily="18" charset="0"/>
              </a:rPr>
              <a:t>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oprema, materijali, papirni dokumenti (fizički objekti), elektronski dokumenti i zapisi (informacijski objekti).</a:t>
            </a:r>
            <a:endParaRPr lang="pl-PL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en-US" sz="4000" dirty="0" err="1"/>
              <a:t>Finalna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Poslovni 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zvršenje procesa rezultira jednim ili više </a:t>
            </a:r>
            <a:r>
              <a:rPr lang="hr-HR" sz="1800" b="1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ishoda</a:t>
            </a:r>
            <a:r>
              <a:rPr lang="en-US" sz="1800" dirty="0"/>
              <a:t> </a:t>
            </a:r>
            <a:endParaRPr lang="hr-HR" sz="18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Ishod bi, u teoriji, trebao koristiti svim stranama uključenim u proces (</a:t>
            </a:r>
            <a:r>
              <a:rPr lang="hr-HR" sz="1800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pozitivan ishod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Ponekad je ta vrednost samo delimično postignuta ili nije nikad postignuta (</a:t>
            </a:r>
            <a:r>
              <a:rPr lang="hr-HR" sz="1800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negativan ishod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hr-HR" sz="1800" b="1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800" b="1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oslovni proces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skup zadataka i aktivnosti (poslovnih operacija i akcija) koji se sastoje od zaposlenih, materijala,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mašina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sistema i metoda koji su strukturirani na takav način da dizajniraju, stvaraju i isporučuju proizvod ili uslugu potrošaču </a:t>
            </a:r>
            <a:r>
              <a:rPr lang="hr-HR" sz="1800" dirty="0">
                <a:cs typeface="Times New Roman" panose="02020603050405020304" pitchFamily="18" charset="0"/>
              </a:rPr>
              <a:t>(von Scheel et al., 2015)</a:t>
            </a:r>
            <a:endParaRPr lang="pl-PL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5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6794-8D52-5DEA-3BFE-2EC1590C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5CD10A6-189E-F900-0C4A-F7EEAC00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Upravljanje poslovnim procesima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8D05A6E-E597-90C8-EB60-9168CD6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 koja koristi različite metode za otkrivanje, modeliranje, analizu, merenje, poboljšanje i optimizaciju poslovnih procesa</a:t>
            </a:r>
            <a:r>
              <a:rPr lang="hr-HR" sz="1800" dirty="0"/>
              <a:t> (Gartner, n.d.)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sistemski pristup za snimanje, projektovanje, izvođenje, dokumentovanje, merenje, praćenje i kontrolu automatizovanih i neautomatizovanih procesa kako bi se ispunili ciljevi i poslovne strategije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firm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hr-HR" sz="1800" dirty="0"/>
              <a:t>(Camunda, n.d.)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 koja uključuje bilo koju kombinaciju modelovanja, automatizacije, izvršenja, kontrole, merenja i optimizacije tokova poslovnih aktivnosti u primenjivoj kombinaciji za podršku ciljeva poduzeća,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prevazilazeći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organizacijske i sistemske granice te uključujući zaposlene, klijente i partnere unutar i izvan granica poduzeća</a:t>
            </a:r>
            <a:r>
              <a:rPr lang="hr-HR" sz="1800" dirty="0"/>
              <a:t> (Swenson and Rosing, 2015)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01696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6794-8D52-5DEA-3BFE-2EC1590C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5CD10A6-189E-F900-0C4A-F7EEAC00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Upravljanje poslovnim procesima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8D05A6E-E597-90C8-EB60-9168CD6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Skup</a:t>
            </a:r>
            <a:r>
              <a:rPr lang="en-US" sz="1800" dirty="0"/>
              <a:t> </a:t>
            </a:r>
            <a:r>
              <a:rPr lang="en-US" sz="1800" dirty="0" err="1"/>
              <a:t>metoda</a:t>
            </a:r>
            <a:r>
              <a:rPr lang="en-US" sz="1800" dirty="0"/>
              <a:t>, </a:t>
            </a:r>
            <a:r>
              <a:rPr lang="en-US" sz="1800" dirty="0" err="1"/>
              <a:t>tehnika</a:t>
            </a:r>
            <a:r>
              <a:rPr lang="en-US" sz="1800" dirty="0"/>
              <a:t> i alata za </a:t>
            </a:r>
            <a:r>
              <a:rPr lang="en-US" sz="1800" dirty="0" err="1"/>
              <a:t>identifikaciju</a:t>
            </a:r>
            <a:r>
              <a:rPr lang="en-US" sz="1800" dirty="0"/>
              <a:t>, </a:t>
            </a:r>
            <a:r>
              <a:rPr lang="en-US" sz="1800" dirty="0" err="1"/>
              <a:t>detekciju</a:t>
            </a:r>
            <a:r>
              <a:rPr lang="en-US" sz="1800" dirty="0"/>
              <a:t>, </a:t>
            </a:r>
            <a:r>
              <a:rPr lang="en-US" sz="1800" dirty="0" err="1"/>
              <a:t>analizu</a:t>
            </a:r>
            <a:r>
              <a:rPr lang="en-US" sz="1800" dirty="0"/>
              <a:t>, </a:t>
            </a:r>
            <a:r>
              <a:rPr lang="en-US" sz="1800" dirty="0" err="1"/>
              <a:t>redizajn</a:t>
            </a:r>
            <a:r>
              <a:rPr lang="en-US" sz="1800" dirty="0"/>
              <a:t>, </a:t>
            </a:r>
            <a:r>
              <a:rPr lang="en-US" sz="1800" dirty="0" err="1"/>
              <a:t>izvođenje</a:t>
            </a:r>
            <a:r>
              <a:rPr lang="en-US" sz="1800" dirty="0"/>
              <a:t> i </a:t>
            </a:r>
            <a:r>
              <a:rPr lang="en-US" sz="1800" dirty="0" err="1"/>
              <a:t>praćenje</a:t>
            </a:r>
            <a:r>
              <a:rPr lang="en-US" sz="1800" dirty="0"/>
              <a:t> </a:t>
            </a:r>
            <a:r>
              <a:rPr lang="en-US" sz="1800" dirty="0" err="1"/>
              <a:t>poslovnih</a:t>
            </a:r>
            <a:r>
              <a:rPr lang="en-US" sz="1800" dirty="0"/>
              <a:t> </a:t>
            </a:r>
            <a:r>
              <a:rPr lang="en-US" sz="1800" dirty="0" err="1"/>
              <a:t>procesa</a:t>
            </a:r>
            <a:r>
              <a:rPr lang="en-US" sz="1800" dirty="0"/>
              <a:t> s </a:t>
            </a:r>
            <a:r>
              <a:rPr lang="en-US" sz="1800" dirty="0" err="1"/>
              <a:t>ciljem</a:t>
            </a:r>
            <a:r>
              <a:rPr lang="en-US" sz="1800" dirty="0"/>
              <a:t> </a:t>
            </a:r>
            <a:r>
              <a:rPr lang="en-US" sz="1800" dirty="0" err="1"/>
              <a:t>poboljšanja</a:t>
            </a:r>
            <a:r>
              <a:rPr lang="en-US" sz="1800" dirty="0"/>
              <a:t> </a:t>
            </a:r>
            <a:r>
              <a:rPr lang="en-US" sz="1800" dirty="0" err="1"/>
              <a:t>njiho</a:t>
            </a:r>
            <a:r>
              <a:rPr lang="sr-Latn-RS" sz="1800" dirty="0"/>
              <a:t>vog predstavljanja</a:t>
            </a:r>
            <a:r>
              <a:rPr lang="en-US" sz="1800" dirty="0"/>
              <a:t>.</a:t>
            </a:r>
            <a:endParaRPr lang="hr-HR" sz="1800" dirty="0"/>
          </a:p>
          <a:p>
            <a:pPr lvl="1"/>
            <a:r>
              <a:rPr lang="hr-HR" sz="1600" b="1" dirty="0">
                <a:solidFill>
                  <a:srgbClr val="015BA6"/>
                </a:solidFill>
              </a:rPr>
              <a:t>Poboljšanje performansi </a:t>
            </a:r>
            <a:r>
              <a:rPr lang="hr-HR" sz="1600" dirty="0">
                <a:sym typeface="Wingdings" panose="05000000000000000000" pitchFamily="2" charset="2"/>
              </a:rPr>
              <a:t> smanjenje troškova, smanjenje vremena izvršenja aktivnosti, smanjenje grešaka/problema</a:t>
            </a:r>
          </a:p>
          <a:p>
            <a:pPr lvl="1"/>
            <a:endParaRPr lang="hr-HR" sz="2200" dirty="0">
              <a:sym typeface="Wingdings" panose="05000000000000000000" pitchFamily="2" charset="2"/>
            </a:endParaRPr>
          </a:p>
          <a:p>
            <a:r>
              <a:rPr lang="en-US" sz="2200" dirty="0"/>
              <a:t>BPM </a:t>
            </a:r>
            <a:r>
              <a:rPr lang="en-US" sz="2200" dirty="0" err="1"/>
              <a:t>nije</a:t>
            </a:r>
            <a:r>
              <a:rPr lang="en-US" sz="2200" dirty="0"/>
              <a:t> </a:t>
            </a:r>
            <a:r>
              <a:rPr lang="en-US" sz="2200" dirty="0" err="1"/>
              <a:t>poboljšanje</a:t>
            </a:r>
            <a:r>
              <a:rPr lang="en-US" sz="2200" dirty="0"/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pojedinačnih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aktivnosti</a:t>
            </a:r>
            <a:r>
              <a:rPr lang="en-US" sz="2200" dirty="0"/>
              <a:t>, </a:t>
            </a:r>
            <a:r>
              <a:rPr lang="en-US" sz="2200" dirty="0" err="1"/>
              <a:t>već</a:t>
            </a:r>
            <a:r>
              <a:rPr lang="en-US" sz="2200" dirty="0"/>
              <a:t> </a:t>
            </a:r>
            <a:r>
              <a:rPr lang="en-US" sz="2200" dirty="0" err="1"/>
              <a:t>upravljanje</a:t>
            </a:r>
            <a:r>
              <a:rPr lang="en-US" sz="2200" dirty="0"/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celim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lancem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200" dirty="0" err="1"/>
              <a:t>događaja</a:t>
            </a:r>
            <a:r>
              <a:rPr lang="en-US" sz="2200" dirty="0"/>
              <a:t>, </a:t>
            </a:r>
            <a:r>
              <a:rPr lang="en-US" sz="2200" dirty="0" err="1"/>
              <a:t>aktivnosti</a:t>
            </a:r>
            <a:r>
              <a:rPr lang="en-US" sz="2200" dirty="0"/>
              <a:t> i </a:t>
            </a:r>
            <a:r>
              <a:rPr lang="en-US" sz="2200" dirty="0" err="1"/>
              <a:t>odluka</a:t>
            </a:r>
            <a:r>
              <a:rPr lang="en-US" sz="2200" dirty="0"/>
              <a:t> </a:t>
            </a:r>
            <a:r>
              <a:rPr lang="en-US" sz="2200" dirty="0" err="1"/>
              <a:t>koje</a:t>
            </a:r>
            <a:r>
              <a:rPr lang="en-US" sz="2200" dirty="0"/>
              <a:t> </a:t>
            </a:r>
            <a:r>
              <a:rPr lang="en-US" sz="2200" dirty="0" err="1"/>
              <a:t>dodaju</a:t>
            </a:r>
            <a:r>
              <a:rPr lang="en-US" sz="2200" dirty="0"/>
              <a:t> </a:t>
            </a:r>
            <a:r>
              <a:rPr lang="en-US" sz="2200" dirty="0" err="1"/>
              <a:t>vrednost</a:t>
            </a:r>
            <a:r>
              <a:rPr lang="en-US" sz="2200" dirty="0"/>
              <a:t> </a:t>
            </a:r>
            <a:r>
              <a:rPr lang="sr-Latn-RS" sz="2200" dirty="0"/>
              <a:t>preduzeća</a:t>
            </a:r>
            <a:r>
              <a:rPr lang="en-US" sz="2200" dirty="0"/>
              <a:t> i </a:t>
            </a:r>
            <a:r>
              <a:rPr lang="en-US" sz="2200" dirty="0" err="1"/>
              <a:t>njenim</a:t>
            </a:r>
            <a:r>
              <a:rPr lang="en-US" sz="2200" dirty="0"/>
              <a:t> </a:t>
            </a:r>
            <a:r>
              <a:rPr lang="en-US" sz="2200" dirty="0" err="1"/>
              <a:t>klijentima</a:t>
            </a:r>
            <a:r>
              <a:rPr lang="en-US" sz="2200" dirty="0"/>
              <a:t>.</a:t>
            </a:r>
            <a:endParaRPr lang="pl-PL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8D8DF-951C-EF12-CB8F-36377056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943" y="4273921"/>
            <a:ext cx="4583676" cy="212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9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73650-EB2C-8E3E-6F64-9995A7419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5CCBE77-9B6D-5F7B-90A4-14A28318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BPM životni ciklus</a:t>
            </a:r>
          </a:p>
        </p:txBody>
      </p:sp>
      <p:pic>
        <p:nvPicPr>
          <p:cNvPr id="2" name="Picture 1" descr="A diagram of a process&#10;&#10;Description automatically generated">
            <a:extLst>
              <a:ext uri="{FF2B5EF4-FFF2-40B4-BE49-F238E27FC236}">
                <a16:creationId xmlns:a16="http://schemas.microsoft.com/office/drawing/2014/main" id="{054A030E-22A5-62C2-324E-49E6C7427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585" y="1560087"/>
            <a:ext cx="6623050" cy="47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4C89-7CFA-8F1B-AD92-5A523649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Procesne kategorije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A0C9-32D1-F863-4927-7412B1EE8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15BA6"/>
                </a:solidFill>
              </a:rPr>
              <a:t>Ključni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procesi</a:t>
            </a:r>
            <a:r>
              <a:rPr lang="en-US" sz="2000" b="1" dirty="0">
                <a:solidFill>
                  <a:srgbClr val="015BA6"/>
                </a:solidFill>
              </a:rPr>
              <a:t> (</a:t>
            </a:r>
            <a:r>
              <a:rPr lang="en-US" sz="2000" b="1" dirty="0" err="1">
                <a:solidFill>
                  <a:srgbClr val="015BA6"/>
                </a:solidFill>
              </a:rPr>
              <a:t>primarne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aktivnosti</a:t>
            </a:r>
            <a:r>
              <a:rPr lang="en-US" sz="2000" b="1" dirty="0">
                <a:solidFill>
                  <a:srgbClr val="015BA6"/>
                </a:solidFill>
              </a:rPr>
              <a:t>) </a:t>
            </a:r>
            <a:r>
              <a:rPr lang="en-US" sz="2000" dirty="0"/>
              <a:t>– </a:t>
            </a:r>
            <a:r>
              <a:rPr lang="en-US" sz="2000" dirty="0" err="1"/>
              <a:t>odnose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stvaranje</a:t>
            </a:r>
            <a:r>
              <a:rPr lang="en-US" sz="2000" dirty="0"/>
              <a:t> </a:t>
            </a:r>
            <a:r>
              <a:rPr lang="en-US" sz="2000" dirty="0" err="1"/>
              <a:t>vrednosti</a:t>
            </a:r>
            <a:r>
              <a:rPr lang="sr-Latn-RS" sz="2000" dirty="0"/>
              <a:t> preduzeća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proizvodnju</a:t>
            </a:r>
            <a:r>
              <a:rPr lang="en-US" sz="2000" dirty="0"/>
              <a:t> </a:t>
            </a:r>
            <a:r>
              <a:rPr lang="en-US" sz="2000" dirty="0" err="1"/>
              <a:t>dobara</a:t>
            </a:r>
            <a:r>
              <a:rPr lang="en-US" sz="2000" dirty="0"/>
              <a:t> i </a:t>
            </a:r>
            <a:r>
              <a:rPr lang="en-US" sz="2000" dirty="0" err="1"/>
              <a:t>usluga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plaćaju</a:t>
            </a:r>
            <a:r>
              <a:rPr lang="en-US" sz="2000" dirty="0"/>
              <a:t> </a:t>
            </a:r>
            <a:r>
              <a:rPr lang="en-US" sz="2000" dirty="0" err="1"/>
              <a:t>kupci</a:t>
            </a:r>
            <a:r>
              <a:rPr lang="en-US" sz="2000" dirty="0"/>
              <a:t>. To </a:t>
            </a:r>
            <a:r>
              <a:rPr lang="en-US" sz="2000" dirty="0" err="1"/>
              <a:t>obuhva</a:t>
            </a:r>
            <a:r>
              <a:rPr lang="sr-Latn-RS" sz="2000" dirty="0"/>
              <a:t>t</a:t>
            </a:r>
            <a:r>
              <a:rPr lang="en-US" sz="2000" dirty="0"/>
              <a:t>a </a:t>
            </a:r>
            <a:r>
              <a:rPr lang="en-US" sz="2000" dirty="0" err="1"/>
              <a:t>dizajn</a:t>
            </a:r>
            <a:r>
              <a:rPr lang="en-US" sz="2000" dirty="0"/>
              <a:t> i </a:t>
            </a:r>
            <a:r>
              <a:rPr lang="en-US" sz="2000" dirty="0" err="1"/>
              <a:t>razvoj</a:t>
            </a:r>
            <a:r>
              <a:rPr lang="en-US" sz="2000" dirty="0"/>
              <a:t>, </a:t>
            </a:r>
            <a:r>
              <a:rPr lang="en-US" sz="2000" dirty="0" err="1"/>
              <a:t>proizvodnju</a:t>
            </a:r>
            <a:r>
              <a:rPr lang="en-US" sz="2000" dirty="0"/>
              <a:t>, marketing i </a:t>
            </a:r>
            <a:r>
              <a:rPr lang="en-US" sz="2000" dirty="0" err="1"/>
              <a:t>prodaju</a:t>
            </a:r>
            <a:r>
              <a:rPr lang="en-US" sz="2000" dirty="0"/>
              <a:t>, </a:t>
            </a:r>
            <a:r>
              <a:rPr lang="en-US" sz="2000" dirty="0" err="1"/>
              <a:t>isporuku</a:t>
            </a:r>
            <a:r>
              <a:rPr lang="en-US" sz="2000" dirty="0"/>
              <a:t>, post-</a:t>
            </a:r>
            <a:r>
              <a:rPr lang="en-US" sz="2000" dirty="0" err="1"/>
              <a:t>prodajne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sr-Latn-RS" sz="2000" dirty="0"/>
              <a:t>direktnu</a:t>
            </a:r>
            <a:r>
              <a:rPr lang="en-US" sz="2000" dirty="0"/>
              <a:t> </a:t>
            </a:r>
            <a:r>
              <a:rPr lang="en-US" sz="2000" dirty="0" err="1"/>
              <a:t>nabav</a:t>
            </a:r>
            <a:r>
              <a:rPr lang="sr-Latn-RS" sz="2000" dirty="0"/>
              <a:t>k</a:t>
            </a:r>
            <a:r>
              <a:rPr lang="en-US" sz="2000" dirty="0"/>
              <a:t>u (</a:t>
            </a:r>
            <a:r>
              <a:rPr lang="en-US" sz="2000" dirty="0" err="1"/>
              <a:t>nabav</a:t>
            </a:r>
            <a:r>
              <a:rPr lang="sr-Latn-RS" sz="2000" dirty="0"/>
              <a:t>k</a:t>
            </a:r>
            <a:r>
              <a:rPr lang="en-US" sz="2000" dirty="0"/>
              <a:t>u </a:t>
            </a:r>
            <a:r>
              <a:rPr lang="en-US" sz="2000" dirty="0" err="1"/>
              <a:t>materijala</a:t>
            </a:r>
            <a:r>
              <a:rPr lang="en-US" sz="2000" dirty="0"/>
              <a:t> za </a:t>
            </a:r>
            <a:r>
              <a:rPr lang="en-US" sz="2000" dirty="0" err="1"/>
              <a:t>izradu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isporuku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en-US" sz="2000" dirty="0"/>
              <a:t>)</a:t>
            </a:r>
            <a:endParaRPr lang="hr-HR" sz="2000" dirty="0"/>
          </a:p>
          <a:p>
            <a:r>
              <a:rPr lang="hr-HR" sz="2000" b="1" dirty="0">
                <a:solidFill>
                  <a:srgbClr val="015BA6"/>
                </a:solidFill>
              </a:rPr>
              <a:t>Potporni procesi </a:t>
            </a:r>
            <a:r>
              <a:rPr lang="en-US" sz="2000" b="1" dirty="0">
                <a:solidFill>
                  <a:srgbClr val="015BA6"/>
                </a:solidFill>
              </a:rPr>
              <a:t>(</a:t>
            </a:r>
            <a:r>
              <a:rPr lang="hr-HR" sz="2000" b="1" dirty="0">
                <a:solidFill>
                  <a:srgbClr val="015BA6"/>
                </a:solidFill>
              </a:rPr>
              <a:t>potporne aktivnosti</a:t>
            </a:r>
            <a:r>
              <a:rPr lang="en-US" sz="2000" b="1" dirty="0">
                <a:solidFill>
                  <a:srgbClr val="015BA6"/>
                </a:solidFill>
              </a:rPr>
              <a:t>)</a:t>
            </a:r>
            <a:r>
              <a:rPr lang="en-US" sz="2000" dirty="0"/>
              <a:t> - </a:t>
            </a:r>
            <a:r>
              <a:rPr lang="en-US" sz="2000" dirty="0" err="1"/>
              <a:t>omogućavaju</a:t>
            </a:r>
            <a:r>
              <a:rPr lang="en-US" sz="2000" dirty="0"/>
              <a:t> </a:t>
            </a:r>
            <a:r>
              <a:rPr lang="en-US" sz="2000" dirty="0" err="1"/>
              <a:t>izvršenje</a:t>
            </a:r>
            <a:r>
              <a:rPr lang="en-US" sz="2000" dirty="0"/>
              <a:t> </a:t>
            </a:r>
            <a:r>
              <a:rPr lang="en-US" sz="2000" dirty="0" err="1"/>
              <a:t>ključnih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. </a:t>
            </a:r>
            <a:r>
              <a:rPr lang="en-US" sz="2000" dirty="0" err="1"/>
              <a:t>Uključuju</a:t>
            </a:r>
            <a:r>
              <a:rPr lang="en-US" sz="2000" dirty="0"/>
              <a:t> ne</a:t>
            </a:r>
            <a:r>
              <a:rPr lang="sr-Latn-RS" sz="2000" dirty="0"/>
              <a:t>direktnu</a:t>
            </a:r>
            <a:r>
              <a:rPr lang="en-US" sz="2000" dirty="0"/>
              <a:t> </a:t>
            </a:r>
            <a:r>
              <a:rPr lang="en-US" sz="2000" dirty="0" err="1"/>
              <a:t>nabav</a:t>
            </a:r>
            <a:r>
              <a:rPr lang="sr-Latn-RS" sz="2000" dirty="0"/>
              <a:t>k</a:t>
            </a:r>
            <a:r>
              <a:rPr lang="en-US" sz="2000" dirty="0"/>
              <a:t>u (</a:t>
            </a:r>
            <a:r>
              <a:rPr lang="en-US" sz="2000" dirty="0" err="1"/>
              <a:t>nabav</a:t>
            </a:r>
            <a:r>
              <a:rPr lang="sr-Latn-RS" sz="2000" dirty="0"/>
              <a:t>k</a:t>
            </a:r>
            <a:r>
              <a:rPr lang="en-US" sz="2000" dirty="0"/>
              <a:t>u </a:t>
            </a:r>
            <a:r>
              <a:rPr lang="en-US" sz="2000" dirty="0" err="1"/>
              <a:t>hardvera</a:t>
            </a:r>
            <a:r>
              <a:rPr lang="en-US" sz="2000" dirty="0"/>
              <a:t>, </a:t>
            </a:r>
            <a:r>
              <a:rPr lang="en-US" sz="2000" dirty="0" err="1"/>
              <a:t>nameštaja</a:t>
            </a:r>
            <a:r>
              <a:rPr lang="en-US" sz="2000" dirty="0"/>
              <a:t> i sl.), HRM, </a:t>
            </a:r>
            <a:r>
              <a:rPr lang="en-US" sz="2000" dirty="0" err="1"/>
              <a:t>upravljanje</a:t>
            </a:r>
            <a:r>
              <a:rPr lang="en-US" sz="2000" dirty="0"/>
              <a:t> IT-</a:t>
            </a:r>
            <a:r>
              <a:rPr lang="en-US" sz="2000" dirty="0" err="1"/>
              <a:t>em</a:t>
            </a:r>
            <a:r>
              <a:rPr lang="en-US" sz="2000" dirty="0"/>
              <a:t>, </a:t>
            </a:r>
            <a:r>
              <a:rPr lang="en-US" sz="2000" dirty="0" err="1"/>
              <a:t>računovodstvo</a:t>
            </a:r>
            <a:r>
              <a:rPr lang="en-US" sz="2000" dirty="0"/>
              <a:t>, </a:t>
            </a:r>
            <a:r>
              <a:rPr lang="en-US" sz="2000" dirty="0" err="1"/>
              <a:t>pravne</a:t>
            </a:r>
            <a:r>
              <a:rPr lang="en-US" sz="2000" dirty="0"/>
              <a:t> </a:t>
            </a:r>
            <a:r>
              <a:rPr lang="en-US" sz="2000" dirty="0" err="1"/>
              <a:t>usluge</a:t>
            </a:r>
            <a:r>
              <a:rPr lang="en-US" sz="2000" dirty="0"/>
              <a:t> i sl.</a:t>
            </a:r>
          </a:p>
          <a:p>
            <a:r>
              <a:rPr lang="hr-HR" sz="2000" b="1" dirty="0">
                <a:solidFill>
                  <a:srgbClr val="015BA6"/>
                </a:solidFill>
              </a:rPr>
              <a:t>Procesi upravljanja </a:t>
            </a:r>
            <a:r>
              <a:rPr lang="en-US" sz="2000" dirty="0"/>
              <a:t>– </a:t>
            </a:r>
            <a:r>
              <a:rPr lang="en-US" sz="2000" dirty="0" err="1"/>
              <a:t>pružaju</a:t>
            </a:r>
            <a:r>
              <a:rPr lang="en-US" sz="2000" dirty="0"/>
              <a:t> </a:t>
            </a:r>
            <a:r>
              <a:rPr lang="en-US" sz="2000" dirty="0" err="1"/>
              <a:t>pravila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direktive</a:t>
            </a:r>
            <a:r>
              <a:rPr lang="en-US" sz="2000" dirty="0"/>
              <a:t> za </a:t>
            </a:r>
            <a:r>
              <a:rPr lang="en-US" sz="2000" dirty="0" err="1"/>
              <a:t>ključne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potporne</a:t>
            </a:r>
            <a:r>
              <a:rPr lang="en-US" sz="2000" dirty="0"/>
              <a:t> </a:t>
            </a:r>
            <a:r>
              <a:rPr lang="en-US" sz="2000" dirty="0" err="1"/>
              <a:t>procese</a:t>
            </a:r>
            <a:r>
              <a:rPr lang="en-US" sz="2000" dirty="0"/>
              <a:t>.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dirty="0" err="1"/>
              <a:t>strateško</a:t>
            </a:r>
            <a:r>
              <a:rPr lang="en-US" sz="2000" dirty="0"/>
              <a:t> </a:t>
            </a:r>
            <a:r>
              <a:rPr lang="en-US" sz="2000" dirty="0" err="1"/>
              <a:t>planiranje</a:t>
            </a:r>
            <a:r>
              <a:rPr lang="en-US" sz="2000" dirty="0"/>
              <a:t>, </a:t>
            </a:r>
            <a:r>
              <a:rPr lang="en-US" sz="2000" dirty="0" err="1"/>
              <a:t>budžetiranje</a:t>
            </a:r>
            <a:r>
              <a:rPr lang="en-US" sz="2000" dirty="0"/>
              <a:t>,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rizikom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dobavljačima</a:t>
            </a:r>
            <a:r>
              <a:rPr lang="en-US" sz="2000" dirty="0"/>
              <a:t>, </a:t>
            </a:r>
            <a:r>
              <a:rPr lang="en-US" sz="2000" dirty="0" err="1"/>
              <a:t>investitorima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partnerima</a:t>
            </a:r>
            <a:r>
              <a:rPr lang="en-US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78975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4C89-7CFA-8F1B-AD92-5A523649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Procesne kategorije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D6302-0C81-1FCE-8EE4-04580D3EA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07" y="1481668"/>
            <a:ext cx="8781585" cy="44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16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314BBE12-9A52-4EDC-A711-057723370D6A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2061</Words>
  <Application>Microsoft Office PowerPoint</Application>
  <PresentationFormat>Panoramiczny</PresentationFormat>
  <Paragraphs>207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Motyw pakietu Office</vt:lpstr>
      <vt:lpstr>Poslovna inteligencija</vt:lpstr>
      <vt:lpstr>Sadržaj</vt:lpstr>
      <vt:lpstr>Poslovni proces</vt:lpstr>
      <vt:lpstr>Poslovni proces</vt:lpstr>
      <vt:lpstr>Upravljanje poslovnim procesima</vt:lpstr>
      <vt:lpstr>Upravljanje poslovnim procesima</vt:lpstr>
      <vt:lpstr>BPM životni ciklus</vt:lpstr>
      <vt:lpstr>Procesne kategorije</vt:lpstr>
      <vt:lpstr>Procesne kategorije</vt:lpstr>
      <vt:lpstr>Odabir procesa</vt:lpstr>
      <vt:lpstr>Mjerenje performansi procesa</vt:lpstr>
      <vt:lpstr>Merenje performansi procesa</vt:lpstr>
      <vt:lpstr>Merenje performansi procesa</vt:lpstr>
      <vt:lpstr>Uloge u BPM procesima</vt:lpstr>
      <vt:lpstr>Modeliranje poslovnih procesa</vt:lpstr>
      <vt:lpstr>Modeliranje poslovnih procesa</vt:lpstr>
      <vt:lpstr>Događaji</vt:lpstr>
      <vt:lpstr>Zadatak</vt:lpstr>
      <vt:lpstr>Odluka</vt:lpstr>
      <vt:lpstr>OR odluka</vt:lpstr>
      <vt:lpstr>XOR i AND odluka</vt:lpstr>
      <vt:lpstr>Objekti spajanja</vt:lpstr>
      <vt:lpstr>Sudionici</vt:lpstr>
      <vt:lpstr>Artefakti</vt:lpstr>
      <vt:lpstr>Dekompozicija procesa</vt:lpstr>
      <vt:lpstr>Rudarenje procesa</vt:lpstr>
      <vt:lpstr>Primjer dnevnika događaja</vt:lpstr>
      <vt:lpstr>Rudarenje procesa</vt:lpstr>
      <vt:lpstr>Zaključak</vt:lpstr>
      <vt:lpstr>Autori:  Dario Šebalj Dejan Mirčetić Michał Adamczak   Finalna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Dejan Mircetic</cp:lastModifiedBy>
  <cp:revision>22</cp:revision>
  <dcterms:created xsi:type="dcterms:W3CDTF">2023-07-06T12:09:08Z</dcterms:created>
  <dcterms:modified xsi:type="dcterms:W3CDTF">2025-11-07T19:02:44Z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