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82" r:id="rId4"/>
    <p:sldMasterId id="2147483661" r:id="rId5"/>
    <p:sldMasterId id="2147483688" r:id="rId6"/>
  </p:sldMasterIdLst>
  <p:sldIdLst>
    <p:sldId id="305" r:id="rId7"/>
    <p:sldId id="306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35" r:id="rId26"/>
    <p:sldId id="324" r:id="rId2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AEAEAE"/>
    <a:srgbClr val="FFFFFF"/>
    <a:srgbClr val="292928"/>
    <a:srgbClr val="1065AB"/>
    <a:srgbClr val="015BA6"/>
    <a:srgbClr val="F24D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26" autoAdjust="0"/>
    <p:restoredTop sz="94660"/>
  </p:normalViewPr>
  <p:slideViewPr>
    <p:cSldViewPr snapToGrid="0">
      <p:cViewPr varScale="1">
        <p:scale>
          <a:sx n="95" d="100"/>
          <a:sy n="95" d="100"/>
        </p:scale>
        <p:origin x="1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9268E3CF-BD42-4BA5-8816-821FF63B12E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CD111716-9795-44AD-BD43-E410A96E90A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8FCFEDDD-76F1-4B8D-8885-3B5EB0C92B8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EFD759C5-DD33-4E26-8C63-BB4C04645F09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B0D3DAE-EDA6-40B4-BCD7-8C39008E08C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E10A6CA-34A6-4484-9072-0C38BD800D5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536201F-73F8-4C9E-9DDD-F673168452E0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ECB5F56-A6E2-449E-AF96-F1BD4BEFB99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FAF124B-B8CD-42F6-961F-25814F6BCF0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14958B35-20E1-4CB6-B099-83E96D2C0A9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2883584-AF30-4568-9230-7CC0E69FB42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EEDC09B-C9E0-43C7-BD6C-FC912BBAA45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3EBA9BF4-1EDD-4DCC-9F11-D1F539D33E86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C7417B2B-F195-447B-A882-513F212D8D7C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7FA4037-5D1C-4581-8737-D6E5C34E342D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03820E58-BAF1-40D6-8595-F5A5FB162DB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8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45FEF593-29DA-428E-9A0D-79E7F08CDFE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838200" y="1325564"/>
            <a:ext cx="10515600" cy="485139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28. 10. 2025</a:t>
            </a:fld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8" name="Pravokotnik 7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2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1" name="Raven povezovalnik 10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  <p:pic>
        <p:nvPicPr>
          <p:cNvPr id="13" name="Slika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95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182736"/>
            <a:ext cx="5181600" cy="4994227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A4A7B-F2F2-4AD2-9E5C-4556BDE03182}" type="datetimeFigureOut">
              <a:rPr lang="sl-SI" smtClean="0"/>
              <a:t>28. 10. 2025</a:t>
            </a:fld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EAE32-DC5A-4659-A2D3-69A6C58F66D9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Pravokotnik 11"/>
          <p:cNvSpPr/>
          <p:nvPr/>
        </p:nvSpPr>
        <p:spPr>
          <a:xfrm>
            <a:off x="0" y="2"/>
            <a:ext cx="12192000" cy="1146175"/>
          </a:xfrm>
          <a:prstGeom prst="rect">
            <a:avLst/>
          </a:prstGeom>
          <a:solidFill>
            <a:srgbClr val="FDB8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sl-SI" sz="1350"/>
          </a:p>
        </p:txBody>
      </p:sp>
      <p:sp>
        <p:nvSpPr>
          <p:cNvPr id="13" name="Naslov 1"/>
          <p:cNvSpPr>
            <a:spLocks noGrp="1"/>
          </p:cNvSpPr>
          <p:nvPr>
            <p:ph type="title" hasCustomPrompt="1"/>
          </p:nvPr>
        </p:nvSpPr>
        <p:spPr>
          <a:xfrm>
            <a:off x="828874" y="-161107"/>
            <a:ext cx="8445759" cy="1325563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700" i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sl-SI" dirty="0"/>
              <a:t>UREDITE SLOG NASLOVA MATRICE</a:t>
            </a:r>
          </a:p>
        </p:txBody>
      </p:sp>
      <p:cxnSp>
        <p:nvCxnSpPr>
          <p:cNvPr id="15" name="Raven povezovalnik 14"/>
          <p:cNvCxnSpPr/>
          <p:nvPr/>
        </p:nvCxnSpPr>
        <p:spPr>
          <a:xfrm flipV="1">
            <a:off x="0" y="1033153"/>
            <a:ext cx="1219200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Slika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562" y="6356350"/>
            <a:ext cx="478877" cy="324000"/>
          </a:xfrm>
          <a:prstGeom prst="rect">
            <a:avLst/>
          </a:prstGeom>
        </p:spPr>
      </p:pic>
      <p:pic>
        <p:nvPicPr>
          <p:cNvPr id="17" name="Slika 16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4156" y="56131"/>
            <a:ext cx="2378320" cy="8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7425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8338086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36633269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40737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FB1572FF-6FB9-4738-835C-7D1AD9068D03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33568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0005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682AC6AD-4D3D-4E90-9E65-280B5269C1B4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520E6DD4-49F7-4DB7-AF8A-8445A3D2717A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subTitle"/>
          </p:nvPr>
        </p:nvSpPr>
        <p:spPr>
          <a:xfrm>
            <a:off x="1523880" y="1122480"/>
            <a:ext cx="9143640" cy="11066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sl-SI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CA0EF5C-8DCE-4CDB-A88D-1D4F5B59241E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BB3FB954-4483-4AFC-BC40-E0A12DBC9DD1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75A33057-B94D-4552-8EF0-C18C64CE3A25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pl-PL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1"/>
          </p:nvPr>
        </p:nvSpPr>
        <p:spPr/>
        <p:txBody>
          <a:bodyPr/>
          <a:lstStyle/>
          <a:p>
            <a:fld id="{D624CC2F-C12B-4E99-B367-B15EB1E626B8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10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Picture 2"/>
          <p:cNvPicPr/>
          <p:nvPr/>
        </p:nvPicPr>
        <p:blipFill>
          <a:blip r:embed="rId15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rm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Klikni, da bi lahko uredili slog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ldNum" idx="1"/>
          </p:nvPr>
        </p:nvSpPr>
        <p:spPr>
          <a:xfrm>
            <a:off x="1041480" y="615888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5ED1AC76-9C5B-4EF7-A982-D69400CBB20C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5" name="Obraz 6"/>
          <p:cNvPicPr/>
          <p:nvPr/>
        </p:nvPicPr>
        <p:blipFill>
          <a:blip r:embed="rId14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" name="Obraz 14"/>
          <p:cNvPicPr/>
          <p:nvPr/>
        </p:nvPicPr>
        <p:blipFill>
          <a:blip r:embed="rId16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</a:rPr>
              <a:t>Kliknite za urejanje oblike orisa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Druga raven orisa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Tretja raven orisa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</a:rPr>
              <a:t>Četrta raven orisa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Peta raven orisa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Šesta raven orisa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</a:rPr>
              <a:t>Sedma raven orisa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51" r:id="rId3"/>
    <p:sldLayoutId id="2147483652" r:id="rId4"/>
    <p:sldLayoutId id="2147483653" r:id="rId5"/>
    <p:sldLayoutId id="2147483685" r:id="rId6"/>
    <p:sldLayoutId id="2147483655" r:id="rId7"/>
    <p:sldLayoutId id="2147483656" r:id="rId8"/>
    <p:sldLayoutId id="2147483657" r:id="rId9"/>
    <p:sldLayoutId id="2147483687" r:id="rId10"/>
    <p:sldLayoutId id="2147483659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Obraz 6"/>
          <p:cNvPicPr/>
          <p:nvPr/>
        </p:nvPicPr>
        <p:blipFill>
          <a:blip r:embed="rId16"/>
          <a:stretch/>
        </p:blipFill>
        <p:spPr>
          <a:xfrm>
            <a:off x="289080" y="169200"/>
            <a:ext cx="1097640" cy="1023120"/>
          </a:xfrm>
          <a:prstGeom prst="rect">
            <a:avLst/>
          </a:prstGeom>
          <a:ln w="0">
            <a:noFill/>
          </a:ln>
        </p:spPr>
      </p:pic>
      <p:sp>
        <p:nvSpPr>
          <p:cNvPr id="46" name="pole tekstowe 7"/>
          <p:cNvSpPr/>
          <p:nvPr/>
        </p:nvSpPr>
        <p:spPr>
          <a:xfrm>
            <a:off x="0" y="1172160"/>
            <a:ext cx="16740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914400">
              <a:lnSpc>
                <a:spcPct val="100000"/>
              </a:lnSpc>
            </a:pPr>
            <a:r>
              <a:rPr lang="pl-PL" sz="2000" b="1" strike="noStrike" spc="-1">
                <a:solidFill>
                  <a:schemeClr val="lt1">
                    <a:lumMod val="50000"/>
                  </a:schemeClr>
                </a:solidFill>
                <a:latin typeface="Calibri"/>
              </a:rPr>
              <a:t>BAS4SC</a:t>
            </a:r>
            <a:endParaRPr lang="sl-SI" sz="20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" name="Picture 2"/>
          <p:cNvPicPr/>
          <p:nvPr/>
        </p:nvPicPr>
        <p:blipFill>
          <a:blip r:embed="rId17"/>
          <a:stretch/>
        </p:blipFill>
        <p:spPr>
          <a:xfrm>
            <a:off x="11433600" y="6176880"/>
            <a:ext cx="643680" cy="652320"/>
          </a:xfrm>
          <a:prstGeom prst="rect">
            <a:avLst/>
          </a:prstGeom>
          <a:ln w="0">
            <a:noFill/>
          </a:ln>
        </p:spPr>
      </p:pic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Klikni, da bi lahko uredili slog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2"/>
          </p:nvPr>
        </p:nvSpPr>
        <p:spPr>
          <a:xfrm>
            <a:off x="91440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fld id="{48821FB3-FEC8-4726-8ED1-6B1C04FD480E}" type="slidenum">
              <a:rPr lang="pl-PL" sz="1200" b="0" strike="noStrike" spc="-1">
                <a:solidFill>
                  <a:schemeClr val="dk1">
                    <a:tint val="75000"/>
                  </a:schemeClr>
                </a:solidFill>
                <a:latin typeface="Calibri"/>
              </a:rPr>
              <a:t>‹#›</a:t>
            </a:fld>
            <a:endParaRPr lang="sl-SI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Kliknite, da uredite slog vzorca besedila</a:t>
            </a:r>
            <a:endParaRPr lang="pl-PL" sz="2800" b="0" strike="noStrike" spc="-1">
              <a:solidFill>
                <a:schemeClr val="dk1"/>
              </a:solidFill>
              <a:latin typeface="Tahoma"/>
            </a:endParaRPr>
          </a:p>
          <a:p>
            <a:pPr marL="685800" lvl="1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400" b="0" strike="noStrike" spc="-1">
                <a:solidFill>
                  <a:schemeClr val="dk1"/>
                </a:solidFill>
                <a:latin typeface="Tahoma"/>
                <a:ea typeface="Tahoma"/>
              </a:rPr>
              <a:t>Drugi raven</a:t>
            </a:r>
            <a:endParaRPr lang="pl-PL" sz="2400" b="0" strike="noStrike" spc="-1">
              <a:solidFill>
                <a:schemeClr val="dk1"/>
              </a:solidFill>
              <a:latin typeface="Tahoma"/>
            </a:endParaRPr>
          </a:p>
          <a:p>
            <a:pPr marL="1143000" lvl="2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Tretji raven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  <a:p>
            <a:pPr marL="1600200" lvl="3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Višji nivo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  <a:p>
            <a:pPr marL="2057400" lvl="4" indent="-228600" defTabSz="914400">
              <a:lnSpc>
                <a:spcPct val="90000"/>
              </a:lnSpc>
              <a:spcBef>
                <a:spcPts val="499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>
                <a:solidFill>
                  <a:schemeClr val="dk1"/>
                </a:solidFill>
                <a:latin typeface="Tahoma"/>
                <a:ea typeface="Tahoma"/>
              </a:rPr>
              <a:t>Pojasnila o tem, kako se je zgodilo to, da je bil</a:t>
            </a:r>
            <a:endParaRPr lang="pl-PL" sz="18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51" name="Obraz 8"/>
          <p:cNvPicPr/>
          <p:nvPr/>
        </p:nvPicPr>
        <p:blipFill>
          <a:blip r:embed="rId18"/>
          <a:stretch/>
        </p:blipFill>
        <p:spPr>
          <a:xfrm>
            <a:off x="7814160" y="6158880"/>
            <a:ext cx="3590640" cy="462960"/>
          </a:xfrm>
          <a:prstGeom prst="rect">
            <a:avLst/>
          </a:prstGeom>
          <a:ln w="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1032308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xml/" TargetMode="External"/><Relationship Id="rId2" Type="http://schemas.openxmlformats.org/officeDocument/2006/relationships/hyperlink" Target="https://www.gs1.org/standards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hyperlink" Target="https://www.w3schools.in/DBMS/database-normalization/" TargetMode="External"/><Relationship Id="rId4" Type="http://schemas.openxmlformats.org/officeDocument/2006/relationships/hyperlink" Target="https://www.w3schools.com/js/js_json_intro.asp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wmf"/><Relationship Id="rId11" Type="http://schemas.openxmlformats.org/officeDocument/2006/relationships/image" Target="../media/image16.png"/><Relationship Id="rId5" Type="http://schemas.openxmlformats.org/officeDocument/2006/relationships/image" Target="../media/image10.wmf"/><Relationship Id="rId10" Type="http://schemas.openxmlformats.org/officeDocument/2006/relationships/image" Target="../media/image15.wmf"/><Relationship Id="rId4" Type="http://schemas.openxmlformats.org/officeDocument/2006/relationships/image" Target="../media/image9.wmf"/><Relationship Id="rId9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rostokąt 13"/>
          <p:cNvSpPr/>
          <p:nvPr/>
        </p:nvSpPr>
        <p:spPr>
          <a:xfrm>
            <a:off x="7213680" y="5952240"/>
            <a:ext cx="4966920" cy="84888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5700600" y="345240"/>
            <a:ext cx="4966920" cy="1752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en-US" sz="2800" b="1" strike="noStrike" spc="-1" dirty="0">
                <a:solidFill>
                  <a:srgbClr val="015BA6"/>
                </a:solidFill>
                <a:latin typeface="Tahoma"/>
                <a:ea typeface="Tahoma"/>
              </a:rPr>
              <a:t>STATISTIČNE METODE ZA ANALIZO LOGISTIČNIH PODATKOV.</a:t>
            </a:r>
            <a:endParaRPr lang="pl-PL" sz="28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90" name="Obraz 3"/>
          <p:cNvPicPr/>
          <p:nvPr/>
        </p:nvPicPr>
        <p:blipFill>
          <a:blip r:embed="rId2"/>
          <a:stretch/>
        </p:blipFill>
        <p:spPr>
          <a:xfrm>
            <a:off x="618120" y="908640"/>
            <a:ext cx="4518360" cy="4211640"/>
          </a:xfrm>
          <a:prstGeom prst="rect">
            <a:avLst/>
          </a:prstGeom>
          <a:ln w="0">
            <a:noFill/>
          </a:ln>
        </p:spPr>
      </p:pic>
      <p:pic>
        <p:nvPicPr>
          <p:cNvPr id="92" name="Picture 2"/>
          <p:cNvPicPr/>
          <p:nvPr/>
        </p:nvPicPr>
        <p:blipFill>
          <a:blip r:embed="rId3"/>
          <a:stretch/>
        </p:blipFill>
        <p:spPr>
          <a:xfrm>
            <a:off x="11038680" y="5638320"/>
            <a:ext cx="1079280" cy="1093680"/>
          </a:xfrm>
          <a:prstGeom prst="rect">
            <a:avLst/>
          </a:prstGeom>
          <a:ln w="0">
            <a:noFill/>
          </a:ln>
        </p:spPr>
      </p:pic>
      <p:sp>
        <p:nvSpPr>
          <p:cNvPr id="94" name="Tytuł 1"/>
          <p:cNvSpPr/>
          <p:nvPr/>
        </p:nvSpPr>
        <p:spPr>
          <a:xfrm>
            <a:off x="5700600" y="2195640"/>
            <a:ext cx="4966920" cy="1637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 fontScale="95151" lnSpcReduction="10000"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6000" b="0" strike="noStrike" spc="-1">
                <a:solidFill>
                  <a:schemeClr val="dk1"/>
                </a:solidFill>
                <a:latin typeface="Tahoma"/>
                <a:ea typeface="Tahoma"/>
              </a:rPr>
              <a:t>Upravljanje podatkov</a:t>
            </a:r>
            <a:endParaRPr lang="sl-SI" sz="60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Tytuł 1"/>
          <p:cNvSpPr/>
          <p:nvPr/>
        </p:nvSpPr>
        <p:spPr>
          <a:xfrm>
            <a:off x="5700600" y="4075200"/>
            <a:ext cx="4966920" cy="84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b">
            <a:normAutofit/>
          </a:bodyPr>
          <a:lstStyle/>
          <a:p>
            <a:pPr algn="ctr" defTabSz="914400">
              <a:lnSpc>
                <a:spcPct val="90000"/>
              </a:lnSpc>
            </a:pPr>
            <a:r>
              <a:rPr lang="pl-PL" sz="2800" b="0" strike="noStrike" spc="-1">
                <a:solidFill>
                  <a:schemeClr val="dk1"/>
                </a:solidFill>
                <a:latin typeface="Tahoma"/>
                <a:ea typeface="Tahoma"/>
              </a:rPr>
              <a:t>Predavanja</a:t>
            </a:r>
            <a:endParaRPr lang="sl-SI" sz="28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Obraz 9" descr="Obraz zawierający symbol, Czcionka, Grafika, zrzut ekranu&#10;&#10;Opis wygenerowany automatycznie"/>
          <p:cNvPicPr/>
          <p:nvPr/>
        </p:nvPicPr>
        <p:blipFill>
          <a:blip r:embed="rId4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sp>
        <p:nvSpPr>
          <p:cNvPr id="97" name="Dowolny kształt: kształt 10"/>
          <p:cNvSpPr/>
          <p:nvPr/>
        </p:nvSpPr>
        <p:spPr>
          <a:xfrm>
            <a:off x="169200" y="93240"/>
            <a:ext cx="1625400" cy="1599840"/>
          </a:xfrm>
          <a:custGeom>
            <a:avLst/>
            <a:gdLst>
              <a:gd name="textAreaLeft" fmla="*/ 0 w 1625400"/>
              <a:gd name="textAreaRight" fmla="*/ 1625760 w 1625400"/>
              <a:gd name="textAreaTop" fmla="*/ 0 h 1599840"/>
              <a:gd name="textAreaBottom" fmla="*/ 1600200 h 1599840"/>
            </a:gdLst>
            <a:ahLst/>
            <a:cxnLst/>
            <a:rect l="textAreaLeft" t="textAreaTop" r="textAreaRight" b="textAreaBottom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pl-PL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98" name="Obraz 14"/>
          <p:cNvPicPr/>
          <p:nvPr/>
        </p:nvPicPr>
        <p:blipFill>
          <a:blip r:embed="rId5"/>
          <a:stretch/>
        </p:blipFill>
        <p:spPr>
          <a:xfrm>
            <a:off x="5925600" y="5851800"/>
            <a:ext cx="5207040" cy="671400"/>
          </a:xfrm>
          <a:prstGeom prst="rect">
            <a:avLst/>
          </a:prstGeom>
          <a:ln w="0">
            <a:noFill/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58AE9227-1222-F61C-7608-84D7B635F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029" y="5676836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8">
            <a:extLst>
              <a:ext uri="{FF2B5EF4-FFF2-40B4-BE49-F238E27FC236}">
                <a16:creationId xmlns:a16="http://schemas.microsoft.com/office/drawing/2014/main" id="{C0D64F54-3597-9B75-87DE-7D9CD3E4F8E4}"/>
              </a:ext>
            </a:extLst>
          </p:cNvPr>
          <p:cNvSpPr txBox="1"/>
          <p:nvPr/>
        </p:nvSpPr>
        <p:spPr>
          <a:xfrm>
            <a:off x="5987889" y="5774096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</a:t>
            </a:r>
            <a:r>
              <a:rPr lang="sl-SI" sz="105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e tekstowe 12">
            <a:extLst>
              <a:ext uri="{FF2B5EF4-FFF2-40B4-BE49-F238E27FC236}">
                <a16:creationId xmlns:a16="http://schemas.microsoft.com/office/drawing/2014/main" id="{F63DF4DB-EE5B-9C5B-605A-48DFD76AC621}"/>
              </a:ext>
            </a:extLst>
          </p:cNvPr>
          <p:cNvSpPr txBox="1"/>
          <p:nvPr/>
        </p:nvSpPr>
        <p:spPr>
          <a:xfrm>
            <a:off x="539680" y="5293868"/>
            <a:ext cx="499703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800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BAS4SC</a:t>
            </a:r>
          </a:p>
          <a:p>
            <a:pPr algn="ctr"/>
            <a:r>
              <a:rPr lang="en-GB" sz="1800" b="1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Business Analytics Skills </a:t>
            </a:r>
            <a:b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GB" sz="1800" dirty="0">
                <a:solidFill>
                  <a:schemeClr val="bg1">
                    <a:lumMod val="50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the Future-proof Supply Chains </a:t>
            </a:r>
            <a:endParaRPr lang="en-GB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en-GB" b="1" dirty="0">
              <a:solidFill>
                <a:schemeClr val="bg1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e tekstowe 16">
            <a:extLst>
              <a:ext uri="{FF2B5EF4-FFF2-40B4-BE49-F238E27FC236}">
                <a16:creationId xmlns:a16="http://schemas.microsoft.com/office/drawing/2014/main" id="{32416EBF-B0CD-86F3-94B9-6CB08574D90A}"/>
              </a:ext>
            </a:extLst>
          </p:cNvPr>
          <p:cNvSpPr txBox="1"/>
          <p:nvPr/>
        </p:nvSpPr>
        <p:spPr>
          <a:xfrm>
            <a:off x="-42796" y="6378243"/>
            <a:ext cx="609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ctr" defTabSz="914400" rtl="0" eaLnBrk="1" latinLnBrk="0" hangingPunct="1">
              <a:defRPr sz="28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</a:t>
            </a:r>
            <a:r>
              <a:rPr lang="en-GB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l-PL" sz="1600" b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2022-1-PL01-KA220-HED-000088856</a:t>
            </a:r>
          </a:p>
        </p:txBody>
      </p:sp>
    </p:spTree>
    <p:extLst>
      <p:ext uri="{BB962C8B-B14F-4D97-AF65-F5344CB8AC3E}">
        <p14:creationId xmlns:p14="http://schemas.microsoft.com/office/powerpoint/2010/main" val="686828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neobdelani podatki o transakcijah (CSV) </a:t>
            </a:r>
            <a:endParaRPr lang="en-US" dirty="0"/>
          </a:p>
        </p:txBody>
      </p:sp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938031" y="1320572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deskriptor</a:t>
            </a:r>
            <a:endParaRPr lang="en-US" dirty="0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44725" y="2110799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dirty="0">
                <a:ea typeface="Calibri"/>
                <a:cs typeface="Calibri"/>
              </a:rPr>
              <a:t>transakcije</a:t>
            </a:r>
            <a:endParaRPr lang="en-US" dirty="0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CSV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(vrednosti, ločene z vejico)</a:t>
            </a:r>
            <a:endParaRPr lang="sl-SI" dirty="0">
              <a:latin typeface="Tahoma"/>
              <a:ea typeface="Tahoma"/>
              <a:cs typeface="Tahoma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29C2D852-2617-7FD5-8329-21B096C25CFC}"/>
              </a:ext>
            </a:extLst>
          </p:cNvPr>
          <p:cNvSpPr txBox="1"/>
          <p:nvPr/>
        </p:nvSpPr>
        <p:spPr>
          <a:xfrm>
            <a:off x="2822267" y="2112616"/>
            <a:ext cx="6716815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sl-SI" err="1">
                <a:ea typeface="+mn-lt"/>
                <a:cs typeface="+mn-lt"/>
              </a:rPr>
              <a:t>Datum, SellerID, CustomerID, TransactionID, ProductID, ProductPrice</a:t>
            </a:r>
            <a:endParaRPr lang="sl-SI" err="1"/>
          </a:p>
          <a:p>
            <a:r>
              <a:rPr lang="sl-SI" dirty="0">
                <a:ea typeface="+mn-lt"/>
                <a:cs typeface="+mn-lt"/>
              </a:rPr>
              <a:t>1.10.24,1,12,1,101,195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1.10.24,1,12,1,102,45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1.10.24,1,12,1,103,35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1.10.24,2,14,2,104,55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1.10.24,2,14,3,101,195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2.10.24,3,15,4,105,85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2.10.24,3,15,4,103,35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2.10.24,3,16,5,104,55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2.10.24,1,17,6,101,195</a:t>
            </a:r>
            <a:endParaRPr lang="sl-SI" dirty="0"/>
          </a:p>
          <a:p>
            <a:r>
              <a:rPr lang="sl-SI" dirty="0">
                <a:ea typeface="+mn-lt"/>
                <a:cs typeface="+mn-lt"/>
              </a:rPr>
              <a:t>2.10.24,1,17,6,102,45</a:t>
            </a:r>
            <a:endParaRPr lang="sl-SI" dirty="0"/>
          </a:p>
          <a:p>
            <a:pPr algn="l"/>
            <a:r>
              <a:rPr lang="sl-SI" dirty="0">
                <a:ea typeface="Calibri"/>
                <a:cs typeface="Calibri"/>
              </a:rPr>
              <a:t>...</a:t>
            </a:r>
          </a:p>
          <a:p>
            <a:endParaRPr lang="sl-SI" dirty="0">
              <a:ea typeface="Calibri"/>
              <a:cs typeface="Calibri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56D14B6-ABB7-5B56-E0D6-ADA8DD6C4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E34F127-7DD5-1C8A-16A5-C83B50FAA076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jeZBesedilom 1">
            <a:extLst>
              <a:ext uri="{FF2B5EF4-FFF2-40B4-BE49-F238E27FC236}">
                <a16:creationId xmlns:a16="http://schemas.microsoft.com/office/drawing/2014/main" id="{16464332-3155-3B2E-9AC1-7ACC54EDEC9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68591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Podatki CSV v preglednico</a:t>
            </a:r>
            <a:endParaRPr lang="en-US" dirty="0"/>
          </a:p>
        </p:txBody>
      </p:sp>
      <p:pic>
        <p:nvPicPr>
          <p:cNvPr id="2" name="Označba mesta vsebine 1" descr="Slika, ki vsebuje besede besedilo, posnetek zaslona, številka, pisava&#10;&#10;Opis je samodejno ustvarjen">
            <a:extLst>
              <a:ext uri="{FF2B5EF4-FFF2-40B4-BE49-F238E27FC236}">
                <a16:creationId xmlns:a16="http://schemas.microsoft.com/office/drawing/2014/main" id="{B1633813-6038-8610-E157-FF7C55D648C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714325" y="2691352"/>
            <a:ext cx="6762750" cy="2619375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" name="Oblaček govora: pravokotnik 2">
            <a:extLst>
              <a:ext uri="{FF2B5EF4-FFF2-40B4-BE49-F238E27FC236}">
                <a16:creationId xmlns:a16="http://schemas.microsoft.com/office/drawing/2014/main" id="{06D7CADD-5BB0-3AD9-D2C3-162B432E7E87}"/>
              </a:ext>
            </a:extLst>
          </p:cNvPr>
          <p:cNvSpPr/>
          <p:nvPr/>
        </p:nvSpPr>
        <p:spPr>
          <a:xfrm>
            <a:off x="3624880" y="1821613"/>
            <a:ext cx="1433593" cy="529525"/>
          </a:xfrm>
          <a:prstGeom prst="wedgeRectCallout">
            <a:avLst>
              <a:gd name="adj1" fmla="val -48591"/>
              <a:gd name="adj2" fmla="val 10727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stolpec</a:t>
            </a:r>
            <a:endParaRPr lang="en-US"/>
          </a:p>
        </p:txBody>
      </p:sp>
      <p:sp>
        <p:nvSpPr>
          <p:cNvPr id="4" name="Oblaček govora: pravokotnik 3">
            <a:extLst>
              <a:ext uri="{FF2B5EF4-FFF2-40B4-BE49-F238E27FC236}">
                <a16:creationId xmlns:a16="http://schemas.microsoft.com/office/drawing/2014/main" id="{4018CFD5-F994-296A-BEC3-6BD49ABDF9F8}"/>
              </a:ext>
            </a:extLst>
          </p:cNvPr>
          <p:cNvSpPr/>
          <p:nvPr/>
        </p:nvSpPr>
        <p:spPr>
          <a:xfrm>
            <a:off x="1286478" y="2904114"/>
            <a:ext cx="1433593" cy="529525"/>
          </a:xfrm>
          <a:prstGeom prst="wedgeRectCallout">
            <a:avLst>
              <a:gd name="adj1" fmla="val 46494"/>
              <a:gd name="adj2" fmla="val 2463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vrstica</a:t>
            </a:r>
            <a:endParaRPr lang="en-US"/>
          </a:p>
        </p:txBody>
      </p:sp>
      <p:sp>
        <p:nvSpPr>
          <p:cNvPr id="5" name="Oblaček: črta 4">
            <a:extLst>
              <a:ext uri="{FF2B5EF4-FFF2-40B4-BE49-F238E27FC236}">
                <a16:creationId xmlns:a16="http://schemas.microsoft.com/office/drawing/2014/main" id="{47357BEA-9870-B0BB-9E27-3B7B37B77095}"/>
              </a:ext>
            </a:extLst>
          </p:cNvPr>
          <p:cNvSpPr/>
          <p:nvPr/>
        </p:nvSpPr>
        <p:spPr>
          <a:xfrm>
            <a:off x="4048126" y="4357688"/>
            <a:ext cx="857250" cy="273844"/>
          </a:xfrm>
          <a:prstGeom prst="borderCallout1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celica</a:t>
            </a:r>
            <a:endParaRPr lang="en-US"/>
          </a:p>
        </p:txBody>
      </p:sp>
      <p:sp>
        <p:nvSpPr>
          <p:cNvPr id="7" name="Symbol zastępczy zawartości 8">
            <a:extLst>
              <a:ext uri="{FF2B5EF4-FFF2-40B4-BE49-F238E27FC236}">
                <a16:creationId xmlns:a16="http://schemas.microsoft.com/office/drawing/2014/main" id="{7BB6BF71-5E60-4864-8295-F6F50E2E68BE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 posnetek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preglednice DB 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96941DBE-DD7A-B48D-A803-F1EE02ED79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DD943F43-AC1F-B5C5-E0AC-62B22BA8C025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20FC3CCA-A80C-DAEE-50A4-82DBDAFF3969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778124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Podatki iz preglednice v zbirko podatkov + poizvedba SQL</a:t>
            </a:r>
            <a:endParaRPr lang="en-US" dirty="0"/>
          </a:p>
        </p:txBody>
      </p:sp>
      <p:pic>
        <p:nvPicPr>
          <p:cNvPr id="6" name="Slika 5" descr="Slika, ki vsebuje besede besedilo, posnetek zaslona, pisava, številka&#10;&#10;Opis je samodejno ustvarjen">
            <a:extLst>
              <a:ext uri="{FF2B5EF4-FFF2-40B4-BE49-F238E27FC236}">
                <a16:creationId xmlns:a16="http://schemas.microsoft.com/office/drawing/2014/main" id="{1D464DF2-19FD-830B-4E57-47A6E45F9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2328862"/>
            <a:ext cx="7200900" cy="2200275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7D7A5E0B-6CA4-4D64-85DE-763879353B26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 posnetek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podatkovne zbirke DB (2024)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E59EE88-017F-B343-0761-2F322B1634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EA767925-B41B-AE26-E97B-232DECB231F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F809C70B-C446-AAA2-91A5-CD543568A33C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54049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Gradnja RDB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Na splošno obstajata dva pristopa k izgradnji RDB: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analitični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sintetični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Analitični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pristop k izdelavi RDB obsega naslednje štiri korake: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realnega sveta - globalni model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Določite entitete in odnose - konceptualni model (npr. E-R diagram)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Določitev logičnega modela - relacijska shema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Izdelava podatkovne zbirke (DBMS) - fizični model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Sintetični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pristop k RDB obsega naslednje tri korake: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Analiza podatkov - seznam vseh ustreznih atributov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Določitev logičnega modela z normalizacijo - relacijska shema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4000" lvl="1" indent="-32400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Font typeface="OpenSymbol"/>
              <a:buAutoNum type="arabicParenR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Fizični model (DBMS)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FF6C31ED-121E-6F5B-2497-C008F949FAEB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Codd, 1970), (Kent, 1983)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15E39E6-D84E-B017-2584-418D9C9024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E1C78B2F-02B6-24F9-853C-C027F58C3BF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513BE1B3-97CA-799C-D6C3-7620E150D6C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71804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E-R diagram (konceptualni model RDB)</a:t>
            </a:r>
            <a:endParaRPr lang="en-US" sz="3200" b="1" spc="-1" dirty="0">
              <a:solidFill>
                <a:srgbClr val="1065AB"/>
              </a:solidFill>
              <a:latin typeface="Tahoma"/>
              <a:ea typeface="Tahoma"/>
              <a:cs typeface="Tahoma"/>
            </a:endParaRPr>
          </a:p>
        </p:txBody>
      </p:sp>
      <p:pic>
        <p:nvPicPr>
          <p:cNvPr id="2" name="Označba mesta vsebine 1" descr="Slika, ki vsebuje besede besedilo, diagram, načrt, posnetek zaslona&#10;&#10;Opis je samodejno ustvarjen">
            <a:extLst>
              <a:ext uri="{FF2B5EF4-FFF2-40B4-BE49-F238E27FC236}">
                <a16:creationId xmlns:a16="http://schemas.microsoft.com/office/drawing/2014/main" id="{26F07E9C-F5A4-602F-6B06-25F9B8BCA438}"/>
              </a:ext>
            </a:extLst>
          </p:cNvPr>
          <p:cNvPicPr>
            <a:picLocks noGrp="1" noChangeAspect="1"/>
          </p:cNvPicPr>
          <p:nvPr>
            <p:ph/>
          </p:nvPr>
        </p:nvPicPr>
        <p:blipFill>
          <a:blip r:embed="rId2"/>
          <a:stretch>
            <a:fillRect/>
          </a:stretch>
        </p:blipFill>
        <p:spPr>
          <a:xfrm>
            <a:off x="2152350" y="1826959"/>
            <a:ext cx="7886700" cy="38481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" name="Oblaček: črta 3">
            <a:extLst>
              <a:ext uri="{FF2B5EF4-FFF2-40B4-BE49-F238E27FC236}">
                <a16:creationId xmlns:a16="http://schemas.microsoft.com/office/drawing/2014/main" id="{69B1C632-DEBB-FA11-B183-5E7C9EA663D6}"/>
              </a:ext>
            </a:extLst>
          </p:cNvPr>
          <p:cNvSpPr/>
          <p:nvPr/>
        </p:nvSpPr>
        <p:spPr>
          <a:xfrm>
            <a:off x="4266828" y="3672720"/>
            <a:ext cx="1273968" cy="488156"/>
          </a:xfrm>
          <a:prstGeom prst="borderCallout1">
            <a:avLst>
              <a:gd name="adj1" fmla="val 136691"/>
              <a:gd name="adj2" fmla="val 4959"/>
              <a:gd name="adj3" fmla="val 136782"/>
              <a:gd name="adj4" fmla="val 686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razmerje</a:t>
            </a:r>
            <a:endParaRPr lang="en-US"/>
          </a:p>
        </p:txBody>
      </p:sp>
      <p:sp>
        <p:nvSpPr>
          <p:cNvPr id="3" name="Oblaček: črta 2">
            <a:extLst>
              <a:ext uri="{FF2B5EF4-FFF2-40B4-BE49-F238E27FC236}">
                <a16:creationId xmlns:a16="http://schemas.microsoft.com/office/drawing/2014/main" id="{07A77379-182D-B9AB-C7B6-939A67F49C4E}"/>
              </a:ext>
            </a:extLst>
          </p:cNvPr>
          <p:cNvSpPr/>
          <p:nvPr/>
        </p:nvSpPr>
        <p:spPr>
          <a:xfrm>
            <a:off x="2992860" y="1670381"/>
            <a:ext cx="1273968" cy="488156"/>
          </a:xfrm>
          <a:prstGeom prst="borderCallout1">
            <a:avLst>
              <a:gd name="adj1" fmla="val 18750"/>
              <a:gd name="adj2" fmla="val -8333"/>
              <a:gd name="adj3" fmla="val 69139"/>
              <a:gd name="adj4" fmla="val -4032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entiteta</a:t>
            </a:r>
            <a:endParaRPr lang="en-US"/>
          </a:p>
        </p:txBody>
      </p:sp>
      <p:sp>
        <p:nvSpPr>
          <p:cNvPr id="7" name="Oblaček: črta 6">
            <a:extLst>
              <a:ext uri="{FF2B5EF4-FFF2-40B4-BE49-F238E27FC236}">
                <a16:creationId xmlns:a16="http://schemas.microsoft.com/office/drawing/2014/main" id="{92E241D4-8B27-426C-AC38-2D1D5F3B44AF}"/>
              </a:ext>
            </a:extLst>
          </p:cNvPr>
          <p:cNvSpPr/>
          <p:nvPr/>
        </p:nvSpPr>
        <p:spPr>
          <a:xfrm>
            <a:off x="6651206" y="3105453"/>
            <a:ext cx="1273968" cy="488156"/>
          </a:xfrm>
          <a:prstGeom prst="borderCallout1">
            <a:avLst>
              <a:gd name="adj1" fmla="val 122816"/>
              <a:gd name="adj2" fmla="val -7668"/>
              <a:gd name="adj3" fmla="val 20576"/>
              <a:gd name="adj4" fmla="val -842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>
                <a:ea typeface="Calibri"/>
                <a:cs typeface="Calibri"/>
              </a:rPr>
              <a:t>ključi</a:t>
            </a:r>
            <a:endParaRPr lang="en-US"/>
          </a:p>
        </p:txBody>
      </p:sp>
      <p:sp>
        <p:nvSpPr>
          <p:cNvPr id="8" name="Symbol zastępczy zawartości 8">
            <a:extLst>
              <a:ext uri="{FF2B5EF4-FFF2-40B4-BE49-F238E27FC236}">
                <a16:creationId xmlns:a16="http://schemas.microsoft.com/office/drawing/2014/main" id="{AD9315F7-DC36-4C61-8A3F-B59C2B88BDE2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 posnetek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podatkovne zbirke MyStore (2024)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16E6EF7-BF3D-2214-5A4C-8BE065C92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46EB971D-796C-5CF5-1497-9BB758C2FC1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PoljeZBesedilom 1">
            <a:extLst>
              <a:ext uri="{FF2B5EF4-FFF2-40B4-BE49-F238E27FC236}">
                <a16:creationId xmlns:a16="http://schemas.microsoft.com/office/drawing/2014/main" id="{E1D0EBF3-4ADF-1927-201D-518FF95E5238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580911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Poizvedbe RDB</a:t>
            </a:r>
            <a:endParaRPr lang="en-US" sz="3200" b="0" strike="noStrike" spc="-1" dirty="0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</a:rPr>
              <a:t>Jeziki poizvedb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so večinoma dveh vrst: </a:t>
            </a:r>
            <a:endParaRPr lang="en-US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863600" lvl="1" indent="-32385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strukturirani poizvedovalni jezik (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SQL)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863600" lvl="1" indent="-323850" defTabSz="9144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Arial" charset="2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Poizvedba z zgledom (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). 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Medtem ko se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SQL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(na prejšnji diapozitivu)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šteje za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programski jezik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API DBMS,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se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QBE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</a:rPr>
              <a:t>(na naslednjem diapozitivu) 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 glavnem uporablja neposredno z DBMS </a:t>
            </a:r>
            <a:r>
              <a:rPr lang="en-US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za upravljanje DB in skladiščenje podatkov</a:t>
            </a:r>
            <a:r>
              <a:rPr lang="en-US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US" sz="18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en-US" sz="1800" b="1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Poizvedbe ustvarjajo tabele z rezultati, </a:t>
            </a:r>
            <a:r>
              <a:rPr lang="en-US" sz="18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ki se lahko uporabijo za gradnjo podatkovnih skladišč ali ponovno uporabijo v nadaljnjih poizvedbah.</a:t>
            </a: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9D7C3FE-2733-CDCD-5659-3605C38474F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</a:rPr>
              <a:t>Šole W3, 2023)</a:t>
            </a:r>
            <a:endParaRPr lang="en-US" sz="1200" b="0" strike="noStrike" spc="-1" dirty="0">
              <a:solidFill>
                <a:srgbClr val="7F7F7F"/>
              </a:solidFill>
              <a:latin typeface="Calibri"/>
              <a:cs typeface="Calibri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CE31BD8-AB45-78B9-A93A-FBB94B907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B749E052-AE24-887A-1305-02D4DBF25F9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97527752-90B4-3A33-B85F-7279B4AF04B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406097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Poizvedba po </a:t>
            </a:r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zgledu (QBE)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3" name="Slika 2" descr="Slika, ki vsebuje besede besedilo, posnetek zaslona, diagram, grafični prikaz&#10;&#10;Opis je samodejno ustvarjen">
            <a:extLst>
              <a:ext uri="{FF2B5EF4-FFF2-40B4-BE49-F238E27FC236}">
                <a16:creationId xmlns:a16="http://schemas.microsoft.com/office/drawing/2014/main" id="{522332AD-018F-1B3C-8BED-44DA97F105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311" y="1261739"/>
            <a:ext cx="6478778" cy="4631573"/>
          </a:xfrm>
          <a:prstGeom prst="rect">
            <a:avLst/>
          </a:prstGeom>
        </p:spPr>
      </p:pic>
      <p:sp>
        <p:nvSpPr>
          <p:cNvPr id="4" name="Symbol zastępczy zawartości 8">
            <a:extLst>
              <a:ext uri="{FF2B5EF4-FFF2-40B4-BE49-F238E27FC236}">
                <a16:creationId xmlns:a16="http://schemas.microsoft.com/office/drawing/2014/main" id="{96C990AF-862E-4416-9EB8-C72A9ABAB935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>
                <a:solidFill>
                  <a:srgbClr val="7F7F7F"/>
                </a:solidFill>
                <a:latin typeface="Tahoma"/>
                <a:ea typeface="Tahoma"/>
                <a:cs typeface="Tahoma"/>
              </a:rPr>
              <a:t>LibreOffice posnetek </a:t>
            </a:r>
            <a:r>
              <a:rPr lang="en-US" sz="1200" spc="-1">
                <a:solidFill>
                  <a:srgbClr val="7F7F7F"/>
                </a:solidFill>
                <a:ea typeface="+mn-lt"/>
                <a:cs typeface="+mn-lt"/>
              </a:rPr>
              <a:t>podatkovne zbirke MyStore (2024)</a:t>
            </a:r>
            <a:endParaRPr lang="en-US" sz="1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4F59383C-B43B-B1C9-F13D-D2E2CE80F4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9FD28E1-9D8B-4479-F573-8CEEC359035F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44EDEBE2-93C9-1D50-59C2-DAAB2E7217C7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48489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Priprava </a:t>
            </a:r>
            <a:r>
              <a:rPr lang="pl-PL" sz="3200" b="1" strike="noStrike" spc="-1" dirty="0">
                <a:solidFill>
                  <a:srgbClr val="1065AB"/>
                </a:solidFill>
                <a:latin typeface="Tahoma"/>
                <a:ea typeface="Tahoma"/>
              </a:rPr>
              <a:t>podatkov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Da bi preprečili napačne ali nepopolne podatke,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ki bi lahko vplivali na njihovo obdelavo in razlago, je treba uporabiti dodatne previdnostne ukrepe:</a:t>
            </a: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Filtriranje </a:t>
            </a: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praznih vrstic in stolpcev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Uporaba </a:t>
            </a: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močnega tipiziranja podatkov 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za preprečevanje računskih napak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Opredelitev </a:t>
            </a: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vnosnih mask za 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preprečevanje vnosa napačnih podatkov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;</a:t>
            </a:r>
            <a:endParaRPr lang="en-US" sz="1400" b="0" strike="noStrike" spc="-1" dirty="0">
              <a:solidFill>
                <a:schemeClr val="dk1"/>
              </a:solidFill>
              <a:latin typeface="Tahoma"/>
            </a:endParaRPr>
          </a:p>
          <a:p>
            <a:pPr marL="800100" lvl="1" indent="-342900">
              <a:spcBef>
                <a:spcPts val="1001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1400" b="1" strike="noStrike" spc="-1" dirty="0">
                <a:solidFill>
                  <a:schemeClr val="dk1"/>
                </a:solidFill>
                <a:latin typeface="Tahoma"/>
              </a:rPr>
              <a:t>Prilagajanje podatkov za </a:t>
            </a:r>
            <a:r>
              <a:rPr lang="en-US" sz="1400" b="0" strike="noStrike" spc="-1" dirty="0">
                <a:solidFill>
                  <a:schemeClr val="dk1"/>
                </a:solidFill>
                <a:latin typeface="Tahoma"/>
              </a:rPr>
              <a:t>preprečevanje napačnih rezultatov</a:t>
            </a:r>
            <a:r>
              <a:rPr lang="sl-SI" sz="1400" b="0" strike="noStrike" spc="-1" dirty="0">
                <a:solidFill>
                  <a:schemeClr val="dk1"/>
                </a:solidFill>
                <a:latin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03B289D5-56B6-9D7F-167F-7DE3E66C4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383E030-2035-5AC5-4518-4DE88570C8A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B8EFB839-B570-D886-455A-486750E083A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2523753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Povzetek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 tem poglavju so bili obravnavani različni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vidiki upravljanja podatkov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 logistiki. 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Poleg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predstavitev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in standardov za shranjevanje podatkov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so bili predstavljeni tudi različni mehanizmi za organizacijo in iskanje podatkov. 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Obravnavane so bile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tudi nekatere </a:t>
            </a:r>
            <a:r>
              <a:rPr lang="pl-PL" sz="20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pogoste napake </a:t>
            </a: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pri avtomatizirani obdelavi podatkov. </a:t>
            </a:r>
            <a:endParaRPr lang="pl-PL" sz="2000" b="0" strike="noStrike" spc="-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F22ABD8-47A4-4063-4607-57904F0B5F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8B12C9B-699D-C1C3-157F-B44EC2E93E2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F7525878-70C9-259D-C03F-A962DF8890DD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822891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sl-SI" sz="3200" b="1" spc="-1" dirty="0">
                <a:solidFill>
                  <a:srgbClr val="1065AB"/>
                </a:solidFill>
                <a:latin typeface="Tahoma"/>
                <a:ea typeface="Tahoma"/>
              </a:rPr>
              <a:t>Literatura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 fontScale="92500" lnSpcReduction="20000"/>
          </a:bodyPr>
          <a:lstStyle/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Codd E.F. (1970).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Relacijski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model </a:t>
            </a:r>
            <a:r>
              <a:rPr lang="en-US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podatkov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za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velike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skupne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podatkovne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banke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. Communications. ACM 13, 6, str. 377-387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en-US" sz="20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GS1 (2023).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Standardi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GS1. [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dostopno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US" sz="2000" u="sng" spc="-1" dirty="0">
                <a:solidFill>
                  <a:srgbClr val="0563C1"/>
                </a:solidFill>
                <a:latin typeface="Tahoma"/>
                <a:ea typeface="Tahoma"/>
                <a:hlinkClick r:id="rId2"/>
              </a:rPr>
              <a:t>https: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//www.gs1.org/standards,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dostop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27.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oktobra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2023].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Kent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W. (1983). A Simple Guide to Five Normal Forms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Relational Database Theory (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Preprost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vodnik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po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petih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normalnih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oblikah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v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teoriji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relacijskih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podatkovnih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baz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), Communications of </a:t>
            </a:r>
            <a:r>
              <a:rPr lang="en-US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the 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ACM,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letnik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26, str. 120-125.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W3schools (2023). XML Tutorial [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voljo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US" sz="2000" u="sng" spc="-1" dirty="0">
                <a:solidFill>
                  <a:srgbClr val="0563C1"/>
                </a:solidFill>
                <a:latin typeface="Tahoma"/>
                <a:ea typeface="Tahoma"/>
                <a:hlinkClick r:id="rId3"/>
              </a:rPr>
              <a:t>https: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//www.w3schools.com/xml/,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dostop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3.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novembra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2023].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W3schools (2023). JSON -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uvod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[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voljo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US" sz="2000" u="sng" spc="-1" dirty="0">
                <a:solidFill>
                  <a:srgbClr val="0563C1"/>
                </a:solidFill>
                <a:latin typeface="Tahoma"/>
                <a:ea typeface="Tahoma"/>
                <a:hlinkClick r:id="rId4"/>
              </a:rPr>
              <a:t>https: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//www.w3schools.com/js/js_json_intro.asp,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dostop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3.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novembra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2023]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  <a:p>
            <a:pPr>
              <a:buClr>
                <a:srgbClr val="015BA6"/>
              </a:buClr>
            </a:pP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W3schools (2023).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Normalizacija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podatkovnih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zbirk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[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voljo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na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: </a:t>
            </a:r>
            <a:r>
              <a:rPr lang="en-US" sz="2000" u="sng" spc="-1" dirty="0">
                <a:solidFill>
                  <a:srgbClr val="0563C1"/>
                </a:solidFill>
                <a:latin typeface="Tahoma"/>
                <a:ea typeface="Tahoma"/>
                <a:hlinkClick r:id="rId5"/>
              </a:rPr>
              <a:t>https: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//www.w3schools.in/DBMS/database-normalization/,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dostop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7. </a:t>
            </a:r>
            <a:r>
              <a:rPr lang="en-US" sz="2000" spc="-1" dirty="0" err="1">
                <a:solidFill>
                  <a:schemeClr val="dk1"/>
                </a:solidFill>
                <a:latin typeface="Tahoma"/>
                <a:ea typeface="Tahoma"/>
              </a:rPr>
              <a:t>decembra</a:t>
            </a:r>
            <a:r>
              <a:rPr lang="en-US" sz="2000" spc="-1" dirty="0">
                <a:solidFill>
                  <a:schemeClr val="dk1"/>
                </a:solidFill>
                <a:latin typeface="Tahoma"/>
                <a:ea typeface="Tahoma"/>
              </a:rPr>
              <a:t> 2023].</a:t>
            </a:r>
            <a:endParaRPr lang="en-US" dirty="0">
              <a:solidFill>
                <a:schemeClr val="dk1"/>
              </a:solidFill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D0FD172E-585A-A73A-D4B8-68D3290630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41A3E9A-D1FD-F88C-4392-8CD407F2D25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A1911393-36E6-98DA-C2CE-088118589C52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53702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Agenda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1244520" y="1842480"/>
            <a:ext cx="10946880" cy="3626640"/>
          </a:xfrm>
          <a:prstGeom prst="rect">
            <a:avLst/>
          </a:prstGeom>
          <a:solidFill>
            <a:schemeClr val="lt1">
              <a:lumMod val="95000"/>
            </a:schemeClr>
          </a:solidFill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 Informacije - podatki </a:t>
            </a:r>
            <a:r>
              <a:rPr lang="pl-PL" sz="2000" spc="-1">
                <a:solidFill>
                  <a:schemeClr val="dk1"/>
                </a:solidFill>
                <a:latin typeface="Tahoma"/>
                <a:ea typeface="Tahoma"/>
              </a:rPr>
              <a:t>- </a:t>
            </a:r>
            <a:r>
              <a:rPr lang="pl-PL" sz="2000" b="0" strike="noStrike" spc="-1">
                <a:solidFill>
                  <a:schemeClr val="dk1"/>
                </a:solidFill>
                <a:latin typeface="Tahoma"/>
                <a:ea typeface="Tahoma"/>
              </a:rPr>
              <a:t>znanje</a:t>
            </a:r>
            <a:endParaRPr lang="pl-PL" sz="2000" spc="-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>
              <a:spcBef>
                <a:spcPts val="1001"/>
              </a:spcBef>
              <a:buClr>
                <a:srgbClr val="015BA6"/>
              </a:buClr>
              <a:buAutoNum type="arabicParenR"/>
            </a:pPr>
            <a:r>
              <a:rPr lang="pl-PL" sz="2000" spc="-1" dirty="0">
                <a:solidFill>
                  <a:schemeClr val="dk1"/>
                </a:solidFill>
                <a:latin typeface="Tahoma"/>
                <a:ea typeface="Tahoma"/>
                <a:cs typeface="Tahoma"/>
              </a:rPr>
              <a:t> Informacije v </a:t>
            </a:r>
            <a:r>
              <a:rPr lang="pl-PL" sz="2000" spc="-1" dirty="0" err="1">
                <a:solidFill>
                  <a:schemeClr val="dk1"/>
                </a:solidFill>
                <a:latin typeface="Tahoma"/>
                <a:ea typeface="Tahoma"/>
                <a:cs typeface="Tahoma"/>
              </a:rPr>
              <a:t>logistiki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 Standardi logističnih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 Organizacija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upravljanje  podatkov</a:t>
            </a:r>
            <a:endParaRPr lang="pl-PL" sz="20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AutoNum type="arabicParenR"/>
            </a:pP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 Pridobivanje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filtriranje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20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predstavitev </a:t>
            </a:r>
            <a:r>
              <a:rPr lang="pl-PL" sz="20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 podatkov</a:t>
            </a:r>
            <a:endParaRPr lang="pl-PL" sz="2000" b="0" strike="noStrike" spc="-1" dirty="0" err="1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9E84E97F-C11B-B90E-1241-6878390ED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BB5EFB4-88CD-D1F9-247E-DED6502EE26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42288650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87704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Sanja Bojić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Kristijan Brglez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Maja Fošner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Roman Gumzej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Rebeka Kovačič Lukman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Benjamin Marcen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Marinko Maslarić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Boško Matović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Dejan Mirčetić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8F05239-4A4A-84D8-4A91-AFD12922D935}"/>
              </a:ext>
            </a:extLst>
          </p:cNvPr>
          <p:cNvSpPr txBox="1"/>
          <p:nvPr/>
        </p:nvSpPr>
        <p:spPr>
          <a:xfrm>
            <a:off x="6449604" y="622723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1D2DBB4D-44B1-FF0F-408D-86BF94EFFD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7226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algn="ctr" defTabSz="914400">
              <a:lnSpc>
                <a:spcPct val="90000"/>
              </a:lnSpc>
              <a:buNone/>
            </a:pPr>
            <a:r>
              <a:rPr lang="pl-PL" sz="4800" b="1" strike="noStrike" spc="-1">
                <a:solidFill>
                  <a:srgbClr val="015BA6"/>
                </a:solidFill>
                <a:latin typeface="Tahoma"/>
                <a:ea typeface="Tahoma"/>
              </a:rPr>
              <a:t>Hvala za vašo pozornost</a:t>
            </a:r>
            <a:endParaRPr lang="pl-PL" sz="4800" b="0" strike="noStrike" spc="-1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128" name="Obraz 4" descr="Obraz zawierający symbol, Czcionka, Grafika, zrzut ekranu&#10;&#10;Opis wygenerowany automatycznie"/>
          <p:cNvPicPr/>
          <p:nvPr/>
        </p:nvPicPr>
        <p:blipFill>
          <a:blip r:embed="rId2"/>
          <a:stretch/>
        </p:blipFill>
        <p:spPr>
          <a:xfrm>
            <a:off x="10964520" y="0"/>
            <a:ext cx="1226880" cy="429120"/>
          </a:xfrm>
          <a:prstGeom prst="rect">
            <a:avLst/>
          </a:prstGeom>
          <a:ln w="0">
            <a:noFill/>
          </a:ln>
        </p:spPr>
      </p:pic>
      <p:pic>
        <p:nvPicPr>
          <p:cNvPr id="2" name="Slika 1">
            <a:extLst>
              <a:ext uri="{FF2B5EF4-FFF2-40B4-BE49-F238E27FC236}">
                <a16:creationId xmlns:a16="http://schemas.microsoft.com/office/drawing/2014/main" id="{3B17001A-DE8D-F2F0-0F28-136A62C219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7611BB22-7DF0-C3E2-4EBD-1B4502F9D97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87C82FCC-6D17-BE36-F899-4710F8A2184E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45722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Informacije-podatki-znanje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V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računalniških informacijskih sistemih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se predstavitev informacij razlikuje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glede na njihov namen in uporabo. Lahko je alfanumerična ali binarna glede na to, ali predstavlja besedilo, sliko, zvok ali izvedljiv program...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Postopek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pretvorbe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iz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prvotne analogne v digitalno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obliko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se popularno imenuje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digitalizacija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so zbrani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se lahko podatki različnih vrst združijo in organizirajo v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podatkovne tabele, podatkovne baze, podatkovna skladišča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(kronološki vrstni red) ali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baze znanja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(konceptualni vrstni red).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Višje ravni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organizacije podatkov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omogočajo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avtomatizirano razvrščanje, sklepanje in predstavitev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nakopičenega znanja za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analitične namene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11BAFF18-3355-BAF4-1749-CD3B040C8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2FFFB772-55BA-52FB-B9F4-9690AF183991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D896CB5A-E7D7-6E3B-E3DD-053010C90C9E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98187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Informacije v logistiki</a:t>
            </a:r>
            <a:endParaRPr lang="pl-PL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CD89A4DF-943F-4591-E1A4-9090A8C0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9636" y="2082378"/>
            <a:ext cx="7467600" cy="266893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0" tIns="180000" rIns="180000" bIns="360000" anchor="ctr" anchorCtr="1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spcBef>
                <a:spcPts val="2250"/>
              </a:spcBef>
              <a:spcAft>
                <a:spcPts val="2250"/>
              </a:spcAft>
            </a:pPr>
            <a:r>
              <a:rPr lang="en-GB" altLang="sl-SI" b="1" dirty="0">
                <a:solidFill>
                  <a:schemeClr val="bg1"/>
                </a:solidFill>
              </a:rPr>
              <a:t>"</a:t>
            </a:r>
            <a:r>
              <a:rPr lang="en-GB" altLang="sl-SI" b="1" dirty="0">
                <a:solidFill>
                  <a:schemeClr val="accent4"/>
                </a:solidFill>
              </a:rPr>
              <a:t>Logistika </a:t>
            </a:r>
            <a:r>
              <a:rPr lang="sl-SI" altLang="sl-SI" b="1" dirty="0">
                <a:solidFill>
                  <a:schemeClr val="bg1"/>
                </a:solidFill>
              </a:rPr>
              <a:t>- </a:t>
            </a:r>
            <a:r>
              <a:rPr lang="en-US" b="1" dirty="0">
                <a:solidFill>
                  <a:schemeClr val="bg1"/>
                </a:solidFill>
              </a:rPr>
              <a:t>del </a:t>
            </a:r>
            <a:r>
              <a:rPr lang="en-US" dirty="0">
                <a:solidFill>
                  <a:schemeClr val="bg1"/>
                </a:solidFill>
              </a:rPr>
              <a:t>procesa </a:t>
            </a:r>
            <a:r>
              <a:rPr lang="en-US" b="1" dirty="0">
                <a:solidFill>
                  <a:schemeClr val="bg1"/>
                </a:solidFill>
              </a:rPr>
              <a:t>oskrbovalne verige</a:t>
            </a:r>
            <a:r>
              <a:rPr lang="en-US" dirty="0">
                <a:solidFill>
                  <a:schemeClr val="bg1"/>
                </a:solidFill>
              </a:rPr>
              <a:t>, ki načrtuje, izvaja in nadzoruje učinkovit, uspešen </a:t>
            </a:r>
            <a:r>
              <a:rPr lang="en-US" b="1" dirty="0">
                <a:solidFill>
                  <a:schemeClr val="bg1"/>
                </a:solidFill>
              </a:rPr>
              <a:t>pretok in skladiščenje </a:t>
            </a:r>
            <a:r>
              <a:rPr lang="en-US" dirty="0">
                <a:solidFill>
                  <a:schemeClr val="bg1"/>
                </a:solidFill>
              </a:rPr>
              <a:t>blaga, storitev in z njimi povezanih </a:t>
            </a:r>
            <a:r>
              <a:rPr lang="en-US" b="1" dirty="0">
                <a:solidFill>
                  <a:schemeClr val="accent4"/>
                </a:solidFill>
              </a:rPr>
              <a:t>informacij </a:t>
            </a:r>
            <a:r>
              <a:rPr lang="en-US" dirty="0">
                <a:solidFill>
                  <a:schemeClr val="bg1"/>
                </a:solidFill>
              </a:rPr>
              <a:t>med </a:t>
            </a:r>
            <a:r>
              <a:rPr lang="en-US" b="1" dirty="0">
                <a:solidFill>
                  <a:schemeClr val="bg1"/>
                </a:solidFill>
              </a:rPr>
              <a:t>krajem izvora </a:t>
            </a:r>
            <a:r>
              <a:rPr lang="en-US" dirty="0">
                <a:solidFill>
                  <a:schemeClr val="bg1"/>
                </a:solidFill>
              </a:rPr>
              <a:t>in </a:t>
            </a:r>
            <a:r>
              <a:rPr lang="en-US" b="1" dirty="0">
                <a:solidFill>
                  <a:schemeClr val="bg1"/>
                </a:solidFill>
              </a:rPr>
              <a:t>krajem porabe</a:t>
            </a:r>
            <a:r>
              <a:rPr lang="en-US" dirty="0">
                <a:solidFill>
                  <a:schemeClr val="bg1"/>
                </a:solidFill>
              </a:rPr>
              <a:t>, da se </a:t>
            </a:r>
            <a:r>
              <a:rPr lang="en-US" b="1" dirty="0">
                <a:solidFill>
                  <a:schemeClr val="bg1"/>
                </a:solidFill>
              </a:rPr>
              <a:t>izpolnijo zahteve strank</a:t>
            </a:r>
            <a:r>
              <a:rPr lang="en-GB" altLang="sl-SI" sz="2000" b="1" dirty="0">
                <a:solidFill>
                  <a:schemeClr val="bg1"/>
                </a:solidFill>
                <a:latin typeface="Calibri" panose="020F0502020204030204" pitchFamily="34" charset="0"/>
              </a:rPr>
              <a:t>."</a:t>
            </a:r>
          </a:p>
        </p:txBody>
      </p:sp>
      <p:sp>
        <p:nvSpPr>
          <p:cNvPr id="3" name="PoljeZBesedilom 1">
            <a:extLst>
              <a:ext uri="{FF2B5EF4-FFF2-40B4-BE49-F238E27FC236}">
                <a16:creationId xmlns:a16="http://schemas.microsoft.com/office/drawing/2014/main" id="{B0743C09-A847-C9FF-33C0-D54E14B46533}"/>
              </a:ext>
            </a:extLst>
          </p:cNvPr>
          <p:cNvSpPr txBox="1"/>
          <p:nvPr/>
        </p:nvSpPr>
        <p:spPr>
          <a:xfrm>
            <a:off x="3312463" y="4849432"/>
            <a:ext cx="4446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Opredelitev logistike </a:t>
            </a:r>
            <a:r>
              <a:rPr lang="sl-SI" b="1" dirty="0"/>
              <a:t>(upravljanje) CSCMP</a:t>
            </a:r>
            <a:endParaRPr lang="en-GB" b="1" dirty="0"/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D621DE5D-B1F0-1E63-48A1-1D03E2FAC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8163111-9C90-5670-1692-EF3B4F98288D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PoljeZBesedilom 1">
            <a:extLst>
              <a:ext uri="{FF2B5EF4-FFF2-40B4-BE49-F238E27FC236}">
                <a16:creationId xmlns:a16="http://schemas.microsoft.com/office/drawing/2014/main" id="{4CF9C385-3B5B-9AD2-B509-B84A0AE6C135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0299630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Logistični podatki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logistiki se </a:t>
            </a:r>
            <a:r>
              <a:rPr lang="pl-PL" sz="1800" spc="-1" err="1">
                <a:solidFill>
                  <a:schemeClr val="dk1"/>
                </a:solidFill>
                <a:latin typeface="Tahoma"/>
                <a:ea typeface="Tahoma"/>
              </a:rPr>
              <a:t>elektronska izmenjava 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podatkov (</a:t>
            </a:r>
            <a:r>
              <a:rPr lang="pl-PL" sz="1800" b="1" spc="-1" dirty="0">
                <a:solidFill>
                  <a:schemeClr val="dk1"/>
                </a:solidFill>
                <a:latin typeface="Tahoma"/>
                <a:ea typeface="Tahoma"/>
              </a:rPr>
              <a:t>EDI</a:t>
            </a:r>
            <a:r>
              <a:rPr lang="pl-PL" sz="1800" spc="-1" dirty="0">
                <a:solidFill>
                  <a:schemeClr val="dk1"/>
                </a:solidFill>
                <a:latin typeface="Tahoma"/>
                <a:ea typeface="Tahoma"/>
              </a:rPr>
              <a:t>)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uporablja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prenos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 o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transakcijah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med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poslovnimi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partnerji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Ker lahko uporabljajo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različne jezike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aplikacije,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je treba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podatke pretvoriti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 </a:t>
            </a:r>
            <a:r>
              <a:rPr lang="pl-PL" sz="1800" b="1" strike="noStrike" spc="-1" err="1">
                <a:solidFill>
                  <a:schemeClr val="dk1"/>
                </a:solidFill>
                <a:latin typeface="Tahoma"/>
                <a:ea typeface="Tahoma"/>
              </a:rPr>
              <a:t>skupno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obliko (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npr.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XML, JSON)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,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da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jih bodo lahko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interpretirali </a:t>
            </a:r>
            <a:r>
              <a:rPr lang="pl-PL" sz="1800" b="0" strike="noStrike" spc="-1" err="1">
                <a:solidFill>
                  <a:schemeClr val="dk1"/>
                </a:solidFill>
                <a:latin typeface="Tahoma"/>
                <a:ea typeface="Tahoma"/>
              </a:rPr>
              <a:t>informacijski sistemi različnih partnerjev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Za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hitro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identifikacijo </a:t>
            </a:r>
            <a:r>
              <a:rPr lang="pl-PL" sz="180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manipulacijo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so bile razvite </a:t>
            </a:r>
            <a:r>
              <a:rPr lang="pl-PL" sz="18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črtne kode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r>
              <a:rPr lang="pl-PL" sz="1800" b="0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oznake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RFID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30E46912-AE7E-2050-B6E1-0EDE76E6EC3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(GS1, 2023), </a:t>
            </a:r>
            <a:r>
              <a:rPr lang="en-US" sz="1200" spc="-1" dirty="0">
                <a:solidFill>
                  <a:srgbClr val="7F7F7F"/>
                </a:solidFill>
                <a:latin typeface="Calibri"/>
                <a:ea typeface="Tahoma"/>
                <a:cs typeface="Calibri"/>
              </a:rPr>
              <a:t>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šole W3,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EE75B4ED-118A-35DD-4A08-A4C40E29C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F1244334-42E2-4A73-79C6-4419165B3DF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8C85A7DC-2B18-FD07-0B8C-D9BB4B4DA5CF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683329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Slika 19">
            <a:extLst>
              <a:ext uri="{FF2B5EF4-FFF2-40B4-BE49-F238E27FC236}">
                <a16:creationId xmlns:a16="http://schemas.microsoft.com/office/drawing/2014/main" id="{18B40AE9-CEB1-DADF-6876-3BD3CBB06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14FEB299-D938-98F8-47FD-813569A92164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en-US" sz="3200" b="1" spc="-1" dirty="0">
                <a:solidFill>
                  <a:srgbClr val="1065AB"/>
                </a:solidFill>
                <a:latin typeface="Tahoma"/>
                <a:ea typeface="Tahoma"/>
              </a:rPr>
              <a:t>Transakcije...</a:t>
            </a:r>
            <a:endParaRPr lang="en-US" sz="3200" b="0" strike="noStrike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en-US" sz="1200" b="0" strike="noStrike" spc="-1" dirty="0">
              <a:solidFill>
                <a:srgbClr val="7F7F7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851E96-509F-F3A0-3AB3-6945F9761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675" y="2492375"/>
            <a:ext cx="1995487" cy="1185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pSp>
        <p:nvGrpSpPr>
          <p:cNvPr id="5" name="Group 3">
            <a:extLst>
              <a:ext uri="{FF2B5EF4-FFF2-40B4-BE49-F238E27FC236}">
                <a16:creationId xmlns:a16="http://schemas.microsoft.com/office/drawing/2014/main" id="{247720C4-7FA7-C8C2-EF03-2F47814E91D7}"/>
              </a:ext>
            </a:extLst>
          </p:cNvPr>
          <p:cNvGrpSpPr>
            <a:grpSpLocks/>
          </p:cNvGrpSpPr>
          <p:nvPr/>
        </p:nvGrpSpPr>
        <p:grpSpPr bwMode="auto">
          <a:xfrm>
            <a:off x="8601162" y="620997"/>
            <a:ext cx="2247900" cy="3467101"/>
            <a:chOff x="6931025" y="620713"/>
            <a:chExt cx="1416" cy="2184"/>
          </a:xfrm>
        </p:grpSpPr>
        <p:pic>
          <p:nvPicPr>
            <p:cNvPr id="30" name="Picture 4">
              <a:extLst>
                <a:ext uri="{FF2B5EF4-FFF2-40B4-BE49-F238E27FC236}">
                  <a16:creationId xmlns:a16="http://schemas.microsoft.com/office/drawing/2014/main" id="{F38EEAF8-4964-5484-BAE6-53EF978B16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025" y="620713"/>
              <a:ext cx="1416" cy="18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1" name="Picture 5">
              <a:extLst>
                <a:ext uri="{FF2B5EF4-FFF2-40B4-BE49-F238E27FC236}">
                  <a16:creationId xmlns:a16="http://schemas.microsoft.com/office/drawing/2014/main" id="{5E7315B7-D7F1-E6A5-8E3C-94DB7AC447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31762" y="62211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6" name="Line 6">
            <a:extLst>
              <a:ext uri="{FF2B5EF4-FFF2-40B4-BE49-F238E27FC236}">
                <a16:creationId xmlns:a16="http://schemas.microsoft.com/office/drawing/2014/main" id="{AE628655-6CF0-6C8B-6D71-960C7B211E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7225" y="4437063"/>
            <a:ext cx="7632700" cy="158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noFill/>
              </a14:hiddenFill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7" name="Line 7">
            <a:extLst>
              <a:ext uri="{FF2B5EF4-FFF2-40B4-BE49-F238E27FC236}">
                <a16:creationId xmlns:a16="http://schemas.microsoft.com/office/drawing/2014/main" id="{AA30E31C-488B-8036-9EFA-C9ED036D1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5787" y="4149725"/>
            <a:ext cx="71438" cy="287338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noFill/>
              </a14:hiddenFill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AA9F79B2-F1F4-A0CC-2430-4CC9A6B7D49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8037" y="4437063"/>
            <a:ext cx="1588" cy="647700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noFill/>
              </a14:hiddenFill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172AB2AA-D5C9-9C28-D82C-3D1FAD096A8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129925" y="4075113"/>
            <a:ext cx="1587" cy="363537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noFill/>
              </a14:hiddenFill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1" name="Line 11">
            <a:extLst>
              <a:ext uri="{FF2B5EF4-FFF2-40B4-BE49-F238E27FC236}">
                <a16:creationId xmlns:a16="http://schemas.microsoft.com/office/drawing/2014/main" id="{36BF23B5-1DF1-D5DF-13EE-594FBB8EA216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7187" y="4437063"/>
            <a:ext cx="1588" cy="936625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noFill/>
              </a14:hiddenFill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grpSp>
        <p:nvGrpSpPr>
          <p:cNvPr id="12" name="Group 12">
            <a:extLst>
              <a:ext uri="{FF2B5EF4-FFF2-40B4-BE49-F238E27FC236}">
                <a16:creationId xmlns:a16="http://schemas.microsoft.com/office/drawing/2014/main" id="{11D85B85-0EC6-426D-4D5B-A60FD17EA596}"/>
              </a:ext>
            </a:extLst>
          </p:cNvPr>
          <p:cNvGrpSpPr>
            <a:grpSpLocks/>
          </p:cNvGrpSpPr>
          <p:nvPr/>
        </p:nvGrpSpPr>
        <p:grpSpPr bwMode="auto">
          <a:xfrm>
            <a:off x="1850976" y="1617663"/>
            <a:ext cx="2087561" cy="2530475"/>
            <a:chOff x="180976" y="1617663"/>
            <a:chExt cx="1315" cy="1594"/>
          </a:xfrm>
        </p:grpSpPr>
        <p:pic>
          <p:nvPicPr>
            <p:cNvPr id="27" name="Picture 13">
              <a:extLst>
                <a:ext uri="{FF2B5EF4-FFF2-40B4-BE49-F238E27FC236}">
                  <a16:creationId xmlns:a16="http://schemas.microsoft.com/office/drawing/2014/main" id="{573EE238-892B-FD45-F08B-17441E0355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02" y="1618389"/>
              <a:ext cx="589" cy="5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8" name="Picture 14">
              <a:extLst>
                <a:ext uri="{FF2B5EF4-FFF2-40B4-BE49-F238E27FC236}">
                  <a16:creationId xmlns:a16="http://schemas.microsoft.com/office/drawing/2014/main" id="{047E81A5-EB0F-4964-9195-7480D1B0DE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0976" y="1617663"/>
              <a:ext cx="956" cy="8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9" name="Picture 15">
              <a:extLst>
                <a:ext uri="{FF2B5EF4-FFF2-40B4-BE49-F238E27FC236}">
                  <a16:creationId xmlns:a16="http://schemas.microsoft.com/office/drawing/2014/main" id="{322E96DC-AFF2-26EA-A8C0-6170EB9E9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185" y="1618479"/>
              <a:ext cx="334" cy="7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grpSp>
        <p:nvGrpSpPr>
          <p:cNvPr id="13" name="Group 16">
            <a:extLst>
              <a:ext uri="{FF2B5EF4-FFF2-40B4-BE49-F238E27FC236}">
                <a16:creationId xmlns:a16="http://schemas.microsoft.com/office/drawing/2014/main" id="{9EB57929-9272-12DA-679C-C1518AFAEB35}"/>
              </a:ext>
            </a:extLst>
          </p:cNvPr>
          <p:cNvGrpSpPr>
            <a:grpSpLocks/>
          </p:cNvGrpSpPr>
          <p:nvPr/>
        </p:nvGrpSpPr>
        <p:grpSpPr bwMode="auto">
          <a:xfrm>
            <a:off x="5378537" y="0"/>
            <a:ext cx="2459038" cy="2136775"/>
            <a:chOff x="3708400" y="0"/>
            <a:chExt cx="1549" cy="1346"/>
          </a:xfrm>
        </p:grpSpPr>
        <p:pic>
          <p:nvPicPr>
            <p:cNvPr id="23" name="Picture 17">
              <a:extLst>
                <a:ext uri="{FF2B5EF4-FFF2-40B4-BE49-F238E27FC236}">
                  <a16:creationId xmlns:a16="http://schemas.microsoft.com/office/drawing/2014/main" id="{7FBB7672-7B7A-D346-2429-F9E50077CB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400" y="0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4" name="Picture 18">
              <a:extLst>
                <a:ext uri="{FF2B5EF4-FFF2-40B4-BE49-F238E27FC236}">
                  <a16:creationId xmlns:a16="http://schemas.microsoft.com/office/drawing/2014/main" id="{E12DD69F-A696-16A2-7804-6A81218519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536" y="136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5" name="Picture 19">
              <a:extLst>
                <a:ext uri="{FF2B5EF4-FFF2-40B4-BE49-F238E27FC236}">
                  <a16:creationId xmlns:a16="http://schemas.microsoft.com/office/drawing/2014/main" id="{4343D3EA-1BC5-F542-27D6-4F6E0BCB12C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672" y="272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26" name="Picture 20">
              <a:extLst>
                <a:ext uri="{FF2B5EF4-FFF2-40B4-BE49-F238E27FC236}">
                  <a16:creationId xmlns:a16="http://schemas.microsoft.com/office/drawing/2014/main" id="{0499501A-A01F-904E-3D88-40E7FE3B17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8808" y="408"/>
              <a:ext cx="1141" cy="9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14" name="Line 21">
            <a:extLst>
              <a:ext uri="{FF2B5EF4-FFF2-40B4-BE49-F238E27FC236}">
                <a16:creationId xmlns:a16="http://schemas.microsoft.com/office/drawing/2014/main" id="{492058A4-2CED-90D5-0B2B-1F7A63B7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746962" y="2133600"/>
            <a:ext cx="1588" cy="2303463"/>
          </a:xfrm>
          <a:prstGeom prst="line">
            <a:avLst/>
          </a:prstGeom>
          <a:noFill/>
          <a:ln w="76320" cap="flat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noFill/>
              </a14:hiddenFill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/>
          </a:p>
        </p:txBody>
      </p:sp>
      <p:sp>
        <p:nvSpPr>
          <p:cNvPr id="15" name="Rectangle 22">
            <a:extLst>
              <a:ext uri="{FF2B5EF4-FFF2-40B4-BE49-F238E27FC236}">
                <a16:creationId xmlns:a16="http://schemas.microsoft.com/office/drawing/2014/main" id="{D1943B8A-D084-A386-71CB-156F285047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15340" y="2252387"/>
            <a:ext cx="528006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>
                <a:latin typeface="Calibri" panose="020F0502020204030204" pitchFamily="34" charset="0"/>
              </a:rPr>
              <a:t>POS</a:t>
            </a: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04D8AA92-1258-F7DC-4E8B-21C657747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47392" y="3668163"/>
            <a:ext cx="2300158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 dirty="0">
                <a:latin typeface="Calibri" panose="020F0502020204030204" pitchFamily="34" charset="0"/>
              </a:rPr>
              <a:t>SKLADIŠČENJE/DISTRIBUCIJA</a:t>
            </a:r>
          </a:p>
        </p:txBody>
      </p:sp>
      <p:sp>
        <p:nvSpPr>
          <p:cNvPr id="17" name="Rectangle 24">
            <a:extLst>
              <a:ext uri="{FF2B5EF4-FFF2-40B4-BE49-F238E27FC236}">
                <a16:creationId xmlns:a16="http://schemas.microsoft.com/office/drawing/2014/main" id="{BA4BE790-55D8-E0B8-6984-912801025A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4357" y="4492088"/>
            <a:ext cx="2251235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sl-SI" altLang="sl-SI" sz="1600" b="1" dirty="0">
                <a:ea typeface="ＭＳ Ｐゴシック" panose="020B0600070205080204" pitchFamily="34" charset="-128"/>
              </a:rPr>
              <a:t>RAČUNALNIŠKI CENTER</a:t>
            </a:r>
            <a:endParaRPr lang="en-GB" altLang="sl-SI" sz="1600" b="1" dirty="0">
              <a:ea typeface="ＭＳ Ｐゴシック" panose="020B0600070205080204" pitchFamily="34" charset="-128"/>
            </a:endParaRPr>
          </a:p>
        </p:txBody>
      </p:sp>
      <p:sp>
        <p:nvSpPr>
          <p:cNvPr id="18" name="Rectangle 25">
            <a:extLst>
              <a:ext uri="{FF2B5EF4-FFF2-40B4-BE49-F238E27FC236}">
                <a16:creationId xmlns:a16="http://schemas.microsoft.com/office/drawing/2014/main" id="{0E4867E1-E769-2CF7-1174-8A763E3B19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29925" y="4550247"/>
            <a:ext cx="1972313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hangingPunct="1">
              <a:lnSpc>
                <a:spcPct val="100000"/>
              </a:lnSpc>
            </a:pPr>
            <a:r>
              <a:rPr lang="en-GB" altLang="sl-SI" sz="1600" b="1" dirty="0">
                <a:latin typeface="Calibri" panose="020F0502020204030204" pitchFamily="34" charset="0"/>
              </a:rPr>
              <a:t>PLANIRANJE MATERIALOV</a:t>
            </a:r>
          </a:p>
        </p:txBody>
      </p:sp>
      <p:pic>
        <p:nvPicPr>
          <p:cNvPr id="19" name="Picture 27">
            <a:extLst>
              <a:ext uri="{FF2B5EF4-FFF2-40B4-BE49-F238E27FC236}">
                <a16:creationId xmlns:a16="http://schemas.microsoft.com/office/drawing/2014/main" id="{B88DD8D1-E2B0-4304-D27C-789C438C9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525" y="4652963"/>
            <a:ext cx="1660525" cy="1916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" name="Rectangle 25">
            <a:extLst>
              <a:ext uri="{FF2B5EF4-FFF2-40B4-BE49-F238E27FC236}">
                <a16:creationId xmlns:a16="http://schemas.microsoft.com/office/drawing/2014/main" id="{BA397362-D04A-782A-99B9-71CA7781B9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1018" y="5491084"/>
            <a:ext cx="1922408" cy="583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 dirty="0">
                <a:latin typeface="Calibri" panose="020F0502020204030204" pitchFamily="34" charset="0"/>
              </a:rPr>
              <a:t>UPRAVLJANJE ZALOG</a:t>
            </a:r>
          </a:p>
        </p:txBody>
      </p:sp>
      <p:sp>
        <p:nvSpPr>
          <p:cNvPr id="22" name="Rectangle 22">
            <a:extLst>
              <a:ext uri="{FF2B5EF4-FFF2-40B4-BE49-F238E27FC236}">
                <a16:creationId xmlns:a16="http://schemas.microsoft.com/office/drawing/2014/main" id="{16F5D278-3426-4F9A-A7D6-3EE9DA479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5859" y="4028525"/>
            <a:ext cx="2302659" cy="3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5000" rIns="90000" bIns="45000">
            <a:spAutoFit/>
          </a:bodyPr>
          <a:lstStyle>
            <a:defPPr>
              <a:defRPr lang="sl-S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en-GB" altLang="sl-SI" sz="1600" b="1" dirty="0">
                <a:latin typeface="Calibri" panose="020F0502020204030204" pitchFamily="34" charset="0"/>
              </a:rPr>
              <a:t>INFORMACIJSKI KANAL</a:t>
            </a:r>
          </a:p>
        </p:txBody>
      </p:sp>
      <p:sp>
        <p:nvSpPr>
          <p:cNvPr id="33" name="PoljeZBesedilom 1">
            <a:extLst>
              <a:ext uri="{FF2B5EF4-FFF2-40B4-BE49-F238E27FC236}">
                <a16:creationId xmlns:a16="http://schemas.microsoft.com/office/drawing/2014/main" id="{40D326F2-3AD6-516A-E3B3-D30B2E8A1E13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10" name="Picture 10">
            <a:extLst>
              <a:ext uri="{FF2B5EF4-FFF2-40B4-BE49-F238E27FC236}">
                <a16:creationId xmlns:a16="http://schemas.microsoft.com/office/drawing/2014/main" id="{6BC3D828-F1C4-8ADF-A773-494E11A1E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362" y="4522788"/>
            <a:ext cx="2098675" cy="2335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6E68D99D-C81D-C88C-7E13-AD95F2BA1A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975" y="4953000"/>
            <a:ext cx="19050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6="http://schemas.microsoft.com/office/drawing/2014/main" xmlns:p14="http://schemas.microsoft.com/office/powerpoint/2010/main" xmlns:lc="http://schemas.openxmlformats.org/drawingml/2006/lockedCanvas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124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1DC3C8B-47DB-564E-71F2-5A97E534AAF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en-US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Tehnologije označevanja</a:t>
            </a:r>
            <a:endParaRPr lang="en-US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D3E7C94B-C99C-C874-315C-14A1F6491201}"/>
              </a:ext>
            </a:extLst>
          </p:cNvPr>
          <p:cNvSpPr/>
          <p:nvPr/>
        </p:nvSpPr>
        <p:spPr>
          <a:xfrm>
            <a:off x="1515720" y="625446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 dirty="0">
                <a:solidFill>
                  <a:srgbClr val="7F7F7F"/>
                </a:solidFill>
                <a:latin typeface="Tahoma"/>
                <a:ea typeface="Tahoma"/>
                <a:cs typeface="Tahoma"/>
              </a:rPr>
              <a:t>GS1, 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2024) 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040BBE2-26BA-41F8-CBEF-07DFDAB9EE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1">
            <a:extLst>
              <a:ext uri="{FF2B5EF4-FFF2-40B4-BE49-F238E27FC236}">
                <a16:creationId xmlns:a16="http://schemas.microsoft.com/office/drawing/2014/main" id="{80F35683-90C6-3F9C-A54C-6F3AA5DA1D28}"/>
              </a:ext>
            </a:extLst>
          </p:cNvPr>
          <p:cNvSpPr txBox="1"/>
          <p:nvPr/>
        </p:nvSpPr>
        <p:spPr>
          <a:xfrm>
            <a:off x="6438582" y="6169064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graphicFrame>
        <p:nvGraphicFramePr>
          <p:cNvPr id="109" name="Tabela 108"/>
          <p:cNvGraphicFramePr/>
          <p:nvPr>
            <p:extLst>
              <p:ext uri="{D42A27DB-BD31-4B8C-83A1-F6EECF244321}">
                <p14:modId xmlns:p14="http://schemas.microsoft.com/office/powerpoint/2010/main" val="2850707570"/>
              </p:ext>
            </p:extLst>
          </p:nvPr>
        </p:nvGraphicFramePr>
        <p:xfrm>
          <a:off x="1608840" y="1481400"/>
          <a:ext cx="9452880" cy="4702546"/>
        </p:xfrm>
        <a:graphic>
          <a:graphicData uri="http://schemas.openxmlformats.org/drawingml/2006/table">
            <a:tbl>
              <a:tblPr/>
              <a:tblGrid>
                <a:gridCol w="399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61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5026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Tehnologija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Aplikacija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Bar 1D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Maloprodajni izdelki in sestavni deli izdelkov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Bar 2D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l-SI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S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toritve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(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npr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. UPS,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letalske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vozovnice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),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blago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na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debelo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, ki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zahteva</a:t>
                      </a: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en-US" sz="1800" b="0" strike="noStrike" spc="-1" noProof="0" dirty="0" err="1">
                          <a:solidFill>
                            <a:srgbClr val="000000"/>
                          </a:solidFill>
                          <a:latin typeface="Arial"/>
                        </a:rPr>
                        <a:t>sledenje</a:t>
                      </a:r>
                      <a:endParaRPr lang="en-US" sz="1800" b="0" strike="noStrike" spc="-1" noProof="0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razreda 1 (pasivni, R-označke)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Predmeti, ki zahtevajo množično identifikacijo, nadzor dostopa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razreda 2 (pasivne, RW-oznake)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Predmeti, ki jih je treba spremljati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razreda 3 (polaktivne, RW-oznake)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Nadzor dostopa z dodanimi informacijami o sledenju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960"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RFID razred 4 (aktivni, RW-oznake)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>
                          <a:solidFill>
                            <a:srgbClr val="000000"/>
                          </a:solidFill>
                          <a:latin typeface="Arial"/>
                        </a:rPr>
                        <a:t>Sledenje in sledenje v zaprtem prostoru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9560"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RFID razred 5 </a:t>
                      </a:r>
                      <a:br>
                        <a:rPr lang="sl-SI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</a:br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(aktivne oznake/izpraševalci)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800" b="0" strike="noStrike" spc="-1" noProof="0" dirty="0">
                          <a:solidFill>
                            <a:srgbClr val="000000"/>
                          </a:solidFill>
                          <a:latin typeface="Arial"/>
                        </a:rPr>
                        <a:t>Sledenje in sledenje prostemu prostoru, storitve bližine z omogočenimi napravami, storitve, ki temeljijo na lokaciji.</a:t>
                      </a:r>
                    </a:p>
                  </a:txBody>
                  <a:tcPr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5319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r>
              <a:rPr lang="pl-PL" sz="3200" b="1" strike="noStrike" spc="-1" dirty="0" err="1">
                <a:solidFill>
                  <a:srgbClr val="1065AB"/>
                </a:solidFill>
                <a:latin typeface="Tahoma"/>
                <a:ea typeface="Tahoma"/>
              </a:rPr>
              <a:t>Prihodnji trendi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na področju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označevanja </a:t>
            </a:r>
            <a:r>
              <a:rPr lang="pl-PL" sz="3200" b="1" spc="-1" dirty="0">
                <a:solidFill>
                  <a:srgbClr val="1065AB"/>
                </a:solidFill>
                <a:latin typeface="Tahoma"/>
                <a:ea typeface="Tahoma"/>
              </a:rPr>
              <a:t>in </a:t>
            </a:r>
            <a:r>
              <a:rPr lang="pl-PL" sz="3200" b="1" spc="-1" dirty="0" err="1">
                <a:solidFill>
                  <a:srgbClr val="1065AB"/>
                </a:solidFill>
                <a:latin typeface="Tahoma"/>
                <a:ea typeface="Tahoma"/>
              </a:rPr>
              <a:t>sledenja</a:t>
            </a:r>
            <a:endParaRPr lang="pl-PL" sz="3200" b="0" strike="noStrike" spc="-1" dirty="0" err="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Prihodnji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trendi na področju označevanja, sledenja in izsleditve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potekajo v dveh glavnih smereh: </a:t>
            </a:r>
            <a:endParaRPr lang="pl-PL" sz="1800" spc="-1" dirty="0">
              <a:solidFill>
                <a:schemeClr val="dk1"/>
              </a:solidFill>
              <a:latin typeface="Tahoma"/>
              <a:ea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400" b="1" strike="noStrike" spc="-1" err="1">
                <a:solidFill>
                  <a:schemeClr val="dk1"/>
                </a:solidFill>
                <a:latin typeface="Tahoma"/>
                <a:ea typeface="Tahoma"/>
              </a:rPr>
              <a:t>miniaturizacija 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in </a:t>
            </a:r>
            <a:endParaRPr lang="pl-PL" sz="1400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Courier New"/>
              <a:buChar char="o"/>
            </a:pPr>
            <a:r>
              <a:rPr lang="pl-PL" sz="1400" b="1" strike="noStrike" spc="-1" dirty="0" err="1">
                <a:solidFill>
                  <a:schemeClr val="dk1"/>
                </a:solidFill>
                <a:latin typeface="Tahoma"/>
                <a:ea typeface="Tahoma"/>
              </a:rPr>
              <a:t>raznolikost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Kode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podatkovnega stolpca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(1D) omogočajo tudi označevanje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miniaturnih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predmetov (npr. medicinskih kapsul).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Nove kode v obliki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podatkovne matrike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(2D) ne omogočajo le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odpravljanja napak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pri skeniranju, temveč tudi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šifriranje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podatkov.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RFID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se še naprej širi na druga področja uporabe, kot so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identifikacija pri ponudnikih storitev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(npr. železniška kartica, registracija na delovnem mestu itd.),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brezstična plačila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(npr. brezžični prenosi denarja, plačila na prodajnih avtomatih) in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pametne rešitve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(npr. upravljanje pametnega doma, daljinsko upravljanje pametnih naprav itd.) ter e-valute.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BD3EA800-9AA4-ACD0-382C-999A2D043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5B05584-B332-BBF8-E3CA-DD824FAAE94A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PoljeZBesedilom 1">
            <a:extLst>
              <a:ext uri="{FF2B5EF4-FFF2-40B4-BE49-F238E27FC236}">
                <a16:creationId xmlns:a16="http://schemas.microsoft.com/office/drawing/2014/main" id="{E5696CDE-F206-BB15-1F9A-3E53F515F34A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48036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608840" y="365040"/>
            <a:ext cx="9744840" cy="1116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</a:pPr>
            <a:r>
              <a:rPr lang="pl-PL" sz="3200" b="1" strike="noStrike" spc="-1">
                <a:solidFill>
                  <a:srgbClr val="1065AB"/>
                </a:solidFill>
                <a:latin typeface="Tahoma"/>
                <a:ea typeface="Tahoma"/>
              </a:rPr>
              <a:t>Organizacija podatkov</a:t>
            </a:r>
            <a:endParaRPr lang="pl-PL" sz="32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lstStyle/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Poleg določene oblike so lahko podatki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organizirani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na različne načine, da se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olajša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njihovo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upravljanje, obdelava in predstavitev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Čeprav so podatki na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vhodu 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večinoma </a:t>
            </a:r>
            <a:r>
              <a:rPr lang="pl-PL" sz="18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nestrukturirani</a:t>
            </a: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se z njihovim shranjevanjem, prenosom in obdelavo povečuje njihova organiziranost. 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marL="228600" indent="-228600" defTabSz="914400">
              <a:lnSpc>
                <a:spcPct val="90000"/>
              </a:lnSpc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8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Običajne oblike organizacije podatkov po naraščajoči kompleksnosti predstavljajo polstrukturirani (npr. CSV) in strukturirani (npr. preglednice, podatkovne zbirke itd.) podatkovni formati:</a:t>
            </a:r>
            <a:endParaRPr lang="pl-PL" sz="18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Prva oblika organizacije podatkov je z dvodimenzionalnimi polji, imenovanimi tudi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tabele ali preglednice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. 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Obstajajo različne oblike organizacije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DB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, med katerimi je najpogostejši relacijski model (RDB).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Model </a:t>
            </a: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RDB 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temelji na konceptu </a:t>
            </a:r>
            <a:r>
              <a:rPr lang="pl-PL" sz="1400" b="1" spc="-1" dirty="0">
                <a:solidFill>
                  <a:schemeClr val="dk1"/>
                </a:solidFill>
                <a:latin typeface="Tahoma"/>
                <a:ea typeface="Tahoma"/>
              </a:rPr>
              <a:t>entitet in relacij</a:t>
            </a:r>
            <a:r>
              <a:rPr lang="pl-PL" sz="1400" spc="-1" dirty="0">
                <a:solidFill>
                  <a:schemeClr val="dk1"/>
                </a:solidFill>
                <a:latin typeface="Tahoma"/>
                <a:ea typeface="Tahoma"/>
              </a:rPr>
              <a:t>.</a:t>
            </a:r>
            <a:endParaRPr lang="pl-PL" sz="1400" b="0" strike="noStrike" spc="-1" dirty="0">
              <a:solidFill>
                <a:schemeClr val="dk1"/>
              </a:solidFill>
              <a:latin typeface="Tahoma"/>
              <a:ea typeface="Tahoma"/>
              <a:cs typeface="Tahoma"/>
            </a:endParaRPr>
          </a:p>
          <a:p>
            <a:pPr lvl="1">
              <a:spcBef>
                <a:spcPts val="1001"/>
              </a:spcBef>
              <a:buClr>
                <a:srgbClr val="015BA6"/>
              </a:buClr>
              <a:buFont typeface="Arial"/>
              <a:buChar char="•"/>
            </a:pP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Ker za iskanje po datotekah podatkovnih zbirk običajno ni fiksnih poti, so bili za iskanje in manipulacijo s podatki razviti različni </a:t>
            </a:r>
            <a:r>
              <a:rPr lang="pl-PL" sz="1400" b="1" strike="noStrike" spc="-1" dirty="0">
                <a:solidFill>
                  <a:schemeClr val="dk1"/>
                </a:solidFill>
                <a:latin typeface="Tahoma"/>
                <a:ea typeface="Tahoma"/>
              </a:rPr>
              <a:t>jeziki za poizvedovanje </a:t>
            </a:r>
            <a:r>
              <a:rPr lang="pl-PL" sz="1400" b="0" strike="noStrike" spc="-1" dirty="0">
                <a:solidFill>
                  <a:schemeClr val="dk1"/>
                </a:solidFill>
                <a:latin typeface="Tahoma"/>
                <a:ea typeface="Tahoma"/>
              </a:rPr>
              <a:t>(npr. SQL). </a:t>
            </a:r>
            <a:endParaRPr lang="pl-PL" sz="1400" b="0" strike="noStrike" spc="-1" dirty="0">
              <a:solidFill>
                <a:schemeClr val="dk1"/>
              </a:solidFill>
              <a:latin typeface="Tahoma"/>
            </a:endParaRPr>
          </a:p>
        </p:txBody>
      </p:sp>
      <p:sp>
        <p:nvSpPr>
          <p:cNvPr id="3" name="Symbol zastępczy zawartości 8">
            <a:extLst>
              <a:ext uri="{FF2B5EF4-FFF2-40B4-BE49-F238E27FC236}">
                <a16:creationId xmlns:a16="http://schemas.microsoft.com/office/drawing/2014/main" id="{984FFE4D-5DE3-164B-3058-3EF5F5079209}"/>
              </a:ext>
            </a:extLst>
          </p:cNvPr>
          <p:cNvSpPr/>
          <p:nvPr/>
        </p:nvSpPr>
        <p:spPr>
          <a:xfrm>
            <a:off x="702720" y="5864040"/>
            <a:ext cx="4580280" cy="47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1440" tIns="45720" rIns="91440" bIns="45720" anchor="t">
            <a:norm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1200" b="0" strike="noStrike" spc="-1" dirty="0">
                <a:solidFill>
                  <a:srgbClr val="7F7F7F"/>
                </a:solidFill>
                <a:latin typeface="Tahoma"/>
                <a:ea typeface="Tahoma"/>
              </a:rPr>
              <a:t>Vir: (</a:t>
            </a:r>
            <a:r>
              <a:rPr lang="en-US" sz="1200" spc="-1" dirty="0">
                <a:solidFill>
                  <a:srgbClr val="7F7F7F"/>
                </a:solidFill>
                <a:ea typeface="+mn-lt"/>
                <a:cs typeface="+mn-lt"/>
              </a:rPr>
              <a:t>Šole W3, 2023)</a:t>
            </a:r>
            <a:endParaRPr lang="en-US" sz="12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3E3E9DBE-78D0-7721-1C07-1B947F2BD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9974" y="614311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DA1F53B-33DC-77CF-7958-0B182CDF9F5B}"/>
              </a:ext>
            </a:extLst>
          </p:cNvPr>
          <p:cNvSpPr txBox="1"/>
          <p:nvPr/>
        </p:nvSpPr>
        <p:spPr>
          <a:xfrm>
            <a:off x="6438582" y="614311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1">
            <a:extLst>
              <a:ext uri="{FF2B5EF4-FFF2-40B4-BE49-F238E27FC236}">
                <a16:creationId xmlns:a16="http://schemas.microsoft.com/office/drawing/2014/main" id="{84ABB0BF-240D-FE49-B41D-81A18B1138DB}"/>
              </a:ext>
            </a:extLst>
          </p:cNvPr>
          <p:cNvSpPr txBox="1"/>
          <p:nvPr/>
        </p:nvSpPr>
        <p:spPr>
          <a:xfrm>
            <a:off x="6438582" y="6100782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6618313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</a:majorFont>
      <a:minorFont>
        <a:latin typeface="Calibri" panose="020F0502020204030204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6409C96-AFBA-4E6E-B02B-1A32F856FE9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A76C46-9B09-438D-B5F8-A1AC0A7C518F}">
  <ds:schemaRefs>
    <ds:schemaRef ds:uri="http://purl.org/dc/dcmitype/"/>
    <ds:schemaRef ds:uri="http://purl.org/dc/elements/1.1/"/>
    <ds:schemaRef ds:uri="http://schemas.microsoft.com/office/2006/documentManagement/types"/>
    <ds:schemaRef ds:uri="a92fe6ce-cc5e-4661-b3e6-d9d5535f70b5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d9bddfac-6dc9-4958-8f35-4d0da3af229b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D7D5F34-AD51-420F-BFD2-9AD0F85B9C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2648</TotalTime>
  <Words>3142</Words>
  <Application>Microsoft Office PowerPoint</Application>
  <PresentationFormat>Panoramiczny</PresentationFormat>
  <Paragraphs>195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21</vt:i4>
      </vt:variant>
    </vt:vector>
  </HeadingPairs>
  <TitlesOfParts>
    <vt:vector size="33" baseType="lpstr">
      <vt:lpstr>ＭＳ Ｐゴシック</vt:lpstr>
      <vt:lpstr>Arial</vt:lpstr>
      <vt:lpstr>Calibri</vt:lpstr>
      <vt:lpstr>Courier New</vt:lpstr>
      <vt:lpstr>OpenSymbol</vt:lpstr>
      <vt:lpstr>Symbol</vt:lpstr>
      <vt:lpstr>Tahoma</vt:lpstr>
      <vt:lpstr>Times New Roman</vt:lpstr>
      <vt:lpstr>Wingdings</vt:lpstr>
      <vt:lpstr>Motyw pakietu Office</vt:lpstr>
      <vt:lpstr>Motyw pakietu Office</vt:lpstr>
      <vt:lpstr>1_Motyw pakietu Office</vt:lpstr>
      <vt:lpstr>STATISTIČNE METODE ZA ANALIZO LOGISTIČNIH PODATKOV.</vt:lpstr>
      <vt:lpstr>Agenda</vt:lpstr>
      <vt:lpstr>Informacije-podatki-znanje</vt:lpstr>
      <vt:lpstr>Informacije v logistiki</vt:lpstr>
      <vt:lpstr>Logistični podatki</vt:lpstr>
      <vt:lpstr>Transakcije...</vt:lpstr>
      <vt:lpstr>Tehnologije označevanja</vt:lpstr>
      <vt:lpstr>Prihodnji trendi na področju označevanja in sledenja</vt:lpstr>
      <vt:lpstr>Organizacija podatkov</vt:lpstr>
      <vt:lpstr>neobdelani podatki o transakcijah (CSV) </vt:lpstr>
      <vt:lpstr>Podatki CSV v preglednico</vt:lpstr>
      <vt:lpstr>Podatki iz preglednice v zbirko podatkov + poizvedba SQL</vt:lpstr>
      <vt:lpstr>Gradnja RDB</vt:lpstr>
      <vt:lpstr>E-R diagram (konceptualni model RDB)</vt:lpstr>
      <vt:lpstr>Poizvedbe RDB</vt:lpstr>
      <vt:lpstr>Poizvedba po zgledu (QBE)</vt:lpstr>
      <vt:lpstr>Priprava podatkov</vt:lpstr>
      <vt:lpstr>Povzetek</vt:lpstr>
      <vt:lpstr>Literatura</vt:lpstr>
      <vt:lpstr>Avtorji: Sanja Bojić Kristijan Brglez Maja Fošner Roman Gumzej Rebeka Kovačič Lukman Benjamin Marcen Marinko Maslarić Boško Matović Dejan Mirčetić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docId:ECE1B5E8501C4AA6E8D57DE6DF8856A2</cp:keywords>
  <cp:lastModifiedBy>KRS</cp:lastModifiedBy>
  <cp:revision>57</cp:revision>
  <dcterms:created xsi:type="dcterms:W3CDTF">2023-07-06T12:09:08Z</dcterms:created>
  <dcterms:modified xsi:type="dcterms:W3CDTF">2025-10-28T11:45:23Z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