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82" r:id="rId4"/>
    <p:sldMasterId id="2147483661" r:id="rId5"/>
    <p:sldMasterId id="2147483688" r:id="rId6"/>
  </p:sldMasterIdLst>
  <p:sldIdLst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35" r:id="rId26"/>
    <p:sldId id="324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28. 10. 2025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28. 10. 2025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833808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663326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4073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356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00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Klikni, da bi lahko uredili slog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51" r:id="rId3"/>
    <p:sldLayoutId id="2147483652" r:id="rId4"/>
    <p:sldLayoutId id="2147483653" r:id="rId5"/>
    <p:sldLayoutId id="2147483685" r:id="rId6"/>
    <p:sldLayoutId id="2147483655" r:id="rId7"/>
    <p:sldLayoutId id="2147483656" r:id="rId8"/>
    <p:sldLayoutId id="2147483657" r:id="rId9"/>
    <p:sldLayoutId id="2147483687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Klikni, da bi lahko uredili slog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Kliknite, da uredite slog vzorca besedila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raven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Tretji raven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Višji nivo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Pojasnila o tem, kako se je zgodilo to, da je bil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103230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" TargetMode="External"/><Relationship Id="rId2" Type="http://schemas.openxmlformats.org/officeDocument/2006/relationships/hyperlink" Target="https://www.gs1.org/standard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s://www.w3schools.in/DBMS/database-normalization/" TargetMode="External"/><Relationship Id="rId4" Type="http://schemas.openxmlformats.org/officeDocument/2006/relationships/hyperlink" Target="https://www.w3schools.com/js/js_json_intro.as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STATISTIČNE METODE ZA ANALIZO LOGISTIČNIH PODATKOV.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b="0" strike="noStrike" spc="-1">
                <a:solidFill>
                  <a:schemeClr val="dk1"/>
                </a:solidFill>
                <a:latin typeface="Tahoma"/>
                <a:ea typeface="Tahoma"/>
              </a:rPr>
              <a:t>Upravljanje podatkov</a:t>
            </a:r>
            <a:endParaRPr lang="sl-SI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Predavanja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8AE9227-1222-F61C-7608-84D7B635F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76836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C0D64F54-3597-9B75-87DE-7D9CD3E4F8E4}"/>
              </a:ext>
            </a:extLst>
          </p:cNvPr>
          <p:cNvSpPr txBox="1"/>
          <p:nvPr/>
        </p:nvSpPr>
        <p:spPr>
          <a:xfrm>
            <a:off x="5987889" y="5774096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</a:t>
            </a:r>
            <a:r>
              <a:rPr lang="sl-SI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e tekstowe 12">
            <a:extLst>
              <a:ext uri="{FF2B5EF4-FFF2-40B4-BE49-F238E27FC236}">
                <a16:creationId xmlns:a16="http://schemas.microsoft.com/office/drawing/2014/main" id="{F63DF4DB-EE5B-9C5B-605A-48DFD76AC621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e tekstowe 16">
            <a:extLst>
              <a:ext uri="{FF2B5EF4-FFF2-40B4-BE49-F238E27FC236}">
                <a16:creationId xmlns:a16="http://schemas.microsoft.com/office/drawing/2014/main" id="{32416EBF-B0CD-86F3-94B9-6CB08574D90A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68682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neobdelani podatki o transakcijah (CSV) 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deskriptor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transakcije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(vrednosti, ločene z vejico)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err="1">
                <a:ea typeface="+mn-lt"/>
                <a:cs typeface="+mn-lt"/>
              </a:rPr>
              <a:t>Datum, SellerID, CustomerID, TransactionID, ProductID, ProductPrice</a:t>
            </a:r>
            <a:endParaRPr lang="sl-SI" err="1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56D14B6-ABB7-5B56-E0D6-ADA8DD6C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E34F127-7DD5-1C8A-16A5-C83B50FAA07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1">
            <a:extLst>
              <a:ext uri="{FF2B5EF4-FFF2-40B4-BE49-F238E27FC236}">
                <a16:creationId xmlns:a16="http://schemas.microsoft.com/office/drawing/2014/main" id="{16464332-3155-3B2E-9AC1-7ACC54EDEC9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Podatki CSV v preglednico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stolpec</a:t>
            </a:r>
            <a:endParaRPr lang="en-US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vrstica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celica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preglednice DB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6941DBE-DD7A-B48D-A803-F1EE02ED7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D943F43-AC1F-B5C5-E0AC-62B22BA8C02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1">
            <a:extLst>
              <a:ext uri="{FF2B5EF4-FFF2-40B4-BE49-F238E27FC236}">
                <a16:creationId xmlns:a16="http://schemas.microsoft.com/office/drawing/2014/main" id="{20FC3CCA-A80C-DAEE-50A4-82DBDAFF3969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Podatki iz preglednice v zbirko podatkov + poizvedba SQL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podatkovne zbirke DB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E59EE88-017F-B343-0761-2F322B163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A767925-B41B-AE26-E97B-232DECB231F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F809C70B-C446-AAA2-91A5-CD543568A33C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Gradnja RDB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splošno obstajata dva pristopa k izgradnji RDB: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analitični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sintetični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Analitični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pristop k izdelavi RDB obsega naslednje štiri korake: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realnega sveta - globalni model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Določite entitete in odnose - konceptualni model (npr. E-R diagram)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Določitev logičnega modela - relacijska shema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Izdelava podatkovne zbirke (DBMS) - fizični model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Sintetični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pristop k RDB obsega naslednje tri korake: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podatkov - seznam vseh ustreznih atributov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Določitev logičnega modela z normalizacijo - relacijska shema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Fizični model (DBMS)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F6C31ED-121E-6F5B-2497-C008F949FAE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Codd, 1970), (Kent, 1983)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15E39E6-D84E-B017-2584-418D9C902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1C78B2F-02B6-24F9-853C-C027F58C3BF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513BE1B3-97CA-799C-D6C3-7620E150D6CB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07180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E-R diagram (konceptualni model RDB)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razmerje</a:t>
            </a:r>
            <a:endParaRPr lang="en-US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entiteta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ključi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podatkovne zbirke MyStore (2024)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16E6EF7-BF3D-2214-5A4C-8BE065C9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6EB971D-796C-5CF5-1497-9BB758C2FC1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1">
            <a:extLst>
              <a:ext uri="{FF2B5EF4-FFF2-40B4-BE49-F238E27FC236}">
                <a16:creationId xmlns:a16="http://schemas.microsoft.com/office/drawing/2014/main" id="{E1D0EBF3-4ADF-1927-201D-518FF95E5238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Poizvedbe RDB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Jeziki poizvedb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so večinoma dveh vrst: 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strukturirani poizvedovalni jezik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Poizvedba z zgledom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Medtem ko se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(na prejšnji diapozitivu)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šteje za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programski jezik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API DBMS,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se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(na naslednjem diapozitivu)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 glavnem uporablja neposredno z DBMS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za upravljanje DB in skladiščenje podatkov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Poizvedbe ustvarjajo tabele z rezultati,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ki se lahko uporabijo za gradnjo podatkovnih skladišč ali ponovno uporabijo v nadaljnjih poizvedbah.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Šole W3,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CE31BD8-AB45-78B9-A93A-FBB94B90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749E052-AE24-887A-1305-02D4DBF25F9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97527752-90B4-3A33-B85F-7279B4AF04BB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54060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Poizvedba po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zgledu (QBE)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Slika 2" descr="Slika, ki vsebuje besede besedilo, posnetek zaslona, diagram, grafični prikaz&#10;&#10;Opis je samodejno ustvarjen">
            <a:extLst>
              <a:ext uri="{FF2B5EF4-FFF2-40B4-BE49-F238E27FC236}">
                <a16:creationId xmlns:a16="http://schemas.microsoft.com/office/drawing/2014/main" id="{522332AD-018F-1B3C-8BED-44DA97F1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11" y="1261739"/>
            <a:ext cx="6478778" cy="4631573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96C990AF-862E-4416-9EB8-C72A9ABAB93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podatkovne zbirke MyStore (2024)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F59383C-B43B-B1C9-F13D-D2E2CE80F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9FD28E1-9D8B-4479-F573-8CEEC359035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44EDEBE2-93C9-1D50-59C2-DAAB2E7217C7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54848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Priprava 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podatkov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Da bi preprečili napačne ali nepopolne podatke,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ki bi lahko vplivali na njihovo obdelavo in razlago, je treba uporabiti dodatne previdnostne ukrepe: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Filtriranje </a:t>
            </a:r>
            <a:r>
              <a:rPr lang="en-US" sz="1400" b="1" strike="noStrike" spc="-1" dirty="0">
                <a:solidFill>
                  <a:schemeClr val="dk1"/>
                </a:solidFill>
                <a:latin typeface="Tahoma"/>
              </a:rPr>
              <a:t>praznih vrstic in stolpcev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Uporaba </a:t>
            </a:r>
            <a:r>
              <a:rPr lang="en-US" sz="1400" b="1" strike="noStrike" spc="-1" dirty="0">
                <a:solidFill>
                  <a:schemeClr val="dk1"/>
                </a:solidFill>
                <a:latin typeface="Tahoma"/>
              </a:rPr>
              <a:t>močnega tipiziranja podatkov 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za preprečevanje računskih napak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Opredelitev </a:t>
            </a:r>
            <a:r>
              <a:rPr lang="en-US" sz="1400" b="1" strike="noStrike" spc="-1" dirty="0">
                <a:solidFill>
                  <a:schemeClr val="dk1"/>
                </a:solidFill>
                <a:latin typeface="Tahoma"/>
              </a:rPr>
              <a:t>vnosnih mask za 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preprečevanje vnosa napačnih podatkov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1" strike="noStrike" spc="-1" dirty="0">
                <a:solidFill>
                  <a:schemeClr val="dk1"/>
                </a:solidFill>
                <a:latin typeface="Tahoma"/>
              </a:rPr>
              <a:t>Prilagajanje podatkov za 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preprečevanje napačnih rezultatov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3B289D5-56B6-9D7F-167F-7DE3E66C4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383E030-2035-5AC5-4518-4DE88570C8A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B8EFB839-B570-D886-455A-486750E083A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5237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Povzetek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 tem poglavju so bili obravnavani različni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vidiki upravljanja podatkov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 logistiki. 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Poleg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predstavitev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in standardov za shranjevanje podatkov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so bili predstavljeni tudi različni mehanizmi za organizacijo in iskanje podatkov. 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Obravnavane so bile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tudi nekatere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pogoste napake </a:t>
            </a: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pri avtomatizirani obdelavi podatkov. 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F22ABD8-47A4-4063-4607-57904F0B5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8B12C9B-699D-C1C3-157F-B44EC2E93E2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F7525878-70C9-259D-C03F-A962DF8890DD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2289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Literatura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Codd E.F. (1970).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Relacijski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model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podatkov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za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velike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skupne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podatkovne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banke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. Communications. ACM 13, 6, str. 377-387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GS1 (2023).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Standardi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GS1. [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dostopno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US" sz="2000" u="sng" spc="-1" dirty="0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https: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//www.gs1.org/standards,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dostop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27.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oktobra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2023].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Kent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W. (1983). A Simple Guide to Five Normal Forms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Relational Database Theory (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Preprost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vodnik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po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petih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normalnih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oblikah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teoriji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relacijskih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podatkovnih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baz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), Communications of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ACM,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letnik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26, str. 120-125.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W3schools (2023). XML Tutorial [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voljo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US" sz="2000" u="sng" spc="-1" dirty="0">
                <a:solidFill>
                  <a:srgbClr val="0563C1"/>
                </a:solidFill>
                <a:latin typeface="Tahoma"/>
                <a:ea typeface="Tahoma"/>
                <a:hlinkClick r:id="rId3"/>
              </a:rPr>
              <a:t>https: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//www.w3schools.com/xml/,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dostop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3.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novembra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2023].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W3schools (2023). JSON -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uvod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[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voljo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US" sz="2000" u="sng" spc="-1" dirty="0">
                <a:solidFill>
                  <a:srgbClr val="0563C1"/>
                </a:solidFill>
                <a:latin typeface="Tahoma"/>
                <a:ea typeface="Tahoma"/>
                <a:hlinkClick r:id="rId4"/>
              </a:rPr>
              <a:t>https: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//www.w3schools.com/js/js_json_intro.asp,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dostop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3.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novembra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2023]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W3schools (2023).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Normalizacija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podatkovnih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zbirk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[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voljo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US" sz="2000" u="sng" spc="-1" dirty="0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https: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//www.w3schools.in/DBMS/database-normalization/,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dostop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7.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decembra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2023].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0FD172E-585A-A73A-D4B8-68D329063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41A3E9A-D1FD-F88C-4392-8CD407F2D25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A1911393-36E6-98DA-C2CE-088118589C5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5370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 Informacije - podatki </a:t>
            </a:r>
            <a:r>
              <a:rPr lang="pl-PL" sz="2000" spc="-1">
                <a:solidFill>
                  <a:schemeClr val="dk1"/>
                </a:solidFill>
                <a:latin typeface="Tahoma"/>
                <a:ea typeface="Tahoma"/>
              </a:rPr>
              <a:t>- </a:t>
            </a: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znanje</a:t>
            </a:r>
            <a:endParaRPr lang="pl-PL" sz="2000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Informacije v </a:t>
            </a:r>
            <a:r>
              <a:rPr lang="pl-PL" sz="20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logistiki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 Standardi logističnih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 Organizacija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upravljanje  podatkov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 Pridobivanje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filtriranje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predstavitev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podatkov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E84E97F-C11B-B90E-1241-6878390E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BB5EFB4-88CD-D1F9-247E-DED6502EE26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228865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704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Sanja Bojić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Kristijan Brglez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Maja Fošner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Roman Gumzej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Rebeka Kovačič Lukman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Benjamin Marcen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Marinko Maslarić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Boško Matović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2DBB4D-44B1-FF0F-408D-86BF94EF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Hvala za vašo pozornost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B17001A-DE8D-F2F0-0F28-136A62C21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611BB22-7DF0-C3E2-4EBD-1B4502F9D97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87C82FCC-6D17-BE36-F899-4710F8A2184E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5722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Informacije-podatki-znanje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V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računalniških informacijskih sistemih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se predstavitev informacij razlikuje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glede na njihov namen in uporabo. Lahko je alfanumerična ali binarna glede na to, ali predstavlja besedilo, sliko, zvok ali izvedljiv program...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Postopek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pretvorbe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prvotne analogne v digitalno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obliko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se popularno imenuje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digitalizacija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so zbrani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se lahko podatki različnih vrst združijo in organizirajo v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podatkovne tabele, podatkovne baze, podatkovna skladišča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(kronološki vrstni red) ali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baze znanja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(konceptualni vrstni red).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Višje ravni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organizacije podatkov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omogočajo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avtomatizirano razvrščanje, sklepanje in predstavitev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nakopičenega znanja za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analitične namene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1BAFF18-3355-BAF4-1749-CD3B040C8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FFFB772-55BA-52FB-B9F4-9690AF18399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D896CB5A-E7D7-6E3B-E3DD-053010C90C9E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99818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Informacije v logistiki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89A4DF-943F-4591-E1A4-9090A8C0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636" y="2082378"/>
            <a:ext cx="7467600" cy="26689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360000" anchor="ctr" anchorCtr="1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2250"/>
              </a:spcBef>
              <a:spcAft>
                <a:spcPts val="2250"/>
              </a:spcAft>
            </a:pPr>
            <a:r>
              <a:rPr lang="en-GB" altLang="sl-SI" b="1" dirty="0">
                <a:solidFill>
                  <a:schemeClr val="bg1"/>
                </a:solidFill>
              </a:rPr>
              <a:t>"</a:t>
            </a:r>
            <a:r>
              <a:rPr lang="en-GB" altLang="sl-SI" b="1" dirty="0">
                <a:solidFill>
                  <a:schemeClr val="accent4"/>
                </a:solidFill>
              </a:rPr>
              <a:t>Logistika </a:t>
            </a:r>
            <a:r>
              <a:rPr lang="sl-SI" altLang="sl-SI" b="1" dirty="0">
                <a:solidFill>
                  <a:schemeClr val="bg1"/>
                </a:solidFill>
              </a:rPr>
              <a:t>- </a:t>
            </a:r>
            <a:r>
              <a:rPr lang="en-US" b="1" dirty="0">
                <a:solidFill>
                  <a:schemeClr val="bg1"/>
                </a:solidFill>
              </a:rPr>
              <a:t>del </a:t>
            </a:r>
            <a:r>
              <a:rPr lang="en-US" dirty="0">
                <a:solidFill>
                  <a:schemeClr val="bg1"/>
                </a:solidFill>
              </a:rPr>
              <a:t>procesa </a:t>
            </a:r>
            <a:r>
              <a:rPr lang="en-US" b="1" dirty="0">
                <a:solidFill>
                  <a:schemeClr val="bg1"/>
                </a:solidFill>
              </a:rPr>
              <a:t>oskrbovalne verige</a:t>
            </a:r>
            <a:r>
              <a:rPr lang="en-US" dirty="0">
                <a:solidFill>
                  <a:schemeClr val="bg1"/>
                </a:solidFill>
              </a:rPr>
              <a:t>, ki načrtuje, izvaja in nadzoruje učinkovit, uspešen </a:t>
            </a:r>
            <a:r>
              <a:rPr lang="en-US" b="1" dirty="0">
                <a:solidFill>
                  <a:schemeClr val="bg1"/>
                </a:solidFill>
              </a:rPr>
              <a:t>pretok in skladiščenje </a:t>
            </a:r>
            <a:r>
              <a:rPr lang="en-US" dirty="0">
                <a:solidFill>
                  <a:schemeClr val="bg1"/>
                </a:solidFill>
              </a:rPr>
              <a:t>blaga, storitev in z njimi povezanih </a:t>
            </a:r>
            <a:r>
              <a:rPr lang="en-US" b="1" dirty="0">
                <a:solidFill>
                  <a:schemeClr val="accent4"/>
                </a:solidFill>
              </a:rPr>
              <a:t>informacij </a:t>
            </a:r>
            <a:r>
              <a:rPr lang="en-US" dirty="0">
                <a:solidFill>
                  <a:schemeClr val="bg1"/>
                </a:solidFill>
              </a:rPr>
              <a:t>med </a:t>
            </a:r>
            <a:r>
              <a:rPr lang="en-US" b="1" dirty="0">
                <a:solidFill>
                  <a:schemeClr val="bg1"/>
                </a:solidFill>
              </a:rPr>
              <a:t>krajem izvora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krajem porabe</a:t>
            </a:r>
            <a:r>
              <a:rPr lang="en-US" dirty="0">
                <a:solidFill>
                  <a:schemeClr val="bg1"/>
                </a:solidFill>
              </a:rPr>
              <a:t>, da se </a:t>
            </a:r>
            <a:r>
              <a:rPr lang="en-US" b="1" dirty="0">
                <a:solidFill>
                  <a:schemeClr val="bg1"/>
                </a:solidFill>
              </a:rPr>
              <a:t>izpolnijo zahteve strank</a:t>
            </a:r>
            <a:r>
              <a:rPr lang="en-GB" altLang="sl-SI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."</a:t>
            </a:r>
          </a:p>
        </p:txBody>
      </p:sp>
      <p:sp>
        <p:nvSpPr>
          <p:cNvPr id="3" name="PoljeZBesedilom 1">
            <a:extLst>
              <a:ext uri="{FF2B5EF4-FFF2-40B4-BE49-F238E27FC236}">
                <a16:creationId xmlns:a16="http://schemas.microsoft.com/office/drawing/2014/main" id="{B0743C09-A847-C9FF-33C0-D54E14B46533}"/>
              </a:ext>
            </a:extLst>
          </p:cNvPr>
          <p:cNvSpPr txBox="1"/>
          <p:nvPr/>
        </p:nvSpPr>
        <p:spPr>
          <a:xfrm>
            <a:off x="3312463" y="4849432"/>
            <a:ext cx="444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Opredelitev logistike </a:t>
            </a:r>
            <a:r>
              <a:rPr lang="sl-SI" b="1" dirty="0"/>
              <a:t>(upravljanje) CSCMP</a:t>
            </a:r>
            <a:endParaRPr lang="en-GB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621DE5D-B1F0-1E63-48A1-1D03E2FA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8163111-9C90-5670-1692-EF3B4F98288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4CF9C385-3B5B-9AD2-B509-B84A0AE6C13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Logistični podatki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logistiki se </a:t>
            </a:r>
            <a:r>
              <a:rPr lang="pl-PL" sz="1800" spc="-1" err="1">
                <a:solidFill>
                  <a:schemeClr val="dk1"/>
                </a:solidFill>
                <a:latin typeface="Tahoma"/>
                <a:ea typeface="Tahoma"/>
              </a:rPr>
              <a:t>elektronska izmenjava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podatkov (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EDI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uporablja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prenos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 o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transakcijah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med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poslovnimi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partnerji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Ker lahko uporabljajo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različne jezike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aplikacije,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je treba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podatke pretvoriti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skupno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obliko (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npr.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XML, JSON)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da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jih bodo lahko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interpretirali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informacijski sistemi različnih partnerjev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hitro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identifikacijo 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manipulacijo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so bile razvite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črtne kode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oznake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RFID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 2023), </a:t>
            </a:r>
            <a:r>
              <a:rPr lang="en-US" sz="1200" spc="-1" dirty="0">
                <a:solidFill>
                  <a:srgbClr val="7F7F7F"/>
                </a:solidFill>
                <a:latin typeface="Calibri"/>
                <a:ea typeface="Tahoma"/>
                <a:cs typeface="Calibri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šole W3,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E75B4ED-118A-35DD-4A08-A4C40E29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1244334-42E2-4A73-79C6-4419165B3DF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8C85A7DC-2B18-FD07-0B8C-D9BB4B4DA5C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86833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id="{18B40AE9-CEB1-DADF-6876-3BD3CBB0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14FEB299-D938-98F8-47FD-813569A9216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Transakcije...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7F7F7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51E96-509F-F3A0-3AB3-6945F976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75" y="2492375"/>
            <a:ext cx="1995487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247720C4-7FA7-C8C2-EF03-2F47814E91D7}"/>
              </a:ext>
            </a:extLst>
          </p:cNvPr>
          <p:cNvGrpSpPr>
            <a:grpSpLocks/>
          </p:cNvGrpSpPr>
          <p:nvPr/>
        </p:nvGrpSpPr>
        <p:grpSpPr bwMode="auto">
          <a:xfrm>
            <a:off x="8601162" y="620997"/>
            <a:ext cx="2247900" cy="3467101"/>
            <a:chOff x="6931025" y="620713"/>
            <a:chExt cx="1416" cy="218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F38EEAF8-4964-5484-BAE6-53EF978B1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620713"/>
              <a:ext cx="1416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5E7315B7-D7F1-E6A5-8E3C-94DB7AC44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762" y="62211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Line 6">
            <a:extLst>
              <a:ext uri="{FF2B5EF4-FFF2-40B4-BE49-F238E27FC236}">
                <a16:creationId xmlns:a16="http://schemas.microsoft.com/office/drawing/2014/main" id="{AE628655-6CF0-6C8B-6D71-960C7B211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225" y="4437063"/>
            <a:ext cx="7632700" cy="158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noFill/>
              </a14:hiddenFill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A30E31C-488B-8036-9EFA-C9ED036D1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787" y="4149725"/>
            <a:ext cx="71438" cy="287338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noFill/>
              </a14:hiddenFill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A9F79B2-F1F4-A0CC-2430-4CC9A6B7D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8037" y="4437063"/>
            <a:ext cx="1588" cy="647700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noFill/>
              </a14:hiddenFill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172AB2AA-D5C9-9C28-D82C-3D1FAD096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9925" y="4075113"/>
            <a:ext cx="1587" cy="36353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noFill/>
              </a14:hiddenFill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36BF23B5-1DF1-D5DF-13EE-594FBB8EA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187" y="4437063"/>
            <a:ext cx="1588" cy="936625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noFill/>
              </a14:hiddenFill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1D85B85-0EC6-426D-4D5B-A60FD17EA596}"/>
              </a:ext>
            </a:extLst>
          </p:cNvPr>
          <p:cNvGrpSpPr>
            <a:grpSpLocks/>
          </p:cNvGrpSpPr>
          <p:nvPr/>
        </p:nvGrpSpPr>
        <p:grpSpPr bwMode="auto">
          <a:xfrm>
            <a:off x="1850976" y="1617663"/>
            <a:ext cx="2087561" cy="2530475"/>
            <a:chOff x="180976" y="1617663"/>
            <a:chExt cx="1315" cy="1594"/>
          </a:xfrm>
        </p:grpSpPr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573EE238-892B-FD45-F08B-17441E035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02" y="1618389"/>
              <a:ext cx="5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047E81A5-EB0F-4964-9195-7480D1B0D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6" y="1617663"/>
              <a:ext cx="95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322E96DC-AFF2-26EA-A8C0-6170EB9E9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5" y="161847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EB57929-9272-12DA-679C-C1518AFAEB35}"/>
              </a:ext>
            </a:extLst>
          </p:cNvPr>
          <p:cNvGrpSpPr>
            <a:grpSpLocks/>
          </p:cNvGrpSpPr>
          <p:nvPr/>
        </p:nvGrpSpPr>
        <p:grpSpPr bwMode="auto">
          <a:xfrm>
            <a:off x="5378537" y="0"/>
            <a:ext cx="2459038" cy="2136775"/>
            <a:chOff x="3708400" y="0"/>
            <a:chExt cx="1549" cy="1346"/>
          </a:xfrm>
        </p:grpSpPr>
        <p:pic>
          <p:nvPicPr>
            <p:cNvPr id="23" name="Picture 17">
              <a:extLst>
                <a:ext uri="{FF2B5EF4-FFF2-40B4-BE49-F238E27FC236}">
                  <a16:creationId xmlns:a16="http://schemas.microsoft.com/office/drawing/2014/main" id="{7FBB7672-7B7A-D346-2429-F9E50077C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0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E12DD69F-A696-16A2-7804-6A8121851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536" y="136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4343D3EA-1BC5-F542-27D6-4F6E0BCB1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672" y="272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0499501A-A01F-904E-3D88-40E7FE3B1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08" y="408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Line 21">
            <a:extLst>
              <a:ext uri="{FF2B5EF4-FFF2-40B4-BE49-F238E27FC236}">
                <a16:creationId xmlns:a16="http://schemas.microsoft.com/office/drawing/2014/main" id="{492058A4-2CED-90D5-0B2B-1F7A63B71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962" y="2133600"/>
            <a:ext cx="1588" cy="2303463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noFill/>
              </a14:hiddenFill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1943B8A-D084-A386-71CB-156F2850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40" y="2252387"/>
            <a:ext cx="528006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POS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04D8AA92-1258-F7DC-4E8B-21C65774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392" y="3668163"/>
            <a:ext cx="2300158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 dirty="0">
                <a:latin typeface="Calibri" panose="020F0502020204030204" pitchFamily="34" charset="0"/>
              </a:rPr>
              <a:t>SKLADIŠČENJE/DISTRIBUCIJA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BA4BE790-55D8-E0B8-6984-91280102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7" y="4492088"/>
            <a:ext cx="2251235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 sz="1600" b="1" dirty="0">
                <a:ea typeface="ＭＳ Ｐゴシック" panose="020B0600070205080204" pitchFamily="34" charset="-128"/>
              </a:rPr>
              <a:t>RAČUNALNIŠKI CENTER</a:t>
            </a:r>
            <a:endParaRPr lang="en-GB" altLang="sl-SI" sz="1600" b="1" dirty="0">
              <a:ea typeface="ＭＳ Ｐゴシック" panose="020B0600070205080204" pitchFamily="34" charset="-128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0E4867E1-E769-2CF7-1174-8A763E3B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925" y="4550247"/>
            <a:ext cx="1972313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GB" altLang="sl-SI" sz="1600" b="1" dirty="0">
                <a:latin typeface="Calibri" panose="020F0502020204030204" pitchFamily="34" charset="0"/>
              </a:rPr>
              <a:t>PLANIRANJE MATERIALOV</a:t>
            </a:r>
          </a:p>
        </p:txBody>
      </p:sp>
      <p:pic>
        <p:nvPicPr>
          <p:cNvPr id="19" name="Picture 27">
            <a:extLst>
              <a:ext uri="{FF2B5EF4-FFF2-40B4-BE49-F238E27FC236}">
                <a16:creationId xmlns:a16="http://schemas.microsoft.com/office/drawing/2014/main" id="{B88DD8D1-E2B0-4304-D27C-789C438C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5" y="4652963"/>
            <a:ext cx="16605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BA397362-D04A-782A-99B9-71CA7781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018" y="5491084"/>
            <a:ext cx="192240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 dirty="0">
                <a:latin typeface="Calibri" panose="020F0502020204030204" pitchFamily="34" charset="0"/>
              </a:rPr>
              <a:t>UPRAVLJANJE ZALOG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16F5D278-3426-4F9A-A7D6-3EE9DA47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859" y="4028525"/>
            <a:ext cx="2302659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 dirty="0">
                <a:latin typeface="Calibri" panose="020F0502020204030204" pitchFamily="34" charset="0"/>
              </a:rPr>
              <a:t>INFORMACIJSKI KANAL</a:t>
            </a:r>
          </a:p>
        </p:txBody>
      </p:sp>
      <p:sp>
        <p:nvSpPr>
          <p:cNvPr id="33" name="PoljeZBesedilom 1">
            <a:extLst>
              <a:ext uri="{FF2B5EF4-FFF2-40B4-BE49-F238E27FC236}">
                <a16:creationId xmlns:a16="http://schemas.microsoft.com/office/drawing/2014/main" id="{40D326F2-3AD6-516A-E3B3-D30B2E8A1E13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BC3D828-F1C4-8ADF-A773-494E11A1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62" y="4522788"/>
            <a:ext cx="20986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E68D99D-C81D-C88C-7E13-AD95F2BA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5" y="495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12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1DC3C8B-47DB-564E-71F2-5A97E534AAF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Tehnologije označevanja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1515720" y="62544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GS1,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2024) 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040BBE2-26BA-41F8-CBEF-07DFDAB9E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1">
            <a:extLst>
              <a:ext uri="{FF2B5EF4-FFF2-40B4-BE49-F238E27FC236}">
                <a16:creationId xmlns:a16="http://schemas.microsoft.com/office/drawing/2014/main" id="{80F35683-90C6-3F9C-A54C-6F3AA5DA1D28}"/>
              </a:ext>
            </a:extLst>
          </p:cNvPr>
          <p:cNvSpPr txBox="1"/>
          <p:nvPr/>
        </p:nvSpPr>
        <p:spPr>
          <a:xfrm>
            <a:off x="6438582" y="6169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graphicFrame>
        <p:nvGraphicFramePr>
          <p:cNvPr id="109" name="Tabela 108"/>
          <p:cNvGraphicFramePr/>
          <p:nvPr>
            <p:extLst>
              <p:ext uri="{D42A27DB-BD31-4B8C-83A1-F6EECF244321}">
                <p14:modId xmlns:p14="http://schemas.microsoft.com/office/powerpoint/2010/main" val="2850707570"/>
              </p:ext>
            </p:extLst>
          </p:nvPr>
        </p:nvGraphicFramePr>
        <p:xfrm>
          <a:off x="1608840" y="1481400"/>
          <a:ext cx="9452880" cy="4702546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Tehnologija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Aplikacija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Bar 1D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Maloprodajni izdelki in sestavni deli izdelkov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Bar 2D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toritve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npr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. UPS,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letalske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vozovnice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),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blago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na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debelo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ki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zahteva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sledenje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razreda 1 (pasivni, R-označke)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Predmeti, ki zahtevajo množično identifikacijo, nadzor dostopa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razreda 2 (pasivne, RW-oznake)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Predmeti, ki jih je treba spremljati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razreda 3 (polaktivne, RW-oznake)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Nadzor dostopa z dodanimi informacijami o sledenju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razred 4 (aktivni, RW-oznake)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Sledenje in sledenje v zaprtem prostoru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5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razred 5 </a:t>
                      </a:r>
                      <a:br>
                        <a:rPr lang="sl-SI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(aktivne oznake/izpraševalci)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Sledenje in sledenje prostemu prostoru, storitve bližine z omogočenimi napravami, storitve, ki temeljijo na lokaciji.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3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Prihodnji trendi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na področju 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označevanja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in 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sledenja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Prihodnji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trendi na področju označevanja, sledenja in izsleditve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potekajo v dveh glavnih smereh: </a:t>
            </a:r>
            <a:endParaRPr lang="pl-PL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400" b="1" strike="noStrike" spc="-1" err="1">
                <a:solidFill>
                  <a:schemeClr val="dk1"/>
                </a:solidFill>
                <a:latin typeface="Tahoma"/>
                <a:ea typeface="Tahoma"/>
              </a:rPr>
              <a:t>miniaturizacija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endParaRPr lang="pl-PL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4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raznolikost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Kode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podatkovnega stolpca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(1D) omogočajo tudi označevanje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miniaturnih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predmetov (npr. medicinskih kapsul).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Nove kode v obliki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podatkovne matrike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(2D) ne omogočajo le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odpravljanja napak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 skeniranju, temveč tudi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šifriranje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RFID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se še naprej širi na druga področja uporabe, kot so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identifikacija pri ponudnikih storitev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(npr. železniška kartica, registracija na delovnem mestu itd.),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brezstična plačila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(npr. brezžični prenosi denarja, plačila na prodajnih avtomatih) in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pametne rešitve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(npr. upravljanje pametnega doma, daljinsko upravljanje pametnih naprav itd.) ter e-valute.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D3EA800-9AA4-ACD0-382C-999A2D043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5B05584-B332-BBF8-E3CA-DD824FAAE94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E5696CDE-F206-BB15-1F9A-3E53F515F34A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4803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Organizacija podatkov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Poleg določene oblike so lahko podatki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organizirani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različne načine, da se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olajša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upravljanje, obdelava in predstavitev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Čeprav so podatki na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vhodu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večinoma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nestrukturirani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se z njihovim shranjevanjem, prenosom in obdelavo povečuje njihova organiziranost.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Običajne oblike organizacije podatkov po naraščajoči kompleksnosti predstavljajo polstrukturirani (npr. CSV) in strukturirani (npr. preglednice, podatkovne zbirke itd.) podatkovni formati: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Prva oblika organizacije podatkov je z dvodimenzionalnimi polji, imenovanimi tudi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tabele ali preglednice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Obstajajo različne oblike organizacije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med katerimi je najpogostejši relacijski model (RDB).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Model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RDB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temelji na konceptu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entitet in relacij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Ker za iskanje po datotekah podatkovnih zbirk običajno ni fiksnih poti, so bili za iskanje in manipulacijo s podatki razviti različni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jeziki za poizvedovanje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(npr. SQL).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Šole W3,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E3E9DBE-78D0-7721-1C07-1B947F2BD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DA1F53B-33DC-77CF-7958-0B182CDF9F5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84ABB0BF-240D-FE49-B41D-81A18B1138DB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0661831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purl.org/dc/dcmitype/"/>
    <ds:schemaRef ds:uri="http://purl.org/dc/elements/1.1/"/>
    <ds:schemaRef ds:uri="http://schemas.microsoft.com/office/2006/documentManagement/types"/>
    <ds:schemaRef ds:uri="a92fe6ce-cc5e-4661-b3e6-d9d5535f70b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9bddfac-6dc9-4958-8f35-4d0da3af229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D7D5F34-AD51-420F-BFD2-9AD0F85B9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3142</Words>
  <Application>Microsoft Office PowerPoint</Application>
  <PresentationFormat>Panoramiczny</PresentationFormat>
  <Paragraphs>195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Calibri</vt:lpstr>
      <vt:lpstr>Courier New</vt:lpstr>
      <vt:lpstr>OpenSymbol</vt:lpstr>
      <vt:lpstr>Symbol</vt:lpstr>
      <vt:lpstr>Tahoma</vt:lpstr>
      <vt:lpstr>Times New Roman</vt:lpstr>
      <vt:lpstr>Wingdings</vt:lpstr>
      <vt:lpstr>Motyw pakietu Office</vt:lpstr>
      <vt:lpstr>Motyw pakietu Office</vt:lpstr>
      <vt:lpstr>1_Motyw pakietu Office</vt:lpstr>
      <vt:lpstr>STATISTIČNE METODE ZA ANALIZO LOGISTIČNIH PODATKOV.</vt:lpstr>
      <vt:lpstr>Agenda</vt:lpstr>
      <vt:lpstr>Informacije-podatki-znanje</vt:lpstr>
      <vt:lpstr>Informacije v logistiki</vt:lpstr>
      <vt:lpstr>Logistični podatki</vt:lpstr>
      <vt:lpstr>Transakcije...</vt:lpstr>
      <vt:lpstr>Tehnologije označevanja</vt:lpstr>
      <vt:lpstr>Prihodnji trendi na področju označevanja in sledenja</vt:lpstr>
      <vt:lpstr>Organizacija podatkov</vt:lpstr>
      <vt:lpstr>neobdelani podatki o transakcijah (CSV) </vt:lpstr>
      <vt:lpstr>Podatki CSV v preglednico</vt:lpstr>
      <vt:lpstr>Podatki iz preglednice v zbirko podatkov + poizvedba SQL</vt:lpstr>
      <vt:lpstr>Gradnja RDB</vt:lpstr>
      <vt:lpstr>E-R diagram (konceptualni model RDB)</vt:lpstr>
      <vt:lpstr>Poizvedbe RDB</vt:lpstr>
      <vt:lpstr>Poizvedba po zgledu (QBE)</vt:lpstr>
      <vt:lpstr>Priprava podatkov</vt:lpstr>
      <vt:lpstr>Povzetek</vt:lpstr>
      <vt:lpstr>Literatura</vt:lpstr>
      <vt:lpstr>Avtorji: Sanja Bojić Kristijan Brglez Maja Fošner Roman Gumzej Rebeka Kovačič Lukman Benjamin Marcen Marinko Maslarić Boško Matović Dejan Mirčetić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docId:ECE1B5E8501C4AA6E8D57DE6DF8856A2</cp:keywords>
  <cp:lastModifiedBy>KRS</cp:lastModifiedBy>
  <cp:revision>57</cp:revision>
  <dcterms:created xsi:type="dcterms:W3CDTF">2023-07-06T12:09:08Z</dcterms:created>
  <dcterms:modified xsi:type="dcterms:W3CDTF">2025-10-28T11:45:23Z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